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325" r:id="rId12"/>
    <p:sldId id="326" r:id="rId13"/>
    <p:sldId id="327" r:id="rId14"/>
    <p:sldId id="273" r:id="rId15"/>
    <p:sldId id="274" r:id="rId16"/>
    <p:sldId id="276" r:id="rId17"/>
    <p:sldId id="324" r:id="rId18"/>
    <p:sldId id="278" r:id="rId19"/>
    <p:sldId id="279" r:id="rId20"/>
    <p:sldId id="281" r:id="rId21"/>
    <p:sldId id="282" r:id="rId22"/>
    <p:sldId id="283" r:id="rId23"/>
    <p:sldId id="284" r:id="rId24"/>
    <p:sldId id="286" r:id="rId25"/>
    <p:sldId id="287" r:id="rId26"/>
    <p:sldId id="288" r:id="rId27"/>
    <p:sldId id="330" r:id="rId28"/>
    <p:sldId id="291" r:id="rId29"/>
    <p:sldId id="292" r:id="rId30"/>
    <p:sldId id="331" r:id="rId31"/>
    <p:sldId id="328" r:id="rId32"/>
    <p:sldId id="294" r:id="rId33"/>
    <p:sldId id="332" r:id="rId34"/>
    <p:sldId id="299" r:id="rId35"/>
    <p:sldId id="300" r:id="rId36"/>
    <p:sldId id="301" r:id="rId37"/>
    <p:sldId id="333" r:id="rId38"/>
    <p:sldId id="303" r:id="rId39"/>
    <p:sldId id="304" r:id="rId40"/>
    <p:sldId id="334" r:id="rId41"/>
    <p:sldId id="329" r:id="rId42"/>
    <p:sldId id="306" r:id="rId43"/>
    <p:sldId id="307" r:id="rId44"/>
    <p:sldId id="335" r:id="rId45"/>
    <p:sldId id="311" r:id="rId46"/>
    <p:sldId id="312" r:id="rId47"/>
    <p:sldId id="313" r:id="rId48"/>
    <p:sldId id="336" r:id="rId49"/>
    <p:sldId id="337" r:id="rId50"/>
    <p:sldId id="338" r:id="rId51"/>
    <p:sldId id="340" r:id="rId52"/>
    <p:sldId id="341" r:id="rId53"/>
    <p:sldId id="342" r:id="rId54"/>
    <p:sldId id="345" r:id="rId55"/>
    <p:sldId id="346" r:id="rId56"/>
    <p:sldId id="347" r:id="rId57"/>
    <p:sldId id="339" r:id="rId58"/>
    <p:sldId id="321" r:id="rId59"/>
    <p:sldId id="322" r:id="rId60"/>
    <p:sldId id="323" r:id="rId61"/>
    <p:sldId id="34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74" d="100"/>
          <a:sy n="74" d="100"/>
        </p:scale>
        <p:origin x="4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58FB36-1654-4A7E-9BB9-AE78FF537B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D7A838E-C561-49EE-85DC-261B6DF1E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3E6C743-9488-418A-A180-A8FBF9884E8F}"/>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5" name="Footer Placeholder 4">
            <a:extLst>
              <a:ext uri="{FF2B5EF4-FFF2-40B4-BE49-F238E27FC236}">
                <a16:creationId xmlns:a16="http://schemas.microsoft.com/office/drawing/2014/main" xmlns="" id="{492242F3-4480-43CB-A8B1-DFA232A00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AB6745-C235-46FF-B6E5-D5356AB3E11E}"/>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327667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FE6D7-7C8C-4083-960F-6DAC33E35C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CE6CF8B-5345-42AA-A118-52AC48C42F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266DB7-2944-4B77-93C7-C1BBC21EC283}"/>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5" name="Footer Placeholder 4">
            <a:extLst>
              <a:ext uri="{FF2B5EF4-FFF2-40B4-BE49-F238E27FC236}">
                <a16:creationId xmlns:a16="http://schemas.microsoft.com/office/drawing/2014/main" xmlns="" id="{1E51398B-38DE-4014-B8FF-12A8A7C0F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D0319C-6D64-4C93-AF02-35F654251E5B}"/>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285165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3414C78-A16D-44A1-9C08-581FF7610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9D65441-CB2D-46CE-84FC-80B285AD2A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C907EF-6424-4FCF-85BC-1C9C6B317877}"/>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5" name="Footer Placeholder 4">
            <a:extLst>
              <a:ext uri="{FF2B5EF4-FFF2-40B4-BE49-F238E27FC236}">
                <a16:creationId xmlns:a16="http://schemas.microsoft.com/office/drawing/2014/main" xmlns="" id="{8E88AAC1-3D99-4136-994D-51DCEA5C8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88BE001-4435-420B-AD28-9886583158A0}"/>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178856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4D4B4D-5D0D-444C-B76B-AB73AEB702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85F4992-C934-417F-91CA-76CC5AD4AF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F8D04ED-54AE-428C-9FEB-86BDD864D970}"/>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5" name="Footer Placeholder 4">
            <a:extLst>
              <a:ext uri="{FF2B5EF4-FFF2-40B4-BE49-F238E27FC236}">
                <a16:creationId xmlns:a16="http://schemas.microsoft.com/office/drawing/2014/main" xmlns="" id="{036E7449-B211-45DA-86FB-6B051D9C4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06A881E-AF22-4C49-8C9E-AB5FD397657F}"/>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16367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2A494-115A-4361-B5F8-A49A8376D2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5FB1E8E-A2A3-4FFB-ADD5-B5C791806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3D4E9DB-1911-4154-B1F1-2170F3C0B40E}"/>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5" name="Footer Placeholder 4">
            <a:extLst>
              <a:ext uri="{FF2B5EF4-FFF2-40B4-BE49-F238E27FC236}">
                <a16:creationId xmlns:a16="http://schemas.microsoft.com/office/drawing/2014/main" xmlns="" id="{5DBBD85B-FD95-4035-882A-6F8BD03C4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9E5B5EB-D35E-4EF5-B3C8-4F09A4FE0371}"/>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24182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46D37-51E0-41CC-BEDC-CBE6B5DBA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7EC10D9-0D44-4C06-9015-11876AEE02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9DCA404-2CA1-4339-8148-054B83BC34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CA31B9A-3312-4F31-BB79-740CB51DA717}"/>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6" name="Footer Placeholder 5">
            <a:extLst>
              <a:ext uri="{FF2B5EF4-FFF2-40B4-BE49-F238E27FC236}">
                <a16:creationId xmlns:a16="http://schemas.microsoft.com/office/drawing/2014/main" xmlns="" id="{B2AFF395-F2BD-42F5-9237-9A62C2DDA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8A0D19D-EB3F-48DA-8EBF-4BAEA1FA3825}"/>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85006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6AE41-D956-4D36-8E24-3E169F689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42882EB-4172-4F21-94A3-273DD5B78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CFB8451-622D-4F0F-9217-97358DE18A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C642437-9D93-44CE-B921-5F4FE960E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A23B6B2-56A7-4D20-8F88-ED354B7091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491D9B4-D064-4DB7-8953-DA97353AE10A}"/>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8" name="Footer Placeholder 7">
            <a:extLst>
              <a:ext uri="{FF2B5EF4-FFF2-40B4-BE49-F238E27FC236}">
                <a16:creationId xmlns:a16="http://schemas.microsoft.com/office/drawing/2014/main" xmlns="" id="{D9D4BBC6-572E-4CAF-8894-66B8D21EEE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008A43-A81A-48D9-B262-3C72B0E45305}"/>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90185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95EAA-5DF4-4FD3-BA0E-55FA663732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ABEBCAA-BC18-4865-9547-B7B77534BFE1}"/>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4" name="Footer Placeholder 3">
            <a:extLst>
              <a:ext uri="{FF2B5EF4-FFF2-40B4-BE49-F238E27FC236}">
                <a16:creationId xmlns:a16="http://schemas.microsoft.com/office/drawing/2014/main" xmlns="" id="{75332FA4-4395-4228-9EFB-47E1B6DEB6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A5BEB60-E084-4FEA-85FF-C4FEDB19A6B0}"/>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279750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E1B8790-AABE-490D-9716-0D54CF430FD1}"/>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3" name="Footer Placeholder 2">
            <a:extLst>
              <a:ext uri="{FF2B5EF4-FFF2-40B4-BE49-F238E27FC236}">
                <a16:creationId xmlns:a16="http://schemas.microsoft.com/office/drawing/2014/main" xmlns="" id="{D37A5D1D-F6DB-46F3-8E44-37EE37DCCB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6D80DE-2836-4048-8B91-BCE5F9145671}"/>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2223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EFCED-56F9-4EF2-B603-18FC40250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CC048EA-93B4-46CD-B546-79C0A83B5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ADF5B36-AB41-4060-BF0A-A8605597F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C153C23-94C5-40C7-B76F-1D96AC8763E2}"/>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6" name="Footer Placeholder 5">
            <a:extLst>
              <a:ext uri="{FF2B5EF4-FFF2-40B4-BE49-F238E27FC236}">
                <a16:creationId xmlns:a16="http://schemas.microsoft.com/office/drawing/2014/main" xmlns="" id="{00982714-906D-4CF0-B426-83D5F91F2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298E36C-A823-41FE-8298-787095C7816A}"/>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98867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6EB91-EE40-4119-9570-FB13B53C9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3A39143-4B2B-42D2-87BB-2D17FB41A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0DF27A8-BFF1-40EA-BE4B-2D948F6E5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4E8A681-D25E-4D98-BDDD-034D6CF53522}"/>
              </a:ext>
            </a:extLst>
          </p:cNvPr>
          <p:cNvSpPr>
            <a:spLocks noGrp="1"/>
          </p:cNvSpPr>
          <p:nvPr>
            <p:ph type="dt" sz="half" idx="10"/>
          </p:nvPr>
        </p:nvSpPr>
        <p:spPr/>
        <p:txBody>
          <a:bodyPr/>
          <a:lstStyle/>
          <a:p>
            <a:fld id="{BCA6E1A7-E8EB-4684-A747-03B176677626}" type="datetimeFigureOut">
              <a:rPr lang="en-US" smtClean="0"/>
              <a:t>5/26/2023</a:t>
            </a:fld>
            <a:endParaRPr lang="en-US"/>
          </a:p>
        </p:txBody>
      </p:sp>
      <p:sp>
        <p:nvSpPr>
          <p:cNvPr id="6" name="Footer Placeholder 5">
            <a:extLst>
              <a:ext uri="{FF2B5EF4-FFF2-40B4-BE49-F238E27FC236}">
                <a16:creationId xmlns:a16="http://schemas.microsoft.com/office/drawing/2014/main" xmlns="" id="{F2F4FDD1-91DA-43AA-BD97-64152D515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44FE9C-38C2-42ED-ACC5-D090DC14DB97}"/>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364953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294F8BB-E305-4E10-8513-14517E0ED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FCC2493-E9B8-4C19-B4B0-DD22BC686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3F72A4-E857-4D57-8E27-DFF57778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6E1A7-E8EB-4684-A747-03B176677626}" type="datetimeFigureOut">
              <a:rPr lang="en-US" smtClean="0"/>
              <a:t>5/26/2023</a:t>
            </a:fld>
            <a:endParaRPr lang="en-US"/>
          </a:p>
        </p:txBody>
      </p:sp>
      <p:sp>
        <p:nvSpPr>
          <p:cNvPr id="5" name="Footer Placeholder 4">
            <a:extLst>
              <a:ext uri="{FF2B5EF4-FFF2-40B4-BE49-F238E27FC236}">
                <a16:creationId xmlns:a16="http://schemas.microsoft.com/office/drawing/2014/main" xmlns="" id="{2B30DA40-EE9B-43C3-BEF8-43EDA00AA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393A567-488D-4935-9652-DF6999703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4AC73-BC0E-4E71-9517-412B1804AC48}" type="slidenum">
              <a:rPr lang="en-US" smtClean="0"/>
              <a:t>‹#›</a:t>
            </a:fld>
            <a:endParaRPr lang="en-US"/>
          </a:p>
        </p:txBody>
      </p:sp>
    </p:spTree>
    <p:extLst>
      <p:ext uri="{BB962C8B-B14F-4D97-AF65-F5344CB8AC3E}">
        <p14:creationId xmlns:p14="http://schemas.microsoft.com/office/powerpoint/2010/main" val="2828817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5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journals.sagepub.com/doi/10.1177/16878140211002727"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i.org/10.1016/j.optlaseng.2017.07.004"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6A0F1F-1995-4101-B00A-CD235DDF27FC}"/>
              </a:ext>
            </a:extLst>
          </p:cNvPr>
          <p:cNvSpPr>
            <a:spLocks noGrp="1"/>
          </p:cNvSpPr>
          <p:nvPr>
            <p:ph type="ctrTitle"/>
          </p:nvPr>
        </p:nvSpPr>
        <p:spPr>
          <a:xfrm>
            <a:off x="1524000" y="166400"/>
            <a:ext cx="9144000" cy="2387600"/>
          </a:xfrm>
        </p:spPr>
        <p:txBody>
          <a:bodyPr>
            <a:normAutofit/>
          </a:bodyPr>
          <a:lstStyle/>
          <a:p>
            <a:r>
              <a:rPr lang="en-US" sz="66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“Motorbike Defect Checker and Predictor”</a:t>
            </a:r>
          </a:p>
        </p:txBody>
      </p:sp>
      <p:sp>
        <p:nvSpPr>
          <p:cNvPr id="3" name="Subtitle 2">
            <a:extLst>
              <a:ext uri="{FF2B5EF4-FFF2-40B4-BE49-F238E27FC236}">
                <a16:creationId xmlns:a16="http://schemas.microsoft.com/office/drawing/2014/main" xmlns="" id="{9AEC043C-5B97-4F5D-BC67-BDB75D9A6572}"/>
              </a:ext>
            </a:extLst>
          </p:cNvPr>
          <p:cNvSpPr>
            <a:spLocks noGrp="1"/>
          </p:cNvSpPr>
          <p:nvPr>
            <p:ph type="subTitle" idx="1"/>
          </p:nvPr>
        </p:nvSpPr>
        <p:spPr>
          <a:xfrm>
            <a:off x="1723506" y="2853893"/>
            <a:ext cx="9144000" cy="1655762"/>
          </a:xfrm>
        </p:spPr>
        <p:txBody>
          <a:bodyPr>
            <a:normAutofit/>
          </a:bodyPr>
          <a:lstStyle/>
          <a:p>
            <a:r>
              <a:rPr lang="en-US" sz="3200" b="1" dirty="0">
                <a:solidFill>
                  <a:schemeClr val="accent5">
                    <a:lumMod val="75000"/>
                  </a:schemeClr>
                </a:solidFill>
              </a:rPr>
              <a:t>Android App to identify vehicle auto parts altered and their usage prediction</a:t>
            </a:r>
          </a:p>
          <a:p>
            <a:endParaRPr lang="en-US" sz="3200" b="1" dirty="0">
              <a:solidFill>
                <a:schemeClr val="accent5">
                  <a:lumMod val="75000"/>
                </a:schemeClr>
              </a:solidFill>
            </a:endParaRPr>
          </a:p>
        </p:txBody>
      </p:sp>
      <p:sp>
        <p:nvSpPr>
          <p:cNvPr id="4" name="TextBox 3">
            <a:extLst>
              <a:ext uri="{FF2B5EF4-FFF2-40B4-BE49-F238E27FC236}">
                <a16:creationId xmlns:a16="http://schemas.microsoft.com/office/drawing/2014/main" xmlns="" id="{D1A323B2-AE1F-4B43-A6E1-6385A5A2E9EA}"/>
              </a:ext>
            </a:extLst>
          </p:cNvPr>
          <p:cNvSpPr txBox="1"/>
          <p:nvPr/>
        </p:nvSpPr>
        <p:spPr>
          <a:xfrm>
            <a:off x="615142" y="5593220"/>
            <a:ext cx="3848793" cy="800219"/>
          </a:xfrm>
          <a:prstGeom prst="rect">
            <a:avLst/>
          </a:prstGeom>
          <a:noFill/>
        </p:spPr>
        <p:txBody>
          <a:bodyPr wrap="square" rtlCol="0">
            <a:spAutoFit/>
          </a:bodyPr>
          <a:lstStyle/>
          <a:p>
            <a:r>
              <a:rPr lang="en-US" sz="2800" b="1" dirty="0"/>
              <a:t>Project ID: TMP 23 - 383</a:t>
            </a:r>
          </a:p>
          <a:p>
            <a:endParaRPr lang="en-US" dirty="0"/>
          </a:p>
        </p:txBody>
      </p:sp>
      <p:pic>
        <p:nvPicPr>
          <p:cNvPr id="5" name="Picture 4" descr="A picture containing application&#10;&#10;Description automatically generated">
            <a:extLst>
              <a:ext uri="{FF2B5EF4-FFF2-40B4-BE49-F238E27FC236}">
                <a16:creationId xmlns:a16="http://schemas.microsoft.com/office/drawing/2014/main" xmlns="" id="{193A3895-68EC-45BB-9F22-8F7837E4BD92}"/>
              </a:ext>
            </a:extLst>
          </p:cNvPr>
          <p:cNvPicPr>
            <a:picLocks noChangeAspect="1"/>
          </p:cNvPicPr>
          <p:nvPr/>
        </p:nvPicPr>
        <p:blipFill>
          <a:blip r:embed="rId2"/>
          <a:stretch>
            <a:fillRect/>
          </a:stretch>
        </p:blipFill>
        <p:spPr>
          <a:xfrm>
            <a:off x="66502" y="6393439"/>
            <a:ext cx="2568634" cy="439743"/>
          </a:xfrm>
          <a:prstGeom prst="rect">
            <a:avLst/>
          </a:prstGeom>
        </p:spPr>
      </p:pic>
    </p:spTree>
    <p:extLst>
      <p:ext uri="{BB962C8B-B14F-4D97-AF65-F5344CB8AC3E}">
        <p14:creationId xmlns:p14="http://schemas.microsoft.com/office/powerpoint/2010/main" val="419706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3A8D4-CEAE-43CE-A852-F2F80EFA13B8}"/>
              </a:ext>
            </a:extLst>
          </p:cNvPr>
          <p:cNvSpPr>
            <a:spLocks noGrp="1"/>
          </p:cNvSpPr>
          <p:nvPr>
            <p:ph type="title"/>
          </p:nvPr>
        </p:nvSpPr>
        <p:spPr>
          <a:xfrm>
            <a:off x="1427711" y="2401743"/>
            <a:ext cx="9336578" cy="2594206"/>
          </a:xfrm>
        </p:spPr>
        <p:txBody>
          <a:bodyPr>
            <a:normAutofit/>
          </a:bodyPr>
          <a:lstStyle/>
          <a:p>
            <a:pPr algn="ctr"/>
            <a:r>
              <a:rPr lang="en-US" sz="6600" b="1" dirty="0">
                <a:solidFill>
                  <a:schemeClr val="accent5">
                    <a:lumMod val="75000"/>
                  </a:schemeClr>
                </a:solidFill>
                <a:latin typeface="Times New Roman" panose="02020603050405020304" pitchFamily="18" charset="0"/>
                <a:cs typeface="Times New Roman" panose="02020603050405020304" pitchFamily="18" charset="0"/>
              </a:rPr>
              <a:t>Progress of the proposed system </a:t>
            </a:r>
            <a:endParaRPr lang="en-US" sz="6600" dirty="0"/>
          </a:p>
        </p:txBody>
      </p:sp>
      <p:sp>
        <p:nvSpPr>
          <p:cNvPr id="5" name="TextBox 4">
            <a:extLst>
              <a:ext uri="{FF2B5EF4-FFF2-40B4-BE49-F238E27FC236}">
                <a16:creationId xmlns:a16="http://schemas.microsoft.com/office/drawing/2014/main" xmlns="" id="{F6DE5FC7-B70F-4E39-B18C-263EDFE96F38}"/>
              </a:ext>
            </a:extLst>
          </p:cNvPr>
          <p:cNvSpPr txBox="1"/>
          <p:nvPr/>
        </p:nvSpPr>
        <p:spPr>
          <a:xfrm>
            <a:off x="5860474" y="382386"/>
            <a:ext cx="6141720"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E59D522F-C7BB-4E85-B833-5EDE59BC3737}"/>
              </a:ext>
            </a:extLst>
          </p:cNvPr>
          <p:cNvPicPr>
            <a:picLocks noChangeAspect="1"/>
          </p:cNvPicPr>
          <p:nvPr/>
        </p:nvPicPr>
        <p:blipFill>
          <a:blip r:embed="rId2"/>
          <a:stretch>
            <a:fillRect/>
          </a:stretch>
        </p:blipFill>
        <p:spPr>
          <a:xfrm>
            <a:off x="74814" y="6346913"/>
            <a:ext cx="2319251" cy="444585"/>
          </a:xfrm>
          <a:prstGeom prst="rect">
            <a:avLst/>
          </a:prstGeom>
        </p:spPr>
      </p:pic>
      <p:grpSp>
        <p:nvGrpSpPr>
          <p:cNvPr id="7" name="Group 6">
            <a:extLst>
              <a:ext uri="{FF2B5EF4-FFF2-40B4-BE49-F238E27FC236}">
                <a16:creationId xmlns:a16="http://schemas.microsoft.com/office/drawing/2014/main" xmlns="" id="{7E789B81-960E-4DEC-82DD-E07F3CDE1AAF}"/>
              </a:ext>
            </a:extLst>
          </p:cNvPr>
          <p:cNvGrpSpPr/>
          <p:nvPr/>
        </p:nvGrpSpPr>
        <p:grpSpPr>
          <a:xfrm flipV="1">
            <a:off x="-691" y="0"/>
            <a:ext cx="2470259" cy="2388108"/>
            <a:chOff x="-214779" y="3818987"/>
            <a:chExt cx="3158686" cy="3053641"/>
          </a:xfrm>
        </p:grpSpPr>
        <p:grpSp>
          <p:nvGrpSpPr>
            <p:cNvPr id="8" name="Group 7">
              <a:extLst>
                <a:ext uri="{FF2B5EF4-FFF2-40B4-BE49-F238E27FC236}">
                  <a16:creationId xmlns:a16="http://schemas.microsoft.com/office/drawing/2014/main" xmlns="" id="{233F98BD-57E1-4FE2-B049-20F0DD1B7ED3}"/>
                </a:ext>
              </a:extLst>
            </p:cNvPr>
            <p:cNvGrpSpPr/>
            <p:nvPr/>
          </p:nvGrpSpPr>
          <p:grpSpPr>
            <a:xfrm rot="1587316">
              <a:off x="909065" y="3818987"/>
              <a:ext cx="1555538" cy="2302642"/>
              <a:chOff x="6477000" y="3016250"/>
              <a:chExt cx="1328738" cy="1966913"/>
            </a:xfrm>
          </p:grpSpPr>
          <p:sp>
            <p:nvSpPr>
              <p:cNvPr id="13" name="Freeform 21">
                <a:extLst>
                  <a:ext uri="{FF2B5EF4-FFF2-40B4-BE49-F238E27FC236}">
                    <a16:creationId xmlns:a16="http://schemas.microsoft.com/office/drawing/2014/main" xmlns="" id="{3C4EE190-C31A-412D-A63A-21A829E48204}"/>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22">
                <a:extLst>
                  <a:ext uri="{FF2B5EF4-FFF2-40B4-BE49-F238E27FC236}">
                    <a16:creationId xmlns:a16="http://schemas.microsoft.com/office/drawing/2014/main" xmlns="" id="{8A59B984-4530-4D7E-A1C6-1AE9F6AC95F9}"/>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3">
                <a:extLst>
                  <a:ext uri="{FF2B5EF4-FFF2-40B4-BE49-F238E27FC236}">
                    <a16:creationId xmlns:a16="http://schemas.microsoft.com/office/drawing/2014/main" xmlns="" id="{B4676C23-114A-4429-9E68-F425CA1E49DB}"/>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4">
                <a:extLst>
                  <a:ext uri="{FF2B5EF4-FFF2-40B4-BE49-F238E27FC236}">
                    <a16:creationId xmlns:a16="http://schemas.microsoft.com/office/drawing/2014/main" xmlns="" id="{8AF14DE3-CE49-4874-A653-C4AADB6EB992}"/>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25">
                <a:extLst>
                  <a:ext uri="{FF2B5EF4-FFF2-40B4-BE49-F238E27FC236}">
                    <a16:creationId xmlns:a16="http://schemas.microsoft.com/office/drawing/2014/main" xmlns="" id="{D10B6D23-5F34-4526-81FD-969823B6C40A}"/>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6">
                <a:extLst>
                  <a:ext uri="{FF2B5EF4-FFF2-40B4-BE49-F238E27FC236}">
                    <a16:creationId xmlns:a16="http://schemas.microsoft.com/office/drawing/2014/main" xmlns="" id="{F93096B3-6B92-4010-8119-918AB740920D}"/>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7">
                <a:extLst>
                  <a:ext uri="{FF2B5EF4-FFF2-40B4-BE49-F238E27FC236}">
                    <a16:creationId xmlns:a16="http://schemas.microsoft.com/office/drawing/2014/main" xmlns="" id="{4909FB78-6C46-426D-88DC-5ABDBF993B13}"/>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28">
                <a:extLst>
                  <a:ext uri="{FF2B5EF4-FFF2-40B4-BE49-F238E27FC236}">
                    <a16:creationId xmlns:a16="http://schemas.microsoft.com/office/drawing/2014/main" xmlns="" id="{9BF3CE79-2783-40E0-B564-D3359709680E}"/>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9">
                <a:extLst>
                  <a:ext uri="{FF2B5EF4-FFF2-40B4-BE49-F238E27FC236}">
                    <a16:creationId xmlns:a16="http://schemas.microsoft.com/office/drawing/2014/main" xmlns="" id="{E147E404-D5B7-4002-9961-613F36EFD27D}"/>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0">
                <a:extLst>
                  <a:ext uri="{FF2B5EF4-FFF2-40B4-BE49-F238E27FC236}">
                    <a16:creationId xmlns:a16="http://schemas.microsoft.com/office/drawing/2014/main" xmlns="" id="{F32825FA-88CD-485E-8B5C-77FEF6320D62}"/>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Line 31">
                <a:extLst>
                  <a:ext uri="{FF2B5EF4-FFF2-40B4-BE49-F238E27FC236}">
                    <a16:creationId xmlns:a16="http://schemas.microsoft.com/office/drawing/2014/main" xmlns="" id="{A2FA01D2-C6E4-4980-9115-3097845C741F}"/>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2">
                <a:extLst>
                  <a:ext uri="{FF2B5EF4-FFF2-40B4-BE49-F238E27FC236}">
                    <a16:creationId xmlns:a16="http://schemas.microsoft.com/office/drawing/2014/main" xmlns="" id="{F9D7820F-7452-480A-8D65-21ADE710E013}"/>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3">
                <a:extLst>
                  <a:ext uri="{FF2B5EF4-FFF2-40B4-BE49-F238E27FC236}">
                    <a16:creationId xmlns:a16="http://schemas.microsoft.com/office/drawing/2014/main" xmlns="" id="{73AE396E-3FF7-4BB5-8177-5DA50253895A}"/>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34">
                <a:extLst>
                  <a:ext uri="{FF2B5EF4-FFF2-40B4-BE49-F238E27FC236}">
                    <a16:creationId xmlns:a16="http://schemas.microsoft.com/office/drawing/2014/main" xmlns="" id="{47769EDA-79FB-453A-9810-344C42BD8AD9}"/>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5">
                <a:extLst>
                  <a:ext uri="{FF2B5EF4-FFF2-40B4-BE49-F238E27FC236}">
                    <a16:creationId xmlns:a16="http://schemas.microsoft.com/office/drawing/2014/main" xmlns="" id="{F4D171C2-B17C-439B-A997-DE36C69900E2}"/>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6">
                <a:extLst>
                  <a:ext uri="{FF2B5EF4-FFF2-40B4-BE49-F238E27FC236}">
                    <a16:creationId xmlns:a16="http://schemas.microsoft.com/office/drawing/2014/main" xmlns="" id="{E87CFED3-C5DE-49CD-A6BE-E79D827EE073}"/>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Line 37">
                <a:extLst>
                  <a:ext uri="{FF2B5EF4-FFF2-40B4-BE49-F238E27FC236}">
                    <a16:creationId xmlns:a16="http://schemas.microsoft.com/office/drawing/2014/main" xmlns="" id="{212B06CB-0BD5-451B-AA00-8C281A32D550}"/>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a:extLst>
                  <a:ext uri="{FF2B5EF4-FFF2-40B4-BE49-F238E27FC236}">
                    <a16:creationId xmlns:a16="http://schemas.microsoft.com/office/drawing/2014/main" xmlns="" id="{1FFDBA9D-F35A-4B15-804B-BA898FE02978}"/>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9">
                <a:extLst>
                  <a:ext uri="{FF2B5EF4-FFF2-40B4-BE49-F238E27FC236}">
                    <a16:creationId xmlns:a16="http://schemas.microsoft.com/office/drawing/2014/main" xmlns="" id="{FCF571CB-1BFC-40DC-A189-9EFCE7A3358D}"/>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Line 40">
                <a:extLst>
                  <a:ext uri="{FF2B5EF4-FFF2-40B4-BE49-F238E27FC236}">
                    <a16:creationId xmlns:a16="http://schemas.microsoft.com/office/drawing/2014/main" xmlns="" id="{F1AEB3B6-778A-485E-AFEE-BF33F385B8CB}"/>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1">
                <a:extLst>
                  <a:ext uri="{FF2B5EF4-FFF2-40B4-BE49-F238E27FC236}">
                    <a16:creationId xmlns:a16="http://schemas.microsoft.com/office/drawing/2014/main" xmlns="" id="{203D473C-025D-495F-9788-E090245D824E}"/>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2">
                <a:extLst>
                  <a:ext uri="{FF2B5EF4-FFF2-40B4-BE49-F238E27FC236}">
                    <a16:creationId xmlns:a16="http://schemas.microsoft.com/office/drawing/2014/main" xmlns="" id="{DE01E484-D034-4296-93D5-2770289C4BC6}"/>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43">
                <a:extLst>
                  <a:ext uri="{FF2B5EF4-FFF2-40B4-BE49-F238E27FC236}">
                    <a16:creationId xmlns:a16="http://schemas.microsoft.com/office/drawing/2014/main" xmlns="" id="{CD5F04DA-5DFF-469E-84AA-94B8160350F5}"/>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4">
                <a:extLst>
                  <a:ext uri="{FF2B5EF4-FFF2-40B4-BE49-F238E27FC236}">
                    <a16:creationId xmlns:a16="http://schemas.microsoft.com/office/drawing/2014/main" xmlns="" id="{3C091671-5F60-4982-BE7F-9D4556F1707F}"/>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5">
                <a:extLst>
                  <a:ext uri="{FF2B5EF4-FFF2-40B4-BE49-F238E27FC236}">
                    <a16:creationId xmlns:a16="http://schemas.microsoft.com/office/drawing/2014/main" xmlns="" id="{1BB34068-C03D-4C00-8E70-7CF336FD19AA}"/>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6">
                <a:extLst>
                  <a:ext uri="{FF2B5EF4-FFF2-40B4-BE49-F238E27FC236}">
                    <a16:creationId xmlns:a16="http://schemas.microsoft.com/office/drawing/2014/main" xmlns="" id="{F525094C-2950-4AB4-BD0E-FED6BA1710EF}"/>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Freeform: Shape 8">
              <a:extLst>
                <a:ext uri="{FF2B5EF4-FFF2-40B4-BE49-F238E27FC236}">
                  <a16:creationId xmlns:a16="http://schemas.microsoft.com/office/drawing/2014/main" xmlns="" id="{D9D83057-03FB-496C-B9AA-AE38A4CAFEE7}"/>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xmlns="" id="{C7BAC885-34C6-4B85-9385-9E7E475994D4}"/>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xmlns="" id="{E22344AC-285F-4EA5-803A-42F6E79BA73E}"/>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A5C773E0-749B-4A04-939E-CF2DDE4D90F8}"/>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pic>
        <p:nvPicPr>
          <p:cNvPr id="4" name="Picture 3">
            <a:extLst>
              <a:ext uri="{FF2B5EF4-FFF2-40B4-BE49-F238E27FC236}">
                <a16:creationId xmlns:a16="http://schemas.microsoft.com/office/drawing/2014/main" xmlns="" id="{8B3A90F4-B1E9-445B-A2F6-23FE92A0BC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7174" y="3652197"/>
            <a:ext cx="2470012" cy="3205803"/>
          </a:xfrm>
          <a:prstGeom prst="rect">
            <a:avLst/>
          </a:prstGeom>
        </p:spPr>
      </p:pic>
    </p:spTree>
    <p:extLst>
      <p:ext uri="{BB962C8B-B14F-4D97-AF65-F5344CB8AC3E}">
        <p14:creationId xmlns:p14="http://schemas.microsoft.com/office/powerpoint/2010/main" val="58513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6DE5FC7-B70F-4E39-B18C-263EDFE96F38}"/>
              </a:ext>
            </a:extLst>
          </p:cNvPr>
          <p:cNvSpPr txBox="1"/>
          <p:nvPr/>
        </p:nvSpPr>
        <p:spPr>
          <a:xfrm>
            <a:off x="5860474" y="382386"/>
            <a:ext cx="6141720"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E59D522F-C7BB-4E85-B833-5EDE59BC3737}"/>
              </a:ext>
            </a:extLst>
          </p:cNvPr>
          <p:cNvPicPr>
            <a:picLocks noChangeAspect="1"/>
          </p:cNvPicPr>
          <p:nvPr/>
        </p:nvPicPr>
        <p:blipFill>
          <a:blip r:embed="rId2"/>
          <a:stretch>
            <a:fillRect/>
          </a:stretch>
        </p:blipFill>
        <p:spPr>
          <a:xfrm>
            <a:off x="74814" y="6346913"/>
            <a:ext cx="2319251" cy="444585"/>
          </a:xfrm>
          <a:prstGeom prst="rect">
            <a:avLst/>
          </a:prstGeom>
        </p:spPr>
      </p:pic>
      <p:pic>
        <p:nvPicPr>
          <p:cNvPr id="41" name="Picture 40">
            <a:extLst>
              <a:ext uri="{FF2B5EF4-FFF2-40B4-BE49-F238E27FC236}">
                <a16:creationId xmlns:a16="http://schemas.microsoft.com/office/drawing/2014/main" xmlns="" id="{7805B122-666F-47D7-AE34-0B1865B52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839" y="2038178"/>
            <a:ext cx="7431580" cy="4308735"/>
          </a:xfrm>
          <a:prstGeom prst="rect">
            <a:avLst/>
          </a:prstGeom>
        </p:spPr>
      </p:pic>
      <p:sp>
        <p:nvSpPr>
          <p:cNvPr id="42" name="Arrow: Pentagon 41">
            <a:extLst>
              <a:ext uri="{FF2B5EF4-FFF2-40B4-BE49-F238E27FC236}">
                <a16:creationId xmlns:a16="http://schemas.microsoft.com/office/drawing/2014/main" xmlns="" id="{16B55915-C434-40E8-BEDF-13678356592E}"/>
              </a:ext>
            </a:extLst>
          </p:cNvPr>
          <p:cNvSpPr/>
          <p:nvPr/>
        </p:nvSpPr>
        <p:spPr>
          <a:xfrm>
            <a:off x="507077" y="703429"/>
            <a:ext cx="2527068" cy="1478547"/>
          </a:xfrm>
          <a:prstGeom prst="homePlate">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94E7C351-7384-403C-9A17-6286DDCD57E5}"/>
              </a:ext>
            </a:extLst>
          </p:cNvPr>
          <p:cNvSpPr txBox="1"/>
          <p:nvPr/>
        </p:nvSpPr>
        <p:spPr>
          <a:xfrm>
            <a:off x="748145" y="1211869"/>
            <a:ext cx="1795549" cy="461665"/>
          </a:xfrm>
          <a:prstGeom prst="rect">
            <a:avLst/>
          </a:prstGeom>
          <a:noFill/>
        </p:spPr>
        <p:txBody>
          <a:bodyPr wrap="square" rtlCol="0">
            <a:spAutoFit/>
          </a:bodyPr>
          <a:lstStyle/>
          <a:p>
            <a:r>
              <a:rPr lang="en-US" sz="2400" b="1" dirty="0"/>
              <a:t>Wireframes</a:t>
            </a:r>
          </a:p>
        </p:txBody>
      </p:sp>
    </p:spTree>
    <p:extLst>
      <p:ext uri="{BB962C8B-B14F-4D97-AF65-F5344CB8AC3E}">
        <p14:creationId xmlns:p14="http://schemas.microsoft.com/office/powerpoint/2010/main" val="66824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6DE5FC7-B70F-4E39-B18C-263EDFE96F38}"/>
              </a:ext>
            </a:extLst>
          </p:cNvPr>
          <p:cNvSpPr txBox="1"/>
          <p:nvPr/>
        </p:nvSpPr>
        <p:spPr>
          <a:xfrm>
            <a:off x="6050280" y="300016"/>
            <a:ext cx="6141720"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E59D522F-C7BB-4E85-B833-5EDE59BC3737}"/>
              </a:ext>
            </a:extLst>
          </p:cNvPr>
          <p:cNvPicPr>
            <a:picLocks noChangeAspect="1"/>
          </p:cNvPicPr>
          <p:nvPr/>
        </p:nvPicPr>
        <p:blipFill>
          <a:blip r:embed="rId2"/>
          <a:stretch>
            <a:fillRect/>
          </a:stretch>
        </p:blipFill>
        <p:spPr>
          <a:xfrm>
            <a:off x="74814" y="6346913"/>
            <a:ext cx="2319251" cy="444585"/>
          </a:xfrm>
          <a:prstGeom prst="rect">
            <a:avLst/>
          </a:prstGeom>
        </p:spPr>
      </p:pic>
      <p:pic>
        <p:nvPicPr>
          <p:cNvPr id="3" name="Picture 2">
            <a:extLst>
              <a:ext uri="{FF2B5EF4-FFF2-40B4-BE49-F238E27FC236}">
                <a16:creationId xmlns:a16="http://schemas.microsoft.com/office/drawing/2014/main" xmlns="" id="{0896ED1E-D690-41B6-A19F-4519A1A81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736" y="633229"/>
            <a:ext cx="2894393" cy="5842385"/>
          </a:xfrm>
          <a:prstGeom prst="rect">
            <a:avLst/>
          </a:prstGeom>
        </p:spPr>
      </p:pic>
      <p:sp>
        <p:nvSpPr>
          <p:cNvPr id="11" name="Arrow: Pentagon 10">
            <a:extLst>
              <a:ext uri="{FF2B5EF4-FFF2-40B4-BE49-F238E27FC236}">
                <a16:creationId xmlns:a16="http://schemas.microsoft.com/office/drawing/2014/main" xmlns="" id="{B2E627C7-77D4-4C86-AC01-3A4DC9F10C8F}"/>
              </a:ext>
            </a:extLst>
          </p:cNvPr>
          <p:cNvSpPr/>
          <p:nvPr/>
        </p:nvSpPr>
        <p:spPr>
          <a:xfrm rot="10800000">
            <a:off x="9360132" y="4733210"/>
            <a:ext cx="2527068" cy="1478547"/>
          </a:xfrm>
          <a:prstGeom prst="homePlate">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p>
        </p:txBody>
      </p:sp>
      <p:sp>
        <p:nvSpPr>
          <p:cNvPr id="8" name="TextBox 7">
            <a:extLst>
              <a:ext uri="{FF2B5EF4-FFF2-40B4-BE49-F238E27FC236}">
                <a16:creationId xmlns:a16="http://schemas.microsoft.com/office/drawing/2014/main" xmlns="" id="{5C82A4DB-C1EE-40BF-B8EC-CBF5495C239B}"/>
              </a:ext>
            </a:extLst>
          </p:cNvPr>
          <p:cNvSpPr txBox="1"/>
          <p:nvPr/>
        </p:nvSpPr>
        <p:spPr>
          <a:xfrm>
            <a:off x="9950335" y="5203767"/>
            <a:ext cx="1745673" cy="738664"/>
          </a:xfrm>
          <a:prstGeom prst="rect">
            <a:avLst/>
          </a:prstGeom>
          <a:noFill/>
        </p:spPr>
        <p:txBody>
          <a:bodyPr wrap="square" rtlCol="0">
            <a:spAutoFit/>
          </a:bodyPr>
          <a:lstStyle/>
          <a:p>
            <a:r>
              <a:rPr lang="en-US" sz="2400" b="1" dirty="0"/>
              <a:t>Wireframes</a:t>
            </a:r>
          </a:p>
          <a:p>
            <a:endParaRPr lang="en-US" dirty="0"/>
          </a:p>
        </p:txBody>
      </p:sp>
    </p:spTree>
    <p:extLst>
      <p:ext uri="{BB962C8B-B14F-4D97-AF65-F5344CB8AC3E}">
        <p14:creationId xmlns:p14="http://schemas.microsoft.com/office/powerpoint/2010/main" val="438454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6DE5FC7-B70F-4E39-B18C-263EDFE96F38}"/>
              </a:ext>
            </a:extLst>
          </p:cNvPr>
          <p:cNvSpPr txBox="1"/>
          <p:nvPr/>
        </p:nvSpPr>
        <p:spPr>
          <a:xfrm>
            <a:off x="6096000" y="225201"/>
            <a:ext cx="6141720"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E59D522F-C7BB-4E85-B833-5EDE59BC3737}"/>
              </a:ext>
            </a:extLst>
          </p:cNvPr>
          <p:cNvPicPr>
            <a:picLocks noChangeAspect="1"/>
          </p:cNvPicPr>
          <p:nvPr/>
        </p:nvPicPr>
        <p:blipFill>
          <a:blip r:embed="rId2"/>
          <a:stretch>
            <a:fillRect/>
          </a:stretch>
        </p:blipFill>
        <p:spPr>
          <a:xfrm>
            <a:off x="74814" y="6346913"/>
            <a:ext cx="2319251" cy="444585"/>
          </a:xfrm>
          <a:prstGeom prst="rect">
            <a:avLst/>
          </a:prstGeom>
        </p:spPr>
      </p:pic>
      <p:sp>
        <p:nvSpPr>
          <p:cNvPr id="11" name="Arrow: Pentagon 10">
            <a:extLst>
              <a:ext uri="{FF2B5EF4-FFF2-40B4-BE49-F238E27FC236}">
                <a16:creationId xmlns:a16="http://schemas.microsoft.com/office/drawing/2014/main" xmlns="" id="{B2E627C7-77D4-4C86-AC01-3A4DC9F10C8F}"/>
              </a:ext>
            </a:extLst>
          </p:cNvPr>
          <p:cNvSpPr/>
          <p:nvPr/>
        </p:nvSpPr>
        <p:spPr>
          <a:xfrm rot="10800000">
            <a:off x="9360132" y="4733210"/>
            <a:ext cx="2527068" cy="1478547"/>
          </a:xfrm>
          <a:prstGeom prst="homePlate">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p>
        </p:txBody>
      </p:sp>
      <p:sp>
        <p:nvSpPr>
          <p:cNvPr id="8" name="TextBox 7">
            <a:extLst>
              <a:ext uri="{FF2B5EF4-FFF2-40B4-BE49-F238E27FC236}">
                <a16:creationId xmlns:a16="http://schemas.microsoft.com/office/drawing/2014/main" xmlns="" id="{5C82A4DB-C1EE-40BF-B8EC-CBF5495C239B}"/>
              </a:ext>
            </a:extLst>
          </p:cNvPr>
          <p:cNvSpPr txBox="1"/>
          <p:nvPr/>
        </p:nvSpPr>
        <p:spPr>
          <a:xfrm>
            <a:off x="9950335" y="5203767"/>
            <a:ext cx="1745673" cy="738664"/>
          </a:xfrm>
          <a:prstGeom prst="rect">
            <a:avLst/>
          </a:prstGeom>
          <a:noFill/>
        </p:spPr>
        <p:txBody>
          <a:bodyPr wrap="square" rtlCol="0">
            <a:spAutoFit/>
          </a:bodyPr>
          <a:lstStyle/>
          <a:p>
            <a:r>
              <a:rPr lang="en-US" sz="2400" b="1" dirty="0"/>
              <a:t>Wireframes</a:t>
            </a:r>
          </a:p>
          <a:p>
            <a:endParaRPr lang="en-US" dirty="0"/>
          </a:p>
        </p:txBody>
      </p:sp>
      <p:pic>
        <p:nvPicPr>
          <p:cNvPr id="9" name="Picture 8">
            <a:extLst>
              <a:ext uri="{FF2B5EF4-FFF2-40B4-BE49-F238E27FC236}">
                <a16:creationId xmlns:a16="http://schemas.microsoft.com/office/drawing/2014/main" xmlns="" id="{41EBE8F8-88D4-46DE-9082-5B667B096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880" y="508028"/>
            <a:ext cx="3790199" cy="5991767"/>
          </a:xfrm>
          <a:prstGeom prst="rect">
            <a:avLst/>
          </a:prstGeom>
        </p:spPr>
      </p:pic>
    </p:spTree>
    <p:extLst>
      <p:ext uri="{BB962C8B-B14F-4D97-AF65-F5344CB8AC3E}">
        <p14:creationId xmlns:p14="http://schemas.microsoft.com/office/powerpoint/2010/main" val="393882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D9CC2-7125-4D1A-B614-517839533005}"/>
              </a:ext>
            </a:extLst>
          </p:cNvPr>
          <p:cNvSpPr>
            <a:spLocks noGrp="1"/>
          </p:cNvSpPr>
          <p:nvPr>
            <p:ph type="title"/>
          </p:nvPr>
        </p:nvSpPr>
        <p:spPr>
          <a:xfrm>
            <a:off x="2595478" y="2103437"/>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IT20219598 |Information Technology </a:t>
            </a:r>
          </a:p>
        </p:txBody>
      </p:sp>
      <p:sp>
        <p:nvSpPr>
          <p:cNvPr id="3" name="Content Placeholder 2">
            <a:extLst>
              <a:ext uri="{FF2B5EF4-FFF2-40B4-BE49-F238E27FC236}">
                <a16:creationId xmlns:a16="http://schemas.microsoft.com/office/drawing/2014/main" xmlns="" id="{6604EBD5-AEC8-433D-AE90-9461D8567F80}"/>
              </a:ext>
            </a:extLst>
          </p:cNvPr>
          <p:cNvSpPr>
            <a:spLocks noGrp="1"/>
          </p:cNvSpPr>
          <p:nvPr>
            <p:ph idx="1"/>
          </p:nvPr>
        </p:nvSpPr>
        <p:spPr>
          <a:xfrm>
            <a:off x="3518505" y="3429000"/>
            <a:ext cx="10515600" cy="4351338"/>
          </a:xfrm>
        </p:spPr>
        <p:txBody>
          <a:bodyPr>
            <a:normAutofit/>
          </a:bodyPr>
          <a:lstStyle/>
          <a:p>
            <a:pPr marL="0" indent="0">
              <a:buNone/>
            </a:pPr>
            <a:r>
              <a:rPr lang="en-US" sz="4800" b="1" dirty="0">
                <a:solidFill>
                  <a:schemeClr val="accent1"/>
                </a:solidFill>
                <a:latin typeface="Times New Roman" panose="02020603050405020304" pitchFamily="18" charset="0"/>
                <a:cs typeface="Times New Roman" panose="02020603050405020304" pitchFamily="18" charset="0"/>
              </a:rPr>
              <a:t>S.L.D.P Pramodya</a:t>
            </a:r>
          </a:p>
        </p:txBody>
      </p:sp>
      <p:sp>
        <p:nvSpPr>
          <p:cNvPr id="4" name="TextBox 3">
            <a:extLst>
              <a:ext uri="{FF2B5EF4-FFF2-40B4-BE49-F238E27FC236}">
                <a16:creationId xmlns:a16="http://schemas.microsoft.com/office/drawing/2014/main" xmlns="" id="{5720D156-6F9E-4667-8E5E-4A111B6ECA58}"/>
              </a:ext>
            </a:extLst>
          </p:cNvPr>
          <p:cNvSpPr txBox="1"/>
          <p:nvPr/>
        </p:nvSpPr>
        <p:spPr>
          <a:xfrm>
            <a:off x="5827222" y="324197"/>
            <a:ext cx="6084916"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492FAEA2-702A-4EA9-AC8F-E12B1A516EA1}"/>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6" name="Picture 5">
            <a:extLst>
              <a:ext uri="{FF2B5EF4-FFF2-40B4-BE49-F238E27FC236}">
                <a16:creationId xmlns:a16="http://schemas.microsoft.com/office/drawing/2014/main" xmlns="" id="{342B65FA-AC65-4C6E-964A-9382639CF4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06" t="32432" r="21621"/>
          <a:stretch/>
        </p:blipFill>
        <p:spPr>
          <a:xfrm>
            <a:off x="522962" y="2103437"/>
            <a:ext cx="1545606" cy="1929268"/>
          </a:xfrm>
          <a:prstGeom prst="rect">
            <a:avLst/>
          </a:prstGeom>
        </p:spPr>
      </p:pic>
    </p:spTree>
    <p:extLst>
      <p:ext uri="{BB962C8B-B14F-4D97-AF65-F5344CB8AC3E}">
        <p14:creationId xmlns:p14="http://schemas.microsoft.com/office/powerpoint/2010/main" val="44171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EA309-DFFC-4F00-B745-C644CD765E7F}"/>
              </a:ext>
            </a:extLst>
          </p:cNvPr>
          <p:cNvSpPr>
            <a:spLocks noGrp="1"/>
          </p:cNvSpPr>
          <p:nvPr>
            <p:ph type="title"/>
          </p:nvPr>
        </p:nvSpPr>
        <p:spPr>
          <a:xfrm>
            <a:off x="722515" y="1379278"/>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Question</a:t>
            </a:r>
            <a:endParaRPr lang="en-US" sz="5400" dirty="0"/>
          </a:p>
        </p:txBody>
      </p:sp>
      <p:sp>
        <p:nvSpPr>
          <p:cNvPr id="3" name="Content Placeholder 2">
            <a:extLst>
              <a:ext uri="{FF2B5EF4-FFF2-40B4-BE49-F238E27FC236}">
                <a16:creationId xmlns:a16="http://schemas.microsoft.com/office/drawing/2014/main" xmlns="" id="{0DBEFC2C-8AC3-44EC-939B-636A05B1DB79}"/>
              </a:ext>
            </a:extLst>
          </p:cNvPr>
          <p:cNvSpPr>
            <a:spLocks noGrp="1"/>
          </p:cNvSpPr>
          <p:nvPr>
            <p:ph idx="1"/>
          </p:nvPr>
        </p:nvSpPr>
        <p:spPr>
          <a:xfrm>
            <a:off x="1295400" y="3080515"/>
            <a:ext cx="8787938" cy="1325563"/>
          </a:xfrm>
        </p:spPr>
        <p:txBody>
          <a:bodyPr/>
          <a:lstStyle/>
          <a:p>
            <a:pPr marL="0" indent="0">
              <a:buNone/>
            </a:pPr>
            <a:r>
              <a:rPr lang="en-US" sz="3200" b="1" dirty="0"/>
              <a:t>How to identify altered parts in a motorbike fixed except original parts?</a:t>
            </a:r>
          </a:p>
          <a:p>
            <a:endParaRPr lang="en-US" dirty="0">
              <a:highlight>
                <a:srgbClr val="FFFF00"/>
              </a:highlight>
            </a:endParaRPr>
          </a:p>
          <a:p>
            <a:endParaRPr lang="en-US" dirty="0"/>
          </a:p>
        </p:txBody>
      </p:sp>
      <p:sp>
        <p:nvSpPr>
          <p:cNvPr id="6" name="TextBox 5">
            <a:extLst>
              <a:ext uri="{FF2B5EF4-FFF2-40B4-BE49-F238E27FC236}">
                <a16:creationId xmlns:a16="http://schemas.microsoft.com/office/drawing/2014/main" xmlns="" id="{A47C2CD6-6B22-46DF-B918-165EA1D1F92D}"/>
              </a:ext>
            </a:extLst>
          </p:cNvPr>
          <p:cNvSpPr txBox="1"/>
          <p:nvPr/>
        </p:nvSpPr>
        <p:spPr>
          <a:xfrm>
            <a:off x="6096000" y="340822"/>
            <a:ext cx="6093229"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AA4FBF00-6D9C-4089-97A5-03D3982E605C}"/>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8" name="Picture 7" descr="Icon&#10;&#10;Description automatically generated">
            <a:extLst>
              <a:ext uri="{FF2B5EF4-FFF2-40B4-BE49-F238E27FC236}">
                <a16:creationId xmlns:a16="http://schemas.microsoft.com/office/drawing/2014/main" xmlns="" id="{ADA1DE41-6F9C-43DC-ADD8-F528CC74A7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 b="378"/>
          <a:stretch/>
        </p:blipFill>
        <p:spPr>
          <a:xfrm>
            <a:off x="8744989" y="3520440"/>
            <a:ext cx="3211484" cy="3199375"/>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Rectangle 3">
            <a:extLst>
              <a:ext uri="{FF2B5EF4-FFF2-40B4-BE49-F238E27FC236}">
                <a16:creationId xmlns:a16="http://schemas.microsoft.com/office/drawing/2014/main" xmlns="" id="{9FFCFEB2-BF4F-4EA8-84C3-2AD1980EEDF1}"/>
              </a:ext>
            </a:extLst>
          </p:cNvPr>
          <p:cNvSpPr/>
          <p:nvPr/>
        </p:nvSpPr>
        <p:spPr>
          <a:xfrm>
            <a:off x="2780021" y="6488668"/>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261156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444385" y="1459170"/>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2">
            <a:extLst>
              <a:ext uri="{FF2B5EF4-FFF2-40B4-BE49-F238E27FC236}">
                <a16:creationId xmlns:a16="http://schemas.microsoft.com/office/drawing/2014/main" xmlns="" id="{D2F38D5C-E3E2-4467-A560-EF1659321C20}"/>
              </a:ext>
            </a:extLst>
          </p:cNvPr>
          <p:cNvSpPr/>
          <p:nvPr/>
        </p:nvSpPr>
        <p:spPr>
          <a:xfrm>
            <a:off x="1381644" y="2878850"/>
            <a:ext cx="9428712" cy="2893100"/>
          </a:xfrm>
          <a:prstGeom prst="rect">
            <a:avLst/>
          </a:prstGeom>
        </p:spPr>
        <p:txBody>
          <a:bodyPr wrap="square">
            <a:spAutoFit/>
          </a:bodyPr>
          <a:lstStyle/>
          <a:p>
            <a:pPr marL="285750" indent="-285750">
              <a:buFont typeface="Arial" panose="020B0604020202020204" pitchFamily="34" charset="0"/>
              <a:buChar char="•"/>
            </a:pPr>
            <a:r>
              <a:rPr lang="en-US" sz="2600" dirty="0"/>
              <a:t>Capture images of the original parts and altered versions.</a:t>
            </a:r>
          </a:p>
          <a:p>
            <a:pPr marL="285750" indent="-285750">
              <a:buFont typeface="Arial" panose="020B0604020202020204" pitchFamily="34" charset="0"/>
              <a:buChar char="•"/>
            </a:pPr>
            <a:r>
              <a:rPr lang="en-US" sz="2600" dirty="0"/>
              <a:t>Train the ML model using the data set</a:t>
            </a:r>
          </a:p>
          <a:p>
            <a:pPr marL="285750" indent="-285750">
              <a:buFont typeface="Arial" panose="020B0604020202020204" pitchFamily="34" charset="0"/>
              <a:buChar char="•"/>
            </a:pPr>
            <a:r>
              <a:rPr lang="en-US" sz="2600" dirty="0"/>
              <a:t>Compare the images captured with the images in our trained models.</a:t>
            </a:r>
          </a:p>
          <a:p>
            <a:pPr lvl="1"/>
            <a:r>
              <a:rPr lang="en-US" sz="2600" dirty="0"/>
              <a:t>Color pre-processing</a:t>
            </a:r>
          </a:p>
          <a:p>
            <a:pPr lvl="1"/>
            <a:r>
              <a:rPr lang="en-US" sz="2600" dirty="0"/>
              <a:t>Conversion to binary image</a:t>
            </a:r>
          </a:p>
          <a:p>
            <a:pPr marL="285750" indent="-285750">
              <a:buFont typeface="Arial" panose="020B0604020202020204" pitchFamily="34" charset="0"/>
              <a:buChar char="•"/>
            </a:pPr>
            <a:r>
              <a:rPr lang="en-US" sz="2600" dirty="0"/>
              <a:t>Provide an output regarding the alternation</a:t>
            </a:r>
          </a:p>
        </p:txBody>
      </p:sp>
      <p:pic>
        <p:nvPicPr>
          <p:cNvPr id="8" name="Picture 7">
            <a:extLst>
              <a:ext uri="{FF2B5EF4-FFF2-40B4-BE49-F238E27FC236}">
                <a16:creationId xmlns:a16="http://schemas.microsoft.com/office/drawing/2014/main" xmlns="" id="{5182E9C7-176A-4042-A269-62246853F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0587" y="4124874"/>
            <a:ext cx="2796489" cy="2547912"/>
          </a:xfrm>
          <a:prstGeom prst="rect">
            <a:avLst/>
          </a:prstGeom>
        </p:spPr>
      </p:pic>
      <p:sp>
        <p:nvSpPr>
          <p:cNvPr id="9" name="Rectangle 8">
            <a:extLst>
              <a:ext uri="{FF2B5EF4-FFF2-40B4-BE49-F238E27FC236}">
                <a16:creationId xmlns:a16="http://schemas.microsoft.com/office/drawing/2014/main" xmlns="" id="{A9BAF43B-F89F-48F7-A674-6E0554F281B8}"/>
              </a:ext>
            </a:extLst>
          </p:cNvPr>
          <p:cNvSpPr/>
          <p:nvPr/>
        </p:nvSpPr>
        <p:spPr>
          <a:xfrm>
            <a:off x="3145781" y="6488120"/>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36568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211975" y="1071253"/>
            <a:ext cx="10515600" cy="1325563"/>
          </a:xfrm>
        </p:spPr>
        <p:txBody>
          <a:bodyPr>
            <a:normAutofit/>
          </a:bodyPr>
          <a:lstStyle/>
          <a:p>
            <a:r>
              <a:rPr lang="en-US" sz="52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2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Picture 4">
            <a:extLst>
              <a:ext uri="{FF2B5EF4-FFF2-40B4-BE49-F238E27FC236}">
                <a16:creationId xmlns:a16="http://schemas.microsoft.com/office/drawing/2014/main" xmlns="" id="{3B8D7BD9-ABC4-4C33-8BF3-A9299032B117}"/>
              </a:ext>
            </a:extLst>
          </p:cNvPr>
          <p:cNvPicPr>
            <a:picLocks noChangeAspect="1"/>
          </p:cNvPicPr>
          <p:nvPr/>
        </p:nvPicPr>
        <p:blipFill>
          <a:blip r:embed="rId2"/>
          <a:stretch>
            <a:fillRect/>
          </a:stretch>
        </p:blipFill>
        <p:spPr>
          <a:xfrm>
            <a:off x="1895302" y="2512571"/>
            <a:ext cx="7597833" cy="3417249"/>
          </a:xfrm>
          <a:prstGeom prst="rect">
            <a:avLst/>
          </a:prstGeom>
        </p:spPr>
      </p:pic>
      <p:pic>
        <p:nvPicPr>
          <p:cNvPr id="6" name="Content Placeholder 4" descr="A picture containing application&#10;&#10;Description automatically generated">
            <a:extLst>
              <a:ext uri="{FF2B5EF4-FFF2-40B4-BE49-F238E27FC236}">
                <a16:creationId xmlns:a16="http://schemas.microsoft.com/office/drawing/2014/main" xmlns="" id="{4869FCBC-0622-415B-9814-B78446BF14A5}"/>
              </a:ext>
            </a:extLst>
          </p:cNvPr>
          <p:cNvPicPr>
            <a:picLocks noChangeAspect="1"/>
          </p:cNvPicPr>
          <p:nvPr/>
        </p:nvPicPr>
        <p:blipFill>
          <a:blip r:embed="rId3"/>
          <a:stretch>
            <a:fillRect/>
          </a:stretch>
        </p:blipFill>
        <p:spPr>
          <a:xfrm>
            <a:off x="69272" y="6355225"/>
            <a:ext cx="2319251" cy="444585"/>
          </a:xfrm>
          <a:prstGeom prst="rect">
            <a:avLst/>
          </a:prstGeom>
        </p:spPr>
      </p:pic>
      <p:sp>
        <p:nvSpPr>
          <p:cNvPr id="3" name="Rectangle 2">
            <a:extLst>
              <a:ext uri="{FF2B5EF4-FFF2-40B4-BE49-F238E27FC236}">
                <a16:creationId xmlns:a16="http://schemas.microsoft.com/office/drawing/2014/main" xmlns="" id="{8C09A041-A82A-4076-856C-2788B67064A7}"/>
              </a:ext>
            </a:extLst>
          </p:cNvPr>
          <p:cNvSpPr/>
          <p:nvPr/>
        </p:nvSpPr>
        <p:spPr>
          <a:xfrm>
            <a:off x="3442268" y="6488668"/>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377799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Arrow: Pentagon 2">
            <a:extLst>
              <a:ext uri="{FF2B5EF4-FFF2-40B4-BE49-F238E27FC236}">
                <a16:creationId xmlns:a16="http://schemas.microsoft.com/office/drawing/2014/main" xmlns="" id="{96C05C98-DDA8-46A0-8B16-5B6D44373D5E}"/>
              </a:ext>
            </a:extLst>
          </p:cNvPr>
          <p:cNvSpPr/>
          <p:nvPr/>
        </p:nvSpPr>
        <p:spPr>
          <a:xfrm>
            <a:off x="440574" y="510306"/>
            <a:ext cx="3250277" cy="25104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CDBA6D14-A824-4F33-AB3E-5D175EB413BA}"/>
              </a:ext>
            </a:extLst>
          </p:cNvPr>
          <p:cNvSpPr txBox="1"/>
          <p:nvPr/>
        </p:nvSpPr>
        <p:spPr>
          <a:xfrm>
            <a:off x="548640" y="1257695"/>
            <a:ext cx="2784764" cy="1015663"/>
          </a:xfrm>
          <a:prstGeom prst="rect">
            <a:avLst/>
          </a:prstGeom>
          <a:noFill/>
        </p:spPr>
        <p:txBody>
          <a:bodyPr wrap="square" rtlCol="0">
            <a:spAutoFit/>
          </a:bodyPr>
          <a:lstStyle/>
          <a:p>
            <a:r>
              <a:rPr lang="en-GB" sz="3000" b="1" dirty="0">
                <a:solidFill>
                  <a:schemeClr val="bg1"/>
                </a:solidFill>
              </a:rPr>
              <a:t>Completion</a:t>
            </a:r>
            <a:r>
              <a:rPr lang="en-US" sz="3000" b="1" dirty="0">
                <a:solidFill>
                  <a:schemeClr val="bg1"/>
                </a:solidFill>
              </a:rPr>
              <a:t> of the System</a:t>
            </a:r>
            <a:endParaRPr lang="en-US" sz="3000" dirty="0">
              <a:solidFill>
                <a:schemeClr val="bg1"/>
              </a:solidFill>
            </a:endParaRPr>
          </a:p>
        </p:txBody>
      </p:sp>
      <p:graphicFrame>
        <p:nvGraphicFramePr>
          <p:cNvPr id="8" name="Table 8">
            <a:extLst>
              <a:ext uri="{FF2B5EF4-FFF2-40B4-BE49-F238E27FC236}">
                <a16:creationId xmlns:a16="http://schemas.microsoft.com/office/drawing/2014/main" xmlns="" id="{951D7765-E025-49B1-AB3E-1B5EFA940B7E}"/>
              </a:ext>
            </a:extLst>
          </p:cNvPr>
          <p:cNvGraphicFramePr>
            <a:graphicFrameLocks noGrp="1"/>
          </p:cNvGraphicFramePr>
          <p:nvPr>
            <p:extLst>
              <p:ext uri="{D42A27DB-BD31-4B8C-83A1-F6EECF244321}">
                <p14:modId xmlns:p14="http://schemas.microsoft.com/office/powerpoint/2010/main" val="1130675592"/>
              </p:ext>
            </p:extLst>
          </p:nvPr>
        </p:nvGraphicFramePr>
        <p:xfrm>
          <a:off x="4405744" y="2643447"/>
          <a:ext cx="7029796" cy="3225336"/>
        </p:xfrm>
        <a:graphic>
          <a:graphicData uri="http://schemas.openxmlformats.org/drawingml/2006/table">
            <a:tbl>
              <a:tblPr firstRow="1" bandRow="1">
                <a:tableStyleId>{5C22544A-7EE6-4342-B048-85BDC9FD1C3A}</a:tableStyleId>
              </a:tblPr>
              <a:tblGrid>
                <a:gridCol w="3514898">
                  <a:extLst>
                    <a:ext uri="{9D8B030D-6E8A-4147-A177-3AD203B41FA5}">
                      <a16:colId xmlns:a16="http://schemas.microsoft.com/office/drawing/2014/main" xmlns="" val="2677227409"/>
                    </a:ext>
                  </a:extLst>
                </a:gridCol>
                <a:gridCol w="3514898">
                  <a:extLst>
                    <a:ext uri="{9D8B030D-6E8A-4147-A177-3AD203B41FA5}">
                      <a16:colId xmlns:a16="http://schemas.microsoft.com/office/drawing/2014/main" xmlns="" val="2761032087"/>
                    </a:ext>
                  </a:extLst>
                </a:gridCol>
              </a:tblGrid>
              <a:tr h="806334">
                <a:tc>
                  <a:txBody>
                    <a:bodyPr/>
                    <a:lstStyle/>
                    <a:p>
                      <a:r>
                        <a:rPr lang="en-US" sz="2800" dirty="0"/>
                        <a:t>Component </a:t>
                      </a:r>
                    </a:p>
                  </a:txBody>
                  <a:tcPr/>
                </a:tc>
                <a:tc>
                  <a:txBody>
                    <a:bodyPr/>
                    <a:lstStyle/>
                    <a:p>
                      <a:r>
                        <a:rPr lang="en-US" sz="2800" dirty="0"/>
                        <a:t>Status of Completion </a:t>
                      </a:r>
                    </a:p>
                  </a:txBody>
                  <a:tcPr/>
                </a:tc>
                <a:extLst>
                  <a:ext uri="{0D108BD9-81ED-4DB2-BD59-A6C34878D82A}">
                    <a16:rowId xmlns:a16="http://schemas.microsoft.com/office/drawing/2014/main" xmlns="" val="817923331"/>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Object Recognition Models</a:t>
                      </a:r>
                    </a:p>
                    <a:p>
                      <a:endParaRPr lang="en-US" dirty="0"/>
                    </a:p>
                  </a:txBody>
                  <a:tcPr/>
                </a:tc>
                <a:tc>
                  <a:txBody>
                    <a:bodyPr/>
                    <a:lstStyle/>
                    <a:p>
                      <a:r>
                        <a:rPr lang="en-US" dirty="0"/>
                        <a:t>In Progress</a:t>
                      </a:r>
                    </a:p>
                  </a:txBody>
                  <a:tcPr/>
                </a:tc>
                <a:extLst>
                  <a:ext uri="{0D108BD9-81ED-4DB2-BD59-A6C34878D82A}">
                    <a16:rowId xmlns:a16="http://schemas.microsoft.com/office/drawing/2014/main" xmlns="" val="2530348574"/>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Image Processing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tc>
                <a:extLst>
                  <a:ext uri="{0D108BD9-81ED-4DB2-BD59-A6C34878D82A}">
                    <a16:rowId xmlns:a16="http://schemas.microsoft.com/office/drawing/2014/main" xmlns="" val="1676046357"/>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Feature Extraction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tc>
                <a:extLst>
                  <a:ext uri="{0D108BD9-81ED-4DB2-BD59-A6C34878D82A}">
                    <a16:rowId xmlns:a16="http://schemas.microsoft.com/office/drawing/2014/main" xmlns="" val="457639268"/>
                  </a:ext>
                </a:extLst>
              </a:tr>
            </a:tbl>
          </a:graphicData>
        </a:graphic>
      </p:graphicFrame>
      <p:sp>
        <p:nvSpPr>
          <p:cNvPr id="10" name="Rectangle 9">
            <a:extLst>
              <a:ext uri="{FF2B5EF4-FFF2-40B4-BE49-F238E27FC236}">
                <a16:creationId xmlns:a16="http://schemas.microsoft.com/office/drawing/2014/main" xmlns="" id="{095B3506-90B7-4C3F-A7D6-A30A1036DA8A}"/>
              </a:ext>
            </a:extLst>
          </p:cNvPr>
          <p:cNvSpPr/>
          <p:nvPr/>
        </p:nvSpPr>
        <p:spPr>
          <a:xfrm>
            <a:off x="3686109" y="6492603"/>
            <a:ext cx="4819781" cy="369332"/>
          </a:xfrm>
          <a:prstGeom prst="rect">
            <a:avLst/>
          </a:prstGeom>
        </p:spPr>
        <p:txBody>
          <a:bodyPr wrap="none">
            <a:spAutoFit/>
          </a:bodyPr>
          <a:lstStyle/>
          <a:p>
            <a:r>
              <a:rPr lang="en-US" b="1" dirty="0"/>
              <a:t>IT20219598</a:t>
            </a:r>
            <a:r>
              <a:rPr lang="en-US" dirty="0"/>
              <a:t>   |   S.L.D.P Pramodya |   TMP-23-383</a:t>
            </a:r>
          </a:p>
        </p:txBody>
      </p:sp>
      <p:pic>
        <p:nvPicPr>
          <p:cNvPr id="14" name="Picture 13">
            <a:extLst>
              <a:ext uri="{FF2B5EF4-FFF2-40B4-BE49-F238E27FC236}">
                <a16:creationId xmlns:a16="http://schemas.microsoft.com/office/drawing/2014/main" xmlns="" id="{545DD29E-E0D0-4978-B446-6F246918D9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77035">
            <a:off x="396394" y="3880967"/>
            <a:ext cx="2152903" cy="2482998"/>
          </a:xfrm>
          <a:prstGeom prst="rect">
            <a:avLst/>
          </a:prstGeom>
        </p:spPr>
      </p:pic>
    </p:spTree>
    <p:extLst>
      <p:ext uri="{BB962C8B-B14F-4D97-AF65-F5344CB8AC3E}">
        <p14:creationId xmlns:p14="http://schemas.microsoft.com/office/powerpoint/2010/main" val="1569488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1441365" y="2799714"/>
            <a:ext cx="10515600" cy="1325563"/>
          </a:xfrm>
        </p:spPr>
        <p:txBody>
          <a:bodyPr>
            <a:normAutofit/>
          </a:bodyPr>
          <a:lstStyle/>
          <a:p>
            <a:r>
              <a:rPr lang="en-US" sz="6600" b="1" dirty="0">
                <a:solidFill>
                  <a:schemeClr val="accent5">
                    <a:lumMod val="75000"/>
                  </a:schemeClr>
                </a:solidFill>
                <a:latin typeface="Times New Roman" panose="02020603050405020304" pitchFamily="18" charset="0"/>
                <a:cs typeface="Times New Roman" panose="02020603050405020304" pitchFamily="18" charset="0"/>
              </a:rPr>
              <a:t>Progress up to now</a:t>
            </a:r>
            <a:endParaRPr lang="en-US" sz="66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a16="http://schemas.microsoft.com/office/drawing/2014/main" xmlns="" id="{48FE1D11-5E9B-4478-B815-1CF6012A8A10}"/>
              </a:ext>
            </a:extLst>
          </p:cNvPr>
          <p:cNvSpPr/>
          <p:nvPr/>
        </p:nvSpPr>
        <p:spPr>
          <a:xfrm>
            <a:off x="3686109" y="6488668"/>
            <a:ext cx="4819781" cy="369332"/>
          </a:xfrm>
          <a:prstGeom prst="rect">
            <a:avLst/>
          </a:prstGeom>
        </p:spPr>
        <p:txBody>
          <a:bodyPr wrap="none">
            <a:spAutoFit/>
          </a:bodyPr>
          <a:lstStyle/>
          <a:p>
            <a:r>
              <a:rPr lang="en-US" b="1" dirty="0"/>
              <a:t>IT20219598</a:t>
            </a:r>
            <a:r>
              <a:rPr lang="en-US" dirty="0"/>
              <a:t>   |   S.L.D.P Pramodya |   TMP-23-383</a:t>
            </a:r>
          </a:p>
        </p:txBody>
      </p:sp>
      <p:pic>
        <p:nvPicPr>
          <p:cNvPr id="10" name="Picture 9">
            <a:extLst>
              <a:ext uri="{FF2B5EF4-FFF2-40B4-BE49-F238E27FC236}">
                <a16:creationId xmlns:a16="http://schemas.microsoft.com/office/drawing/2014/main" xmlns="" id="{D644CEBC-E116-4C51-8AC3-0D5B4B091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251" y="3902482"/>
            <a:ext cx="3179618" cy="2673474"/>
          </a:xfrm>
          <a:prstGeom prst="rect">
            <a:avLst/>
          </a:prstGeom>
        </p:spPr>
      </p:pic>
      <p:grpSp>
        <p:nvGrpSpPr>
          <p:cNvPr id="11" name="Group 10">
            <a:extLst>
              <a:ext uri="{FF2B5EF4-FFF2-40B4-BE49-F238E27FC236}">
                <a16:creationId xmlns:a16="http://schemas.microsoft.com/office/drawing/2014/main" xmlns="" id="{3FC9EA4C-32F0-4D16-8159-E430394F1CF8}"/>
              </a:ext>
            </a:extLst>
          </p:cNvPr>
          <p:cNvGrpSpPr/>
          <p:nvPr/>
        </p:nvGrpSpPr>
        <p:grpSpPr>
          <a:xfrm flipV="1">
            <a:off x="-81736" y="9135"/>
            <a:ext cx="2470259" cy="2388108"/>
            <a:chOff x="-214779" y="3818987"/>
            <a:chExt cx="3158686" cy="3053641"/>
          </a:xfrm>
        </p:grpSpPr>
        <p:grpSp>
          <p:nvGrpSpPr>
            <p:cNvPr id="12" name="Group 11">
              <a:extLst>
                <a:ext uri="{FF2B5EF4-FFF2-40B4-BE49-F238E27FC236}">
                  <a16:creationId xmlns:a16="http://schemas.microsoft.com/office/drawing/2014/main" xmlns="" id="{BBFD510A-C5A5-4A5A-84A8-C0B5E6395769}"/>
                </a:ext>
              </a:extLst>
            </p:cNvPr>
            <p:cNvGrpSpPr/>
            <p:nvPr/>
          </p:nvGrpSpPr>
          <p:grpSpPr>
            <a:xfrm rot="1587316">
              <a:off x="909065" y="3818987"/>
              <a:ext cx="1555538" cy="2302642"/>
              <a:chOff x="6477000" y="3016250"/>
              <a:chExt cx="1328738" cy="1966913"/>
            </a:xfrm>
          </p:grpSpPr>
          <p:sp>
            <p:nvSpPr>
              <p:cNvPr id="17" name="Freeform 21">
                <a:extLst>
                  <a:ext uri="{FF2B5EF4-FFF2-40B4-BE49-F238E27FC236}">
                    <a16:creationId xmlns:a16="http://schemas.microsoft.com/office/drawing/2014/main" xmlns="" id="{564F891F-FF51-4932-BF57-300AE33B717E}"/>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2">
                <a:extLst>
                  <a:ext uri="{FF2B5EF4-FFF2-40B4-BE49-F238E27FC236}">
                    <a16:creationId xmlns:a16="http://schemas.microsoft.com/office/drawing/2014/main" xmlns="" id="{1073C461-7198-493E-995F-03467B4E6069}"/>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
                <a:extLst>
                  <a:ext uri="{FF2B5EF4-FFF2-40B4-BE49-F238E27FC236}">
                    <a16:creationId xmlns:a16="http://schemas.microsoft.com/office/drawing/2014/main" xmlns="" id="{5C85B9CC-61B7-463B-87CD-3315B85B725D}"/>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4">
                <a:extLst>
                  <a:ext uri="{FF2B5EF4-FFF2-40B4-BE49-F238E27FC236}">
                    <a16:creationId xmlns:a16="http://schemas.microsoft.com/office/drawing/2014/main" xmlns="" id="{FBFC53DE-E8E6-4B65-A51E-1DBCCD4885C5}"/>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25">
                <a:extLst>
                  <a:ext uri="{FF2B5EF4-FFF2-40B4-BE49-F238E27FC236}">
                    <a16:creationId xmlns:a16="http://schemas.microsoft.com/office/drawing/2014/main" xmlns="" id="{802664AA-50A7-4786-BD29-A676E1D94979}"/>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
                <a:extLst>
                  <a:ext uri="{FF2B5EF4-FFF2-40B4-BE49-F238E27FC236}">
                    <a16:creationId xmlns:a16="http://schemas.microsoft.com/office/drawing/2014/main" xmlns="" id="{0841311E-6056-47FE-BA0A-62C1970876B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a16="http://schemas.microsoft.com/office/drawing/2014/main" xmlns="" id="{CFE0A200-B664-42AE-A310-6359C4FA550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8">
                <a:extLst>
                  <a:ext uri="{FF2B5EF4-FFF2-40B4-BE49-F238E27FC236}">
                    <a16:creationId xmlns:a16="http://schemas.microsoft.com/office/drawing/2014/main" xmlns="" id="{79F93A46-E11B-4BDD-8F6C-5C6F0B82F6F2}"/>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
                <a:extLst>
                  <a:ext uri="{FF2B5EF4-FFF2-40B4-BE49-F238E27FC236}">
                    <a16:creationId xmlns:a16="http://schemas.microsoft.com/office/drawing/2014/main" xmlns="" id="{53474C38-3E8A-4D20-82CB-125672063E53}"/>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0">
                <a:extLst>
                  <a:ext uri="{FF2B5EF4-FFF2-40B4-BE49-F238E27FC236}">
                    <a16:creationId xmlns:a16="http://schemas.microsoft.com/office/drawing/2014/main" xmlns="" id="{8A498248-4A0A-4D5E-BF29-688E5ADA2C86}"/>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Line 31">
                <a:extLst>
                  <a:ext uri="{FF2B5EF4-FFF2-40B4-BE49-F238E27FC236}">
                    <a16:creationId xmlns:a16="http://schemas.microsoft.com/office/drawing/2014/main" xmlns="" id="{A9103891-D989-4ED0-87B7-ADCE3DE7C6F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a:extLst>
                  <a:ext uri="{FF2B5EF4-FFF2-40B4-BE49-F238E27FC236}">
                    <a16:creationId xmlns:a16="http://schemas.microsoft.com/office/drawing/2014/main" xmlns="" id="{30CCE53D-952E-4A66-AE2E-4E9287982AA8}"/>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
                <a:extLst>
                  <a:ext uri="{FF2B5EF4-FFF2-40B4-BE49-F238E27FC236}">
                    <a16:creationId xmlns:a16="http://schemas.microsoft.com/office/drawing/2014/main" xmlns="" id="{EA539CDC-43C1-4E90-B442-275540FB7AD0}"/>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34">
                <a:extLst>
                  <a:ext uri="{FF2B5EF4-FFF2-40B4-BE49-F238E27FC236}">
                    <a16:creationId xmlns:a16="http://schemas.microsoft.com/office/drawing/2014/main" xmlns="" id="{9BEC0E7A-5E69-4549-B6CF-8CF5636AC086}"/>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5">
                <a:extLst>
                  <a:ext uri="{FF2B5EF4-FFF2-40B4-BE49-F238E27FC236}">
                    <a16:creationId xmlns:a16="http://schemas.microsoft.com/office/drawing/2014/main" xmlns="" id="{3B65440C-1C1D-4672-BF00-F1D1A91EED27}"/>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6">
                <a:extLst>
                  <a:ext uri="{FF2B5EF4-FFF2-40B4-BE49-F238E27FC236}">
                    <a16:creationId xmlns:a16="http://schemas.microsoft.com/office/drawing/2014/main" xmlns="" id="{19E2ED3D-7ED4-496E-B629-AF502C4571BE}"/>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37">
                <a:extLst>
                  <a:ext uri="{FF2B5EF4-FFF2-40B4-BE49-F238E27FC236}">
                    <a16:creationId xmlns:a16="http://schemas.microsoft.com/office/drawing/2014/main" xmlns="" id="{F9541E52-D17E-491F-8901-244D4EFA597E}"/>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8">
                <a:extLst>
                  <a:ext uri="{FF2B5EF4-FFF2-40B4-BE49-F238E27FC236}">
                    <a16:creationId xmlns:a16="http://schemas.microsoft.com/office/drawing/2014/main" xmlns="" id="{F329D999-00FE-4890-B2D9-BCED5254433D}"/>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9">
                <a:extLst>
                  <a:ext uri="{FF2B5EF4-FFF2-40B4-BE49-F238E27FC236}">
                    <a16:creationId xmlns:a16="http://schemas.microsoft.com/office/drawing/2014/main" xmlns="" id="{F9AB4DC5-B9FE-430B-A04C-5EE9535432ED}"/>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40">
                <a:extLst>
                  <a:ext uri="{FF2B5EF4-FFF2-40B4-BE49-F238E27FC236}">
                    <a16:creationId xmlns:a16="http://schemas.microsoft.com/office/drawing/2014/main" xmlns="" id="{21710AB0-94EC-4DF9-B37C-9EFC2CF0AB1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1">
                <a:extLst>
                  <a:ext uri="{FF2B5EF4-FFF2-40B4-BE49-F238E27FC236}">
                    <a16:creationId xmlns:a16="http://schemas.microsoft.com/office/drawing/2014/main" xmlns="" id="{7833A486-281D-4787-A1CE-B1FB063E8440}"/>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2">
                <a:extLst>
                  <a:ext uri="{FF2B5EF4-FFF2-40B4-BE49-F238E27FC236}">
                    <a16:creationId xmlns:a16="http://schemas.microsoft.com/office/drawing/2014/main" xmlns="" id="{B5078B3C-C340-44A8-9403-BF54F4868E77}"/>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3">
                <a:extLst>
                  <a:ext uri="{FF2B5EF4-FFF2-40B4-BE49-F238E27FC236}">
                    <a16:creationId xmlns:a16="http://schemas.microsoft.com/office/drawing/2014/main" xmlns="" id="{29DAFFFA-E3A3-42AA-8453-22701ABE2F61}"/>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a16="http://schemas.microsoft.com/office/drawing/2014/main" xmlns="" id="{5194A957-8D53-43F8-B62A-392E3FC8257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5">
                <a:extLst>
                  <a:ext uri="{FF2B5EF4-FFF2-40B4-BE49-F238E27FC236}">
                    <a16:creationId xmlns:a16="http://schemas.microsoft.com/office/drawing/2014/main" xmlns="" id="{2405721C-F4F0-4E55-8547-424D6C842561}"/>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a16="http://schemas.microsoft.com/office/drawing/2014/main" xmlns="" id="{ED8397E4-6F7F-4141-8589-BAF5DE5A07FA}"/>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Shape 12">
              <a:extLst>
                <a:ext uri="{FF2B5EF4-FFF2-40B4-BE49-F238E27FC236}">
                  <a16:creationId xmlns:a16="http://schemas.microsoft.com/office/drawing/2014/main" xmlns="" id="{8DD5BA92-3AAA-439C-BB97-C3D7ADB525D3}"/>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xmlns="" id="{994A0E64-A08D-4AE2-98BD-8DDDC99A59E4}"/>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xmlns="" id="{E64CB069-5FC2-4EF1-946A-36794CB84088}"/>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A9A520E3-95A1-4193-9A73-08C9675A98BF}"/>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05980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8FFB3-EC49-4B4E-B1F5-133E7D96ACA7}"/>
              </a:ext>
            </a:extLst>
          </p:cNvPr>
          <p:cNvSpPr>
            <a:spLocks noGrp="1"/>
          </p:cNvSpPr>
          <p:nvPr>
            <p:ph type="ctrTitle"/>
          </p:nvPr>
        </p:nvSpPr>
        <p:spPr>
          <a:xfrm>
            <a:off x="0" y="1076979"/>
            <a:ext cx="9144000" cy="1132523"/>
          </a:xfrm>
        </p:spPr>
        <p:txBody>
          <a:bodyPr/>
          <a:lstStyle/>
          <a:p>
            <a:r>
              <a:rPr lang="en" b="1" dirty="0">
                <a:solidFill>
                  <a:schemeClr val="accent5">
                    <a:lumMod val="75000"/>
                  </a:schemeClr>
                </a:solidFill>
                <a:latin typeface="Times New Roman" panose="02020603050405020304" pitchFamily="18" charset="0"/>
                <a:cs typeface="Times New Roman" panose="02020603050405020304" pitchFamily="18" charset="0"/>
              </a:rPr>
              <a:t>Supervision Personalities</a:t>
            </a:r>
            <a:endParaRPr lang="en-US"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xmlns="" id="{EBF080A9-3F1A-4DD1-BF55-86C643B2BE8F}"/>
              </a:ext>
            </a:extLst>
          </p:cNvPr>
          <p:cNvSpPr/>
          <p:nvPr/>
        </p:nvSpPr>
        <p:spPr>
          <a:xfrm>
            <a:off x="1629294" y="3213879"/>
            <a:ext cx="1752600" cy="1882774"/>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B1FC42C6-4ED7-4B01-A7A0-DC8DD2AB2EE9}"/>
              </a:ext>
            </a:extLst>
          </p:cNvPr>
          <p:cNvSpPr txBox="1"/>
          <p:nvPr/>
        </p:nvSpPr>
        <p:spPr>
          <a:xfrm>
            <a:off x="405938" y="5390182"/>
            <a:ext cx="4318462" cy="1138773"/>
          </a:xfrm>
          <a:prstGeom prst="rect">
            <a:avLst/>
          </a:prstGeom>
          <a:noFill/>
        </p:spPr>
        <p:txBody>
          <a:bodyPr wrap="square" rtlCol="0">
            <a:spAutoFit/>
          </a:bodyPr>
          <a:lstStyle/>
          <a:p>
            <a:pPr algn="ctr" fontAlgn="base"/>
            <a:r>
              <a:rPr lang="en-US" dirty="0"/>
              <a:t>Dr. Amithalal Caldera</a:t>
            </a:r>
          </a:p>
          <a:p>
            <a:pPr algn="ctr" fontAlgn="base"/>
            <a:r>
              <a:rPr lang="en-US" sz="1600" dirty="0"/>
              <a:t>Senior Lecturer (Higher Grade)</a:t>
            </a:r>
          </a:p>
          <a:p>
            <a:pPr algn="ctr" fontAlgn="base"/>
            <a:r>
              <a:rPr lang="en-US" sz="1600" dirty="0"/>
              <a:t>Faculty of Computing | Information Technology</a:t>
            </a:r>
          </a:p>
          <a:p>
            <a:endParaRPr lang="en-US" dirty="0"/>
          </a:p>
        </p:txBody>
      </p:sp>
      <p:sp>
        <p:nvSpPr>
          <p:cNvPr id="7" name="TextBox 6">
            <a:extLst>
              <a:ext uri="{FF2B5EF4-FFF2-40B4-BE49-F238E27FC236}">
                <a16:creationId xmlns:a16="http://schemas.microsoft.com/office/drawing/2014/main" xmlns="" id="{E13FB87C-DB98-4369-B01E-3060EF34761E}"/>
              </a:ext>
            </a:extLst>
          </p:cNvPr>
          <p:cNvSpPr txBox="1"/>
          <p:nvPr/>
        </p:nvSpPr>
        <p:spPr>
          <a:xfrm>
            <a:off x="581891" y="2520482"/>
            <a:ext cx="1828800" cy="461665"/>
          </a:xfrm>
          <a:prstGeom prst="rect">
            <a:avLst/>
          </a:prstGeom>
          <a:noFill/>
        </p:spPr>
        <p:txBody>
          <a:bodyPr wrap="square" rtlCol="0">
            <a:spAutoFit/>
          </a:bodyPr>
          <a:lstStyle/>
          <a:p>
            <a:r>
              <a:rPr lang="en-US" sz="2400" b="1" dirty="0"/>
              <a:t>Supervisor :</a:t>
            </a:r>
          </a:p>
        </p:txBody>
      </p:sp>
      <p:sp>
        <p:nvSpPr>
          <p:cNvPr id="8" name="TextBox 7">
            <a:extLst>
              <a:ext uri="{FF2B5EF4-FFF2-40B4-BE49-F238E27FC236}">
                <a16:creationId xmlns:a16="http://schemas.microsoft.com/office/drawing/2014/main" xmlns="" id="{51FDBD36-4999-4424-9D6C-29B6FF7AB630}"/>
              </a:ext>
            </a:extLst>
          </p:cNvPr>
          <p:cNvSpPr txBox="1"/>
          <p:nvPr/>
        </p:nvSpPr>
        <p:spPr>
          <a:xfrm>
            <a:off x="6533803" y="2538859"/>
            <a:ext cx="2643447" cy="738664"/>
          </a:xfrm>
          <a:prstGeom prst="rect">
            <a:avLst/>
          </a:prstGeom>
          <a:noFill/>
        </p:spPr>
        <p:txBody>
          <a:bodyPr wrap="square" rtlCol="0">
            <a:spAutoFit/>
          </a:bodyPr>
          <a:lstStyle/>
          <a:p>
            <a:r>
              <a:rPr lang="en-US" sz="2400" b="1" dirty="0"/>
              <a:t>Co - Supervisor :</a:t>
            </a:r>
          </a:p>
          <a:p>
            <a:endParaRPr lang="en-US" dirty="0"/>
          </a:p>
        </p:txBody>
      </p:sp>
      <p:sp>
        <p:nvSpPr>
          <p:cNvPr id="10" name="TextBox 9">
            <a:extLst>
              <a:ext uri="{FF2B5EF4-FFF2-40B4-BE49-F238E27FC236}">
                <a16:creationId xmlns:a16="http://schemas.microsoft.com/office/drawing/2014/main" xmlns="" id="{2240F09D-2336-4F2A-8779-B45805DA422E}"/>
              </a:ext>
            </a:extLst>
          </p:cNvPr>
          <p:cNvSpPr txBox="1"/>
          <p:nvPr/>
        </p:nvSpPr>
        <p:spPr>
          <a:xfrm>
            <a:off x="6251170" y="5390182"/>
            <a:ext cx="4865717" cy="1138773"/>
          </a:xfrm>
          <a:prstGeom prst="rect">
            <a:avLst/>
          </a:prstGeom>
          <a:noFill/>
        </p:spPr>
        <p:txBody>
          <a:bodyPr wrap="square" rtlCol="0">
            <a:spAutoFit/>
          </a:bodyPr>
          <a:lstStyle/>
          <a:p>
            <a:pPr algn="ctr" fontAlgn="base"/>
            <a:r>
              <a:rPr lang="en-US" dirty="0"/>
              <a:t>Ms. Supipi Karunathilaka</a:t>
            </a:r>
          </a:p>
          <a:p>
            <a:pPr algn="ctr" fontAlgn="base"/>
            <a:r>
              <a:rPr lang="en-US" sz="1600" dirty="0"/>
              <a:t>Instructor</a:t>
            </a:r>
          </a:p>
          <a:p>
            <a:pPr algn="ctr" fontAlgn="base"/>
            <a:r>
              <a:rPr lang="en-US" sz="1600" dirty="0"/>
              <a:t>Faculty of Computing | Information Technology</a:t>
            </a:r>
          </a:p>
          <a:p>
            <a:endParaRPr lang="en-US" dirty="0"/>
          </a:p>
        </p:txBody>
      </p:sp>
      <p:sp>
        <p:nvSpPr>
          <p:cNvPr id="11" name="TextBox 10">
            <a:extLst>
              <a:ext uri="{FF2B5EF4-FFF2-40B4-BE49-F238E27FC236}">
                <a16:creationId xmlns:a16="http://schemas.microsoft.com/office/drawing/2014/main" xmlns="" id="{00B8E6FC-3115-47A7-8F1E-50D7C6D23243}"/>
              </a:ext>
            </a:extLst>
          </p:cNvPr>
          <p:cNvSpPr txBox="1"/>
          <p:nvPr/>
        </p:nvSpPr>
        <p:spPr>
          <a:xfrm>
            <a:off x="5104014" y="270568"/>
            <a:ext cx="7780714" cy="954107"/>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p:txBody>
      </p:sp>
      <p:pic>
        <p:nvPicPr>
          <p:cNvPr id="12" name="Picture 11" descr="A picture containing application&#10;&#10;Description automatically generated">
            <a:extLst>
              <a:ext uri="{FF2B5EF4-FFF2-40B4-BE49-F238E27FC236}">
                <a16:creationId xmlns:a16="http://schemas.microsoft.com/office/drawing/2014/main" xmlns="" id="{A3DC4997-B6F6-4BE4-85ED-F6E994E3F958}"/>
              </a:ext>
            </a:extLst>
          </p:cNvPr>
          <p:cNvPicPr>
            <a:picLocks noChangeAspect="1"/>
          </p:cNvPicPr>
          <p:nvPr/>
        </p:nvPicPr>
        <p:blipFill>
          <a:blip r:embed="rId3"/>
          <a:stretch>
            <a:fillRect/>
          </a:stretch>
        </p:blipFill>
        <p:spPr>
          <a:xfrm>
            <a:off x="114595" y="6434051"/>
            <a:ext cx="2211597" cy="423949"/>
          </a:xfrm>
          <a:prstGeom prst="rect">
            <a:avLst/>
          </a:prstGeom>
        </p:spPr>
      </p:pic>
      <p:sp>
        <p:nvSpPr>
          <p:cNvPr id="13" name="Oval 12">
            <a:extLst>
              <a:ext uri="{FF2B5EF4-FFF2-40B4-BE49-F238E27FC236}">
                <a16:creationId xmlns:a16="http://schemas.microsoft.com/office/drawing/2014/main" xmlns="" id="{F7E04D58-30FC-40BE-8939-B50FB6645F7A}"/>
              </a:ext>
            </a:extLst>
          </p:cNvPr>
          <p:cNvSpPr/>
          <p:nvPr/>
        </p:nvSpPr>
        <p:spPr>
          <a:xfrm>
            <a:off x="7769628" y="3213879"/>
            <a:ext cx="1828800" cy="1828801"/>
          </a:xfrm>
          <a:prstGeom prst="ellipse">
            <a:avLst/>
          </a:prstGeom>
          <a:blipFill dpi="0" rotWithShape="1">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a:blip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8885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Arrow: Pentagon 2">
            <a:extLst>
              <a:ext uri="{FF2B5EF4-FFF2-40B4-BE49-F238E27FC236}">
                <a16:creationId xmlns:a16="http://schemas.microsoft.com/office/drawing/2014/main" xmlns="" id="{C25C57CC-9A64-474F-932E-0532434FD874}"/>
              </a:ext>
            </a:extLst>
          </p:cNvPr>
          <p:cNvSpPr/>
          <p:nvPr/>
        </p:nvSpPr>
        <p:spPr>
          <a:xfrm>
            <a:off x="374072" y="2394064"/>
            <a:ext cx="4430684" cy="2665154"/>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6D7999EF-F220-4698-9959-761493EC000D}"/>
              </a:ext>
            </a:extLst>
          </p:cNvPr>
          <p:cNvSpPr txBox="1"/>
          <p:nvPr/>
        </p:nvSpPr>
        <p:spPr>
          <a:xfrm>
            <a:off x="630111" y="3064922"/>
            <a:ext cx="3757353" cy="1323439"/>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Wireframes for the component </a:t>
            </a:r>
            <a:endParaRPr lang="en-US" sz="4000" dirty="0"/>
          </a:p>
        </p:txBody>
      </p:sp>
      <p:sp>
        <p:nvSpPr>
          <p:cNvPr id="10" name="Rectangle 9">
            <a:extLst>
              <a:ext uri="{FF2B5EF4-FFF2-40B4-BE49-F238E27FC236}">
                <a16:creationId xmlns:a16="http://schemas.microsoft.com/office/drawing/2014/main" xmlns="" id="{0596931A-6008-443A-86E2-E3125FCC7120}"/>
              </a:ext>
            </a:extLst>
          </p:cNvPr>
          <p:cNvSpPr/>
          <p:nvPr/>
        </p:nvSpPr>
        <p:spPr>
          <a:xfrm>
            <a:off x="3705815" y="6355225"/>
            <a:ext cx="4819781" cy="369332"/>
          </a:xfrm>
          <a:prstGeom prst="rect">
            <a:avLst/>
          </a:prstGeom>
        </p:spPr>
        <p:txBody>
          <a:bodyPr wrap="none">
            <a:spAutoFit/>
          </a:bodyPr>
          <a:lstStyle/>
          <a:p>
            <a:r>
              <a:rPr lang="en-US" b="1" dirty="0"/>
              <a:t>IT20219598</a:t>
            </a:r>
            <a:r>
              <a:rPr lang="en-US" dirty="0"/>
              <a:t>   |   S.L.D.P Pramodya |   TMP-23-383</a:t>
            </a:r>
          </a:p>
        </p:txBody>
      </p:sp>
      <p:pic>
        <p:nvPicPr>
          <p:cNvPr id="12" name="Picture 11">
            <a:extLst>
              <a:ext uri="{FF2B5EF4-FFF2-40B4-BE49-F238E27FC236}">
                <a16:creationId xmlns:a16="http://schemas.microsoft.com/office/drawing/2014/main" xmlns="" id="{6179496D-713E-4D34-99BE-5715DC271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145" y="1737360"/>
            <a:ext cx="5554060" cy="4447309"/>
          </a:xfrm>
          <a:prstGeom prst="rect">
            <a:avLst/>
          </a:prstGeom>
        </p:spPr>
      </p:pic>
    </p:spTree>
    <p:extLst>
      <p:ext uri="{BB962C8B-B14F-4D97-AF65-F5344CB8AC3E}">
        <p14:creationId xmlns:p14="http://schemas.microsoft.com/office/powerpoint/2010/main" val="168535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2">
            <a:extLst>
              <a:ext uri="{FF2B5EF4-FFF2-40B4-BE49-F238E27FC236}">
                <a16:creationId xmlns:a16="http://schemas.microsoft.com/office/drawing/2014/main" xmlns="" id="{AC58CBF6-B483-4607-876A-708750C3F1CA}"/>
              </a:ext>
            </a:extLst>
          </p:cNvPr>
          <p:cNvSpPr/>
          <p:nvPr/>
        </p:nvSpPr>
        <p:spPr>
          <a:xfrm>
            <a:off x="3586357" y="6355225"/>
            <a:ext cx="4819781" cy="369332"/>
          </a:xfrm>
          <a:prstGeom prst="rect">
            <a:avLst/>
          </a:prstGeom>
        </p:spPr>
        <p:txBody>
          <a:bodyPr wrap="none">
            <a:spAutoFit/>
          </a:bodyPr>
          <a:lstStyle/>
          <a:p>
            <a:r>
              <a:rPr lang="en-US" b="1" dirty="0"/>
              <a:t>IT20219598</a:t>
            </a:r>
            <a:r>
              <a:rPr lang="en-US" dirty="0"/>
              <a:t>   |   S.L.D.P Pramodya |   TMP-23-383</a:t>
            </a:r>
          </a:p>
        </p:txBody>
      </p:sp>
      <p:pic>
        <p:nvPicPr>
          <p:cNvPr id="5" name="Picture 4">
            <a:extLst>
              <a:ext uri="{FF2B5EF4-FFF2-40B4-BE49-F238E27FC236}">
                <a16:creationId xmlns:a16="http://schemas.microsoft.com/office/drawing/2014/main" xmlns="" id="{EBAEDCC9-46D7-49E7-9EE7-BEEFCA54B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03" y="1412533"/>
            <a:ext cx="8566727" cy="4818784"/>
          </a:xfrm>
          <a:prstGeom prst="rect">
            <a:avLst/>
          </a:prstGeom>
        </p:spPr>
      </p:pic>
    </p:spTree>
    <p:extLst>
      <p:ext uri="{BB962C8B-B14F-4D97-AF65-F5344CB8AC3E}">
        <p14:creationId xmlns:p14="http://schemas.microsoft.com/office/powerpoint/2010/main" val="403147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2">
            <a:extLst>
              <a:ext uri="{FF2B5EF4-FFF2-40B4-BE49-F238E27FC236}">
                <a16:creationId xmlns:a16="http://schemas.microsoft.com/office/drawing/2014/main" xmlns="" id="{520A7437-8E50-4153-B836-2F62DA6C1E28}"/>
              </a:ext>
            </a:extLst>
          </p:cNvPr>
          <p:cNvSpPr/>
          <p:nvPr/>
        </p:nvSpPr>
        <p:spPr>
          <a:xfrm>
            <a:off x="3627920" y="6488668"/>
            <a:ext cx="4819781" cy="369332"/>
          </a:xfrm>
          <a:prstGeom prst="rect">
            <a:avLst/>
          </a:prstGeom>
        </p:spPr>
        <p:txBody>
          <a:bodyPr wrap="none">
            <a:spAutoFit/>
          </a:bodyPr>
          <a:lstStyle/>
          <a:p>
            <a:r>
              <a:rPr lang="en-US" b="1" dirty="0"/>
              <a:t>IT20219598</a:t>
            </a:r>
            <a:r>
              <a:rPr lang="en-US" dirty="0"/>
              <a:t>   |   S.L.D.P Pramodya |   TMP-23-383</a:t>
            </a:r>
          </a:p>
        </p:txBody>
      </p:sp>
      <p:pic>
        <p:nvPicPr>
          <p:cNvPr id="8" name="Picture 7">
            <a:extLst>
              <a:ext uri="{FF2B5EF4-FFF2-40B4-BE49-F238E27FC236}">
                <a16:creationId xmlns:a16="http://schemas.microsoft.com/office/drawing/2014/main" xmlns="" id="{C6E0FA1C-C023-4C9A-B13B-C20496437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607" y="1415011"/>
            <a:ext cx="8373892" cy="4710315"/>
          </a:xfrm>
          <a:prstGeom prst="rect">
            <a:avLst/>
          </a:prstGeom>
        </p:spPr>
      </p:pic>
    </p:spTree>
    <p:extLst>
      <p:ext uri="{BB962C8B-B14F-4D97-AF65-F5344CB8AC3E}">
        <p14:creationId xmlns:p14="http://schemas.microsoft.com/office/powerpoint/2010/main" val="391417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866015" y="173647"/>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Rounded Corners 2">
            <a:extLst>
              <a:ext uri="{FF2B5EF4-FFF2-40B4-BE49-F238E27FC236}">
                <a16:creationId xmlns:a16="http://schemas.microsoft.com/office/drawing/2014/main" xmlns="" id="{DE642DA2-E442-4B3A-9F0D-DAB088B74E4E}"/>
              </a:ext>
            </a:extLst>
          </p:cNvPr>
          <p:cNvSpPr/>
          <p:nvPr/>
        </p:nvSpPr>
        <p:spPr>
          <a:xfrm>
            <a:off x="374069" y="1081052"/>
            <a:ext cx="4790905"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676079C-E180-46FC-8FDD-F8DEDED69DB5}"/>
              </a:ext>
            </a:extLst>
          </p:cNvPr>
          <p:cNvSpPr txBox="1"/>
          <p:nvPr/>
        </p:nvSpPr>
        <p:spPr>
          <a:xfrm>
            <a:off x="570804" y="1065593"/>
            <a:ext cx="7622771" cy="984885"/>
          </a:xfrm>
          <a:prstGeom prst="rect">
            <a:avLst/>
          </a:prstGeom>
          <a:noFill/>
        </p:spPr>
        <p:txBody>
          <a:bodyPr wrap="square" rtlCol="0">
            <a:spAutoFit/>
          </a:bodyPr>
          <a:lstStyle/>
          <a:p>
            <a:r>
              <a:rPr lang="en-US" sz="3000" b="1" dirty="0">
                <a:solidFill>
                  <a:schemeClr val="bg1"/>
                </a:solidFill>
              </a:rPr>
              <a:t>Progress at the moment</a:t>
            </a:r>
          </a:p>
          <a:p>
            <a:endParaRPr lang="en-US" sz="2800" dirty="0"/>
          </a:p>
        </p:txBody>
      </p:sp>
      <p:sp>
        <p:nvSpPr>
          <p:cNvPr id="8" name="TextBox 7">
            <a:extLst>
              <a:ext uri="{FF2B5EF4-FFF2-40B4-BE49-F238E27FC236}">
                <a16:creationId xmlns:a16="http://schemas.microsoft.com/office/drawing/2014/main" xmlns="" id="{DF0A3AD7-769E-42AD-AD13-6FEC9E84C28A}"/>
              </a:ext>
            </a:extLst>
          </p:cNvPr>
          <p:cNvSpPr txBox="1"/>
          <p:nvPr/>
        </p:nvSpPr>
        <p:spPr>
          <a:xfrm>
            <a:off x="1228897" y="1986026"/>
            <a:ext cx="8678488"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t>The needed image data sets have been found to train the models.</a:t>
            </a:r>
          </a:p>
          <a:p>
            <a:pPr marL="457200" indent="-457200">
              <a:buFont typeface="Arial" panose="020B0604020202020204" pitchFamily="34" charset="0"/>
              <a:buChar char="•"/>
            </a:pPr>
            <a:r>
              <a:rPr lang="en-US" sz="2600" dirty="0"/>
              <a:t>The needed requirements and wireframes have been gathered to implement the mobile application.</a:t>
            </a:r>
          </a:p>
        </p:txBody>
      </p:sp>
      <p:pic>
        <p:nvPicPr>
          <p:cNvPr id="11" name="Picture 10">
            <a:extLst>
              <a:ext uri="{FF2B5EF4-FFF2-40B4-BE49-F238E27FC236}">
                <a16:creationId xmlns:a16="http://schemas.microsoft.com/office/drawing/2014/main" xmlns="" id="{2733162A-65D6-49F2-8F4F-AF8EE5325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877" y="4505726"/>
            <a:ext cx="2614352" cy="2178627"/>
          </a:xfrm>
          <a:prstGeom prst="rect">
            <a:avLst/>
          </a:prstGeom>
        </p:spPr>
      </p:pic>
      <p:sp>
        <p:nvSpPr>
          <p:cNvPr id="12" name="Rectangle: Rounded Corners 11">
            <a:extLst>
              <a:ext uri="{FF2B5EF4-FFF2-40B4-BE49-F238E27FC236}">
                <a16:creationId xmlns:a16="http://schemas.microsoft.com/office/drawing/2014/main" xmlns="" id="{C240DD9D-8B64-4D2D-96AC-19EAD638A1E9}"/>
              </a:ext>
            </a:extLst>
          </p:cNvPr>
          <p:cNvSpPr/>
          <p:nvPr/>
        </p:nvSpPr>
        <p:spPr>
          <a:xfrm>
            <a:off x="570804" y="4155473"/>
            <a:ext cx="3546768"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What’s to be done</a:t>
            </a:r>
            <a:endParaRPr lang="en-US" sz="3000" dirty="0">
              <a:solidFill>
                <a:schemeClr val="bg1"/>
              </a:solidFill>
            </a:endParaRPr>
          </a:p>
        </p:txBody>
      </p:sp>
      <p:sp>
        <p:nvSpPr>
          <p:cNvPr id="13" name="Rectangle 12">
            <a:extLst>
              <a:ext uri="{FF2B5EF4-FFF2-40B4-BE49-F238E27FC236}">
                <a16:creationId xmlns:a16="http://schemas.microsoft.com/office/drawing/2014/main" xmlns="" id="{FEBC868D-A910-437A-AF16-A49F5259E5BE}"/>
              </a:ext>
            </a:extLst>
          </p:cNvPr>
          <p:cNvSpPr/>
          <p:nvPr/>
        </p:nvSpPr>
        <p:spPr>
          <a:xfrm>
            <a:off x="3295411" y="6392851"/>
            <a:ext cx="4819781" cy="369332"/>
          </a:xfrm>
          <a:prstGeom prst="rect">
            <a:avLst/>
          </a:prstGeom>
        </p:spPr>
        <p:txBody>
          <a:bodyPr wrap="none">
            <a:spAutoFit/>
          </a:bodyPr>
          <a:lstStyle/>
          <a:p>
            <a:r>
              <a:rPr lang="en-US" b="1" dirty="0"/>
              <a:t>IT20219598</a:t>
            </a:r>
            <a:r>
              <a:rPr lang="en-US" dirty="0"/>
              <a:t>   |   S.L.D.P Pramodya |   TMP-23-383</a:t>
            </a:r>
          </a:p>
        </p:txBody>
      </p:sp>
      <p:sp>
        <p:nvSpPr>
          <p:cNvPr id="14" name="Rectangle 13">
            <a:extLst>
              <a:ext uri="{FF2B5EF4-FFF2-40B4-BE49-F238E27FC236}">
                <a16:creationId xmlns:a16="http://schemas.microsoft.com/office/drawing/2014/main" xmlns="" id="{9AF43B53-EF3F-46DC-A422-DC6AF462E562}"/>
              </a:ext>
            </a:extLst>
          </p:cNvPr>
          <p:cNvSpPr/>
          <p:nvPr/>
        </p:nvSpPr>
        <p:spPr>
          <a:xfrm>
            <a:off x="1228897" y="5069446"/>
            <a:ext cx="7104610" cy="892552"/>
          </a:xfrm>
          <a:prstGeom prst="rect">
            <a:avLst/>
          </a:prstGeom>
        </p:spPr>
        <p:txBody>
          <a:bodyPr wrap="square">
            <a:spAutoFit/>
          </a:bodyPr>
          <a:lstStyle/>
          <a:p>
            <a:pPr marL="457200" indent="-457200">
              <a:buFont typeface="Arial" panose="020B0604020202020204" pitchFamily="34" charset="0"/>
              <a:buChar char="•"/>
            </a:pPr>
            <a:r>
              <a:rPr lang="en-US" sz="2600" dirty="0"/>
              <a:t>The implementation of frontend and backend of the mobile application has to be completed. </a:t>
            </a:r>
          </a:p>
        </p:txBody>
      </p:sp>
    </p:spTree>
    <p:extLst>
      <p:ext uri="{BB962C8B-B14F-4D97-AF65-F5344CB8AC3E}">
        <p14:creationId xmlns:p14="http://schemas.microsoft.com/office/powerpoint/2010/main" val="1013182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568036" y="981313"/>
            <a:ext cx="10515600" cy="1325563"/>
          </a:xfrm>
        </p:spPr>
        <p:txBody>
          <a:bodyPr>
            <a:normAutofit/>
          </a:bodyPr>
          <a:lstStyle/>
          <a:p>
            <a:r>
              <a:rPr lang="en-US" b="1" dirty="0">
                <a:solidFill>
                  <a:schemeClr val="accent1"/>
                </a:solidFill>
              </a:rPr>
              <a:t>References </a:t>
            </a:r>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TextBox 2">
            <a:extLst>
              <a:ext uri="{FF2B5EF4-FFF2-40B4-BE49-F238E27FC236}">
                <a16:creationId xmlns:a16="http://schemas.microsoft.com/office/drawing/2014/main" xmlns="" id="{1A87E358-1183-4B65-A1F3-50FD269B5783}"/>
              </a:ext>
            </a:extLst>
          </p:cNvPr>
          <p:cNvSpPr txBox="1"/>
          <p:nvPr/>
        </p:nvSpPr>
        <p:spPr>
          <a:xfrm>
            <a:off x="1548937" y="2170084"/>
            <a:ext cx="9845040" cy="1754326"/>
          </a:xfrm>
          <a:prstGeom prst="rect">
            <a:avLst/>
          </a:prstGeom>
          <a:noFill/>
        </p:spPr>
        <p:txBody>
          <a:bodyPr wrap="square" rtlCol="0">
            <a:spAutoFit/>
          </a:bodyPr>
          <a:lstStyle/>
          <a:p>
            <a:pPr fontAlgn="t"/>
            <a:r>
              <a:rPr lang="en-GB" dirty="0"/>
              <a:t>[1] </a:t>
            </a:r>
            <a:endParaRPr lang="en-US" dirty="0"/>
          </a:p>
          <a:p>
            <a:pPr fontAlgn="t"/>
            <a:r>
              <a:rPr lang="en-GB" dirty="0"/>
              <a:t>https://www.researchgate.net/profile/Ashfaq</a:t>
            </a:r>
            <a:endParaRPr lang="en-US" dirty="0"/>
          </a:p>
          <a:p>
            <a:pPr fontAlgn="t"/>
            <a:r>
              <a:rPr lang="en-GB" dirty="0" err="1"/>
              <a:t>Shafin</a:t>
            </a:r>
            <a:r>
              <a:rPr lang="en-GB" dirty="0"/>
              <a:t>/publication/344519283_Automatic _</a:t>
            </a:r>
            <a:r>
              <a:rPr lang="en-GB" dirty="0" err="1"/>
              <a:t>Environmental_Sound_Recognition_AES</a:t>
            </a:r>
            <a:r>
              <a:rPr lang="en-GB" dirty="0"/>
              <a:t> </a:t>
            </a:r>
            <a:r>
              <a:rPr lang="en-GB" dirty="0" err="1"/>
              <a:t>R_Using_Convolutional_Neural_Network</a:t>
            </a:r>
            <a:r>
              <a:rPr lang="en-GB" dirty="0"/>
              <a:t>/l inks/5f7de369458515b7cf6f22d7/</a:t>
            </a:r>
            <a:r>
              <a:rPr lang="en-GB" dirty="0" err="1"/>
              <a:t>Automa</a:t>
            </a:r>
            <a:r>
              <a:rPr lang="en-GB" dirty="0"/>
              <a:t> tic-Environmental-Sound-RecognitionAESR-Using-Convolutional-NeuralNetwork.pdf</a:t>
            </a:r>
            <a:endParaRPr lang="en-US" dirty="0"/>
          </a:p>
          <a:p>
            <a:endParaRPr lang="en-US" dirty="0"/>
          </a:p>
        </p:txBody>
      </p:sp>
      <p:sp>
        <p:nvSpPr>
          <p:cNvPr id="5" name="TextBox 4">
            <a:extLst>
              <a:ext uri="{FF2B5EF4-FFF2-40B4-BE49-F238E27FC236}">
                <a16:creationId xmlns:a16="http://schemas.microsoft.com/office/drawing/2014/main" xmlns="" id="{5FC6D376-9593-497E-8858-62254711A2DE}"/>
              </a:ext>
            </a:extLst>
          </p:cNvPr>
          <p:cNvSpPr txBox="1"/>
          <p:nvPr/>
        </p:nvSpPr>
        <p:spPr>
          <a:xfrm>
            <a:off x="1548937" y="3837251"/>
            <a:ext cx="5777346" cy="923330"/>
          </a:xfrm>
          <a:prstGeom prst="rect">
            <a:avLst/>
          </a:prstGeom>
          <a:noFill/>
        </p:spPr>
        <p:txBody>
          <a:bodyPr wrap="square" rtlCol="0">
            <a:spAutoFit/>
          </a:bodyPr>
          <a:lstStyle/>
          <a:p>
            <a:pPr fontAlgn="t"/>
            <a:r>
              <a:rPr lang="en-GB" dirty="0"/>
              <a:t>[2] </a:t>
            </a:r>
            <a:endParaRPr lang="en-US" dirty="0"/>
          </a:p>
          <a:p>
            <a:pPr fontAlgn="t"/>
            <a:r>
              <a:rPr lang="en-GB" dirty="0"/>
              <a:t>https://www.autopartspro.co.uk/</a:t>
            </a:r>
            <a:endParaRPr lang="en-US" dirty="0"/>
          </a:p>
          <a:p>
            <a:endParaRPr lang="en-US" dirty="0"/>
          </a:p>
        </p:txBody>
      </p:sp>
      <p:sp>
        <p:nvSpPr>
          <p:cNvPr id="8" name="TextBox 7">
            <a:extLst>
              <a:ext uri="{FF2B5EF4-FFF2-40B4-BE49-F238E27FC236}">
                <a16:creationId xmlns:a16="http://schemas.microsoft.com/office/drawing/2014/main" xmlns="" id="{ADA465E7-36B1-4870-AE92-35054596AD8B}"/>
              </a:ext>
            </a:extLst>
          </p:cNvPr>
          <p:cNvSpPr txBox="1"/>
          <p:nvPr/>
        </p:nvSpPr>
        <p:spPr>
          <a:xfrm>
            <a:off x="1548937" y="4749613"/>
            <a:ext cx="8761615" cy="1477328"/>
          </a:xfrm>
          <a:prstGeom prst="rect">
            <a:avLst/>
          </a:prstGeom>
          <a:noFill/>
        </p:spPr>
        <p:txBody>
          <a:bodyPr wrap="square" rtlCol="0">
            <a:spAutoFit/>
          </a:bodyPr>
          <a:lstStyle/>
          <a:p>
            <a:pPr fontAlgn="t"/>
            <a:r>
              <a:rPr lang="en-GB" dirty="0"/>
              <a:t>[3] </a:t>
            </a:r>
            <a:endParaRPr lang="en-US" dirty="0"/>
          </a:p>
          <a:p>
            <a:pPr fontAlgn="t"/>
            <a:r>
              <a:rPr lang="en-GB" dirty="0"/>
              <a:t>“Toyota Accessories Augmented Reality [TAAR] App. (2021, November 17). Groove Jones. https://www.groovejones.com/toyota-accessories-augmented-reality-taar-app/</a:t>
            </a:r>
            <a:endParaRPr lang="en-US" dirty="0"/>
          </a:p>
          <a:p>
            <a:pPr fontAlgn="t"/>
            <a:r>
              <a:rPr lang="en-GB" dirty="0"/>
              <a:t>In-Text Citation: (Toyota Accessories Augmented Reality [TAAR] App, 2021)</a:t>
            </a:r>
            <a:endParaRPr lang="en-US" dirty="0"/>
          </a:p>
          <a:p>
            <a:endParaRPr lang="en-US" dirty="0"/>
          </a:p>
        </p:txBody>
      </p:sp>
      <p:sp>
        <p:nvSpPr>
          <p:cNvPr id="9" name="Rectangle 8">
            <a:extLst>
              <a:ext uri="{FF2B5EF4-FFF2-40B4-BE49-F238E27FC236}">
                <a16:creationId xmlns:a16="http://schemas.microsoft.com/office/drawing/2014/main" xmlns="" id="{A34B07D5-C8DF-49FD-9330-E7348A9BF506}"/>
              </a:ext>
            </a:extLst>
          </p:cNvPr>
          <p:cNvSpPr/>
          <p:nvPr/>
        </p:nvSpPr>
        <p:spPr>
          <a:xfrm>
            <a:off x="3594669" y="6492240"/>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1325000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D9CC2-7125-4D1A-B614-517839533005}"/>
              </a:ext>
            </a:extLst>
          </p:cNvPr>
          <p:cNvSpPr>
            <a:spLocks noGrp="1"/>
          </p:cNvSpPr>
          <p:nvPr>
            <p:ph type="title"/>
          </p:nvPr>
        </p:nvSpPr>
        <p:spPr>
          <a:xfrm>
            <a:off x="3074950" y="2103437"/>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IT20257040 |Information Technology </a:t>
            </a:r>
          </a:p>
        </p:txBody>
      </p:sp>
      <p:sp>
        <p:nvSpPr>
          <p:cNvPr id="3" name="Content Placeholder 2">
            <a:extLst>
              <a:ext uri="{FF2B5EF4-FFF2-40B4-BE49-F238E27FC236}">
                <a16:creationId xmlns:a16="http://schemas.microsoft.com/office/drawing/2014/main" xmlns="" id="{6604EBD5-AEC8-433D-AE90-9461D8567F80}"/>
              </a:ext>
            </a:extLst>
          </p:cNvPr>
          <p:cNvSpPr>
            <a:spLocks noGrp="1"/>
          </p:cNvSpPr>
          <p:nvPr>
            <p:ph idx="1"/>
          </p:nvPr>
        </p:nvSpPr>
        <p:spPr>
          <a:xfrm>
            <a:off x="3611880" y="3560620"/>
            <a:ext cx="10515600" cy="4351338"/>
          </a:xfrm>
        </p:spPr>
        <p:txBody>
          <a:bodyPr>
            <a:normAutofit/>
          </a:bodyPr>
          <a:lstStyle/>
          <a:p>
            <a:pPr marL="0" indent="0">
              <a:buNone/>
            </a:pPr>
            <a:r>
              <a:rPr lang="en-US" sz="4800" b="1" dirty="0">
                <a:solidFill>
                  <a:schemeClr val="accent1"/>
                </a:solidFill>
                <a:latin typeface="Times New Roman" panose="02020603050405020304" pitchFamily="18" charset="0"/>
                <a:cs typeface="Times New Roman" panose="02020603050405020304" pitchFamily="18" charset="0"/>
              </a:rPr>
              <a:t>A.M.K.A.P Amarasingha</a:t>
            </a:r>
          </a:p>
        </p:txBody>
      </p:sp>
      <p:sp>
        <p:nvSpPr>
          <p:cNvPr id="4" name="TextBox 3">
            <a:extLst>
              <a:ext uri="{FF2B5EF4-FFF2-40B4-BE49-F238E27FC236}">
                <a16:creationId xmlns:a16="http://schemas.microsoft.com/office/drawing/2014/main" xmlns="" id="{5720D156-6F9E-4667-8E5E-4A111B6ECA58}"/>
              </a:ext>
            </a:extLst>
          </p:cNvPr>
          <p:cNvSpPr txBox="1"/>
          <p:nvPr/>
        </p:nvSpPr>
        <p:spPr>
          <a:xfrm>
            <a:off x="5827222" y="324197"/>
            <a:ext cx="6084916"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492FAEA2-702A-4EA9-AC8F-E12B1A516EA1}"/>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6" name="Picture 5">
            <a:extLst>
              <a:ext uri="{FF2B5EF4-FFF2-40B4-BE49-F238E27FC236}">
                <a16:creationId xmlns:a16="http://schemas.microsoft.com/office/drawing/2014/main" xmlns="" id="{232CA964-665A-4C88-A253-C625DA346F1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01" t="16217" r="-901"/>
          <a:stretch/>
        </p:blipFill>
        <p:spPr>
          <a:xfrm>
            <a:off x="336430" y="2191925"/>
            <a:ext cx="1884902" cy="2207608"/>
          </a:xfrm>
          <a:prstGeom prst="rect">
            <a:avLst/>
          </a:prstGeom>
        </p:spPr>
      </p:pic>
    </p:spTree>
    <p:extLst>
      <p:ext uri="{BB962C8B-B14F-4D97-AF65-F5344CB8AC3E}">
        <p14:creationId xmlns:p14="http://schemas.microsoft.com/office/powerpoint/2010/main" val="24742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EA309-DFFC-4F00-B745-C644CD765E7F}"/>
              </a:ext>
            </a:extLst>
          </p:cNvPr>
          <p:cNvSpPr>
            <a:spLocks noGrp="1"/>
          </p:cNvSpPr>
          <p:nvPr>
            <p:ph type="title"/>
          </p:nvPr>
        </p:nvSpPr>
        <p:spPr>
          <a:xfrm>
            <a:off x="705890" y="1487344"/>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Question</a:t>
            </a:r>
            <a:endParaRPr lang="en-US" sz="5400" dirty="0"/>
          </a:p>
        </p:txBody>
      </p:sp>
      <p:sp>
        <p:nvSpPr>
          <p:cNvPr id="3" name="Content Placeholder 2">
            <a:extLst>
              <a:ext uri="{FF2B5EF4-FFF2-40B4-BE49-F238E27FC236}">
                <a16:creationId xmlns:a16="http://schemas.microsoft.com/office/drawing/2014/main" xmlns="" id="{0DBEFC2C-8AC3-44EC-939B-636A05B1DB79}"/>
              </a:ext>
            </a:extLst>
          </p:cNvPr>
          <p:cNvSpPr>
            <a:spLocks noGrp="1"/>
          </p:cNvSpPr>
          <p:nvPr>
            <p:ph idx="1"/>
          </p:nvPr>
        </p:nvSpPr>
        <p:spPr>
          <a:xfrm>
            <a:off x="1478281" y="3150524"/>
            <a:ext cx="8787938" cy="1325563"/>
          </a:xfrm>
        </p:spPr>
        <p:txBody>
          <a:bodyPr>
            <a:normAutofit/>
          </a:bodyPr>
          <a:lstStyle/>
          <a:p>
            <a:pPr marL="0" indent="0">
              <a:buNone/>
            </a:pPr>
            <a:r>
              <a:rPr lang="en-US" sz="3200" b="1" dirty="0"/>
              <a:t>How to identify defects of an engine by the sound of the engine heard? </a:t>
            </a:r>
          </a:p>
          <a:p>
            <a:pPr marL="0" indent="0">
              <a:buNone/>
            </a:pPr>
            <a:endParaRPr lang="en-US" sz="3200" dirty="0">
              <a:highlight>
                <a:srgbClr val="FFFF00"/>
              </a:highlight>
            </a:endParaRPr>
          </a:p>
          <a:p>
            <a:endParaRPr lang="en-US" dirty="0">
              <a:highlight>
                <a:srgbClr val="FFFF00"/>
              </a:highlight>
            </a:endParaRPr>
          </a:p>
          <a:p>
            <a:endParaRPr lang="en-US" dirty="0"/>
          </a:p>
        </p:txBody>
      </p:sp>
      <p:sp>
        <p:nvSpPr>
          <p:cNvPr id="6" name="TextBox 5">
            <a:extLst>
              <a:ext uri="{FF2B5EF4-FFF2-40B4-BE49-F238E27FC236}">
                <a16:creationId xmlns:a16="http://schemas.microsoft.com/office/drawing/2014/main" xmlns="" id="{A47C2CD6-6B22-46DF-B918-165EA1D1F92D}"/>
              </a:ext>
            </a:extLst>
          </p:cNvPr>
          <p:cNvSpPr txBox="1"/>
          <p:nvPr/>
        </p:nvSpPr>
        <p:spPr>
          <a:xfrm>
            <a:off x="6096000" y="340822"/>
            <a:ext cx="6093229"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AA4FBF00-6D9C-4089-97A5-03D3982E605C}"/>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7" name="Picture 6" descr="Icon&#10;&#10;Description automatically generated">
            <a:extLst>
              <a:ext uri="{FF2B5EF4-FFF2-40B4-BE49-F238E27FC236}">
                <a16:creationId xmlns:a16="http://schemas.microsoft.com/office/drawing/2014/main" xmlns="" id="{4BE87994-904B-4914-AE2F-88F17691BF7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 b="378"/>
          <a:stretch/>
        </p:blipFill>
        <p:spPr>
          <a:xfrm>
            <a:off x="8811491" y="3537066"/>
            <a:ext cx="3211484" cy="3199375"/>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Rectangle 3">
            <a:extLst>
              <a:ext uri="{FF2B5EF4-FFF2-40B4-BE49-F238E27FC236}">
                <a16:creationId xmlns:a16="http://schemas.microsoft.com/office/drawing/2014/main" xmlns="" id="{7E28312A-48C1-4DC4-9396-04288BA73F4E}"/>
              </a:ext>
            </a:extLst>
          </p:cNvPr>
          <p:cNvSpPr/>
          <p:nvPr/>
        </p:nvSpPr>
        <p:spPr>
          <a:xfrm>
            <a:off x="3076271" y="6392851"/>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201661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297871" y="1248460"/>
            <a:ext cx="10515600" cy="1325563"/>
          </a:xfrm>
        </p:spPr>
        <p:txBody>
          <a:bodyPr>
            <a:normAutofit/>
          </a:bodyPr>
          <a:lstStyle/>
          <a:p>
            <a:r>
              <a:rPr lang="en-US" sz="52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2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652655" y="299259"/>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2">
            <a:extLst>
              <a:ext uri="{FF2B5EF4-FFF2-40B4-BE49-F238E27FC236}">
                <a16:creationId xmlns:a16="http://schemas.microsoft.com/office/drawing/2014/main" xmlns="" id="{D2F38D5C-E3E2-4467-A560-EF1659321C20}"/>
              </a:ext>
            </a:extLst>
          </p:cNvPr>
          <p:cNvSpPr/>
          <p:nvPr/>
        </p:nvSpPr>
        <p:spPr>
          <a:xfrm>
            <a:off x="980381" y="2761356"/>
            <a:ext cx="10231238" cy="3539430"/>
          </a:xfrm>
          <a:prstGeom prst="rect">
            <a:avLst/>
          </a:prstGeom>
        </p:spPr>
        <p:txBody>
          <a:bodyPr wrap="square">
            <a:spAutoFit/>
          </a:bodyPr>
          <a:lstStyle/>
          <a:p>
            <a:pPr marL="285750" indent="-285750">
              <a:buFont typeface="Arial" panose="020B0604020202020204" pitchFamily="34" charset="0"/>
              <a:buChar char="•"/>
            </a:pPr>
            <a:r>
              <a:rPr lang="en-US" sz="2600" dirty="0"/>
              <a:t>Capture Voice of engine.</a:t>
            </a:r>
          </a:p>
          <a:p>
            <a:pPr lvl="1"/>
            <a:r>
              <a:rPr lang="en-US" sz="2400" dirty="0"/>
              <a:t>We are going to train a voice-recognition model with sound clips of healthy motorbike engines and unhealthy ones and for the processing</a:t>
            </a:r>
          </a:p>
          <a:p>
            <a:pPr lvl="1"/>
            <a:endParaRPr lang="en-US" sz="2600" dirty="0">
              <a:highlight>
                <a:srgbClr val="FFFF00"/>
              </a:highlight>
            </a:endParaRPr>
          </a:p>
          <a:p>
            <a:pPr marL="285750" indent="-285750">
              <a:buFont typeface="Arial" panose="020B0604020202020204" pitchFamily="34" charset="0"/>
              <a:buChar char="•"/>
            </a:pPr>
            <a:r>
              <a:rPr lang="en-US" sz="2600" dirty="0"/>
              <a:t>Analyze the sound</a:t>
            </a:r>
          </a:p>
          <a:p>
            <a:pPr lvl="1"/>
            <a:r>
              <a:rPr lang="en-US" sz="2400" dirty="0"/>
              <a:t>The user will have to record a few voice clips of the sound of the engine to identify whether the strange noise is of these 1. Tick, tick </a:t>
            </a:r>
            <a:r>
              <a:rPr lang="en-US" sz="2400" dirty="0" err="1"/>
              <a:t>tick</a:t>
            </a:r>
            <a:r>
              <a:rPr lang="en-US" sz="2400" dirty="0"/>
              <a:t>, 2. Bump &amp; grind, 3. Creepy krink, 4. Boo hiss, 6. Snap, crackle, pop.</a:t>
            </a:r>
          </a:p>
          <a:p>
            <a:pPr marL="285750" indent="-285750">
              <a:buFont typeface="Arial" panose="020B0604020202020204" pitchFamily="34" charset="0"/>
              <a:buChar char="•"/>
            </a:pPr>
            <a:endParaRPr lang="en-US" sz="2600" dirty="0"/>
          </a:p>
        </p:txBody>
      </p:sp>
      <p:pic>
        <p:nvPicPr>
          <p:cNvPr id="8" name="Picture 7">
            <a:extLst>
              <a:ext uri="{FF2B5EF4-FFF2-40B4-BE49-F238E27FC236}">
                <a16:creationId xmlns:a16="http://schemas.microsoft.com/office/drawing/2014/main" xmlns="" id="{5182E9C7-176A-4042-A269-62246853F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4062" y="1144177"/>
            <a:ext cx="2198817" cy="2003367"/>
          </a:xfrm>
          <a:prstGeom prst="rect">
            <a:avLst/>
          </a:prstGeom>
        </p:spPr>
      </p:pic>
      <p:sp>
        <p:nvSpPr>
          <p:cNvPr id="5" name="Rectangle 4">
            <a:extLst>
              <a:ext uri="{FF2B5EF4-FFF2-40B4-BE49-F238E27FC236}">
                <a16:creationId xmlns:a16="http://schemas.microsoft.com/office/drawing/2014/main" xmlns="" id="{DB239CA0-C663-4156-86AC-9F9AF1595005}"/>
              </a:ext>
            </a:extLst>
          </p:cNvPr>
          <p:cNvSpPr/>
          <p:nvPr/>
        </p:nvSpPr>
        <p:spPr>
          <a:xfrm>
            <a:off x="3375529" y="6430478"/>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3928377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344979" y="1113271"/>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7" name="Content Placeholder 2">
            <a:extLst>
              <a:ext uri="{FF2B5EF4-FFF2-40B4-BE49-F238E27FC236}">
                <a16:creationId xmlns:a16="http://schemas.microsoft.com/office/drawing/2014/main" xmlns="" id="{96EED669-96E4-48A6-BBB0-CF2DAB2E9CFB}"/>
              </a:ext>
            </a:extLst>
          </p:cNvPr>
          <p:cNvPicPr>
            <a:picLocks noGrp="1" noChangeAspect="1"/>
          </p:cNvPicPr>
          <p:nvPr>
            <p:ph idx="1"/>
          </p:nvPr>
        </p:nvPicPr>
        <p:blipFill>
          <a:blip r:embed="rId3"/>
          <a:stretch>
            <a:fillRect/>
          </a:stretch>
        </p:blipFill>
        <p:spPr>
          <a:xfrm>
            <a:off x="1939204" y="2530274"/>
            <a:ext cx="7643032" cy="3352800"/>
          </a:xfrm>
          <a:prstGeom prst="rect">
            <a:avLst/>
          </a:prstGeom>
        </p:spPr>
      </p:pic>
      <p:sp>
        <p:nvSpPr>
          <p:cNvPr id="3" name="Rectangle 2">
            <a:extLst>
              <a:ext uri="{FF2B5EF4-FFF2-40B4-BE49-F238E27FC236}">
                <a16:creationId xmlns:a16="http://schemas.microsoft.com/office/drawing/2014/main" xmlns="" id="{E0516A8A-F18C-4A0F-BDF0-626FDD35456E}"/>
              </a:ext>
            </a:extLst>
          </p:cNvPr>
          <p:cNvSpPr/>
          <p:nvPr/>
        </p:nvSpPr>
        <p:spPr>
          <a:xfrm>
            <a:off x="3749602" y="6392851"/>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115845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Arrow: Pentagon 2">
            <a:extLst>
              <a:ext uri="{FF2B5EF4-FFF2-40B4-BE49-F238E27FC236}">
                <a16:creationId xmlns:a16="http://schemas.microsoft.com/office/drawing/2014/main" xmlns="" id="{96C05C98-DDA8-46A0-8B16-5B6D44373D5E}"/>
              </a:ext>
            </a:extLst>
          </p:cNvPr>
          <p:cNvSpPr/>
          <p:nvPr/>
        </p:nvSpPr>
        <p:spPr>
          <a:xfrm>
            <a:off x="623454" y="365760"/>
            <a:ext cx="3250277" cy="25104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CDBA6D14-A824-4F33-AB3E-5D175EB413BA}"/>
              </a:ext>
            </a:extLst>
          </p:cNvPr>
          <p:cNvSpPr txBox="1"/>
          <p:nvPr/>
        </p:nvSpPr>
        <p:spPr>
          <a:xfrm>
            <a:off x="856213" y="1119812"/>
            <a:ext cx="2219498" cy="954107"/>
          </a:xfrm>
          <a:prstGeom prst="rect">
            <a:avLst/>
          </a:prstGeom>
          <a:noFill/>
        </p:spPr>
        <p:txBody>
          <a:bodyPr wrap="square" rtlCol="0">
            <a:spAutoFit/>
          </a:bodyPr>
          <a:lstStyle/>
          <a:p>
            <a:r>
              <a:rPr lang="en-GB" sz="2800" b="1" dirty="0">
                <a:solidFill>
                  <a:schemeClr val="bg1"/>
                </a:solidFill>
              </a:rPr>
              <a:t>Completion</a:t>
            </a:r>
            <a:r>
              <a:rPr lang="en-US" sz="2800" b="1" dirty="0">
                <a:solidFill>
                  <a:schemeClr val="bg1"/>
                </a:solidFill>
              </a:rPr>
              <a:t> of the System</a:t>
            </a:r>
            <a:endParaRPr lang="en-US" sz="2800" dirty="0">
              <a:solidFill>
                <a:schemeClr val="bg1"/>
              </a:solidFill>
            </a:endParaRPr>
          </a:p>
        </p:txBody>
      </p:sp>
      <p:graphicFrame>
        <p:nvGraphicFramePr>
          <p:cNvPr id="8" name="Table 8">
            <a:extLst>
              <a:ext uri="{FF2B5EF4-FFF2-40B4-BE49-F238E27FC236}">
                <a16:creationId xmlns:a16="http://schemas.microsoft.com/office/drawing/2014/main" xmlns="" id="{951D7765-E025-49B1-AB3E-1B5EFA940B7E}"/>
              </a:ext>
            </a:extLst>
          </p:cNvPr>
          <p:cNvGraphicFramePr>
            <a:graphicFrameLocks noGrp="1"/>
          </p:cNvGraphicFramePr>
          <p:nvPr>
            <p:extLst>
              <p:ext uri="{D42A27DB-BD31-4B8C-83A1-F6EECF244321}">
                <p14:modId xmlns:p14="http://schemas.microsoft.com/office/powerpoint/2010/main" val="2377646000"/>
              </p:ext>
            </p:extLst>
          </p:nvPr>
        </p:nvGraphicFramePr>
        <p:xfrm>
          <a:off x="4364181" y="2709949"/>
          <a:ext cx="7029796" cy="3225336"/>
        </p:xfrm>
        <a:graphic>
          <a:graphicData uri="http://schemas.openxmlformats.org/drawingml/2006/table">
            <a:tbl>
              <a:tblPr firstRow="1" bandRow="1">
                <a:tableStyleId>{5C22544A-7EE6-4342-B048-85BDC9FD1C3A}</a:tableStyleId>
              </a:tblPr>
              <a:tblGrid>
                <a:gridCol w="3514898">
                  <a:extLst>
                    <a:ext uri="{9D8B030D-6E8A-4147-A177-3AD203B41FA5}">
                      <a16:colId xmlns:a16="http://schemas.microsoft.com/office/drawing/2014/main" xmlns="" val="2677227409"/>
                    </a:ext>
                  </a:extLst>
                </a:gridCol>
                <a:gridCol w="3514898">
                  <a:extLst>
                    <a:ext uri="{9D8B030D-6E8A-4147-A177-3AD203B41FA5}">
                      <a16:colId xmlns:a16="http://schemas.microsoft.com/office/drawing/2014/main" xmlns="" val="2761032087"/>
                    </a:ext>
                  </a:extLst>
                </a:gridCol>
              </a:tblGrid>
              <a:tr h="806334">
                <a:tc>
                  <a:txBody>
                    <a:bodyPr/>
                    <a:lstStyle/>
                    <a:p>
                      <a:r>
                        <a:rPr lang="en-US" sz="2800" dirty="0"/>
                        <a:t>Component </a:t>
                      </a:r>
                    </a:p>
                  </a:txBody>
                  <a:tcPr/>
                </a:tc>
                <a:tc>
                  <a:txBody>
                    <a:bodyPr/>
                    <a:lstStyle/>
                    <a:p>
                      <a:r>
                        <a:rPr lang="en-US" sz="2800" dirty="0"/>
                        <a:t>Status of Completion </a:t>
                      </a:r>
                    </a:p>
                  </a:txBody>
                  <a:tcPr/>
                </a:tc>
                <a:extLst>
                  <a:ext uri="{0D108BD9-81ED-4DB2-BD59-A6C34878D82A}">
                    <a16:rowId xmlns:a16="http://schemas.microsoft.com/office/drawing/2014/main" xmlns="" val="817923331"/>
                  </a:ext>
                </a:extLst>
              </a:tr>
              <a:tr h="806334">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tc>
                <a:extLst>
                  <a:ext uri="{0D108BD9-81ED-4DB2-BD59-A6C34878D82A}">
                    <a16:rowId xmlns:a16="http://schemas.microsoft.com/office/drawing/2014/main" xmlns="" val="2530348574"/>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    Sound Processing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tc>
                <a:extLst>
                  <a:ext uri="{0D108BD9-81ED-4DB2-BD59-A6C34878D82A}">
                    <a16:rowId xmlns:a16="http://schemas.microsoft.com/office/drawing/2014/main" xmlns="" val="1676046357"/>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    Feature Extraction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tc>
                <a:extLst>
                  <a:ext uri="{0D108BD9-81ED-4DB2-BD59-A6C34878D82A}">
                    <a16:rowId xmlns:a16="http://schemas.microsoft.com/office/drawing/2014/main" xmlns="" val="457639268"/>
                  </a:ext>
                </a:extLst>
              </a:tr>
            </a:tbl>
          </a:graphicData>
        </a:graphic>
      </p:graphicFrame>
      <p:pic>
        <p:nvPicPr>
          <p:cNvPr id="10" name="Picture 9">
            <a:extLst>
              <a:ext uri="{FF2B5EF4-FFF2-40B4-BE49-F238E27FC236}">
                <a16:creationId xmlns:a16="http://schemas.microsoft.com/office/drawing/2014/main" xmlns="" id="{E4DCFC71-893A-4CC6-8F29-5142406338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77035">
            <a:off x="441385" y="3931246"/>
            <a:ext cx="2068294" cy="2385416"/>
          </a:xfrm>
          <a:prstGeom prst="rect">
            <a:avLst/>
          </a:prstGeom>
        </p:spPr>
      </p:pic>
      <p:sp>
        <p:nvSpPr>
          <p:cNvPr id="2" name="Rectangle 1">
            <a:extLst>
              <a:ext uri="{FF2B5EF4-FFF2-40B4-BE49-F238E27FC236}">
                <a16:creationId xmlns:a16="http://schemas.microsoft.com/office/drawing/2014/main" xmlns="" id="{78ED9D4E-15EE-4B06-A8AA-AF653D0671B9}"/>
              </a:ext>
            </a:extLst>
          </p:cNvPr>
          <p:cNvSpPr/>
          <p:nvPr/>
        </p:nvSpPr>
        <p:spPr>
          <a:xfrm>
            <a:off x="4578327" y="3630255"/>
            <a:ext cx="2693814" cy="369332"/>
          </a:xfrm>
          <a:prstGeom prst="rect">
            <a:avLst/>
          </a:prstGeom>
        </p:spPr>
        <p:txBody>
          <a:bodyPr wrap="none">
            <a:spAutoFit/>
          </a:bodyPr>
          <a:lstStyle/>
          <a:p>
            <a:pPr lvl="0">
              <a:defRPr/>
            </a:pPr>
            <a:r>
              <a:rPr lang="en-US" dirty="0"/>
              <a:t>Sound Recognition Models</a:t>
            </a:r>
          </a:p>
        </p:txBody>
      </p:sp>
    </p:spTree>
    <p:extLst>
      <p:ext uri="{BB962C8B-B14F-4D97-AF65-F5344CB8AC3E}">
        <p14:creationId xmlns:p14="http://schemas.microsoft.com/office/powerpoint/2010/main" val="170583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1D43B-1F36-42CE-871B-26F781A94547}"/>
              </a:ext>
            </a:extLst>
          </p:cNvPr>
          <p:cNvSpPr>
            <a:spLocks noGrp="1"/>
          </p:cNvSpPr>
          <p:nvPr>
            <p:ph type="title"/>
          </p:nvPr>
        </p:nvSpPr>
        <p:spPr>
          <a:xfrm>
            <a:off x="331124" y="1096645"/>
            <a:ext cx="10515600" cy="1325563"/>
          </a:xfrm>
        </p:spPr>
        <p:txBody>
          <a:bodyPr>
            <a:normAutofit/>
          </a:bodyPr>
          <a:lstStyle/>
          <a:p>
            <a:r>
              <a:rPr lang="en-US" sz="6000" b="1" dirty="0">
                <a:solidFill>
                  <a:schemeClr val="accent5">
                    <a:lumMod val="75000"/>
                  </a:schemeClr>
                </a:solidFill>
                <a:latin typeface="Times New Roman" panose="02020603050405020304" pitchFamily="18" charset="0"/>
                <a:cs typeface="Times New Roman" panose="02020603050405020304" pitchFamily="18" charset="0"/>
              </a:rPr>
              <a:t>Team Members </a:t>
            </a:r>
          </a:p>
        </p:txBody>
      </p:sp>
      <p:sp>
        <p:nvSpPr>
          <p:cNvPr id="4" name="TextBox 3">
            <a:extLst>
              <a:ext uri="{FF2B5EF4-FFF2-40B4-BE49-F238E27FC236}">
                <a16:creationId xmlns:a16="http://schemas.microsoft.com/office/drawing/2014/main" xmlns="" id="{FF14D7B1-F6D0-4EF7-A57D-8F8F5B2E5AA9}"/>
              </a:ext>
            </a:extLst>
          </p:cNvPr>
          <p:cNvSpPr txBox="1"/>
          <p:nvPr/>
        </p:nvSpPr>
        <p:spPr>
          <a:xfrm>
            <a:off x="5835535" y="290311"/>
            <a:ext cx="6101542"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Picture 4" descr="A picture containing application&#10;&#10;Description automatically generated">
            <a:extLst>
              <a:ext uri="{FF2B5EF4-FFF2-40B4-BE49-F238E27FC236}">
                <a16:creationId xmlns:a16="http://schemas.microsoft.com/office/drawing/2014/main" xmlns="" id="{B6E106ED-58FA-4AA0-9403-CA78C76A487B}"/>
              </a:ext>
            </a:extLst>
          </p:cNvPr>
          <p:cNvPicPr>
            <a:picLocks noChangeAspect="1"/>
          </p:cNvPicPr>
          <p:nvPr/>
        </p:nvPicPr>
        <p:blipFill>
          <a:blip r:embed="rId2"/>
          <a:stretch>
            <a:fillRect/>
          </a:stretch>
        </p:blipFill>
        <p:spPr>
          <a:xfrm>
            <a:off x="66501" y="6434019"/>
            <a:ext cx="2211764" cy="423981"/>
          </a:xfrm>
          <a:prstGeom prst="rect">
            <a:avLst/>
          </a:prstGeom>
        </p:spPr>
      </p:pic>
      <p:sp>
        <p:nvSpPr>
          <p:cNvPr id="3" name="TextBox 2">
            <a:extLst>
              <a:ext uri="{FF2B5EF4-FFF2-40B4-BE49-F238E27FC236}">
                <a16:creationId xmlns:a16="http://schemas.microsoft.com/office/drawing/2014/main" xmlns="" id="{AE382D37-3B2C-42CE-83EA-1D04C5007446}"/>
              </a:ext>
            </a:extLst>
          </p:cNvPr>
          <p:cNvSpPr txBox="1"/>
          <p:nvPr/>
        </p:nvSpPr>
        <p:spPr>
          <a:xfrm>
            <a:off x="1928553" y="2679145"/>
            <a:ext cx="7813963" cy="375487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IT20219598 - S.L.D.P Pramodya</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IT20257040 - A.M.K.A.P Amarasingha</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IT20261764 - D.M.D.H Dissanayake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IT20156206 - Rathnasooriya P.U.</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p>
        </p:txBody>
      </p:sp>
      <p:pic>
        <p:nvPicPr>
          <p:cNvPr id="6" name="Picture 6" descr="A picture containing diagram&#10;&#10;Description automatically generated">
            <a:extLst>
              <a:ext uri="{FF2B5EF4-FFF2-40B4-BE49-F238E27FC236}">
                <a16:creationId xmlns:a16="http://schemas.microsoft.com/office/drawing/2014/main" xmlns="" id="{7FC167E4-DF55-4FC6-B8EE-BBE22B61F98E}"/>
              </a:ext>
            </a:extLst>
          </p:cNvPr>
          <p:cNvPicPr>
            <a:picLocks noChangeAspect="1"/>
          </p:cNvPicPr>
          <p:nvPr/>
        </p:nvPicPr>
        <p:blipFill>
          <a:blip r:embed="rId3"/>
          <a:stretch>
            <a:fillRect/>
          </a:stretch>
        </p:blipFill>
        <p:spPr>
          <a:xfrm>
            <a:off x="7984765" y="4435793"/>
            <a:ext cx="4140734" cy="2334797"/>
          </a:xfrm>
          <a:prstGeom prst="rect">
            <a:avLst/>
          </a:prstGeom>
        </p:spPr>
      </p:pic>
    </p:spTree>
    <p:extLst>
      <p:ext uri="{BB962C8B-B14F-4D97-AF65-F5344CB8AC3E}">
        <p14:creationId xmlns:p14="http://schemas.microsoft.com/office/powerpoint/2010/main" val="482988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1441365" y="2799714"/>
            <a:ext cx="10515600" cy="1325563"/>
          </a:xfrm>
        </p:spPr>
        <p:txBody>
          <a:bodyPr>
            <a:normAutofit/>
          </a:bodyPr>
          <a:lstStyle/>
          <a:p>
            <a:r>
              <a:rPr lang="en-US" sz="6600" b="1" dirty="0">
                <a:solidFill>
                  <a:schemeClr val="accent5">
                    <a:lumMod val="75000"/>
                  </a:schemeClr>
                </a:solidFill>
                <a:latin typeface="Times New Roman" panose="02020603050405020304" pitchFamily="18" charset="0"/>
                <a:cs typeface="Times New Roman" panose="02020603050405020304" pitchFamily="18" charset="0"/>
              </a:rPr>
              <a:t>Progress up to now</a:t>
            </a:r>
            <a:endParaRPr lang="en-US" sz="66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pic>
        <p:nvPicPr>
          <p:cNvPr id="10" name="Picture 9">
            <a:extLst>
              <a:ext uri="{FF2B5EF4-FFF2-40B4-BE49-F238E27FC236}">
                <a16:creationId xmlns:a16="http://schemas.microsoft.com/office/drawing/2014/main" xmlns="" id="{D644CEBC-E116-4C51-8AC3-0D5B4B091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251" y="3902482"/>
            <a:ext cx="3179618" cy="2673474"/>
          </a:xfrm>
          <a:prstGeom prst="rect">
            <a:avLst/>
          </a:prstGeom>
        </p:spPr>
      </p:pic>
      <p:grpSp>
        <p:nvGrpSpPr>
          <p:cNvPr id="11" name="Group 10">
            <a:extLst>
              <a:ext uri="{FF2B5EF4-FFF2-40B4-BE49-F238E27FC236}">
                <a16:creationId xmlns:a16="http://schemas.microsoft.com/office/drawing/2014/main" xmlns="" id="{3FC9EA4C-32F0-4D16-8159-E430394F1CF8}"/>
              </a:ext>
            </a:extLst>
          </p:cNvPr>
          <p:cNvGrpSpPr/>
          <p:nvPr/>
        </p:nvGrpSpPr>
        <p:grpSpPr>
          <a:xfrm flipV="1">
            <a:off x="-81736" y="9135"/>
            <a:ext cx="2470259" cy="2388108"/>
            <a:chOff x="-214779" y="3818987"/>
            <a:chExt cx="3158686" cy="3053641"/>
          </a:xfrm>
        </p:grpSpPr>
        <p:grpSp>
          <p:nvGrpSpPr>
            <p:cNvPr id="12" name="Group 11">
              <a:extLst>
                <a:ext uri="{FF2B5EF4-FFF2-40B4-BE49-F238E27FC236}">
                  <a16:creationId xmlns:a16="http://schemas.microsoft.com/office/drawing/2014/main" xmlns="" id="{BBFD510A-C5A5-4A5A-84A8-C0B5E6395769}"/>
                </a:ext>
              </a:extLst>
            </p:cNvPr>
            <p:cNvGrpSpPr/>
            <p:nvPr/>
          </p:nvGrpSpPr>
          <p:grpSpPr>
            <a:xfrm rot="1587316">
              <a:off x="909065" y="3818987"/>
              <a:ext cx="1555538" cy="2302642"/>
              <a:chOff x="6477000" y="3016250"/>
              <a:chExt cx="1328738" cy="1966913"/>
            </a:xfrm>
          </p:grpSpPr>
          <p:sp>
            <p:nvSpPr>
              <p:cNvPr id="17" name="Freeform 21">
                <a:extLst>
                  <a:ext uri="{FF2B5EF4-FFF2-40B4-BE49-F238E27FC236}">
                    <a16:creationId xmlns:a16="http://schemas.microsoft.com/office/drawing/2014/main" xmlns="" id="{564F891F-FF51-4932-BF57-300AE33B717E}"/>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2">
                <a:extLst>
                  <a:ext uri="{FF2B5EF4-FFF2-40B4-BE49-F238E27FC236}">
                    <a16:creationId xmlns:a16="http://schemas.microsoft.com/office/drawing/2014/main" xmlns="" id="{1073C461-7198-493E-995F-03467B4E6069}"/>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
                <a:extLst>
                  <a:ext uri="{FF2B5EF4-FFF2-40B4-BE49-F238E27FC236}">
                    <a16:creationId xmlns:a16="http://schemas.microsoft.com/office/drawing/2014/main" xmlns="" id="{5C85B9CC-61B7-463B-87CD-3315B85B725D}"/>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4">
                <a:extLst>
                  <a:ext uri="{FF2B5EF4-FFF2-40B4-BE49-F238E27FC236}">
                    <a16:creationId xmlns:a16="http://schemas.microsoft.com/office/drawing/2014/main" xmlns="" id="{FBFC53DE-E8E6-4B65-A51E-1DBCCD4885C5}"/>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25">
                <a:extLst>
                  <a:ext uri="{FF2B5EF4-FFF2-40B4-BE49-F238E27FC236}">
                    <a16:creationId xmlns:a16="http://schemas.microsoft.com/office/drawing/2014/main" xmlns="" id="{802664AA-50A7-4786-BD29-A676E1D94979}"/>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
                <a:extLst>
                  <a:ext uri="{FF2B5EF4-FFF2-40B4-BE49-F238E27FC236}">
                    <a16:creationId xmlns:a16="http://schemas.microsoft.com/office/drawing/2014/main" xmlns="" id="{0841311E-6056-47FE-BA0A-62C1970876B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a16="http://schemas.microsoft.com/office/drawing/2014/main" xmlns="" id="{CFE0A200-B664-42AE-A310-6359C4FA550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8">
                <a:extLst>
                  <a:ext uri="{FF2B5EF4-FFF2-40B4-BE49-F238E27FC236}">
                    <a16:creationId xmlns:a16="http://schemas.microsoft.com/office/drawing/2014/main" xmlns="" id="{79F93A46-E11B-4BDD-8F6C-5C6F0B82F6F2}"/>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
                <a:extLst>
                  <a:ext uri="{FF2B5EF4-FFF2-40B4-BE49-F238E27FC236}">
                    <a16:creationId xmlns:a16="http://schemas.microsoft.com/office/drawing/2014/main" xmlns="" id="{53474C38-3E8A-4D20-82CB-125672063E53}"/>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0">
                <a:extLst>
                  <a:ext uri="{FF2B5EF4-FFF2-40B4-BE49-F238E27FC236}">
                    <a16:creationId xmlns:a16="http://schemas.microsoft.com/office/drawing/2014/main" xmlns="" id="{8A498248-4A0A-4D5E-BF29-688E5ADA2C86}"/>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Line 31">
                <a:extLst>
                  <a:ext uri="{FF2B5EF4-FFF2-40B4-BE49-F238E27FC236}">
                    <a16:creationId xmlns:a16="http://schemas.microsoft.com/office/drawing/2014/main" xmlns="" id="{A9103891-D989-4ED0-87B7-ADCE3DE7C6F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a:extLst>
                  <a:ext uri="{FF2B5EF4-FFF2-40B4-BE49-F238E27FC236}">
                    <a16:creationId xmlns:a16="http://schemas.microsoft.com/office/drawing/2014/main" xmlns="" id="{30CCE53D-952E-4A66-AE2E-4E9287982AA8}"/>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
                <a:extLst>
                  <a:ext uri="{FF2B5EF4-FFF2-40B4-BE49-F238E27FC236}">
                    <a16:creationId xmlns:a16="http://schemas.microsoft.com/office/drawing/2014/main" xmlns="" id="{EA539CDC-43C1-4E90-B442-275540FB7AD0}"/>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34">
                <a:extLst>
                  <a:ext uri="{FF2B5EF4-FFF2-40B4-BE49-F238E27FC236}">
                    <a16:creationId xmlns:a16="http://schemas.microsoft.com/office/drawing/2014/main" xmlns="" id="{9BEC0E7A-5E69-4549-B6CF-8CF5636AC086}"/>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5">
                <a:extLst>
                  <a:ext uri="{FF2B5EF4-FFF2-40B4-BE49-F238E27FC236}">
                    <a16:creationId xmlns:a16="http://schemas.microsoft.com/office/drawing/2014/main" xmlns="" id="{3B65440C-1C1D-4672-BF00-F1D1A91EED27}"/>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6">
                <a:extLst>
                  <a:ext uri="{FF2B5EF4-FFF2-40B4-BE49-F238E27FC236}">
                    <a16:creationId xmlns:a16="http://schemas.microsoft.com/office/drawing/2014/main" xmlns="" id="{19E2ED3D-7ED4-496E-B629-AF502C4571BE}"/>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37">
                <a:extLst>
                  <a:ext uri="{FF2B5EF4-FFF2-40B4-BE49-F238E27FC236}">
                    <a16:creationId xmlns:a16="http://schemas.microsoft.com/office/drawing/2014/main" xmlns="" id="{F9541E52-D17E-491F-8901-244D4EFA597E}"/>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8">
                <a:extLst>
                  <a:ext uri="{FF2B5EF4-FFF2-40B4-BE49-F238E27FC236}">
                    <a16:creationId xmlns:a16="http://schemas.microsoft.com/office/drawing/2014/main" xmlns="" id="{F329D999-00FE-4890-B2D9-BCED5254433D}"/>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9">
                <a:extLst>
                  <a:ext uri="{FF2B5EF4-FFF2-40B4-BE49-F238E27FC236}">
                    <a16:creationId xmlns:a16="http://schemas.microsoft.com/office/drawing/2014/main" xmlns="" id="{F9AB4DC5-B9FE-430B-A04C-5EE9535432ED}"/>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40">
                <a:extLst>
                  <a:ext uri="{FF2B5EF4-FFF2-40B4-BE49-F238E27FC236}">
                    <a16:creationId xmlns:a16="http://schemas.microsoft.com/office/drawing/2014/main" xmlns="" id="{21710AB0-94EC-4DF9-B37C-9EFC2CF0AB1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1">
                <a:extLst>
                  <a:ext uri="{FF2B5EF4-FFF2-40B4-BE49-F238E27FC236}">
                    <a16:creationId xmlns:a16="http://schemas.microsoft.com/office/drawing/2014/main" xmlns="" id="{7833A486-281D-4787-A1CE-B1FB063E8440}"/>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2">
                <a:extLst>
                  <a:ext uri="{FF2B5EF4-FFF2-40B4-BE49-F238E27FC236}">
                    <a16:creationId xmlns:a16="http://schemas.microsoft.com/office/drawing/2014/main" xmlns="" id="{B5078B3C-C340-44A8-9403-BF54F4868E77}"/>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3">
                <a:extLst>
                  <a:ext uri="{FF2B5EF4-FFF2-40B4-BE49-F238E27FC236}">
                    <a16:creationId xmlns:a16="http://schemas.microsoft.com/office/drawing/2014/main" xmlns="" id="{29DAFFFA-E3A3-42AA-8453-22701ABE2F61}"/>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a16="http://schemas.microsoft.com/office/drawing/2014/main" xmlns="" id="{5194A957-8D53-43F8-B62A-392E3FC8257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5">
                <a:extLst>
                  <a:ext uri="{FF2B5EF4-FFF2-40B4-BE49-F238E27FC236}">
                    <a16:creationId xmlns:a16="http://schemas.microsoft.com/office/drawing/2014/main" xmlns="" id="{2405721C-F4F0-4E55-8547-424D6C842561}"/>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a16="http://schemas.microsoft.com/office/drawing/2014/main" xmlns="" id="{ED8397E4-6F7F-4141-8589-BAF5DE5A07FA}"/>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Shape 12">
              <a:extLst>
                <a:ext uri="{FF2B5EF4-FFF2-40B4-BE49-F238E27FC236}">
                  <a16:creationId xmlns:a16="http://schemas.microsoft.com/office/drawing/2014/main" xmlns="" id="{8DD5BA92-3AAA-439C-BB97-C3D7ADB525D3}"/>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xmlns="" id="{994A0E64-A08D-4AE2-98BD-8DDDC99A59E4}"/>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xmlns="" id="{E64CB069-5FC2-4EF1-946A-36794CB84088}"/>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A9A520E3-95A1-4193-9A73-08C9675A98BF}"/>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
        <p:nvSpPr>
          <p:cNvPr id="3" name="Rectangle 2">
            <a:extLst>
              <a:ext uri="{FF2B5EF4-FFF2-40B4-BE49-F238E27FC236}">
                <a16:creationId xmlns:a16="http://schemas.microsoft.com/office/drawing/2014/main" xmlns="" id="{63C29C0D-0620-4A61-9DE8-543FFC75AD56}"/>
              </a:ext>
            </a:extLst>
          </p:cNvPr>
          <p:cNvSpPr/>
          <p:nvPr/>
        </p:nvSpPr>
        <p:spPr>
          <a:xfrm>
            <a:off x="2832669" y="6391290"/>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3180871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Arrow: Pentagon 2">
            <a:extLst>
              <a:ext uri="{FF2B5EF4-FFF2-40B4-BE49-F238E27FC236}">
                <a16:creationId xmlns:a16="http://schemas.microsoft.com/office/drawing/2014/main" xmlns="" id="{C25C57CC-9A64-474F-932E-0532434FD874}"/>
              </a:ext>
            </a:extLst>
          </p:cNvPr>
          <p:cNvSpPr/>
          <p:nvPr/>
        </p:nvSpPr>
        <p:spPr>
          <a:xfrm>
            <a:off x="374072" y="2394064"/>
            <a:ext cx="4430684" cy="2665154"/>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6D7999EF-F220-4698-9959-761493EC000D}"/>
              </a:ext>
            </a:extLst>
          </p:cNvPr>
          <p:cNvSpPr txBox="1"/>
          <p:nvPr/>
        </p:nvSpPr>
        <p:spPr>
          <a:xfrm>
            <a:off x="630111" y="3064922"/>
            <a:ext cx="3757353" cy="1323439"/>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Wireframes for the component </a:t>
            </a:r>
            <a:endParaRPr lang="en-US" sz="4000" dirty="0"/>
          </a:p>
        </p:txBody>
      </p:sp>
      <p:pic>
        <p:nvPicPr>
          <p:cNvPr id="8" name="Picture 7">
            <a:extLst>
              <a:ext uri="{FF2B5EF4-FFF2-40B4-BE49-F238E27FC236}">
                <a16:creationId xmlns:a16="http://schemas.microsoft.com/office/drawing/2014/main" xmlns="" id="{25EB2B6C-E0C2-4AEF-8D8A-95A189960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894" y="1743927"/>
            <a:ext cx="5562285" cy="4308812"/>
          </a:xfrm>
          <a:prstGeom prst="rect">
            <a:avLst/>
          </a:prstGeom>
        </p:spPr>
      </p:pic>
      <p:sp>
        <p:nvSpPr>
          <p:cNvPr id="9" name="Rectangle 8">
            <a:extLst>
              <a:ext uri="{FF2B5EF4-FFF2-40B4-BE49-F238E27FC236}">
                <a16:creationId xmlns:a16="http://schemas.microsoft.com/office/drawing/2014/main" xmlns="" id="{3B8EA0D7-747B-4AED-99A5-5C82C9905D7B}"/>
              </a:ext>
            </a:extLst>
          </p:cNvPr>
          <p:cNvSpPr/>
          <p:nvPr/>
        </p:nvSpPr>
        <p:spPr>
          <a:xfrm>
            <a:off x="3242526" y="6430478"/>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2064146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10" name="Rectangle 9">
            <a:extLst>
              <a:ext uri="{FF2B5EF4-FFF2-40B4-BE49-F238E27FC236}">
                <a16:creationId xmlns:a16="http://schemas.microsoft.com/office/drawing/2014/main" xmlns="" id="{CB6A37A7-6F95-4C6A-A233-406BAAD5D00B}"/>
              </a:ext>
            </a:extLst>
          </p:cNvPr>
          <p:cNvSpPr/>
          <p:nvPr/>
        </p:nvSpPr>
        <p:spPr>
          <a:xfrm>
            <a:off x="3682277" y="6392851"/>
            <a:ext cx="5241435" cy="369332"/>
          </a:xfrm>
          <a:prstGeom prst="rect">
            <a:avLst/>
          </a:prstGeom>
        </p:spPr>
        <p:txBody>
          <a:bodyPr wrap="none">
            <a:spAutoFit/>
          </a:bodyPr>
          <a:lstStyle/>
          <a:p>
            <a:r>
              <a:rPr lang="en-US" b="1" dirty="0"/>
              <a:t>IT20257040 </a:t>
            </a:r>
            <a:r>
              <a:rPr lang="en-US" dirty="0"/>
              <a:t>|   A.M.K.A.P Amarasingha|   TMP-23-383</a:t>
            </a:r>
          </a:p>
        </p:txBody>
      </p:sp>
      <p:pic>
        <p:nvPicPr>
          <p:cNvPr id="3" name="Picture 2">
            <a:extLst>
              <a:ext uri="{FF2B5EF4-FFF2-40B4-BE49-F238E27FC236}">
                <a16:creationId xmlns:a16="http://schemas.microsoft.com/office/drawing/2014/main" xmlns="" id="{C75C6077-4219-43AC-9331-8817254E4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03" y="1526687"/>
            <a:ext cx="8512233" cy="4788131"/>
          </a:xfrm>
          <a:prstGeom prst="rect">
            <a:avLst/>
          </a:prstGeom>
        </p:spPr>
      </p:pic>
    </p:spTree>
    <p:extLst>
      <p:ext uri="{BB962C8B-B14F-4D97-AF65-F5344CB8AC3E}">
        <p14:creationId xmlns:p14="http://schemas.microsoft.com/office/powerpoint/2010/main" val="1100142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866015" y="173647"/>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Rounded Corners 2">
            <a:extLst>
              <a:ext uri="{FF2B5EF4-FFF2-40B4-BE49-F238E27FC236}">
                <a16:creationId xmlns:a16="http://schemas.microsoft.com/office/drawing/2014/main" xmlns="" id="{DE642DA2-E442-4B3A-9F0D-DAB088B74E4E}"/>
              </a:ext>
            </a:extLst>
          </p:cNvPr>
          <p:cNvSpPr/>
          <p:nvPr/>
        </p:nvSpPr>
        <p:spPr>
          <a:xfrm>
            <a:off x="374069" y="1081052"/>
            <a:ext cx="4790905"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676079C-E180-46FC-8FDD-F8DEDED69DB5}"/>
              </a:ext>
            </a:extLst>
          </p:cNvPr>
          <p:cNvSpPr txBox="1"/>
          <p:nvPr/>
        </p:nvSpPr>
        <p:spPr>
          <a:xfrm>
            <a:off x="570804" y="1065593"/>
            <a:ext cx="7622771" cy="984885"/>
          </a:xfrm>
          <a:prstGeom prst="rect">
            <a:avLst/>
          </a:prstGeom>
          <a:noFill/>
        </p:spPr>
        <p:txBody>
          <a:bodyPr wrap="square" rtlCol="0">
            <a:spAutoFit/>
          </a:bodyPr>
          <a:lstStyle/>
          <a:p>
            <a:r>
              <a:rPr lang="en-US" sz="3000" b="1" dirty="0">
                <a:solidFill>
                  <a:schemeClr val="bg1"/>
                </a:solidFill>
              </a:rPr>
              <a:t>Progress at the moment</a:t>
            </a:r>
          </a:p>
          <a:p>
            <a:endParaRPr lang="en-US" sz="2800" dirty="0"/>
          </a:p>
        </p:txBody>
      </p:sp>
      <p:sp>
        <p:nvSpPr>
          <p:cNvPr id="8" name="TextBox 7">
            <a:extLst>
              <a:ext uri="{FF2B5EF4-FFF2-40B4-BE49-F238E27FC236}">
                <a16:creationId xmlns:a16="http://schemas.microsoft.com/office/drawing/2014/main" xmlns="" id="{DF0A3AD7-769E-42AD-AD13-6FEC9E84C28A}"/>
              </a:ext>
            </a:extLst>
          </p:cNvPr>
          <p:cNvSpPr txBox="1"/>
          <p:nvPr/>
        </p:nvSpPr>
        <p:spPr>
          <a:xfrm>
            <a:off x="1228897" y="1986026"/>
            <a:ext cx="8678488"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t>The needed image data sets have been found to train the models.</a:t>
            </a:r>
          </a:p>
          <a:p>
            <a:pPr marL="457200" indent="-457200">
              <a:buFont typeface="Arial" panose="020B0604020202020204" pitchFamily="34" charset="0"/>
              <a:buChar char="•"/>
            </a:pPr>
            <a:r>
              <a:rPr lang="en-US" sz="2600" dirty="0"/>
              <a:t>The needed requirements and wireframes have been gathered to implement the mobile application.</a:t>
            </a:r>
          </a:p>
        </p:txBody>
      </p:sp>
      <p:pic>
        <p:nvPicPr>
          <p:cNvPr id="11" name="Picture 10">
            <a:extLst>
              <a:ext uri="{FF2B5EF4-FFF2-40B4-BE49-F238E27FC236}">
                <a16:creationId xmlns:a16="http://schemas.microsoft.com/office/drawing/2014/main" xmlns="" id="{2733162A-65D6-49F2-8F4F-AF8EE5325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877" y="4505726"/>
            <a:ext cx="2614352" cy="2178627"/>
          </a:xfrm>
          <a:prstGeom prst="rect">
            <a:avLst/>
          </a:prstGeom>
        </p:spPr>
      </p:pic>
      <p:sp>
        <p:nvSpPr>
          <p:cNvPr id="12" name="Rectangle: Rounded Corners 11">
            <a:extLst>
              <a:ext uri="{FF2B5EF4-FFF2-40B4-BE49-F238E27FC236}">
                <a16:creationId xmlns:a16="http://schemas.microsoft.com/office/drawing/2014/main" xmlns="" id="{C240DD9D-8B64-4D2D-96AC-19EAD638A1E9}"/>
              </a:ext>
            </a:extLst>
          </p:cNvPr>
          <p:cNvSpPr/>
          <p:nvPr/>
        </p:nvSpPr>
        <p:spPr>
          <a:xfrm>
            <a:off x="570804" y="4155473"/>
            <a:ext cx="3546768"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What’s to be done</a:t>
            </a:r>
            <a:endParaRPr lang="en-US" sz="3000" dirty="0">
              <a:solidFill>
                <a:schemeClr val="bg1"/>
              </a:solidFill>
            </a:endParaRPr>
          </a:p>
        </p:txBody>
      </p:sp>
      <p:sp>
        <p:nvSpPr>
          <p:cNvPr id="2" name="Rectangle 1">
            <a:extLst>
              <a:ext uri="{FF2B5EF4-FFF2-40B4-BE49-F238E27FC236}">
                <a16:creationId xmlns:a16="http://schemas.microsoft.com/office/drawing/2014/main" xmlns="" id="{A302FBB5-283C-4E94-BC3E-9D1E676BF8CB}"/>
              </a:ext>
            </a:extLst>
          </p:cNvPr>
          <p:cNvSpPr/>
          <p:nvPr/>
        </p:nvSpPr>
        <p:spPr>
          <a:xfrm>
            <a:off x="3170482" y="6355225"/>
            <a:ext cx="5241435" cy="369332"/>
          </a:xfrm>
          <a:prstGeom prst="rect">
            <a:avLst/>
          </a:prstGeom>
        </p:spPr>
        <p:txBody>
          <a:bodyPr wrap="none">
            <a:spAutoFit/>
          </a:bodyPr>
          <a:lstStyle/>
          <a:p>
            <a:r>
              <a:rPr lang="en-US" b="1" dirty="0"/>
              <a:t>IT20257040 </a:t>
            </a:r>
            <a:r>
              <a:rPr lang="en-US" dirty="0"/>
              <a:t>|   A.M.K.A.P Amarasingha|   TMP-23-383</a:t>
            </a:r>
          </a:p>
        </p:txBody>
      </p:sp>
      <p:sp>
        <p:nvSpPr>
          <p:cNvPr id="9" name="Rectangle 8">
            <a:extLst>
              <a:ext uri="{FF2B5EF4-FFF2-40B4-BE49-F238E27FC236}">
                <a16:creationId xmlns:a16="http://schemas.microsoft.com/office/drawing/2014/main" xmlns="" id="{277F5D9E-386C-4067-AF7E-29ADF2A7FA7B}"/>
              </a:ext>
            </a:extLst>
          </p:cNvPr>
          <p:cNvSpPr/>
          <p:nvPr/>
        </p:nvSpPr>
        <p:spPr>
          <a:xfrm>
            <a:off x="1318671" y="5075118"/>
            <a:ext cx="7484226" cy="892552"/>
          </a:xfrm>
          <a:prstGeom prst="rect">
            <a:avLst/>
          </a:prstGeom>
        </p:spPr>
        <p:txBody>
          <a:bodyPr wrap="square">
            <a:spAutoFit/>
          </a:bodyPr>
          <a:lstStyle/>
          <a:p>
            <a:pPr marL="457200" indent="-457200">
              <a:buFont typeface="Arial" panose="020B0604020202020204" pitchFamily="34" charset="0"/>
              <a:buChar char="•"/>
            </a:pPr>
            <a:r>
              <a:rPr lang="en-US" sz="2600" dirty="0"/>
              <a:t>The implementation of frontend and backend of the mobile application has to be completed. </a:t>
            </a:r>
          </a:p>
        </p:txBody>
      </p:sp>
    </p:spTree>
    <p:extLst>
      <p:ext uri="{BB962C8B-B14F-4D97-AF65-F5344CB8AC3E}">
        <p14:creationId xmlns:p14="http://schemas.microsoft.com/office/powerpoint/2010/main" val="1199277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606828" y="683958"/>
            <a:ext cx="10515600" cy="1325563"/>
          </a:xfrm>
        </p:spPr>
        <p:txBody>
          <a:bodyPr>
            <a:normAutofit/>
          </a:bodyPr>
          <a:lstStyle/>
          <a:p>
            <a:r>
              <a:rPr lang="en-US" b="1" dirty="0">
                <a:solidFill>
                  <a:schemeClr val="accent1"/>
                </a:solidFill>
              </a:rPr>
              <a:t>References </a:t>
            </a:r>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2">
            <a:extLst>
              <a:ext uri="{FF2B5EF4-FFF2-40B4-BE49-F238E27FC236}">
                <a16:creationId xmlns:a16="http://schemas.microsoft.com/office/drawing/2014/main" xmlns="" id="{52C39F55-C158-4EA1-AF52-34163F49CB8A}"/>
              </a:ext>
            </a:extLst>
          </p:cNvPr>
          <p:cNvSpPr/>
          <p:nvPr/>
        </p:nvSpPr>
        <p:spPr>
          <a:xfrm>
            <a:off x="3309028" y="6392851"/>
            <a:ext cx="5241435" cy="369332"/>
          </a:xfrm>
          <a:prstGeom prst="rect">
            <a:avLst/>
          </a:prstGeom>
        </p:spPr>
        <p:txBody>
          <a:bodyPr wrap="none">
            <a:spAutoFit/>
          </a:bodyPr>
          <a:lstStyle/>
          <a:p>
            <a:r>
              <a:rPr lang="en-US" b="1" dirty="0"/>
              <a:t>IT20257040 </a:t>
            </a:r>
            <a:r>
              <a:rPr lang="en-US" dirty="0"/>
              <a:t>|   A.M.K.A.P Amarasingha|   TMP-23-383</a:t>
            </a:r>
          </a:p>
        </p:txBody>
      </p:sp>
      <p:sp>
        <p:nvSpPr>
          <p:cNvPr id="5" name="TextBox 4">
            <a:extLst>
              <a:ext uri="{FF2B5EF4-FFF2-40B4-BE49-F238E27FC236}">
                <a16:creationId xmlns:a16="http://schemas.microsoft.com/office/drawing/2014/main" xmlns="" id="{248C6554-D408-4E50-8FB2-4EEF685CAA1E}"/>
              </a:ext>
            </a:extLst>
          </p:cNvPr>
          <p:cNvSpPr txBox="1"/>
          <p:nvPr/>
        </p:nvSpPr>
        <p:spPr>
          <a:xfrm>
            <a:off x="1014152" y="1875562"/>
            <a:ext cx="9110750" cy="1477328"/>
          </a:xfrm>
          <a:prstGeom prst="rect">
            <a:avLst/>
          </a:prstGeom>
          <a:noFill/>
        </p:spPr>
        <p:txBody>
          <a:bodyPr wrap="square" rtlCol="0">
            <a:spAutoFit/>
          </a:bodyPr>
          <a:lstStyle/>
          <a:p>
            <a:pPr fontAlgn="t"/>
            <a:r>
              <a:rPr lang="en-GB" dirty="0"/>
              <a:t>[1] </a:t>
            </a:r>
            <a:endParaRPr lang="en-US" dirty="0"/>
          </a:p>
          <a:p>
            <a:pPr fontAlgn="t"/>
            <a:r>
              <a:rPr lang="en-GB" dirty="0" err="1"/>
              <a:t>Ilminen</a:t>
            </a:r>
            <a:r>
              <a:rPr lang="en-GB" dirty="0"/>
              <a:t>, Gary. “Top 6 Strange Motorcycle Noises | What They May Mean.” Ultimate Motorcycling, 29 Mar. 2016, ultimatemotorcycling.com/2016/03/29/to p-6-strange-motorcycle-noises-what-theymay-mean.</a:t>
            </a:r>
            <a:endParaRPr lang="en-US" dirty="0"/>
          </a:p>
          <a:p>
            <a:endParaRPr lang="en-US" dirty="0"/>
          </a:p>
        </p:txBody>
      </p:sp>
      <p:sp>
        <p:nvSpPr>
          <p:cNvPr id="8" name="TextBox 7">
            <a:extLst>
              <a:ext uri="{FF2B5EF4-FFF2-40B4-BE49-F238E27FC236}">
                <a16:creationId xmlns:a16="http://schemas.microsoft.com/office/drawing/2014/main" xmlns="" id="{61B7492E-C6EE-4F78-9E4B-5DFDDA8777F5}"/>
              </a:ext>
            </a:extLst>
          </p:cNvPr>
          <p:cNvSpPr txBox="1"/>
          <p:nvPr/>
        </p:nvSpPr>
        <p:spPr>
          <a:xfrm>
            <a:off x="1014152" y="3201125"/>
            <a:ext cx="10232968" cy="1754326"/>
          </a:xfrm>
          <a:prstGeom prst="rect">
            <a:avLst/>
          </a:prstGeom>
          <a:noFill/>
        </p:spPr>
        <p:txBody>
          <a:bodyPr wrap="square" rtlCol="0">
            <a:spAutoFit/>
          </a:bodyPr>
          <a:lstStyle/>
          <a:p>
            <a:pPr fontAlgn="t"/>
            <a:r>
              <a:rPr lang="en-GB" dirty="0"/>
              <a:t>[2] </a:t>
            </a:r>
            <a:endParaRPr lang="en-US" dirty="0"/>
          </a:p>
          <a:p>
            <a:pPr fontAlgn="t"/>
            <a:r>
              <a:rPr lang="en-GB" dirty="0"/>
              <a:t>https://www.researchgate.net/profile/Ashfaq</a:t>
            </a:r>
            <a:endParaRPr lang="en-US" dirty="0"/>
          </a:p>
          <a:p>
            <a:pPr fontAlgn="t"/>
            <a:r>
              <a:rPr lang="en-GB" dirty="0" err="1"/>
              <a:t>Shafin</a:t>
            </a:r>
            <a:r>
              <a:rPr lang="en-GB" dirty="0"/>
              <a:t>/publication/344519283_Automatic _</a:t>
            </a:r>
            <a:r>
              <a:rPr lang="en-GB" dirty="0" err="1"/>
              <a:t>Environmental_Sound_Recognition_AES</a:t>
            </a:r>
            <a:r>
              <a:rPr lang="en-GB" dirty="0"/>
              <a:t> </a:t>
            </a:r>
            <a:r>
              <a:rPr lang="en-GB" dirty="0" err="1"/>
              <a:t>R_Using_Convolutional_Neural_Network</a:t>
            </a:r>
            <a:r>
              <a:rPr lang="en-GB" dirty="0"/>
              <a:t>/l inks/5f7de369458515b7cf6f22d7/</a:t>
            </a:r>
            <a:r>
              <a:rPr lang="en-GB" dirty="0" err="1"/>
              <a:t>Automa</a:t>
            </a:r>
            <a:r>
              <a:rPr lang="en-GB" dirty="0"/>
              <a:t> tic-Environmental-Sound-RecognitionAESR-Using-Convolutional-NeuralNetwork.pdf</a:t>
            </a:r>
            <a:endParaRPr lang="en-US" dirty="0"/>
          </a:p>
          <a:p>
            <a:endParaRPr lang="en-US" dirty="0"/>
          </a:p>
        </p:txBody>
      </p:sp>
      <p:sp>
        <p:nvSpPr>
          <p:cNvPr id="9" name="TextBox 8">
            <a:extLst>
              <a:ext uri="{FF2B5EF4-FFF2-40B4-BE49-F238E27FC236}">
                <a16:creationId xmlns:a16="http://schemas.microsoft.com/office/drawing/2014/main" xmlns="" id="{974BBE4D-58D8-4417-81F4-19D60C7EF00F}"/>
              </a:ext>
            </a:extLst>
          </p:cNvPr>
          <p:cNvSpPr txBox="1"/>
          <p:nvPr/>
        </p:nvSpPr>
        <p:spPr>
          <a:xfrm>
            <a:off x="1014152" y="4877897"/>
            <a:ext cx="9700952" cy="1477328"/>
          </a:xfrm>
          <a:prstGeom prst="rect">
            <a:avLst/>
          </a:prstGeom>
          <a:noFill/>
        </p:spPr>
        <p:txBody>
          <a:bodyPr wrap="square" rtlCol="0">
            <a:spAutoFit/>
          </a:bodyPr>
          <a:lstStyle/>
          <a:p>
            <a:pPr fontAlgn="t"/>
            <a:r>
              <a:rPr lang="en-GB" dirty="0"/>
              <a:t>[3] </a:t>
            </a:r>
            <a:endParaRPr lang="en-US" dirty="0"/>
          </a:p>
          <a:p>
            <a:pPr fontAlgn="t"/>
            <a:r>
              <a:rPr lang="en-GB" dirty="0"/>
              <a:t>Upadhyay, A., Li, J., King, S., &amp; </a:t>
            </a:r>
            <a:r>
              <a:rPr lang="en-GB" dirty="0" err="1"/>
              <a:t>Addepalli</a:t>
            </a:r>
            <a:r>
              <a:rPr lang="en-GB" dirty="0"/>
              <a:t>, S. (2023, February 1). A Deep-Learning-Based Approach for Aircraft Engine Defect Detection. MDPI. https://doi.org/10.3390/machines11020192</a:t>
            </a:r>
            <a:endParaRPr lang="en-US" dirty="0"/>
          </a:p>
          <a:p>
            <a:pPr fontAlgn="t"/>
            <a:r>
              <a:rPr lang="en-GB" dirty="0"/>
              <a:t>In-Text Citation: (Upadhyay et al., 2023)</a:t>
            </a:r>
            <a:endParaRPr lang="en-US" dirty="0"/>
          </a:p>
          <a:p>
            <a:endParaRPr lang="en-US" dirty="0"/>
          </a:p>
        </p:txBody>
      </p:sp>
    </p:spTree>
    <p:extLst>
      <p:ext uri="{BB962C8B-B14F-4D97-AF65-F5344CB8AC3E}">
        <p14:creationId xmlns:p14="http://schemas.microsoft.com/office/powerpoint/2010/main" val="3177294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D9CC2-7125-4D1A-B614-517839533005}"/>
              </a:ext>
            </a:extLst>
          </p:cNvPr>
          <p:cNvSpPr>
            <a:spLocks noGrp="1"/>
          </p:cNvSpPr>
          <p:nvPr>
            <p:ph type="title"/>
          </p:nvPr>
        </p:nvSpPr>
        <p:spPr>
          <a:xfrm>
            <a:off x="2539302" y="2322705"/>
            <a:ext cx="10195404" cy="1325563"/>
          </a:xfrm>
        </p:spPr>
        <p:txBody>
          <a:bodyPr>
            <a:normAutofit/>
          </a:bodyPr>
          <a:lstStyle/>
          <a:p>
            <a:r>
              <a:rPr lang="en-US" sz="3800" dirty="0">
                <a:latin typeface="Times New Roman" panose="02020603050405020304" pitchFamily="18" charset="0"/>
                <a:cs typeface="Times New Roman" panose="02020603050405020304" pitchFamily="18" charset="0"/>
              </a:rPr>
              <a:t>IT20261764 |Information Systems Engineering </a:t>
            </a:r>
          </a:p>
        </p:txBody>
      </p:sp>
      <p:sp>
        <p:nvSpPr>
          <p:cNvPr id="3" name="Content Placeholder 2">
            <a:extLst>
              <a:ext uri="{FF2B5EF4-FFF2-40B4-BE49-F238E27FC236}">
                <a16:creationId xmlns:a16="http://schemas.microsoft.com/office/drawing/2014/main" xmlns="" id="{6604EBD5-AEC8-433D-AE90-9461D8567F80}"/>
              </a:ext>
            </a:extLst>
          </p:cNvPr>
          <p:cNvSpPr>
            <a:spLocks noGrp="1"/>
          </p:cNvSpPr>
          <p:nvPr>
            <p:ph idx="1"/>
          </p:nvPr>
        </p:nvSpPr>
        <p:spPr>
          <a:xfrm>
            <a:off x="3850517" y="3587177"/>
            <a:ext cx="10515600" cy="4351338"/>
          </a:xfrm>
        </p:spPr>
        <p:txBody>
          <a:bodyPr>
            <a:normAutofit/>
          </a:bodyPr>
          <a:lstStyle/>
          <a:p>
            <a:pPr marL="0" indent="0">
              <a:buNone/>
            </a:pPr>
            <a:r>
              <a:rPr lang="en-US" sz="4800" b="1" dirty="0">
                <a:solidFill>
                  <a:schemeClr val="accent1"/>
                </a:solidFill>
                <a:latin typeface="Times New Roman" panose="02020603050405020304" pitchFamily="18" charset="0"/>
                <a:cs typeface="Times New Roman" panose="02020603050405020304" pitchFamily="18" charset="0"/>
              </a:rPr>
              <a:t>D.M.D.H Dissanayake </a:t>
            </a:r>
          </a:p>
        </p:txBody>
      </p:sp>
      <p:sp>
        <p:nvSpPr>
          <p:cNvPr id="4" name="TextBox 3">
            <a:extLst>
              <a:ext uri="{FF2B5EF4-FFF2-40B4-BE49-F238E27FC236}">
                <a16:creationId xmlns:a16="http://schemas.microsoft.com/office/drawing/2014/main" xmlns="" id="{5720D156-6F9E-4667-8E5E-4A111B6ECA58}"/>
              </a:ext>
            </a:extLst>
          </p:cNvPr>
          <p:cNvSpPr txBox="1"/>
          <p:nvPr/>
        </p:nvSpPr>
        <p:spPr>
          <a:xfrm>
            <a:off x="5827222" y="324197"/>
            <a:ext cx="6084916"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492FAEA2-702A-4EA9-AC8F-E12B1A516EA1}"/>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6" name="Picture 5">
            <a:extLst>
              <a:ext uri="{FF2B5EF4-FFF2-40B4-BE49-F238E27FC236}">
                <a16:creationId xmlns:a16="http://schemas.microsoft.com/office/drawing/2014/main" xmlns="" id="{B2AB0A02-8D2C-42F2-9CB2-48FDD61790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500"/>
          <a:stretch/>
        </p:blipFill>
        <p:spPr>
          <a:xfrm>
            <a:off x="407323" y="2322705"/>
            <a:ext cx="1981200" cy="2281882"/>
          </a:xfrm>
          <a:prstGeom prst="rect">
            <a:avLst/>
          </a:prstGeom>
        </p:spPr>
      </p:pic>
    </p:spTree>
    <p:extLst>
      <p:ext uri="{BB962C8B-B14F-4D97-AF65-F5344CB8AC3E}">
        <p14:creationId xmlns:p14="http://schemas.microsoft.com/office/powerpoint/2010/main" val="2474454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EA309-DFFC-4F00-B745-C644CD765E7F}"/>
              </a:ext>
            </a:extLst>
          </p:cNvPr>
          <p:cNvSpPr>
            <a:spLocks noGrp="1"/>
          </p:cNvSpPr>
          <p:nvPr>
            <p:ph type="title"/>
          </p:nvPr>
        </p:nvSpPr>
        <p:spPr>
          <a:xfrm>
            <a:off x="631075" y="1362435"/>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Question</a:t>
            </a:r>
            <a:endParaRPr lang="en-US" sz="5400" dirty="0"/>
          </a:p>
        </p:txBody>
      </p:sp>
      <p:sp>
        <p:nvSpPr>
          <p:cNvPr id="3" name="Content Placeholder 2">
            <a:extLst>
              <a:ext uri="{FF2B5EF4-FFF2-40B4-BE49-F238E27FC236}">
                <a16:creationId xmlns:a16="http://schemas.microsoft.com/office/drawing/2014/main" xmlns="" id="{0DBEFC2C-8AC3-44EC-939B-636A05B1DB79}"/>
              </a:ext>
            </a:extLst>
          </p:cNvPr>
          <p:cNvSpPr>
            <a:spLocks noGrp="1"/>
          </p:cNvSpPr>
          <p:nvPr>
            <p:ph idx="1"/>
          </p:nvPr>
        </p:nvSpPr>
        <p:spPr>
          <a:xfrm>
            <a:off x="1444337" y="3088178"/>
            <a:ext cx="9303326" cy="2793076"/>
          </a:xfrm>
        </p:spPr>
        <p:txBody>
          <a:bodyPr>
            <a:normAutofit/>
          </a:bodyPr>
          <a:lstStyle/>
          <a:p>
            <a:pPr marL="0" indent="0">
              <a:buNone/>
            </a:pPr>
            <a:r>
              <a:rPr lang="en-US" sz="3200" b="1" dirty="0"/>
              <a:t>How to identify major details of a motorbike if the details on the motor bike are worn out, rusted, not clear ?</a:t>
            </a:r>
          </a:p>
          <a:p>
            <a:pPr marL="0" indent="0">
              <a:buNone/>
            </a:pPr>
            <a:endParaRPr lang="en-US" sz="3200" dirty="0">
              <a:highlight>
                <a:srgbClr val="FFFF00"/>
              </a:highlight>
            </a:endParaRPr>
          </a:p>
          <a:p>
            <a:pPr marL="0" indent="0">
              <a:buNone/>
            </a:pPr>
            <a:endParaRPr lang="en-US" sz="3200" dirty="0">
              <a:highlight>
                <a:srgbClr val="FFFF00"/>
              </a:highlight>
            </a:endParaRPr>
          </a:p>
          <a:p>
            <a:endParaRPr lang="en-US" dirty="0">
              <a:highlight>
                <a:srgbClr val="FFFF00"/>
              </a:highlight>
            </a:endParaRPr>
          </a:p>
          <a:p>
            <a:endParaRPr lang="en-US" dirty="0"/>
          </a:p>
        </p:txBody>
      </p:sp>
      <p:sp>
        <p:nvSpPr>
          <p:cNvPr id="6" name="TextBox 5">
            <a:extLst>
              <a:ext uri="{FF2B5EF4-FFF2-40B4-BE49-F238E27FC236}">
                <a16:creationId xmlns:a16="http://schemas.microsoft.com/office/drawing/2014/main" xmlns="" id="{A47C2CD6-6B22-46DF-B918-165EA1D1F92D}"/>
              </a:ext>
            </a:extLst>
          </p:cNvPr>
          <p:cNvSpPr txBox="1"/>
          <p:nvPr/>
        </p:nvSpPr>
        <p:spPr>
          <a:xfrm>
            <a:off x="6096000" y="340822"/>
            <a:ext cx="6093229"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AA4FBF00-6D9C-4089-97A5-03D3982E605C}"/>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7" name="Picture 6" descr="Icon&#10;&#10;Description automatically generated">
            <a:extLst>
              <a:ext uri="{FF2B5EF4-FFF2-40B4-BE49-F238E27FC236}">
                <a16:creationId xmlns:a16="http://schemas.microsoft.com/office/drawing/2014/main" xmlns="" id="{A0191DE2-873B-4184-B089-624EAADBEE7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 b="378"/>
          <a:stretch/>
        </p:blipFill>
        <p:spPr>
          <a:xfrm>
            <a:off x="8811491" y="3537066"/>
            <a:ext cx="3211484" cy="3199375"/>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Rectangle 3">
            <a:extLst>
              <a:ext uri="{FF2B5EF4-FFF2-40B4-BE49-F238E27FC236}">
                <a16:creationId xmlns:a16="http://schemas.microsoft.com/office/drawing/2014/main" xmlns="" id="{5FA1EFD0-BE19-4538-8EFC-2873F6384D07}"/>
              </a:ext>
            </a:extLst>
          </p:cNvPr>
          <p:cNvSpPr/>
          <p:nvPr/>
        </p:nvSpPr>
        <p:spPr>
          <a:xfrm>
            <a:off x="3165045" y="643047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2542052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444385" y="1459170"/>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2">
            <a:extLst>
              <a:ext uri="{FF2B5EF4-FFF2-40B4-BE49-F238E27FC236}">
                <a16:creationId xmlns:a16="http://schemas.microsoft.com/office/drawing/2014/main" xmlns="" id="{D2F38D5C-E3E2-4467-A560-EF1659321C20}"/>
              </a:ext>
            </a:extLst>
          </p:cNvPr>
          <p:cNvSpPr/>
          <p:nvPr/>
        </p:nvSpPr>
        <p:spPr>
          <a:xfrm>
            <a:off x="1805592" y="2993822"/>
            <a:ext cx="9674283" cy="3418104"/>
          </a:xfrm>
          <a:prstGeom prst="rect">
            <a:avLst/>
          </a:prstGeom>
        </p:spPr>
        <p:txBody>
          <a:bodyPr wrap="square">
            <a:spAutoFit/>
          </a:bodyPr>
          <a:lstStyle/>
          <a:p>
            <a:pPr marL="457200" indent="-457200">
              <a:buFont typeface="Arial" panose="020B0604020202020204" pitchFamily="34" charset="0"/>
              <a:buChar char="•"/>
            </a:pPr>
            <a:r>
              <a:rPr lang="en-US" sz="2600" dirty="0"/>
              <a:t>Capture images of the registration paper and vehicle details</a:t>
            </a:r>
          </a:p>
          <a:p>
            <a:pPr marL="800100" lvl="1" indent="-342900">
              <a:buFont typeface="Wingdings" panose="05000000000000000000" pitchFamily="2" charset="2"/>
              <a:buChar char="Ø"/>
            </a:pPr>
            <a:r>
              <a:rPr lang="en-US" sz="2000" dirty="0"/>
              <a:t>Here user can capture the images of the registration paper, engine number, chassis number, color, and number plate. </a:t>
            </a:r>
          </a:p>
          <a:p>
            <a:pPr marL="457200" indent="-457200">
              <a:buFont typeface="Arial" panose="020B0604020202020204" pitchFamily="34" charset="0"/>
              <a:buChar char="•"/>
            </a:pPr>
            <a:r>
              <a:rPr lang="en-US" sz="2600" dirty="0"/>
              <a:t>Compare the images of captured</a:t>
            </a:r>
          </a:p>
          <a:p>
            <a:pPr marL="800100" lvl="1" indent="-342900">
              <a:buFont typeface="Wingdings" panose="05000000000000000000" pitchFamily="2" charset="2"/>
              <a:buChar char="Ø"/>
            </a:pPr>
            <a:r>
              <a:rPr lang="en-US" sz="2000" dirty="0"/>
              <a:t>Color pre-processing</a:t>
            </a:r>
          </a:p>
          <a:p>
            <a:pPr marL="800100" lvl="1" indent="-342900">
              <a:buFont typeface="Wingdings" panose="05000000000000000000" pitchFamily="2" charset="2"/>
              <a:buChar char="Ø"/>
            </a:pPr>
            <a:r>
              <a:rPr lang="en-US" sz="2000" dirty="0"/>
              <a:t>Conversion to binary image</a:t>
            </a:r>
          </a:p>
          <a:p>
            <a:pPr marL="457200" indent="-457200">
              <a:buFont typeface="Arial" panose="020B0604020202020204" pitchFamily="34" charset="0"/>
              <a:buChar char="•"/>
            </a:pPr>
            <a:r>
              <a:rPr lang="en-US" sz="2600" dirty="0"/>
              <a:t>Output the accuracy of the details.</a:t>
            </a:r>
          </a:p>
          <a:p>
            <a:pPr lvl="1"/>
            <a:endParaRPr lang="en-US" sz="2800" dirty="0">
              <a:highlight>
                <a:srgbClr val="FFFF00"/>
              </a:highlight>
            </a:endParaRPr>
          </a:p>
          <a:p>
            <a:pPr marL="285750" indent="-285750">
              <a:buFont typeface="Arial" panose="020B0604020202020204" pitchFamily="34" charset="0"/>
              <a:buChar char="•"/>
            </a:pPr>
            <a:endParaRPr lang="en-US" sz="2600" dirty="0"/>
          </a:p>
        </p:txBody>
      </p:sp>
      <p:pic>
        <p:nvPicPr>
          <p:cNvPr id="8" name="Picture 7">
            <a:extLst>
              <a:ext uri="{FF2B5EF4-FFF2-40B4-BE49-F238E27FC236}">
                <a16:creationId xmlns:a16="http://schemas.microsoft.com/office/drawing/2014/main" xmlns="" id="{5182E9C7-176A-4042-A269-62246853F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2027" y="4124874"/>
            <a:ext cx="2796489" cy="2547912"/>
          </a:xfrm>
          <a:prstGeom prst="rect">
            <a:avLst/>
          </a:prstGeom>
        </p:spPr>
      </p:pic>
      <p:sp>
        <p:nvSpPr>
          <p:cNvPr id="5" name="Rectangle 4">
            <a:extLst>
              <a:ext uri="{FF2B5EF4-FFF2-40B4-BE49-F238E27FC236}">
                <a16:creationId xmlns:a16="http://schemas.microsoft.com/office/drawing/2014/main" xmlns="" id="{2367E8C7-6B4C-4C64-B273-6901EF9A9888}"/>
              </a:ext>
            </a:extLst>
          </p:cNvPr>
          <p:cNvSpPr/>
          <p:nvPr/>
        </p:nvSpPr>
        <p:spPr>
          <a:xfrm>
            <a:off x="3278331" y="6392851"/>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3164540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403168" y="981313"/>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7" name="Content Placeholder 7" descr="C:\Users\pc\Desktop\hh.png">
            <a:extLst>
              <a:ext uri="{FF2B5EF4-FFF2-40B4-BE49-F238E27FC236}">
                <a16:creationId xmlns:a16="http://schemas.microsoft.com/office/drawing/2014/main" xmlns="" id="{D249F6F1-E8C6-4D73-A99B-21A1A671D15D}"/>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1021" y="2388957"/>
            <a:ext cx="7639397" cy="3654395"/>
          </a:xfrm>
          <a:prstGeom prst="rect">
            <a:avLst/>
          </a:prstGeom>
          <a:noFill/>
          <a:ln>
            <a:noFill/>
          </a:ln>
        </p:spPr>
      </p:pic>
      <p:sp>
        <p:nvSpPr>
          <p:cNvPr id="3" name="Rectangle 2">
            <a:extLst>
              <a:ext uri="{FF2B5EF4-FFF2-40B4-BE49-F238E27FC236}">
                <a16:creationId xmlns:a16="http://schemas.microsoft.com/office/drawing/2014/main" xmlns="" id="{B57C46C7-13CE-4FF4-8199-2368811E6559}"/>
              </a:ext>
            </a:extLst>
          </p:cNvPr>
          <p:cNvSpPr/>
          <p:nvPr/>
        </p:nvSpPr>
        <p:spPr>
          <a:xfrm>
            <a:off x="3746936" y="648866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159152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Arrow: Pentagon 2">
            <a:extLst>
              <a:ext uri="{FF2B5EF4-FFF2-40B4-BE49-F238E27FC236}">
                <a16:creationId xmlns:a16="http://schemas.microsoft.com/office/drawing/2014/main" xmlns="" id="{96C05C98-DDA8-46A0-8B16-5B6D44373D5E}"/>
              </a:ext>
            </a:extLst>
          </p:cNvPr>
          <p:cNvSpPr/>
          <p:nvPr/>
        </p:nvSpPr>
        <p:spPr>
          <a:xfrm>
            <a:off x="515389" y="507078"/>
            <a:ext cx="3250277" cy="25104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CDBA6D14-A824-4F33-AB3E-5D175EB413BA}"/>
              </a:ext>
            </a:extLst>
          </p:cNvPr>
          <p:cNvSpPr txBox="1"/>
          <p:nvPr/>
        </p:nvSpPr>
        <p:spPr>
          <a:xfrm>
            <a:off x="781350" y="1285245"/>
            <a:ext cx="2219498" cy="954107"/>
          </a:xfrm>
          <a:prstGeom prst="rect">
            <a:avLst/>
          </a:prstGeom>
          <a:noFill/>
        </p:spPr>
        <p:txBody>
          <a:bodyPr wrap="square" rtlCol="0">
            <a:spAutoFit/>
          </a:bodyPr>
          <a:lstStyle/>
          <a:p>
            <a:r>
              <a:rPr lang="en-GB" sz="2800" b="1" dirty="0">
                <a:solidFill>
                  <a:schemeClr val="bg1"/>
                </a:solidFill>
              </a:rPr>
              <a:t>Completion</a:t>
            </a:r>
            <a:r>
              <a:rPr lang="en-US" sz="2800" b="1" dirty="0">
                <a:solidFill>
                  <a:schemeClr val="bg1"/>
                </a:solidFill>
              </a:rPr>
              <a:t> of the System</a:t>
            </a:r>
            <a:endParaRPr lang="en-US" sz="2800" dirty="0">
              <a:solidFill>
                <a:schemeClr val="bg1"/>
              </a:solidFill>
            </a:endParaRPr>
          </a:p>
        </p:txBody>
      </p:sp>
      <p:graphicFrame>
        <p:nvGraphicFramePr>
          <p:cNvPr id="8" name="Table 8">
            <a:extLst>
              <a:ext uri="{FF2B5EF4-FFF2-40B4-BE49-F238E27FC236}">
                <a16:creationId xmlns:a16="http://schemas.microsoft.com/office/drawing/2014/main" xmlns="" id="{951D7765-E025-49B1-AB3E-1B5EFA940B7E}"/>
              </a:ext>
            </a:extLst>
          </p:cNvPr>
          <p:cNvGraphicFramePr>
            <a:graphicFrameLocks noGrp="1"/>
          </p:cNvGraphicFramePr>
          <p:nvPr>
            <p:extLst>
              <p:ext uri="{D42A27DB-BD31-4B8C-83A1-F6EECF244321}">
                <p14:modId xmlns:p14="http://schemas.microsoft.com/office/powerpoint/2010/main" val="1150226963"/>
              </p:ext>
            </p:extLst>
          </p:nvPr>
        </p:nvGraphicFramePr>
        <p:xfrm>
          <a:off x="4364181" y="2709949"/>
          <a:ext cx="7029796" cy="3225336"/>
        </p:xfrm>
        <a:graphic>
          <a:graphicData uri="http://schemas.openxmlformats.org/drawingml/2006/table">
            <a:tbl>
              <a:tblPr firstRow="1" bandRow="1">
                <a:tableStyleId>{5C22544A-7EE6-4342-B048-85BDC9FD1C3A}</a:tableStyleId>
              </a:tblPr>
              <a:tblGrid>
                <a:gridCol w="3514898">
                  <a:extLst>
                    <a:ext uri="{9D8B030D-6E8A-4147-A177-3AD203B41FA5}">
                      <a16:colId xmlns:a16="http://schemas.microsoft.com/office/drawing/2014/main" xmlns="" val="2677227409"/>
                    </a:ext>
                  </a:extLst>
                </a:gridCol>
                <a:gridCol w="3514898">
                  <a:extLst>
                    <a:ext uri="{9D8B030D-6E8A-4147-A177-3AD203B41FA5}">
                      <a16:colId xmlns:a16="http://schemas.microsoft.com/office/drawing/2014/main" xmlns="" val="2761032087"/>
                    </a:ext>
                  </a:extLst>
                </a:gridCol>
              </a:tblGrid>
              <a:tr h="806334">
                <a:tc>
                  <a:txBody>
                    <a:bodyPr/>
                    <a:lstStyle/>
                    <a:p>
                      <a:r>
                        <a:rPr lang="en-US" sz="2800" dirty="0"/>
                        <a:t>Component </a:t>
                      </a:r>
                    </a:p>
                  </a:txBody>
                  <a:tcPr/>
                </a:tc>
                <a:tc>
                  <a:txBody>
                    <a:bodyPr/>
                    <a:lstStyle/>
                    <a:p>
                      <a:r>
                        <a:rPr lang="en-US" sz="2800" dirty="0"/>
                        <a:t>Status of Completion </a:t>
                      </a:r>
                    </a:p>
                  </a:txBody>
                  <a:tcPr/>
                </a:tc>
                <a:extLst>
                  <a:ext uri="{0D108BD9-81ED-4DB2-BD59-A6C34878D82A}">
                    <a16:rowId xmlns:a16="http://schemas.microsoft.com/office/drawing/2014/main" xmlns="" val="817923331"/>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Object Recognition Models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tc>
                <a:extLst>
                  <a:ext uri="{0D108BD9-81ED-4DB2-BD59-A6C34878D82A}">
                    <a16:rowId xmlns:a16="http://schemas.microsoft.com/office/drawing/2014/main" xmlns="" val="2530348574"/>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Image Processing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tc>
                <a:extLst>
                  <a:ext uri="{0D108BD9-81ED-4DB2-BD59-A6C34878D82A}">
                    <a16:rowId xmlns:a16="http://schemas.microsoft.com/office/drawing/2014/main" xmlns="" val="1676046357"/>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Feature Extraction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tc>
                <a:extLst>
                  <a:ext uri="{0D108BD9-81ED-4DB2-BD59-A6C34878D82A}">
                    <a16:rowId xmlns:a16="http://schemas.microsoft.com/office/drawing/2014/main" xmlns="" val="457639268"/>
                  </a:ext>
                </a:extLst>
              </a:tr>
            </a:tbl>
          </a:graphicData>
        </a:graphic>
      </p:graphicFrame>
      <p:sp>
        <p:nvSpPr>
          <p:cNvPr id="5" name="Rectangle 4">
            <a:extLst>
              <a:ext uri="{FF2B5EF4-FFF2-40B4-BE49-F238E27FC236}">
                <a16:creationId xmlns:a16="http://schemas.microsoft.com/office/drawing/2014/main" xmlns="" id="{41654667-C6C8-45CE-9CCC-FE79C986AED9}"/>
              </a:ext>
            </a:extLst>
          </p:cNvPr>
          <p:cNvSpPr/>
          <p:nvPr/>
        </p:nvSpPr>
        <p:spPr>
          <a:xfrm>
            <a:off x="3663809" y="6488668"/>
            <a:ext cx="5063887" cy="369332"/>
          </a:xfrm>
          <a:prstGeom prst="rect">
            <a:avLst/>
          </a:prstGeom>
        </p:spPr>
        <p:txBody>
          <a:bodyPr wrap="none">
            <a:spAutoFit/>
          </a:bodyPr>
          <a:lstStyle/>
          <a:p>
            <a:r>
              <a:rPr lang="en-US" b="1" dirty="0"/>
              <a:t>IT20261764 </a:t>
            </a:r>
            <a:r>
              <a:rPr lang="en-US" dirty="0"/>
              <a:t>|   D.M.D.H Dissanayake |   TMP-23-383</a:t>
            </a:r>
          </a:p>
        </p:txBody>
      </p:sp>
      <p:pic>
        <p:nvPicPr>
          <p:cNvPr id="11" name="Picture 10">
            <a:extLst>
              <a:ext uri="{FF2B5EF4-FFF2-40B4-BE49-F238E27FC236}">
                <a16:creationId xmlns:a16="http://schemas.microsoft.com/office/drawing/2014/main" xmlns="" id="{179E161F-F0A7-4B6A-B6A0-2F5A6033F5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77035">
            <a:off x="479741" y="3864728"/>
            <a:ext cx="2041319" cy="2354305"/>
          </a:xfrm>
          <a:prstGeom prst="rect">
            <a:avLst/>
          </a:prstGeom>
        </p:spPr>
      </p:pic>
    </p:spTree>
    <p:extLst>
      <p:ext uri="{BB962C8B-B14F-4D97-AF65-F5344CB8AC3E}">
        <p14:creationId xmlns:p14="http://schemas.microsoft.com/office/powerpoint/2010/main" val="9594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6F639-6184-49EE-9590-C378051EE712}"/>
              </a:ext>
            </a:extLst>
          </p:cNvPr>
          <p:cNvSpPr>
            <a:spLocks noGrp="1"/>
          </p:cNvSpPr>
          <p:nvPr>
            <p:ph type="title"/>
          </p:nvPr>
        </p:nvSpPr>
        <p:spPr>
          <a:xfrm>
            <a:off x="622507" y="795416"/>
            <a:ext cx="10515600" cy="1325563"/>
          </a:xfrm>
        </p:spPr>
        <p:txBody>
          <a:bodyPr>
            <a:normAutofit/>
          </a:bodyPr>
          <a:lstStyle/>
          <a:p>
            <a:r>
              <a:rPr lang="en-US" sz="5600" b="1" dirty="0">
                <a:solidFill>
                  <a:schemeClr val="accent5">
                    <a:lumMod val="75000"/>
                  </a:schemeClr>
                </a:solidFill>
                <a:latin typeface="Times New Roman" panose="02020603050405020304" pitchFamily="18" charset="0"/>
                <a:cs typeface="Times New Roman" panose="02020603050405020304" pitchFamily="18" charset="0"/>
              </a:rPr>
              <a:t>Roadmap</a:t>
            </a:r>
          </a:p>
        </p:txBody>
      </p:sp>
      <p:sp>
        <p:nvSpPr>
          <p:cNvPr id="4" name="TextBox 3">
            <a:extLst>
              <a:ext uri="{FF2B5EF4-FFF2-40B4-BE49-F238E27FC236}">
                <a16:creationId xmlns:a16="http://schemas.microsoft.com/office/drawing/2014/main" xmlns="" id="{DE9F009F-A1D3-4D7E-B533-B8D51AD8D094}"/>
              </a:ext>
            </a:extLst>
          </p:cNvPr>
          <p:cNvSpPr txBox="1"/>
          <p:nvPr/>
        </p:nvSpPr>
        <p:spPr>
          <a:xfrm>
            <a:off x="5647113" y="274320"/>
            <a:ext cx="6217920"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DEF9A3D2-0029-4FF6-B6E7-E3D4DCFC64C3}"/>
              </a:ext>
            </a:extLst>
          </p:cNvPr>
          <p:cNvPicPr>
            <a:picLocks noGrp="1" noChangeAspect="1"/>
          </p:cNvPicPr>
          <p:nvPr>
            <p:ph idx="1"/>
          </p:nvPr>
        </p:nvPicPr>
        <p:blipFill>
          <a:blip r:embed="rId2"/>
          <a:stretch>
            <a:fillRect/>
          </a:stretch>
        </p:blipFill>
        <p:spPr>
          <a:xfrm>
            <a:off x="0" y="6355225"/>
            <a:ext cx="2319251" cy="444585"/>
          </a:xfrm>
          <a:prstGeom prst="rect">
            <a:avLst/>
          </a:prstGeom>
        </p:spPr>
      </p:pic>
      <p:pic>
        <p:nvPicPr>
          <p:cNvPr id="6" name="Picture 5">
            <a:extLst>
              <a:ext uri="{FF2B5EF4-FFF2-40B4-BE49-F238E27FC236}">
                <a16:creationId xmlns:a16="http://schemas.microsoft.com/office/drawing/2014/main" xmlns="" id="{0AAD3696-9800-499A-870C-C0A1A53D6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383" y="1401362"/>
            <a:ext cx="8174739" cy="5456638"/>
          </a:xfrm>
          <a:prstGeom prst="rect">
            <a:avLst/>
          </a:prstGeom>
        </p:spPr>
      </p:pic>
      <p:sp>
        <p:nvSpPr>
          <p:cNvPr id="7" name="Rectangle 6">
            <a:extLst>
              <a:ext uri="{FF2B5EF4-FFF2-40B4-BE49-F238E27FC236}">
                <a16:creationId xmlns:a16="http://schemas.microsoft.com/office/drawing/2014/main" xmlns="" id="{586CDF6C-0687-467A-97F5-13055E7BCF71}"/>
              </a:ext>
            </a:extLst>
          </p:cNvPr>
          <p:cNvSpPr/>
          <p:nvPr/>
        </p:nvSpPr>
        <p:spPr>
          <a:xfrm>
            <a:off x="2901129" y="2306706"/>
            <a:ext cx="1352230" cy="369332"/>
          </a:xfrm>
          <a:prstGeom prst="rect">
            <a:avLst/>
          </a:prstGeom>
        </p:spPr>
        <p:txBody>
          <a:bodyPr wrap="none">
            <a:spAutoFit/>
          </a:bodyPr>
          <a:lstStyle/>
          <a:p>
            <a:pPr lvl="0" algn="ctr"/>
            <a:r>
              <a:rPr lang="en-US" dirty="0">
                <a:solidFill>
                  <a:schemeClr val="dk1"/>
                </a:solidFill>
                <a:latin typeface="Congenial" panose="02000503040000020004" pitchFamily="2" charset="0"/>
                <a:ea typeface="Muli"/>
                <a:cs typeface="Muli"/>
                <a:sym typeface="Muli"/>
              </a:rPr>
              <a:t>Introduction</a:t>
            </a:r>
          </a:p>
        </p:txBody>
      </p:sp>
      <p:sp>
        <p:nvSpPr>
          <p:cNvPr id="8" name="Rectangle 7">
            <a:extLst>
              <a:ext uri="{FF2B5EF4-FFF2-40B4-BE49-F238E27FC236}">
                <a16:creationId xmlns:a16="http://schemas.microsoft.com/office/drawing/2014/main" xmlns="" id="{D20FFC87-B927-4FE8-B5A2-DDFE01AD0CA6}"/>
              </a:ext>
            </a:extLst>
          </p:cNvPr>
          <p:cNvSpPr/>
          <p:nvPr/>
        </p:nvSpPr>
        <p:spPr>
          <a:xfrm>
            <a:off x="3577244" y="5552902"/>
            <a:ext cx="2066657" cy="646331"/>
          </a:xfrm>
          <a:prstGeom prst="rect">
            <a:avLst/>
          </a:prstGeom>
        </p:spPr>
        <p:txBody>
          <a:bodyPr wrap="square">
            <a:spAutoFit/>
          </a:bodyPr>
          <a:lstStyle/>
          <a:p>
            <a:pPr lvl="0" algn="ctr"/>
            <a:r>
              <a:rPr lang="en-US" dirty="0">
                <a:solidFill>
                  <a:schemeClr val="dk1"/>
                </a:solidFill>
                <a:latin typeface="Congenial" panose="02000503040000020004" pitchFamily="2" charset="0"/>
                <a:ea typeface="Muli"/>
                <a:cs typeface="Muli"/>
                <a:sym typeface="Muli"/>
              </a:rPr>
              <a:t>Research Problem &amp; Solution</a:t>
            </a:r>
          </a:p>
        </p:txBody>
      </p:sp>
      <p:sp>
        <p:nvSpPr>
          <p:cNvPr id="9" name="Rectangle 8">
            <a:extLst>
              <a:ext uri="{FF2B5EF4-FFF2-40B4-BE49-F238E27FC236}">
                <a16:creationId xmlns:a16="http://schemas.microsoft.com/office/drawing/2014/main" xmlns="" id="{1E653344-D5AF-4331-AC67-ED333CFCA43B}"/>
              </a:ext>
            </a:extLst>
          </p:cNvPr>
          <p:cNvSpPr/>
          <p:nvPr/>
        </p:nvSpPr>
        <p:spPr>
          <a:xfrm>
            <a:off x="5896854" y="5555490"/>
            <a:ext cx="2066657" cy="646331"/>
          </a:xfrm>
          <a:prstGeom prst="rect">
            <a:avLst/>
          </a:prstGeom>
        </p:spPr>
        <p:txBody>
          <a:bodyPr wrap="square">
            <a:spAutoFit/>
          </a:bodyPr>
          <a:lstStyle/>
          <a:p>
            <a:pPr lvl="0" algn="ctr"/>
            <a:r>
              <a:rPr lang="en-US" dirty="0">
                <a:solidFill>
                  <a:schemeClr val="dk1"/>
                </a:solidFill>
                <a:latin typeface="Congenial" panose="02000503040000020004" pitchFamily="2" charset="0"/>
                <a:ea typeface="Muli"/>
                <a:cs typeface="Muli"/>
                <a:sym typeface="Muli"/>
              </a:rPr>
              <a:t>Overall System Diagram</a:t>
            </a:r>
          </a:p>
        </p:txBody>
      </p:sp>
      <p:sp>
        <p:nvSpPr>
          <p:cNvPr id="10" name="Rectangle 9">
            <a:extLst>
              <a:ext uri="{FF2B5EF4-FFF2-40B4-BE49-F238E27FC236}">
                <a16:creationId xmlns:a16="http://schemas.microsoft.com/office/drawing/2014/main" xmlns="" id="{45E00C62-0936-448A-9ADC-BE4721626A97}"/>
              </a:ext>
            </a:extLst>
          </p:cNvPr>
          <p:cNvSpPr/>
          <p:nvPr/>
        </p:nvSpPr>
        <p:spPr>
          <a:xfrm>
            <a:off x="7215227" y="2120979"/>
            <a:ext cx="1953711" cy="646331"/>
          </a:xfrm>
          <a:prstGeom prst="rect">
            <a:avLst/>
          </a:prstGeom>
        </p:spPr>
        <p:txBody>
          <a:bodyPr wrap="square">
            <a:spAutoFit/>
          </a:bodyPr>
          <a:lstStyle/>
          <a:p>
            <a:r>
              <a:rPr lang="en-US" dirty="0">
                <a:solidFill>
                  <a:schemeClr val="dk1"/>
                </a:solidFill>
                <a:latin typeface="Congenial" panose="02000503040000020004" pitchFamily="2" charset="0"/>
                <a:ea typeface="Muli"/>
                <a:cs typeface="Muli"/>
                <a:sym typeface="Muli"/>
              </a:rPr>
              <a:t>Progress of the proposed system</a:t>
            </a:r>
            <a:endParaRPr lang="en-US" dirty="0"/>
          </a:p>
        </p:txBody>
      </p:sp>
      <p:sp>
        <p:nvSpPr>
          <p:cNvPr id="11" name="Rectangle 10">
            <a:extLst>
              <a:ext uri="{FF2B5EF4-FFF2-40B4-BE49-F238E27FC236}">
                <a16:creationId xmlns:a16="http://schemas.microsoft.com/office/drawing/2014/main" xmlns="" id="{13D6F89C-38D2-42D5-B788-31160B8169D3}"/>
              </a:ext>
            </a:extLst>
          </p:cNvPr>
          <p:cNvSpPr/>
          <p:nvPr/>
        </p:nvSpPr>
        <p:spPr>
          <a:xfrm>
            <a:off x="5046105" y="2283092"/>
            <a:ext cx="1668405" cy="369332"/>
          </a:xfrm>
          <a:prstGeom prst="rect">
            <a:avLst/>
          </a:prstGeom>
        </p:spPr>
        <p:txBody>
          <a:bodyPr wrap="none">
            <a:spAutoFit/>
          </a:bodyPr>
          <a:lstStyle/>
          <a:p>
            <a:pPr lvl="0" algn="ctr"/>
            <a:r>
              <a:rPr lang="en-US" dirty="0">
                <a:solidFill>
                  <a:schemeClr val="dk1"/>
                </a:solidFill>
                <a:latin typeface="Congenial" panose="02000503040000020004" pitchFamily="2" charset="0"/>
                <a:ea typeface="Muli"/>
                <a:cs typeface="Muli"/>
                <a:sym typeface="Muli"/>
              </a:rPr>
              <a:t>Main objectives</a:t>
            </a:r>
          </a:p>
        </p:txBody>
      </p:sp>
      <p:sp>
        <p:nvSpPr>
          <p:cNvPr id="12" name="Rectangle 11">
            <a:extLst>
              <a:ext uri="{FF2B5EF4-FFF2-40B4-BE49-F238E27FC236}">
                <a16:creationId xmlns:a16="http://schemas.microsoft.com/office/drawing/2014/main" xmlns="" id="{9863A462-2C52-40A0-AA46-56B18D556F1B}"/>
              </a:ext>
            </a:extLst>
          </p:cNvPr>
          <p:cNvSpPr/>
          <p:nvPr/>
        </p:nvSpPr>
        <p:spPr>
          <a:xfrm>
            <a:off x="8336599" y="5552902"/>
            <a:ext cx="2066657" cy="646331"/>
          </a:xfrm>
          <a:prstGeom prst="rect">
            <a:avLst/>
          </a:prstGeom>
        </p:spPr>
        <p:txBody>
          <a:bodyPr wrap="square">
            <a:spAutoFit/>
          </a:bodyPr>
          <a:lstStyle/>
          <a:p>
            <a:pPr lvl="0" algn="ctr"/>
            <a:r>
              <a:rPr lang="en-US" dirty="0">
                <a:solidFill>
                  <a:schemeClr val="dk1"/>
                </a:solidFill>
                <a:latin typeface="Congenial" panose="02000503040000020004" pitchFamily="2" charset="0"/>
                <a:ea typeface="Muli"/>
                <a:cs typeface="Muli"/>
                <a:sym typeface="Muli"/>
              </a:rPr>
              <a:t>Individual Components</a:t>
            </a:r>
          </a:p>
        </p:txBody>
      </p:sp>
    </p:spTree>
    <p:extLst>
      <p:ext uri="{BB962C8B-B14F-4D97-AF65-F5344CB8AC3E}">
        <p14:creationId xmlns:p14="http://schemas.microsoft.com/office/powerpoint/2010/main" val="2955746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1441365" y="2799714"/>
            <a:ext cx="10515600" cy="1325563"/>
          </a:xfrm>
        </p:spPr>
        <p:txBody>
          <a:bodyPr>
            <a:normAutofit/>
          </a:bodyPr>
          <a:lstStyle/>
          <a:p>
            <a:r>
              <a:rPr lang="en-US" sz="6600" b="1" dirty="0">
                <a:solidFill>
                  <a:schemeClr val="accent5">
                    <a:lumMod val="75000"/>
                  </a:schemeClr>
                </a:solidFill>
                <a:latin typeface="Times New Roman" panose="02020603050405020304" pitchFamily="18" charset="0"/>
                <a:cs typeface="Times New Roman" panose="02020603050405020304" pitchFamily="18" charset="0"/>
              </a:rPr>
              <a:t>Progress up to now</a:t>
            </a:r>
            <a:endParaRPr lang="en-US" sz="66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pic>
        <p:nvPicPr>
          <p:cNvPr id="10" name="Picture 9">
            <a:extLst>
              <a:ext uri="{FF2B5EF4-FFF2-40B4-BE49-F238E27FC236}">
                <a16:creationId xmlns:a16="http://schemas.microsoft.com/office/drawing/2014/main" xmlns="" id="{D644CEBC-E116-4C51-8AC3-0D5B4B091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251" y="3902482"/>
            <a:ext cx="3179618" cy="2673474"/>
          </a:xfrm>
          <a:prstGeom prst="rect">
            <a:avLst/>
          </a:prstGeom>
        </p:spPr>
      </p:pic>
      <p:grpSp>
        <p:nvGrpSpPr>
          <p:cNvPr id="11" name="Group 10">
            <a:extLst>
              <a:ext uri="{FF2B5EF4-FFF2-40B4-BE49-F238E27FC236}">
                <a16:creationId xmlns:a16="http://schemas.microsoft.com/office/drawing/2014/main" xmlns="" id="{3FC9EA4C-32F0-4D16-8159-E430394F1CF8}"/>
              </a:ext>
            </a:extLst>
          </p:cNvPr>
          <p:cNvGrpSpPr/>
          <p:nvPr/>
        </p:nvGrpSpPr>
        <p:grpSpPr>
          <a:xfrm flipV="1">
            <a:off x="-81736" y="9135"/>
            <a:ext cx="2470259" cy="2388108"/>
            <a:chOff x="-214779" y="3818987"/>
            <a:chExt cx="3158686" cy="3053641"/>
          </a:xfrm>
        </p:grpSpPr>
        <p:grpSp>
          <p:nvGrpSpPr>
            <p:cNvPr id="12" name="Group 11">
              <a:extLst>
                <a:ext uri="{FF2B5EF4-FFF2-40B4-BE49-F238E27FC236}">
                  <a16:creationId xmlns:a16="http://schemas.microsoft.com/office/drawing/2014/main" xmlns="" id="{BBFD510A-C5A5-4A5A-84A8-C0B5E6395769}"/>
                </a:ext>
              </a:extLst>
            </p:cNvPr>
            <p:cNvGrpSpPr/>
            <p:nvPr/>
          </p:nvGrpSpPr>
          <p:grpSpPr>
            <a:xfrm rot="1587316">
              <a:off x="909065" y="3818987"/>
              <a:ext cx="1555538" cy="2302642"/>
              <a:chOff x="6477000" y="3016250"/>
              <a:chExt cx="1328738" cy="1966913"/>
            </a:xfrm>
          </p:grpSpPr>
          <p:sp>
            <p:nvSpPr>
              <p:cNvPr id="17" name="Freeform 21">
                <a:extLst>
                  <a:ext uri="{FF2B5EF4-FFF2-40B4-BE49-F238E27FC236}">
                    <a16:creationId xmlns:a16="http://schemas.microsoft.com/office/drawing/2014/main" xmlns="" id="{564F891F-FF51-4932-BF57-300AE33B717E}"/>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2">
                <a:extLst>
                  <a:ext uri="{FF2B5EF4-FFF2-40B4-BE49-F238E27FC236}">
                    <a16:creationId xmlns:a16="http://schemas.microsoft.com/office/drawing/2014/main" xmlns="" id="{1073C461-7198-493E-995F-03467B4E6069}"/>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
                <a:extLst>
                  <a:ext uri="{FF2B5EF4-FFF2-40B4-BE49-F238E27FC236}">
                    <a16:creationId xmlns:a16="http://schemas.microsoft.com/office/drawing/2014/main" xmlns="" id="{5C85B9CC-61B7-463B-87CD-3315B85B725D}"/>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4">
                <a:extLst>
                  <a:ext uri="{FF2B5EF4-FFF2-40B4-BE49-F238E27FC236}">
                    <a16:creationId xmlns:a16="http://schemas.microsoft.com/office/drawing/2014/main" xmlns="" id="{FBFC53DE-E8E6-4B65-A51E-1DBCCD4885C5}"/>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25">
                <a:extLst>
                  <a:ext uri="{FF2B5EF4-FFF2-40B4-BE49-F238E27FC236}">
                    <a16:creationId xmlns:a16="http://schemas.microsoft.com/office/drawing/2014/main" xmlns="" id="{802664AA-50A7-4786-BD29-A676E1D94979}"/>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
                <a:extLst>
                  <a:ext uri="{FF2B5EF4-FFF2-40B4-BE49-F238E27FC236}">
                    <a16:creationId xmlns:a16="http://schemas.microsoft.com/office/drawing/2014/main" xmlns="" id="{0841311E-6056-47FE-BA0A-62C1970876B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a16="http://schemas.microsoft.com/office/drawing/2014/main" xmlns="" id="{CFE0A200-B664-42AE-A310-6359C4FA550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8">
                <a:extLst>
                  <a:ext uri="{FF2B5EF4-FFF2-40B4-BE49-F238E27FC236}">
                    <a16:creationId xmlns:a16="http://schemas.microsoft.com/office/drawing/2014/main" xmlns="" id="{79F93A46-E11B-4BDD-8F6C-5C6F0B82F6F2}"/>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
                <a:extLst>
                  <a:ext uri="{FF2B5EF4-FFF2-40B4-BE49-F238E27FC236}">
                    <a16:creationId xmlns:a16="http://schemas.microsoft.com/office/drawing/2014/main" xmlns="" id="{53474C38-3E8A-4D20-82CB-125672063E53}"/>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0">
                <a:extLst>
                  <a:ext uri="{FF2B5EF4-FFF2-40B4-BE49-F238E27FC236}">
                    <a16:creationId xmlns:a16="http://schemas.microsoft.com/office/drawing/2014/main" xmlns="" id="{8A498248-4A0A-4D5E-BF29-688E5ADA2C86}"/>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Line 31">
                <a:extLst>
                  <a:ext uri="{FF2B5EF4-FFF2-40B4-BE49-F238E27FC236}">
                    <a16:creationId xmlns:a16="http://schemas.microsoft.com/office/drawing/2014/main" xmlns="" id="{A9103891-D989-4ED0-87B7-ADCE3DE7C6F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a:extLst>
                  <a:ext uri="{FF2B5EF4-FFF2-40B4-BE49-F238E27FC236}">
                    <a16:creationId xmlns:a16="http://schemas.microsoft.com/office/drawing/2014/main" xmlns="" id="{30CCE53D-952E-4A66-AE2E-4E9287982AA8}"/>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
                <a:extLst>
                  <a:ext uri="{FF2B5EF4-FFF2-40B4-BE49-F238E27FC236}">
                    <a16:creationId xmlns:a16="http://schemas.microsoft.com/office/drawing/2014/main" xmlns="" id="{EA539CDC-43C1-4E90-B442-275540FB7AD0}"/>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34">
                <a:extLst>
                  <a:ext uri="{FF2B5EF4-FFF2-40B4-BE49-F238E27FC236}">
                    <a16:creationId xmlns:a16="http://schemas.microsoft.com/office/drawing/2014/main" xmlns="" id="{9BEC0E7A-5E69-4549-B6CF-8CF5636AC086}"/>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5">
                <a:extLst>
                  <a:ext uri="{FF2B5EF4-FFF2-40B4-BE49-F238E27FC236}">
                    <a16:creationId xmlns:a16="http://schemas.microsoft.com/office/drawing/2014/main" xmlns="" id="{3B65440C-1C1D-4672-BF00-F1D1A91EED27}"/>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6">
                <a:extLst>
                  <a:ext uri="{FF2B5EF4-FFF2-40B4-BE49-F238E27FC236}">
                    <a16:creationId xmlns:a16="http://schemas.microsoft.com/office/drawing/2014/main" xmlns="" id="{19E2ED3D-7ED4-496E-B629-AF502C4571BE}"/>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37">
                <a:extLst>
                  <a:ext uri="{FF2B5EF4-FFF2-40B4-BE49-F238E27FC236}">
                    <a16:creationId xmlns:a16="http://schemas.microsoft.com/office/drawing/2014/main" xmlns="" id="{F9541E52-D17E-491F-8901-244D4EFA597E}"/>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8">
                <a:extLst>
                  <a:ext uri="{FF2B5EF4-FFF2-40B4-BE49-F238E27FC236}">
                    <a16:creationId xmlns:a16="http://schemas.microsoft.com/office/drawing/2014/main" xmlns="" id="{F329D999-00FE-4890-B2D9-BCED5254433D}"/>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9">
                <a:extLst>
                  <a:ext uri="{FF2B5EF4-FFF2-40B4-BE49-F238E27FC236}">
                    <a16:creationId xmlns:a16="http://schemas.microsoft.com/office/drawing/2014/main" xmlns="" id="{F9AB4DC5-B9FE-430B-A04C-5EE9535432ED}"/>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40">
                <a:extLst>
                  <a:ext uri="{FF2B5EF4-FFF2-40B4-BE49-F238E27FC236}">
                    <a16:creationId xmlns:a16="http://schemas.microsoft.com/office/drawing/2014/main" xmlns="" id="{21710AB0-94EC-4DF9-B37C-9EFC2CF0AB1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1">
                <a:extLst>
                  <a:ext uri="{FF2B5EF4-FFF2-40B4-BE49-F238E27FC236}">
                    <a16:creationId xmlns:a16="http://schemas.microsoft.com/office/drawing/2014/main" xmlns="" id="{7833A486-281D-4787-A1CE-B1FB063E8440}"/>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2">
                <a:extLst>
                  <a:ext uri="{FF2B5EF4-FFF2-40B4-BE49-F238E27FC236}">
                    <a16:creationId xmlns:a16="http://schemas.microsoft.com/office/drawing/2014/main" xmlns="" id="{B5078B3C-C340-44A8-9403-BF54F4868E77}"/>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3">
                <a:extLst>
                  <a:ext uri="{FF2B5EF4-FFF2-40B4-BE49-F238E27FC236}">
                    <a16:creationId xmlns:a16="http://schemas.microsoft.com/office/drawing/2014/main" xmlns="" id="{29DAFFFA-E3A3-42AA-8453-22701ABE2F61}"/>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a16="http://schemas.microsoft.com/office/drawing/2014/main" xmlns="" id="{5194A957-8D53-43F8-B62A-392E3FC8257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5">
                <a:extLst>
                  <a:ext uri="{FF2B5EF4-FFF2-40B4-BE49-F238E27FC236}">
                    <a16:creationId xmlns:a16="http://schemas.microsoft.com/office/drawing/2014/main" xmlns="" id="{2405721C-F4F0-4E55-8547-424D6C842561}"/>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a16="http://schemas.microsoft.com/office/drawing/2014/main" xmlns="" id="{ED8397E4-6F7F-4141-8589-BAF5DE5A07FA}"/>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Shape 12">
              <a:extLst>
                <a:ext uri="{FF2B5EF4-FFF2-40B4-BE49-F238E27FC236}">
                  <a16:creationId xmlns:a16="http://schemas.microsoft.com/office/drawing/2014/main" xmlns="" id="{8DD5BA92-3AAA-439C-BB97-C3D7ADB525D3}"/>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xmlns="" id="{994A0E64-A08D-4AE2-98BD-8DDDC99A59E4}"/>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xmlns="" id="{E64CB069-5FC2-4EF1-946A-36794CB84088}"/>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A9A520E3-95A1-4193-9A73-08C9675A98BF}"/>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
        <p:nvSpPr>
          <p:cNvPr id="5" name="Rectangle 4">
            <a:extLst>
              <a:ext uri="{FF2B5EF4-FFF2-40B4-BE49-F238E27FC236}">
                <a16:creationId xmlns:a16="http://schemas.microsoft.com/office/drawing/2014/main" xmlns="" id="{E32F21BC-66E9-436D-9873-B7DD2DCAA330}"/>
              </a:ext>
            </a:extLst>
          </p:cNvPr>
          <p:cNvSpPr/>
          <p:nvPr/>
        </p:nvSpPr>
        <p:spPr>
          <a:xfrm>
            <a:off x="3017521" y="648866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144038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Arrow: Pentagon 2">
            <a:extLst>
              <a:ext uri="{FF2B5EF4-FFF2-40B4-BE49-F238E27FC236}">
                <a16:creationId xmlns:a16="http://schemas.microsoft.com/office/drawing/2014/main" xmlns="" id="{C25C57CC-9A64-474F-932E-0532434FD874}"/>
              </a:ext>
            </a:extLst>
          </p:cNvPr>
          <p:cNvSpPr/>
          <p:nvPr/>
        </p:nvSpPr>
        <p:spPr>
          <a:xfrm>
            <a:off x="374072" y="2394064"/>
            <a:ext cx="4430684" cy="2665154"/>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6D7999EF-F220-4698-9959-761493EC000D}"/>
              </a:ext>
            </a:extLst>
          </p:cNvPr>
          <p:cNvSpPr txBox="1"/>
          <p:nvPr/>
        </p:nvSpPr>
        <p:spPr>
          <a:xfrm>
            <a:off x="630111" y="3064922"/>
            <a:ext cx="3757353" cy="1323439"/>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Wireframes for the component </a:t>
            </a:r>
            <a:endParaRPr lang="en-US" sz="4000" dirty="0"/>
          </a:p>
        </p:txBody>
      </p:sp>
      <p:pic>
        <p:nvPicPr>
          <p:cNvPr id="9" name="Picture 8">
            <a:extLst>
              <a:ext uri="{FF2B5EF4-FFF2-40B4-BE49-F238E27FC236}">
                <a16:creationId xmlns:a16="http://schemas.microsoft.com/office/drawing/2014/main" xmlns="" id="{93379210-8D9F-44F7-87FE-74A3E7824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019" y="1631986"/>
            <a:ext cx="5606093" cy="4410529"/>
          </a:xfrm>
          <a:prstGeom prst="rect">
            <a:avLst/>
          </a:prstGeom>
        </p:spPr>
      </p:pic>
      <p:sp>
        <p:nvSpPr>
          <p:cNvPr id="11" name="Rectangle 10">
            <a:extLst>
              <a:ext uri="{FF2B5EF4-FFF2-40B4-BE49-F238E27FC236}">
                <a16:creationId xmlns:a16="http://schemas.microsoft.com/office/drawing/2014/main" xmlns="" id="{CDB99D07-00BB-4973-A1C0-610AA40B2927}"/>
              </a:ext>
            </a:extLst>
          </p:cNvPr>
          <p:cNvSpPr/>
          <p:nvPr/>
        </p:nvSpPr>
        <p:spPr>
          <a:xfrm>
            <a:off x="3688747" y="648866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2696816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2" name="Rectangle 1">
            <a:extLst>
              <a:ext uri="{FF2B5EF4-FFF2-40B4-BE49-F238E27FC236}">
                <a16:creationId xmlns:a16="http://schemas.microsoft.com/office/drawing/2014/main" xmlns="" id="{EB31823D-13BE-4FCF-9E8C-4BF5E475D779}"/>
              </a:ext>
            </a:extLst>
          </p:cNvPr>
          <p:cNvSpPr/>
          <p:nvPr/>
        </p:nvSpPr>
        <p:spPr>
          <a:xfrm>
            <a:off x="3921503" y="6430478"/>
            <a:ext cx="5063887" cy="369332"/>
          </a:xfrm>
          <a:prstGeom prst="rect">
            <a:avLst/>
          </a:prstGeom>
        </p:spPr>
        <p:txBody>
          <a:bodyPr wrap="none">
            <a:spAutoFit/>
          </a:bodyPr>
          <a:lstStyle/>
          <a:p>
            <a:r>
              <a:rPr lang="en-US" b="1" dirty="0"/>
              <a:t>IT20261764 </a:t>
            </a:r>
            <a:r>
              <a:rPr lang="en-US" dirty="0"/>
              <a:t>|   D.M.D.H Dissanayake |   TMP-23-383</a:t>
            </a:r>
          </a:p>
        </p:txBody>
      </p:sp>
      <p:pic>
        <p:nvPicPr>
          <p:cNvPr id="9" name="Picture 8">
            <a:extLst>
              <a:ext uri="{FF2B5EF4-FFF2-40B4-BE49-F238E27FC236}">
                <a16:creationId xmlns:a16="http://schemas.microsoft.com/office/drawing/2014/main" xmlns="" id="{3F2042B6-197D-492A-8673-977ECE369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475" y="1359650"/>
            <a:ext cx="8881023" cy="4995575"/>
          </a:xfrm>
          <a:prstGeom prst="rect">
            <a:avLst/>
          </a:prstGeom>
        </p:spPr>
      </p:pic>
    </p:spTree>
    <p:extLst>
      <p:ext uri="{BB962C8B-B14F-4D97-AF65-F5344CB8AC3E}">
        <p14:creationId xmlns:p14="http://schemas.microsoft.com/office/powerpoint/2010/main" val="2278879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2" name="Rectangle 1">
            <a:extLst>
              <a:ext uri="{FF2B5EF4-FFF2-40B4-BE49-F238E27FC236}">
                <a16:creationId xmlns:a16="http://schemas.microsoft.com/office/drawing/2014/main" xmlns="" id="{A60997EE-3C3C-47DC-8013-91B0EB56120D}"/>
              </a:ext>
            </a:extLst>
          </p:cNvPr>
          <p:cNvSpPr/>
          <p:nvPr/>
        </p:nvSpPr>
        <p:spPr>
          <a:xfrm>
            <a:off x="3859825" y="6488668"/>
            <a:ext cx="5063887" cy="369332"/>
          </a:xfrm>
          <a:prstGeom prst="rect">
            <a:avLst/>
          </a:prstGeom>
        </p:spPr>
        <p:txBody>
          <a:bodyPr wrap="none">
            <a:spAutoFit/>
          </a:bodyPr>
          <a:lstStyle/>
          <a:p>
            <a:r>
              <a:rPr lang="en-US" b="1" dirty="0"/>
              <a:t>IT20261764 </a:t>
            </a:r>
            <a:r>
              <a:rPr lang="en-US" dirty="0"/>
              <a:t>|   D.M.D.H Dissanayake |   TMP-23-383</a:t>
            </a:r>
          </a:p>
        </p:txBody>
      </p:sp>
      <p:pic>
        <p:nvPicPr>
          <p:cNvPr id="9" name="Picture 8">
            <a:extLst>
              <a:ext uri="{FF2B5EF4-FFF2-40B4-BE49-F238E27FC236}">
                <a16:creationId xmlns:a16="http://schemas.microsoft.com/office/drawing/2014/main" xmlns="" id="{5C58AA49-E966-4B84-8CEE-F20E7F12C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028" y="1342263"/>
            <a:ext cx="8871067" cy="4989975"/>
          </a:xfrm>
          <a:prstGeom prst="rect">
            <a:avLst/>
          </a:prstGeom>
        </p:spPr>
      </p:pic>
    </p:spTree>
    <p:extLst>
      <p:ext uri="{BB962C8B-B14F-4D97-AF65-F5344CB8AC3E}">
        <p14:creationId xmlns:p14="http://schemas.microsoft.com/office/powerpoint/2010/main" val="2108921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866015" y="173647"/>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Rounded Corners 2">
            <a:extLst>
              <a:ext uri="{FF2B5EF4-FFF2-40B4-BE49-F238E27FC236}">
                <a16:creationId xmlns:a16="http://schemas.microsoft.com/office/drawing/2014/main" xmlns="" id="{DE642DA2-E442-4B3A-9F0D-DAB088B74E4E}"/>
              </a:ext>
            </a:extLst>
          </p:cNvPr>
          <p:cNvSpPr/>
          <p:nvPr/>
        </p:nvSpPr>
        <p:spPr>
          <a:xfrm>
            <a:off x="374069" y="1081052"/>
            <a:ext cx="4790905"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676079C-E180-46FC-8FDD-F8DEDED69DB5}"/>
              </a:ext>
            </a:extLst>
          </p:cNvPr>
          <p:cNvSpPr txBox="1"/>
          <p:nvPr/>
        </p:nvSpPr>
        <p:spPr>
          <a:xfrm>
            <a:off x="570804" y="1065593"/>
            <a:ext cx="7622771" cy="984885"/>
          </a:xfrm>
          <a:prstGeom prst="rect">
            <a:avLst/>
          </a:prstGeom>
          <a:noFill/>
        </p:spPr>
        <p:txBody>
          <a:bodyPr wrap="square" rtlCol="0">
            <a:spAutoFit/>
          </a:bodyPr>
          <a:lstStyle/>
          <a:p>
            <a:r>
              <a:rPr lang="en-US" sz="3000" b="1" dirty="0">
                <a:solidFill>
                  <a:schemeClr val="bg1"/>
                </a:solidFill>
              </a:rPr>
              <a:t>Progress at the moment</a:t>
            </a:r>
          </a:p>
          <a:p>
            <a:endParaRPr lang="en-US" sz="2800" dirty="0"/>
          </a:p>
        </p:txBody>
      </p:sp>
      <p:sp>
        <p:nvSpPr>
          <p:cNvPr id="8" name="TextBox 7">
            <a:extLst>
              <a:ext uri="{FF2B5EF4-FFF2-40B4-BE49-F238E27FC236}">
                <a16:creationId xmlns:a16="http://schemas.microsoft.com/office/drawing/2014/main" xmlns="" id="{DF0A3AD7-769E-42AD-AD13-6FEC9E84C28A}"/>
              </a:ext>
            </a:extLst>
          </p:cNvPr>
          <p:cNvSpPr txBox="1"/>
          <p:nvPr/>
        </p:nvSpPr>
        <p:spPr>
          <a:xfrm>
            <a:off x="1228897" y="1986026"/>
            <a:ext cx="8678488"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t>The needed image data sets have been found to train the models.</a:t>
            </a:r>
          </a:p>
          <a:p>
            <a:pPr marL="457200" indent="-457200">
              <a:buFont typeface="Arial" panose="020B0604020202020204" pitchFamily="34" charset="0"/>
              <a:buChar char="•"/>
            </a:pPr>
            <a:r>
              <a:rPr lang="en-US" sz="2600" dirty="0"/>
              <a:t>The needed requirements and wireframes have been gathered to implement the mobile application.</a:t>
            </a:r>
          </a:p>
        </p:txBody>
      </p:sp>
      <p:pic>
        <p:nvPicPr>
          <p:cNvPr id="11" name="Picture 10">
            <a:extLst>
              <a:ext uri="{FF2B5EF4-FFF2-40B4-BE49-F238E27FC236}">
                <a16:creationId xmlns:a16="http://schemas.microsoft.com/office/drawing/2014/main" xmlns="" id="{2733162A-65D6-49F2-8F4F-AF8EE5325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877" y="4505726"/>
            <a:ext cx="2614352" cy="2178627"/>
          </a:xfrm>
          <a:prstGeom prst="rect">
            <a:avLst/>
          </a:prstGeom>
        </p:spPr>
      </p:pic>
      <p:sp>
        <p:nvSpPr>
          <p:cNvPr id="12" name="Rectangle: Rounded Corners 11">
            <a:extLst>
              <a:ext uri="{FF2B5EF4-FFF2-40B4-BE49-F238E27FC236}">
                <a16:creationId xmlns:a16="http://schemas.microsoft.com/office/drawing/2014/main" xmlns="" id="{C240DD9D-8B64-4D2D-96AC-19EAD638A1E9}"/>
              </a:ext>
            </a:extLst>
          </p:cNvPr>
          <p:cNvSpPr/>
          <p:nvPr/>
        </p:nvSpPr>
        <p:spPr>
          <a:xfrm>
            <a:off x="570804" y="4155473"/>
            <a:ext cx="3546768"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What’s to be done</a:t>
            </a:r>
            <a:endParaRPr lang="en-US" sz="3000" dirty="0">
              <a:solidFill>
                <a:schemeClr val="bg1"/>
              </a:solidFill>
            </a:endParaRPr>
          </a:p>
        </p:txBody>
      </p:sp>
      <p:sp>
        <p:nvSpPr>
          <p:cNvPr id="9" name="Rectangle 8">
            <a:extLst>
              <a:ext uri="{FF2B5EF4-FFF2-40B4-BE49-F238E27FC236}">
                <a16:creationId xmlns:a16="http://schemas.microsoft.com/office/drawing/2014/main" xmlns="" id="{BF2A8CDE-3E1A-4E3B-892F-BE93E866CBA3}"/>
              </a:ext>
            </a:extLst>
          </p:cNvPr>
          <p:cNvSpPr/>
          <p:nvPr/>
        </p:nvSpPr>
        <p:spPr>
          <a:xfrm>
            <a:off x="3573756" y="6488668"/>
            <a:ext cx="5063887" cy="369332"/>
          </a:xfrm>
          <a:prstGeom prst="rect">
            <a:avLst/>
          </a:prstGeom>
        </p:spPr>
        <p:txBody>
          <a:bodyPr wrap="none">
            <a:spAutoFit/>
          </a:bodyPr>
          <a:lstStyle/>
          <a:p>
            <a:r>
              <a:rPr lang="en-US" b="1" dirty="0"/>
              <a:t>IT20261764 </a:t>
            </a:r>
            <a:r>
              <a:rPr lang="en-US" dirty="0"/>
              <a:t>|   D.M.D.H Dissanayake |   TMP-23-383</a:t>
            </a:r>
          </a:p>
        </p:txBody>
      </p:sp>
      <p:sp>
        <p:nvSpPr>
          <p:cNvPr id="10" name="TextBox 9">
            <a:extLst>
              <a:ext uri="{FF2B5EF4-FFF2-40B4-BE49-F238E27FC236}">
                <a16:creationId xmlns:a16="http://schemas.microsoft.com/office/drawing/2014/main" xmlns="" id="{A22FEB1A-87DF-457C-8D71-9CC965A0ECE0}"/>
              </a:ext>
            </a:extLst>
          </p:cNvPr>
          <p:cNvSpPr txBox="1"/>
          <p:nvPr/>
        </p:nvSpPr>
        <p:spPr>
          <a:xfrm>
            <a:off x="1228897" y="5075118"/>
            <a:ext cx="7606146"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a:t>The implementation of frontend and backend of the mobile application has to be completed. </a:t>
            </a:r>
          </a:p>
        </p:txBody>
      </p:sp>
    </p:spTree>
    <p:extLst>
      <p:ext uri="{BB962C8B-B14F-4D97-AF65-F5344CB8AC3E}">
        <p14:creationId xmlns:p14="http://schemas.microsoft.com/office/powerpoint/2010/main" val="326954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568036" y="981313"/>
            <a:ext cx="10515600" cy="1325563"/>
          </a:xfrm>
        </p:spPr>
        <p:txBody>
          <a:bodyPr>
            <a:normAutofit/>
          </a:bodyPr>
          <a:lstStyle/>
          <a:p>
            <a:r>
              <a:rPr lang="en-US" b="1" dirty="0">
                <a:solidFill>
                  <a:schemeClr val="accent1"/>
                </a:solidFill>
              </a:rPr>
              <a:t>References </a:t>
            </a:r>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TextBox 2">
            <a:extLst>
              <a:ext uri="{FF2B5EF4-FFF2-40B4-BE49-F238E27FC236}">
                <a16:creationId xmlns:a16="http://schemas.microsoft.com/office/drawing/2014/main" xmlns="" id="{13FB015E-DA59-43CF-B558-651A6C1FC5C3}"/>
              </a:ext>
            </a:extLst>
          </p:cNvPr>
          <p:cNvSpPr txBox="1"/>
          <p:nvPr/>
        </p:nvSpPr>
        <p:spPr>
          <a:xfrm>
            <a:off x="964276" y="2158411"/>
            <a:ext cx="9185564" cy="923330"/>
          </a:xfrm>
          <a:prstGeom prst="rect">
            <a:avLst/>
          </a:prstGeom>
          <a:noFill/>
        </p:spPr>
        <p:txBody>
          <a:bodyPr wrap="square" rtlCol="0">
            <a:spAutoFit/>
          </a:bodyPr>
          <a:lstStyle/>
          <a:p>
            <a:pPr fontAlgn="t"/>
            <a:r>
              <a:rPr lang="en-GB" dirty="0"/>
              <a:t>[1] </a:t>
            </a:r>
            <a:endParaRPr lang="en-US" dirty="0"/>
          </a:p>
          <a:p>
            <a:pPr fontAlgn="t"/>
            <a:r>
              <a:rPr lang="en-GB" dirty="0"/>
              <a:t>Department of Motor Traffic. (n.d.). Department of Motor Traffic. https://dmt.gov.lk/</a:t>
            </a:r>
            <a:endParaRPr lang="en-US" dirty="0"/>
          </a:p>
          <a:p>
            <a:pPr fontAlgn="t"/>
            <a:r>
              <a:rPr lang="en-GB" dirty="0"/>
              <a:t>In-Text Citation: (Department of Motor Traffic, n.d.)</a:t>
            </a:r>
            <a:endParaRPr lang="en-US" dirty="0"/>
          </a:p>
        </p:txBody>
      </p:sp>
      <p:sp>
        <p:nvSpPr>
          <p:cNvPr id="5" name="TextBox 4">
            <a:extLst>
              <a:ext uri="{FF2B5EF4-FFF2-40B4-BE49-F238E27FC236}">
                <a16:creationId xmlns:a16="http://schemas.microsoft.com/office/drawing/2014/main" xmlns="" id="{19111915-56FC-419E-A157-A271DE8224B1}"/>
              </a:ext>
            </a:extLst>
          </p:cNvPr>
          <p:cNvSpPr txBox="1"/>
          <p:nvPr/>
        </p:nvSpPr>
        <p:spPr>
          <a:xfrm>
            <a:off x="922712" y="3350796"/>
            <a:ext cx="9351817" cy="1200329"/>
          </a:xfrm>
          <a:prstGeom prst="rect">
            <a:avLst/>
          </a:prstGeom>
          <a:noFill/>
        </p:spPr>
        <p:txBody>
          <a:bodyPr wrap="square" rtlCol="0">
            <a:spAutoFit/>
          </a:bodyPr>
          <a:lstStyle/>
          <a:p>
            <a:pPr fontAlgn="t"/>
            <a:r>
              <a:rPr lang="en-GB" dirty="0"/>
              <a:t>[2] </a:t>
            </a:r>
            <a:endParaRPr lang="en-US" dirty="0"/>
          </a:p>
          <a:p>
            <a:pPr fontAlgn="t"/>
            <a:r>
              <a:rPr lang="en-GB" dirty="0"/>
              <a:t>“How Optical Character Recognition Algorithms Redefine Business Processes &amp;</a:t>
            </a:r>
            <a:r>
              <a:rPr lang="en-GB" dirty="0" err="1"/>
              <a:t>Mdash</a:t>
            </a:r>
            <a:r>
              <a:rPr lang="en-GB" dirty="0"/>
              <a:t>; </a:t>
            </a:r>
            <a:r>
              <a:rPr lang="en-GB" dirty="0" err="1"/>
              <a:t>ITRex</a:t>
            </a:r>
            <a:r>
              <a:rPr lang="en-GB" dirty="0"/>
              <a:t>.” </a:t>
            </a:r>
            <a:r>
              <a:rPr lang="en-GB" dirty="0" err="1"/>
              <a:t>ITRex</a:t>
            </a:r>
            <a:r>
              <a:rPr lang="en-GB" dirty="0"/>
              <a:t>, 6 Apr. 2022, itrexgroup.com/blog/how-</a:t>
            </a:r>
            <a:r>
              <a:rPr lang="en-GB" dirty="0" err="1"/>
              <a:t>ocr</a:t>
            </a:r>
            <a:r>
              <a:rPr lang="en-GB" dirty="0"/>
              <a:t>-</a:t>
            </a:r>
            <a:r>
              <a:rPr lang="en-GB" dirty="0" err="1"/>
              <a:t>algorithmsredefine</a:t>
            </a:r>
            <a:r>
              <a:rPr lang="en-GB" dirty="0"/>
              <a:t>-business-processes.</a:t>
            </a:r>
            <a:endParaRPr lang="en-US" dirty="0"/>
          </a:p>
          <a:p>
            <a:endParaRPr lang="en-US" dirty="0"/>
          </a:p>
        </p:txBody>
      </p:sp>
      <p:sp>
        <p:nvSpPr>
          <p:cNvPr id="8" name="TextBox 7">
            <a:extLst>
              <a:ext uri="{FF2B5EF4-FFF2-40B4-BE49-F238E27FC236}">
                <a16:creationId xmlns:a16="http://schemas.microsoft.com/office/drawing/2014/main" xmlns="" id="{8E58D55D-8CA5-4769-8362-30A600A7FC42}"/>
              </a:ext>
            </a:extLst>
          </p:cNvPr>
          <p:cNvSpPr txBox="1"/>
          <p:nvPr/>
        </p:nvSpPr>
        <p:spPr>
          <a:xfrm>
            <a:off x="964273" y="4567407"/>
            <a:ext cx="10050091" cy="1754326"/>
          </a:xfrm>
          <a:prstGeom prst="rect">
            <a:avLst/>
          </a:prstGeom>
          <a:noFill/>
        </p:spPr>
        <p:txBody>
          <a:bodyPr wrap="square" rtlCol="0">
            <a:spAutoFit/>
          </a:bodyPr>
          <a:lstStyle/>
          <a:p>
            <a:pPr fontAlgn="t"/>
            <a:r>
              <a:rPr lang="en-GB" dirty="0"/>
              <a:t>[3] </a:t>
            </a:r>
            <a:endParaRPr lang="en-US" dirty="0"/>
          </a:p>
          <a:p>
            <a:pPr fontAlgn="t"/>
            <a:r>
              <a:rPr lang="en-GB" dirty="0"/>
              <a:t>https://www.researchgate.net/profile/Ashfaq</a:t>
            </a:r>
            <a:endParaRPr lang="en-US" dirty="0"/>
          </a:p>
          <a:p>
            <a:pPr fontAlgn="t"/>
            <a:r>
              <a:rPr lang="en-GB" dirty="0" err="1"/>
              <a:t>Shafin</a:t>
            </a:r>
            <a:r>
              <a:rPr lang="en-GB" dirty="0"/>
              <a:t>/publication/344519283_Automatic _</a:t>
            </a:r>
            <a:r>
              <a:rPr lang="en-GB" dirty="0" err="1"/>
              <a:t>Environmental_Sound_Recognition_AES</a:t>
            </a:r>
            <a:r>
              <a:rPr lang="en-GB" dirty="0"/>
              <a:t> </a:t>
            </a:r>
            <a:r>
              <a:rPr lang="en-GB" dirty="0" err="1"/>
              <a:t>R_Using_Convolutional_Neural_Network</a:t>
            </a:r>
            <a:r>
              <a:rPr lang="en-GB" dirty="0"/>
              <a:t>/l inks/5f7de369458515b7cf6f22d7/</a:t>
            </a:r>
            <a:r>
              <a:rPr lang="en-GB" dirty="0" err="1"/>
              <a:t>Automa</a:t>
            </a:r>
            <a:r>
              <a:rPr lang="en-GB" dirty="0"/>
              <a:t> tic-Environmental-Sound-RecognitionAESR-Using-Convolutional-NeuralNetwork.pdf</a:t>
            </a:r>
            <a:endParaRPr lang="en-US" dirty="0"/>
          </a:p>
          <a:p>
            <a:endParaRPr lang="en-US" dirty="0"/>
          </a:p>
        </p:txBody>
      </p:sp>
      <p:sp>
        <p:nvSpPr>
          <p:cNvPr id="9" name="Rectangle 8">
            <a:extLst>
              <a:ext uri="{FF2B5EF4-FFF2-40B4-BE49-F238E27FC236}">
                <a16:creationId xmlns:a16="http://schemas.microsoft.com/office/drawing/2014/main" xmlns="" id="{8ADE0F29-3405-4F60-B86F-75B1B308B566}"/>
              </a:ext>
            </a:extLst>
          </p:cNvPr>
          <p:cNvSpPr/>
          <p:nvPr/>
        </p:nvSpPr>
        <p:spPr>
          <a:xfrm>
            <a:off x="3738624" y="6392851"/>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2710786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D9CC2-7125-4D1A-B614-517839533005}"/>
              </a:ext>
            </a:extLst>
          </p:cNvPr>
          <p:cNvSpPr>
            <a:spLocks noGrp="1"/>
          </p:cNvSpPr>
          <p:nvPr>
            <p:ph type="title"/>
          </p:nvPr>
        </p:nvSpPr>
        <p:spPr>
          <a:xfrm>
            <a:off x="4146285" y="2567555"/>
            <a:ext cx="10877203" cy="1325563"/>
          </a:xfrm>
        </p:spPr>
        <p:txBody>
          <a:bodyPr/>
          <a:lstStyle/>
          <a:p>
            <a:r>
              <a:rPr lang="en-US" sz="4000" dirty="0">
                <a:latin typeface="Times New Roman" panose="02020603050405020304" pitchFamily="18" charset="0"/>
                <a:cs typeface="Times New Roman" panose="02020603050405020304" pitchFamily="18" charset="0"/>
              </a:rPr>
              <a:t>IT20156206 | Data Science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604EBD5-AEC8-433D-AE90-9461D8567F80}"/>
              </a:ext>
            </a:extLst>
          </p:cNvPr>
          <p:cNvSpPr>
            <a:spLocks noGrp="1"/>
          </p:cNvSpPr>
          <p:nvPr>
            <p:ph idx="1"/>
          </p:nvPr>
        </p:nvSpPr>
        <p:spPr>
          <a:xfrm>
            <a:off x="4507888" y="3627663"/>
            <a:ext cx="10515600" cy="4351338"/>
          </a:xfrm>
        </p:spPr>
        <p:txBody>
          <a:bodyPr>
            <a:normAutofit/>
          </a:bodyPr>
          <a:lstStyle/>
          <a:p>
            <a:pPr marL="0" indent="0">
              <a:buNone/>
            </a:pPr>
            <a:r>
              <a:rPr lang="en-US" sz="5000" b="1" dirty="0">
                <a:solidFill>
                  <a:schemeClr val="accent1"/>
                </a:solidFill>
                <a:latin typeface="Times New Roman" panose="02020603050405020304" pitchFamily="18" charset="0"/>
                <a:cs typeface="Times New Roman" panose="02020603050405020304" pitchFamily="18" charset="0"/>
              </a:rPr>
              <a:t>Rathnasooriya P.U.</a:t>
            </a:r>
          </a:p>
        </p:txBody>
      </p:sp>
      <p:sp>
        <p:nvSpPr>
          <p:cNvPr id="4" name="TextBox 3">
            <a:extLst>
              <a:ext uri="{FF2B5EF4-FFF2-40B4-BE49-F238E27FC236}">
                <a16:creationId xmlns:a16="http://schemas.microsoft.com/office/drawing/2014/main" xmlns="" id="{5720D156-6F9E-4667-8E5E-4A111B6ECA58}"/>
              </a:ext>
            </a:extLst>
          </p:cNvPr>
          <p:cNvSpPr txBox="1"/>
          <p:nvPr/>
        </p:nvSpPr>
        <p:spPr>
          <a:xfrm>
            <a:off x="5827222" y="324197"/>
            <a:ext cx="6084916"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492FAEA2-702A-4EA9-AC8F-E12B1A516EA1}"/>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6" name="Picture 5">
            <a:extLst>
              <a:ext uri="{FF2B5EF4-FFF2-40B4-BE49-F238E27FC236}">
                <a16:creationId xmlns:a16="http://schemas.microsoft.com/office/drawing/2014/main" xmlns="" id="{5E3C1A57-C526-405E-99A6-0B0D27EA0B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407" t="42222" r="12963"/>
          <a:stretch/>
        </p:blipFill>
        <p:spPr>
          <a:xfrm>
            <a:off x="1320507" y="2454767"/>
            <a:ext cx="2136031" cy="2345792"/>
          </a:xfrm>
          <a:prstGeom prst="rect">
            <a:avLst/>
          </a:prstGeom>
        </p:spPr>
      </p:pic>
    </p:spTree>
    <p:extLst>
      <p:ext uri="{BB962C8B-B14F-4D97-AF65-F5344CB8AC3E}">
        <p14:creationId xmlns:p14="http://schemas.microsoft.com/office/powerpoint/2010/main" val="3181594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EA309-DFFC-4F00-B745-C644CD765E7F}"/>
              </a:ext>
            </a:extLst>
          </p:cNvPr>
          <p:cNvSpPr>
            <a:spLocks noGrp="1"/>
          </p:cNvSpPr>
          <p:nvPr>
            <p:ph type="title"/>
          </p:nvPr>
        </p:nvSpPr>
        <p:spPr>
          <a:xfrm>
            <a:off x="622763" y="1572896"/>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Question</a:t>
            </a:r>
            <a:endParaRPr lang="en-US" sz="5400" dirty="0"/>
          </a:p>
        </p:txBody>
      </p:sp>
      <p:sp>
        <p:nvSpPr>
          <p:cNvPr id="3" name="Content Placeholder 2">
            <a:extLst>
              <a:ext uri="{FF2B5EF4-FFF2-40B4-BE49-F238E27FC236}">
                <a16:creationId xmlns:a16="http://schemas.microsoft.com/office/drawing/2014/main" xmlns="" id="{0DBEFC2C-8AC3-44EC-939B-636A05B1DB79}"/>
              </a:ext>
            </a:extLst>
          </p:cNvPr>
          <p:cNvSpPr>
            <a:spLocks noGrp="1"/>
          </p:cNvSpPr>
          <p:nvPr>
            <p:ph idx="1"/>
          </p:nvPr>
        </p:nvSpPr>
        <p:spPr>
          <a:xfrm>
            <a:off x="1225433" y="3013364"/>
            <a:ext cx="9303326" cy="2793076"/>
          </a:xfrm>
        </p:spPr>
        <p:txBody>
          <a:bodyPr>
            <a:normAutofit/>
          </a:bodyPr>
          <a:lstStyle/>
          <a:p>
            <a:pPr marL="0" indent="0">
              <a:buNone/>
            </a:pPr>
            <a:endParaRPr lang="en-US" sz="3200" dirty="0">
              <a:highlight>
                <a:srgbClr val="FFFF00"/>
              </a:highlight>
            </a:endParaRPr>
          </a:p>
          <a:p>
            <a:pPr marL="0" indent="0">
              <a:buNone/>
            </a:pPr>
            <a:r>
              <a:rPr lang="en-US" sz="3600" dirty="0"/>
              <a:t>How to identify Motorbike tyer usage and Life expectancy prediction system with computer vision and a machine learning model.</a:t>
            </a:r>
          </a:p>
          <a:p>
            <a:pPr marL="0" indent="0">
              <a:buNone/>
            </a:pPr>
            <a:endParaRPr lang="en-US" sz="3200" dirty="0">
              <a:highlight>
                <a:srgbClr val="FFFF00"/>
              </a:highlight>
            </a:endParaRPr>
          </a:p>
          <a:p>
            <a:endParaRPr lang="en-US" dirty="0">
              <a:highlight>
                <a:srgbClr val="FFFF00"/>
              </a:highlight>
            </a:endParaRPr>
          </a:p>
          <a:p>
            <a:endParaRPr lang="en-US" dirty="0"/>
          </a:p>
        </p:txBody>
      </p:sp>
      <p:sp>
        <p:nvSpPr>
          <p:cNvPr id="6" name="TextBox 5">
            <a:extLst>
              <a:ext uri="{FF2B5EF4-FFF2-40B4-BE49-F238E27FC236}">
                <a16:creationId xmlns:a16="http://schemas.microsoft.com/office/drawing/2014/main" xmlns="" id="{A47C2CD6-6B22-46DF-B918-165EA1D1F92D}"/>
              </a:ext>
            </a:extLst>
          </p:cNvPr>
          <p:cNvSpPr txBox="1"/>
          <p:nvPr/>
        </p:nvSpPr>
        <p:spPr>
          <a:xfrm>
            <a:off x="6096000" y="340822"/>
            <a:ext cx="6093229"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AA4FBF00-6D9C-4089-97A5-03D3982E605C}"/>
              </a:ext>
            </a:extLst>
          </p:cNvPr>
          <p:cNvPicPr>
            <a:picLocks noChangeAspect="1"/>
          </p:cNvPicPr>
          <p:nvPr/>
        </p:nvPicPr>
        <p:blipFill>
          <a:blip r:embed="rId2"/>
          <a:stretch>
            <a:fillRect/>
          </a:stretch>
        </p:blipFill>
        <p:spPr>
          <a:xfrm>
            <a:off x="69272" y="6355225"/>
            <a:ext cx="2319251" cy="444585"/>
          </a:xfrm>
          <a:prstGeom prst="rect">
            <a:avLst/>
          </a:prstGeom>
        </p:spPr>
      </p:pic>
    </p:spTree>
    <p:extLst>
      <p:ext uri="{BB962C8B-B14F-4D97-AF65-F5344CB8AC3E}">
        <p14:creationId xmlns:p14="http://schemas.microsoft.com/office/powerpoint/2010/main" val="47054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444385" y="1459170"/>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2">
            <a:extLst>
              <a:ext uri="{FF2B5EF4-FFF2-40B4-BE49-F238E27FC236}">
                <a16:creationId xmlns:a16="http://schemas.microsoft.com/office/drawing/2014/main" xmlns="" id="{D2F38D5C-E3E2-4467-A560-EF1659321C20}"/>
              </a:ext>
            </a:extLst>
          </p:cNvPr>
          <p:cNvSpPr/>
          <p:nvPr/>
        </p:nvSpPr>
        <p:spPr>
          <a:xfrm>
            <a:off x="1805592" y="2993822"/>
            <a:ext cx="9674283" cy="2339102"/>
          </a:xfrm>
          <a:prstGeom prst="rect">
            <a:avLst/>
          </a:prstGeom>
        </p:spPr>
        <p:txBody>
          <a:bodyPr wrap="square">
            <a:spAutoFit/>
          </a:bodyPr>
          <a:lstStyle/>
          <a:p>
            <a:pPr marL="457200" indent="-457200">
              <a:buFont typeface="Arial" panose="020B0604020202020204" pitchFamily="34" charset="0"/>
              <a:buChar char="•"/>
            </a:pPr>
            <a:r>
              <a:rPr lang="en-US" sz="2600" dirty="0"/>
              <a:t>Capture images of </a:t>
            </a:r>
            <a:r>
              <a:rPr lang="en-US" sz="2600" dirty="0" err="1"/>
              <a:t>tyres</a:t>
            </a:r>
            <a:r>
              <a:rPr lang="en-US" sz="2600" dirty="0"/>
              <a:t>.</a:t>
            </a:r>
          </a:p>
          <a:p>
            <a:pPr marL="800100" lvl="1" indent="-342900">
              <a:buFont typeface="Wingdings" panose="05000000000000000000" pitchFamily="2" charset="2"/>
              <a:buChar char="Ø"/>
            </a:pPr>
            <a:r>
              <a:rPr lang="en-US" sz="2000" dirty="0"/>
              <a:t>Here user can capture or upload an image of a </a:t>
            </a:r>
            <a:r>
              <a:rPr lang="en-US" sz="2000" dirty="0" err="1"/>
              <a:t>tyre</a:t>
            </a:r>
            <a:r>
              <a:rPr lang="en-US" sz="2000" dirty="0"/>
              <a:t> and predict usage and life expectancy.</a:t>
            </a:r>
          </a:p>
          <a:p>
            <a:pPr marL="457200" indent="-457200">
              <a:buFont typeface="Arial" panose="020B0604020202020204" pitchFamily="34" charset="0"/>
              <a:buChar char="•"/>
            </a:pPr>
            <a:r>
              <a:rPr lang="en-US" sz="2600" dirty="0"/>
              <a:t>Output the usage details and Life expectancy.</a:t>
            </a:r>
          </a:p>
          <a:p>
            <a:pPr lvl="1"/>
            <a:endParaRPr lang="en-US" sz="2800" dirty="0">
              <a:highlight>
                <a:srgbClr val="FFFF00"/>
              </a:highlight>
            </a:endParaRPr>
          </a:p>
          <a:p>
            <a:pPr marL="285750" indent="-285750">
              <a:buFont typeface="Arial" panose="020B0604020202020204" pitchFamily="34" charset="0"/>
              <a:buChar char="•"/>
            </a:pPr>
            <a:endParaRPr lang="en-US" sz="2600" dirty="0"/>
          </a:p>
        </p:txBody>
      </p:sp>
      <p:pic>
        <p:nvPicPr>
          <p:cNvPr id="8" name="Picture 7">
            <a:extLst>
              <a:ext uri="{FF2B5EF4-FFF2-40B4-BE49-F238E27FC236}">
                <a16:creationId xmlns:a16="http://schemas.microsoft.com/office/drawing/2014/main" xmlns="" id="{5182E9C7-176A-4042-A269-62246853F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2027" y="4124874"/>
            <a:ext cx="2796489" cy="2547912"/>
          </a:xfrm>
          <a:prstGeom prst="rect">
            <a:avLst/>
          </a:prstGeom>
        </p:spPr>
      </p:pic>
      <p:sp>
        <p:nvSpPr>
          <p:cNvPr id="5" name="Rectangle 4">
            <a:extLst>
              <a:ext uri="{FF2B5EF4-FFF2-40B4-BE49-F238E27FC236}">
                <a16:creationId xmlns:a16="http://schemas.microsoft.com/office/drawing/2014/main" xmlns="" id="{2367E8C7-6B4C-4C64-B273-6901EF9A9888}"/>
              </a:ext>
            </a:extLst>
          </p:cNvPr>
          <p:cNvSpPr/>
          <p:nvPr/>
        </p:nvSpPr>
        <p:spPr>
          <a:xfrm>
            <a:off x="3278331" y="6392851"/>
            <a:ext cx="4827219" cy="369332"/>
          </a:xfrm>
          <a:prstGeom prst="rect">
            <a:avLst/>
          </a:prstGeom>
        </p:spPr>
        <p:txBody>
          <a:bodyPr wrap="none">
            <a:spAutoFit/>
          </a:bodyPr>
          <a:lstStyle/>
          <a:p>
            <a:r>
              <a:rPr lang="en-US" b="1" dirty="0"/>
              <a:t>IT20156206 </a:t>
            </a:r>
            <a:r>
              <a:rPr lang="en-US" dirty="0"/>
              <a:t>|   Rathnasooriya P. U |   TMP-23-383</a:t>
            </a:r>
          </a:p>
        </p:txBody>
      </p:sp>
    </p:spTree>
    <p:extLst>
      <p:ext uri="{BB962C8B-B14F-4D97-AF65-F5344CB8AC3E}">
        <p14:creationId xmlns:p14="http://schemas.microsoft.com/office/powerpoint/2010/main" val="2027915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Arrow: Pentagon 2">
            <a:extLst>
              <a:ext uri="{FF2B5EF4-FFF2-40B4-BE49-F238E27FC236}">
                <a16:creationId xmlns:a16="http://schemas.microsoft.com/office/drawing/2014/main" xmlns="" id="{96C05C98-DDA8-46A0-8B16-5B6D44373D5E}"/>
              </a:ext>
            </a:extLst>
          </p:cNvPr>
          <p:cNvSpPr/>
          <p:nvPr/>
        </p:nvSpPr>
        <p:spPr>
          <a:xfrm>
            <a:off x="623454" y="365760"/>
            <a:ext cx="3250277" cy="25104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CDBA6D14-A824-4F33-AB3E-5D175EB413BA}"/>
              </a:ext>
            </a:extLst>
          </p:cNvPr>
          <p:cNvSpPr txBox="1"/>
          <p:nvPr/>
        </p:nvSpPr>
        <p:spPr>
          <a:xfrm>
            <a:off x="856213" y="1119812"/>
            <a:ext cx="2219498" cy="954107"/>
          </a:xfrm>
          <a:prstGeom prst="rect">
            <a:avLst/>
          </a:prstGeom>
          <a:noFill/>
        </p:spPr>
        <p:txBody>
          <a:bodyPr wrap="square" rtlCol="0">
            <a:spAutoFit/>
          </a:bodyPr>
          <a:lstStyle/>
          <a:p>
            <a:r>
              <a:rPr lang="en-GB" sz="2800" b="1" dirty="0">
                <a:solidFill>
                  <a:schemeClr val="bg1"/>
                </a:solidFill>
              </a:rPr>
              <a:t>Completion</a:t>
            </a:r>
            <a:r>
              <a:rPr lang="en-US" sz="2800" b="1" dirty="0">
                <a:solidFill>
                  <a:schemeClr val="bg1"/>
                </a:solidFill>
              </a:rPr>
              <a:t> of the System</a:t>
            </a:r>
            <a:endParaRPr lang="en-US" sz="2800" dirty="0">
              <a:solidFill>
                <a:schemeClr val="bg1"/>
              </a:solidFill>
            </a:endParaRPr>
          </a:p>
        </p:txBody>
      </p:sp>
      <p:graphicFrame>
        <p:nvGraphicFramePr>
          <p:cNvPr id="8" name="Table 8">
            <a:extLst>
              <a:ext uri="{FF2B5EF4-FFF2-40B4-BE49-F238E27FC236}">
                <a16:creationId xmlns:a16="http://schemas.microsoft.com/office/drawing/2014/main" xmlns="" id="{951D7765-E025-49B1-AB3E-1B5EFA940B7E}"/>
              </a:ext>
            </a:extLst>
          </p:cNvPr>
          <p:cNvGraphicFramePr>
            <a:graphicFrameLocks noGrp="1"/>
          </p:cNvGraphicFramePr>
          <p:nvPr>
            <p:extLst>
              <p:ext uri="{D42A27DB-BD31-4B8C-83A1-F6EECF244321}">
                <p14:modId xmlns:p14="http://schemas.microsoft.com/office/powerpoint/2010/main" val="2654399281"/>
              </p:ext>
            </p:extLst>
          </p:nvPr>
        </p:nvGraphicFramePr>
        <p:xfrm>
          <a:off x="4364181" y="2709949"/>
          <a:ext cx="7029796" cy="3225336"/>
        </p:xfrm>
        <a:graphic>
          <a:graphicData uri="http://schemas.openxmlformats.org/drawingml/2006/table">
            <a:tbl>
              <a:tblPr firstRow="1" bandRow="1">
                <a:tableStyleId>{5C22544A-7EE6-4342-B048-85BDC9FD1C3A}</a:tableStyleId>
              </a:tblPr>
              <a:tblGrid>
                <a:gridCol w="3514898">
                  <a:extLst>
                    <a:ext uri="{9D8B030D-6E8A-4147-A177-3AD203B41FA5}">
                      <a16:colId xmlns:a16="http://schemas.microsoft.com/office/drawing/2014/main" xmlns="" val="2677227409"/>
                    </a:ext>
                  </a:extLst>
                </a:gridCol>
                <a:gridCol w="3514898">
                  <a:extLst>
                    <a:ext uri="{9D8B030D-6E8A-4147-A177-3AD203B41FA5}">
                      <a16:colId xmlns:a16="http://schemas.microsoft.com/office/drawing/2014/main" xmlns="" val="2761032087"/>
                    </a:ext>
                  </a:extLst>
                </a:gridCol>
              </a:tblGrid>
              <a:tr h="806334">
                <a:tc>
                  <a:txBody>
                    <a:bodyPr/>
                    <a:lstStyle/>
                    <a:p>
                      <a:r>
                        <a:rPr lang="en-US" sz="2800" dirty="0"/>
                        <a:t>Component </a:t>
                      </a:r>
                    </a:p>
                  </a:txBody>
                  <a:tcPr/>
                </a:tc>
                <a:tc>
                  <a:txBody>
                    <a:bodyPr/>
                    <a:lstStyle/>
                    <a:p>
                      <a:r>
                        <a:rPr lang="en-US" sz="2800" dirty="0"/>
                        <a:t>Status of Completion </a:t>
                      </a:r>
                    </a:p>
                  </a:txBody>
                  <a:tcPr/>
                </a:tc>
                <a:extLst>
                  <a:ext uri="{0D108BD9-81ED-4DB2-BD59-A6C34878D82A}">
                    <a16:rowId xmlns:a16="http://schemas.microsoft.com/office/drawing/2014/main" xmlns="" val="817923331"/>
                  </a:ext>
                </a:extLst>
              </a:tr>
              <a:tr h="806334">
                <a:tc>
                  <a:txBody>
                    <a:bodyPr/>
                    <a:lstStyle/>
                    <a:p>
                      <a:r>
                        <a:rPr lang="en-US" dirty="0"/>
                        <a:t>Gathering datasets</a:t>
                      </a:r>
                    </a:p>
                  </a:txBody>
                  <a:tcPr/>
                </a:tc>
                <a:tc>
                  <a:txBody>
                    <a:bodyPr/>
                    <a:lstStyle/>
                    <a:p>
                      <a:r>
                        <a:rPr lang="en-US" dirty="0"/>
                        <a:t>95%</a:t>
                      </a:r>
                    </a:p>
                  </a:txBody>
                  <a:tcPr/>
                </a:tc>
                <a:extLst>
                  <a:ext uri="{0D108BD9-81ED-4DB2-BD59-A6C34878D82A}">
                    <a16:rowId xmlns:a16="http://schemas.microsoft.com/office/drawing/2014/main" xmlns="" val="2530348574"/>
                  </a:ext>
                </a:extLst>
              </a:tr>
              <a:tr h="806334">
                <a:tc>
                  <a:txBody>
                    <a:bodyPr/>
                    <a:lstStyle/>
                    <a:p>
                      <a:r>
                        <a:rPr lang="en-US" dirty="0"/>
                        <a:t>Vision transformer model to predict the usage</a:t>
                      </a:r>
                    </a:p>
                  </a:txBody>
                  <a:tcPr/>
                </a:tc>
                <a:tc>
                  <a:txBody>
                    <a:bodyPr/>
                    <a:lstStyle/>
                    <a:p>
                      <a:r>
                        <a:rPr lang="en-US" dirty="0"/>
                        <a:t>80%</a:t>
                      </a:r>
                    </a:p>
                  </a:txBody>
                  <a:tcPr/>
                </a:tc>
                <a:extLst>
                  <a:ext uri="{0D108BD9-81ED-4DB2-BD59-A6C34878D82A}">
                    <a16:rowId xmlns:a16="http://schemas.microsoft.com/office/drawing/2014/main" xmlns="" val="1676046357"/>
                  </a:ext>
                </a:extLst>
              </a:tr>
              <a:tr h="806334">
                <a:tc>
                  <a:txBody>
                    <a:bodyPr/>
                    <a:lstStyle/>
                    <a:p>
                      <a:r>
                        <a:rPr lang="en-US" dirty="0"/>
                        <a:t>Output the predicted life expectancy of the </a:t>
                      </a:r>
                      <a:r>
                        <a:rPr lang="en-US" dirty="0" err="1"/>
                        <a:t>tyre</a:t>
                      </a:r>
                      <a:endParaRPr lang="en-US" dirty="0"/>
                    </a:p>
                  </a:txBody>
                  <a:tcPr/>
                </a:tc>
                <a:tc>
                  <a:txBody>
                    <a:bodyPr/>
                    <a:lstStyle/>
                    <a:p>
                      <a:r>
                        <a:rPr lang="en-US" dirty="0"/>
                        <a:t>10%</a:t>
                      </a:r>
                    </a:p>
                  </a:txBody>
                  <a:tcPr/>
                </a:tc>
                <a:extLst>
                  <a:ext uri="{0D108BD9-81ED-4DB2-BD59-A6C34878D82A}">
                    <a16:rowId xmlns:a16="http://schemas.microsoft.com/office/drawing/2014/main" xmlns="" val="457639268"/>
                  </a:ext>
                </a:extLst>
              </a:tr>
            </a:tbl>
          </a:graphicData>
        </a:graphic>
      </p:graphicFrame>
      <p:pic>
        <p:nvPicPr>
          <p:cNvPr id="10" name="Picture 9">
            <a:extLst>
              <a:ext uri="{FF2B5EF4-FFF2-40B4-BE49-F238E27FC236}">
                <a16:creationId xmlns:a16="http://schemas.microsoft.com/office/drawing/2014/main" xmlns="" id="{E4DCFC71-893A-4CC6-8F29-5142406338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77035">
            <a:off x="441385" y="3931246"/>
            <a:ext cx="2068294" cy="2385416"/>
          </a:xfrm>
          <a:prstGeom prst="rect">
            <a:avLst/>
          </a:prstGeom>
        </p:spPr>
      </p:pic>
    </p:spTree>
    <p:extLst>
      <p:ext uri="{BB962C8B-B14F-4D97-AF65-F5344CB8AC3E}">
        <p14:creationId xmlns:p14="http://schemas.microsoft.com/office/powerpoint/2010/main" val="330835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F7BCD-1302-4833-AB91-E2AD5CBB77AA}"/>
              </a:ext>
            </a:extLst>
          </p:cNvPr>
          <p:cNvSpPr>
            <a:spLocks noGrp="1"/>
          </p:cNvSpPr>
          <p:nvPr>
            <p:ph type="title"/>
          </p:nvPr>
        </p:nvSpPr>
        <p:spPr>
          <a:xfrm>
            <a:off x="447502" y="1053676"/>
            <a:ext cx="10515600" cy="1325563"/>
          </a:xfrm>
        </p:spPr>
        <p:txBody>
          <a:bodyPr>
            <a:normAutofit/>
          </a:bodyPr>
          <a:lstStyle/>
          <a:p>
            <a:r>
              <a:rPr lang="en-US" sz="6000" b="1" dirty="0">
                <a:solidFill>
                  <a:schemeClr val="accent5">
                    <a:lumMod val="75000"/>
                  </a:schemeClr>
                </a:solidFill>
                <a:latin typeface="Times New Roman" panose="02020603050405020304" pitchFamily="18" charset="0"/>
                <a:cs typeface="Times New Roman" panose="02020603050405020304" pitchFamily="18" charset="0"/>
              </a:rPr>
              <a:t>Introduction </a:t>
            </a:r>
            <a:endParaRPr lang="en-US" sz="6000" dirty="0"/>
          </a:p>
        </p:txBody>
      </p:sp>
      <p:sp>
        <p:nvSpPr>
          <p:cNvPr id="3" name="Content Placeholder 2">
            <a:extLst>
              <a:ext uri="{FF2B5EF4-FFF2-40B4-BE49-F238E27FC236}">
                <a16:creationId xmlns:a16="http://schemas.microsoft.com/office/drawing/2014/main" xmlns="" id="{BDB92643-3D6A-40AE-BC54-4BE345C455F8}"/>
              </a:ext>
            </a:extLst>
          </p:cNvPr>
          <p:cNvSpPr>
            <a:spLocks noGrp="1"/>
          </p:cNvSpPr>
          <p:nvPr>
            <p:ph idx="1"/>
          </p:nvPr>
        </p:nvSpPr>
        <p:spPr>
          <a:xfrm>
            <a:off x="1943099" y="2881341"/>
            <a:ext cx="8880071" cy="4351338"/>
          </a:xfrm>
        </p:spPr>
        <p:txBody>
          <a:bodyPr/>
          <a:lstStyle/>
          <a:p>
            <a:pPr marL="514350" indent="-514350">
              <a:buAutoNum type="arabicPeriod"/>
            </a:pPr>
            <a:r>
              <a:rPr lang="en-US" sz="2600" dirty="0">
                <a:solidFill>
                  <a:schemeClr val="tx1"/>
                </a:solidFill>
              </a:rPr>
              <a:t>Research problem</a:t>
            </a:r>
          </a:p>
          <a:p>
            <a:pPr marL="742950" lvl="1" indent="-285750"/>
            <a:r>
              <a:rPr lang="en-US" dirty="0">
                <a:solidFill>
                  <a:schemeClr val="tx1"/>
                </a:solidFill>
              </a:rPr>
              <a:t>How to purchase a motor  bike with minimum defects and alternations ?</a:t>
            </a:r>
          </a:p>
          <a:p>
            <a:pPr marL="742950" lvl="1" indent="-285750"/>
            <a:r>
              <a:rPr lang="en-US" dirty="0">
                <a:solidFill>
                  <a:schemeClr val="tx1"/>
                </a:solidFill>
              </a:rPr>
              <a:t>How to purchase a motor bike without getting tricked ?</a:t>
            </a:r>
            <a:endParaRPr lang="en-US" sz="2600" dirty="0">
              <a:solidFill>
                <a:schemeClr val="tx1"/>
              </a:solidFill>
            </a:endParaRPr>
          </a:p>
          <a:p>
            <a:pPr marL="0" indent="0">
              <a:buNone/>
            </a:pPr>
            <a:r>
              <a:rPr lang="en-US" sz="2600" dirty="0">
                <a:solidFill>
                  <a:schemeClr val="tx1"/>
                </a:solidFill>
              </a:rPr>
              <a:t>2. Solution</a:t>
            </a:r>
          </a:p>
          <a:p>
            <a:pPr marL="0" indent="0">
              <a:buNone/>
            </a:pPr>
            <a:r>
              <a:rPr lang="en-US" sz="2600" dirty="0">
                <a:solidFill>
                  <a:schemeClr val="tx1"/>
                </a:solidFill>
              </a:rPr>
              <a:t>3. Main objectives</a:t>
            </a:r>
          </a:p>
          <a:p>
            <a:pPr marL="0" indent="0">
              <a:buNone/>
            </a:pPr>
            <a:r>
              <a:rPr lang="en-US" sz="2600" dirty="0">
                <a:solidFill>
                  <a:schemeClr val="tx1"/>
                </a:solidFill>
              </a:rPr>
              <a:t>4. Overall System Diagram </a:t>
            </a:r>
          </a:p>
          <a:p>
            <a:endParaRPr lang="en-US" dirty="0"/>
          </a:p>
        </p:txBody>
      </p:sp>
      <p:sp>
        <p:nvSpPr>
          <p:cNvPr id="4" name="TextBox 3">
            <a:extLst>
              <a:ext uri="{FF2B5EF4-FFF2-40B4-BE49-F238E27FC236}">
                <a16:creationId xmlns:a16="http://schemas.microsoft.com/office/drawing/2014/main" xmlns="" id="{3BCA1676-7224-4626-BBB6-D4BA20E85FD7}"/>
              </a:ext>
            </a:extLst>
          </p:cNvPr>
          <p:cNvSpPr txBox="1"/>
          <p:nvPr/>
        </p:nvSpPr>
        <p:spPr>
          <a:xfrm>
            <a:off x="5852161" y="319096"/>
            <a:ext cx="6458988"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pPr algn="ctr"/>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EB99AE1C-1857-4CD0-99D5-03D2E1D28008}"/>
              </a:ext>
            </a:extLst>
          </p:cNvPr>
          <p:cNvPicPr>
            <a:picLocks noChangeAspect="1"/>
          </p:cNvPicPr>
          <p:nvPr/>
        </p:nvPicPr>
        <p:blipFill>
          <a:blip r:embed="rId2"/>
          <a:stretch>
            <a:fillRect/>
          </a:stretch>
        </p:blipFill>
        <p:spPr>
          <a:xfrm>
            <a:off x="91440" y="6413415"/>
            <a:ext cx="2319251" cy="444585"/>
          </a:xfrm>
          <a:prstGeom prst="rect">
            <a:avLst/>
          </a:prstGeom>
        </p:spPr>
      </p:pic>
      <p:grpSp>
        <p:nvGrpSpPr>
          <p:cNvPr id="6" name="Group 5">
            <a:extLst>
              <a:ext uri="{FF2B5EF4-FFF2-40B4-BE49-F238E27FC236}">
                <a16:creationId xmlns:a16="http://schemas.microsoft.com/office/drawing/2014/main" xmlns="" id="{34724F48-EDEE-4A74-891E-FEDA892F5ECE}"/>
              </a:ext>
            </a:extLst>
          </p:cNvPr>
          <p:cNvGrpSpPr/>
          <p:nvPr/>
        </p:nvGrpSpPr>
        <p:grpSpPr>
          <a:xfrm rot="11109924" flipV="1">
            <a:off x="9619255" y="4363541"/>
            <a:ext cx="2470259" cy="2388108"/>
            <a:chOff x="-214779" y="3818987"/>
            <a:chExt cx="3158686" cy="3053641"/>
          </a:xfrm>
        </p:grpSpPr>
        <p:grpSp>
          <p:nvGrpSpPr>
            <p:cNvPr id="7" name="Group 6">
              <a:extLst>
                <a:ext uri="{FF2B5EF4-FFF2-40B4-BE49-F238E27FC236}">
                  <a16:creationId xmlns:a16="http://schemas.microsoft.com/office/drawing/2014/main" xmlns="" id="{7010EA2E-9525-4959-B741-A98B7DE0CC37}"/>
                </a:ext>
              </a:extLst>
            </p:cNvPr>
            <p:cNvGrpSpPr/>
            <p:nvPr/>
          </p:nvGrpSpPr>
          <p:grpSpPr>
            <a:xfrm rot="1587316">
              <a:off x="909065" y="3818987"/>
              <a:ext cx="1555538" cy="2302642"/>
              <a:chOff x="6477000" y="3016250"/>
              <a:chExt cx="1328738" cy="1966913"/>
            </a:xfrm>
          </p:grpSpPr>
          <p:sp>
            <p:nvSpPr>
              <p:cNvPr id="12" name="Freeform 21">
                <a:extLst>
                  <a:ext uri="{FF2B5EF4-FFF2-40B4-BE49-F238E27FC236}">
                    <a16:creationId xmlns:a16="http://schemas.microsoft.com/office/drawing/2014/main" xmlns="" id="{100DCD09-12FA-416C-AAFD-8153B750D66C}"/>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2">
                <a:extLst>
                  <a:ext uri="{FF2B5EF4-FFF2-40B4-BE49-F238E27FC236}">
                    <a16:creationId xmlns:a16="http://schemas.microsoft.com/office/drawing/2014/main" xmlns="" id="{AD21E802-4400-4DD3-9838-A69280ED9B96}"/>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3">
                <a:extLst>
                  <a:ext uri="{FF2B5EF4-FFF2-40B4-BE49-F238E27FC236}">
                    <a16:creationId xmlns:a16="http://schemas.microsoft.com/office/drawing/2014/main" xmlns="" id="{094773FF-61E6-446D-BD87-56E3D3F82BE0}"/>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4">
                <a:extLst>
                  <a:ext uri="{FF2B5EF4-FFF2-40B4-BE49-F238E27FC236}">
                    <a16:creationId xmlns:a16="http://schemas.microsoft.com/office/drawing/2014/main" xmlns="" id="{D0C17AA2-4890-4AA8-8FFC-D7792ACDBB89}"/>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Line 25">
                <a:extLst>
                  <a:ext uri="{FF2B5EF4-FFF2-40B4-BE49-F238E27FC236}">
                    <a16:creationId xmlns:a16="http://schemas.microsoft.com/office/drawing/2014/main" xmlns="" id="{3B6B946F-A64E-4323-89A4-2ECAB292C5E4}"/>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6">
                <a:extLst>
                  <a:ext uri="{FF2B5EF4-FFF2-40B4-BE49-F238E27FC236}">
                    <a16:creationId xmlns:a16="http://schemas.microsoft.com/office/drawing/2014/main" xmlns="" id="{753F2C43-01D1-4BBE-B2F8-A7F35578366B}"/>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
                <a:extLst>
                  <a:ext uri="{FF2B5EF4-FFF2-40B4-BE49-F238E27FC236}">
                    <a16:creationId xmlns:a16="http://schemas.microsoft.com/office/drawing/2014/main" xmlns="" id="{504EE4B9-420B-4434-83B4-A6F5C918EAE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Line 28">
                <a:extLst>
                  <a:ext uri="{FF2B5EF4-FFF2-40B4-BE49-F238E27FC236}">
                    <a16:creationId xmlns:a16="http://schemas.microsoft.com/office/drawing/2014/main" xmlns="" id="{EFB32710-6A1D-4C28-B70A-F25961B42F2D}"/>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a:extLst>
                  <a:ext uri="{FF2B5EF4-FFF2-40B4-BE49-F238E27FC236}">
                    <a16:creationId xmlns:a16="http://schemas.microsoft.com/office/drawing/2014/main" xmlns="" id="{A3479964-B772-4BD4-935E-0103B59BB80E}"/>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0">
                <a:extLst>
                  <a:ext uri="{FF2B5EF4-FFF2-40B4-BE49-F238E27FC236}">
                    <a16:creationId xmlns:a16="http://schemas.microsoft.com/office/drawing/2014/main" xmlns="" id="{FC8F91B9-84A9-4B7F-9F1E-05AEF76DD4C5}"/>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31">
                <a:extLst>
                  <a:ext uri="{FF2B5EF4-FFF2-40B4-BE49-F238E27FC236}">
                    <a16:creationId xmlns:a16="http://schemas.microsoft.com/office/drawing/2014/main" xmlns="" id="{6D44812D-C2C7-4355-822B-6DBA500C61B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2">
                <a:extLst>
                  <a:ext uri="{FF2B5EF4-FFF2-40B4-BE49-F238E27FC236}">
                    <a16:creationId xmlns:a16="http://schemas.microsoft.com/office/drawing/2014/main" xmlns="" id="{17A84E00-532D-4FEB-97C4-CBB6BF974605}"/>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3">
                <a:extLst>
                  <a:ext uri="{FF2B5EF4-FFF2-40B4-BE49-F238E27FC236}">
                    <a16:creationId xmlns:a16="http://schemas.microsoft.com/office/drawing/2014/main" xmlns="" id="{27D25193-14FC-42E6-A5B0-58CDC263F0FD}"/>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34">
                <a:extLst>
                  <a:ext uri="{FF2B5EF4-FFF2-40B4-BE49-F238E27FC236}">
                    <a16:creationId xmlns:a16="http://schemas.microsoft.com/office/drawing/2014/main" xmlns="" id="{BA752F50-B29C-4E03-BE39-D1FD0A959EDF}"/>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5">
                <a:extLst>
                  <a:ext uri="{FF2B5EF4-FFF2-40B4-BE49-F238E27FC236}">
                    <a16:creationId xmlns:a16="http://schemas.microsoft.com/office/drawing/2014/main" xmlns="" id="{CF09BBC5-5313-46F0-936E-EA865B051BA0}"/>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6">
                <a:extLst>
                  <a:ext uri="{FF2B5EF4-FFF2-40B4-BE49-F238E27FC236}">
                    <a16:creationId xmlns:a16="http://schemas.microsoft.com/office/drawing/2014/main" xmlns="" id="{DAAF1D78-C2F7-4EDF-8FB5-0D55385F0AE1}"/>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37">
                <a:extLst>
                  <a:ext uri="{FF2B5EF4-FFF2-40B4-BE49-F238E27FC236}">
                    <a16:creationId xmlns:a16="http://schemas.microsoft.com/office/drawing/2014/main" xmlns="" id="{9F74220D-5A01-4625-BD08-261731D34F65}"/>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8">
                <a:extLst>
                  <a:ext uri="{FF2B5EF4-FFF2-40B4-BE49-F238E27FC236}">
                    <a16:creationId xmlns:a16="http://schemas.microsoft.com/office/drawing/2014/main" xmlns="" id="{BC1C35FB-6FF7-41F6-A3AD-31DCCF60B716}"/>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9">
                <a:extLst>
                  <a:ext uri="{FF2B5EF4-FFF2-40B4-BE49-F238E27FC236}">
                    <a16:creationId xmlns:a16="http://schemas.microsoft.com/office/drawing/2014/main" xmlns="" id="{DF8B43EF-E002-4C85-B33E-803FB97053F2}"/>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40">
                <a:extLst>
                  <a:ext uri="{FF2B5EF4-FFF2-40B4-BE49-F238E27FC236}">
                    <a16:creationId xmlns:a16="http://schemas.microsoft.com/office/drawing/2014/main" xmlns="" id="{A22ABDF3-F6FB-4472-BC93-9B542007D0B5}"/>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a:extLst>
                  <a:ext uri="{FF2B5EF4-FFF2-40B4-BE49-F238E27FC236}">
                    <a16:creationId xmlns:a16="http://schemas.microsoft.com/office/drawing/2014/main" xmlns="" id="{2F4C3F41-35F9-4C65-BA79-AD960067DF17}"/>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a:extLst>
                  <a:ext uri="{FF2B5EF4-FFF2-40B4-BE49-F238E27FC236}">
                    <a16:creationId xmlns:a16="http://schemas.microsoft.com/office/drawing/2014/main" xmlns="" id="{3D7E86DE-0145-4781-B786-739BAE96C8D1}"/>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Line 43">
                <a:extLst>
                  <a:ext uri="{FF2B5EF4-FFF2-40B4-BE49-F238E27FC236}">
                    <a16:creationId xmlns:a16="http://schemas.microsoft.com/office/drawing/2014/main" xmlns="" id="{34AEA653-74A5-4023-8B3E-E19DC0964CF9}"/>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xmlns="" id="{8AE11F45-29C9-404A-AEF7-9F95EDC31C48}"/>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a:extLst>
                  <a:ext uri="{FF2B5EF4-FFF2-40B4-BE49-F238E27FC236}">
                    <a16:creationId xmlns:a16="http://schemas.microsoft.com/office/drawing/2014/main" xmlns="" id="{FDB7F7AB-1D73-4535-A70C-DBCF8CD4D6D5}"/>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xmlns="" id="{CE500933-B9A6-48E3-B3E5-2F94ED8811A0}"/>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Shape 7">
              <a:extLst>
                <a:ext uri="{FF2B5EF4-FFF2-40B4-BE49-F238E27FC236}">
                  <a16:creationId xmlns:a16="http://schemas.microsoft.com/office/drawing/2014/main" xmlns="" id="{4263EEE6-42CE-4AFD-BE60-75DFE269E93C}"/>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xmlns="" id="{31FAD95F-9183-4D91-9CA0-E587F0CCF6DE}"/>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xmlns="" id="{BD6FFEE2-7D2B-40E3-9B81-3B1220C3D60D}"/>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DC77E168-9786-405A-B404-C44183A579AD}"/>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17052791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1441365" y="2799714"/>
            <a:ext cx="10515600" cy="1325563"/>
          </a:xfrm>
        </p:spPr>
        <p:txBody>
          <a:bodyPr>
            <a:normAutofit/>
          </a:bodyPr>
          <a:lstStyle/>
          <a:p>
            <a:r>
              <a:rPr lang="en-US" sz="6600" b="1" dirty="0">
                <a:solidFill>
                  <a:schemeClr val="accent5">
                    <a:lumMod val="75000"/>
                  </a:schemeClr>
                </a:solidFill>
                <a:latin typeface="Times New Roman" panose="02020603050405020304" pitchFamily="18" charset="0"/>
                <a:cs typeface="Times New Roman" panose="02020603050405020304" pitchFamily="18" charset="0"/>
              </a:rPr>
              <a:t>Progress up to now</a:t>
            </a:r>
            <a:endParaRPr lang="en-US" sz="6600" dirty="0"/>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pic>
        <p:nvPicPr>
          <p:cNvPr id="10" name="Picture 9">
            <a:extLst>
              <a:ext uri="{FF2B5EF4-FFF2-40B4-BE49-F238E27FC236}">
                <a16:creationId xmlns:a16="http://schemas.microsoft.com/office/drawing/2014/main" xmlns="" id="{D644CEBC-E116-4C51-8AC3-0D5B4B091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251" y="3902482"/>
            <a:ext cx="3179618" cy="2673474"/>
          </a:xfrm>
          <a:prstGeom prst="rect">
            <a:avLst/>
          </a:prstGeom>
        </p:spPr>
      </p:pic>
      <p:grpSp>
        <p:nvGrpSpPr>
          <p:cNvPr id="11" name="Group 10">
            <a:extLst>
              <a:ext uri="{FF2B5EF4-FFF2-40B4-BE49-F238E27FC236}">
                <a16:creationId xmlns:a16="http://schemas.microsoft.com/office/drawing/2014/main" xmlns="" id="{3FC9EA4C-32F0-4D16-8159-E430394F1CF8}"/>
              </a:ext>
            </a:extLst>
          </p:cNvPr>
          <p:cNvGrpSpPr/>
          <p:nvPr/>
        </p:nvGrpSpPr>
        <p:grpSpPr>
          <a:xfrm flipV="1">
            <a:off x="-81736" y="9135"/>
            <a:ext cx="2470259" cy="2388108"/>
            <a:chOff x="-214779" y="3818987"/>
            <a:chExt cx="3158686" cy="3053641"/>
          </a:xfrm>
        </p:grpSpPr>
        <p:grpSp>
          <p:nvGrpSpPr>
            <p:cNvPr id="12" name="Group 11">
              <a:extLst>
                <a:ext uri="{FF2B5EF4-FFF2-40B4-BE49-F238E27FC236}">
                  <a16:creationId xmlns:a16="http://schemas.microsoft.com/office/drawing/2014/main" xmlns="" id="{BBFD510A-C5A5-4A5A-84A8-C0B5E6395769}"/>
                </a:ext>
              </a:extLst>
            </p:cNvPr>
            <p:cNvGrpSpPr/>
            <p:nvPr/>
          </p:nvGrpSpPr>
          <p:grpSpPr>
            <a:xfrm rot="1587316">
              <a:off x="909065" y="3818987"/>
              <a:ext cx="1555538" cy="2302642"/>
              <a:chOff x="6477000" y="3016250"/>
              <a:chExt cx="1328738" cy="1966913"/>
            </a:xfrm>
          </p:grpSpPr>
          <p:sp>
            <p:nvSpPr>
              <p:cNvPr id="17" name="Freeform 21">
                <a:extLst>
                  <a:ext uri="{FF2B5EF4-FFF2-40B4-BE49-F238E27FC236}">
                    <a16:creationId xmlns:a16="http://schemas.microsoft.com/office/drawing/2014/main" xmlns="" id="{564F891F-FF51-4932-BF57-300AE33B717E}"/>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2">
                <a:extLst>
                  <a:ext uri="{FF2B5EF4-FFF2-40B4-BE49-F238E27FC236}">
                    <a16:creationId xmlns:a16="http://schemas.microsoft.com/office/drawing/2014/main" xmlns="" id="{1073C461-7198-493E-995F-03467B4E6069}"/>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
                <a:extLst>
                  <a:ext uri="{FF2B5EF4-FFF2-40B4-BE49-F238E27FC236}">
                    <a16:creationId xmlns:a16="http://schemas.microsoft.com/office/drawing/2014/main" xmlns="" id="{5C85B9CC-61B7-463B-87CD-3315B85B725D}"/>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4">
                <a:extLst>
                  <a:ext uri="{FF2B5EF4-FFF2-40B4-BE49-F238E27FC236}">
                    <a16:creationId xmlns:a16="http://schemas.microsoft.com/office/drawing/2014/main" xmlns="" id="{FBFC53DE-E8E6-4B65-A51E-1DBCCD4885C5}"/>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25">
                <a:extLst>
                  <a:ext uri="{FF2B5EF4-FFF2-40B4-BE49-F238E27FC236}">
                    <a16:creationId xmlns:a16="http://schemas.microsoft.com/office/drawing/2014/main" xmlns="" id="{802664AA-50A7-4786-BD29-A676E1D94979}"/>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
                <a:extLst>
                  <a:ext uri="{FF2B5EF4-FFF2-40B4-BE49-F238E27FC236}">
                    <a16:creationId xmlns:a16="http://schemas.microsoft.com/office/drawing/2014/main" xmlns="" id="{0841311E-6056-47FE-BA0A-62C1970876B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a16="http://schemas.microsoft.com/office/drawing/2014/main" xmlns="" id="{CFE0A200-B664-42AE-A310-6359C4FA550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8">
                <a:extLst>
                  <a:ext uri="{FF2B5EF4-FFF2-40B4-BE49-F238E27FC236}">
                    <a16:creationId xmlns:a16="http://schemas.microsoft.com/office/drawing/2014/main" xmlns="" id="{79F93A46-E11B-4BDD-8F6C-5C6F0B82F6F2}"/>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
                <a:extLst>
                  <a:ext uri="{FF2B5EF4-FFF2-40B4-BE49-F238E27FC236}">
                    <a16:creationId xmlns:a16="http://schemas.microsoft.com/office/drawing/2014/main" xmlns="" id="{53474C38-3E8A-4D20-82CB-125672063E53}"/>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0">
                <a:extLst>
                  <a:ext uri="{FF2B5EF4-FFF2-40B4-BE49-F238E27FC236}">
                    <a16:creationId xmlns:a16="http://schemas.microsoft.com/office/drawing/2014/main" xmlns="" id="{8A498248-4A0A-4D5E-BF29-688E5ADA2C86}"/>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Line 31">
                <a:extLst>
                  <a:ext uri="{FF2B5EF4-FFF2-40B4-BE49-F238E27FC236}">
                    <a16:creationId xmlns:a16="http://schemas.microsoft.com/office/drawing/2014/main" xmlns="" id="{A9103891-D989-4ED0-87B7-ADCE3DE7C6F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a:extLst>
                  <a:ext uri="{FF2B5EF4-FFF2-40B4-BE49-F238E27FC236}">
                    <a16:creationId xmlns:a16="http://schemas.microsoft.com/office/drawing/2014/main" xmlns="" id="{30CCE53D-952E-4A66-AE2E-4E9287982AA8}"/>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
                <a:extLst>
                  <a:ext uri="{FF2B5EF4-FFF2-40B4-BE49-F238E27FC236}">
                    <a16:creationId xmlns:a16="http://schemas.microsoft.com/office/drawing/2014/main" xmlns="" id="{EA539CDC-43C1-4E90-B442-275540FB7AD0}"/>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34">
                <a:extLst>
                  <a:ext uri="{FF2B5EF4-FFF2-40B4-BE49-F238E27FC236}">
                    <a16:creationId xmlns:a16="http://schemas.microsoft.com/office/drawing/2014/main" xmlns="" id="{9BEC0E7A-5E69-4549-B6CF-8CF5636AC086}"/>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5">
                <a:extLst>
                  <a:ext uri="{FF2B5EF4-FFF2-40B4-BE49-F238E27FC236}">
                    <a16:creationId xmlns:a16="http://schemas.microsoft.com/office/drawing/2014/main" xmlns="" id="{3B65440C-1C1D-4672-BF00-F1D1A91EED27}"/>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6">
                <a:extLst>
                  <a:ext uri="{FF2B5EF4-FFF2-40B4-BE49-F238E27FC236}">
                    <a16:creationId xmlns:a16="http://schemas.microsoft.com/office/drawing/2014/main" xmlns="" id="{19E2ED3D-7ED4-496E-B629-AF502C4571BE}"/>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37">
                <a:extLst>
                  <a:ext uri="{FF2B5EF4-FFF2-40B4-BE49-F238E27FC236}">
                    <a16:creationId xmlns:a16="http://schemas.microsoft.com/office/drawing/2014/main" xmlns="" id="{F9541E52-D17E-491F-8901-244D4EFA597E}"/>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8">
                <a:extLst>
                  <a:ext uri="{FF2B5EF4-FFF2-40B4-BE49-F238E27FC236}">
                    <a16:creationId xmlns:a16="http://schemas.microsoft.com/office/drawing/2014/main" xmlns="" id="{F329D999-00FE-4890-B2D9-BCED5254433D}"/>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9">
                <a:extLst>
                  <a:ext uri="{FF2B5EF4-FFF2-40B4-BE49-F238E27FC236}">
                    <a16:creationId xmlns:a16="http://schemas.microsoft.com/office/drawing/2014/main" xmlns="" id="{F9AB4DC5-B9FE-430B-A04C-5EE9535432ED}"/>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40">
                <a:extLst>
                  <a:ext uri="{FF2B5EF4-FFF2-40B4-BE49-F238E27FC236}">
                    <a16:creationId xmlns:a16="http://schemas.microsoft.com/office/drawing/2014/main" xmlns="" id="{21710AB0-94EC-4DF9-B37C-9EFC2CF0AB1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1">
                <a:extLst>
                  <a:ext uri="{FF2B5EF4-FFF2-40B4-BE49-F238E27FC236}">
                    <a16:creationId xmlns:a16="http://schemas.microsoft.com/office/drawing/2014/main" xmlns="" id="{7833A486-281D-4787-A1CE-B1FB063E8440}"/>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2">
                <a:extLst>
                  <a:ext uri="{FF2B5EF4-FFF2-40B4-BE49-F238E27FC236}">
                    <a16:creationId xmlns:a16="http://schemas.microsoft.com/office/drawing/2014/main" xmlns="" id="{B5078B3C-C340-44A8-9403-BF54F4868E77}"/>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3">
                <a:extLst>
                  <a:ext uri="{FF2B5EF4-FFF2-40B4-BE49-F238E27FC236}">
                    <a16:creationId xmlns:a16="http://schemas.microsoft.com/office/drawing/2014/main" xmlns="" id="{29DAFFFA-E3A3-42AA-8453-22701ABE2F61}"/>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a16="http://schemas.microsoft.com/office/drawing/2014/main" xmlns="" id="{5194A957-8D53-43F8-B62A-392E3FC8257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5">
                <a:extLst>
                  <a:ext uri="{FF2B5EF4-FFF2-40B4-BE49-F238E27FC236}">
                    <a16:creationId xmlns:a16="http://schemas.microsoft.com/office/drawing/2014/main" xmlns="" id="{2405721C-F4F0-4E55-8547-424D6C842561}"/>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a16="http://schemas.microsoft.com/office/drawing/2014/main" xmlns="" id="{ED8397E4-6F7F-4141-8589-BAF5DE5A07FA}"/>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Shape 12">
              <a:extLst>
                <a:ext uri="{FF2B5EF4-FFF2-40B4-BE49-F238E27FC236}">
                  <a16:creationId xmlns:a16="http://schemas.microsoft.com/office/drawing/2014/main" xmlns="" id="{8DD5BA92-3AAA-439C-BB97-C3D7ADB525D3}"/>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xmlns="" id="{994A0E64-A08D-4AE2-98BD-8DDDC99A59E4}"/>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xmlns="" id="{E64CB069-5FC2-4EF1-946A-36794CB84088}"/>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A9A520E3-95A1-4193-9A73-08C9675A98BF}"/>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
        <p:nvSpPr>
          <p:cNvPr id="5" name="Rectangle 4">
            <a:extLst>
              <a:ext uri="{FF2B5EF4-FFF2-40B4-BE49-F238E27FC236}">
                <a16:creationId xmlns:a16="http://schemas.microsoft.com/office/drawing/2014/main" xmlns=""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spTree>
    <p:extLst>
      <p:ext uri="{BB962C8B-B14F-4D97-AF65-F5344CB8AC3E}">
        <p14:creationId xmlns:p14="http://schemas.microsoft.com/office/powerpoint/2010/main" val="2682034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a16="http://schemas.microsoft.com/office/drawing/2014/main" xmlns=""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pic>
        <p:nvPicPr>
          <p:cNvPr id="65" name="Picture 64">
            <a:extLst>
              <a:ext uri="{FF2B5EF4-FFF2-40B4-BE49-F238E27FC236}">
                <a16:creationId xmlns:a16="http://schemas.microsoft.com/office/drawing/2014/main" xmlns="" id="{9CC370E2-DCF2-BC50-06F4-D163F3B84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08" y="1384935"/>
            <a:ext cx="10811583" cy="4088130"/>
          </a:xfrm>
          <a:prstGeom prst="rect">
            <a:avLst/>
          </a:prstGeom>
        </p:spPr>
      </p:pic>
    </p:spTree>
    <p:extLst>
      <p:ext uri="{BB962C8B-B14F-4D97-AF65-F5344CB8AC3E}">
        <p14:creationId xmlns:p14="http://schemas.microsoft.com/office/powerpoint/2010/main" val="36611994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a16="http://schemas.microsoft.com/office/drawing/2014/main" xmlns=""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pic>
        <p:nvPicPr>
          <p:cNvPr id="3" name="Picture 2">
            <a:extLst>
              <a:ext uri="{FF2B5EF4-FFF2-40B4-BE49-F238E27FC236}">
                <a16:creationId xmlns:a16="http://schemas.microsoft.com/office/drawing/2014/main" xmlns="" id="{9EAAFFEF-4B04-5E3D-8B32-9A5A0BD24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37" y="2321719"/>
            <a:ext cx="11029725" cy="2214562"/>
          </a:xfrm>
          <a:prstGeom prst="rect">
            <a:avLst/>
          </a:prstGeom>
        </p:spPr>
      </p:pic>
    </p:spTree>
    <p:extLst>
      <p:ext uri="{BB962C8B-B14F-4D97-AF65-F5344CB8AC3E}">
        <p14:creationId xmlns:p14="http://schemas.microsoft.com/office/powerpoint/2010/main" val="3987566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a16="http://schemas.microsoft.com/office/drawing/2014/main" xmlns=""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pic>
        <p:nvPicPr>
          <p:cNvPr id="4" name="Picture 3">
            <a:extLst>
              <a:ext uri="{FF2B5EF4-FFF2-40B4-BE49-F238E27FC236}">
                <a16:creationId xmlns:a16="http://schemas.microsoft.com/office/drawing/2014/main" xmlns="" id="{2669576F-B93D-CEE5-6DAD-CD32F1452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45" y="1422876"/>
            <a:ext cx="11387309" cy="4012247"/>
          </a:xfrm>
          <a:prstGeom prst="rect">
            <a:avLst/>
          </a:prstGeom>
        </p:spPr>
      </p:pic>
    </p:spTree>
    <p:extLst>
      <p:ext uri="{BB962C8B-B14F-4D97-AF65-F5344CB8AC3E}">
        <p14:creationId xmlns:p14="http://schemas.microsoft.com/office/powerpoint/2010/main" val="1366165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a16="http://schemas.microsoft.com/office/drawing/2014/main" xmlns=""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pic>
        <p:nvPicPr>
          <p:cNvPr id="3" name="Picture 2">
            <a:extLst>
              <a:ext uri="{FF2B5EF4-FFF2-40B4-BE49-F238E27FC236}">
                <a16:creationId xmlns:a16="http://schemas.microsoft.com/office/drawing/2014/main" xmlns="" id="{39DECA94-9955-C154-772F-9F61AFF1E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67" y="1887483"/>
            <a:ext cx="10620010" cy="3899535"/>
          </a:xfrm>
          <a:prstGeom prst="rect">
            <a:avLst/>
          </a:prstGeom>
        </p:spPr>
      </p:pic>
      <p:pic>
        <p:nvPicPr>
          <p:cNvPr id="8" name="Picture 7">
            <a:extLst>
              <a:ext uri="{FF2B5EF4-FFF2-40B4-BE49-F238E27FC236}">
                <a16:creationId xmlns:a16="http://schemas.microsoft.com/office/drawing/2014/main" xmlns="" id="{7F0FE71C-EB99-A4CC-B8B4-2AD5FA7D67C8}"/>
              </a:ext>
            </a:extLst>
          </p:cNvPr>
          <p:cNvPicPr>
            <a:picLocks noChangeAspect="1"/>
          </p:cNvPicPr>
          <p:nvPr/>
        </p:nvPicPr>
        <p:blipFill rotWithShape="1">
          <a:blip r:embed="rId4">
            <a:extLst>
              <a:ext uri="{28A0092B-C50C-407E-A947-70E740481C1C}">
                <a14:useLocalDpi xmlns:a14="http://schemas.microsoft.com/office/drawing/2010/main" val="0"/>
              </a:ext>
            </a:extLst>
          </a:blip>
          <a:srcRect r="44546" b="83414"/>
          <a:stretch/>
        </p:blipFill>
        <p:spPr>
          <a:xfrm>
            <a:off x="773967" y="783606"/>
            <a:ext cx="7104897" cy="753052"/>
          </a:xfrm>
          <a:prstGeom prst="rect">
            <a:avLst/>
          </a:prstGeom>
        </p:spPr>
      </p:pic>
    </p:spTree>
    <p:extLst>
      <p:ext uri="{BB962C8B-B14F-4D97-AF65-F5344CB8AC3E}">
        <p14:creationId xmlns:p14="http://schemas.microsoft.com/office/powerpoint/2010/main" val="1140866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a16="http://schemas.microsoft.com/office/drawing/2014/main" xmlns=""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pic>
        <p:nvPicPr>
          <p:cNvPr id="4" name="Picture 3">
            <a:extLst>
              <a:ext uri="{FF2B5EF4-FFF2-40B4-BE49-F238E27FC236}">
                <a16:creationId xmlns:a16="http://schemas.microsoft.com/office/drawing/2014/main" xmlns="" id="{39864CA6-FE4D-F9E3-2E17-06F821CB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549" y="1211739"/>
            <a:ext cx="11420902" cy="4434522"/>
          </a:xfrm>
          <a:prstGeom prst="rect">
            <a:avLst/>
          </a:prstGeom>
        </p:spPr>
      </p:pic>
    </p:spTree>
    <p:extLst>
      <p:ext uri="{BB962C8B-B14F-4D97-AF65-F5344CB8AC3E}">
        <p14:creationId xmlns:p14="http://schemas.microsoft.com/office/powerpoint/2010/main" val="3117704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a16="http://schemas.microsoft.com/office/drawing/2014/main" xmlns=""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pic>
        <p:nvPicPr>
          <p:cNvPr id="9" name="Picture 8">
            <a:extLst>
              <a:ext uri="{FF2B5EF4-FFF2-40B4-BE49-F238E27FC236}">
                <a16:creationId xmlns:a16="http://schemas.microsoft.com/office/drawing/2014/main" xmlns="" id="{E32EB9DD-979B-DFDB-5EC8-AAEA871D7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77" y="1297940"/>
            <a:ext cx="10655300" cy="4262120"/>
          </a:xfrm>
          <a:prstGeom prst="rect">
            <a:avLst/>
          </a:prstGeom>
        </p:spPr>
      </p:pic>
    </p:spTree>
    <p:extLst>
      <p:ext uri="{BB962C8B-B14F-4D97-AF65-F5344CB8AC3E}">
        <p14:creationId xmlns:p14="http://schemas.microsoft.com/office/powerpoint/2010/main" val="1930608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81502" y="436989"/>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Arrow: Pentagon 2">
            <a:extLst>
              <a:ext uri="{FF2B5EF4-FFF2-40B4-BE49-F238E27FC236}">
                <a16:creationId xmlns:a16="http://schemas.microsoft.com/office/drawing/2014/main" xmlns="" id="{C25C57CC-9A64-474F-932E-0532434FD874}"/>
              </a:ext>
            </a:extLst>
          </p:cNvPr>
          <p:cNvSpPr/>
          <p:nvPr/>
        </p:nvSpPr>
        <p:spPr>
          <a:xfrm>
            <a:off x="374072" y="2394064"/>
            <a:ext cx="4430684" cy="2665154"/>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6D7999EF-F220-4698-9959-761493EC000D}"/>
              </a:ext>
            </a:extLst>
          </p:cNvPr>
          <p:cNvSpPr txBox="1"/>
          <p:nvPr/>
        </p:nvSpPr>
        <p:spPr>
          <a:xfrm>
            <a:off x="630111" y="3064922"/>
            <a:ext cx="3757353" cy="1323439"/>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Wireframes for the component </a:t>
            </a:r>
            <a:endParaRPr lang="en-US" sz="4000" dirty="0"/>
          </a:p>
        </p:txBody>
      </p:sp>
      <p:sp>
        <p:nvSpPr>
          <p:cNvPr id="11" name="Rectangle 10">
            <a:extLst>
              <a:ext uri="{FF2B5EF4-FFF2-40B4-BE49-F238E27FC236}">
                <a16:creationId xmlns:a16="http://schemas.microsoft.com/office/drawing/2014/main" xmlns="" id="{CDB99D07-00BB-4973-A1C0-610AA40B2927}"/>
              </a:ext>
            </a:extLst>
          </p:cNvPr>
          <p:cNvSpPr/>
          <p:nvPr/>
        </p:nvSpPr>
        <p:spPr>
          <a:xfrm>
            <a:off x="3688747" y="6488668"/>
            <a:ext cx="4721421" cy="369332"/>
          </a:xfrm>
          <a:prstGeom prst="rect">
            <a:avLst/>
          </a:prstGeom>
        </p:spPr>
        <p:txBody>
          <a:bodyPr wrap="none">
            <a:spAutoFit/>
          </a:bodyPr>
          <a:lstStyle/>
          <a:p>
            <a:r>
              <a:rPr lang="en-US" b="1" dirty="0"/>
              <a:t>IT20156206 </a:t>
            </a:r>
            <a:r>
              <a:rPr lang="en-US" dirty="0"/>
              <a:t>| Rathnasooriya P. U |   TMP-23-383</a:t>
            </a:r>
          </a:p>
        </p:txBody>
      </p:sp>
      <p:pic>
        <p:nvPicPr>
          <p:cNvPr id="8" name="Picture 7">
            <a:extLst>
              <a:ext uri="{FF2B5EF4-FFF2-40B4-BE49-F238E27FC236}">
                <a16:creationId xmlns:a16="http://schemas.microsoft.com/office/drawing/2014/main" xmlns="" id="{5315E794-A117-8C5D-00EA-6BBFBEB57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20" y="1668095"/>
            <a:ext cx="5239481" cy="4105848"/>
          </a:xfrm>
          <a:prstGeom prst="rect">
            <a:avLst/>
          </a:prstGeom>
        </p:spPr>
      </p:pic>
    </p:spTree>
    <p:extLst>
      <p:ext uri="{BB962C8B-B14F-4D97-AF65-F5344CB8AC3E}">
        <p14:creationId xmlns:p14="http://schemas.microsoft.com/office/powerpoint/2010/main" val="525043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927909" y="3581519"/>
            <a:ext cx="9665622"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t>Collected the required dataset having 200 images for each class.</a:t>
            </a:r>
          </a:p>
          <a:p>
            <a:endParaRPr lang="en-US" sz="2400" b="1" dirty="0"/>
          </a:p>
          <a:p>
            <a:pPr marL="342900" indent="-342900">
              <a:buFont typeface="Arial" panose="020B0604020202020204" pitchFamily="34" charset="0"/>
              <a:buChar char="•"/>
            </a:pPr>
            <a:r>
              <a:rPr lang="en-US" sz="2400" b="1" dirty="0"/>
              <a:t>Created the model for </a:t>
            </a:r>
            <a:r>
              <a:rPr lang="en-US" sz="2400" b="1" dirty="0" err="1"/>
              <a:t>tyre</a:t>
            </a:r>
            <a:r>
              <a:rPr lang="en-US" sz="2400" b="1" dirty="0"/>
              <a:t> usage prediction.</a:t>
            </a:r>
          </a:p>
        </p:txBody>
      </p:sp>
      <p:sp>
        <p:nvSpPr>
          <p:cNvPr id="3" name="Rectangle: Rounded Corners 2">
            <a:extLst>
              <a:ext uri="{FF2B5EF4-FFF2-40B4-BE49-F238E27FC236}">
                <a16:creationId xmlns:a16="http://schemas.microsoft.com/office/drawing/2014/main" xmlns="" id="{DE642DA2-E442-4B3A-9F0D-DAB088B74E4E}"/>
              </a:ext>
            </a:extLst>
          </p:cNvPr>
          <p:cNvSpPr/>
          <p:nvPr/>
        </p:nvSpPr>
        <p:spPr>
          <a:xfrm>
            <a:off x="523702" y="1593539"/>
            <a:ext cx="6176356" cy="954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676079C-E180-46FC-8FDD-F8DEDED69DB5}"/>
              </a:ext>
            </a:extLst>
          </p:cNvPr>
          <p:cNvSpPr txBox="1"/>
          <p:nvPr/>
        </p:nvSpPr>
        <p:spPr>
          <a:xfrm>
            <a:off x="1088967" y="1752987"/>
            <a:ext cx="7622771" cy="923330"/>
          </a:xfrm>
          <a:prstGeom prst="rect">
            <a:avLst/>
          </a:prstGeom>
          <a:noFill/>
        </p:spPr>
        <p:txBody>
          <a:bodyPr wrap="square" rtlCol="0">
            <a:spAutoFit/>
          </a:bodyPr>
          <a:lstStyle/>
          <a:p>
            <a:r>
              <a:rPr lang="en-US" sz="3600" b="1" dirty="0">
                <a:solidFill>
                  <a:schemeClr val="bg1"/>
                </a:solidFill>
              </a:rPr>
              <a:t>Progress at the moment</a:t>
            </a:r>
          </a:p>
          <a:p>
            <a:endParaRPr lang="en-US" dirty="0"/>
          </a:p>
        </p:txBody>
      </p:sp>
    </p:spTree>
    <p:extLst>
      <p:ext uri="{BB962C8B-B14F-4D97-AF65-F5344CB8AC3E}">
        <p14:creationId xmlns:p14="http://schemas.microsoft.com/office/powerpoint/2010/main" val="2945410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Rounded Corners 2">
            <a:extLst>
              <a:ext uri="{FF2B5EF4-FFF2-40B4-BE49-F238E27FC236}">
                <a16:creationId xmlns:a16="http://schemas.microsoft.com/office/drawing/2014/main" xmlns="" id="{DE642DA2-E442-4B3A-9F0D-DAB088B74E4E}"/>
              </a:ext>
            </a:extLst>
          </p:cNvPr>
          <p:cNvSpPr/>
          <p:nvPr/>
        </p:nvSpPr>
        <p:spPr>
          <a:xfrm>
            <a:off x="532015" y="1526215"/>
            <a:ext cx="5563985" cy="954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676079C-E180-46FC-8FDD-F8DEDED69DB5}"/>
              </a:ext>
            </a:extLst>
          </p:cNvPr>
          <p:cNvSpPr txBox="1"/>
          <p:nvPr/>
        </p:nvSpPr>
        <p:spPr>
          <a:xfrm>
            <a:off x="1138843" y="1654520"/>
            <a:ext cx="7622771" cy="923330"/>
          </a:xfrm>
          <a:prstGeom prst="rect">
            <a:avLst/>
          </a:prstGeom>
          <a:noFill/>
        </p:spPr>
        <p:txBody>
          <a:bodyPr wrap="square" rtlCol="0">
            <a:spAutoFit/>
          </a:bodyPr>
          <a:lstStyle/>
          <a:p>
            <a:r>
              <a:rPr lang="en-US" sz="3600" b="1" dirty="0">
                <a:solidFill>
                  <a:schemeClr val="bg1"/>
                </a:solidFill>
              </a:rPr>
              <a:t>What’s to be done</a:t>
            </a:r>
            <a:endParaRPr lang="en-US" sz="3600" dirty="0">
              <a:solidFill>
                <a:schemeClr val="bg1"/>
              </a:solidFill>
            </a:endParaRPr>
          </a:p>
          <a:p>
            <a:endParaRPr lang="en-US" dirty="0"/>
          </a:p>
        </p:txBody>
      </p:sp>
      <p:sp>
        <p:nvSpPr>
          <p:cNvPr id="2" name="TextBox 1">
            <a:extLst>
              <a:ext uri="{FF2B5EF4-FFF2-40B4-BE49-F238E27FC236}">
                <a16:creationId xmlns:a16="http://schemas.microsoft.com/office/drawing/2014/main" xmlns="" id="{88CA0AE5-8C8F-050D-26B5-CC936B10C6A4}"/>
              </a:ext>
            </a:extLst>
          </p:cNvPr>
          <p:cNvSpPr txBox="1"/>
          <p:nvPr/>
        </p:nvSpPr>
        <p:spPr>
          <a:xfrm>
            <a:off x="927909" y="3264488"/>
            <a:ext cx="9665622"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Model have to be fine tuned to get a better accuracy.</a:t>
            </a:r>
          </a:p>
          <a:p>
            <a:endParaRPr lang="en-US" sz="2400" b="1" dirty="0"/>
          </a:p>
          <a:p>
            <a:pPr marL="342900" indent="-342900">
              <a:buFont typeface="Arial" panose="020B0604020202020204" pitchFamily="34" charset="0"/>
              <a:buChar char="•"/>
            </a:pPr>
            <a:r>
              <a:rPr lang="en-US" sz="2400" b="1" dirty="0"/>
              <a:t>Dataset has to be expanded further.</a:t>
            </a:r>
          </a:p>
          <a:p>
            <a:endParaRPr lang="en-US" sz="2400" b="1" dirty="0"/>
          </a:p>
          <a:p>
            <a:pPr marL="342900" indent="-342900">
              <a:buFont typeface="Arial" panose="020B0604020202020204" pitchFamily="34" charset="0"/>
              <a:buChar char="•"/>
            </a:pPr>
            <a:r>
              <a:rPr lang="en-US" sz="2400" b="1" dirty="0"/>
              <a:t>Model has to be extended to give the life expectancy of the </a:t>
            </a:r>
            <a:r>
              <a:rPr lang="en-US" sz="2400" b="1" dirty="0" err="1"/>
              <a:t>tyre</a:t>
            </a:r>
            <a:r>
              <a:rPr lang="en-US" sz="2400" b="1" dirty="0"/>
              <a:t>.</a:t>
            </a:r>
          </a:p>
        </p:txBody>
      </p:sp>
    </p:spTree>
    <p:extLst>
      <p:ext uri="{BB962C8B-B14F-4D97-AF65-F5344CB8AC3E}">
        <p14:creationId xmlns:p14="http://schemas.microsoft.com/office/powerpoint/2010/main" val="229351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24F9-37E9-44AE-8297-DFF4070777C8}"/>
              </a:ext>
            </a:extLst>
          </p:cNvPr>
          <p:cNvSpPr>
            <a:spLocks noGrp="1"/>
          </p:cNvSpPr>
          <p:nvPr>
            <p:ph type="title"/>
          </p:nvPr>
        </p:nvSpPr>
        <p:spPr>
          <a:xfrm>
            <a:off x="480752" y="1447712"/>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01. Research Problem </a:t>
            </a:r>
            <a:endParaRPr lang="en-US" sz="5400" dirty="0"/>
          </a:p>
        </p:txBody>
      </p:sp>
      <p:sp>
        <p:nvSpPr>
          <p:cNvPr id="3" name="Content Placeholder 2">
            <a:extLst>
              <a:ext uri="{FF2B5EF4-FFF2-40B4-BE49-F238E27FC236}">
                <a16:creationId xmlns:a16="http://schemas.microsoft.com/office/drawing/2014/main" xmlns="" id="{6983C13A-BAF7-4392-87FC-0AF0FD175540}"/>
              </a:ext>
            </a:extLst>
          </p:cNvPr>
          <p:cNvSpPr>
            <a:spLocks noGrp="1"/>
          </p:cNvSpPr>
          <p:nvPr>
            <p:ph idx="1"/>
          </p:nvPr>
        </p:nvSpPr>
        <p:spPr>
          <a:xfrm>
            <a:off x="647007" y="3429000"/>
            <a:ext cx="10515600" cy="3085078"/>
          </a:xfrm>
        </p:spPr>
        <p:txBody>
          <a:bodyPr/>
          <a:lstStyle/>
          <a:p>
            <a:pPr marL="0" indent="0" algn="just">
              <a:buNone/>
            </a:pPr>
            <a:r>
              <a:rPr lang="en-US" dirty="0"/>
              <a:t>The problem that we have identified is that when an individual tries to purchase a vehicle (Motorbike) he will not be able to identify the defects, auto parts fixed as an alternative to original parts, engine defects, usage of the current tyres, vehicle details and the registration paper details comparison. </a:t>
            </a:r>
          </a:p>
        </p:txBody>
      </p:sp>
      <p:sp>
        <p:nvSpPr>
          <p:cNvPr id="4" name="TextBox 3">
            <a:extLst>
              <a:ext uri="{FF2B5EF4-FFF2-40B4-BE49-F238E27FC236}">
                <a16:creationId xmlns:a16="http://schemas.microsoft.com/office/drawing/2014/main" xmlns="" id="{6B90C3FC-CE6C-4698-8BA0-643BFF879B10}"/>
              </a:ext>
            </a:extLst>
          </p:cNvPr>
          <p:cNvSpPr txBox="1"/>
          <p:nvPr/>
        </p:nvSpPr>
        <p:spPr>
          <a:xfrm>
            <a:off x="5827222" y="291832"/>
            <a:ext cx="6558742"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B224987B-BD72-45A9-9DF5-CB5D6B692A1E}"/>
              </a:ext>
            </a:extLst>
          </p:cNvPr>
          <p:cNvPicPr>
            <a:picLocks noChangeAspect="1"/>
          </p:cNvPicPr>
          <p:nvPr/>
        </p:nvPicPr>
        <p:blipFill>
          <a:blip r:embed="rId2"/>
          <a:stretch>
            <a:fillRect/>
          </a:stretch>
        </p:blipFill>
        <p:spPr>
          <a:xfrm>
            <a:off x="66502" y="6413415"/>
            <a:ext cx="2319251" cy="444585"/>
          </a:xfrm>
          <a:prstGeom prst="rect">
            <a:avLst/>
          </a:prstGeom>
        </p:spPr>
      </p:pic>
    </p:spTree>
    <p:extLst>
      <p:ext uri="{BB962C8B-B14F-4D97-AF65-F5344CB8AC3E}">
        <p14:creationId xmlns:p14="http://schemas.microsoft.com/office/powerpoint/2010/main" val="151300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26BC-E705-4D0C-ACED-F87631404B6F}"/>
              </a:ext>
            </a:extLst>
          </p:cNvPr>
          <p:cNvSpPr>
            <a:spLocks noGrp="1"/>
          </p:cNvSpPr>
          <p:nvPr>
            <p:ph type="title"/>
          </p:nvPr>
        </p:nvSpPr>
        <p:spPr>
          <a:xfrm>
            <a:off x="568036" y="981313"/>
            <a:ext cx="10515600" cy="1325563"/>
          </a:xfrm>
        </p:spPr>
        <p:txBody>
          <a:bodyPr>
            <a:normAutofit/>
          </a:bodyPr>
          <a:lstStyle/>
          <a:p>
            <a:r>
              <a:rPr lang="en-US" b="1" dirty="0">
                <a:solidFill>
                  <a:schemeClr val="accent1"/>
                </a:solidFill>
              </a:rPr>
              <a:t>References </a:t>
            </a:r>
          </a:p>
        </p:txBody>
      </p:sp>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8" name="TextBox 7">
            <a:extLst>
              <a:ext uri="{FF2B5EF4-FFF2-40B4-BE49-F238E27FC236}">
                <a16:creationId xmlns:a16="http://schemas.microsoft.com/office/drawing/2014/main" xmlns="" id="{712BACE5-AC0C-575A-E5B9-8C890FAF6D80}"/>
              </a:ext>
            </a:extLst>
          </p:cNvPr>
          <p:cNvSpPr txBox="1"/>
          <p:nvPr/>
        </p:nvSpPr>
        <p:spPr>
          <a:xfrm>
            <a:off x="914399" y="2465229"/>
            <a:ext cx="9445337" cy="3170099"/>
          </a:xfrm>
          <a:prstGeom prst="rect">
            <a:avLst/>
          </a:prstGeom>
          <a:noFill/>
        </p:spPr>
        <p:txBody>
          <a:bodyPr wrap="square" rtlCol="0">
            <a:spAutoFit/>
          </a:bodyPr>
          <a:lstStyle/>
          <a:p>
            <a:r>
              <a:rPr lang="en-US" sz="2000" kern="1200" dirty="0">
                <a:solidFill>
                  <a:schemeClr val="tx1"/>
                </a:solidFill>
                <a:effectLst/>
                <a:latin typeface="+mn-lt"/>
                <a:ea typeface="+mn-ea"/>
                <a:cs typeface="+mn-cs"/>
              </a:rPr>
              <a:t>[1] </a:t>
            </a:r>
            <a:r>
              <a:rPr lang="en-US" sz="1800" kern="1200" dirty="0">
                <a:solidFill>
                  <a:schemeClr val="tx1"/>
                </a:solidFill>
                <a:effectLst/>
                <a:latin typeface="+mn-lt"/>
                <a:ea typeface="+mn-ea"/>
                <a:cs typeface="+mn-cs"/>
              </a:rPr>
              <a:t>J. Zhu, K. Han, and S. Wang, “Automobile tire life prediction based on image processing and machine learning technology,” </a:t>
            </a:r>
            <a:r>
              <a:rPr lang="en-US" sz="1800" i="1" kern="1200" dirty="0">
                <a:solidFill>
                  <a:schemeClr val="tx1"/>
                </a:solidFill>
                <a:effectLst/>
                <a:latin typeface="+mn-lt"/>
                <a:ea typeface="+mn-ea"/>
                <a:cs typeface="+mn-cs"/>
              </a:rPr>
              <a:t>Advances in Mechanical Engineering</a:t>
            </a:r>
            <a:r>
              <a:rPr lang="en-US" sz="1800" kern="1200" dirty="0">
                <a:solidFill>
                  <a:schemeClr val="tx1"/>
                </a:solidFill>
                <a:effectLst/>
                <a:latin typeface="+mn-lt"/>
                <a:ea typeface="+mn-ea"/>
                <a:cs typeface="+mn-cs"/>
              </a:rPr>
              <a:t>, vol. 13, no. 3, p. 168781402110027, Mar. 2021, </a:t>
            </a:r>
            <a:r>
              <a:rPr lang="en-US" sz="1800" kern="1200" dirty="0" err="1">
                <a:solidFill>
                  <a:schemeClr val="tx1"/>
                </a:solidFill>
                <a:effectLst/>
                <a:latin typeface="+mn-lt"/>
                <a:ea typeface="+mn-ea"/>
                <a:cs typeface="+mn-cs"/>
              </a:rPr>
              <a:t>doi</a:t>
            </a:r>
            <a:r>
              <a:rPr lang="en-US" sz="1800" kern="1200" dirty="0">
                <a:solidFill>
                  <a:schemeClr val="tx1"/>
                </a:solidFill>
                <a:effectLst/>
                <a:latin typeface="+mn-lt"/>
                <a:ea typeface="+mn-ea"/>
                <a:cs typeface="+mn-cs"/>
              </a:rPr>
              <a:t>: </a:t>
            </a:r>
            <a:r>
              <a:rPr lang="en-US" dirty="0">
                <a:hlinkClick r:id="rId3"/>
              </a:rPr>
              <a:t>https://journals.sagepub.com/doi/10.1177/16878140211002727</a:t>
            </a:r>
            <a:endParaRPr lang="en-US" dirty="0"/>
          </a:p>
          <a:p>
            <a:endParaRPr lang="en-US" dirty="0"/>
          </a:p>
          <a:p>
            <a:endParaRPr lang="en-US" dirty="0"/>
          </a:p>
          <a:p>
            <a:r>
              <a:rPr lang="en-US" dirty="0">
                <a:effectLst/>
                <a:latin typeface="Arial" panose="020B0604020202020204" pitchFamily="34" charset="0"/>
              </a:rPr>
              <a:t>[2] </a:t>
            </a:r>
            <a:r>
              <a:rPr lang="en-US" sz="1800" dirty="0">
                <a:effectLst/>
                <a:latin typeface="Arial" panose="020B0604020202020204" pitchFamily="34" charset="0"/>
              </a:rPr>
              <a:t>V. Pagliarulo et al., “Combining ESPI with laser scanning for 3D characterization of</a:t>
            </a:r>
            <a:r>
              <a:rPr lang="en-US" sz="1800" dirty="0"/>
              <a:t/>
            </a:r>
            <a:br>
              <a:rPr lang="en-US" sz="1800" dirty="0"/>
            </a:br>
            <a:r>
              <a:rPr lang="en-US" sz="1800" dirty="0">
                <a:effectLst/>
                <a:latin typeface="Arial" panose="020B0604020202020204" pitchFamily="34" charset="0"/>
              </a:rPr>
              <a:t>racing </a:t>
            </a:r>
            <a:r>
              <a:rPr lang="en-US" sz="1800" dirty="0" err="1">
                <a:effectLst/>
                <a:latin typeface="Arial" panose="020B0604020202020204" pitchFamily="34" charset="0"/>
              </a:rPr>
              <a:t>tyres</a:t>
            </a:r>
            <a:r>
              <a:rPr lang="en-US" sz="1800" dirty="0">
                <a:effectLst/>
                <a:latin typeface="Arial" panose="020B0604020202020204" pitchFamily="34" charset="0"/>
              </a:rPr>
              <a:t> sections,” Optics and Lasers in Engineering, vol. 104, pp. 71–77, May</a:t>
            </a:r>
            <a:r>
              <a:rPr lang="en-US" sz="1800" dirty="0"/>
              <a:t/>
            </a:r>
            <a:br>
              <a:rPr lang="en-US" sz="1800" dirty="0"/>
            </a:br>
            <a:r>
              <a:rPr lang="en-US" sz="1800" dirty="0">
                <a:effectLst/>
                <a:latin typeface="Arial" panose="020B0604020202020204" pitchFamily="34" charset="0"/>
              </a:rPr>
              <a:t>2018, Available: </a:t>
            </a:r>
            <a:r>
              <a:rPr lang="en-US" sz="1800" dirty="0">
                <a:effectLst/>
                <a:latin typeface="Arial" panose="020B0604020202020204" pitchFamily="34" charset="0"/>
                <a:hlinkClick r:id="rId4"/>
              </a:rPr>
              <a:t>https://doi.org/10.1016/j.optlaseng.2017.07.004</a:t>
            </a:r>
            <a:r>
              <a:rPr lang="en-US" sz="1800" dirty="0">
                <a:effectLst/>
                <a:latin typeface="Arial" panose="020B0604020202020204" pitchFamily="34" charset="0"/>
              </a:rPr>
              <a:t>. [Accessed Mar.</a:t>
            </a:r>
            <a:r>
              <a:rPr lang="en-US" sz="1800" dirty="0"/>
              <a:t/>
            </a:r>
            <a:br>
              <a:rPr lang="en-US" sz="1800" dirty="0"/>
            </a:br>
            <a:r>
              <a:rPr lang="en-US" sz="1800" dirty="0">
                <a:effectLst/>
                <a:latin typeface="Arial" panose="020B0604020202020204" pitchFamily="34" charset="0"/>
              </a:rPr>
              <a:t>20, 2023].</a:t>
            </a:r>
            <a:endParaRPr lang="en-US" sz="1800" dirty="0"/>
          </a:p>
          <a:p>
            <a:endParaRPr lang="en-US" dirty="0"/>
          </a:p>
        </p:txBody>
      </p:sp>
    </p:spTree>
    <p:extLst>
      <p:ext uri="{BB962C8B-B14F-4D97-AF65-F5344CB8AC3E}">
        <p14:creationId xmlns:p14="http://schemas.microsoft.com/office/powerpoint/2010/main" val="1258209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a16="http://schemas.microsoft.com/office/drawing/2014/main" xmlns=""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a16="http://schemas.microsoft.com/office/drawing/2014/main" xmlns=""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Title 4">
            <a:extLst>
              <a:ext uri="{FF2B5EF4-FFF2-40B4-BE49-F238E27FC236}">
                <a16:creationId xmlns:a16="http://schemas.microsoft.com/office/drawing/2014/main" xmlns="" id="{AFC84777-FABE-4BAD-BA4C-243BD4292B7C}"/>
              </a:ext>
            </a:extLst>
          </p:cNvPr>
          <p:cNvSpPr>
            <a:spLocks noGrp="1"/>
          </p:cNvSpPr>
          <p:nvPr>
            <p:ph type="title"/>
          </p:nvPr>
        </p:nvSpPr>
        <p:spPr>
          <a:xfrm>
            <a:off x="3469177" y="2766218"/>
            <a:ext cx="5454535" cy="1325563"/>
          </a:xfrm>
        </p:spPr>
        <p:txBody>
          <a:bodyPr>
            <a:normAutofit/>
          </a:bodyPr>
          <a:lstStyle/>
          <a:p>
            <a:r>
              <a:rPr lang="en-US" sz="7200" b="1" dirty="0">
                <a:solidFill>
                  <a:schemeClr val="accent1"/>
                </a:solidFill>
              </a:rPr>
              <a:t>Thank You !</a:t>
            </a:r>
          </a:p>
        </p:txBody>
      </p:sp>
      <p:pic>
        <p:nvPicPr>
          <p:cNvPr id="9" name="Picture 8">
            <a:extLst>
              <a:ext uri="{FF2B5EF4-FFF2-40B4-BE49-F238E27FC236}">
                <a16:creationId xmlns:a16="http://schemas.microsoft.com/office/drawing/2014/main" xmlns="" id="{3822D8A0-7575-4F00-9DCB-8BE6EA353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684" y="4091781"/>
            <a:ext cx="3179618" cy="2673474"/>
          </a:xfrm>
          <a:prstGeom prst="rect">
            <a:avLst/>
          </a:prstGeom>
        </p:spPr>
      </p:pic>
    </p:spTree>
    <p:extLst>
      <p:ext uri="{BB962C8B-B14F-4D97-AF65-F5344CB8AC3E}">
        <p14:creationId xmlns:p14="http://schemas.microsoft.com/office/powerpoint/2010/main" val="58437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C031B-6C82-42BA-9E71-0CF3B6AC48EF}"/>
              </a:ext>
            </a:extLst>
          </p:cNvPr>
          <p:cNvSpPr>
            <a:spLocks noGrp="1"/>
          </p:cNvSpPr>
          <p:nvPr>
            <p:ph type="title"/>
          </p:nvPr>
        </p:nvSpPr>
        <p:spPr>
          <a:xfrm>
            <a:off x="738447" y="1487343"/>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02. Solution </a:t>
            </a:r>
            <a:endParaRPr lang="en-US" sz="5400" dirty="0"/>
          </a:p>
        </p:txBody>
      </p:sp>
      <p:sp>
        <p:nvSpPr>
          <p:cNvPr id="3" name="Content Placeholder 2">
            <a:extLst>
              <a:ext uri="{FF2B5EF4-FFF2-40B4-BE49-F238E27FC236}">
                <a16:creationId xmlns:a16="http://schemas.microsoft.com/office/drawing/2014/main" xmlns="" id="{F171D392-6168-4FA6-B8F8-B29229B41983}"/>
              </a:ext>
            </a:extLst>
          </p:cNvPr>
          <p:cNvSpPr>
            <a:spLocks noGrp="1"/>
          </p:cNvSpPr>
          <p:nvPr>
            <p:ph idx="1"/>
          </p:nvPr>
        </p:nvSpPr>
        <p:spPr>
          <a:xfrm>
            <a:off x="738447" y="3120589"/>
            <a:ext cx="10515600" cy="2805545"/>
          </a:xfrm>
        </p:spPr>
        <p:txBody>
          <a:bodyPr/>
          <a:lstStyle/>
          <a:p>
            <a:pPr marL="0" indent="0">
              <a:buNone/>
            </a:pPr>
            <a:r>
              <a:rPr lang="en-US" dirty="0"/>
              <a:t>As a solution, our team has come up with a </a:t>
            </a:r>
            <a:r>
              <a:rPr lang="en-US" b="1" dirty="0"/>
              <a:t>Mobile Application </a:t>
            </a:r>
            <a:r>
              <a:rPr lang="en-US" dirty="0"/>
              <a:t>which is based on the sub-section of Machine Learning (ML) which is called Image Processing and a vast database with all the necessary data regarding auto parts to solve this issue.</a:t>
            </a:r>
          </a:p>
          <a:p>
            <a:endParaRPr lang="en-US" dirty="0"/>
          </a:p>
        </p:txBody>
      </p:sp>
      <p:sp>
        <p:nvSpPr>
          <p:cNvPr id="4" name="TextBox 3">
            <a:extLst>
              <a:ext uri="{FF2B5EF4-FFF2-40B4-BE49-F238E27FC236}">
                <a16:creationId xmlns:a16="http://schemas.microsoft.com/office/drawing/2014/main" xmlns="" id="{96F83176-30FB-40E2-ADEE-AC73D8230EC9}"/>
              </a:ext>
            </a:extLst>
          </p:cNvPr>
          <p:cNvSpPr txBox="1"/>
          <p:nvPr/>
        </p:nvSpPr>
        <p:spPr>
          <a:xfrm>
            <a:off x="5843848" y="315884"/>
            <a:ext cx="6201294"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8DA64842-226F-4272-B129-2537C5B1DC54}"/>
              </a:ext>
            </a:extLst>
          </p:cNvPr>
          <p:cNvPicPr>
            <a:picLocks noChangeAspect="1"/>
          </p:cNvPicPr>
          <p:nvPr/>
        </p:nvPicPr>
        <p:blipFill>
          <a:blip r:embed="rId2"/>
          <a:stretch>
            <a:fillRect/>
          </a:stretch>
        </p:blipFill>
        <p:spPr>
          <a:xfrm>
            <a:off x="0" y="6347865"/>
            <a:ext cx="2319251" cy="444585"/>
          </a:xfrm>
          <a:prstGeom prst="rect">
            <a:avLst/>
          </a:prstGeom>
        </p:spPr>
      </p:pic>
      <p:pic>
        <p:nvPicPr>
          <p:cNvPr id="9" name="Picture 8">
            <a:extLst>
              <a:ext uri="{FF2B5EF4-FFF2-40B4-BE49-F238E27FC236}">
                <a16:creationId xmlns:a16="http://schemas.microsoft.com/office/drawing/2014/main" xmlns="" id="{BA4638E7-2BCD-484F-8A1B-AC1999DD1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09332">
            <a:off x="9565524" y="4724012"/>
            <a:ext cx="2405122" cy="1803841"/>
          </a:xfrm>
          <a:prstGeom prst="rect">
            <a:avLst/>
          </a:prstGeom>
        </p:spPr>
      </p:pic>
    </p:spTree>
    <p:extLst>
      <p:ext uri="{BB962C8B-B14F-4D97-AF65-F5344CB8AC3E}">
        <p14:creationId xmlns:p14="http://schemas.microsoft.com/office/powerpoint/2010/main" val="246341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2F0B9-FAA8-4A34-8F76-71450AEAE889}"/>
              </a:ext>
            </a:extLst>
          </p:cNvPr>
          <p:cNvSpPr>
            <a:spLocks noGrp="1"/>
          </p:cNvSpPr>
          <p:nvPr>
            <p:ph type="title"/>
          </p:nvPr>
        </p:nvSpPr>
        <p:spPr>
          <a:xfrm>
            <a:off x="780010" y="797387"/>
            <a:ext cx="10515600" cy="1325563"/>
          </a:xfrm>
        </p:spPr>
        <p:txBody>
          <a:bodyPr>
            <a:norm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03. Main Objectives</a:t>
            </a:r>
            <a:endParaRPr lang="en-US" sz="4800" dirty="0"/>
          </a:p>
        </p:txBody>
      </p:sp>
      <p:sp>
        <p:nvSpPr>
          <p:cNvPr id="3" name="Content Placeholder 2">
            <a:extLst>
              <a:ext uri="{FF2B5EF4-FFF2-40B4-BE49-F238E27FC236}">
                <a16:creationId xmlns:a16="http://schemas.microsoft.com/office/drawing/2014/main" xmlns="" id="{1D1E65B6-41BE-4301-951D-A552EEFF3832}"/>
              </a:ext>
            </a:extLst>
          </p:cNvPr>
          <p:cNvSpPr>
            <a:spLocks noGrp="1"/>
          </p:cNvSpPr>
          <p:nvPr>
            <p:ph idx="1"/>
          </p:nvPr>
        </p:nvSpPr>
        <p:spPr>
          <a:xfrm>
            <a:off x="650470" y="2087317"/>
            <a:ext cx="10325793" cy="3973296"/>
          </a:xfrm>
        </p:spPr>
        <p:txBody>
          <a:bodyPr>
            <a:normAutofit fontScale="92500" lnSpcReduction="10000"/>
          </a:bodyPr>
          <a:lstStyle/>
          <a:p>
            <a:pPr marL="514350" indent="-514350">
              <a:lnSpc>
                <a:spcPct val="120000"/>
              </a:lnSpc>
              <a:buFont typeface="+mj-lt"/>
              <a:buAutoNum type="arabicPeriod"/>
            </a:pPr>
            <a:r>
              <a:rPr lang="en-US" dirty="0"/>
              <a:t>Capture images of the auto parts in the vehicle and compare them with the original parts and provide a summary regarding the altered parts. </a:t>
            </a:r>
          </a:p>
          <a:p>
            <a:pPr marL="514350" indent="-514350">
              <a:lnSpc>
                <a:spcPct val="120000"/>
              </a:lnSpc>
              <a:buFont typeface="+mj-lt"/>
              <a:buAutoNum type="arabicPeriod"/>
            </a:pPr>
            <a:r>
              <a:rPr lang="en-US" dirty="0"/>
              <a:t>Capture the sound of the engine and provide a summary of the engine’s current condition and a prediction of future fault occurrences. </a:t>
            </a:r>
          </a:p>
          <a:p>
            <a:pPr marL="514350" indent="-514350">
              <a:lnSpc>
                <a:spcPct val="120000"/>
              </a:lnSpc>
              <a:buFont typeface="+mj-lt"/>
              <a:buAutoNum type="arabicPeriod"/>
            </a:pPr>
            <a:r>
              <a:rPr lang="en-US" dirty="0"/>
              <a:t>Capture an image of the Registration paper and compare it to the bike’s original details. </a:t>
            </a:r>
          </a:p>
          <a:p>
            <a:pPr marL="514350" indent="-514350">
              <a:lnSpc>
                <a:spcPct val="120000"/>
              </a:lnSpc>
              <a:buFont typeface="+mj-lt"/>
              <a:buAutoNum type="arabicPeriod"/>
            </a:pPr>
            <a:r>
              <a:rPr lang="en-US" dirty="0"/>
              <a:t>Capture the images of tyres and predict the usage and possible life expectation.</a:t>
            </a:r>
            <a:endParaRPr lang="en-US" sz="1600" b="1" u="sng" dirty="0">
              <a:solidFill>
                <a:schemeClr val="tx1"/>
              </a:solidFill>
            </a:endParaRPr>
          </a:p>
          <a:p>
            <a:endParaRPr lang="en-US" dirty="0"/>
          </a:p>
        </p:txBody>
      </p:sp>
      <p:sp>
        <p:nvSpPr>
          <p:cNvPr id="4" name="TextBox 3">
            <a:extLst>
              <a:ext uri="{FF2B5EF4-FFF2-40B4-BE49-F238E27FC236}">
                <a16:creationId xmlns:a16="http://schemas.microsoft.com/office/drawing/2014/main" xmlns="" id="{3F7FAD37-FA73-47BD-BF07-AB03BE1C4598}"/>
              </a:ext>
            </a:extLst>
          </p:cNvPr>
          <p:cNvSpPr txBox="1"/>
          <p:nvPr/>
        </p:nvSpPr>
        <p:spPr>
          <a:xfrm>
            <a:off x="5943600" y="315884"/>
            <a:ext cx="6068291"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a16="http://schemas.microsoft.com/office/drawing/2014/main" xmlns="" id="{D6C333E0-D369-43B1-BD1E-A1E82EBE8E38}"/>
              </a:ext>
            </a:extLst>
          </p:cNvPr>
          <p:cNvPicPr>
            <a:picLocks noChangeAspect="1"/>
          </p:cNvPicPr>
          <p:nvPr/>
        </p:nvPicPr>
        <p:blipFill>
          <a:blip r:embed="rId2"/>
          <a:stretch>
            <a:fillRect/>
          </a:stretch>
        </p:blipFill>
        <p:spPr>
          <a:xfrm>
            <a:off x="83128" y="6413415"/>
            <a:ext cx="2319251" cy="444585"/>
          </a:xfrm>
          <a:prstGeom prst="rect">
            <a:avLst/>
          </a:prstGeom>
        </p:spPr>
      </p:pic>
    </p:spTree>
    <p:extLst>
      <p:ext uri="{BB962C8B-B14F-4D97-AF65-F5344CB8AC3E}">
        <p14:creationId xmlns:p14="http://schemas.microsoft.com/office/powerpoint/2010/main" val="119454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6D9CC-59EB-4969-B5D7-16B63C802D6C}"/>
              </a:ext>
            </a:extLst>
          </p:cNvPr>
          <p:cNvSpPr>
            <a:spLocks noGrp="1"/>
          </p:cNvSpPr>
          <p:nvPr>
            <p:ph type="title"/>
          </p:nvPr>
        </p:nvSpPr>
        <p:spPr>
          <a:xfrm>
            <a:off x="430876" y="948977"/>
            <a:ext cx="10515600" cy="1325563"/>
          </a:xfrm>
        </p:spPr>
        <p:txBody>
          <a:bodyPr>
            <a:norm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04. Overall System Diagram </a:t>
            </a:r>
            <a:endParaRPr lang="en-US" sz="4800" dirty="0"/>
          </a:p>
        </p:txBody>
      </p:sp>
      <p:sp>
        <p:nvSpPr>
          <p:cNvPr id="5" name="TextBox 4">
            <a:extLst>
              <a:ext uri="{FF2B5EF4-FFF2-40B4-BE49-F238E27FC236}">
                <a16:creationId xmlns:a16="http://schemas.microsoft.com/office/drawing/2014/main" xmlns="" id="{1384746B-AFFD-45ED-88F6-6976B9461C09}"/>
              </a:ext>
            </a:extLst>
          </p:cNvPr>
          <p:cNvSpPr txBox="1"/>
          <p:nvPr/>
        </p:nvSpPr>
        <p:spPr>
          <a:xfrm>
            <a:off x="6080760" y="289043"/>
            <a:ext cx="6010102" cy="954107"/>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p:txBody>
      </p:sp>
      <p:pic>
        <p:nvPicPr>
          <p:cNvPr id="6" name="Picture 5" descr="Diagram&#10;&#10;Description automatically generated">
            <a:extLst>
              <a:ext uri="{FF2B5EF4-FFF2-40B4-BE49-F238E27FC236}">
                <a16:creationId xmlns:a16="http://schemas.microsoft.com/office/drawing/2014/main" xmlns="" id="{FF65F2EA-4E22-44EF-8CCF-8F164FC2E5D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54780" y="2274540"/>
            <a:ext cx="6483926" cy="4314305"/>
          </a:xfrm>
          <a:prstGeom prst="rect">
            <a:avLst/>
          </a:prstGeom>
        </p:spPr>
      </p:pic>
      <p:pic>
        <p:nvPicPr>
          <p:cNvPr id="7" name="Content Placeholder 4" descr="A picture containing application&#10;&#10;Description automatically generated">
            <a:extLst>
              <a:ext uri="{FF2B5EF4-FFF2-40B4-BE49-F238E27FC236}">
                <a16:creationId xmlns:a16="http://schemas.microsoft.com/office/drawing/2014/main" xmlns="" id="{7420C6BB-6817-472A-A69C-4D50F3560F5A}"/>
              </a:ext>
            </a:extLst>
          </p:cNvPr>
          <p:cNvPicPr>
            <a:picLocks noGrp="1" noChangeAspect="1"/>
          </p:cNvPicPr>
          <p:nvPr>
            <p:ph idx="1"/>
          </p:nvPr>
        </p:nvPicPr>
        <p:blipFill>
          <a:blip r:embed="rId3"/>
          <a:stretch>
            <a:fillRect/>
          </a:stretch>
        </p:blipFill>
        <p:spPr>
          <a:xfrm>
            <a:off x="99753" y="6366552"/>
            <a:ext cx="2319251" cy="444585"/>
          </a:xfrm>
          <a:prstGeom prst="rect">
            <a:avLst/>
          </a:prstGeom>
        </p:spPr>
      </p:pic>
    </p:spTree>
    <p:extLst>
      <p:ext uri="{BB962C8B-B14F-4D97-AF65-F5344CB8AC3E}">
        <p14:creationId xmlns:p14="http://schemas.microsoft.com/office/powerpoint/2010/main" val="1138394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6066</TotalTime>
  <Words>1921</Words>
  <Application>Microsoft Office PowerPoint</Application>
  <PresentationFormat>Widescreen</PresentationFormat>
  <Paragraphs>320</Paragraphs>
  <Slides>61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Calibri</vt:lpstr>
      <vt:lpstr>Calibri Light</vt:lpstr>
      <vt:lpstr>Congenial</vt:lpstr>
      <vt:lpstr>Muli</vt:lpstr>
      <vt:lpstr>Sitka Subheading</vt:lpstr>
      <vt:lpstr>Times New Roman</vt:lpstr>
      <vt:lpstr>Wingdings</vt:lpstr>
      <vt:lpstr>Office Theme</vt:lpstr>
      <vt:lpstr>“Motorbike Defect Checker and Predictor”</vt:lpstr>
      <vt:lpstr>Supervision Personalities</vt:lpstr>
      <vt:lpstr>Team Members </vt:lpstr>
      <vt:lpstr>Roadmap</vt:lpstr>
      <vt:lpstr>Introduction </vt:lpstr>
      <vt:lpstr>01. Research Problem </vt:lpstr>
      <vt:lpstr>02. Solution </vt:lpstr>
      <vt:lpstr>03. Main Objectives</vt:lpstr>
      <vt:lpstr>04. Overall System Diagram </vt:lpstr>
      <vt:lpstr>Progress of the proposed system </vt:lpstr>
      <vt:lpstr>PowerPoint Presentation</vt:lpstr>
      <vt:lpstr>PowerPoint Presentation</vt:lpstr>
      <vt:lpstr>PowerPoint Presentation</vt:lpstr>
      <vt:lpstr>IT20219598 |Information Technology </vt:lpstr>
      <vt:lpstr>Research Question</vt:lpstr>
      <vt:lpstr>Research Methodology </vt:lpstr>
      <vt:lpstr>Research Methodology </vt:lpstr>
      <vt:lpstr>PowerPoint Presentation</vt:lpstr>
      <vt:lpstr>Progress up to now</vt:lpstr>
      <vt:lpstr>PowerPoint Presentation</vt:lpstr>
      <vt:lpstr>PowerPoint Presentation</vt:lpstr>
      <vt:lpstr>PowerPoint Presentation</vt:lpstr>
      <vt:lpstr>PowerPoint Presentation</vt:lpstr>
      <vt:lpstr>References </vt:lpstr>
      <vt:lpstr>IT20257040 |Information Technology </vt:lpstr>
      <vt:lpstr>Research Question</vt:lpstr>
      <vt:lpstr>Research Methodology </vt:lpstr>
      <vt:lpstr>Research Methodology </vt:lpstr>
      <vt:lpstr>PowerPoint Presentation</vt:lpstr>
      <vt:lpstr>Progress up to now</vt:lpstr>
      <vt:lpstr>PowerPoint Presentation</vt:lpstr>
      <vt:lpstr>PowerPoint Presentation</vt:lpstr>
      <vt:lpstr>PowerPoint Presentation</vt:lpstr>
      <vt:lpstr>References </vt:lpstr>
      <vt:lpstr>IT20261764 |Information Systems Engineering </vt:lpstr>
      <vt:lpstr>Research Question</vt:lpstr>
      <vt:lpstr>Research Methodology </vt:lpstr>
      <vt:lpstr>Research Methodology </vt:lpstr>
      <vt:lpstr>PowerPoint Presentation</vt:lpstr>
      <vt:lpstr>Progress up to now</vt:lpstr>
      <vt:lpstr>PowerPoint Presentation</vt:lpstr>
      <vt:lpstr>PowerPoint Presentation</vt:lpstr>
      <vt:lpstr>PowerPoint Presentation</vt:lpstr>
      <vt:lpstr>PowerPoint Presentation</vt:lpstr>
      <vt:lpstr>References </vt:lpstr>
      <vt:lpstr>IT20156206 | Data Science </vt:lpstr>
      <vt:lpstr>Research Question</vt:lpstr>
      <vt:lpstr>Research Methodology </vt:lpstr>
      <vt:lpstr>PowerPoint Presentation</vt:lpstr>
      <vt:lpstr>Progress up to 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“Motorbike Defect Checker and Predictor”</dc:title>
  <dc:creator>Dissanayake D.M.D.H. it20261764</dc:creator>
  <cp:lastModifiedBy>pc</cp:lastModifiedBy>
  <cp:revision>47</cp:revision>
  <dcterms:created xsi:type="dcterms:W3CDTF">2023-05-21T13:05:34Z</dcterms:created>
  <dcterms:modified xsi:type="dcterms:W3CDTF">2023-05-26T16:48:52Z</dcterms:modified>
</cp:coreProperties>
</file>