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77" r:id="rId5"/>
    <p:sldId id="289" r:id="rId6"/>
    <p:sldId id="262" r:id="rId7"/>
    <p:sldId id="266" r:id="rId8"/>
    <p:sldId id="290" r:id="rId9"/>
    <p:sldId id="291" r:id="rId10"/>
    <p:sldId id="292" r:id="rId11"/>
    <p:sldId id="293" r:id="rId12"/>
    <p:sldId id="294" r:id="rId13"/>
    <p:sldId id="29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9" autoAdjust="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329" y="755029"/>
            <a:ext cx="2241207" cy="1325563"/>
          </a:xfrm>
        </p:spPr>
        <p:txBody>
          <a:bodyPr/>
          <a:lstStyle/>
          <a:p>
            <a:r>
              <a:rPr lang="en-US" dirty="0"/>
              <a:t>7BUIS025W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059B77-178F-2747-0DF0-A65A29086016}"/>
              </a:ext>
            </a:extLst>
          </p:cNvPr>
          <p:cNvSpPr txBox="1">
            <a:spLocks/>
          </p:cNvSpPr>
          <p:nvPr/>
        </p:nvSpPr>
        <p:spPr>
          <a:xfrm>
            <a:off x="600931" y="513723"/>
            <a:ext cx="6335226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Web and social media analytics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E087FF-297F-7655-170E-22ADD751903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750198" y="2087078"/>
            <a:ext cx="4053467" cy="1050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Reddit - Shoestring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D1A631-BBBB-B9A3-B28B-4C206E514B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81560" y="5052827"/>
            <a:ext cx="6039739" cy="1050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Pasindu ekanayake – w1742110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 txBox="1">
            <a:spLocks/>
          </p:cNvSpPr>
          <p:nvPr/>
        </p:nvSpPr>
        <p:spPr>
          <a:xfrm>
            <a:off x="2987599" y="5234165"/>
            <a:ext cx="1410887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Presentation by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1"/>
    </mc:Choice>
    <mc:Fallback>
      <p:transition spd="slow" advTm="5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62D8-1F3C-5133-E755-1F48FD90F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3BCC-AF0C-8AE4-0F59-FEFDE7BD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/>
          <a:lstStyle/>
          <a:p>
            <a:r>
              <a:rPr lang="en-US" dirty="0"/>
              <a:t>Walkthrough of the code</a:t>
            </a:r>
          </a:p>
        </p:txBody>
      </p:sp>
    </p:spTree>
    <p:extLst>
      <p:ext uri="{BB962C8B-B14F-4D97-AF65-F5344CB8AC3E}">
        <p14:creationId xmlns:p14="http://schemas.microsoft.com/office/powerpoint/2010/main" val="198478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Pasindu Ekanayake​</a:t>
            </a:r>
          </a:p>
          <a:p>
            <a:r>
              <a:rPr lang="en-US" dirty="0"/>
              <a:t>pasinduekanayake123@gmail.com</a:t>
            </a:r>
          </a:p>
          <a:p>
            <a:r>
              <a:rPr lang="en-US" dirty="0"/>
              <a:t>w1742110@westminster.ac.uk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48" y="4097564"/>
            <a:ext cx="4598425" cy="1325563"/>
          </a:xfrm>
        </p:spPr>
        <p:txBody>
          <a:bodyPr/>
          <a:lstStyle/>
          <a:p>
            <a:pPr algn="ctr"/>
            <a:r>
              <a:rPr lang="en-US" dirty="0"/>
              <a:t>Methodological steps</a:t>
            </a:r>
          </a:p>
        </p:txBody>
      </p:sp>
      <p:pic>
        <p:nvPicPr>
          <p:cNvPr id="31" name="Picture 30" descr="A diagram of a data flow&#10;&#10;AI-generated content may be incorrect.">
            <a:extLst>
              <a:ext uri="{FF2B5EF4-FFF2-40B4-BE49-F238E27FC236}">
                <a16:creationId xmlns:a16="http://schemas.microsoft.com/office/drawing/2014/main" id="{A0A03ED4-207D-4137-60AB-47ECB7A23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616" y="256599"/>
            <a:ext cx="3901011" cy="634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558203"/>
            <a:ext cx="8421688" cy="1325563"/>
          </a:xfrm>
        </p:spPr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three themes, each for three different datasets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76FAE29-C3DC-B10E-E2E0-DF57B0C2F611}"/>
              </a:ext>
            </a:extLst>
          </p:cNvPr>
          <p:cNvSpPr txBox="1">
            <a:spLocks/>
          </p:cNvSpPr>
          <p:nvPr/>
        </p:nvSpPr>
        <p:spPr>
          <a:xfrm>
            <a:off x="1885156" y="771036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endParaRPr lang="en-US" b="1" dirty="0"/>
          </a:p>
        </p:txBody>
      </p:sp>
      <p:pic>
        <p:nvPicPr>
          <p:cNvPr id="23" name="Picture 22" descr="A white table with black text&#10;&#10;AI-generated content may be incorrect.">
            <a:extLst>
              <a:ext uri="{FF2B5EF4-FFF2-40B4-BE49-F238E27FC236}">
                <a16:creationId xmlns:a16="http://schemas.microsoft.com/office/drawing/2014/main" id="{F3CB246C-3961-8630-D17B-66ABDF49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93" y="2883766"/>
            <a:ext cx="7061814" cy="1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772F9-5D6A-1B37-7655-9CAA06840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83CF-2AA6-EF2B-5560-466B7F8D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74494"/>
            <a:ext cx="8421688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most talked about trending destinations are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Japan 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Italy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London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Spain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473165F-E94D-F1A8-9312-5AEBCFD15183}"/>
              </a:ext>
            </a:extLst>
          </p:cNvPr>
          <p:cNvSpPr txBox="1">
            <a:spLocks/>
          </p:cNvSpPr>
          <p:nvPr/>
        </p:nvSpPr>
        <p:spPr>
          <a:xfrm>
            <a:off x="1885156" y="144909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086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53A04-5812-F3E7-9393-2456D89FD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85EE-5CF0-36CF-87B7-46A53D3D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74494"/>
            <a:ext cx="8421688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most talked about all-time destinations are 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Japan 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Mexico City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Paris 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Vietnam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F8D9794-FE25-B6ED-791A-7E1F917BB6C1}"/>
              </a:ext>
            </a:extLst>
          </p:cNvPr>
          <p:cNvSpPr txBox="1">
            <a:spLocks/>
          </p:cNvSpPr>
          <p:nvPr/>
        </p:nvSpPr>
        <p:spPr>
          <a:xfrm>
            <a:off x="1885156" y="144909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795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1BA67-80D3-F7AC-9AFF-F043D7830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DBD-D522-2FA3-2C55-39928923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74494"/>
            <a:ext cx="8421688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most talked about controversial destinations are 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Japan 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Paris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London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Italy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02DF840-04F3-DC5B-C46B-4B0E1D942317}"/>
              </a:ext>
            </a:extLst>
          </p:cNvPr>
          <p:cNvSpPr txBox="1">
            <a:spLocks/>
          </p:cNvSpPr>
          <p:nvPr/>
        </p:nvSpPr>
        <p:spPr>
          <a:xfrm>
            <a:off x="1885156" y="144909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13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45A2-ACE1-2C4E-CA7E-89AE1637C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E094-692D-507F-383E-CC3AC91C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74494"/>
            <a:ext cx="8421688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most popular method of travel is air travel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flights 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964BED3-AEA3-D94E-9CDD-DD5DB2332ACD}"/>
              </a:ext>
            </a:extLst>
          </p:cNvPr>
          <p:cNvSpPr txBox="1">
            <a:spLocks/>
          </p:cNvSpPr>
          <p:nvPr/>
        </p:nvSpPr>
        <p:spPr>
          <a:xfrm>
            <a:off x="1885156" y="144909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949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E43D2-FD4B-6EF9-01FA-4458EE67E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882E-1AC6-9893-94C9-035A36F8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942648"/>
            <a:ext cx="8421688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most positive and negative travel destinations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DF9ED1-25FA-D6C9-2B14-DC16CB9D1969}"/>
              </a:ext>
            </a:extLst>
          </p:cNvPr>
          <p:cNvSpPr txBox="1">
            <a:spLocks/>
          </p:cNvSpPr>
          <p:nvPr/>
        </p:nvSpPr>
        <p:spPr>
          <a:xfrm>
            <a:off x="1885156" y="739672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endParaRPr lang="en-US" b="1" dirty="0"/>
          </a:p>
        </p:txBody>
      </p:sp>
      <p:pic>
        <p:nvPicPr>
          <p:cNvPr id="7" name="Picture 6" descr="A table with different cities&#10;&#10;AI-generated content may be incorrect.">
            <a:extLst>
              <a:ext uri="{FF2B5EF4-FFF2-40B4-BE49-F238E27FC236}">
                <a16:creationId xmlns:a16="http://schemas.microsoft.com/office/drawing/2014/main" id="{785178B9-7389-925A-9F58-C1FDEE091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67" y="2689319"/>
            <a:ext cx="7215466" cy="261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9861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56</TotalTime>
  <Words>132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Tenorite</vt:lpstr>
      <vt:lpstr>Monoline</vt:lpstr>
      <vt:lpstr>7BUIS025W</vt:lpstr>
      <vt:lpstr>Methodological steps</vt:lpstr>
      <vt:lpstr>Key Insights</vt:lpstr>
      <vt:lpstr>three themes, each for three different datasets</vt:lpstr>
      <vt:lpstr>The most talked about trending destinations are   Japan  Italy London Spain</vt:lpstr>
      <vt:lpstr>The most talked about all-time destinations are    Japan  Mexico City Paris  Vietnam</vt:lpstr>
      <vt:lpstr>The most talked about controversial destinations are    Japan  Paris London Italy</vt:lpstr>
      <vt:lpstr>The most popular method of travel is air travel   flights  </vt:lpstr>
      <vt:lpstr>The most positive and negative travel destinations     </vt:lpstr>
      <vt:lpstr>Walkthrough of the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Pasindu Ekanayake</dc:creator>
  <cp:lastModifiedBy>Pasindu Ekanayake</cp:lastModifiedBy>
  <cp:revision>3</cp:revision>
  <dcterms:created xsi:type="dcterms:W3CDTF">2025-05-06T21:25:24Z</dcterms:created>
  <dcterms:modified xsi:type="dcterms:W3CDTF">2025-05-06T22:21:39Z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