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Arial Black" panose="020B0A04020102020204" pitchFamily="34" charset="0"/>
      <p:bold r:id="rId8"/>
    </p:embeddedFont>
    <p:embeddedFont>
      <p:font typeface="Georgia" panose="02040502050405020303" pitchFamily="18" charset="0"/>
      <p:regular r:id="rId9"/>
      <p:bold r:id="rId10"/>
      <p:italic r:id="rId11"/>
      <p:bold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9" d="100"/>
          <a:sy n="159" d="100"/>
        </p:scale>
        <p:origin x="23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eabe6390ea_0_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eabe6390ea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abe6390ea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abe6390ea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abe6390ea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abe6390ea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587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abe6390ea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abe6390ea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86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g"/><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2.jp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pic>
        <p:nvPicPr>
          <p:cNvPr id="56" name="Google Shape;56;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7" name="Google Shape;57;p13"/>
          <p:cNvSpPr txBox="1"/>
          <p:nvPr/>
        </p:nvSpPr>
        <p:spPr>
          <a:xfrm>
            <a:off x="429750" y="94000"/>
            <a:ext cx="8402700" cy="4926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sz="2000" b="1">
                <a:solidFill>
                  <a:schemeClr val="lt1"/>
                </a:solidFill>
                <a:latin typeface="Roboto"/>
                <a:ea typeface="Roboto"/>
                <a:cs typeface="Roboto"/>
                <a:sym typeface="Roboto"/>
              </a:rPr>
              <a:t>SALES    &amp;    INVENTORY    MANAGEMENT    SYSTEM   (SIMS)</a:t>
            </a:r>
            <a:endParaRPr sz="2000" b="1" dirty="0">
              <a:solidFill>
                <a:schemeClr val="lt1"/>
              </a:solidFill>
              <a:latin typeface="Roboto"/>
              <a:ea typeface="Roboto"/>
              <a:cs typeface="Roboto"/>
              <a:sym typeface="Roboto"/>
            </a:endParaRPr>
          </a:p>
        </p:txBody>
      </p:sp>
      <p:sp>
        <p:nvSpPr>
          <p:cNvPr id="58" name="Google Shape;58;p13"/>
          <p:cNvSpPr txBox="1"/>
          <p:nvPr/>
        </p:nvSpPr>
        <p:spPr>
          <a:xfrm>
            <a:off x="4425300" y="529725"/>
            <a:ext cx="671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lt1"/>
                </a:solidFill>
                <a:latin typeface="Roboto"/>
                <a:ea typeface="Roboto"/>
                <a:cs typeface="Roboto"/>
                <a:sym typeface="Roboto"/>
              </a:rPr>
              <a:t>OF </a:t>
            </a:r>
            <a:endParaRPr sz="2000" b="1" dirty="0">
              <a:solidFill>
                <a:schemeClr val="lt1"/>
              </a:solidFill>
              <a:latin typeface="Roboto"/>
              <a:ea typeface="Roboto"/>
              <a:cs typeface="Roboto"/>
              <a:sym typeface="Roboto"/>
            </a:endParaRPr>
          </a:p>
        </p:txBody>
      </p:sp>
      <p:sp>
        <p:nvSpPr>
          <p:cNvPr id="59" name="Google Shape;59;p13"/>
          <p:cNvSpPr txBox="1"/>
          <p:nvPr/>
        </p:nvSpPr>
        <p:spPr>
          <a:xfrm>
            <a:off x="429750" y="966925"/>
            <a:ext cx="8402700" cy="492600"/>
          </a:xfrm>
          <a:prstGeom prst="rect">
            <a:avLst/>
          </a:prstGeom>
          <a:noFill/>
          <a:ln>
            <a:noFill/>
          </a:ln>
        </p:spPr>
        <p:txBody>
          <a:bodyPr spcFirstLastPara="1" wrap="square" lIns="91425" tIns="91425" rIns="91425" bIns="91425" anchor="t" anchorCtr="0">
            <a:spAutoFit/>
          </a:bodyPr>
          <a:lstStyle/>
          <a:p>
            <a:pPr marL="914400" lvl="0" indent="457200" algn="l" rtl="0">
              <a:spcBef>
                <a:spcPts val="0"/>
              </a:spcBef>
              <a:spcAft>
                <a:spcPts val="0"/>
              </a:spcAft>
              <a:buNone/>
            </a:pPr>
            <a:r>
              <a:rPr lang="en" sz="2000" b="1">
                <a:solidFill>
                  <a:schemeClr val="lt1"/>
                </a:solidFill>
                <a:latin typeface="Roboto"/>
                <a:ea typeface="Roboto"/>
                <a:cs typeface="Roboto"/>
                <a:sym typeface="Roboto"/>
              </a:rPr>
              <a:t>KRISH VILLA ORGANIC (PRIVATE) LIMITED</a:t>
            </a:r>
            <a:endParaRPr sz="2000" b="1" dirty="0">
              <a:solidFill>
                <a:schemeClr val="lt1"/>
              </a:solidFill>
              <a:latin typeface="Roboto"/>
              <a:ea typeface="Roboto"/>
              <a:cs typeface="Roboto"/>
              <a:sym typeface="Roboto"/>
            </a:endParaRPr>
          </a:p>
        </p:txBody>
      </p:sp>
      <p:sp>
        <p:nvSpPr>
          <p:cNvPr id="60" name="Google Shape;60;p13"/>
          <p:cNvSpPr txBox="1"/>
          <p:nvPr/>
        </p:nvSpPr>
        <p:spPr>
          <a:xfrm>
            <a:off x="4425300" y="3354300"/>
            <a:ext cx="67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Roboto"/>
                <a:ea typeface="Roboto"/>
                <a:cs typeface="Roboto"/>
                <a:sym typeface="Roboto"/>
              </a:rPr>
              <a:t>BY</a:t>
            </a:r>
            <a:endParaRPr sz="1600" b="1" dirty="0">
              <a:solidFill>
                <a:schemeClr val="lt1"/>
              </a:solidFill>
              <a:latin typeface="Roboto"/>
              <a:ea typeface="Roboto"/>
              <a:cs typeface="Roboto"/>
              <a:sym typeface="Roboto"/>
            </a:endParaRPr>
          </a:p>
        </p:txBody>
      </p:sp>
      <p:sp>
        <p:nvSpPr>
          <p:cNvPr id="61" name="Google Shape;61;p13"/>
          <p:cNvSpPr txBox="1"/>
          <p:nvPr/>
        </p:nvSpPr>
        <p:spPr>
          <a:xfrm>
            <a:off x="3569375" y="3591350"/>
            <a:ext cx="2221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lt1"/>
                </a:solidFill>
                <a:latin typeface="Roboto"/>
                <a:ea typeface="Roboto"/>
                <a:cs typeface="Roboto"/>
                <a:sym typeface="Roboto"/>
              </a:rPr>
              <a:t>TEAM WARRIORS</a:t>
            </a:r>
            <a:endParaRPr sz="1800" b="1" dirty="0">
              <a:solidFill>
                <a:schemeClr val="lt1"/>
              </a:solidFill>
              <a:latin typeface="Roboto"/>
              <a:ea typeface="Roboto"/>
              <a:cs typeface="Roboto"/>
              <a:sym typeface="Roboto"/>
            </a:endParaRPr>
          </a:p>
        </p:txBody>
      </p:sp>
      <p:sp>
        <p:nvSpPr>
          <p:cNvPr id="62" name="Google Shape;62;p13"/>
          <p:cNvSpPr txBox="1"/>
          <p:nvPr/>
        </p:nvSpPr>
        <p:spPr>
          <a:xfrm>
            <a:off x="1568375" y="3895925"/>
            <a:ext cx="4434600" cy="136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dirty="0">
                <a:solidFill>
                  <a:schemeClr val="lt1"/>
                </a:solidFill>
                <a:latin typeface="Roboto"/>
                <a:ea typeface="Roboto"/>
                <a:cs typeface="Roboto"/>
                <a:sym typeface="Roboto"/>
              </a:rPr>
              <a:t>Team Leader      -   Harsha Madushanka</a:t>
            </a:r>
            <a:endParaRPr sz="1100" b="1" dirty="0">
              <a:solidFill>
                <a:schemeClr val="lt1"/>
              </a:solidFill>
              <a:latin typeface="Roboto"/>
              <a:ea typeface="Roboto"/>
              <a:cs typeface="Roboto"/>
              <a:sym typeface="Roboto"/>
            </a:endParaRPr>
          </a:p>
          <a:p>
            <a:pPr marL="0" lvl="0" indent="0" algn="l" rtl="0">
              <a:spcBef>
                <a:spcPts val="0"/>
              </a:spcBef>
              <a:spcAft>
                <a:spcPts val="0"/>
              </a:spcAft>
              <a:buNone/>
            </a:pPr>
            <a:r>
              <a:rPr lang="en" sz="1100" b="1" dirty="0">
                <a:solidFill>
                  <a:schemeClr val="lt1"/>
                </a:solidFill>
                <a:latin typeface="Roboto"/>
                <a:ea typeface="Roboto"/>
                <a:cs typeface="Roboto"/>
                <a:sym typeface="Roboto"/>
              </a:rPr>
              <a:t>Team Members  -  Nadaraja Wickneshwaran</a:t>
            </a:r>
            <a:endParaRPr sz="1100" b="1" dirty="0">
              <a:solidFill>
                <a:schemeClr val="lt1"/>
              </a:solidFill>
              <a:latin typeface="Roboto"/>
              <a:ea typeface="Roboto"/>
              <a:cs typeface="Roboto"/>
              <a:sym typeface="Roboto"/>
            </a:endParaRPr>
          </a:p>
          <a:p>
            <a:pPr marL="0" lvl="0" indent="0" algn="l" rtl="0">
              <a:spcBef>
                <a:spcPts val="0"/>
              </a:spcBef>
              <a:spcAft>
                <a:spcPts val="0"/>
              </a:spcAft>
              <a:buNone/>
            </a:pPr>
            <a:r>
              <a:rPr lang="en" sz="1100" b="1" dirty="0">
                <a:solidFill>
                  <a:schemeClr val="lt1"/>
                </a:solidFill>
                <a:latin typeface="Roboto"/>
                <a:ea typeface="Roboto"/>
                <a:cs typeface="Roboto"/>
                <a:sym typeface="Roboto"/>
              </a:rPr>
              <a:t>	        Pasindu Jayasinghe</a:t>
            </a:r>
            <a:endParaRPr sz="1100" b="1" dirty="0">
              <a:solidFill>
                <a:schemeClr val="lt1"/>
              </a:solidFill>
              <a:latin typeface="Roboto"/>
              <a:ea typeface="Roboto"/>
              <a:cs typeface="Roboto"/>
              <a:sym typeface="Roboto"/>
            </a:endParaRPr>
          </a:p>
          <a:p>
            <a:pPr marL="0" lvl="0" indent="0" algn="l" rtl="0">
              <a:spcBef>
                <a:spcPts val="0"/>
              </a:spcBef>
              <a:spcAft>
                <a:spcPts val="0"/>
              </a:spcAft>
              <a:buNone/>
            </a:pPr>
            <a:r>
              <a:rPr lang="en" sz="1100" b="1" dirty="0">
                <a:solidFill>
                  <a:schemeClr val="lt1"/>
                </a:solidFill>
                <a:latin typeface="Roboto"/>
                <a:ea typeface="Roboto"/>
                <a:cs typeface="Roboto"/>
                <a:sym typeface="Roboto"/>
              </a:rPr>
              <a:t>	        Wiraj Dharshana</a:t>
            </a:r>
            <a:endParaRPr sz="1100" b="1" dirty="0">
              <a:solidFill>
                <a:schemeClr val="lt1"/>
              </a:solidFill>
              <a:latin typeface="Roboto"/>
              <a:ea typeface="Roboto"/>
              <a:cs typeface="Roboto"/>
              <a:sym typeface="Roboto"/>
            </a:endParaRPr>
          </a:p>
          <a:p>
            <a:pPr marL="0" lvl="0" indent="0" algn="l" rtl="0">
              <a:spcBef>
                <a:spcPts val="0"/>
              </a:spcBef>
              <a:spcAft>
                <a:spcPts val="0"/>
              </a:spcAft>
              <a:buNone/>
            </a:pPr>
            <a:r>
              <a:rPr lang="en" sz="1100" b="1" dirty="0">
                <a:solidFill>
                  <a:schemeClr val="lt1"/>
                </a:solidFill>
                <a:latin typeface="Roboto"/>
                <a:ea typeface="Roboto"/>
                <a:cs typeface="Roboto"/>
                <a:sym typeface="Roboto"/>
              </a:rPr>
              <a:t>	        Anjali Pawithra</a:t>
            </a:r>
            <a:endParaRPr sz="1100" b="1" dirty="0">
              <a:solidFill>
                <a:schemeClr val="lt1"/>
              </a:solidFill>
              <a:latin typeface="Roboto"/>
              <a:ea typeface="Roboto"/>
              <a:cs typeface="Roboto"/>
              <a:sym typeface="Roboto"/>
            </a:endParaRPr>
          </a:p>
          <a:p>
            <a:pPr marL="0" lvl="0" indent="0" algn="l" rtl="0">
              <a:spcBef>
                <a:spcPts val="0"/>
              </a:spcBef>
              <a:spcAft>
                <a:spcPts val="0"/>
              </a:spcAft>
              <a:buNone/>
            </a:pPr>
            <a:r>
              <a:rPr lang="en" sz="1100" b="1" dirty="0">
                <a:solidFill>
                  <a:schemeClr val="lt1"/>
                </a:solidFill>
                <a:latin typeface="Roboto"/>
                <a:ea typeface="Roboto"/>
                <a:cs typeface="Roboto"/>
                <a:sym typeface="Roboto"/>
              </a:rPr>
              <a:t>	        Krishanthi Rathnayake</a:t>
            </a:r>
            <a:endParaRPr sz="1100" b="1" dirty="0">
              <a:solidFill>
                <a:schemeClr val="lt1"/>
              </a:solidFill>
              <a:latin typeface="Roboto"/>
              <a:ea typeface="Roboto"/>
              <a:cs typeface="Roboto"/>
              <a:sym typeface="Roboto"/>
            </a:endParaRPr>
          </a:p>
          <a:p>
            <a:pPr marL="0" lvl="0" indent="0" algn="l" rtl="0">
              <a:spcBef>
                <a:spcPts val="0"/>
              </a:spcBef>
              <a:spcAft>
                <a:spcPts val="0"/>
              </a:spcAft>
              <a:buNone/>
            </a:pPr>
            <a:endParaRPr sz="1100" b="1" dirty="0">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700"/>
                                        <p:tgtEl>
                                          <p:spTgt spid="56"/>
                                        </p:tgtEl>
                                      </p:cBhvr>
                                    </p:animEffect>
                                  </p:childTnLst>
                                </p:cTn>
                              </p:par>
                            </p:childTnLst>
                          </p:cTn>
                        </p:par>
                        <p:par>
                          <p:cTn id="8" fill="hold">
                            <p:stCondLst>
                              <p:cond delay="700"/>
                            </p:stCondLst>
                            <p:childTnLst>
                              <p:par>
                                <p:cTn id="9" presetID="10"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700"/>
                                        <p:tgtEl>
                                          <p:spTgt spid="57"/>
                                        </p:tgtEl>
                                      </p:cBhvr>
                                    </p:animEffect>
                                  </p:childTnLst>
                                </p:cTn>
                              </p:par>
                            </p:childTnLst>
                          </p:cTn>
                        </p:par>
                        <p:par>
                          <p:cTn id="12" fill="hold">
                            <p:stCondLst>
                              <p:cond delay="1400"/>
                            </p:stCondLst>
                            <p:childTnLst>
                              <p:par>
                                <p:cTn id="13" presetID="10" presetClass="entr" presetSubtype="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700"/>
                                        <p:tgtEl>
                                          <p:spTgt spid="58"/>
                                        </p:tgtEl>
                                      </p:cBhvr>
                                    </p:animEffect>
                                  </p:childTnLst>
                                </p:cTn>
                              </p:par>
                            </p:childTnLst>
                          </p:cTn>
                        </p:par>
                        <p:par>
                          <p:cTn id="16" fill="hold">
                            <p:stCondLst>
                              <p:cond delay="210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700"/>
                                        <p:tgtEl>
                                          <p:spTgt spid="59"/>
                                        </p:tgtEl>
                                      </p:cBhvr>
                                    </p:animEffect>
                                  </p:childTnLst>
                                </p:cTn>
                              </p:par>
                            </p:childTnLst>
                          </p:cTn>
                        </p:par>
                        <p:par>
                          <p:cTn id="20" fill="hold">
                            <p:stCondLst>
                              <p:cond delay="2800"/>
                            </p:stCondLst>
                            <p:childTnLst>
                              <p:par>
                                <p:cTn id="21" presetID="10" presetClass="entr" presetSubtype="0" fill="hold"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700"/>
                                        <p:tgtEl>
                                          <p:spTgt spid="60"/>
                                        </p:tgtEl>
                                      </p:cBhvr>
                                    </p:animEffect>
                                  </p:childTnLst>
                                </p:cTn>
                              </p:par>
                            </p:childTnLst>
                          </p:cTn>
                        </p:par>
                        <p:par>
                          <p:cTn id="24" fill="hold">
                            <p:stCondLst>
                              <p:cond delay="3500"/>
                            </p:stCondLst>
                            <p:childTnLst>
                              <p:par>
                                <p:cTn id="25" presetID="10" presetClass="entr" presetSubtype="0" fill="hold"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700"/>
                                        <p:tgtEl>
                                          <p:spTgt spid="61"/>
                                        </p:tgtEl>
                                      </p:cBhvr>
                                    </p:animEffect>
                                  </p:childTnLst>
                                </p:cTn>
                              </p:par>
                            </p:childTnLst>
                          </p:cTn>
                        </p:par>
                        <p:par>
                          <p:cTn id="28" fill="hold">
                            <p:stCondLst>
                              <p:cond delay="4200"/>
                            </p:stCondLst>
                            <p:childTnLst>
                              <p:par>
                                <p:cTn id="29" presetID="10" presetClass="entr" presetSubtype="0"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7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8" name="Google Shape;68;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9" name="Google Shape;69;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70" name="Google Shape;70;p14"/>
          <p:cNvSpPr txBox="1"/>
          <p:nvPr/>
        </p:nvSpPr>
        <p:spPr>
          <a:xfrm>
            <a:off x="173550" y="110450"/>
            <a:ext cx="88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Roboto"/>
                <a:ea typeface="Roboto"/>
                <a:cs typeface="Roboto"/>
                <a:sym typeface="Roboto"/>
              </a:rPr>
              <a:t>Company overview :</a:t>
            </a:r>
            <a:endParaRPr/>
          </a:p>
        </p:txBody>
      </p:sp>
      <p:sp>
        <p:nvSpPr>
          <p:cNvPr id="71" name="Google Shape;71;p14"/>
          <p:cNvSpPr txBox="1"/>
          <p:nvPr/>
        </p:nvSpPr>
        <p:spPr>
          <a:xfrm>
            <a:off x="173550" y="445025"/>
            <a:ext cx="8835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“KRISH VILLA ORGANIC” is registered as a partnership under the companies Act and further  is involved in selling organic vegetables and fruits. The company has their own farms in Colombo and Lindula. Krish villa also has registered suppliers who themselves are organic farmers mainly in Horana, Bandaragama, Nuwara Eliya, Bandarawela, Lindula and also few areas in the Monaragala district. The owner Mr. Krishantha Jayawardena was  in need of a web based application to cater for the growing demand of organic vegetables and fruits.</a:t>
            </a:r>
            <a:endParaRPr/>
          </a:p>
        </p:txBody>
      </p:sp>
      <p:sp>
        <p:nvSpPr>
          <p:cNvPr id="72" name="Google Shape;72;p14"/>
          <p:cNvSpPr txBox="1"/>
          <p:nvPr/>
        </p:nvSpPr>
        <p:spPr>
          <a:xfrm>
            <a:off x="154200" y="1553225"/>
            <a:ext cx="88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Roboto"/>
                <a:ea typeface="Roboto"/>
                <a:cs typeface="Roboto"/>
                <a:sym typeface="Roboto"/>
              </a:rPr>
              <a:t>Problem Identified :</a:t>
            </a:r>
            <a:endParaRPr sz="1800" b="1">
              <a:solidFill>
                <a:schemeClr val="dk1"/>
              </a:solidFill>
              <a:latin typeface="Roboto"/>
              <a:ea typeface="Roboto"/>
              <a:cs typeface="Roboto"/>
              <a:sym typeface="Roboto"/>
            </a:endParaRPr>
          </a:p>
        </p:txBody>
      </p:sp>
      <p:pic>
        <p:nvPicPr>
          <p:cNvPr id="73" name="Google Shape;73;p14"/>
          <p:cNvPicPr preferRelativeResize="0"/>
          <p:nvPr/>
        </p:nvPicPr>
        <p:blipFill>
          <a:blip r:embed="rId4">
            <a:alphaModFix/>
          </a:blip>
          <a:stretch>
            <a:fillRect/>
          </a:stretch>
        </p:blipFill>
        <p:spPr>
          <a:xfrm>
            <a:off x="1656650" y="1727100"/>
            <a:ext cx="6073574"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74" name="Google Shape;74;p15"/>
          <p:cNvPicPr preferRelativeResize="0"/>
          <p:nvPr/>
        </p:nvPicPr>
        <p:blipFill>
          <a:blip r:embed="rId3">
            <a:alphaModFix/>
          </a:blip>
          <a:stretch>
            <a:fillRect/>
          </a:stretch>
        </p:blipFill>
        <p:spPr>
          <a:xfrm>
            <a:off x="0" y="0"/>
            <a:ext cx="9144000" cy="5143500"/>
          </a:xfrm>
          <a:prstGeom prst="rect">
            <a:avLst/>
          </a:prstGeom>
          <a:noFill/>
          <a:ln>
            <a:noFill/>
          </a:ln>
        </p:spPr>
      </p:pic>
      <p:grpSp>
        <p:nvGrpSpPr>
          <p:cNvPr id="2" name="Group 1">
            <a:extLst>
              <a:ext uri="{FF2B5EF4-FFF2-40B4-BE49-F238E27FC236}">
                <a16:creationId xmlns:a16="http://schemas.microsoft.com/office/drawing/2014/main" id="{64975184-339A-4508-A033-C9EF78D6090B}"/>
              </a:ext>
            </a:extLst>
          </p:cNvPr>
          <p:cNvGrpSpPr/>
          <p:nvPr/>
        </p:nvGrpSpPr>
        <p:grpSpPr>
          <a:xfrm>
            <a:off x="3824538" y="1609224"/>
            <a:ext cx="1494923" cy="1494923"/>
            <a:chOff x="3824538" y="1609224"/>
            <a:chExt cx="1494923" cy="1494923"/>
          </a:xfrm>
        </p:grpSpPr>
        <p:sp>
          <p:nvSpPr>
            <p:cNvPr id="5" name="Oval 4">
              <a:extLst>
                <a:ext uri="{FF2B5EF4-FFF2-40B4-BE49-F238E27FC236}">
                  <a16:creationId xmlns:a16="http://schemas.microsoft.com/office/drawing/2014/main" id="{21544791-FA4F-4C1B-890C-C4D34E238972}"/>
                </a:ext>
              </a:extLst>
            </p:cNvPr>
            <p:cNvSpPr/>
            <p:nvPr/>
          </p:nvSpPr>
          <p:spPr>
            <a:xfrm rot="5400000">
              <a:off x="3824538" y="1609224"/>
              <a:ext cx="1494923" cy="1494923"/>
            </a:xfrm>
            <a:prstGeom prst="ellipse">
              <a:avLst/>
            </a:prstGeom>
            <a:noFill/>
            <a:ln w="139700" cap="rnd" cmpd="tri">
              <a:solidFill>
                <a:srgbClr val="92D050"/>
              </a:solidFill>
              <a:prstDash val="lg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DE66ACF-0863-453B-8770-FFB7302708D1}"/>
                </a:ext>
              </a:extLst>
            </p:cNvPr>
            <p:cNvSpPr/>
            <p:nvPr/>
          </p:nvSpPr>
          <p:spPr>
            <a:xfrm>
              <a:off x="3962536" y="1747222"/>
              <a:ext cx="1218926" cy="1218926"/>
            </a:xfrm>
            <a:prstGeom prst="ellipse">
              <a:avLst/>
            </a:prstGeom>
            <a:solidFill>
              <a:schemeClr val="bg1"/>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b="1" dirty="0">
                <a:solidFill>
                  <a:srgbClr val="002060"/>
                </a:solidFill>
                <a:latin typeface="Arial Black" panose="020B0A04020102020204" pitchFamily="34" charset="0"/>
              </a:endParaRPr>
            </a:p>
          </p:txBody>
        </p:sp>
      </p:grpSp>
      <p:sp>
        <p:nvSpPr>
          <p:cNvPr id="3" name="TextBox 2">
            <a:extLst>
              <a:ext uri="{FF2B5EF4-FFF2-40B4-BE49-F238E27FC236}">
                <a16:creationId xmlns:a16="http://schemas.microsoft.com/office/drawing/2014/main" id="{6B3F23ED-04E7-4031-B6A7-70E0B72CD1CE}"/>
              </a:ext>
            </a:extLst>
          </p:cNvPr>
          <p:cNvSpPr txBox="1"/>
          <p:nvPr/>
        </p:nvSpPr>
        <p:spPr>
          <a:xfrm>
            <a:off x="3905891" y="2033519"/>
            <a:ext cx="1413570" cy="646331"/>
          </a:xfrm>
          <a:prstGeom prst="rect">
            <a:avLst/>
          </a:prstGeom>
          <a:noFill/>
          <a:ln>
            <a:noFill/>
          </a:ln>
        </p:spPr>
        <p:txBody>
          <a:bodyPr wrap="square" rtlCol="0">
            <a:spAutoFit/>
          </a:bodyPr>
          <a:lstStyle/>
          <a:p>
            <a:r>
              <a:rPr lang="en-US" sz="3600" b="1" dirty="0"/>
              <a:t>SIMS</a:t>
            </a:r>
            <a:endParaRPr lang="en-US" b="1" dirty="0"/>
          </a:p>
        </p:txBody>
      </p:sp>
      <p:pic>
        <p:nvPicPr>
          <p:cNvPr id="1026" name="Picture 2" descr="Customer relationship png 6 » PNG Image">
            <a:extLst>
              <a:ext uri="{FF2B5EF4-FFF2-40B4-BE49-F238E27FC236}">
                <a16:creationId xmlns:a16="http://schemas.microsoft.com/office/drawing/2014/main" id="{A6BC75DB-B9ED-472C-B95C-31D8141C01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6673" y="574625"/>
            <a:ext cx="1302523" cy="10064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FB2B5C9-CEBF-4CDC-BF3E-5A9A966E5D9A}"/>
              </a:ext>
            </a:extLst>
          </p:cNvPr>
          <p:cNvSpPr txBox="1"/>
          <p:nvPr/>
        </p:nvSpPr>
        <p:spPr>
          <a:xfrm>
            <a:off x="186385" y="678732"/>
            <a:ext cx="2194545" cy="461665"/>
          </a:xfrm>
          <a:prstGeom prst="rect">
            <a:avLst/>
          </a:prstGeom>
          <a:noFill/>
          <a:ln>
            <a:noFill/>
          </a:ln>
        </p:spPr>
        <p:txBody>
          <a:bodyPr wrap="square" rtlCol="0">
            <a:spAutoFit/>
          </a:bodyPr>
          <a:lstStyle/>
          <a:p>
            <a:pPr algn="just"/>
            <a:r>
              <a:rPr lang="en-US" sz="1200" b="1" dirty="0">
                <a:latin typeface="Georgia" panose="02040502050405020303" pitchFamily="18" charset="0"/>
              </a:rPr>
              <a:t>Manage Your Customer,  Farmer and Rider </a:t>
            </a:r>
          </a:p>
        </p:txBody>
      </p:sp>
      <p:pic>
        <p:nvPicPr>
          <p:cNvPr id="10" name="Picture 9">
            <a:extLst>
              <a:ext uri="{FF2B5EF4-FFF2-40B4-BE49-F238E27FC236}">
                <a16:creationId xmlns:a16="http://schemas.microsoft.com/office/drawing/2014/main" id="{89168F06-7B5A-4A63-8A8C-6BB685BEB08D}"/>
              </a:ext>
            </a:extLst>
          </p:cNvPr>
          <p:cNvPicPr>
            <a:picLocks noChangeAspect="1"/>
          </p:cNvPicPr>
          <p:nvPr/>
        </p:nvPicPr>
        <p:blipFill>
          <a:blip r:embed="rId5"/>
          <a:stretch>
            <a:fillRect/>
          </a:stretch>
        </p:blipFill>
        <p:spPr>
          <a:xfrm>
            <a:off x="821952" y="2382881"/>
            <a:ext cx="1131538" cy="1166534"/>
          </a:xfrm>
          <a:prstGeom prst="rect">
            <a:avLst/>
          </a:prstGeom>
        </p:spPr>
      </p:pic>
      <p:pic>
        <p:nvPicPr>
          <p:cNvPr id="1034" name="Picture 10" descr="Inventory Management Software Services in HITEC City, Hyderabad, Zaravya  Informatics Private Limited | ID: 20317744855">
            <a:extLst>
              <a:ext uri="{FF2B5EF4-FFF2-40B4-BE49-F238E27FC236}">
                <a16:creationId xmlns:a16="http://schemas.microsoft.com/office/drawing/2014/main" id="{291CCE3A-CF5E-4334-A071-6FCCDD8626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590" y="3660207"/>
            <a:ext cx="1399211" cy="13992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22F1BD6-6E3F-4F99-8DE7-8689E766ED63}"/>
              </a:ext>
            </a:extLst>
          </p:cNvPr>
          <p:cNvPicPr>
            <a:picLocks noChangeAspect="1"/>
          </p:cNvPicPr>
          <p:nvPr/>
        </p:nvPicPr>
        <p:blipFill>
          <a:blip r:embed="rId7"/>
          <a:stretch>
            <a:fillRect/>
          </a:stretch>
        </p:blipFill>
        <p:spPr>
          <a:xfrm>
            <a:off x="5319461" y="3820929"/>
            <a:ext cx="1155443" cy="662145"/>
          </a:xfrm>
          <a:prstGeom prst="rect">
            <a:avLst/>
          </a:prstGeom>
        </p:spPr>
      </p:pic>
      <p:pic>
        <p:nvPicPr>
          <p:cNvPr id="1038" name="Picture 14" descr="Order Management: How to Speed Up Procurement Timelines">
            <a:extLst>
              <a:ext uri="{FF2B5EF4-FFF2-40B4-BE49-F238E27FC236}">
                <a16:creationId xmlns:a16="http://schemas.microsoft.com/office/drawing/2014/main" id="{CB1B6DCA-4743-4F1B-8DED-ECCE51BC8C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9461" y="29703"/>
            <a:ext cx="1155443" cy="11554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FCE46AA3-02A3-49D4-A43C-EEA7659B3E74}"/>
              </a:ext>
            </a:extLst>
          </p:cNvPr>
          <p:cNvPicPr>
            <a:picLocks noChangeAspect="1"/>
          </p:cNvPicPr>
          <p:nvPr/>
        </p:nvPicPr>
        <p:blipFill>
          <a:blip r:embed="rId9"/>
          <a:stretch>
            <a:fillRect/>
          </a:stretch>
        </p:blipFill>
        <p:spPr>
          <a:xfrm>
            <a:off x="7033346" y="1894585"/>
            <a:ext cx="1071563" cy="1071563"/>
          </a:xfrm>
          <a:prstGeom prst="rect">
            <a:avLst/>
          </a:prstGeom>
        </p:spPr>
      </p:pic>
      <p:cxnSp>
        <p:nvCxnSpPr>
          <p:cNvPr id="18" name="Connector: Elbow 17">
            <a:extLst>
              <a:ext uri="{FF2B5EF4-FFF2-40B4-BE49-F238E27FC236}">
                <a16:creationId xmlns:a16="http://schemas.microsoft.com/office/drawing/2014/main" id="{A457A125-85B0-4C51-B73A-05C2A7A67A22}"/>
              </a:ext>
            </a:extLst>
          </p:cNvPr>
          <p:cNvCxnSpPr>
            <a:cxnSpLocks/>
          </p:cNvCxnSpPr>
          <p:nvPr/>
        </p:nvCxnSpPr>
        <p:spPr>
          <a:xfrm flipV="1">
            <a:off x="2091488" y="2916382"/>
            <a:ext cx="1676404" cy="312332"/>
          </a:xfrm>
          <a:prstGeom prst="bentConnector3">
            <a:avLst>
              <a:gd name="adj1" fmla="val 50000"/>
            </a:avLst>
          </a:prstGeom>
          <a:ln w="69850">
            <a:gradFill>
              <a:gsLst>
                <a:gs pos="0">
                  <a:srgbClr val="00B050"/>
                </a:gs>
                <a:gs pos="39000">
                  <a:schemeClr val="accent1">
                    <a:lumMod val="45000"/>
                    <a:lumOff val="55000"/>
                  </a:schemeClr>
                </a:gs>
                <a:gs pos="70000">
                  <a:srgbClr val="92D050"/>
                </a:gs>
                <a:gs pos="100000">
                  <a:srgbClr val="00B050"/>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EE897B8-0860-4320-AB16-2A57D6FB6F53}"/>
              </a:ext>
            </a:extLst>
          </p:cNvPr>
          <p:cNvCxnSpPr>
            <a:cxnSpLocks/>
          </p:cNvCxnSpPr>
          <p:nvPr/>
        </p:nvCxnSpPr>
        <p:spPr>
          <a:xfrm>
            <a:off x="3235145" y="1128319"/>
            <a:ext cx="601747" cy="593778"/>
          </a:xfrm>
          <a:prstGeom prst="bentConnector3">
            <a:avLst>
              <a:gd name="adj1" fmla="val 50000"/>
            </a:avLst>
          </a:prstGeom>
          <a:ln w="69850">
            <a:gradFill>
              <a:gsLst>
                <a:gs pos="0">
                  <a:srgbClr val="00B050"/>
                </a:gs>
                <a:gs pos="39000">
                  <a:schemeClr val="accent1">
                    <a:lumMod val="45000"/>
                    <a:lumOff val="55000"/>
                  </a:schemeClr>
                </a:gs>
                <a:gs pos="70000">
                  <a:srgbClr val="92D050"/>
                </a:gs>
                <a:gs pos="100000">
                  <a:srgbClr val="00B050"/>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5A5AB20-CCFB-408B-97E3-0A9C3747701A}"/>
              </a:ext>
            </a:extLst>
          </p:cNvPr>
          <p:cNvCxnSpPr>
            <a:cxnSpLocks/>
          </p:cNvCxnSpPr>
          <p:nvPr/>
        </p:nvCxnSpPr>
        <p:spPr>
          <a:xfrm rot="5400000">
            <a:off x="4618424" y="687450"/>
            <a:ext cx="713518" cy="662486"/>
          </a:xfrm>
          <a:prstGeom prst="bentConnector3">
            <a:avLst>
              <a:gd name="adj1" fmla="val 4369"/>
            </a:avLst>
          </a:prstGeom>
          <a:ln w="69850">
            <a:gradFill>
              <a:gsLst>
                <a:gs pos="0">
                  <a:srgbClr val="00B050"/>
                </a:gs>
                <a:gs pos="39000">
                  <a:schemeClr val="accent1">
                    <a:lumMod val="45000"/>
                    <a:lumOff val="55000"/>
                  </a:schemeClr>
                </a:gs>
                <a:gs pos="70000">
                  <a:srgbClr val="92D050"/>
                </a:gs>
                <a:gs pos="100000">
                  <a:srgbClr val="00B050"/>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ABDDBBE-C268-4A7D-9AED-E1EB7066FAD1}"/>
              </a:ext>
            </a:extLst>
          </p:cNvPr>
          <p:cNvCxnSpPr>
            <a:cxnSpLocks/>
          </p:cNvCxnSpPr>
          <p:nvPr/>
        </p:nvCxnSpPr>
        <p:spPr>
          <a:xfrm rot="5400000" flipH="1" flipV="1">
            <a:off x="3763025" y="3486852"/>
            <a:ext cx="703684" cy="304663"/>
          </a:xfrm>
          <a:prstGeom prst="bentConnector3">
            <a:avLst>
              <a:gd name="adj1" fmla="val 50000"/>
            </a:avLst>
          </a:prstGeom>
          <a:ln w="69850">
            <a:gradFill>
              <a:gsLst>
                <a:gs pos="0">
                  <a:srgbClr val="00B050"/>
                </a:gs>
                <a:gs pos="39000">
                  <a:schemeClr val="accent1">
                    <a:lumMod val="45000"/>
                    <a:lumOff val="55000"/>
                  </a:schemeClr>
                </a:gs>
                <a:gs pos="70000">
                  <a:srgbClr val="92D050"/>
                </a:gs>
                <a:gs pos="100000">
                  <a:srgbClr val="00B050"/>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46620DBF-D605-49D4-BCA2-E5F406C3C90E}"/>
              </a:ext>
            </a:extLst>
          </p:cNvPr>
          <p:cNvCxnSpPr>
            <a:cxnSpLocks/>
          </p:cNvCxnSpPr>
          <p:nvPr/>
        </p:nvCxnSpPr>
        <p:spPr>
          <a:xfrm rot="16200000" flipV="1">
            <a:off x="5291818" y="2981979"/>
            <a:ext cx="874453" cy="631846"/>
          </a:xfrm>
          <a:prstGeom prst="bentConnector3">
            <a:avLst>
              <a:gd name="adj1" fmla="val 50000"/>
            </a:avLst>
          </a:prstGeom>
          <a:ln w="69850">
            <a:gradFill>
              <a:gsLst>
                <a:gs pos="0">
                  <a:srgbClr val="00B050"/>
                </a:gs>
                <a:gs pos="39000">
                  <a:schemeClr val="accent1">
                    <a:lumMod val="45000"/>
                    <a:lumOff val="55000"/>
                  </a:schemeClr>
                </a:gs>
                <a:gs pos="70000">
                  <a:srgbClr val="92D050"/>
                </a:gs>
                <a:gs pos="100000">
                  <a:srgbClr val="00B050"/>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762232B8-EBB2-425B-BEE6-4CAB77AB0A0E}"/>
              </a:ext>
            </a:extLst>
          </p:cNvPr>
          <p:cNvCxnSpPr>
            <a:cxnSpLocks/>
          </p:cNvCxnSpPr>
          <p:nvPr/>
        </p:nvCxnSpPr>
        <p:spPr>
          <a:xfrm rot="10800000" flipV="1">
            <a:off x="5545284" y="2006663"/>
            <a:ext cx="1450582" cy="230848"/>
          </a:xfrm>
          <a:prstGeom prst="bentConnector3">
            <a:avLst>
              <a:gd name="adj1" fmla="val 50000"/>
            </a:avLst>
          </a:prstGeom>
          <a:ln w="69850">
            <a:gradFill>
              <a:gsLst>
                <a:gs pos="0">
                  <a:srgbClr val="00B050"/>
                </a:gs>
                <a:gs pos="39000">
                  <a:schemeClr val="accent1">
                    <a:lumMod val="45000"/>
                    <a:lumOff val="55000"/>
                  </a:schemeClr>
                </a:gs>
                <a:gs pos="70000">
                  <a:srgbClr val="92D050"/>
                </a:gs>
                <a:gs pos="100000">
                  <a:srgbClr val="00B050"/>
                </a:gs>
              </a:gsLst>
              <a:lin ang="5400000" scaled="1"/>
            </a:gra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B206206-ACB8-404F-A269-81199E39ABA0}"/>
              </a:ext>
            </a:extLst>
          </p:cNvPr>
          <p:cNvSpPr txBox="1"/>
          <p:nvPr/>
        </p:nvSpPr>
        <p:spPr>
          <a:xfrm>
            <a:off x="77930" y="3399303"/>
            <a:ext cx="2194545" cy="276999"/>
          </a:xfrm>
          <a:prstGeom prst="rect">
            <a:avLst/>
          </a:prstGeom>
          <a:noFill/>
          <a:ln>
            <a:noFill/>
          </a:ln>
        </p:spPr>
        <p:txBody>
          <a:bodyPr wrap="square" rtlCol="0">
            <a:spAutoFit/>
          </a:bodyPr>
          <a:lstStyle/>
          <a:p>
            <a:pPr algn="just"/>
            <a:r>
              <a:rPr lang="en-US" sz="1200" b="1" dirty="0">
                <a:latin typeface="Georgia" panose="02040502050405020303" pitchFamily="18" charset="0"/>
              </a:rPr>
              <a:t>Manage Your Purchases</a:t>
            </a:r>
          </a:p>
        </p:txBody>
      </p:sp>
      <p:sp>
        <p:nvSpPr>
          <p:cNvPr id="59" name="TextBox 58">
            <a:extLst>
              <a:ext uri="{FF2B5EF4-FFF2-40B4-BE49-F238E27FC236}">
                <a16:creationId xmlns:a16="http://schemas.microsoft.com/office/drawing/2014/main" id="{A3E07382-0542-44AD-8568-B3E2E00C6709}"/>
              </a:ext>
            </a:extLst>
          </p:cNvPr>
          <p:cNvSpPr txBox="1"/>
          <p:nvPr/>
        </p:nvSpPr>
        <p:spPr>
          <a:xfrm>
            <a:off x="725443" y="4607692"/>
            <a:ext cx="2194545" cy="276999"/>
          </a:xfrm>
          <a:prstGeom prst="rect">
            <a:avLst/>
          </a:prstGeom>
          <a:noFill/>
          <a:ln>
            <a:noFill/>
          </a:ln>
        </p:spPr>
        <p:txBody>
          <a:bodyPr wrap="square" rtlCol="0">
            <a:spAutoFit/>
          </a:bodyPr>
          <a:lstStyle/>
          <a:p>
            <a:pPr algn="just"/>
            <a:r>
              <a:rPr lang="en-US" sz="1200" b="1" dirty="0">
                <a:latin typeface="Georgia" panose="02040502050405020303" pitchFamily="18" charset="0"/>
              </a:rPr>
              <a:t>Manage Your Inventory</a:t>
            </a:r>
          </a:p>
        </p:txBody>
      </p:sp>
      <p:sp>
        <p:nvSpPr>
          <p:cNvPr id="60" name="TextBox 59">
            <a:extLst>
              <a:ext uri="{FF2B5EF4-FFF2-40B4-BE49-F238E27FC236}">
                <a16:creationId xmlns:a16="http://schemas.microsoft.com/office/drawing/2014/main" id="{E99A1256-5327-4233-AB4A-88CCBD28CC3A}"/>
              </a:ext>
            </a:extLst>
          </p:cNvPr>
          <p:cNvSpPr txBox="1"/>
          <p:nvPr/>
        </p:nvSpPr>
        <p:spPr>
          <a:xfrm>
            <a:off x="4799909" y="4537147"/>
            <a:ext cx="2194545" cy="461665"/>
          </a:xfrm>
          <a:prstGeom prst="rect">
            <a:avLst/>
          </a:prstGeom>
          <a:noFill/>
          <a:ln>
            <a:noFill/>
          </a:ln>
        </p:spPr>
        <p:txBody>
          <a:bodyPr wrap="square" rtlCol="0">
            <a:spAutoFit/>
          </a:bodyPr>
          <a:lstStyle/>
          <a:p>
            <a:pPr algn="ctr"/>
            <a:r>
              <a:rPr lang="en-US" sz="1200" b="1" dirty="0">
                <a:latin typeface="Georgia" panose="02040502050405020303" pitchFamily="18" charset="0"/>
              </a:rPr>
              <a:t>Manage Your Inventory Wastage</a:t>
            </a:r>
          </a:p>
        </p:txBody>
      </p:sp>
      <p:sp>
        <p:nvSpPr>
          <p:cNvPr id="61" name="TextBox 60">
            <a:extLst>
              <a:ext uri="{FF2B5EF4-FFF2-40B4-BE49-F238E27FC236}">
                <a16:creationId xmlns:a16="http://schemas.microsoft.com/office/drawing/2014/main" id="{C1D3D002-20A2-4561-811C-0CCFE3316AAD}"/>
              </a:ext>
            </a:extLst>
          </p:cNvPr>
          <p:cNvSpPr txBox="1"/>
          <p:nvPr/>
        </p:nvSpPr>
        <p:spPr>
          <a:xfrm>
            <a:off x="6706754" y="2953198"/>
            <a:ext cx="2194545" cy="276999"/>
          </a:xfrm>
          <a:prstGeom prst="rect">
            <a:avLst/>
          </a:prstGeom>
          <a:noFill/>
          <a:ln>
            <a:noFill/>
          </a:ln>
        </p:spPr>
        <p:txBody>
          <a:bodyPr wrap="square" rtlCol="0">
            <a:spAutoFit/>
          </a:bodyPr>
          <a:lstStyle/>
          <a:p>
            <a:pPr algn="ctr"/>
            <a:r>
              <a:rPr lang="en-US" sz="1200" b="1" dirty="0">
                <a:latin typeface="Georgia" panose="02040502050405020303" pitchFamily="18" charset="0"/>
              </a:rPr>
              <a:t>Manage Your Deliveries</a:t>
            </a:r>
          </a:p>
        </p:txBody>
      </p:sp>
      <p:sp>
        <p:nvSpPr>
          <p:cNvPr id="62" name="TextBox 61">
            <a:extLst>
              <a:ext uri="{FF2B5EF4-FFF2-40B4-BE49-F238E27FC236}">
                <a16:creationId xmlns:a16="http://schemas.microsoft.com/office/drawing/2014/main" id="{B3EAB0F8-3BBC-4A70-A3FB-A2DB2B124F32}"/>
              </a:ext>
            </a:extLst>
          </p:cNvPr>
          <p:cNvSpPr txBox="1"/>
          <p:nvPr/>
        </p:nvSpPr>
        <p:spPr>
          <a:xfrm>
            <a:off x="6474904" y="485702"/>
            <a:ext cx="2194545" cy="276999"/>
          </a:xfrm>
          <a:prstGeom prst="rect">
            <a:avLst/>
          </a:prstGeom>
          <a:noFill/>
          <a:ln>
            <a:noFill/>
          </a:ln>
        </p:spPr>
        <p:txBody>
          <a:bodyPr wrap="square" rtlCol="0">
            <a:spAutoFit/>
          </a:bodyPr>
          <a:lstStyle/>
          <a:p>
            <a:pPr algn="ctr"/>
            <a:r>
              <a:rPr lang="en-US" sz="1200" b="1" dirty="0">
                <a:latin typeface="Georgia" panose="02040502050405020303" pitchFamily="18" charset="0"/>
              </a:rPr>
              <a:t>Manage Your Sales Order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4" name="TextBox 3">
            <a:extLst>
              <a:ext uri="{FF2B5EF4-FFF2-40B4-BE49-F238E27FC236}">
                <a16:creationId xmlns:a16="http://schemas.microsoft.com/office/drawing/2014/main" id="{92684268-EB13-4542-8E11-F6A0BDBE13BA}"/>
              </a:ext>
            </a:extLst>
          </p:cNvPr>
          <p:cNvSpPr txBox="1"/>
          <p:nvPr/>
        </p:nvSpPr>
        <p:spPr>
          <a:xfrm>
            <a:off x="2071254" y="199449"/>
            <a:ext cx="4918364" cy="584775"/>
          </a:xfrm>
          <a:prstGeom prst="rect">
            <a:avLst/>
          </a:prstGeom>
          <a:noFill/>
        </p:spPr>
        <p:txBody>
          <a:bodyPr wrap="square" rtlCol="0">
            <a:spAutoFit/>
          </a:bodyPr>
          <a:lstStyle/>
          <a:p>
            <a:r>
              <a:rPr lang="en-US" sz="3200" b="1" dirty="0">
                <a:latin typeface="Georgia" panose="02040502050405020303" pitchFamily="18" charset="0"/>
              </a:rPr>
              <a:t>Future Enhancements</a:t>
            </a:r>
          </a:p>
        </p:txBody>
      </p:sp>
      <p:pic>
        <p:nvPicPr>
          <p:cNvPr id="9" name="Picture 8">
            <a:extLst>
              <a:ext uri="{FF2B5EF4-FFF2-40B4-BE49-F238E27FC236}">
                <a16:creationId xmlns:a16="http://schemas.microsoft.com/office/drawing/2014/main" id="{43134D9C-3BD0-4359-B9E9-64055D95E1D1}"/>
              </a:ext>
            </a:extLst>
          </p:cNvPr>
          <p:cNvPicPr>
            <a:picLocks noChangeAspect="1"/>
          </p:cNvPicPr>
          <p:nvPr/>
        </p:nvPicPr>
        <p:blipFill rotWithShape="1">
          <a:blip r:embed="rId4"/>
          <a:srcRect b="16078"/>
          <a:stretch/>
        </p:blipFill>
        <p:spPr>
          <a:xfrm>
            <a:off x="399049" y="1149107"/>
            <a:ext cx="1116931" cy="937359"/>
          </a:xfrm>
          <a:prstGeom prst="rect">
            <a:avLst/>
          </a:prstGeom>
        </p:spPr>
      </p:pic>
      <p:sp>
        <p:nvSpPr>
          <p:cNvPr id="11" name="TextBox 10">
            <a:extLst>
              <a:ext uri="{FF2B5EF4-FFF2-40B4-BE49-F238E27FC236}">
                <a16:creationId xmlns:a16="http://schemas.microsoft.com/office/drawing/2014/main" id="{67328457-3804-4B37-9083-EA4A92762A90}"/>
              </a:ext>
            </a:extLst>
          </p:cNvPr>
          <p:cNvSpPr txBox="1"/>
          <p:nvPr/>
        </p:nvSpPr>
        <p:spPr>
          <a:xfrm>
            <a:off x="1365584" y="1463897"/>
            <a:ext cx="1816769" cy="307777"/>
          </a:xfrm>
          <a:prstGeom prst="rect">
            <a:avLst/>
          </a:prstGeom>
          <a:noFill/>
        </p:spPr>
        <p:txBody>
          <a:bodyPr wrap="square" rtlCol="0">
            <a:spAutoFit/>
          </a:bodyPr>
          <a:lstStyle/>
          <a:p>
            <a:r>
              <a:rPr lang="en-US" dirty="0"/>
              <a:t>E-Commerce Portal</a:t>
            </a:r>
          </a:p>
        </p:txBody>
      </p:sp>
      <p:pic>
        <p:nvPicPr>
          <p:cNvPr id="2064" name="Picture 16" descr="Payment Gateway Illustration HD Stock Images | Shutterstock">
            <a:extLst>
              <a:ext uri="{FF2B5EF4-FFF2-40B4-BE49-F238E27FC236}">
                <a16:creationId xmlns:a16="http://schemas.microsoft.com/office/drawing/2014/main" id="{1D22AF38-7EA2-488B-B1D1-11EB2DAC7F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1316"/>
          <a:stretch/>
        </p:blipFill>
        <p:spPr bwMode="auto">
          <a:xfrm>
            <a:off x="518362" y="2230855"/>
            <a:ext cx="997618" cy="952786"/>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018A0268-ECA7-4B1B-B8BB-35D71ABC8B7C}"/>
              </a:ext>
            </a:extLst>
          </p:cNvPr>
          <p:cNvSpPr txBox="1"/>
          <p:nvPr/>
        </p:nvSpPr>
        <p:spPr>
          <a:xfrm>
            <a:off x="1365584" y="2399471"/>
            <a:ext cx="1816769" cy="307777"/>
          </a:xfrm>
          <a:prstGeom prst="rect">
            <a:avLst/>
          </a:prstGeom>
          <a:noFill/>
        </p:spPr>
        <p:txBody>
          <a:bodyPr wrap="square" rtlCol="0">
            <a:spAutoFit/>
          </a:bodyPr>
          <a:lstStyle/>
          <a:p>
            <a:r>
              <a:rPr lang="en-US" dirty="0"/>
              <a:t>Payment Gateway</a:t>
            </a:r>
          </a:p>
        </p:txBody>
      </p:sp>
      <p:pic>
        <p:nvPicPr>
          <p:cNvPr id="2068" name="Picture 20" descr="Loyalty Program Icons High Res Stock Images | Shutterstock">
            <a:extLst>
              <a:ext uri="{FF2B5EF4-FFF2-40B4-BE49-F238E27FC236}">
                <a16:creationId xmlns:a16="http://schemas.microsoft.com/office/drawing/2014/main" id="{3A7BD8C8-0C58-4FDA-946F-17E4BA3F5C0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1542"/>
          <a:stretch/>
        </p:blipFill>
        <p:spPr bwMode="auto">
          <a:xfrm>
            <a:off x="399049" y="3216552"/>
            <a:ext cx="1038234" cy="801103"/>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3843AB61-4AE7-4F9D-90E6-FF03B840B527}"/>
              </a:ext>
            </a:extLst>
          </p:cNvPr>
          <p:cNvSpPr txBox="1"/>
          <p:nvPr/>
        </p:nvSpPr>
        <p:spPr>
          <a:xfrm>
            <a:off x="1365584" y="3509993"/>
            <a:ext cx="1816769" cy="307777"/>
          </a:xfrm>
          <a:prstGeom prst="rect">
            <a:avLst/>
          </a:prstGeom>
          <a:noFill/>
        </p:spPr>
        <p:txBody>
          <a:bodyPr wrap="square" rtlCol="0">
            <a:spAutoFit/>
          </a:bodyPr>
          <a:lstStyle/>
          <a:p>
            <a:r>
              <a:rPr lang="en-US" dirty="0"/>
              <a:t>Customer Loyalty</a:t>
            </a:r>
          </a:p>
        </p:txBody>
      </p:sp>
      <p:pic>
        <p:nvPicPr>
          <p:cNvPr id="2070" name="Picture 22" descr="Crm Icons – Free Vector Download, PNG, SVG, GIF">
            <a:extLst>
              <a:ext uri="{FF2B5EF4-FFF2-40B4-BE49-F238E27FC236}">
                <a16:creationId xmlns:a16="http://schemas.microsoft.com/office/drawing/2014/main" id="{5C195031-F65B-4258-8496-34060E9C2E7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14820"/>
          <a:stretch/>
        </p:blipFill>
        <p:spPr bwMode="auto">
          <a:xfrm>
            <a:off x="4519466" y="1204577"/>
            <a:ext cx="902351" cy="827745"/>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78BDB834-09BE-4DD1-A0F3-6B9E95755332}"/>
              </a:ext>
            </a:extLst>
          </p:cNvPr>
          <p:cNvSpPr txBox="1"/>
          <p:nvPr/>
        </p:nvSpPr>
        <p:spPr>
          <a:xfrm>
            <a:off x="5542547" y="1463897"/>
            <a:ext cx="1816769" cy="307777"/>
          </a:xfrm>
          <a:prstGeom prst="rect">
            <a:avLst/>
          </a:prstGeom>
          <a:noFill/>
        </p:spPr>
        <p:txBody>
          <a:bodyPr wrap="square" rtlCol="0">
            <a:spAutoFit/>
          </a:bodyPr>
          <a:lstStyle/>
          <a:p>
            <a:r>
              <a:rPr lang="en-US" dirty="0"/>
              <a:t>CRM Functions</a:t>
            </a:r>
          </a:p>
        </p:txBody>
      </p:sp>
      <p:pic>
        <p:nvPicPr>
          <p:cNvPr id="2072" name="Picture 24" descr="Cash Flow Icon Images, Stock Photos &amp;amp; Vectors | Shutterstock">
            <a:extLst>
              <a:ext uri="{FF2B5EF4-FFF2-40B4-BE49-F238E27FC236}">
                <a16:creationId xmlns:a16="http://schemas.microsoft.com/office/drawing/2014/main" id="{FDDC1FF9-DFBF-4050-8E71-03E63DD8540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8609"/>
          <a:stretch/>
        </p:blipFill>
        <p:spPr bwMode="auto">
          <a:xfrm>
            <a:off x="4650704" y="2197768"/>
            <a:ext cx="679286" cy="703748"/>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76FEC9F7-5A96-4001-B831-4081FE09E145}"/>
              </a:ext>
            </a:extLst>
          </p:cNvPr>
          <p:cNvSpPr txBox="1"/>
          <p:nvPr/>
        </p:nvSpPr>
        <p:spPr>
          <a:xfrm>
            <a:off x="5542546" y="2395753"/>
            <a:ext cx="1816769" cy="307777"/>
          </a:xfrm>
          <a:prstGeom prst="rect">
            <a:avLst/>
          </a:prstGeom>
          <a:noFill/>
        </p:spPr>
        <p:txBody>
          <a:bodyPr wrap="square" rtlCol="0">
            <a:spAutoFit/>
          </a:bodyPr>
          <a:lstStyle/>
          <a:p>
            <a:r>
              <a:rPr lang="en-US" dirty="0"/>
              <a:t>Cash Management</a:t>
            </a:r>
          </a:p>
        </p:txBody>
      </p:sp>
      <p:pic>
        <p:nvPicPr>
          <p:cNvPr id="2074" name="Picture 26" descr="Warehouse inventory icon outline style Royalty Free Vector">
            <a:extLst>
              <a:ext uri="{FF2B5EF4-FFF2-40B4-BE49-F238E27FC236}">
                <a16:creationId xmlns:a16="http://schemas.microsoft.com/office/drawing/2014/main" id="{78167509-C1E4-49EC-8316-813082B5E4E8}"/>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7724"/>
          <a:stretch/>
        </p:blipFill>
        <p:spPr bwMode="auto">
          <a:xfrm>
            <a:off x="4572000" y="3186825"/>
            <a:ext cx="831582" cy="827745"/>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BDF3D3A8-506A-429F-817A-D4D655694258}"/>
              </a:ext>
            </a:extLst>
          </p:cNvPr>
          <p:cNvSpPr txBox="1"/>
          <p:nvPr/>
        </p:nvSpPr>
        <p:spPr>
          <a:xfrm>
            <a:off x="5579141" y="3383203"/>
            <a:ext cx="2614364" cy="738664"/>
          </a:xfrm>
          <a:prstGeom prst="rect">
            <a:avLst/>
          </a:prstGeom>
          <a:noFill/>
        </p:spPr>
        <p:txBody>
          <a:bodyPr wrap="square" rtlCol="0">
            <a:spAutoFit/>
          </a:bodyPr>
          <a:lstStyle/>
          <a:p>
            <a:r>
              <a:rPr lang="en-US" dirty="0"/>
              <a:t>Centralized inventory management</a:t>
            </a:r>
          </a:p>
          <a:p>
            <a:endParaRPr lang="en-US" dirty="0"/>
          </a:p>
        </p:txBody>
      </p:sp>
    </p:spTree>
    <p:extLst>
      <p:ext uri="{BB962C8B-B14F-4D97-AF65-F5344CB8AC3E}">
        <p14:creationId xmlns:p14="http://schemas.microsoft.com/office/powerpoint/2010/main" val="403120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3074" name="Picture 2" descr="icon-demo1 - » Supply Chain Solutions| Consulting| Stellium Inc.">
            <a:extLst>
              <a:ext uri="{FF2B5EF4-FFF2-40B4-BE49-F238E27FC236}">
                <a16:creationId xmlns:a16="http://schemas.microsoft.com/office/drawing/2014/main" id="{8D7AADF4-2544-4C84-A95C-DF7D7E281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947" y="1789697"/>
            <a:ext cx="1564106" cy="156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3053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185</Words>
  <Application>Microsoft Office PowerPoint</Application>
  <PresentationFormat>On-screen Show (16:9)</PresentationFormat>
  <Paragraphs>28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Roboto</vt:lpstr>
      <vt:lpstr>Georgia</vt:lpstr>
      <vt:lpstr>Arial Black</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 Kumara</dc:creator>
  <cp:lastModifiedBy>Harsha Kumara</cp:lastModifiedBy>
  <cp:revision>14</cp:revision>
  <dcterms:modified xsi:type="dcterms:W3CDTF">2021-08-21T02:29:44Z</dcterms:modified>
</cp:coreProperties>
</file>