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5" r:id="rId5"/>
    <p:sldId id="276" r:id="rId6"/>
    <p:sldId id="262" r:id="rId7"/>
    <p:sldId id="263" r:id="rId8"/>
    <p:sldId id="277" r:id="rId9"/>
    <p:sldId id="278" r:id="rId10"/>
    <p:sldId id="279" r:id="rId11"/>
    <p:sldId id="271" r:id="rId12"/>
    <p:sldId id="272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8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87" d="100"/>
          <a:sy n="87" d="100"/>
        </p:scale>
        <p:origin x="2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A4667A-DF22-4AC1-8734-203297FD0862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1912027-7713-42BE-AC81-2943FFB0AD49}">
      <dgm:prSet/>
      <dgm:spPr/>
      <dgm:t>
        <a:bodyPr/>
        <a:lstStyle/>
        <a:p>
          <a:r>
            <a:rPr lang="en-US" dirty="0"/>
            <a:t>Zhu et al. – Emotion Classification with </a:t>
          </a:r>
          <a:r>
            <a:rPr lang="en-US" dirty="0">
              <a:solidFill>
                <a:schemeClr val="accent5"/>
              </a:solidFill>
            </a:rPr>
            <a:t>Data Augmentation Using Generative Adversarial Networks </a:t>
          </a:r>
          <a:r>
            <a:rPr lang="en-US" dirty="0"/>
            <a:t>[Zhu2017]</a:t>
          </a:r>
        </a:p>
      </dgm:t>
    </dgm:pt>
    <dgm:pt modelId="{CD6406DE-FF5B-482A-A240-697FF6367C62}" type="parTrans" cxnId="{A7F53857-C03F-4BAB-9A15-A0CEEE2C20C9}">
      <dgm:prSet/>
      <dgm:spPr/>
      <dgm:t>
        <a:bodyPr/>
        <a:lstStyle/>
        <a:p>
          <a:endParaRPr lang="en-US"/>
        </a:p>
      </dgm:t>
    </dgm:pt>
    <dgm:pt modelId="{A4A2A82F-9454-40C6-8EFB-A879FAE99371}" type="sibTrans" cxnId="{A7F53857-C03F-4BAB-9A15-A0CEEE2C20C9}">
      <dgm:prSet/>
      <dgm:spPr/>
      <dgm:t>
        <a:bodyPr/>
        <a:lstStyle/>
        <a:p>
          <a:endParaRPr lang="en-US"/>
        </a:p>
      </dgm:t>
    </dgm:pt>
    <dgm:pt modelId="{701A37E5-4116-4FBC-B5E7-8009B11F691D}">
      <dgm:prSet/>
      <dgm:spPr/>
      <dgm:t>
        <a:bodyPr/>
        <a:lstStyle/>
        <a:p>
          <a:r>
            <a:rPr lang="en-US" dirty="0"/>
            <a:t>Zhang and Zhou - </a:t>
          </a:r>
          <a:r>
            <a:rPr lang="en-US" dirty="0" err="1">
              <a:solidFill>
                <a:schemeClr val="accent5"/>
              </a:solidFill>
            </a:rPr>
            <a:t>ECycleGAN</a:t>
          </a:r>
          <a:r>
            <a:rPr lang="en-US" dirty="0"/>
            <a:t>: Enhanced Cycle-Consistent Generative Adversarial Networks [Zhang2020]</a:t>
          </a:r>
        </a:p>
      </dgm:t>
    </dgm:pt>
    <dgm:pt modelId="{AC0B6DFB-BB24-431F-85E1-78243B9FC044}" type="parTrans" cxnId="{85B83999-C06B-42DA-BDF8-88CF0FD61DBD}">
      <dgm:prSet/>
      <dgm:spPr/>
      <dgm:t>
        <a:bodyPr/>
        <a:lstStyle/>
        <a:p>
          <a:endParaRPr lang="en-US"/>
        </a:p>
      </dgm:t>
    </dgm:pt>
    <dgm:pt modelId="{C8F2BBE7-3A13-4C96-9211-E9B3ACB846B9}" type="sibTrans" cxnId="{85B83999-C06B-42DA-BDF8-88CF0FD61DBD}">
      <dgm:prSet/>
      <dgm:spPr/>
      <dgm:t>
        <a:bodyPr/>
        <a:lstStyle/>
        <a:p>
          <a:endParaRPr lang="en-US"/>
        </a:p>
      </dgm:t>
    </dgm:pt>
    <dgm:pt modelId="{F5C20A51-AF37-4B93-93D9-B581CC4FCEB4}">
      <dgm:prSet/>
      <dgm:spPr/>
      <dgm:t>
        <a:bodyPr/>
        <a:lstStyle/>
        <a:p>
          <a:r>
            <a:rPr lang="en-US" dirty="0"/>
            <a:t>Jackson et al. - </a:t>
          </a:r>
          <a:r>
            <a:rPr lang="fr-FR" dirty="0">
              <a:solidFill>
                <a:schemeClr val="accent5"/>
              </a:solidFill>
            </a:rPr>
            <a:t>Style Augmentation</a:t>
          </a:r>
          <a:r>
            <a:rPr lang="fr-FR" dirty="0"/>
            <a:t>: Data Augmentation via Style </a:t>
          </a:r>
          <a:r>
            <a:rPr lang="fr-FR" dirty="0" err="1"/>
            <a:t>Randomization</a:t>
          </a:r>
          <a:r>
            <a:rPr lang="fr-FR" dirty="0"/>
            <a:t> [Jackson2019]</a:t>
          </a:r>
          <a:endParaRPr lang="en-US" dirty="0"/>
        </a:p>
      </dgm:t>
    </dgm:pt>
    <dgm:pt modelId="{FD9385D1-25F7-4E15-B203-6AA56506BE5E}" type="parTrans" cxnId="{9DD0D3A3-2B6F-4ACF-A356-62B70205ECF5}">
      <dgm:prSet/>
      <dgm:spPr/>
      <dgm:t>
        <a:bodyPr/>
        <a:lstStyle/>
        <a:p>
          <a:endParaRPr lang="en-US"/>
        </a:p>
      </dgm:t>
    </dgm:pt>
    <dgm:pt modelId="{F8C49D2A-78AB-47CF-8A35-045DFAAA1195}" type="sibTrans" cxnId="{9DD0D3A3-2B6F-4ACF-A356-62B70205ECF5}">
      <dgm:prSet/>
      <dgm:spPr/>
      <dgm:t>
        <a:bodyPr/>
        <a:lstStyle/>
        <a:p>
          <a:endParaRPr lang="en-US"/>
        </a:p>
      </dgm:t>
    </dgm:pt>
    <dgm:pt modelId="{BD0D9206-AB68-4608-BF23-1524C088D978}" type="pres">
      <dgm:prSet presAssocID="{65A4667A-DF22-4AC1-8734-203297FD0862}" presName="vert0" presStyleCnt="0">
        <dgm:presLayoutVars>
          <dgm:dir/>
          <dgm:animOne val="branch"/>
          <dgm:animLvl val="lvl"/>
        </dgm:presLayoutVars>
      </dgm:prSet>
      <dgm:spPr/>
    </dgm:pt>
    <dgm:pt modelId="{D57CCF32-528E-4B98-9B9B-BEC95495D52B}" type="pres">
      <dgm:prSet presAssocID="{01912027-7713-42BE-AC81-2943FFB0AD49}" presName="thickLine" presStyleLbl="alignNode1" presStyleIdx="0" presStyleCnt="3"/>
      <dgm:spPr/>
    </dgm:pt>
    <dgm:pt modelId="{93E2A69C-84E6-4FCB-8B1C-73EB223B8058}" type="pres">
      <dgm:prSet presAssocID="{01912027-7713-42BE-AC81-2943FFB0AD49}" presName="horz1" presStyleCnt="0"/>
      <dgm:spPr/>
    </dgm:pt>
    <dgm:pt modelId="{7686A584-6620-4A45-9D28-8C4FE4B77F57}" type="pres">
      <dgm:prSet presAssocID="{01912027-7713-42BE-AC81-2943FFB0AD49}" presName="tx1" presStyleLbl="revTx" presStyleIdx="0" presStyleCnt="3"/>
      <dgm:spPr/>
    </dgm:pt>
    <dgm:pt modelId="{A795EB58-1D79-4F49-BA7D-EEF9DD660B4C}" type="pres">
      <dgm:prSet presAssocID="{01912027-7713-42BE-AC81-2943FFB0AD49}" presName="vert1" presStyleCnt="0"/>
      <dgm:spPr/>
    </dgm:pt>
    <dgm:pt modelId="{565060BE-6D11-4251-81CE-31BF1A10C76D}" type="pres">
      <dgm:prSet presAssocID="{701A37E5-4116-4FBC-B5E7-8009B11F691D}" presName="thickLine" presStyleLbl="alignNode1" presStyleIdx="1" presStyleCnt="3"/>
      <dgm:spPr/>
    </dgm:pt>
    <dgm:pt modelId="{E177E387-51FC-499E-8F78-C8C268F5E37D}" type="pres">
      <dgm:prSet presAssocID="{701A37E5-4116-4FBC-B5E7-8009B11F691D}" presName="horz1" presStyleCnt="0"/>
      <dgm:spPr/>
    </dgm:pt>
    <dgm:pt modelId="{D1C9DFDB-94C2-46CB-A111-2A2D21A8402A}" type="pres">
      <dgm:prSet presAssocID="{701A37E5-4116-4FBC-B5E7-8009B11F691D}" presName="tx1" presStyleLbl="revTx" presStyleIdx="1" presStyleCnt="3"/>
      <dgm:spPr/>
    </dgm:pt>
    <dgm:pt modelId="{112AFEF4-105B-483E-8B07-6930149B43FB}" type="pres">
      <dgm:prSet presAssocID="{701A37E5-4116-4FBC-B5E7-8009B11F691D}" presName="vert1" presStyleCnt="0"/>
      <dgm:spPr/>
    </dgm:pt>
    <dgm:pt modelId="{2631D9C2-F8C2-43E6-AFEA-F886B37186B8}" type="pres">
      <dgm:prSet presAssocID="{F5C20A51-AF37-4B93-93D9-B581CC4FCEB4}" presName="thickLine" presStyleLbl="alignNode1" presStyleIdx="2" presStyleCnt="3"/>
      <dgm:spPr/>
    </dgm:pt>
    <dgm:pt modelId="{F9A4B935-45C4-4A27-BC58-9826B9F15248}" type="pres">
      <dgm:prSet presAssocID="{F5C20A51-AF37-4B93-93D9-B581CC4FCEB4}" presName="horz1" presStyleCnt="0"/>
      <dgm:spPr/>
    </dgm:pt>
    <dgm:pt modelId="{8599C69F-4A92-4826-9C38-6A8D1B3D7209}" type="pres">
      <dgm:prSet presAssocID="{F5C20A51-AF37-4B93-93D9-B581CC4FCEB4}" presName="tx1" presStyleLbl="revTx" presStyleIdx="2" presStyleCnt="3"/>
      <dgm:spPr/>
    </dgm:pt>
    <dgm:pt modelId="{ED73DB87-EC7B-47F9-8DE9-AB25E6F48F34}" type="pres">
      <dgm:prSet presAssocID="{F5C20A51-AF37-4B93-93D9-B581CC4FCEB4}" presName="vert1" presStyleCnt="0"/>
      <dgm:spPr/>
    </dgm:pt>
  </dgm:ptLst>
  <dgm:cxnLst>
    <dgm:cxn modelId="{AE6E0508-AD47-4326-AA0F-31F37136D3B0}" type="presOf" srcId="{01912027-7713-42BE-AC81-2943FFB0AD49}" destId="{7686A584-6620-4A45-9D28-8C4FE4B77F57}" srcOrd="0" destOrd="0" presId="urn:microsoft.com/office/officeart/2008/layout/LinedList"/>
    <dgm:cxn modelId="{E9567A2B-51B1-4ECC-A91E-D993B14A5BD0}" type="presOf" srcId="{701A37E5-4116-4FBC-B5E7-8009B11F691D}" destId="{D1C9DFDB-94C2-46CB-A111-2A2D21A8402A}" srcOrd="0" destOrd="0" presId="urn:microsoft.com/office/officeart/2008/layout/LinedList"/>
    <dgm:cxn modelId="{E79C0E64-59E2-4682-BF66-9CF9564FBAC2}" type="presOf" srcId="{65A4667A-DF22-4AC1-8734-203297FD0862}" destId="{BD0D9206-AB68-4608-BF23-1524C088D978}" srcOrd="0" destOrd="0" presId="urn:microsoft.com/office/officeart/2008/layout/LinedList"/>
    <dgm:cxn modelId="{A7F53857-C03F-4BAB-9A15-A0CEEE2C20C9}" srcId="{65A4667A-DF22-4AC1-8734-203297FD0862}" destId="{01912027-7713-42BE-AC81-2943FFB0AD49}" srcOrd="0" destOrd="0" parTransId="{CD6406DE-FF5B-482A-A240-697FF6367C62}" sibTransId="{A4A2A82F-9454-40C6-8EFB-A879FAE99371}"/>
    <dgm:cxn modelId="{4E745586-E140-4BAA-A2A1-4E1DB84E8E1A}" type="presOf" srcId="{F5C20A51-AF37-4B93-93D9-B581CC4FCEB4}" destId="{8599C69F-4A92-4826-9C38-6A8D1B3D7209}" srcOrd="0" destOrd="0" presId="urn:microsoft.com/office/officeart/2008/layout/LinedList"/>
    <dgm:cxn modelId="{85B83999-C06B-42DA-BDF8-88CF0FD61DBD}" srcId="{65A4667A-DF22-4AC1-8734-203297FD0862}" destId="{701A37E5-4116-4FBC-B5E7-8009B11F691D}" srcOrd="1" destOrd="0" parTransId="{AC0B6DFB-BB24-431F-85E1-78243B9FC044}" sibTransId="{C8F2BBE7-3A13-4C96-9211-E9B3ACB846B9}"/>
    <dgm:cxn modelId="{9DD0D3A3-2B6F-4ACF-A356-62B70205ECF5}" srcId="{65A4667A-DF22-4AC1-8734-203297FD0862}" destId="{F5C20A51-AF37-4B93-93D9-B581CC4FCEB4}" srcOrd="2" destOrd="0" parTransId="{FD9385D1-25F7-4E15-B203-6AA56506BE5E}" sibTransId="{F8C49D2A-78AB-47CF-8A35-045DFAAA1195}"/>
    <dgm:cxn modelId="{510541BF-3988-4529-8D93-7697AF90DE67}" type="presParOf" srcId="{BD0D9206-AB68-4608-BF23-1524C088D978}" destId="{D57CCF32-528E-4B98-9B9B-BEC95495D52B}" srcOrd="0" destOrd="0" presId="urn:microsoft.com/office/officeart/2008/layout/LinedList"/>
    <dgm:cxn modelId="{8CFFFD36-B264-49EF-BDE1-F2B72309E24C}" type="presParOf" srcId="{BD0D9206-AB68-4608-BF23-1524C088D978}" destId="{93E2A69C-84E6-4FCB-8B1C-73EB223B8058}" srcOrd="1" destOrd="0" presId="urn:microsoft.com/office/officeart/2008/layout/LinedList"/>
    <dgm:cxn modelId="{B4925743-E95F-42B0-A4B0-7EE00B2C5FAA}" type="presParOf" srcId="{93E2A69C-84E6-4FCB-8B1C-73EB223B8058}" destId="{7686A584-6620-4A45-9D28-8C4FE4B77F57}" srcOrd="0" destOrd="0" presId="urn:microsoft.com/office/officeart/2008/layout/LinedList"/>
    <dgm:cxn modelId="{3508416D-8D23-46E2-999E-4C37FAF910EC}" type="presParOf" srcId="{93E2A69C-84E6-4FCB-8B1C-73EB223B8058}" destId="{A795EB58-1D79-4F49-BA7D-EEF9DD660B4C}" srcOrd="1" destOrd="0" presId="urn:microsoft.com/office/officeart/2008/layout/LinedList"/>
    <dgm:cxn modelId="{1651FE0E-E8E7-4132-8EB4-27F70E5632A4}" type="presParOf" srcId="{BD0D9206-AB68-4608-BF23-1524C088D978}" destId="{565060BE-6D11-4251-81CE-31BF1A10C76D}" srcOrd="2" destOrd="0" presId="urn:microsoft.com/office/officeart/2008/layout/LinedList"/>
    <dgm:cxn modelId="{395E633A-65FD-4DF9-9C71-8422728898EA}" type="presParOf" srcId="{BD0D9206-AB68-4608-BF23-1524C088D978}" destId="{E177E387-51FC-499E-8F78-C8C268F5E37D}" srcOrd="3" destOrd="0" presId="urn:microsoft.com/office/officeart/2008/layout/LinedList"/>
    <dgm:cxn modelId="{D0167EE9-5D0D-47A0-B7F6-C7C6FD2AC7CA}" type="presParOf" srcId="{E177E387-51FC-499E-8F78-C8C268F5E37D}" destId="{D1C9DFDB-94C2-46CB-A111-2A2D21A8402A}" srcOrd="0" destOrd="0" presId="urn:microsoft.com/office/officeart/2008/layout/LinedList"/>
    <dgm:cxn modelId="{2FB9CAED-AC1B-4C88-BFCA-8286EA635B92}" type="presParOf" srcId="{E177E387-51FC-499E-8F78-C8C268F5E37D}" destId="{112AFEF4-105B-483E-8B07-6930149B43FB}" srcOrd="1" destOrd="0" presId="urn:microsoft.com/office/officeart/2008/layout/LinedList"/>
    <dgm:cxn modelId="{A8F92CB1-4C83-4FCF-98D4-011C348B2335}" type="presParOf" srcId="{BD0D9206-AB68-4608-BF23-1524C088D978}" destId="{2631D9C2-F8C2-43E6-AFEA-F886B37186B8}" srcOrd="4" destOrd="0" presId="urn:microsoft.com/office/officeart/2008/layout/LinedList"/>
    <dgm:cxn modelId="{B1737001-EC5A-4FCD-A70D-AEBDE2AA620A}" type="presParOf" srcId="{BD0D9206-AB68-4608-BF23-1524C088D978}" destId="{F9A4B935-45C4-4A27-BC58-9826B9F15248}" srcOrd="5" destOrd="0" presId="urn:microsoft.com/office/officeart/2008/layout/LinedList"/>
    <dgm:cxn modelId="{9ED36318-61F0-47FE-9E79-829028857FD2}" type="presParOf" srcId="{F9A4B935-45C4-4A27-BC58-9826B9F15248}" destId="{8599C69F-4A92-4826-9C38-6A8D1B3D7209}" srcOrd="0" destOrd="0" presId="urn:microsoft.com/office/officeart/2008/layout/LinedList"/>
    <dgm:cxn modelId="{FB58C810-A0AA-4C72-A835-D3A167BFE122}" type="presParOf" srcId="{F9A4B935-45C4-4A27-BC58-9826B9F15248}" destId="{ED73DB87-EC7B-47F9-8DE9-AB25E6F48F3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7CCF32-528E-4B98-9B9B-BEC95495D52B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6A584-6620-4A45-9D28-8C4FE4B77F57}">
      <dsp:nvSpPr>
        <dsp:cNvPr id="0" name=""/>
        <dsp:cNvSpPr/>
      </dsp:nvSpPr>
      <dsp:spPr>
        <a:xfrm>
          <a:off x="0" y="2703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Zhu et al. – Emotion Classification with </a:t>
          </a:r>
          <a:r>
            <a:rPr lang="en-US" sz="3300" kern="1200" dirty="0">
              <a:solidFill>
                <a:schemeClr val="accent5"/>
              </a:solidFill>
            </a:rPr>
            <a:t>Data Augmentation Using Generative Adversarial Networks </a:t>
          </a:r>
          <a:r>
            <a:rPr lang="en-US" sz="3300" kern="1200" dirty="0"/>
            <a:t>[Zhu2017]</a:t>
          </a:r>
        </a:p>
      </dsp:txBody>
      <dsp:txXfrm>
        <a:off x="0" y="2703"/>
        <a:ext cx="6900512" cy="1843578"/>
      </dsp:txXfrm>
    </dsp:sp>
    <dsp:sp modelId="{565060BE-6D11-4251-81CE-31BF1A10C76D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C9DFDB-94C2-46CB-A111-2A2D21A8402A}">
      <dsp:nvSpPr>
        <dsp:cNvPr id="0" name=""/>
        <dsp:cNvSpPr/>
      </dsp:nvSpPr>
      <dsp:spPr>
        <a:xfrm>
          <a:off x="0" y="1846281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Zhang and Zhou - </a:t>
          </a:r>
          <a:r>
            <a:rPr lang="en-US" sz="3300" kern="1200" dirty="0" err="1">
              <a:solidFill>
                <a:schemeClr val="accent5"/>
              </a:solidFill>
            </a:rPr>
            <a:t>ECycleGAN</a:t>
          </a:r>
          <a:r>
            <a:rPr lang="en-US" sz="3300" kern="1200" dirty="0"/>
            <a:t>: Enhanced Cycle-Consistent Generative Adversarial Networks [Zhang2020]</a:t>
          </a:r>
        </a:p>
      </dsp:txBody>
      <dsp:txXfrm>
        <a:off x="0" y="1846281"/>
        <a:ext cx="6900512" cy="1843578"/>
      </dsp:txXfrm>
    </dsp:sp>
    <dsp:sp modelId="{2631D9C2-F8C2-43E6-AFEA-F886B37186B8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99C69F-4A92-4826-9C38-6A8D1B3D7209}">
      <dsp:nvSpPr>
        <dsp:cNvPr id="0" name=""/>
        <dsp:cNvSpPr/>
      </dsp:nvSpPr>
      <dsp:spPr>
        <a:xfrm>
          <a:off x="0" y="3689859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Jackson et al. - </a:t>
          </a:r>
          <a:r>
            <a:rPr lang="fr-FR" sz="3300" kern="1200" dirty="0">
              <a:solidFill>
                <a:schemeClr val="accent5"/>
              </a:solidFill>
            </a:rPr>
            <a:t>Style Augmentation</a:t>
          </a:r>
          <a:r>
            <a:rPr lang="fr-FR" sz="3300" kern="1200" dirty="0"/>
            <a:t>: Data Augmentation via Style </a:t>
          </a:r>
          <a:r>
            <a:rPr lang="fr-FR" sz="3300" kern="1200" dirty="0" err="1"/>
            <a:t>Randomization</a:t>
          </a:r>
          <a:r>
            <a:rPr lang="fr-FR" sz="3300" kern="1200" dirty="0"/>
            <a:t> [Jackson2019]</a:t>
          </a:r>
          <a:endParaRPr lang="en-US" sz="3300" kern="1200" dirty="0"/>
        </a:p>
      </dsp:txBody>
      <dsp:txXfrm>
        <a:off x="0" y="3689859"/>
        <a:ext cx="6900512" cy="18435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A8F26-334E-4A2F-A174-8430B33C986F}" type="datetimeFigureOut">
              <a:rPr lang="it-IT" smtClean="0"/>
              <a:t>20/07/2022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FC9FE-ED73-453E-ADA2-577092BECC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8072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A8F26-334E-4A2F-A174-8430B33C986F}" type="datetimeFigureOut">
              <a:rPr lang="it-IT" smtClean="0"/>
              <a:t>20/07/2022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FC9FE-ED73-453E-ADA2-577092BECC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1744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A8F26-334E-4A2F-A174-8430B33C986F}" type="datetimeFigureOut">
              <a:rPr lang="it-IT" smtClean="0"/>
              <a:t>20/07/2022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FC9FE-ED73-453E-ADA2-577092BECC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5356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A8F26-334E-4A2F-A174-8430B33C986F}" type="datetimeFigureOut">
              <a:rPr lang="it-IT" smtClean="0"/>
              <a:t>20/07/2022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FC9FE-ED73-453E-ADA2-577092BECC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0921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A8F26-334E-4A2F-A174-8430B33C986F}" type="datetimeFigureOut">
              <a:rPr lang="it-IT" smtClean="0"/>
              <a:t>20/07/2022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FC9FE-ED73-453E-ADA2-577092BECC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0492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A8F26-334E-4A2F-A174-8430B33C986F}" type="datetimeFigureOut">
              <a:rPr lang="it-IT" smtClean="0"/>
              <a:t>20/07/2022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FC9FE-ED73-453E-ADA2-577092BECC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5204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A8F26-334E-4A2F-A174-8430B33C986F}" type="datetimeFigureOut">
              <a:rPr lang="it-IT" smtClean="0"/>
              <a:t>20/07/2022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FC9FE-ED73-453E-ADA2-577092BECC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5780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A8F26-334E-4A2F-A174-8430B33C986F}" type="datetimeFigureOut">
              <a:rPr lang="it-IT" smtClean="0"/>
              <a:t>20/07/2022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FC9FE-ED73-453E-ADA2-577092BECC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5328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A8F26-334E-4A2F-A174-8430B33C986F}" type="datetimeFigureOut">
              <a:rPr lang="it-IT" smtClean="0"/>
              <a:t>20/07/2022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FC9FE-ED73-453E-ADA2-577092BECC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0536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A8F26-334E-4A2F-A174-8430B33C986F}" type="datetimeFigureOut">
              <a:rPr lang="it-IT" smtClean="0"/>
              <a:t>20/07/2022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FC9FE-ED73-453E-ADA2-577092BECC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7879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A8F26-334E-4A2F-A174-8430B33C986F}" type="datetimeFigureOut">
              <a:rPr lang="it-IT" smtClean="0"/>
              <a:t>20/07/2022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FC9FE-ED73-453E-ADA2-577092BECC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6234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A8F26-334E-4A2F-A174-8430B33C986F}" type="datetimeFigureOut">
              <a:rPr lang="it-IT" smtClean="0"/>
              <a:t>20/07/2022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FC9FE-ED73-453E-ADA2-577092BECC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46000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nyanz/pytorch-CycleGAN-and-pix2pix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lank road sign">
            <a:extLst>
              <a:ext uri="{FF2B5EF4-FFF2-40B4-BE49-F238E27FC236}">
                <a16:creationId xmlns:a16="http://schemas.microsoft.com/office/drawing/2014/main" id="{3F409AD3-7901-9336-E99D-3153272CEB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6C39AFE4-78DB-F955-EC8D-CE66C4836E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Augmentation for Road Sign Detection</a:t>
            </a:r>
            <a:endParaRPr lang="it-IT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05DBE26-F96C-6715-A81E-2ECA9907A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Francesco Azzoni, Corrado Fasana, Samuele Pasini</a:t>
            </a:r>
            <a:endParaRPr lang="it-IT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235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2C2C0D3-B87E-212D-A5E1-338E07B72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 err="1"/>
              <a:t>CycleGAN</a:t>
            </a:r>
            <a:r>
              <a:rPr lang="en-US" sz="5400" dirty="0"/>
              <a:t> vs </a:t>
            </a:r>
            <a:r>
              <a:rPr lang="en-US" sz="5400" dirty="0" err="1"/>
              <a:t>ECycleGAN</a:t>
            </a:r>
            <a:endParaRPr lang="it-IT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53F635B2-E37E-2A70-0D9E-8668D6A68EB7}"/>
              </a:ext>
            </a:extLst>
          </p:cNvPr>
          <p:cNvSpPr txBox="1">
            <a:spLocks/>
          </p:cNvSpPr>
          <p:nvPr/>
        </p:nvSpPr>
        <p:spPr>
          <a:xfrm>
            <a:off x="1959192" y="3250310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Pixel Similarity</a:t>
            </a:r>
            <a:endParaRPr lang="it-IT" dirty="0">
              <a:solidFill>
                <a:schemeClr val="accent5"/>
              </a:solidFill>
            </a:endParaRPr>
          </a:p>
        </p:txBody>
      </p:sp>
      <p:sp>
        <p:nvSpPr>
          <p:cNvPr id="16" name="Segnaposto testo 4">
            <a:extLst>
              <a:ext uri="{FF2B5EF4-FFF2-40B4-BE49-F238E27FC236}">
                <a16:creationId xmlns:a16="http://schemas.microsoft.com/office/drawing/2014/main" id="{AAE120B9-83EB-7D7F-7C7C-D46AAF30A48C}"/>
              </a:ext>
            </a:extLst>
          </p:cNvPr>
          <p:cNvSpPr txBox="1">
            <a:spLocks/>
          </p:cNvSpPr>
          <p:nvPr/>
        </p:nvSpPr>
        <p:spPr>
          <a:xfrm>
            <a:off x="7594328" y="3250310"/>
            <a:ext cx="5183188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Perceptual Loss</a:t>
            </a:r>
            <a:endParaRPr lang="it-IT" dirty="0">
              <a:solidFill>
                <a:schemeClr val="accent5"/>
              </a:solidFill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54D6C53A-ECB4-3038-5EAD-94276DB46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36" y="3865185"/>
            <a:ext cx="4970218" cy="61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95C5ACB4-7713-FF1F-BFAA-D2D2C209E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748" y="3835359"/>
            <a:ext cx="4459077" cy="64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760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BDA0FE6-B0C5-4A1F-54AC-C89D743C8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Our Idea</a:t>
            </a:r>
            <a:endParaRPr lang="it-IT" sz="5400"/>
          </a:p>
        </p:txBody>
      </p:sp>
      <p:pic>
        <p:nvPicPr>
          <p:cNvPr id="5" name="Picture 4" descr="Blank road sign">
            <a:extLst>
              <a:ext uri="{FF2B5EF4-FFF2-40B4-BE49-F238E27FC236}">
                <a16:creationId xmlns:a16="http://schemas.microsoft.com/office/drawing/2014/main" id="{D6AEE533-F929-9429-D1C9-784A7831E4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636" r="8033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AB2065-7880-3E83-417B-813E8A0DE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2000" dirty="0"/>
              <a:t>Exploit </a:t>
            </a:r>
            <a:r>
              <a:rPr lang="en-US" sz="2000" dirty="0" err="1">
                <a:solidFill>
                  <a:schemeClr val="accent5"/>
                </a:solidFill>
              </a:rPr>
              <a:t>ECycleGANs</a:t>
            </a:r>
            <a:r>
              <a:rPr lang="en-US" sz="2000" dirty="0">
                <a:solidFill>
                  <a:schemeClr val="accent5"/>
                </a:solidFill>
              </a:rPr>
              <a:t> to balance</a:t>
            </a:r>
            <a:r>
              <a:rPr lang="en-US" sz="2000" dirty="0"/>
              <a:t> a dataset of </a:t>
            </a:r>
            <a:r>
              <a:rPr lang="en-US" sz="2000" dirty="0">
                <a:solidFill>
                  <a:schemeClr val="accent5"/>
                </a:solidFill>
              </a:rPr>
              <a:t>road signs </a:t>
            </a:r>
            <a:r>
              <a:rPr lang="en-US" sz="2000" dirty="0"/>
              <a:t>(some of which are less frequent than others).</a:t>
            </a:r>
          </a:p>
          <a:p>
            <a:r>
              <a:rPr lang="en-US" sz="2000" dirty="0"/>
              <a:t>Use a classifier to evaluate and </a:t>
            </a:r>
            <a:r>
              <a:rPr lang="en-US" sz="2000" dirty="0">
                <a:solidFill>
                  <a:schemeClr val="accent5"/>
                </a:solidFill>
              </a:rPr>
              <a:t>compare results obtained with and without data augmentation</a:t>
            </a:r>
            <a:r>
              <a:rPr lang="en-US" sz="2000" dirty="0"/>
              <a:t>.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4272243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473B1D0-B781-F91C-A7C6-0D6A2AF29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Work Plan</a:t>
            </a:r>
            <a:endParaRPr lang="it-IT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16BE95F-78ED-99C5-D452-D74320CC9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700" dirty="0">
                <a:solidFill>
                  <a:schemeClr val="accent5"/>
                </a:solidFill>
              </a:rPr>
              <a:t>Domain transfer on emotion classification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1700" dirty="0"/>
              <a:t>Implement a basic classifier to evaluate</a:t>
            </a:r>
          </a:p>
          <a:p>
            <a:pPr marL="1428750" lvl="2" indent="-514350">
              <a:buFont typeface="+mj-lt"/>
              <a:buAutoNum type="alphaLcPeriod"/>
            </a:pPr>
            <a:r>
              <a:rPr lang="en-US" sz="1300" dirty="0"/>
              <a:t>Emotion classification accuracy without augmentation (FER 2013)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1700" dirty="0"/>
              <a:t>Use </a:t>
            </a:r>
            <a:r>
              <a:rPr lang="en-US" sz="1700" dirty="0" err="1"/>
              <a:t>CycleGAN</a:t>
            </a:r>
            <a:r>
              <a:rPr lang="en-US" sz="1700" dirty="0"/>
              <a:t> for emotion classification, replicating experiment of Zhu2017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1700" dirty="0"/>
              <a:t>Implement </a:t>
            </a:r>
            <a:r>
              <a:rPr lang="en-US" sz="1700" dirty="0" err="1"/>
              <a:t>ECycleGAN</a:t>
            </a:r>
            <a:r>
              <a:rPr lang="en-US" sz="1700" dirty="0"/>
              <a:t> and train on emotion classification dataset to balance it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1700" dirty="0"/>
              <a:t>Use the basic classifier to evaluate </a:t>
            </a:r>
          </a:p>
          <a:p>
            <a:pPr marL="1428750" lvl="2" indent="-514350">
              <a:buFont typeface="+mj-lt"/>
              <a:buAutoNum type="alphaLcPeriod"/>
            </a:pPr>
            <a:r>
              <a:rPr lang="en-US" sz="1300" dirty="0"/>
              <a:t>Emotion classification accuracy with augmentation from </a:t>
            </a:r>
            <a:r>
              <a:rPr lang="en-US" sz="1300" dirty="0" err="1"/>
              <a:t>CycleGAN</a:t>
            </a:r>
            <a:endParaRPr lang="en-US" sz="1300" dirty="0"/>
          </a:p>
          <a:p>
            <a:pPr marL="1428750" lvl="2" indent="-514350">
              <a:buFont typeface="+mj-lt"/>
              <a:buAutoNum type="alphaLcPeriod"/>
            </a:pPr>
            <a:r>
              <a:rPr lang="en-US" sz="1300" dirty="0"/>
              <a:t>Emotion classification accuracy with augmentation from </a:t>
            </a:r>
            <a:r>
              <a:rPr lang="en-US" sz="1300" dirty="0" err="1"/>
              <a:t>ECycleGAN</a:t>
            </a:r>
            <a:endParaRPr lang="en-US" sz="1300" dirty="0"/>
          </a:p>
          <a:p>
            <a:pPr marL="1428750" lvl="2" indent="-514350">
              <a:buFont typeface="+mj-lt"/>
              <a:buAutoNum type="alphaLcPeriod"/>
            </a:pPr>
            <a:endParaRPr lang="en-US" sz="1300" dirty="0"/>
          </a:p>
          <a:p>
            <a:pPr marL="514350" indent="-514350">
              <a:buFont typeface="+mj-lt"/>
              <a:buAutoNum type="arabicPeriod"/>
            </a:pPr>
            <a:r>
              <a:rPr lang="en-US" sz="1700" dirty="0">
                <a:solidFill>
                  <a:schemeClr val="accent5"/>
                </a:solidFill>
              </a:rPr>
              <a:t>Domain transfer on traffic sign – next step</a:t>
            </a:r>
          </a:p>
          <a:p>
            <a:pPr marL="971550" lvl="1" indent="-514350">
              <a:buFont typeface="+mj-lt"/>
              <a:buAutoNum type="alphaLcPeriod"/>
            </a:pPr>
            <a:endParaRPr lang="it-IT" sz="1700" dirty="0"/>
          </a:p>
        </p:txBody>
      </p:sp>
    </p:spTree>
    <p:extLst>
      <p:ext uri="{BB962C8B-B14F-4D97-AF65-F5344CB8AC3E}">
        <p14:creationId xmlns:p14="http://schemas.microsoft.com/office/powerpoint/2010/main" val="3085184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473B1D0-B781-F91C-A7C6-0D6A2AF29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Basic classifier</a:t>
            </a:r>
            <a:endParaRPr lang="it-IT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16BE95F-78ED-99C5-D452-D74320CC9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3140"/>
            <a:ext cx="4820478" cy="424820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1700" dirty="0"/>
              <a:t>The basic classifier purpose is not to obtain the best possible result, but to show how the augmentation improves potentially the result.</a:t>
            </a:r>
          </a:p>
          <a:p>
            <a:pPr marL="457200" lvl="1" indent="0">
              <a:buNone/>
            </a:pPr>
            <a:r>
              <a:rPr lang="en-US" sz="1700" dirty="0"/>
              <a:t>The implemented architecture is shown on the right.</a:t>
            </a:r>
          </a:p>
          <a:p>
            <a:pPr marL="457200" lvl="1" indent="0">
              <a:buNone/>
            </a:pPr>
            <a:r>
              <a:rPr lang="en-US" sz="1700" dirty="0"/>
              <a:t>We also tried the architecture proposed in Zhu2017</a:t>
            </a:r>
            <a:r>
              <a:rPr lang="it-IT" sz="1700" dirty="0"/>
              <a:t> </a:t>
            </a:r>
            <a:r>
              <a:rPr lang="it-IT" sz="1700" dirty="0" err="1"/>
              <a:t>as</a:t>
            </a:r>
            <a:r>
              <a:rPr lang="it-IT" sz="1700" dirty="0"/>
              <a:t> </a:t>
            </a:r>
            <a:r>
              <a:rPr lang="it-IT" sz="1700" dirty="0" err="1"/>
              <a:t>basic</a:t>
            </a:r>
            <a:r>
              <a:rPr lang="it-IT" sz="1700" dirty="0"/>
              <a:t> </a:t>
            </a:r>
            <a:r>
              <a:rPr lang="it-IT" sz="1700" dirty="0" err="1"/>
              <a:t>classifier</a:t>
            </a:r>
            <a:r>
              <a:rPr lang="it-IT" sz="1700" dirty="0"/>
              <a:t>, </a:t>
            </a:r>
            <a:r>
              <a:rPr lang="it-IT" sz="1700" dirty="0" err="1"/>
              <a:t>but</a:t>
            </a:r>
            <a:r>
              <a:rPr lang="it-IT" sz="1700" dirty="0"/>
              <a:t> the </a:t>
            </a:r>
            <a:r>
              <a:rPr lang="it-IT" sz="1700" dirty="0" err="1"/>
              <a:t>obtained</a:t>
            </a:r>
            <a:r>
              <a:rPr lang="it-IT" sz="1700" dirty="0"/>
              <a:t> </a:t>
            </a:r>
            <a:r>
              <a:rPr lang="it-IT" sz="1700" dirty="0" err="1"/>
              <a:t>results</a:t>
            </a:r>
            <a:r>
              <a:rPr lang="it-IT" sz="1700" dirty="0"/>
              <a:t> </a:t>
            </a:r>
            <a:r>
              <a:rPr lang="it-IT" sz="1700" dirty="0" err="1"/>
              <a:t>were</a:t>
            </a:r>
            <a:r>
              <a:rPr lang="it-IT" sz="1700" dirty="0"/>
              <a:t> far </a:t>
            </a:r>
            <a:r>
              <a:rPr lang="it-IT" sz="1700" dirty="0" err="1"/>
              <a:t>worse</a:t>
            </a:r>
            <a:r>
              <a:rPr lang="it-IT" sz="1700" dirty="0"/>
              <a:t> </a:t>
            </a:r>
            <a:r>
              <a:rPr lang="it-IT" sz="1700" dirty="0" err="1"/>
              <a:t>than</a:t>
            </a:r>
            <a:r>
              <a:rPr lang="it-IT" sz="1700" dirty="0"/>
              <a:t> the </a:t>
            </a:r>
            <a:r>
              <a:rPr lang="it-IT" sz="1700" dirty="0" err="1"/>
              <a:t>declared</a:t>
            </a:r>
            <a:r>
              <a:rPr lang="it-IT" sz="1700" dirty="0"/>
              <a:t> </a:t>
            </a:r>
            <a:r>
              <a:rPr lang="it-IT" sz="1700" dirty="0" err="1"/>
              <a:t>ones</a:t>
            </a:r>
            <a:r>
              <a:rPr lang="it-IT" sz="1700" dirty="0"/>
              <a:t> and </a:t>
            </a:r>
            <a:r>
              <a:rPr lang="it-IT" sz="1700" dirty="0" err="1"/>
              <a:t>also</a:t>
            </a:r>
            <a:r>
              <a:rPr lang="it-IT" sz="1700" dirty="0"/>
              <a:t> </a:t>
            </a:r>
            <a:r>
              <a:rPr lang="it-IT" sz="1700" dirty="0" err="1"/>
              <a:t>worse</a:t>
            </a:r>
            <a:r>
              <a:rPr lang="it-IT" sz="1700" dirty="0"/>
              <a:t> </a:t>
            </a:r>
            <a:r>
              <a:rPr lang="it-IT" sz="1700" dirty="0" err="1"/>
              <a:t>that</a:t>
            </a:r>
            <a:r>
              <a:rPr lang="it-IT" sz="1700" dirty="0"/>
              <a:t> the </a:t>
            </a:r>
            <a:r>
              <a:rPr lang="it-IT" sz="1700" dirty="0" err="1"/>
              <a:t>obtained</a:t>
            </a:r>
            <a:r>
              <a:rPr lang="it-IT" sz="1700" dirty="0"/>
              <a:t> </a:t>
            </a:r>
            <a:r>
              <a:rPr lang="it-IT" sz="1700" dirty="0" err="1"/>
              <a:t>ones</a:t>
            </a:r>
            <a:r>
              <a:rPr lang="it-IT" sz="1700" dirty="0"/>
              <a:t> with </a:t>
            </a:r>
            <a:r>
              <a:rPr lang="it-IT" sz="1700" dirty="0" err="1"/>
              <a:t>our</a:t>
            </a:r>
            <a:r>
              <a:rPr lang="it-IT" sz="1700" dirty="0"/>
              <a:t> </a:t>
            </a:r>
            <a:r>
              <a:rPr lang="it-IT" sz="1700" dirty="0" err="1"/>
              <a:t>basic</a:t>
            </a:r>
            <a:r>
              <a:rPr lang="it-IT" sz="1700" dirty="0"/>
              <a:t> </a:t>
            </a:r>
            <a:r>
              <a:rPr lang="it-IT" sz="1700" dirty="0" err="1"/>
              <a:t>architecture</a:t>
            </a:r>
            <a:r>
              <a:rPr lang="it-IT" sz="1700" dirty="0"/>
              <a:t>.</a:t>
            </a:r>
            <a:endParaRPr lang="en-US" sz="17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810F72D-4DDE-4327-4D92-7027ECE64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877" y="1933139"/>
            <a:ext cx="4820477" cy="4671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732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473B1D0-B781-F91C-A7C6-0D6A2AF29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Dataset – FER2013</a:t>
            </a:r>
            <a:endParaRPr lang="it-IT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16BE95F-78ED-99C5-D452-D74320CC9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3140"/>
            <a:ext cx="10684764" cy="424820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1700" dirty="0"/>
              <a:t>The dataset used in the experiment is FER2013, the one used in Zhu2017.</a:t>
            </a:r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r>
              <a:rPr lang="en-US" sz="1700" dirty="0"/>
              <a:t>The dataset is highly unbalanced, there are 35887 images in 7 classes, but the samples in “Happy” class are 8989 and samples in “Disgust” class are 547.</a:t>
            </a:r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r>
              <a:rPr lang="en-US" sz="1700" dirty="0"/>
              <a:t>Given the idea to balance the dataset, we sampled the same number of images (100) for every class as test set, having a test set with 700 images.</a:t>
            </a:r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r>
              <a:rPr lang="en-US" sz="1700" dirty="0"/>
              <a:t>The results of the basic classifier without augmentation are shown at the end to have an easier comparison with the augmented experiments.</a:t>
            </a:r>
          </a:p>
        </p:txBody>
      </p:sp>
    </p:spTree>
    <p:extLst>
      <p:ext uri="{BB962C8B-B14F-4D97-AF65-F5344CB8AC3E}">
        <p14:creationId xmlns:p14="http://schemas.microsoft.com/office/powerpoint/2010/main" val="2494860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473B1D0-B781-F91C-A7C6-0D6A2AF29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 err="1"/>
              <a:t>CycleGAN</a:t>
            </a:r>
            <a:r>
              <a:rPr lang="en-US" sz="5400" dirty="0"/>
              <a:t> experiment</a:t>
            </a:r>
            <a:endParaRPr lang="it-IT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16BE95F-78ED-99C5-D452-D74320CC9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3140"/>
            <a:ext cx="10684764" cy="424820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1700" dirty="0"/>
              <a:t>Starting from the official implementation of </a:t>
            </a:r>
            <a:r>
              <a:rPr lang="en-US" sz="1700" dirty="0" err="1"/>
              <a:t>CycleGAN</a:t>
            </a:r>
            <a:r>
              <a:rPr lang="en-US" sz="1700" dirty="0"/>
              <a:t>:</a:t>
            </a:r>
          </a:p>
          <a:p>
            <a:pPr marL="457200" lvl="1" indent="0">
              <a:buNone/>
            </a:pPr>
            <a:r>
              <a:rPr lang="it-IT" sz="1400" b="0" i="0" u="none" strike="noStrike" dirty="0">
                <a:effectLst/>
                <a:latin typeface="Whitney"/>
                <a:hlinkClick r:id="rId2" tooltip="https://github.com/junyanz/pytorch-CycleGAN-and-pix2pix"/>
              </a:rPr>
              <a:t>https://github.com/junyanz/pytorch-CycleGAN-and-pix2pix</a:t>
            </a:r>
            <a:endParaRPr lang="en-US" sz="1700" dirty="0"/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r>
              <a:rPr lang="en-US" sz="1700" dirty="0"/>
              <a:t>We modified the network to obtain the architecture proposed in Zhu2017.</a:t>
            </a:r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r>
              <a:rPr lang="en-US" sz="1700" dirty="0"/>
              <a:t>We trained the </a:t>
            </a:r>
            <a:r>
              <a:rPr lang="en-US" sz="1700" dirty="0" err="1"/>
              <a:t>CycleGAN</a:t>
            </a:r>
            <a:r>
              <a:rPr lang="en-US" sz="1700" dirty="0"/>
              <a:t> for 150 epochs in 2 different tasks using the hyperparameters proposed in the paper:</a:t>
            </a:r>
          </a:p>
          <a:p>
            <a:pPr lvl="1"/>
            <a:r>
              <a:rPr lang="en-US" sz="1700" dirty="0"/>
              <a:t>From Neutral to Disgust</a:t>
            </a:r>
          </a:p>
          <a:p>
            <a:pPr lvl="1"/>
            <a:r>
              <a:rPr lang="en-US" sz="1700" dirty="0"/>
              <a:t>From Neutral to Sad</a:t>
            </a:r>
          </a:p>
          <a:p>
            <a:pPr lvl="1"/>
            <a:endParaRPr lang="en-US" sz="1700" dirty="0"/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r>
              <a:rPr lang="en-US" sz="17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3059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473B1D0-B781-F91C-A7C6-0D6A2AF29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Qualitative evaluation</a:t>
            </a:r>
            <a:endParaRPr lang="it-IT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16BE95F-78ED-99C5-D452-D74320CC9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906" y="1933140"/>
            <a:ext cx="10684764" cy="424820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1700" dirty="0"/>
              <a:t>From a qualitative point of view, the obtained images are not very good:</a:t>
            </a:r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r>
              <a:rPr lang="en-US" sz="1700" dirty="0"/>
              <a:t>They are worse than the ones reported in Zhu2017.</a:t>
            </a:r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r>
              <a:rPr lang="en-US" sz="1700" dirty="0"/>
              <a:t> 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32E8837F-264D-3751-22F1-C62CBD4A7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15639"/>
            <a:ext cx="10515600" cy="74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C48E97F1-1FF4-1085-4A85-1734FEDA7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915904"/>
            <a:ext cx="10515600" cy="668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D15C0F91-7B1B-C7C5-C0C9-904B79808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06715" y="1940573"/>
            <a:ext cx="1002537" cy="2005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D23B890B-8807-CE4F-0812-8E3878363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57" y="1928167"/>
            <a:ext cx="1002537" cy="2005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474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473B1D0-B781-F91C-A7C6-0D6A2AF29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 err="1"/>
              <a:t>ECycleGAN</a:t>
            </a:r>
            <a:r>
              <a:rPr lang="en-US" sz="5400" dirty="0"/>
              <a:t> experiment</a:t>
            </a:r>
            <a:endParaRPr lang="it-IT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16BE95F-78ED-99C5-D452-D74320CC9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3140"/>
            <a:ext cx="10684764" cy="424820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1700" dirty="0"/>
              <a:t>Starting from our implementation of </a:t>
            </a:r>
            <a:r>
              <a:rPr lang="en-US" sz="1700" dirty="0" err="1"/>
              <a:t>CycleGAN</a:t>
            </a:r>
            <a:r>
              <a:rPr lang="en-US" sz="1700" dirty="0"/>
              <a:t>, we extended the architecture to the one proposed by Zhang2020.</a:t>
            </a:r>
          </a:p>
          <a:p>
            <a:pPr marL="457200" lvl="1" indent="0">
              <a:buNone/>
            </a:pPr>
            <a:r>
              <a:rPr lang="en-US" sz="1700" dirty="0"/>
              <a:t>The main changes are:</a:t>
            </a:r>
          </a:p>
          <a:p>
            <a:pPr lvl="1"/>
            <a:r>
              <a:rPr lang="en-US" sz="1700" dirty="0"/>
              <a:t>Introduction of perceptual loss</a:t>
            </a:r>
          </a:p>
          <a:p>
            <a:pPr lvl="1"/>
            <a:r>
              <a:rPr lang="en-US" sz="1700" dirty="0"/>
              <a:t>Introduction of RNDB blocks</a:t>
            </a:r>
          </a:p>
          <a:p>
            <a:pPr lvl="1"/>
            <a:r>
              <a:rPr lang="en-US" sz="1700" dirty="0"/>
              <a:t>Introduction of WGAN-GP</a:t>
            </a:r>
          </a:p>
          <a:p>
            <a:pPr lvl="1"/>
            <a:endParaRPr lang="en-US" sz="1700" dirty="0"/>
          </a:p>
          <a:p>
            <a:pPr marL="457200" lvl="1" indent="0">
              <a:buNone/>
            </a:pPr>
            <a:r>
              <a:rPr lang="en-US" sz="1700" dirty="0"/>
              <a:t>We faced different problems during the training of </a:t>
            </a:r>
            <a:r>
              <a:rPr lang="en-US" sz="1700" dirty="0" err="1"/>
              <a:t>ECycleGAN</a:t>
            </a:r>
            <a:r>
              <a:rPr lang="en-US" sz="1700" dirty="0"/>
              <a:t>, in particular we used a simpler architecture with respect to the one proposed by Zhang2020 because of our hardware limitations and trained the model on the task Neutral-Disgust for a limited amount of epochs (50).</a:t>
            </a:r>
          </a:p>
          <a:p>
            <a:pPr marL="457200" lvl="1" indent="0">
              <a:buNone/>
            </a:pPr>
            <a:r>
              <a:rPr lang="en-US" sz="1700" dirty="0"/>
              <a:t>We also used LSGAN (the one used by </a:t>
            </a:r>
            <a:r>
              <a:rPr lang="en-US" sz="1700" dirty="0" err="1"/>
              <a:t>CycleGAN</a:t>
            </a:r>
            <a:r>
              <a:rPr lang="en-US" sz="1700" dirty="0"/>
              <a:t>) instead of WGAN-GP because the latter did not seem effective during the training.</a:t>
            </a:r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r>
              <a:rPr lang="en-US" sz="17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0698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473B1D0-B781-F91C-A7C6-0D6A2AF29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Qualitative evaluation</a:t>
            </a:r>
            <a:endParaRPr lang="it-IT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16BE95F-78ED-99C5-D452-D74320CC9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906" y="1933140"/>
            <a:ext cx="7442809" cy="424820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1700" dirty="0"/>
              <a:t>From a qualitative point of view, the obtained images are better than the ones obtained in </a:t>
            </a:r>
            <a:r>
              <a:rPr lang="en-US" sz="1700" dirty="0" err="1"/>
              <a:t>CycleGAN</a:t>
            </a:r>
            <a:r>
              <a:rPr lang="en-US" sz="1700" dirty="0"/>
              <a:t> experiment:</a:t>
            </a:r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r>
              <a:rPr lang="en-US" sz="1700" dirty="0"/>
              <a:t>They are still slightly worse than the ones reported in Zhu2017.</a:t>
            </a:r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r>
              <a:rPr lang="en-US" sz="1700" dirty="0"/>
              <a:t> 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32E8837F-264D-3751-22F1-C62CBD4A7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39476"/>
            <a:ext cx="10515600" cy="74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C48E97F1-1FF4-1085-4A85-1734FEDA7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915904"/>
            <a:ext cx="10515600" cy="668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A86F1CF-DDC1-714F-D929-8B6D9BF7B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435" y="1849202"/>
            <a:ext cx="1060932" cy="212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83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2CFD75-A35A-8430-3935-20331A13D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 training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7880EA7-964A-DDC3-17E3-68820CC9B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Using the basic classifier built before, we performed training using:</a:t>
            </a:r>
          </a:p>
          <a:p>
            <a:r>
              <a:rPr lang="en-US" dirty="0"/>
              <a:t>FER2013 Dataset</a:t>
            </a:r>
          </a:p>
          <a:p>
            <a:r>
              <a:rPr lang="en-US" dirty="0"/>
              <a:t>FER2013 Dataset augmented with Disgust Images from </a:t>
            </a:r>
            <a:r>
              <a:rPr lang="en-US" dirty="0" err="1"/>
              <a:t>CycleGAN</a:t>
            </a:r>
            <a:r>
              <a:rPr lang="en-US" dirty="0"/>
              <a:t> experiment</a:t>
            </a:r>
          </a:p>
          <a:p>
            <a:r>
              <a:rPr lang="en-US" dirty="0"/>
              <a:t>FER2013 Dataset augmented with Disgust Images from </a:t>
            </a:r>
            <a:r>
              <a:rPr lang="en-US" dirty="0" err="1"/>
              <a:t>ECycleGAN</a:t>
            </a:r>
            <a:r>
              <a:rPr lang="en-US" dirty="0"/>
              <a:t> experiment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Augmentation with Sad images is not reported because it does not have a counterpart for the </a:t>
            </a:r>
            <a:r>
              <a:rPr lang="en-US" dirty="0" err="1"/>
              <a:t>ECycleGAN</a:t>
            </a:r>
            <a:r>
              <a:rPr lang="en-US" dirty="0"/>
              <a:t> experiment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12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8E3F6C6-5666-065D-484F-FBA8F427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 dirty="0"/>
              <a:t>Analyzed papers</a:t>
            </a:r>
            <a:endParaRPr lang="it-IT" sz="54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AFF2E75E-A2F7-CCBF-376F-495A1B21D2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8408016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76516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A64331-23A9-3769-88BA-2AB63901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evaluation</a:t>
            </a:r>
            <a:endParaRPr lang="it-IT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8A624FA-703B-4DBB-C591-4F87AB35B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175" y="2639917"/>
            <a:ext cx="3609058" cy="194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1801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lank road sign">
            <a:extLst>
              <a:ext uri="{FF2B5EF4-FFF2-40B4-BE49-F238E27FC236}">
                <a16:creationId xmlns:a16="http://schemas.microsoft.com/office/drawing/2014/main" id="{3F409AD3-7901-9336-E99D-3153272CEB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EA1AD760-0D4A-90BB-D7ED-05E35549C157}"/>
              </a:ext>
            </a:extLst>
          </p:cNvPr>
          <p:cNvSpPr txBox="1">
            <a:spLocks/>
          </p:cNvSpPr>
          <p:nvPr/>
        </p:nvSpPr>
        <p:spPr>
          <a:xfrm>
            <a:off x="7380514" y="2155372"/>
            <a:ext cx="3200400" cy="21647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5400" dirty="0"/>
              <a:t>Thanks for the </a:t>
            </a:r>
            <a:r>
              <a:rPr lang="it-IT" sz="5400" dirty="0" err="1"/>
              <a:t>attention</a:t>
            </a:r>
            <a:r>
              <a:rPr lang="it-IT" sz="5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25241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341BDF7-06A4-EB0D-D1F5-872A1EE66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Zhu2017</a:t>
            </a:r>
            <a:endParaRPr lang="it-IT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DF4151-85E2-0321-98E6-468AF6A39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They propose an adversarial augmentation technique in order to </a:t>
            </a:r>
            <a:r>
              <a:rPr lang="en-US" sz="2200" dirty="0">
                <a:solidFill>
                  <a:schemeClr val="accent5"/>
                </a:solidFill>
              </a:rPr>
              <a:t>balance</a:t>
            </a:r>
            <a:r>
              <a:rPr lang="en-US" sz="2200" dirty="0"/>
              <a:t> the </a:t>
            </a:r>
            <a:r>
              <a:rPr lang="en-US" sz="2200" dirty="0">
                <a:solidFill>
                  <a:schemeClr val="accent5"/>
                </a:solidFill>
              </a:rPr>
              <a:t>emotion dataset</a:t>
            </a:r>
            <a:r>
              <a:rPr lang="en-US" sz="2200" dirty="0"/>
              <a:t> using </a:t>
            </a:r>
            <a:r>
              <a:rPr lang="en-US" sz="2200" dirty="0">
                <a:solidFill>
                  <a:schemeClr val="accent5"/>
                </a:solidFill>
              </a:rPr>
              <a:t>domain transfer</a:t>
            </a:r>
          </a:p>
          <a:p>
            <a:r>
              <a:rPr lang="en-US" sz="2200" dirty="0"/>
              <a:t>They use </a:t>
            </a:r>
            <a:r>
              <a:rPr lang="en-US" sz="2200" dirty="0" err="1">
                <a:solidFill>
                  <a:schemeClr val="accent5"/>
                </a:solidFill>
              </a:rPr>
              <a:t>CycleGAN</a:t>
            </a:r>
            <a:r>
              <a:rPr lang="en-US" sz="2200" dirty="0"/>
              <a:t> to build the framework</a:t>
            </a:r>
          </a:p>
          <a:p>
            <a:r>
              <a:rPr lang="en-US" sz="2200" dirty="0"/>
              <a:t>LSGAN is used as adversarial loss</a:t>
            </a:r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444949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341BDF7-06A4-EB0D-D1F5-872A1EE66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 err="1"/>
              <a:t>CycleGAN</a:t>
            </a:r>
            <a:endParaRPr lang="it-IT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AFC2B16D-E61E-52C2-7412-C82B85761D0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501" y="1823457"/>
            <a:ext cx="6185949" cy="4189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157255DF-CD35-7D27-CDE7-6ABC3915E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405" y="6084052"/>
            <a:ext cx="5420140" cy="513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905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341BDF7-06A4-EB0D-D1F5-872A1EE66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 err="1"/>
              <a:t>CycleGAN</a:t>
            </a:r>
            <a:r>
              <a:rPr lang="en-US" sz="5400" dirty="0"/>
              <a:t> in emotion classification</a:t>
            </a:r>
            <a:endParaRPr lang="it-IT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1E82E50C-0F07-AC7D-605F-A7F30DD2EC1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856" y="1877864"/>
            <a:ext cx="7069112" cy="478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E479FC14-4291-A8C2-8942-70B70CE8E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429" y="2112214"/>
            <a:ext cx="1791101" cy="58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C1C4BC76-33F7-C13E-3322-D8E8B0D57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296" y="2112214"/>
            <a:ext cx="1791101" cy="57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D14493FC-0F52-0E54-31DD-2E984ED60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548" y="3939178"/>
            <a:ext cx="1666244" cy="438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041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275A35F-BDBD-5B89-B469-8FDB61532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Results</a:t>
            </a:r>
            <a:endParaRPr lang="it-IT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1374C73-81FD-FE39-4737-E54B17678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There is an improvement in </a:t>
            </a:r>
            <a:r>
              <a:rPr lang="en-US" sz="2200" dirty="0">
                <a:solidFill>
                  <a:schemeClr val="accent5"/>
                </a:solidFill>
              </a:rPr>
              <a:t>distribution integrity </a:t>
            </a:r>
            <a:r>
              <a:rPr lang="en-US" sz="2200" dirty="0"/>
              <a:t>and </a:t>
            </a:r>
            <a:r>
              <a:rPr lang="en-US" sz="2200" dirty="0">
                <a:solidFill>
                  <a:schemeClr val="accent5"/>
                </a:solidFill>
              </a:rPr>
              <a:t>margin clarity between classes</a:t>
            </a:r>
          </a:p>
          <a:p>
            <a:r>
              <a:rPr lang="en-US" sz="2200" dirty="0"/>
              <a:t>Accuracy of emotion classification task increases significantly </a:t>
            </a:r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117476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2C2C0D3-B87E-212D-A5E1-338E07B72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Zhang2020</a:t>
            </a:r>
            <a:endParaRPr lang="it-IT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3ADF26D-0E31-94A5-FDC5-B0DE077CE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They </a:t>
            </a:r>
            <a:r>
              <a:rPr lang="en-US" sz="2200" dirty="0">
                <a:solidFill>
                  <a:schemeClr val="accent5"/>
                </a:solidFill>
              </a:rPr>
              <a:t>modify </a:t>
            </a:r>
            <a:r>
              <a:rPr lang="en-US" sz="2200" dirty="0" err="1">
                <a:solidFill>
                  <a:schemeClr val="accent5"/>
                </a:solidFill>
              </a:rPr>
              <a:t>CycleGAN</a:t>
            </a:r>
            <a:r>
              <a:rPr lang="en-US" sz="2200" dirty="0">
                <a:solidFill>
                  <a:schemeClr val="accent5"/>
                </a:solidFill>
              </a:rPr>
              <a:t> </a:t>
            </a:r>
            <a:r>
              <a:rPr lang="en-US" sz="2200" dirty="0"/>
              <a:t>in order to improve the quality of the generated images</a:t>
            </a:r>
          </a:p>
          <a:p>
            <a:r>
              <a:rPr lang="en-US" sz="2200" dirty="0"/>
              <a:t>They show superiority in </a:t>
            </a:r>
            <a:r>
              <a:rPr lang="en-US" sz="2200" dirty="0">
                <a:solidFill>
                  <a:schemeClr val="accent5"/>
                </a:solidFill>
              </a:rPr>
              <a:t>domain translation</a:t>
            </a:r>
            <a:r>
              <a:rPr lang="en-US" sz="2200" dirty="0"/>
              <a:t> (not specifically in emotion classification)</a:t>
            </a:r>
          </a:p>
          <a:p>
            <a:r>
              <a:rPr lang="en-US" sz="2200" dirty="0"/>
              <a:t>The introduced model is named </a:t>
            </a:r>
            <a:r>
              <a:rPr lang="en-US" sz="2200" dirty="0" err="1">
                <a:solidFill>
                  <a:schemeClr val="accent5"/>
                </a:solidFill>
              </a:rPr>
              <a:t>ECycleGAN</a:t>
            </a:r>
            <a:endParaRPr lang="it-IT" sz="22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603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2C2C0D3-B87E-212D-A5E1-338E07B72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 err="1"/>
              <a:t>CycleGAN</a:t>
            </a:r>
            <a:r>
              <a:rPr lang="en-US" sz="5400" dirty="0"/>
              <a:t> vs </a:t>
            </a:r>
            <a:r>
              <a:rPr lang="en-US" sz="5400" dirty="0" err="1"/>
              <a:t>ECycleGAN</a:t>
            </a:r>
            <a:endParaRPr lang="it-IT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egnaposto testo 4">
            <a:extLst>
              <a:ext uri="{FF2B5EF4-FFF2-40B4-BE49-F238E27FC236}">
                <a16:creationId xmlns:a16="http://schemas.microsoft.com/office/drawing/2014/main" id="{4B8728F7-28BA-CDB1-3E91-B86D35A97F7A}"/>
              </a:ext>
            </a:extLst>
          </p:cNvPr>
          <p:cNvSpPr txBox="1">
            <a:spLocks/>
          </p:cNvSpPr>
          <p:nvPr/>
        </p:nvSpPr>
        <p:spPr>
          <a:xfrm>
            <a:off x="838200" y="205581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solidFill>
                  <a:schemeClr val="accent6"/>
                </a:solidFill>
              </a:rPr>
              <a:t>CycleGAN</a:t>
            </a:r>
            <a:endParaRPr lang="it-IT" dirty="0">
              <a:solidFill>
                <a:schemeClr val="accent6"/>
              </a:solidFill>
            </a:endParaRPr>
          </a:p>
        </p:txBody>
      </p:sp>
      <p:sp>
        <p:nvSpPr>
          <p:cNvPr id="11" name="Segnaposto contenuto 5">
            <a:extLst>
              <a:ext uri="{FF2B5EF4-FFF2-40B4-BE49-F238E27FC236}">
                <a16:creationId xmlns:a16="http://schemas.microsoft.com/office/drawing/2014/main" id="{70E873C7-6806-F637-750C-9238FD0DC813}"/>
              </a:ext>
            </a:extLst>
          </p:cNvPr>
          <p:cNvSpPr txBox="1">
            <a:spLocks/>
          </p:cNvSpPr>
          <p:nvPr/>
        </p:nvSpPr>
        <p:spPr>
          <a:xfrm>
            <a:off x="838200" y="2879725"/>
            <a:ext cx="5157787" cy="3684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dirty="0">
                <a:solidFill>
                  <a:schemeClr val="accent5"/>
                </a:solidFill>
              </a:rPr>
              <a:t>Residual blocks</a:t>
            </a:r>
            <a:r>
              <a:rPr lang="en-US" dirty="0"/>
              <a:t> as the basic network building unit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accent5"/>
                </a:solidFill>
              </a:rPr>
              <a:t>LSGAN</a:t>
            </a:r>
            <a:r>
              <a:rPr lang="en-US" dirty="0"/>
              <a:t> as the adversarial loss</a:t>
            </a:r>
          </a:p>
          <a:p>
            <a:pPr>
              <a:buClr>
                <a:schemeClr val="tx1"/>
              </a:buClr>
            </a:pPr>
            <a:r>
              <a:rPr lang="en-US" dirty="0"/>
              <a:t>Cycle consistency based on low-level pixel-wise error measures (</a:t>
            </a:r>
            <a:r>
              <a:rPr lang="en-US" dirty="0">
                <a:solidFill>
                  <a:schemeClr val="accent5"/>
                </a:solidFill>
              </a:rPr>
              <a:t>pixel similarity</a:t>
            </a:r>
            <a:r>
              <a:rPr lang="en-US" dirty="0"/>
              <a:t>)</a:t>
            </a:r>
            <a:endParaRPr lang="it-IT" dirty="0"/>
          </a:p>
        </p:txBody>
      </p:sp>
      <p:sp>
        <p:nvSpPr>
          <p:cNvPr id="12" name="Segnaposto testo 6">
            <a:extLst>
              <a:ext uri="{FF2B5EF4-FFF2-40B4-BE49-F238E27FC236}">
                <a16:creationId xmlns:a16="http://schemas.microsoft.com/office/drawing/2014/main" id="{D97EA162-67D9-C52E-680B-C2ECF802C0DB}"/>
              </a:ext>
            </a:extLst>
          </p:cNvPr>
          <p:cNvSpPr txBox="1">
            <a:spLocks/>
          </p:cNvSpPr>
          <p:nvPr/>
        </p:nvSpPr>
        <p:spPr>
          <a:xfrm>
            <a:off x="6170612" y="2055813"/>
            <a:ext cx="5183188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solidFill>
                  <a:schemeClr val="accent6"/>
                </a:solidFill>
              </a:rPr>
              <a:t>ECycleGAN</a:t>
            </a:r>
            <a:endParaRPr lang="it-IT" dirty="0">
              <a:solidFill>
                <a:schemeClr val="accent6"/>
              </a:solidFill>
            </a:endParaRPr>
          </a:p>
        </p:txBody>
      </p:sp>
      <p:sp>
        <p:nvSpPr>
          <p:cNvPr id="13" name="Segnaposto contenuto 7">
            <a:extLst>
              <a:ext uri="{FF2B5EF4-FFF2-40B4-BE49-F238E27FC236}">
                <a16:creationId xmlns:a16="http://schemas.microsoft.com/office/drawing/2014/main" id="{04BD6B53-3D70-2453-BFA8-CF69E287E80B}"/>
              </a:ext>
            </a:extLst>
          </p:cNvPr>
          <p:cNvSpPr txBox="1">
            <a:spLocks/>
          </p:cNvSpPr>
          <p:nvPr/>
        </p:nvSpPr>
        <p:spPr>
          <a:xfrm>
            <a:off x="6170612" y="2879725"/>
            <a:ext cx="5183188" cy="3684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it-IT" dirty="0" err="1">
                <a:solidFill>
                  <a:schemeClr val="accent5"/>
                </a:solidFill>
              </a:rPr>
              <a:t>Residual</a:t>
            </a:r>
            <a:r>
              <a:rPr lang="it-IT" dirty="0">
                <a:solidFill>
                  <a:schemeClr val="accent5"/>
                </a:solidFill>
              </a:rPr>
              <a:t> Dense </a:t>
            </a:r>
            <a:r>
              <a:rPr lang="it-IT" dirty="0" err="1">
                <a:solidFill>
                  <a:schemeClr val="accent5"/>
                </a:solidFill>
              </a:rPr>
              <a:t>Normalization</a:t>
            </a:r>
            <a:r>
              <a:rPr lang="it-IT" dirty="0">
                <a:solidFill>
                  <a:schemeClr val="accent5"/>
                </a:solidFill>
              </a:rPr>
              <a:t> Block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accent5"/>
                </a:solidFill>
              </a:rPr>
              <a:t>WGAN-GP</a:t>
            </a:r>
            <a:r>
              <a:rPr lang="en-US" dirty="0"/>
              <a:t> as the adversarial loss</a:t>
            </a:r>
          </a:p>
          <a:p>
            <a:pPr>
              <a:buClr>
                <a:schemeClr val="tx1"/>
              </a:buClr>
            </a:pPr>
            <a:r>
              <a:rPr lang="en-US" dirty="0"/>
              <a:t>Cycle consistency based on features extracted from a VGG19 network (</a:t>
            </a:r>
            <a:r>
              <a:rPr lang="en-US" dirty="0">
                <a:solidFill>
                  <a:schemeClr val="accent5"/>
                </a:solidFill>
              </a:rPr>
              <a:t>perceptual similarity</a:t>
            </a:r>
            <a:r>
              <a:rPr lang="en-US" dirty="0"/>
              <a:t>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12112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2C2C0D3-B87E-212D-A5E1-338E07B72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 err="1"/>
              <a:t>CycleGAN</a:t>
            </a:r>
            <a:r>
              <a:rPr lang="en-US" sz="5400" dirty="0"/>
              <a:t> vs </a:t>
            </a:r>
            <a:r>
              <a:rPr lang="en-US" sz="5400" dirty="0" err="1"/>
              <a:t>ECycleGAN</a:t>
            </a:r>
            <a:endParaRPr lang="it-IT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53F635B2-E37E-2A70-0D9E-8668D6A68EB7}"/>
              </a:ext>
            </a:extLst>
          </p:cNvPr>
          <p:cNvSpPr txBox="1">
            <a:spLocks/>
          </p:cNvSpPr>
          <p:nvPr/>
        </p:nvSpPr>
        <p:spPr>
          <a:xfrm>
            <a:off x="1520653" y="3017044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Residual block</a:t>
            </a:r>
            <a:endParaRPr lang="it-IT" dirty="0">
              <a:solidFill>
                <a:schemeClr val="accent5"/>
              </a:solidFill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51D3F2AE-5EC7-EEA0-9A7C-9BF0BDFB4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25" y="3648720"/>
            <a:ext cx="4820965" cy="1898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egnaposto testo 4">
            <a:extLst>
              <a:ext uri="{FF2B5EF4-FFF2-40B4-BE49-F238E27FC236}">
                <a16:creationId xmlns:a16="http://schemas.microsoft.com/office/drawing/2014/main" id="{AAE120B9-83EB-7D7F-7C7C-D46AAF30A48C}"/>
              </a:ext>
            </a:extLst>
          </p:cNvPr>
          <p:cNvSpPr txBox="1">
            <a:spLocks/>
          </p:cNvSpPr>
          <p:nvPr/>
        </p:nvSpPr>
        <p:spPr>
          <a:xfrm>
            <a:off x="8289421" y="2164802"/>
            <a:ext cx="5183188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RDNB</a:t>
            </a:r>
            <a:endParaRPr lang="it-IT" dirty="0">
              <a:solidFill>
                <a:schemeClr val="accent5"/>
              </a:solidFill>
            </a:endParaRPr>
          </a:p>
        </p:txBody>
      </p:sp>
      <p:pic>
        <p:nvPicPr>
          <p:cNvPr id="17" name="Picture 4">
            <a:extLst>
              <a:ext uri="{FF2B5EF4-FFF2-40B4-BE49-F238E27FC236}">
                <a16:creationId xmlns:a16="http://schemas.microsoft.com/office/drawing/2014/main" id="{A6B0B695-62D7-455F-B0F0-F04BA33FBF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16" r="63282" b="13458"/>
          <a:stretch/>
        </p:blipFill>
        <p:spPr bwMode="auto">
          <a:xfrm>
            <a:off x="6993012" y="2656976"/>
            <a:ext cx="3888003" cy="145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>
            <a:extLst>
              <a:ext uri="{FF2B5EF4-FFF2-40B4-BE49-F238E27FC236}">
                <a16:creationId xmlns:a16="http://schemas.microsoft.com/office/drawing/2014/main" id="{C2407D5D-283F-AD94-5B4B-E349296FF3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86" t="1807"/>
          <a:stretch/>
        </p:blipFill>
        <p:spPr bwMode="auto">
          <a:xfrm>
            <a:off x="6230570" y="4176288"/>
            <a:ext cx="5482728" cy="237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025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293</TotalTime>
  <Words>792</Words>
  <Application>Microsoft Office PowerPoint</Application>
  <PresentationFormat>Widescreen</PresentationFormat>
  <Paragraphs>115</Paragraphs>
  <Slides>21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Whitney</vt:lpstr>
      <vt:lpstr>Office Theme</vt:lpstr>
      <vt:lpstr>Data Augmentation for Road Sign Detection</vt:lpstr>
      <vt:lpstr>Analyzed papers</vt:lpstr>
      <vt:lpstr>Zhu2017</vt:lpstr>
      <vt:lpstr>CycleGAN</vt:lpstr>
      <vt:lpstr>CycleGAN in emotion classification</vt:lpstr>
      <vt:lpstr>Results</vt:lpstr>
      <vt:lpstr>Zhang2020</vt:lpstr>
      <vt:lpstr>CycleGAN vs ECycleGAN</vt:lpstr>
      <vt:lpstr>CycleGAN vs ECycleGAN</vt:lpstr>
      <vt:lpstr>CycleGAN vs ECycleGAN</vt:lpstr>
      <vt:lpstr>Our Idea</vt:lpstr>
      <vt:lpstr>Work Plan</vt:lpstr>
      <vt:lpstr>Basic classifier</vt:lpstr>
      <vt:lpstr>Dataset – FER2013</vt:lpstr>
      <vt:lpstr>CycleGAN experiment</vt:lpstr>
      <vt:lpstr>Qualitative evaluation</vt:lpstr>
      <vt:lpstr>ECycleGAN experiment</vt:lpstr>
      <vt:lpstr>Qualitative evaluation</vt:lpstr>
      <vt:lpstr>Classifier training</vt:lpstr>
      <vt:lpstr>Quantitative evaluation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Augmentation for Road Sign Detection</dc:title>
  <dc:creator>Samuele Pasini</dc:creator>
  <cp:lastModifiedBy>Samuele Pasini</cp:lastModifiedBy>
  <cp:revision>6</cp:revision>
  <dcterms:created xsi:type="dcterms:W3CDTF">2022-05-18T08:07:13Z</dcterms:created>
  <dcterms:modified xsi:type="dcterms:W3CDTF">2022-07-20T07:51:17Z</dcterms:modified>
</cp:coreProperties>
</file>