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61" r:id="rId5"/>
    <p:sldId id="713" r:id="rId6"/>
    <p:sldId id="704" r:id="rId7"/>
    <p:sldId id="720" r:id="rId8"/>
    <p:sldId id="705" r:id="rId9"/>
    <p:sldId id="710" r:id="rId10"/>
    <p:sldId id="717" r:id="rId11"/>
    <p:sldId id="711" r:id="rId12"/>
    <p:sldId id="716" r:id="rId13"/>
    <p:sldId id="719" r:id="rId14"/>
    <p:sldId id="260" r:id="rId15"/>
    <p:sldId id="404" r:id="rId16"/>
    <p:sldId id="707" r:id="rId17"/>
    <p:sldId id="708" r:id="rId18"/>
    <p:sldId id="712" r:id="rId19"/>
    <p:sldId id="70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A3C9"/>
    <a:srgbClr val="D37295"/>
    <a:srgbClr val="000000"/>
    <a:srgbClr val="E45AA2"/>
    <a:srgbClr val="1F3359"/>
    <a:srgbClr val="2B4D75"/>
    <a:srgbClr val="364C73"/>
    <a:srgbClr val="F0F0F0"/>
    <a:srgbClr val="0E77B6"/>
    <a:srgbClr val="DBD7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 autoAdjust="0"/>
    <p:restoredTop sz="94754"/>
  </p:normalViewPr>
  <p:slideViewPr>
    <p:cSldViewPr snapToGrid="0">
      <p:cViewPr varScale="1">
        <p:scale>
          <a:sx n="102" d="100"/>
          <a:sy n="102" d="100"/>
        </p:scale>
        <p:origin x="1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C73F9-FCD5-41DE-83B2-F20F0240F141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1B209-5D6D-4F5D-9391-3F7833A3B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3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การชดเชยรายได้ต่อวันเป็นความคุ้มครองเพิ่มเติมที่คนอยากได้มากที่สุด รองลงมาคือการคุ้มครองโรคร้ายแรงหรืออุบัติเหตุ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สัดส่วนของคนมีลูกในการชดเชยรายได้มีน้อยกว่าการคุ้มครองโรคร้ายแรง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เมื่อมีลูก </a:t>
            </a:r>
            <a:r>
              <a:rPr lang="en-US" dirty="0"/>
              <a:t>will to pay </a:t>
            </a:r>
            <a:r>
              <a:rPr lang="th-TH" dirty="0"/>
              <a:t>จะเพิ่มขึ้น</a:t>
            </a:r>
            <a:endParaRPr lang="en-TH" dirty="0"/>
          </a:p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1B209-5D6D-4F5D-9391-3F7833A3B5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59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ไม่เจอ </a:t>
            </a:r>
            <a:r>
              <a:rPr lang="en-US" dirty="0"/>
              <a:t>pattern </a:t>
            </a:r>
            <a:r>
              <a:rPr lang="th-TH" dirty="0"/>
              <a:t>ที่ชัดเจนของอายุ ใน </a:t>
            </a:r>
            <a:r>
              <a:rPr lang="en-US" dirty="0"/>
              <a:t>minimum IPD </a:t>
            </a:r>
            <a:r>
              <a:rPr lang="th-TH" dirty="0"/>
              <a:t>และ </a:t>
            </a:r>
            <a:r>
              <a:rPr lang="en-US" dirty="0"/>
              <a:t>OPD</a:t>
            </a:r>
            <a:endParaRPr lang="en-TH" dirty="0"/>
          </a:p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1B209-5D6D-4F5D-9391-3F7833A3B5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74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ส่วนลดเบี้ยประกันเป็นแรงจูงใจหลักสำหรับการต่ออายุ (ข้ออื่น ๆ แทบไม่มีผลเลย)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1B209-5D6D-4F5D-9391-3F7833A3B5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39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ส่วนลดเบี้ยประกันเป็นแรงจูงใจหลักสำหรับการต่ออายุ (ข้ออื่น ๆ แทบไม่มีผลเลย)</a:t>
            </a: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ถ้าลองดูระหว่างคนที่โสดกับแต่งงานแล้ว จะพบว่า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mode of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Minimum OPD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ของคนแต่งงานแล้วเยอะกว่า (แต่นั่นอาจจะเป็นเพราะคนแต่งงานแล้วมีอายุเยอะกว่า)</a:t>
            </a:r>
            <a:endParaRPr lang="en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1B209-5D6D-4F5D-9391-3F7833A3B5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35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รายได้ส่วนบุคคลไม่มีผลต่อความต้องการเพิ่มเติมและแรงจูงใจสำหรับการต่ออายุ</a:t>
            </a:r>
            <a:endParaRPr lang="en-TH" dirty="0"/>
          </a:p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1B209-5D6D-4F5D-9391-3F7833A3B5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99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B4333E6-9173-4C7B-AA0A-885EC8CB14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6161" y="349388"/>
            <a:ext cx="5691141" cy="14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98B6BFB-D0EA-44C5-B411-B5EAF0054C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44138" y="2627098"/>
            <a:ext cx="5820966" cy="1655762"/>
          </a:xfrm>
        </p:spPr>
        <p:txBody>
          <a:bodyPr anchor="b"/>
          <a:lstStyle>
            <a:lvl1pPr algn="ctr">
              <a:defRPr lang="en-US" dirty="0"/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015DF20-354C-4BB1-AC9B-4F8003754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4139" y="4402601"/>
            <a:ext cx="5820966" cy="1655762"/>
          </a:xfrm>
        </p:spPr>
        <p:txBody>
          <a:bodyPr/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0858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C0AA-535A-4DDD-9521-3964AEAF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D1F41D-487C-477D-AB2F-8073EB68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EB938-DB18-4D60-8185-17688B84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27DA3-8A10-4D64-9690-ACE37865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8D3B-0CCA-4818-996C-81E4365BC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4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5BBA1E-C1DA-4D0F-8B41-683A1FABA1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43E88-01FF-48B3-8500-5925729E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B28EB-742E-448C-9551-65BBC0FD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8D3B-0CCA-4818-996C-81E4365BC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80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5FD8-F0ED-49D7-9835-00219967F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D4A5C-5804-485D-AF7B-ED2B302CC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3E7CC-DD70-42D9-8C65-519EA23DA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FDC0A-7E4D-4BC3-813E-6441776BF1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7E258-CD8E-4CAA-939E-635FF9720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8B9B5-C0BD-4FA8-B07C-60EF976E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8D3B-0CCA-4818-996C-81E4365BC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45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83A2-A022-454D-89C2-EF8C59119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6C5879-E9CA-4366-BEE3-8627FAC17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DB3F6-9B51-41B6-B282-ABAB1A5F3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8E379-A33D-4600-B7F1-2601F996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6E0E6-8A86-43C5-B7B5-0F4EC2DA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6C224-1297-4BC4-8CFD-35F42A8E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8D3B-0CCA-4818-996C-81E4365BC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11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D28BA-4477-450F-AD28-C3B56C9C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0C9EB-C600-4761-8C29-741330E1D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51077-DF63-4C6F-B757-21E0D4F733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ACC22-BE4D-4E9B-BAC0-01CCC710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E3C8D-FA84-49A8-9F91-509EC11A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8D3B-0CCA-4818-996C-81E4365BC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05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1E5-EE5F-432E-992B-802A0A3DD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9DE0D-1192-48E7-8C03-8C676AA7E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7322D-91C4-4C94-A1C9-308B8C7C86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132C9-3A69-45E9-8833-2BECF447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DD5D5-14D8-45AA-914B-1CF694DC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8D3B-0CCA-4818-996C-81E4365BC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5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2B80E846-1664-48CC-8479-F7B0AD3AB7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52031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ABE4DA-B48B-4451-B797-3092557E6FBD}"/>
              </a:ext>
            </a:extLst>
          </p:cNvPr>
          <p:cNvSpPr/>
          <p:nvPr userDrawn="1"/>
        </p:nvSpPr>
        <p:spPr>
          <a:xfrm>
            <a:off x="1" y="0"/>
            <a:ext cx="3998686" cy="685800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C63F1-AB45-476C-917B-F22F2E8E5127}"/>
              </a:ext>
            </a:extLst>
          </p:cNvPr>
          <p:cNvSpPr/>
          <p:nvPr userDrawn="1"/>
        </p:nvSpPr>
        <p:spPr>
          <a:xfrm>
            <a:off x="3998687" y="0"/>
            <a:ext cx="8521623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05AE1B8-4FE4-499B-B8F8-8D1F70BB6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569" y="653993"/>
            <a:ext cx="7547431" cy="929822"/>
          </a:xfrm>
        </p:spPr>
        <p:txBody>
          <a:bodyPr/>
          <a:lstStyle>
            <a:lvl1pPr>
              <a:buNone/>
              <a:defRPr b="1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3FAD6BD-A998-461A-9574-B4A8B146B9C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44568" y="2160870"/>
            <a:ext cx="7547431" cy="929822"/>
          </a:xfrm>
        </p:spPr>
        <p:txBody>
          <a:bodyPr/>
          <a:lstStyle>
            <a:lvl1pPr>
              <a:buNone/>
              <a:defRPr b="1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BDBDB10-DB10-4174-BF0D-E1CD62363CF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644569" y="3667747"/>
            <a:ext cx="7547431" cy="929822"/>
          </a:xfrm>
        </p:spPr>
        <p:txBody>
          <a:bodyPr/>
          <a:lstStyle>
            <a:lvl1pPr>
              <a:buNone/>
              <a:defRPr b="1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FA36A02-F077-44AB-A5E0-01466BE4CF4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44568" y="5174624"/>
            <a:ext cx="7547431" cy="929822"/>
          </a:xfrm>
        </p:spPr>
        <p:txBody>
          <a:bodyPr/>
          <a:lstStyle>
            <a:lvl1pPr>
              <a:buNone/>
              <a:defRPr b="1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5D6632D-A7B1-410C-A3BE-8F77AD3B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81" y="2256971"/>
            <a:ext cx="2344444" cy="1986189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947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2BC296C-2A96-4315-8259-C38A62AD44C7}"/>
              </a:ext>
            </a:extLst>
          </p:cNvPr>
          <p:cNvGrpSpPr/>
          <p:nvPr userDrawn="1"/>
        </p:nvGrpSpPr>
        <p:grpSpPr>
          <a:xfrm rot="10800000">
            <a:off x="7547429" y="0"/>
            <a:ext cx="4652798" cy="6858000"/>
            <a:chOff x="58570" y="0"/>
            <a:chExt cx="4547849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EA0163D-55CD-4DB3-A876-9F644D95ECD3}"/>
                </a:ext>
              </a:extLst>
            </p:cNvPr>
            <p:cNvGrpSpPr/>
            <p:nvPr userDrawn="1"/>
          </p:nvGrpSpPr>
          <p:grpSpPr>
            <a:xfrm>
              <a:off x="66611" y="0"/>
              <a:ext cx="4447048" cy="6858000"/>
              <a:chOff x="66611" y="0"/>
              <a:chExt cx="4447048" cy="6858000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E53DE815-6BED-482B-85DC-FDAA471AF413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6611" y="0"/>
                <a:ext cx="4154883" cy="6858000"/>
              </a:xfrm>
              <a:prstGeom prst="rect">
                <a:avLst/>
              </a:prstGeom>
            </p:spPr>
          </p:pic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CF042C0-65C1-4EB8-BE0E-BD95FE27A5B2}"/>
                  </a:ext>
                </a:extLst>
              </p:cNvPr>
              <p:cNvSpPr/>
              <p:nvPr userDrawn="1"/>
            </p:nvSpPr>
            <p:spPr>
              <a:xfrm>
                <a:off x="4439840" y="4407694"/>
                <a:ext cx="73819" cy="73819"/>
              </a:xfrm>
              <a:prstGeom prst="ellipse">
                <a:avLst/>
              </a:prstGeom>
              <a:solidFill>
                <a:srgbClr val="0036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5CF5D25-D04F-46A5-BADF-2BAF2883E731}"/>
                </a:ext>
              </a:extLst>
            </p:cNvPr>
            <p:cNvSpPr/>
            <p:nvPr userDrawn="1"/>
          </p:nvSpPr>
          <p:spPr>
            <a:xfrm>
              <a:off x="58570" y="0"/>
              <a:ext cx="4547849" cy="6858000"/>
            </a:xfrm>
            <a:prstGeom prst="rect">
              <a:avLst/>
            </a:prstGeom>
            <a:gradFill flip="none" rotWithShape="1">
              <a:gsLst>
                <a:gs pos="16000">
                  <a:srgbClr val="FFFFFF">
                    <a:alpha val="70000"/>
                  </a:srgbClr>
                </a:gs>
                <a:gs pos="0">
                  <a:srgbClr val="FFFFFF">
                    <a:alpha val="60000"/>
                  </a:srgb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C1883E-1C58-400F-BD98-C47B5B4E3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090D3-6838-456C-B31E-1D069EA43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8AE0A-08C8-4C02-B263-9F7A0125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8AD48D3B-0CCA-4818-996C-81E4365BCA61}" type="slidenum">
              <a:rPr lang="en-US" smtClean="0"/>
              <a:pPr/>
              <a:t>‹#›</a:t>
            </a:fld>
            <a:endParaRPr lang="en-US" sz="140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3A934B4-AA19-4F06-BBDF-8F8AC294AC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47486" y="6238875"/>
            <a:ext cx="2358571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49F6077-87A1-4B70-A36D-124F8157401D}"/>
              </a:ext>
            </a:extLst>
          </p:cNvPr>
          <p:cNvGrpSpPr/>
          <p:nvPr userDrawn="1"/>
        </p:nvGrpSpPr>
        <p:grpSpPr>
          <a:xfrm>
            <a:off x="-4" y="1"/>
            <a:ext cx="8822032" cy="1790699"/>
            <a:chOff x="-4" y="1"/>
            <a:chExt cx="8822032" cy="3786391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63914624-DCA7-4CCF-9080-B14949A31FF2}"/>
                </a:ext>
              </a:extLst>
            </p:cNvPr>
            <p:cNvSpPr/>
            <p:nvPr userDrawn="1"/>
          </p:nvSpPr>
          <p:spPr>
            <a:xfrm rot="5400000">
              <a:off x="2517816" y="-2517819"/>
              <a:ext cx="3786391" cy="8822032"/>
            </a:xfrm>
            <a:prstGeom prst="triangle">
              <a:avLst>
                <a:gd name="adj" fmla="val 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C758AF60-9C41-4B7E-B757-48294E279C0E}"/>
                </a:ext>
              </a:extLst>
            </p:cNvPr>
            <p:cNvSpPr/>
            <p:nvPr userDrawn="1"/>
          </p:nvSpPr>
          <p:spPr>
            <a:xfrm rot="5400000">
              <a:off x="2195847" y="-2195847"/>
              <a:ext cx="3696235" cy="8087933"/>
            </a:xfrm>
            <a:prstGeom prst="triangle">
              <a:avLst>
                <a:gd name="adj" fmla="val 0"/>
              </a:avLst>
            </a:prstGeom>
            <a:solidFill>
              <a:srgbClr val="2B4D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119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E6B01CF-C6C1-4844-BF7A-2D59475A9004}"/>
              </a:ext>
            </a:extLst>
          </p:cNvPr>
          <p:cNvGrpSpPr/>
          <p:nvPr userDrawn="1"/>
        </p:nvGrpSpPr>
        <p:grpSpPr>
          <a:xfrm rot="10800000">
            <a:off x="6730999" y="6374444"/>
            <a:ext cx="5468256" cy="483552"/>
            <a:chOff x="-5" y="2"/>
            <a:chExt cx="9579677" cy="3969628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B485512-DCB8-43FE-8D45-12696CDF25F1}"/>
                </a:ext>
              </a:extLst>
            </p:cNvPr>
            <p:cNvSpPr/>
            <p:nvPr userDrawn="1"/>
          </p:nvSpPr>
          <p:spPr>
            <a:xfrm rot="5400000">
              <a:off x="2805023" y="-2805019"/>
              <a:ext cx="3969621" cy="9579677"/>
            </a:xfrm>
            <a:prstGeom prst="triangle">
              <a:avLst>
                <a:gd name="adj" fmla="val 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449017CB-B822-4826-B89C-CC314EF38677}"/>
                </a:ext>
              </a:extLst>
            </p:cNvPr>
            <p:cNvSpPr/>
            <p:nvPr userDrawn="1"/>
          </p:nvSpPr>
          <p:spPr>
            <a:xfrm rot="5400000">
              <a:off x="2195847" y="-2195847"/>
              <a:ext cx="3696235" cy="8087933"/>
            </a:xfrm>
            <a:prstGeom prst="triangle">
              <a:avLst>
                <a:gd name="adj" fmla="val 0"/>
              </a:avLst>
            </a:prstGeom>
            <a:solidFill>
              <a:srgbClr val="2B4D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6D35E8-F624-43F1-82E1-E22EDF22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42C46-601F-40B5-A49D-E7548E93B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80F1-4C87-4201-AE5F-E63F3828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89177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fld id="{8AD48D3B-0CCA-4818-996C-81E4365BCA61}" type="slidenum">
              <a:rPr lang="en-US" smtClean="0"/>
              <a:pPr/>
              <a:t>‹#›</a:t>
            </a:fld>
            <a:endParaRPr lang="en-US" sz="1400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CB6DC96-332E-4DDF-A938-BB0D5E8857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38200" y="6205856"/>
            <a:ext cx="1842101" cy="48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5A9CF4A-41A2-4DCE-8A6D-31F31099B244}"/>
              </a:ext>
            </a:extLst>
          </p:cNvPr>
          <p:cNvGrpSpPr/>
          <p:nvPr userDrawn="1"/>
        </p:nvGrpSpPr>
        <p:grpSpPr>
          <a:xfrm>
            <a:off x="-5" y="2"/>
            <a:ext cx="7105657" cy="619126"/>
            <a:chOff x="-5" y="2"/>
            <a:chExt cx="9579677" cy="3969628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551693E4-59D2-47E7-8341-FADFC4049620}"/>
                </a:ext>
              </a:extLst>
            </p:cNvPr>
            <p:cNvSpPr/>
            <p:nvPr userDrawn="1"/>
          </p:nvSpPr>
          <p:spPr>
            <a:xfrm rot="5400000">
              <a:off x="2805023" y="-2805019"/>
              <a:ext cx="3969621" cy="9579677"/>
            </a:xfrm>
            <a:prstGeom prst="triangle">
              <a:avLst>
                <a:gd name="adj" fmla="val 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EFBE7B7F-BDFE-40E5-975B-A3E931506613}"/>
                </a:ext>
              </a:extLst>
            </p:cNvPr>
            <p:cNvSpPr/>
            <p:nvPr userDrawn="1"/>
          </p:nvSpPr>
          <p:spPr>
            <a:xfrm rot="5400000">
              <a:off x="2195847" y="-2195847"/>
              <a:ext cx="3696235" cy="8087933"/>
            </a:xfrm>
            <a:prstGeom prst="triangle">
              <a:avLst>
                <a:gd name="adj" fmla="val 0"/>
              </a:avLst>
            </a:prstGeom>
            <a:solidFill>
              <a:srgbClr val="2B4D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6915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98E003D-2715-4F8F-B9BA-D16C55E15C5B}"/>
              </a:ext>
            </a:extLst>
          </p:cNvPr>
          <p:cNvGrpSpPr/>
          <p:nvPr userDrawn="1"/>
        </p:nvGrpSpPr>
        <p:grpSpPr>
          <a:xfrm>
            <a:off x="0" y="0"/>
            <a:ext cx="12192000" cy="1529443"/>
            <a:chOff x="0" y="0"/>
            <a:chExt cx="12192000" cy="1735931"/>
          </a:xfrm>
        </p:grpSpPr>
        <p:pic>
          <p:nvPicPr>
            <p:cNvPr id="2050" name="Picture 2" descr="Businessman using tablet analyzing sales data and economic growth graph chart. Premium Photo">
              <a:extLst>
                <a:ext uri="{FF2B5EF4-FFF2-40B4-BE49-F238E27FC236}">
                  <a16:creationId xmlns:a16="http://schemas.microsoft.com/office/drawing/2014/main" id="{18992E4E-36AD-48BB-BDB7-AA311791BC5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0" y="0"/>
              <a:ext cx="12192000" cy="1735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F78357-1F8A-4BC8-ADF9-E8F1F05AE3D7}"/>
                </a:ext>
              </a:extLst>
            </p:cNvPr>
            <p:cNvSpPr/>
            <p:nvPr userDrawn="1"/>
          </p:nvSpPr>
          <p:spPr>
            <a:xfrm>
              <a:off x="0" y="0"/>
              <a:ext cx="12191999" cy="1735931"/>
            </a:xfrm>
            <a:prstGeom prst="rect">
              <a:avLst/>
            </a:prstGeom>
            <a:solidFill>
              <a:schemeClr val="accent1">
                <a:lumMod val="5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53F207-0197-4C4D-8FFA-1FAA404270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7968"/>
            <a:ext cx="10515600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For ((EXECUTIVE SUMMARY))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8F31E3-6109-4B53-BA28-59EB4A1E01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8AD48D3B-0CCA-4818-996C-81E4365BCA61}" type="slidenum">
              <a:rPr lang="en-US" smtClean="0"/>
              <a:pPr/>
              <a:t>‹#›</a:t>
            </a:fld>
            <a:endParaRPr lang="en-US" sz="140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053E378-99D7-477F-A665-EBBA583E0D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38199" y="6266658"/>
            <a:ext cx="1842101" cy="48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C9562E4-3303-488D-A749-4C42565E0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90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BFFEE0-F609-46DF-98DE-4C3D9B50EEAA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7E35C7-37AC-4D84-B54A-9F52CFEC215B}"/>
              </a:ext>
            </a:extLst>
          </p:cNvPr>
          <p:cNvCxnSpPr/>
          <p:nvPr userDrawn="1"/>
        </p:nvCxnSpPr>
        <p:spPr>
          <a:xfrm>
            <a:off x="286657" y="2285998"/>
            <a:ext cx="11618686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C73A288F-4C0C-4EC1-B149-229210B7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984" y="1623216"/>
            <a:ext cx="3712029" cy="1325563"/>
          </a:xfrm>
          <a:solidFill>
            <a:srgbClr val="1F3359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8316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258042-CA98-4EE7-9497-EA89E173E115}"/>
              </a:ext>
            </a:extLst>
          </p:cNvPr>
          <p:cNvGrpSpPr/>
          <p:nvPr userDrawn="1"/>
        </p:nvGrpSpPr>
        <p:grpSpPr>
          <a:xfrm rot="10800000" flipV="1">
            <a:off x="4092289" y="1"/>
            <a:ext cx="8099710" cy="1848117"/>
            <a:chOff x="-3" y="2"/>
            <a:chExt cx="8087934" cy="4158487"/>
          </a:xfrm>
        </p:grpSpPr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45BE7D1E-AC39-49FF-92CC-7C606966A49F}"/>
                </a:ext>
              </a:extLst>
            </p:cNvPr>
            <p:cNvSpPr/>
            <p:nvPr userDrawn="1"/>
          </p:nvSpPr>
          <p:spPr>
            <a:xfrm rot="5400000">
              <a:off x="1898828" y="-1898826"/>
              <a:ext cx="4158484" cy="7956146"/>
            </a:xfrm>
            <a:prstGeom prst="triangle">
              <a:avLst>
                <a:gd name="adj" fmla="val 0"/>
              </a:avLst>
            </a:prstGeom>
            <a:solidFill>
              <a:srgbClr val="DBD7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1A3B939F-4EC4-4A3E-85CD-F9DBD1B0EF2B}"/>
                </a:ext>
              </a:extLst>
            </p:cNvPr>
            <p:cNvSpPr/>
            <p:nvPr userDrawn="1"/>
          </p:nvSpPr>
          <p:spPr>
            <a:xfrm rot="5400000">
              <a:off x="2195847" y="-2195847"/>
              <a:ext cx="3696235" cy="8087933"/>
            </a:xfrm>
            <a:prstGeom prst="triangle">
              <a:avLst>
                <a:gd name="adj" fmla="val 0"/>
              </a:avLst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1575AAEF-EC93-46CB-AC00-9A1DA6719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6ED8A0B-9E3A-4B1A-9A65-8A27BB202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B3B6CAC-506F-412D-9438-52832FFA3915}"/>
              </a:ext>
            </a:extLst>
          </p:cNvPr>
          <p:cNvGrpSpPr/>
          <p:nvPr userDrawn="1"/>
        </p:nvGrpSpPr>
        <p:grpSpPr>
          <a:xfrm>
            <a:off x="-4" y="1"/>
            <a:ext cx="8822032" cy="3031421"/>
            <a:chOff x="-4" y="1"/>
            <a:chExt cx="8822032" cy="3786391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B179E555-3053-447F-9ABE-0AA336E234A0}"/>
                </a:ext>
              </a:extLst>
            </p:cNvPr>
            <p:cNvSpPr/>
            <p:nvPr userDrawn="1"/>
          </p:nvSpPr>
          <p:spPr>
            <a:xfrm rot="5400000">
              <a:off x="2517816" y="-2517819"/>
              <a:ext cx="3786391" cy="8822032"/>
            </a:xfrm>
            <a:prstGeom prst="triangle">
              <a:avLst>
                <a:gd name="adj" fmla="val 0"/>
              </a:avLst>
            </a:prstGeom>
            <a:solidFill>
              <a:srgbClr val="DBD7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5C98DEAA-4B8D-4954-B053-7FAC8E1CA677}"/>
                </a:ext>
              </a:extLst>
            </p:cNvPr>
            <p:cNvSpPr/>
            <p:nvPr userDrawn="1"/>
          </p:nvSpPr>
          <p:spPr>
            <a:xfrm rot="5400000">
              <a:off x="2195847" y="-2195847"/>
              <a:ext cx="3696235" cy="8087933"/>
            </a:xfrm>
            <a:prstGeom prst="triangle">
              <a:avLst>
                <a:gd name="adj" fmla="val 0"/>
              </a:avLst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44455BA4-C1F9-4690-B848-DD94CE952C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47486" y="6238875"/>
            <a:ext cx="2358571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9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D658-CA3D-4E6C-A5DF-CE8D2BB2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DEC07-B781-4AFA-ADEA-834014593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70E46-D157-42E8-B055-B8AA2DE0A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E95AF-6F55-479E-B94A-080AD7EE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46923-1955-4115-8F98-BD798501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9578B-C6D2-4A83-BAA6-940E785B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8D3B-0CCA-4818-996C-81E4365BC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9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044AC-1B9C-435C-8CD3-D97FE316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AB438-3F68-4307-A574-DF8D63276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B3BB9-6FCE-40CB-ACCC-390EB104A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55CBA-FAF7-4F83-A8CA-76AB6EDA0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C7874-7321-470D-8B09-40318BD9D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8437D4-DC3F-4B53-B758-FF1AC08F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A6C8D-33AD-45A7-BA6F-3035C2A0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74125-4CCB-4DC2-A197-F2BB10B0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8D3B-0CCA-4818-996C-81E4365BC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0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00F1BF-4047-4CB6-A162-87CB25811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1D286-E4A9-410F-9852-250ED176A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9DF0B-6362-4589-A3B1-F7C19BD4C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48D3B-0CCA-4818-996C-81E4365BC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7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0" r:id="rId2"/>
    <p:sldLayoutId id="2147483651" r:id="rId3"/>
    <p:sldLayoutId id="2147483650" r:id="rId4"/>
    <p:sldLayoutId id="2147483661" r:id="rId5"/>
    <p:sldLayoutId id="2147483670" r:id="rId6"/>
    <p:sldLayoutId id="2147483665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E226C8-B8DA-4554-9C25-1BAF73E56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8961" y="2847284"/>
            <a:ext cx="6291322" cy="1655762"/>
          </a:xfrm>
        </p:spPr>
        <p:txBody>
          <a:bodyPr>
            <a:normAutofit/>
          </a:bodyPr>
          <a:lstStyle/>
          <a:p>
            <a:r>
              <a:rPr lang="en-US" dirty="0" err="1"/>
              <a:t>Telesales</a:t>
            </a:r>
            <a:r>
              <a:rPr lang="en-US" dirty="0"/>
              <a:t> Representatives Survey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3DA87B2-7BF0-4338-8DFD-178C2055B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4139" y="4794486"/>
            <a:ext cx="5820966" cy="1655762"/>
          </a:xfrm>
        </p:spPr>
        <p:txBody>
          <a:bodyPr/>
          <a:lstStyle/>
          <a:p>
            <a:r>
              <a:rPr lang="en-US" dirty="0"/>
              <a:t>2020.10.13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2819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69F4-3C58-5444-ABAE-41690456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their attitudes?</a:t>
            </a:r>
            <a:endParaRPr lang="en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A01F35-8D99-8644-A17C-ADF6AF04B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797" y="1825625"/>
            <a:ext cx="8968406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F6541-815A-714F-A46A-1338839F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8D3B-0CCA-4818-996C-81E4365BCA61}" type="slidenum">
              <a:rPr lang="en-US" smtClean="0"/>
              <a:pPr/>
              <a:t>10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49968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1022C4-1572-4EB8-A557-F25836AB2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53980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F3DB4F7-D28A-4961-9012-8753CF5B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Appendix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C3D5E2-E8EC-4D2B-8CD1-135136105C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880448-AC2A-4421-A46A-CCA095F0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8D3B-0CCA-4818-996C-81E4365BCA61}" type="slidenum">
              <a:rPr lang="en-US" smtClean="0"/>
              <a:pPr/>
              <a:t>12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8352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4F36A-9F99-4DF3-B1CB-E88CAC48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IPD Coverage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21236-C89F-4943-B264-EE57B071E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8D3B-0CCA-4818-996C-81E4365BCA61}" type="slidenum">
              <a:rPr lang="en-US" smtClean="0"/>
              <a:pPr/>
              <a:t>13</a:t>
            </a:fld>
            <a:endParaRPr lang="en-US" sz="1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E06F99-FE6F-40CF-9672-CE90857A6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7517" y="1825625"/>
            <a:ext cx="9236966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ACD5F7-0B93-384D-B6DF-37E79A94AC93}"/>
              </a:ext>
            </a:extLst>
          </p:cNvPr>
          <p:cNvSpPr txBox="1"/>
          <p:nvPr/>
        </p:nvSpPr>
        <p:spPr>
          <a:xfrm>
            <a:off x="9448391" y="1536412"/>
            <a:ext cx="1266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200" dirty="0"/>
              <a:t>Sample Size: 141</a:t>
            </a:r>
          </a:p>
        </p:txBody>
      </p:sp>
    </p:spTree>
    <p:extLst>
      <p:ext uri="{BB962C8B-B14F-4D97-AF65-F5344CB8AC3E}">
        <p14:creationId xmlns:p14="http://schemas.microsoft.com/office/powerpoint/2010/main" val="1992579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6576-1F45-4048-A25B-E15495DB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OPD Coverage by Marital Status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D389-C753-4AB0-BABC-94FEEA68D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8D3B-0CCA-4818-996C-81E4365BCA61}" type="slidenum">
              <a:rPr lang="en-US" smtClean="0"/>
              <a:pPr/>
              <a:t>14</a:t>
            </a:fld>
            <a:endParaRPr lang="en-US" sz="1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D6579C6-CF09-439B-8F5C-47A9CE321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7517" y="1825625"/>
            <a:ext cx="9236966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9732DA-427A-8347-AA7D-E5FCC6071D5B}"/>
              </a:ext>
            </a:extLst>
          </p:cNvPr>
          <p:cNvSpPr txBox="1"/>
          <p:nvPr/>
        </p:nvSpPr>
        <p:spPr>
          <a:xfrm>
            <a:off x="9448391" y="1597431"/>
            <a:ext cx="1266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200" dirty="0"/>
              <a:t>Sample Size: 141</a:t>
            </a:r>
          </a:p>
        </p:txBody>
      </p:sp>
    </p:spTree>
    <p:extLst>
      <p:ext uri="{BB962C8B-B14F-4D97-AF65-F5344CB8AC3E}">
        <p14:creationId xmlns:p14="http://schemas.microsoft.com/office/powerpoint/2010/main" val="3477833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35D6-7E9B-49C5-8D0D-D80E50D5E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68"/>
            <a:ext cx="10673862" cy="1325563"/>
          </a:xfrm>
        </p:spPr>
        <p:txBody>
          <a:bodyPr/>
          <a:lstStyle/>
          <a:p>
            <a:r>
              <a:rPr lang="en-US" dirty="0"/>
              <a:t>Wanted Coverage and Motivation of Extension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CD40B8-324F-4D70-91E6-940BFED47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7517" y="1825625"/>
            <a:ext cx="9236966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AAD0F-F418-4978-8616-A9D73ECF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8D3B-0CCA-4818-996C-81E4365BCA61}" type="slidenum">
              <a:rPr lang="en-US" smtClean="0"/>
              <a:pPr/>
              <a:t>15</a:t>
            </a:fld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42D878-0AC3-C04E-B6EF-8D723A6028E7}"/>
              </a:ext>
            </a:extLst>
          </p:cNvPr>
          <p:cNvSpPr txBox="1"/>
          <p:nvPr/>
        </p:nvSpPr>
        <p:spPr>
          <a:xfrm>
            <a:off x="9448391" y="1536412"/>
            <a:ext cx="1266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200" dirty="0"/>
              <a:t>Sample Size: 141</a:t>
            </a:r>
          </a:p>
        </p:txBody>
      </p:sp>
    </p:spTree>
    <p:extLst>
      <p:ext uri="{BB962C8B-B14F-4D97-AF65-F5344CB8AC3E}">
        <p14:creationId xmlns:p14="http://schemas.microsoft.com/office/powerpoint/2010/main" val="1244314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3E48A-A8BB-4750-AEC2-BA737AF7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IPD and OPD Coverage by Child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E9B6C6-8E71-4A8D-9E5F-FE03C26F3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517" y="1825625"/>
            <a:ext cx="9236966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C1274-7EB9-4EB8-AB7D-1D805CAF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8D3B-0CCA-4818-996C-81E4365BCA61}" type="slidenum">
              <a:rPr lang="en-US" smtClean="0"/>
              <a:pPr/>
              <a:t>16</a:t>
            </a:fld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7A2447-994D-DC42-AA14-B4C490119AAA}"/>
              </a:ext>
            </a:extLst>
          </p:cNvPr>
          <p:cNvSpPr txBox="1"/>
          <p:nvPr/>
        </p:nvSpPr>
        <p:spPr>
          <a:xfrm>
            <a:off x="9448391" y="1548626"/>
            <a:ext cx="1266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200" dirty="0"/>
              <a:t>Sample Size: 141</a:t>
            </a:r>
          </a:p>
        </p:txBody>
      </p:sp>
    </p:spTree>
    <p:extLst>
      <p:ext uri="{BB962C8B-B14F-4D97-AF65-F5344CB8AC3E}">
        <p14:creationId xmlns:p14="http://schemas.microsoft.com/office/powerpoint/2010/main" val="287688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687403-33A0-41AC-988F-777C199C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3AEE37-3B2F-42D2-BB86-65C8E13EE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0B737-0C2B-4B61-897D-A79D2427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8D3B-0CCA-4818-996C-81E4365BCA61}" type="slidenum">
              <a:rPr lang="en-US" smtClean="0"/>
              <a:pPr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563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63681-2B1B-4286-8A45-E25309F3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481A3-A7D5-490C-858C-4E9A8D8B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8D3B-0CCA-4818-996C-81E4365BCA61}" type="slidenum">
              <a:rPr lang="en-US" smtClean="0"/>
              <a:pPr/>
              <a:t>3</a:t>
            </a:fld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BB1FC7-1BF7-674C-84A3-9C6BBE8B88E1}"/>
              </a:ext>
            </a:extLst>
          </p:cNvPr>
          <p:cNvSpPr txBox="1"/>
          <p:nvPr/>
        </p:nvSpPr>
        <p:spPr>
          <a:xfrm>
            <a:off x="8812823" y="1503555"/>
            <a:ext cx="1266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200" dirty="0"/>
              <a:t>Sample Size: 141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F8E1303-EFB5-E647-9258-B85C44CC4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C7652DC-3A31-D04B-9222-187FD03F2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803" y="1735931"/>
            <a:ext cx="8011111" cy="454309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3B5FFEC-A57C-9348-A597-4CEBED2F1AE9}"/>
              </a:ext>
            </a:extLst>
          </p:cNvPr>
          <p:cNvSpPr/>
          <p:nvPr/>
        </p:nvSpPr>
        <p:spPr>
          <a:xfrm>
            <a:off x="1861040" y="2955132"/>
            <a:ext cx="4815252" cy="1172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เพิ่มมีลูกไม่มีลูก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150482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B54E-4358-EF4C-A555-FA19C3401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TH" dirty="0"/>
              <a:t>ncome vs. Children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D3E38-A466-AF48-89D3-8D1BF8C08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12498-55E8-3C44-92F5-FA03CD175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8D3B-0CCA-4818-996C-81E4365BCA61}" type="slidenum">
              <a:rPr lang="en-US" smtClean="0"/>
              <a:pPr/>
              <a:t>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8952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F7BD-C51B-4B50-8E6C-AF116D6A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Will to Pay and Needs by Child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BB739-4AF0-40C2-AC29-181D78AC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8D3B-0CCA-4818-996C-81E4365BCA61}" type="slidenum">
              <a:rPr lang="en-US" smtClean="0"/>
              <a:pPr/>
              <a:t>5</a:t>
            </a:fld>
            <a:endParaRPr lang="en-US" sz="140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26545F7-BFED-4A25-83B1-D36FFA712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7517" y="1825625"/>
            <a:ext cx="9236966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F705D6-5BD5-9F45-B195-3F647337C7F8}"/>
              </a:ext>
            </a:extLst>
          </p:cNvPr>
          <p:cNvSpPr txBox="1"/>
          <p:nvPr/>
        </p:nvSpPr>
        <p:spPr>
          <a:xfrm>
            <a:off x="9457588" y="1620785"/>
            <a:ext cx="1266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200" dirty="0"/>
              <a:t>Sample Size: 141</a:t>
            </a:r>
          </a:p>
        </p:txBody>
      </p:sp>
    </p:spTree>
    <p:extLst>
      <p:ext uri="{BB962C8B-B14F-4D97-AF65-F5344CB8AC3E}">
        <p14:creationId xmlns:p14="http://schemas.microsoft.com/office/powerpoint/2010/main" val="179060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687403-33A0-41AC-988F-777C199C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Marital Status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3AEE37-3B2F-42D2-BB86-65C8E13EE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0B737-0C2B-4B61-897D-A79D2427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8D3B-0CCA-4818-996C-81E4365BCA61}" type="slidenum">
              <a:rPr lang="en-US" smtClean="0"/>
              <a:pPr/>
              <a:t>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06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687403-33A0-41AC-988F-777C199C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3AEE37-3B2F-42D2-BB86-65C8E13EE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0B737-0C2B-4B61-897D-A79D2427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8D3B-0CCA-4818-996C-81E4365BCA61}" type="slidenum">
              <a:rPr lang="en-US" smtClean="0"/>
              <a:pPr/>
              <a:t>7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80466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EC93-A242-48E8-B2D1-3FF85FCAB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IPD and OPD by 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E5687F-D0F5-447F-99BC-39B87E76C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7517" y="1825625"/>
            <a:ext cx="9236966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78D54-2789-4D22-9CBA-D236F832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8D3B-0CCA-4818-996C-81E4365BCA61}" type="slidenum">
              <a:rPr lang="en-US" smtClean="0"/>
              <a:pPr/>
              <a:t>8</a:t>
            </a:fld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C984D-149A-EA45-8A3D-7FA10EAAEF7E}"/>
              </a:ext>
            </a:extLst>
          </p:cNvPr>
          <p:cNvSpPr txBox="1"/>
          <p:nvPr/>
        </p:nvSpPr>
        <p:spPr>
          <a:xfrm>
            <a:off x="9448391" y="1548626"/>
            <a:ext cx="1266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200" dirty="0"/>
              <a:t>Sample Size: 141</a:t>
            </a:r>
          </a:p>
        </p:txBody>
      </p:sp>
    </p:spTree>
    <p:extLst>
      <p:ext uri="{BB962C8B-B14F-4D97-AF65-F5344CB8AC3E}">
        <p14:creationId xmlns:p14="http://schemas.microsoft.com/office/powerpoint/2010/main" val="1435258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687403-33A0-41AC-988F-777C199C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3AEE37-3B2F-42D2-BB86-65C8E13EE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0B737-0C2B-4B61-897D-A79D2427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8D3B-0CCA-4818-996C-81E4365BCA61}" type="slidenum">
              <a:rPr lang="en-US" smtClean="0"/>
              <a:pPr/>
              <a:t>9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3249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F3B87C11DD449A21333C97EB9CA73" ma:contentTypeVersion="5" ma:contentTypeDescription="Create a new document." ma:contentTypeScope="" ma:versionID="444ba31413ee88e0e27f5113e5eed1d6">
  <xsd:schema xmlns:xsd="http://www.w3.org/2001/XMLSchema" xmlns:xs="http://www.w3.org/2001/XMLSchema" xmlns:p="http://schemas.microsoft.com/office/2006/metadata/properties" xmlns:ns3="3a222bb7-1443-4e11-97b6-119c9d7323ff" xmlns:ns4="07f424be-b8df-448f-bc76-651990b771bb" targetNamespace="http://schemas.microsoft.com/office/2006/metadata/properties" ma:root="true" ma:fieldsID="7ac8388a360248c04d76dbc2dd4a9419" ns3:_="" ns4:_="">
    <xsd:import namespace="3a222bb7-1443-4e11-97b6-119c9d7323ff"/>
    <xsd:import namespace="07f424be-b8df-448f-bc76-651990b771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222bb7-1443-4e11-97b6-119c9d7323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f424be-b8df-448f-bc76-651990b771b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DE527B-9D11-427E-8ACD-035991E72E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222bb7-1443-4e11-97b6-119c9d7323ff"/>
    <ds:schemaRef ds:uri="07f424be-b8df-448f-bc76-651990b771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B4F1D8-9407-42B6-A15C-4C53B3A87B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8F334D-1F04-457F-BB9C-D4BAA54148CE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07f424be-b8df-448f-bc76-651990b771bb"/>
    <ds:schemaRef ds:uri="3a222bb7-1443-4e11-97b6-119c9d7323f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4426</TotalTime>
  <Words>260</Words>
  <Application>Microsoft Macintosh PowerPoint</Application>
  <PresentationFormat>Widescreen</PresentationFormat>
  <Paragraphs>53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TH SarabunPSK</vt:lpstr>
      <vt:lpstr>Office Theme</vt:lpstr>
      <vt:lpstr>Telesales Representatives Survey</vt:lpstr>
      <vt:lpstr>Demography</vt:lpstr>
      <vt:lpstr>Overview of Sample</vt:lpstr>
      <vt:lpstr>Income vs. Children</vt:lpstr>
      <vt:lpstr>Will to Pay and Needs by Child</vt:lpstr>
      <vt:lpstr>Marital Status</vt:lpstr>
      <vt:lpstr>Age</vt:lpstr>
      <vt:lpstr>IPD and OPD by Age</vt:lpstr>
      <vt:lpstr>Income</vt:lpstr>
      <vt:lpstr>How about their attitudes?</vt:lpstr>
      <vt:lpstr>Thank you</vt:lpstr>
      <vt:lpstr>Appendix</vt:lpstr>
      <vt:lpstr>IPD Coverage</vt:lpstr>
      <vt:lpstr>OPD Coverage by Marital Status</vt:lpstr>
      <vt:lpstr>Wanted Coverage and Motivation of Extension</vt:lpstr>
      <vt:lpstr>IPD and OPD Coverage by Child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Thorfan Laehtee (Thorfan)</dc:creator>
  <cp:lastModifiedBy>Pasin Sirirat</cp:lastModifiedBy>
  <cp:revision>278</cp:revision>
  <dcterms:created xsi:type="dcterms:W3CDTF">2020-08-21T10:10:42Z</dcterms:created>
  <dcterms:modified xsi:type="dcterms:W3CDTF">2020-10-15T02:43:15Z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0x010100093F3B87C11DD449A21333C97EB9CA73</vt:lpwstr>
  </property>
</Properties>
</file>