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2796575" y="365767"/>
            <a:ext cx="8791575" cy="1296246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/>
              <a:t>Влияние метрополитена на любовь к шоколаду</a:t>
            </a:r>
            <a:endParaRPr lang="en-US" sz="4400" dirty="0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>
          <a:xfrm>
            <a:off x="2796574" y="1667080"/>
            <a:ext cx="8791575" cy="865459"/>
          </a:xfrm>
        </p:spPr>
        <p:txBody>
          <a:bodyPr>
            <a:noAutofit/>
          </a:bodyPr>
          <a:lstStyle/>
          <a:p>
            <a:r>
              <a:rPr lang="ru-RU" sz="2400" b="1" dirty="0"/>
              <a:t>Исследовательский анализ факторов потребления шоколада в городах с метро.</a:t>
            </a:r>
            <a:br>
              <a:rPr lang="ru-RU" dirty="0"/>
            </a:br>
            <a:endParaRPr lang="en-US" dirty="0"/>
          </a:p>
        </p:txBody>
      </p:sp>
      <p:pic>
        <p:nvPicPr>
          <p:cNvPr id="1026" name="Picture 2" descr="Picture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8577" y="2748904"/>
            <a:ext cx="2085209" cy="260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icture backgroun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771506" y="2748904"/>
            <a:ext cx="1303256" cy="260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icture backgroun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8809" y="2748904"/>
            <a:ext cx="1737674" cy="260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одзаголовок 4">
            <a:extLst>
              <a:ext uri="{FF2B5EF4-FFF2-40B4-BE49-F238E27FC236}">
                <a16:creationId xmlns:a16="http://schemas.microsoft.com/office/drawing/2014/main" id="{4EB438DF-7ADB-4491-B60B-B01A58F62E26}"/>
              </a:ext>
            </a:extLst>
          </p:cNvPr>
          <p:cNvSpPr txBox="1">
            <a:spLocks/>
          </p:cNvSpPr>
          <p:nvPr/>
        </p:nvSpPr>
        <p:spPr>
          <a:xfrm>
            <a:off x="2796575" y="5571781"/>
            <a:ext cx="8791575" cy="8654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2400" b="1" dirty="0">
                <a:solidFill>
                  <a:schemeClr val="tx1"/>
                </a:solidFill>
              </a:rPr>
              <a:t>Каштанов </a:t>
            </a:r>
            <a:r>
              <a:rPr lang="ru-RU" sz="2400" b="1" dirty="0" err="1">
                <a:solidFill>
                  <a:schemeClr val="tx1"/>
                </a:solidFill>
              </a:rPr>
              <a:t>павел</a:t>
            </a:r>
            <a:endParaRPr lang="ru-RU" sz="2400" b="1" dirty="0">
              <a:solidFill>
                <a:schemeClr val="tx1"/>
              </a:solidFill>
            </a:endParaRPr>
          </a:p>
          <a:p>
            <a:pPr algn="r"/>
            <a:r>
              <a:rPr lang="ru-RU" sz="2400" b="1" dirty="0">
                <a:solidFill>
                  <a:schemeClr val="tx1"/>
                </a:solidFill>
              </a:rPr>
              <a:t>ПРЕЗЕНТАЦИЯ ИДЕИ ПРОЕКТА</a:t>
            </a:r>
          </a:p>
          <a:p>
            <a:pPr algn="r"/>
            <a:br>
              <a:rPr lang="ru-RU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61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08A1F298-09AA-472D-A5E1-5D18F2D9D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3891" y="221672"/>
            <a:ext cx="9703520" cy="6331527"/>
          </a:xfrm>
        </p:spPr>
        <p:txBody>
          <a:bodyPr>
            <a:noAutofit/>
          </a:bodyPr>
          <a:lstStyle/>
          <a:p>
            <a:pPr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ru-RU" sz="2800" dirty="0">
                <a:solidFill>
                  <a:schemeClr val="tx2"/>
                </a:solidFill>
              </a:rPr>
              <a:t> Задача:</a:t>
            </a:r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ru-RU" sz="2200" dirty="0"/>
              <a:t>Сравнить среднее потребление шоколада в странах с метрополитеном и без него. Оценить влияние дополнительных факторов (ВВП, пассажиропоток метро) на потребление шоколада. Проверить статистическую значимость выявленных закономерностей.</a:t>
            </a:r>
          </a:p>
          <a:p>
            <a:pPr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ru-RU" sz="2800" dirty="0">
                <a:solidFill>
                  <a:schemeClr val="tx2"/>
                </a:solidFill>
              </a:rPr>
              <a:t> Цель исследования:</a:t>
            </a:r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ru-RU" sz="2200" dirty="0"/>
              <a:t>Определить, существует ли статистически значимая зависимость между наличием и развитостью метрополитена в стране и уровнем потребления шоколада населением.</a:t>
            </a:r>
          </a:p>
          <a:p>
            <a:pPr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ru-RU" sz="2800" dirty="0">
                <a:solidFill>
                  <a:schemeClr val="tx2"/>
                </a:solidFill>
              </a:rPr>
              <a:t> Данные:</a:t>
            </a:r>
          </a:p>
          <a:p>
            <a:pPr marL="457200" indent="-457200">
              <a:lnSpc>
                <a:spcPct val="125000"/>
              </a:lnSpc>
              <a:spcBef>
                <a:spcPts val="0"/>
              </a:spcBef>
              <a:buAutoNum type="arabicPeriod"/>
            </a:pPr>
            <a:r>
              <a:rPr lang="ru-RU" sz="2200" dirty="0"/>
              <a:t>Набор данных, охватывающий объемы импорта и экспорта товаров в странах мира.</a:t>
            </a:r>
          </a:p>
          <a:p>
            <a:pPr marL="457200" indent="-457200">
              <a:lnSpc>
                <a:spcPct val="125000"/>
              </a:lnSpc>
              <a:spcBef>
                <a:spcPts val="0"/>
              </a:spcBef>
              <a:buAutoNum type="arabicPeriod"/>
            </a:pPr>
            <a:r>
              <a:rPr lang="ru-RU" sz="2200" dirty="0"/>
              <a:t>Набор данных о метрополитенах в разных странах.</a:t>
            </a:r>
          </a:p>
          <a:p>
            <a:pPr marL="457200" indent="-457200">
              <a:lnSpc>
                <a:spcPct val="125000"/>
              </a:lnSpc>
              <a:spcBef>
                <a:spcPts val="0"/>
              </a:spcBef>
              <a:buAutoNum type="arabicPeriod"/>
            </a:pPr>
            <a:r>
              <a:rPr lang="ru-RU" sz="2200" dirty="0"/>
              <a:t>Набор данных о населении, ВВП стран мира.</a:t>
            </a:r>
          </a:p>
        </p:txBody>
      </p:sp>
    </p:spTree>
    <p:extLst>
      <p:ext uri="{BB962C8B-B14F-4D97-AF65-F5344CB8AC3E}">
        <p14:creationId xmlns:p14="http://schemas.microsoft.com/office/powerpoint/2010/main" val="2758535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08A1F298-09AA-472D-A5E1-5D18F2D9D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6909" y="221672"/>
            <a:ext cx="9800502" cy="6179127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ru-RU" sz="2800" dirty="0">
                <a:solidFill>
                  <a:schemeClr val="tx2"/>
                </a:solidFill>
              </a:rPr>
              <a:t> Инструменты</a:t>
            </a:r>
          </a:p>
          <a:p>
            <a:pPr marL="457200" indent="-457200">
              <a:lnSpc>
                <a:spcPct val="13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200" dirty="0"/>
              <a:t>SQL (MySQL)</a:t>
            </a:r>
            <a:endParaRPr lang="ru-RU" sz="2200" dirty="0"/>
          </a:p>
          <a:p>
            <a:pPr marL="457200" indent="-457200">
              <a:lnSpc>
                <a:spcPct val="13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200" dirty="0" err="1"/>
              <a:t>Jupyter</a:t>
            </a:r>
            <a:r>
              <a:rPr lang="en-US" sz="2200" dirty="0"/>
              <a:t> Notebook</a:t>
            </a:r>
            <a:endParaRPr lang="ru-RU" sz="2200" dirty="0"/>
          </a:p>
          <a:p>
            <a:pPr marL="457200" indent="-457200">
              <a:lnSpc>
                <a:spcPct val="13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200" dirty="0"/>
              <a:t>Python (Pandas, SciPy, </a:t>
            </a:r>
            <a:r>
              <a:rPr lang="en-US" sz="2200" dirty="0" err="1"/>
              <a:t>StatsModels</a:t>
            </a:r>
            <a:r>
              <a:rPr lang="ru-RU" sz="2200" dirty="0"/>
              <a:t>,</a:t>
            </a:r>
            <a:r>
              <a:rPr lang="en-US" sz="2200" dirty="0"/>
              <a:t> NumPy</a:t>
            </a:r>
            <a:r>
              <a:rPr lang="ru-RU" sz="2200" dirty="0"/>
              <a:t>, </a:t>
            </a:r>
            <a:r>
              <a:rPr lang="en-US" sz="2200" dirty="0"/>
              <a:t>Matplotlib, Seaborn)</a:t>
            </a:r>
          </a:p>
          <a:p>
            <a:pPr marL="457200" indent="-457200">
              <a:lnSpc>
                <a:spcPct val="13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200" dirty="0"/>
              <a:t>Power BI</a:t>
            </a:r>
            <a:endParaRPr lang="ru-RU" sz="2200" dirty="0"/>
          </a:p>
          <a:p>
            <a:pPr marL="457200" indent="-457200">
              <a:lnSpc>
                <a:spcPct val="13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200" dirty="0"/>
              <a:t>Microsoft Excel</a:t>
            </a:r>
            <a:endParaRPr lang="ru-RU" sz="2200" dirty="0"/>
          </a:p>
          <a:p>
            <a:pPr marL="457200" indent="-457200">
              <a:lnSpc>
                <a:spcPct val="13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200" dirty="0"/>
              <a:t>Microsoft PowerPoint</a:t>
            </a:r>
          </a:p>
          <a:p>
            <a:pPr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ru-RU" sz="2800" dirty="0">
                <a:solidFill>
                  <a:schemeClr val="tx2"/>
                </a:solidFill>
              </a:rPr>
              <a:t> Методы исследования:</a:t>
            </a:r>
          </a:p>
          <a:p>
            <a:pPr marL="457200" indent="-457200">
              <a:lnSpc>
                <a:spcPct val="130000"/>
              </a:lnSpc>
              <a:spcBef>
                <a:spcPts val="0"/>
              </a:spcBef>
              <a:buAutoNum type="arabicPeriod"/>
            </a:pPr>
            <a:r>
              <a:rPr lang="ru-RU" sz="2200" dirty="0"/>
              <a:t>Описательная статистика</a:t>
            </a:r>
          </a:p>
          <a:p>
            <a:pPr marL="457200" indent="-457200">
              <a:lnSpc>
                <a:spcPct val="130000"/>
              </a:lnSpc>
              <a:spcBef>
                <a:spcPts val="0"/>
              </a:spcBef>
              <a:buAutoNum type="arabicPeriod"/>
            </a:pPr>
            <a:r>
              <a:rPr lang="ru-RU" sz="2200" dirty="0"/>
              <a:t>Визуализация</a:t>
            </a:r>
          </a:p>
          <a:p>
            <a:pPr marL="457200" indent="-457200">
              <a:lnSpc>
                <a:spcPct val="130000"/>
              </a:lnSpc>
              <a:spcBef>
                <a:spcPts val="0"/>
              </a:spcBef>
              <a:buAutoNum type="arabicPeriod"/>
            </a:pPr>
            <a:r>
              <a:rPr lang="ru-RU" sz="2200" dirty="0"/>
              <a:t>Проверка гипотез</a:t>
            </a:r>
          </a:p>
          <a:p>
            <a:pPr marL="457200" indent="-457200">
              <a:lnSpc>
                <a:spcPct val="130000"/>
              </a:lnSpc>
              <a:spcBef>
                <a:spcPts val="0"/>
              </a:spcBef>
              <a:buAutoNum type="arabicPeriod"/>
            </a:pPr>
            <a:r>
              <a:rPr lang="ru-RU" sz="2200" dirty="0"/>
              <a:t>Анализ зависимостей (корреляционный, регрессионный)</a:t>
            </a:r>
          </a:p>
          <a:p>
            <a:pPr marL="457200" indent="-457200">
              <a:lnSpc>
                <a:spcPct val="130000"/>
              </a:lnSpc>
              <a:spcBef>
                <a:spcPts val="0"/>
              </a:spcBef>
              <a:buAutoNum type="arabicPeriod"/>
            </a:pPr>
            <a:r>
              <a:rPr lang="ru-RU" sz="2200" dirty="0"/>
              <a:t>Объединение, группировка</a:t>
            </a:r>
          </a:p>
        </p:txBody>
      </p:sp>
    </p:spTree>
    <p:extLst>
      <p:ext uri="{BB962C8B-B14F-4D97-AF65-F5344CB8AC3E}">
        <p14:creationId xmlns:p14="http://schemas.microsoft.com/office/powerpoint/2010/main" val="3145284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3">
            <a:extLst>
              <a:ext uri="{FF2B5EF4-FFF2-40B4-BE49-F238E27FC236}">
                <a16:creationId xmlns:a16="http://schemas.microsoft.com/office/drawing/2014/main" id="{E8E1E7B8-0152-4F94-93E8-DEF0306811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6744301"/>
              </p:ext>
            </p:extLst>
          </p:nvPr>
        </p:nvGraphicFramePr>
        <p:xfrm>
          <a:off x="1141413" y="457200"/>
          <a:ext cx="9906000" cy="475900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302000">
                  <a:extLst>
                    <a:ext uri="{9D8B030D-6E8A-4147-A177-3AD203B41FA5}">
                      <a16:colId xmlns:a16="http://schemas.microsoft.com/office/drawing/2014/main" val="3685039003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2068767057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962145613"/>
                    </a:ext>
                  </a:extLst>
                </a:gridCol>
              </a:tblGrid>
              <a:tr h="594876">
                <a:tc>
                  <a:txBody>
                    <a:bodyPr/>
                    <a:lstStyle/>
                    <a:p>
                      <a:r>
                        <a:rPr lang="ru-RU"/>
                        <a:t>Задачи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085102"/>
                  </a:ext>
                </a:extLst>
              </a:tr>
              <a:tr h="594876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6577347"/>
                  </a:ext>
                </a:extLst>
              </a:tr>
              <a:tr h="594876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68958"/>
                  </a:ext>
                </a:extLst>
              </a:tr>
              <a:tr h="594876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980783"/>
                  </a:ext>
                </a:extLst>
              </a:tr>
              <a:tr h="594876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7085026"/>
                  </a:ext>
                </a:extLst>
              </a:tr>
              <a:tr h="594876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486364"/>
                  </a:ext>
                </a:extLst>
              </a:tr>
              <a:tr h="594876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342112"/>
                  </a:ext>
                </a:extLst>
              </a:tr>
              <a:tr h="594876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7383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73263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74</TotalTime>
  <Words>163</Words>
  <Application>Microsoft Office PowerPoint</Application>
  <PresentationFormat>Широкоэкранный</PresentationFormat>
  <Paragraphs>27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Tw Cen MT</vt:lpstr>
      <vt:lpstr>Wingdings</vt:lpstr>
      <vt:lpstr>Контур</vt:lpstr>
      <vt:lpstr>Влияние метрополитена на любовь к шоколаду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Administrator</dc:creator>
  <cp:lastModifiedBy>Павел</cp:lastModifiedBy>
  <cp:revision>14</cp:revision>
  <dcterms:created xsi:type="dcterms:W3CDTF">2025-07-02T07:46:59Z</dcterms:created>
  <dcterms:modified xsi:type="dcterms:W3CDTF">2025-07-05T13:53:32Z</dcterms:modified>
</cp:coreProperties>
</file>