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59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82" r:id="rId16"/>
    <p:sldId id="275" r:id="rId17"/>
    <p:sldId id="276" r:id="rId18"/>
    <p:sldId id="283" r:id="rId19"/>
    <p:sldId id="278" r:id="rId20"/>
    <p:sldId id="279" r:id="rId21"/>
    <p:sldId id="280" r:id="rId22"/>
    <p:sldId id="28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53B7D-3858-4550-A08A-00EFDFC8ACD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49228F-E656-4B82-A27F-A10DA306EFEA}">
      <dgm:prSet phldrT="[Текст]" custT="1"/>
      <dgm:spPr/>
      <dgm:t>
        <a:bodyPr anchor="t"/>
        <a:lstStyle/>
        <a:p>
          <a:pPr algn="l">
            <a:lnSpc>
              <a:spcPct val="95000"/>
            </a:lnSpc>
            <a:spcAft>
              <a:spcPts val="0"/>
            </a:spcAft>
          </a:pPr>
          <a:r>
            <a:rPr lang="ru-RU" sz="1800" b="1" u="sng" dirty="0" smtClean="0"/>
            <a:t>1. Определение основной задачи.</a:t>
          </a:r>
        </a:p>
        <a:p>
          <a:pPr algn="l">
            <a:lnSpc>
              <a:spcPct val="95000"/>
            </a:lnSpc>
            <a:spcAft>
              <a:spcPts val="0"/>
            </a:spcAft>
          </a:pPr>
          <a:r>
            <a:rPr lang="ru-RU" sz="1600" dirty="0" smtClean="0"/>
            <a:t>- Провести статистический анализ данных;</a:t>
          </a:r>
        </a:p>
        <a:p>
          <a:pPr algn="l">
            <a:lnSpc>
              <a:spcPct val="95000"/>
            </a:lnSpc>
            <a:spcAft>
              <a:spcPts val="0"/>
            </a:spcAft>
          </a:pPr>
          <a:r>
            <a:rPr lang="ru-RU" sz="1600" dirty="0" smtClean="0"/>
            <a:t>- Определить факторы, </a:t>
          </a:r>
          <a:r>
            <a:rPr lang="ru-RU" sz="1600" b="0" i="0" dirty="0" smtClean="0"/>
            <a:t>влияющие на формирование потребительских </a:t>
          </a:r>
        </a:p>
        <a:p>
          <a:pPr algn="l">
            <a:lnSpc>
              <a:spcPct val="95000"/>
            </a:lnSpc>
            <a:spcAft>
              <a:spcPts val="0"/>
            </a:spcAft>
          </a:pPr>
          <a:r>
            <a:rPr lang="ru-RU" sz="1600" b="0" i="0" dirty="0" smtClean="0"/>
            <a:t>привычек потребления шоколада.</a:t>
          </a:r>
          <a:endParaRPr lang="ru-RU" sz="1600" dirty="0"/>
        </a:p>
      </dgm:t>
    </dgm:pt>
    <dgm:pt modelId="{187DFF0E-7349-49EA-AF9C-335FF50773A0}" type="parTrans" cxnId="{F6E0C840-02B4-4023-8D91-518D9C921C82}">
      <dgm:prSet/>
      <dgm:spPr/>
      <dgm:t>
        <a:bodyPr/>
        <a:lstStyle/>
        <a:p>
          <a:endParaRPr lang="ru-RU"/>
        </a:p>
      </dgm:t>
    </dgm:pt>
    <dgm:pt modelId="{1A2BE75B-8168-4279-A066-1D3AB36EE1B8}" type="sibTrans" cxnId="{F6E0C840-02B4-4023-8D91-518D9C921C82}">
      <dgm:prSet/>
      <dgm:spPr/>
      <dgm:t>
        <a:bodyPr/>
        <a:lstStyle/>
        <a:p>
          <a:endParaRPr lang="ru-RU"/>
        </a:p>
      </dgm:t>
    </dgm:pt>
    <dgm:pt modelId="{256D3B79-4448-434B-A5C9-ECC2642F07FC}">
      <dgm:prSet phldrT="[Текст]" custT="1"/>
      <dgm:spPr/>
      <dgm:t>
        <a:bodyPr anchor="t"/>
        <a:lstStyle/>
        <a:p>
          <a:pPr algn="l">
            <a:lnSpc>
              <a:spcPct val="95000"/>
            </a:lnSpc>
            <a:spcAft>
              <a:spcPts val="0"/>
            </a:spcAft>
          </a:pPr>
          <a:r>
            <a:rPr lang="ru-RU" sz="1800" b="1" u="sng" dirty="0" smtClean="0"/>
            <a:t>2. Источник данных.</a:t>
          </a:r>
        </a:p>
        <a:p>
          <a:pPr algn="l">
            <a:lnSpc>
              <a:spcPct val="95000"/>
            </a:lnSpc>
            <a:spcAft>
              <a:spcPts val="0"/>
            </a:spcAft>
          </a:pPr>
          <a:r>
            <a:rPr lang="ru-RU" sz="1600" dirty="0" smtClean="0"/>
            <a:t>Базы данных с сайтов </a:t>
          </a:r>
          <a:r>
            <a:rPr lang="en-US" sz="1600" dirty="0" err="1" smtClean="0"/>
            <a:t>Kaggle</a:t>
          </a:r>
          <a:r>
            <a:rPr lang="en-US" sz="1600" dirty="0" smtClean="0"/>
            <a:t>, World Bank Group, FAOSTAT</a:t>
          </a:r>
        </a:p>
        <a:p>
          <a:pPr algn="l">
            <a:lnSpc>
              <a:spcPct val="95000"/>
            </a:lnSpc>
            <a:spcAft>
              <a:spcPts val="0"/>
            </a:spcAft>
          </a:pPr>
          <a:r>
            <a:rPr lang="ru-RU" sz="1600" b="1" u="sng" dirty="0" smtClean="0"/>
            <a:t>Методы исследования:</a:t>
          </a:r>
          <a:r>
            <a:rPr lang="ru-RU" sz="1600" dirty="0" smtClean="0"/>
            <a:t> </a:t>
          </a:r>
        </a:p>
        <a:p>
          <a:pPr algn="l">
            <a:lnSpc>
              <a:spcPct val="95000"/>
            </a:lnSpc>
            <a:spcAft>
              <a:spcPts val="0"/>
            </a:spcAft>
          </a:pPr>
          <a:r>
            <a:rPr lang="ru-RU" sz="1600" i="0" dirty="0" smtClean="0"/>
            <a:t>Описательная статистика; Корреляционный анализ; Регрессионный анализ; </a:t>
          </a:r>
        </a:p>
        <a:p>
          <a:pPr algn="l">
            <a:lnSpc>
              <a:spcPct val="95000"/>
            </a:lnSpc>
            <a:spcAft>
              <a:spcPts val="0"/>
            </a:spcAft>
          </a:pPr>
          <a:r>
            <a:rPr lang="ru-RU" sz="1600" b="0" i="0" dirty="0" smtClean="0"/>
            <a:t>Методы статистического сравнения групп</a:t>
          </a:r>
          <a:endParaRPr lang="ru-RU" sz="1600" i="0" dirty="0" smtClean="0"/>
        </a:p>
      </dgm:t>
    </dgm:pt>
    <dgm:pt modelId="{2BE3A1FA-0127-418F-AB9E-978622668A07}" type="parTrans" cxnId="{97762067-E636-4A24-9835-2142012D54F4}">
      <dgm:prSet/>
      <dgm:spPr/>
      <dgm:t>
        <a:bodyPr/>
        <a:lstStyle/>
        <a:p>
          <a:endParaRPr lang="ru-RU"/>
        </a:p>
      </dgm:t>
    </dgm:pt>
    <dgm:pt modelId="{5E09FE63-7BBD-4E49-9C0F-48C642962965}" type="sibTrans" cxnId="{97762067-E636-4A24-9835-2142012D54F4}">
      <dgm:prSet/>
      <dgm:spPr/>
      <dgm:t>
        <a:bodyPr/>
        <a:lstStyle/>
        <a:p>
          <a:endParaRPr lang="ru-RU"/>
        </a:p>
      </dgm:t>
    </dgm:pt>
    <dgm:pt modelId="{E10169FF-C79C-422C-B43C-DCB4DE07B49B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800" b="1" u="sng" dirty="0" smtClean="0"/>
            <a:t>3. Сбор данных.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dirty="0" smtClean="0"/>
            <a:t>Поиск и выгрузка данных с сайтов </a:t>
          </a:r>
          <a:r>
            <a:rPr lang="en-US" sz="1600" dirty="0" err="1" smtClean="0"/>
            <a:t>Kaggle</a:t>
          </a:r>
          <a:r>
            <a:rPr lang="en-US" sz="1600" dirty="0" smtClean="0"/>
            <a:t>, World Bank Group, FAOSTAT</a:t>
          </a:r>
          <a:endParaRPr lang="ru-RU" sz="1600" dirty="0"/>
        </a:p>
      </dgm:t>
    </dgm:pt>
    <dgm:pt modelId="{9175EC08-4D4D-4EA3-A3A1-86B4DBA6CAD6}" type="parTrans" cxnId="{05C73A19-C22D-4FC6-A893-E4B2B8E4EF03}">
      <dgm:prSet/>
      <dgm:spPr/>
      <dgm:t>
        <a:bodyPr/>
        <a:lstStyle/>
        <a:p>
          <a:endParaRPr lang="ru-RU"/>
        </a:p>
      </dgm:t>
    </dgm:pt>
    <dgm:pt modelId="{AE3D9694-E1D3-4D75-9010-5E91775A8B9E}" type="sibTrans" cxnId="{05C73A19-C22D-4FC6-A893-E4B2B8E4EF03}">
      <dgm:prSet/>
      <dgm:spPr/>
      <dgm:t>
        <a:bodyPr/>
        <a:lstStyle/>
        <a:p>
          <a:endParaRPr lang="ru-RU"/>
        </a:p>
      </dgm:t>
    </dgm:pt>
    <dgm:pt modelId="{0A16EA0A-B413-474A-B68C-1F7FFC31CD71}" type="pres">
      <dgm:prSet presAssocID="{01B53B7D-3858-4550-A08A-00EFDFC8A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B8E259A-5C98-43B0-ACFD-FCB266DA2E54}" type="pres">
      <dgm:prSet presAssocID="{E10169FF-C79C-422C-B43C-DCB4DE07B49B}" presName="boxAndChildren" presStyleCnt="0"/>
      <dgm:spPr/>
      <dgm:t>
        <a:bodyPr/>
        <a:lstStyle/>
        <a:p>
          <a:endParaRPr lang="ru-RU"/>
        </a:p>
      </dgm:t>
    </dgm:pt>
    <dgm:pt modelId="{E8A261C9-DB61-46F9-A465-A980052F8C5C}" type="pres">
      <dgm:prSet presAssocID="{E10169FF-C79C-422C-B43C-DCB4DE07B49B}" presName="parentTextBox" presStyleLbl="node1" presStyleIdx="0" presStyleCnt="3"/>
      <dgm:spPr/>
      <dgm:t>
        <a:bodyPr/>
        <a:lstStyle/>
        <a:p>
          <a:endParaRPr lang="ru-RU"/>
        </a:p>
      </dgm:t>
    </dgm:pt>
    <dgm:pt modelId="{9F5653B5-7D17-4A58-BD23-704182D113E3}" type="pres">
      <dgm:prSet presAssocID="{5E09FE63-7BBD-4E49-9C0F-48C642962965}" presName="sp" presStyleCnt="0"/>
      <dgm:spPr/>
      <dgm:t>
        <a:bodyPr/>
        <a:lstStyle/>
        <a:p>
          <a:endParaRPr lang="ru-RU"/>
        </a:p>
      </dgm:t>
    </dgm:pt>
    <dgm:pt modelId="{82C992A1-33AD-4DE7-9967-E980D0D9BE17}" type="pres">
      <dgm:prSet presAssocID="{256D3B79-4448-434B-A5C9-ECC2642F07FC}" presName="arrowAndChildren" presStyleCnt="0"/>
      <dgm:spPr/>
      <dgm:t>
        <a:bodyPr/>
        <a:lstStyle/>
        <a:p>
          <a:endParaRPr lang="ru-RU"/>
        </a:p>
      </dgm:t>
    </dgm:pt>
    <dgm:pt modelId="{57237E93-4A81-4A46-B466-574DE9444707}" type="pres">
      <dgm:prSet presAssocID="{256D3B79-4448-434B-A5C9-ECC2642F07FC}" presName="parentTextArrow" presStyleLbl="node1" presStyleIdx="1" presStyleCnt="3" custScaleY="122097" custLinFactNeighborX="-436"/>
      <dgm:spPr/>
      <dgm:t>
        <a:bodyPr/>
        <a:lstStyle/>
        <a:p>
          <a:endParaRPr lang="ru-RU"/>
        </a:p>
      </dgm:t>
    </dgm:pt>
    <dgm:pt modelId="{85E1E862-634E-4BBC-ACAF-9529A4C6C6D4}" type="pres">
      <dgm:prSet presAssocID="{1A2BE75B-8168-4279-A066-1D3AB36EE1B8}" presName="sp" presStyleCnt="0"/>
      <dgm:spPr/>
      <dgm:t>
        <a:bodyPr/>
        <a:lstStyle/>
        <a:p>
          <a:endParaRPr lang="ru-RU"/>
        </a:p>
      </dgm:t>
    </dgm:pt>
    <dgm:pt modelId="{1EB8AB9D-BD54-4E1F-A1DB-9BC163B29501}" type="pres">
      <dgm:prSet presAssocID="{CA49228F-E656-4B82-A27F-A10DA306EFEA}" presName="arrowAndChildren" presStyleCnt="0"/>
      <dgm:spPr/>
      <dgm:t>
        <a:bodyPr/>
        <a:lstStyle/>
        <a:p>
          <a:endParaRPr lang="ru-RU"/>
        </a:p>
      </dgm:t>
    </dgm:pt>
    <dgm:pt modelId="{4BA297C6-DE91-4242-AD23-CD58F8309E50}" type="pres">
      <dgm:prSet presAssocID="{CA49228F-E656-4B82-A27F-A10DA306EFEA}" presName="parentTextArrow" presStyleLbl="node1" presStyleIdx="2" presStyleCnt="3" custScaleY="109690" custLinFactNeighborX="30991" custLinFactNeighborY="-2499"/>
      <dgm:spPr/>
      <dgm:t>
        <a:bodyPr/>
        <a:lstStyle/>
        <a:p>
          <a:endParaRPr lang="ru-RU"/>
        </a:p>
      </dgm:t>
    </dgm:pt>
  </dgm:ptLst>
  <dgm:cxnLst>
    <dgm:cxn modelId="{6F41874F-AB0B-4AC6-9A3D-028BCD7589D9}" type="presOf" srcId="{01B53B7D-3858-4550-A08A-00EFDFC8ACDD}" destId="{0A16EA0A-B413-474A-B68C-1F7FFC31CD71}" srcOrd="0" destOrd="0" presId="urn:microsoft.com/office/officeart/2005/8/layout/process4"/>
    <dgm:cxn modelId="{494A2236-CCB2-4B42-B5AB-288B33E9B699}" type="presOf" srcId="{CA49228F-E656-4B82-A27F-A10DA306EFEA}" destId="{4BA297C6-DE91-4242-AD23-CD58F8309E50}" srcOrd="0" destOrd="0" presId="urn:microsoft.com/office/officeart/2005/8/layout/process4"/>
    <dgm:cxn modelId="{DF697D64-8D98-4D74-8CA4-83652DA22B7E}" type="presOf" srcId="{256D3B79-4448-434B-A5C9-ECC2642F07FC}" destId="{57237E93-4A81-4A46-B466-574DE9444707}" srcOrd="0" destOrd="0" presId="urn:microsoft.com/office/officeart/2005/8/layout/process4"/>
    <dgm:cxn modelId="{F6E0C840-02B4-4023-8D91-518D9C921C82}" srcId="{01B53B7D-3858-4550-A08A-00EFDFC8ACDD}" destId="{CA49228F-E656-4B82-A27F-A10DA306EFEA}" srcOrd="0" destOrd="0" parTransId="{187DFF0E-7349-49EA-AF9C-335FF50773A0}" sibTransId="{1A2BE75B-8168-4279-A066-1D3AB36EE1B8}"/>
    <dgm:cxn modelId="{2E8B11AE-A01D-4613-8092-30512B2FE6EB}" type="presOf" srcId="{E10169FF-C79C-422C-B43C-DCB4DE07B49B}" destId="{E8A261C9-DB61-46F9-A465-A980052F8C5C}" srcOrd="0" destOrd="0" presId="urn:microsoft.com/office/officeart/2005/8/layout/process4"/>
    <dgm:cxn modelId="{05C73A19-C22D-4FC6-A893-E4B2B8E4EF03}" srcId="{01B53B7D-3858-4550-A08A-00EFDFC8ACDD}" destId="{E10169FF-C79C-422C-B43C-DCB4DE07B49B}" srcOrd="2" destOrd="0" parTransId="{9175EC08-4D4D-4EA3-A3A1-86B4DBA6CAD6}" sibTransId="{AE3D9694-E1D3-4D75-9010-5E91775A8B9E}"/>
    <dgm:cxn modelId="{97762067-E636-4A24-9835-2142012D54F4}" srcId="{01B53B7D-3858-4550-A08A-00EFDFC8ACDD}" destId="{256D3B79-4448-434B-A5C9-ECC2642F07FC}" srcOrd="1" destOrd="0" parTransId="{2BE3A1FA-0127-418F-AB9E-978622668A07}" sibTransId="{5E09FE63-7BBD-4E49-9C0F-48C642962965}"/>
    <dgm:cxn modelId="{B20D2C44-CC2A-4E54-86ED-2AD004C21362}" type="presParOf" srcId="{0A16EA0A-B413-474A-B68C-1F7FFC31CD71}" destId="{5B8E259A-5C98-43B0-ACFD-FCB266DA2E54}" srcOrd="0" destOrd="0" presId="urn:microsoft.com/office/officeart/2005/8/layout/process4"/>
    <dgm:cxn modelId="{11DC2CD2-01F1-47DE-B090-8E9E0AC6A44B}" type="presParOf" srcId="{5B8E259A-5C98-43B0-ACFD-FCB266DA2E54}" destId="{E8A261C9-DB61-46F9-A465-A980052F8C5C}" srcOrd="0" destOrd="0" presId="urn:microsoft.com/office/officeart/2005/8/layout/process4"/>
    <dgm:cxn modelId="{A44247E4-DE3D-46D2-AE07-474ACFBE870C}" type="presParOf" srcId="{0A16EA0A-B413-474A-B68C-1F7FFC31CD71}" destId="{9F5653B5-7D17-4A58-BD23-704182D113E3}" srcOrd="1" destOrd="0" presId="urn:microsoft.com/office/officeart/2005/8/layout/process4"/>
    <dgm:cxn modelId="{85C7809D-1046-418C-96EE-795178396097}" type="presParOf" srcId="{0A16EA0A-B413-474A-B68C-1F7FFC31CD71}" destId="{82C992A1-33AD-4DE7-9967-E980D0D9BE17}" srcOrd="2" destOrd="0" presId="urn:microsoft.com/office/officeart/2005/8/layout/process4"/>
    <dgm:cxn modelId="{86EB8677-6C52-436B-9C31-DABD5110DC5A}" type="presParOf" srcId="{82C992A1-33AD-4DE7-9967-E980D0D9BE17}" destId="{57237E93-4A81-4A46-B466-574DE9444707}" srcOrd="0" destOrd="0" presId="urn:microsoft.com/office/officeart/2005/8/layout/process4"/>
    <dgm:cxn modelId="{FB82A2BC-C478-4123-BC0F-92287FEF954B}" type="presParOf" srcId="{0A16EA0A-B413-474A-B68C-1F7FFC31CD71}" destId="{85E1E862-634E-4BBC-ACAF-9529A4C6C6D4}" srcOrd="3" destOrd="0" presId="urn:microsoft.com/office/officeart/2005/8/layout/process4"/>
    <dgm:cxn modelId="{78141C26-2C9D-450E-98C0-778422933BB6}" type="presParOf" srcId="{0A16EA0A-B413-474A-B68C-1F7FFC31CD71}" destId="{1EB8AB9D-BD54-4E1F-A1DB-9BC163B29501}" srcOrd="4" destOrd="0" presId="urn:microsoft.com/office/officeart/2005/8/layout/process4"/>
    <dgm:cxn modelId="{9E05847D-C093-48F3-8328-45C88A7BF404}" type="presParOf" srcId="{1EB8AB9D-BD54-4E1F-A1DB-9BC163B29501}" destId="{4BA297C6-DE91-4242-AD23-CD58F8309E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B53B7D-3858-4550-A08A-00EFDFC8ACD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49228F-E656-4B82-A27F-A10DA306EFEA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800" b="1" u="sng" dirty="0" smtClean="0"/>
            <a:t>4. Очистка данных.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dirty="0" smtClean="0"/>
            <a:t>- Проверка целостности данных;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dirty="0" smtClean="0"/>
            <a:t>- Преобразование типов и форматов данных;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dirty="0" smtClean="0"/>
            <a:t>- Обработка пропущенных значений;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dirty="0" smtClean="0"/>
            <a:t>- Обработка выбросов.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b="1" u="sng" dirty="0" smtClean="0"/>
            <a:t>Инструменты:</a:t>
          </a:r>
          <a:r>
            <a:rPr lang="en-US" sz="1600" dirty="0" smtClean="0"/>
            <a:t>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SQL (SQLite), Python (Pandas, </a:t>
          </a:r>
          <a:r>
            <a:rPr lang="en-US" sz="1600" dirty="0" err="1" smtClean="0"/>
            <a:t>Missingno</a:t>
          </a:r>
          <a:r>
            <a:rPr lang="en-US" sz="1600" dirty="0" smtClean="0"/>
            <a:t>, </a:t>
          </a:r>
          <a:r>
            <a:rPr lang="en-US" sz="1600" dirty="0" err="1" smtClean="0"/>
            <a:t>Seaborn</a:t>
          </a:r>
          <a:r>
            <a:rPr lang="en-US" sz="1600" dirty="0" smtClean="0"/>
            <a:t>, </a:t>
          </a:r>
          <a:r>
            <a:rPr lang="en-US" sz="1600" dirty="0" err="1" smtClean="0"/>
            <a:t>Matplotlib</a:t>
          </a:r>
          <a:r>
            <a:rPr lang="en-US" sz="1600" dirty="0" smtClean="0"/>
            <a:t>, </a:t>
          </a:r>
          <a:r>
            <a:rPr lang="en-US" sz="1600" dirty="0" err="1" smtClean="0"/>
            <a:t>NumPy</a:t>
          </a:r>
          <a:r>
            <a:rPr lang="en-US" sz="1600" dirty="0" smtClean="0"/>
            <a:t>), Microsoft Excel</a:t>
          </a:r>
          <a:r>
            <a:rPr lang="ru-RU" sz="1600" dirty="0" smtClean="0"/>
            <a:t> (</a:t>
          </a:r>
          <a:r>
            <a:rPr lang="en-US" sz="1600" dirty="0" smtClean="0"/>
            <a:t>Power Query)</a:t>
          </a:r>
          <a:endParaRPr lang="ru-RU" sz="1600" dirty="0" smtClean="0"/>
        </a:p>
      </dgm:t>
    </dgm:pt>
    <dgm:pt modelId="{187DFF0E-7349-49EA-AF9C-335FF50773A0}" type="parTrans" cxnId="{F6E0C840-02B4-4023-8D91-518D9C921C82}">
      <dgm:prSet/>
      <dgm:spPr/>
      <dgm:t>
        <a:bodyPr/>
        <a:lstStyle/>
        <a:p>
          <a:endParaRPr lang="ru-RU"/>
        </a:p>
      </dgm:t>
    </dgm:pt>
    <dgm:pt modelId="{1A2BE75B-8168-4279-A066-1D3AB36EE1B8}" type="sibTrans" cxnId="{F6E0C840-02B4-4023-8D91-518D9C921C82}">
      <dgm:prSet/>
      <dgm:spPr/>
      <dgm:t>
        <a:bodyPr/>
        <a:lstStyle/>
        <a:p>
          <a:endParaRPr lang="ru-RU"/>
        </a:p>
      </dgm:t>
    </dgm:pt>
    <dgm:pt modelId="{256D3B79-4448-434B-A5C9-ECC2642F07FC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800" b="1" u="sng" dirty="0" smtClean="0"/>
            <a:t>5. Анализ данных.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- </a:t>
          </a:r>
          <a:r>
            <a:rPr lang="ru-RU" sz="1600" dirty="0" smtClean="0"/>
            <a:t>Описательный анализ;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b="0" i="0" dirty="0" smtClean="0"/>
            <a:t>- Методы статистического сравнения групп (</a:t>
          </a:r>
          <a:r>
            <a:rPr lang="en-US" sz="1600" b="0" i="0" dirty="0" smtClean="0"/>
            <a:t>t-test, test Mann–Whitney</a:t>
          </a:r>
          <a:r>
            <a:rPr lang="ru-RU" sz="1600" b="0" i="0" dirty="0" smtClean="0"/>
            <a:t>);</a:t>
          </a:r>
          <a:endParaRPr lang="ru-RU" sz="1600" dirty="0" smtClean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i="0" dirty="0" smtClean="0"/>
            <a:t>- Корреляционный анализ (тепловая карта);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i="0" dirty="0" smtClean="0"/>
            <a:t>- Регрессионный анализ;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0" i="0" dirty="0" smtClean="0"/>
            <a:t>- </a:t>
          </a:r>
          <a:r>
            <a:rPr lang="ru-RU" sz="1600" b="0" i="0" dirty="0" smtClean="0"/>
            <a:t>Машинное обучение;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b="0" i="0" dirty="0" smtClean="0"/>
            <a:t>- Визуализация.</a:t>
          </a:r>
          <a:endParaRPr lang="ru-RU" sz="1600" dirty="0" smtClean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b="1" u="sng" dirty="0" smtClean="0"/>
            <a:t>Инструменты:</a:t>
          </a:r>
          <a:r>
            <a:rPr lang="en-US" sz="1600" dirty="0" smtClean="0"/>
            <a:t>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Python (Pandas, </a:t>
          </a:r>
          <a:r>
            <a:rPr lang="en-US" sz="1600" dirty="0" err="1" smtClean="0"/>
            <a:t>SciPy</a:t>
          </a:r>
          <a:r>
            <a:rPr lang="en-US" sz="1600" dirty="0" smtClean="0"/>
            <a:t>, </a:t>
          </a:r>
          <a:r>
            <a:rPr lang="en-US" sz="1600" dirty="0" err="1" smtClean="0"/>
            <a:t>Statsmodels</a:t>
          </a:r>
          <a:r>
            <a:rPr lang="ru-RU" sz="1600" dirty="0" smtClean="0"/>
            <a:t>,</a:t>
          </a:r>
          <a:r>
            <a:rPr lang="en-US" sz="1600" dirty="0" smtClean="0"/>
            <a:t> </a:t>
          </a:r>
          <a:r>
            <a:rPr lang="en-US" sz="1600" dirty="0" err="1" smtClean="0"/>
            <a:t>NumPy</a:t>
          </a:r>
          <a:r>
            <a:rPr lang="ru-RU" sz="1600" dirty="0" smtClean="0"/>
            <a:t>, </a:t>
          </a:r>
          <a:r>
            <a:rPr lang="en-US" sz="1600" dirty="0" err="1" smtClean="0"/>
            <a:t>Matplotlib</a:t>
          </a:r>
          <a:r>
            <a:rPr lang="en-US" sz="1600" dirty="0" smtClean="0"/>
            <a:t>, </a:t>
          </a:r>
          <a:r>
            <a:rPr lang="en-US" sz="1600" dirty="0" err="1" smtClean="0"/>
            <a:t>Seaborn</a:t>
          </a:r>
          <a:r>
            <a:rPr lang="en-US" sz="1600" dirty="0" smtClean="0"/>
            <a:t>, </a:t>
          </a:r>
          <a:r>
            <a:rPr lang="en-US" sz="1600" dirty="0" err="1" smtClean="0"/>
            <a:t>Xgboost</a:t>
          </a:r>
          <a:r>
            <a:rPr lang="en-US" sz="1600" dirty="0" smtClean="0"/>
            <a:t>)</a:t>
          </a:r>
          <a:endParaRPr lang="ru-RU" sz="1600" dirty="0" smtClean="0"/>
        </a:p>
      </dgm:t>
    </dgm:pt>
    <dgm:pt modelId="{2BE3A1FA-0127-418F-AB9E-978622668A07}" type="parTrans" cxnId="{97762067-E636-4A24-9835-2142012D54F4}">
      <dgm:prSet/>
      <dgm:spPr/>
      <dgm:t>
        <a:bodyPr/>
        <a:lstStyle/>
        <a:p>
          <a:endParaRPr lang="ru-RU"/>
        </a:p>
      </dgm:t>
    </dgm:pt>
    <dgm:pt modelId="{5E09FE63-7BBD-4E49-9C0F-48C642962965}" type="sibTrans" cxnId="{97762067-E636-4A24-9835-2142012D54F4}">
      <dgm:prSet/>
      <dgm:spPr/>
      <dgm:t>
        <a:bodyPr/>
        <a:lstStyle/>
        <a:p>
          <a:endParaRPr lang="ru-RU"/>
        </a:p>
      </dgm:t>
    </dgm:pt>
    <dgm:pt modelId="{0A16EA0A-B413-474A-B68C-1F7FFC31CD71}" type="pres">
      <dgm:prSet presAssocID="{01B53B7D-3858-4550-A08A-00EFDFC8A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4FA5B66-03DA-4CF2-AFD8-D272F4187C93}" type="pres">
      <dgm:prSet presAssocID="{256D3B79-4448-434B-A5C9-ECC2642F07FC}" presName="boxAndChildren" presStyleCnt="0"/>
      <dgm:spPr/>
    </dgm:pt>
    <dgm:pt modelId="{51979C70-0CDA-4B47-ABBC-8852D7CE1E73}" type="pres">
      <dgm:prSet presAssocID="{256D3B79-4448-434B-A5C9-ECC2642F07FC}" presName="parentTextBox" presStyleLbl="node1" presStyleIdx="0" presStyleCnt="2"/>
      <dgm:spPr/>
      <dgm:t>
        <a:bodyPr/>
        <a:lstStyle/>
        <a:p>
          <a:endParaRPr lang="ru-RU"/>
        </a:p>
      </dgm:t>
    </dgm:pt>
    <dgm:pt modelId="{85E1E862-634E-4BBC-ACAF-9529A4C6C6D4}" type="pres">
      <dgm:prSet presAssocID="{1A2BE75B-8168-4279-A066-1D3AB36EE1B8}" presName="sp" presStyleCnt="0"/>
      <dgm:spPr/>
    </dgm:pt>
    <dgm:pt modelId="{1EB8AB9D-BD54-4E1F-A1DB-9BC163B29501}" type="pres">
      <dgm:prSet presAssocID="{CA49228F-E656-4B82-A27F-A10DA306EFEA}" presName="arrowAndChildren" presStyleCnt="0"/>
      <dgm:spPr/>
    </dgm:pt>
    <dgm:pt modelId="{4BA297C6-DE91-4242-AD23-CD58F8309E50}" type="pres">
      <dgm:prSet presAssocID="{CA49228F-E656-4B82-A27F-A10DA306EFEA}" presName="parentTextArrow" presStyleLbl="node1" presStyleIdx="1" presStyleCnt="2" custScaleY="89718" custLinFactNeighborX="30991" custLinFactNeighborY="-2499"/>
      <dgm:spPr/>
      <dgm:t>
        <a:bodyPr/>
        <a:lstStyle/>
        <a:p>
          <a:endParaRPr lang="ru-RU"/>
        </a:p>
      </dgm:t>
    </dgm:pt>
  </dgm:ptLst>
  <dgm:cxnLst>
    <dgm:cxn modelId="{626452A5-710B-49BC-9EFB-30C338564ED8}" type="presOf" srcId="{256D3B79-4448-434B-A5C9-ECC2642F07FC}" destId="{51979C70-0CDA-4B47-ABBC-8852D7CE1E73}" srcOrd="0" destOrd="0" presId="urn:microsoft.com/office/officeart/2005/8/layout/process4"/>
    <dgm:cxn modelId="{97762067-E636-4A24-9835-2142012D54F4}" srcId="{01B53B7D-3858-4550-A08A-00EFDFC8ACDD}" destId="{256D3B79-4448-434B-A5C9-ECC2642F07FC}" srcOrd="1" destOrd="0" parTransId="{2BE3A1FA-0127-418F-AB9E-978622668A07}" sibTransId="{5E09FE63-7BBD-4E49-9C0F-48C642962965}"/>
    <dgm:cxn modelId="{F6E0C840-02B4-4023-8D91-518D9C921C82}" srcId="{01B53B7D-3858-4550-A08A-00EFDFC8ACDD}" destId="{CA49228F-E656-4B82-A27F-A10DA306EFEA}" srcOrd="0" destOrd="0" parTransId="{187DFF0E-7349-49EA-AF9C-335FF50773A0}" sibTransId="{1A2BE75B-8168-4279-A066-1D3AB36EE1B8}"/>
    <dgm:cxn modelId="{494A2236-CCB2-4B42-B5AB-288B33E9B699}" type="presOf" srcId="{CA49228F-E656-4B82-A27F-A10DA306EFEA}" destId="{4BA297C6-DE91-4242-AD23-CD58F8309E50}" srcOrd="0" destOrd="0" presId="urn:microsoft.com/office/officeart/2005/8/layout/process4"/>
    <dgm:cxn modelId="{6F41874F-AB0B-4AC6-9A3D-028BCD7589D9}" type="presOf" srcId="{01B53B7D-3858-4550-A08A-00EFDFC8ACDD}" destId="{0A16EA0A-B413-474A-B68C-1F7FFC31CD71}" srcOrd="0" destOrd="0" presId="urn:microsoft.com/office/officeart/2005/8/layout/process4"/>
    <dgm:cxn modelId="{72AF1848-83CE-4112-901F-69B66DACA508}" type="presParOf" srcId="{0A16EA0A-B413-474A-B68C-1F7FFC31CD71}" destId="{C4FA5B66-03DA-4CF2-AFD8-D272F4187C93}" srcOrd="0" destOrd="0" presId="urn:microsoft.com/office/officeart/2005/8/layout/process4"/>
    <dgm:cxn modelId="{776568EC-510B-4F59-AF93-0EA167E55FA1}" type="presParOf" srcId="{C4FA5B66-03DA-4CF2-AFD8-D272F4187C93}" destId="{51979C70-0CDA-4B47-ABBC-8852D7CE1E73}" srcOrd="0" destOrd="0" presId="urn:microsoft.com/office/officeart/2005/8/layout/process4"/>
    <dgm:cxn modelId="{FB82A2BC-C478-4123-BC0F-92287FEF954B}" type="presParOf" srcId="{0A16EA0A-B413-474A-B68C-1F7FFC31CD71}" destId="{85E1E862-634E-4BBC-ACAF-9529A4C6C6D4}" srcOrd="1" destOrd="0" presId="urn:microsoft.com/office/officeart/2005/8/layout/process4"/>
    <dgm:cxn modelId="{78141C26-2C9D-450E-98C0-778422933BB6}" type="presParOf" srcId="{0A16EA0A-B413-474A-B68C-1F7FFC31CD71}" destId="{1EB8AB9D-BD54-4E1F-A1DB-9BC163B29501}" srcOrd="2" destOrd="0" presId="urn:microsoft.com/office/officeart/2005/8/layout/process4"/>
    <dgm:cxn modelId="{9E05847D-C093-48F3-8328-45C88A7BF404}" type="presParOf" srcId="{1EB8AB9D-BD54-4E1F-A1DB-9BC163B29501}" destId="{4BA297C6-DE91-4242-AD23-CD58F8309E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B53B7D-3858-4550-A08A-00EFDFC8ACD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49228F-E656-4B82-A27F-A10DA306EFEA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800" b="1" u="sng" dirty="0" smtClean="0"/>
            <a:t>6. Результат исследования.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dirty="0" smtClean="0"/>
            <a:t>- Выводы;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dirty="0" smtClean="0"/>
            <a:t>- Интерпретация полученных данных.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b="1" u="sng" dirty="0" smtClean="0"/>
            <a:t>Инструменты:</a:t>
          </a:r>
          <a:r>
            <a:rPr lang="en-US" sz="1600" dirty="0" smtClean="0"/>
            <a:t>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Python</a:t>
          </a:r>
          <a:endParaRPr lang="ru-RU" sz="1600" dirty="0" smtClean="0"/>
        </a:p>
      </dgm:t>
    </dgm:pt>
    <dgm:pt modelId="{187DFF0E-7349-49EA-AF9C-335FF50773A0}" type="parTrans" cxnId="{F6E0C840-02B4-4023-8D91-518D9C921C82}">
      <dgm:prSet/>
      <dgm:spPr/>
      <dgm:t>
        <a:bodyPr/>
        <a:lstStyle/>
        <a:p>
          <a:endParaRPr lang="ru-RU"/>
        </a:p>
      </dgm:t>
    </dgm:pt>
    <dgm:pt modelId="{1A2BE75B-8168-4279-A066-1D3AB36EE1B8}" type="sibTrans" cxnId="{F6E0C840-02B4-4023-8D91-518D9C921C82}">
      <dgm:prSet/>
      <dgm:spPr/>
      <dgm:t>
        <a:bodyPr/>
        <a:lstStyle/>
        <a:p>
          <a:endParaRPr lang="ru-RU"/>
        </a:p>
      </dgm:t>
    </dgm:pt>
    <dgm:pt modelId="{256D3B79-4448-434B-A5C9-ECC2642F07FC}">
      <dgm:prSet phldrT="[Текст]" custT="1"/>
      <dgm:spPr/>
      <dgm:t>
        <a:bodyPr anchor="t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800" b="1" u="sng" dirty="0" smtClean="0"/>
            <a:t>7. Итоговый отчёт.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- </a:t>
          </a:r>
          <a:r>
            <a:rPr lang="ru-RU" sz="1600" dirty="0" smtClean="0"/>
            <a:t>Создание </a:t>
          </a:r>
          <a:r>
            <a:rPr lang="en-US" sz="1600" dirty="0" smtClean="0"/>
            <a:t>Dashboard</a:t>
          </a:r>
          <a:r>
            <a:rPr lang="ru-RU" sz="1600" dirty="0" smtClean="0"/>
            <a:t>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i="0" dirty="0" smtClean="0"/>
            <a:t>- Подготовка презентации.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600" b="1" u="sng" dirty="0" smtClean="0"/>
            <a:t>Инструменты:</a:t>
          </a:r>
          <a:r>
            <a:rPr lang="en-US" sz="1600" dirty="0" smtClean="0"/>
            <a:t>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Power BI, Microsoft PowerPoint</a:t>
          </a:r>
          <a:endParaRPr lang="ru-RU" sz="1600" dirty="0" smtClean="0"/>
        </a:p>
      </dgm:t>
    </dgm:pt>
    <dgm:pt modelId="{2BE3A1FA-0127-418F-AB9E-978622668A07}" type="parTrans" cxnId="{97762067-E636-4A24-9835-2142012D54F4}">
      <dgm:prSet/>
      <dgm:spPr/>
      <dgm:t>
        <a:bodyPr/>
        <a:lstStyle/>
        <a:p>
          <a:endParaRPr lang="ru-RU"/>
        </a:p>
      </dgm:t>
    </dgm:pt>
    <dgm:pt modelId="{5E09FE63-7BBD-4E49-9C0F-48C642962965}" type="sibTrans" cxnId="{97762067-E636-4A24-9835-2142012D54F4}">
      <dgm:prSet/>
      <dgm:spPr/>
      <dgm:t>
        <a:bodyPr/>
        <a:lstStyle/>
        <a:p>
          <a:endParaRPr lang="ru-RU"/>
        </a:p>
      </dgm:t>
    </dgm:pt>
    <dgm:pt modelId="{0A16EA0A-B413-474A-B68C-1F7FFC31CD71}" type="pres">
      <dgm:prSet presAssocID="{01B53B7D-3858-4550-A08A-00EFDFC8A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4FA5B66-03DA-4CF2-AFD8-D272F4187C93}" type="pres">
      <dgm:prSet presAssocID="{256D3B79-4448-434B-A5C9-ECC2642F07FC}" presName="boxAndChildren" presStyleCnt="0"/>
      <dgm:spPr/>
    </dgm:pt>
    <dgm:pt modelId="{51979C70-0CDA-4B47-ABBC-8852D7CE1E73}" type="pres">
      <dgm:prSet presAssocID="{256D3B79-4448-434B-A5C9-ECC2642F07FC}" presName="parentTextBox" presStyleLbl="node1" presStyleIdx="0" presStyleCnt="2"/>
      <dgm:spPr/>
      <dgm:t>
        <a:bodyPr/>
        <a:lstStyle/>
        <a:p>
          <a:endParaRPr lang="ru-RU"/>
        </a:p>
      </dgm:t>
    </dgm:pt>
    <dgm:pt modelId="{85E1E862-634E-4BBC-ACAF-9529A4C6C6D4}" type="pres">
      <dgm:prSet presAssocID="{1A2BE75B-8168-4279-A066-1D3AB36EE1B8}" presName="sp" presStyleCnt="0"/>
      <dgm:spPr/>
    </dgm:pt>
    <dgm:pt modelId="{1EB8AB9D-BD54-4E1F-A1DB-9BC163B29501}" type="pres">
      <dgm:prSet presAssocID="{CA49228F-E656-4B82-A27F-A10DA306EFEA}" presName="arrowAndChildren" presStyleCnt="0"/>
      <dgm:spPr/>
    </dgm:pt>
    <dgm:pt modelId="{4BA297C6-DE91-4242-AD23-CD58F8309E50}" type="pres">
      <dgm:prSet presAssocID="{CA49228F-E656-4B82-A27F-A10DA306EFEA}" presName="parentTextArrow" presStyleLbl="node1" presStyleIdx="1" presStyleCnt="2" custScaleY="106394" custLinFactNeighborX="30991" custLinFactNeighborY="-2499"/>
      <dgm:spPr/>
      <dgm:t>
        <a:bodyPr/>
        <a:lstStyle/>
        <a:p>
          <a:endParaRPr lang="ru-RU"/>
        </a:p>
      </dgm:t>
    </dgm:pt>
  </dgm:ptLst>
  <dgm:cxnLst>
    <dgm:cxn modelId="{626452A5-710B-49BC-9EFB-30C338564ED8}" type="presOf" srcId="{256D3B79-4448-434B-A5C9-ECC2642F07FC}" destId="{51979C70-0CDA-4B47-ABBC-8852D7CE1E73}" srcOrd="0" destOrd="0" presId="urn:microsoft.com/office/officeart/2005/8/layout/process4"/>
    <dgm:cxn modelId="{97762067-E636-4A24-9835-2142012D54F4}" srcId="{01B53B7D-3858-4550-A08A-00EFDFC8ACDD}" destId="{256D3B79-4448-434B-A5C9-ECC2642F07FC}" srcOrd="1" destOrd="0" parTransId="{2BE3A1FA-0127-418F-AB9E-978622668A07}" sibTransId="{5E09FE63-7BBD-4E49-9C0F-48C642962965}"/>
    <dgm:cxn modelId="{F6E0C840-02B4-4023-8D91-518D9C921C82}" srcId="{01B53B7D-3858-4550-A08A-00EFDFC8ACDD}" destId="{CA49228F-E656-4B82-A27F-A10DA306EFEA}" srcOrd="0" destOrd="0" parTransId="{187DFF0E-7349-49EA-AF9C-335FF50773A0}" sibTransId="{1A2BE75B-8168-4279-A066-1D3AB36EE1B8}"/>
    <dgm:cxn modelId="{494A2236-CCB2-4B42-B5AB-288B33E9B699}" type="presOf" srcId="{CA49228F-E656-4B82-A27F-A10DA306EFEA}" destId="{4BA297C6-DE91-4242-AD23-CD58F8309E50}" srcOrd="0" destOrd="0" presId="urn:microsoft.com/office/officeart/2005/8/layout/process4"/>
    <dgm:cxn modelId="{6F41874F-AB0B-4AC6-9A3D-028BCD7589D9}" type="presOf" srcId="{01B53B7D-3858-4550-A08A-00EFDFC8ACDD}" destId="{0A16EA0A-B413-474A-B68C-1F7FFC31CD71}" srcOrd="0" destOrd="0" presId="urn:microsoft.com/office/officeart/2005/8/layout/process4"/>
    <dgm:cxn modelId="{72AF1848-83CE-4112-901F-69B66DACA508}" type="presParOf" srcId="{0A16EA0A-B413-474A-B68C-1F7FFC31CD71}" destId="{C4FA5B66-03DA-4CF2-AFD8-D272F4187C93}" srcOrd="0" destOrd="0" presId="urn:microsoft.com/office/officeart/2005/8/layout/process4"/>
    <dgm:cxn modelId="{776568EC-510B-4F59-AF93-0EA167E55FA1}" type="presParOf" srcId="{C4FA5B66-03DA-4CF2-AFD8-D272F4187C93}" destId="{51979C70-0CDA-4B47-ABBC-8852D7CE1E73}" srcOrd="0" destOrd="0" presId="urn:microsoft.com/office/officeart/2005/8/layout/process4"/>
    <dgm:cxn modelId="{FB82A2BC-C478-4123-BC0F-92287FEF954B}" type="presParOf" srcId="{0A16EA0A-B413-474A-B68C-1F7FFC31CD71}" destId="{85E1E862-634E-4BBC-ACAF-9529A4C6C6D4}" srcOrd="1" destOrd="0" presId="urn:microsoft.com/office/officeart/2005/8/layout/process4"/>
    <dgm:cxn modelId="{78141C26-2C9D-450E-98C0-778422933BB6}" type="presParOf" srcId="{0A16EA0A-B413-474A-B68C-1F7FFC31CD71}" destId="{1EB8AB9D-BD54-4E1F-A1DB-9BC163B29501}" srcOrd="2" destOrd="0" presId="urn:microsoft.com/office/officeart/2005/8/layout/process4"/>
    <dgm:cxn modelId="{9E05847D-C093-48F3-8328-45C88A7BF404}" type="presParOf" srcId="{1EB8AB9D-BD54-4E1F-A1DB-9BC163B29501}" destId="{4BA297C6-DE91-4242-AD23-CD58F8309E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9A7425-8056-4215-BE0E-E6AAC7558A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11349C0-AD4D-480F-A109-2EA27DED505C}">
      <dgm:prSet custT="1"/>
      <dgm:spPr/>
      <dgm:t>
        <a:bodyPr/>
        <a:lstStyle/>
        <a:p>
          <a:pPr algn="ctr" rtl="0"/>
          <a:r>
            <a:rPr lang="en-US" sz="2400" b="1" dirty="0" smtClean="0"/>
            <a:t>T-test</a:t>
          </a:r>
          <a:endParaRPr lang="en-US" sz="2400" dirty="0"/>
        </a:p>
      </dgm:t>
    </dgm:pt>
    <dgm:pt modelId="{DF3F5856-3A55-446C-9A45-93065FD4B994}" type="parTrans" cxnId="{210B5344-DEC4-4A3D-B857-8CD6734F0B8D}">
      <dgm:prSet/>
      <dgm:spPr/>
      <dgm:t>
        <a:bodyPr/>
        <a:lstStyle/>
        <a:p>
          <a:endParaRPr lang="ru-RU"/>
        </a:p>
      </dgm:t>
    </dgm:pt>
    <dgm:pt modelId="{454C3FD0-30E3-4818-97E2-107ACE7D5B8C}" type="sibTrans" cxnId="{210B5344-DEC4-4A3D-B857-8CD6734F0B8D}">
      <dgm:prSet/>
      <dgm:spPr/>
      <dgm:t>
        <a:bodyPr/>
        <a:lstStyle/>
        <a:p>
          <a:endParaRPr lang="ru-RU"/>
        </a:p>
      </dgm:t>
    </dgm:pt>
    <dgm:pt modelId="{3004A115-648C-4FA4-A973-0ECFFB5C2059}" type="pres">
      <dgm:prSet presAssocID="{469A7425-8056-4215-BE0E-E6AAC7558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ED1A0B-2B7C-4451-96AE-282B7C0C7CEF}" type="pres">
      <dgm:prSet presAssocID="{E11349C0-AD4D-480F-A109-2EA27DED505C}" presName="parentText" presStyleLbl="node1" presStyleIdx="0" presStyleCnt="1" custLinFactX="-4163" custLinFactNeighborX="-100000" custLinFactNeighborY="726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0B5344-DEC4-4A3D-B857-8CD6734F0B8D}" srcId="{469A7425-8056-4215-BE0E-E6AAC7558A32}" destId="{E11349C0-AD4D-480F-A109-2EA27DED505C}" srcOrd="0" destOrd="0" parTransId="{DF3F5856-3A55-446C-9A45-93065FD4B994}" sibTransId="{454C3FD0-30E3-4818-97E2-107ACE7D5B8C}"/>
    <dgm:cxn modelId="{BE9CE0F1-D121-4D0B-9484-58CBAC4DE612}" type="presOf" srcId="{469A7425-8056-4215-BE0E-E6AAC7558A32}" destId="{3004A115-648C-4FA4-A973-0ECFFB5C2059}" srcOrd="0" destOrd="0" presId="urn:microsoft.com/office/officeart/2005/8/layout/vList2"/>
    <dgm:cxn modelId="{C460564E-DC54-497B-BD4B-618A504304EB}" type="presOf" srcId="{E11349C0-AD4D-480F-A109-2EA27DED505C}" destId="{AFED1A0B-2B7C-4451-96AE-282B7C0C7CEF}" srcOrd="0" destOrd="0" presId="urn:microsoft.com/office/officeart/2005/8/layout/vList2"/>
    <dgm:cxn modelId="{68BCCC4D-A3D4-4050-83FF-43A6AF9434CD}" type="presParOf" srcId="{3004A115-648C-4FA4-A973-0ECFFB5C2059}" destId="{AFED1A0B-2B7C-4451-96AE-282B7C0C7C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A7425-8056-4215-BE0E-E6AAC7558A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1349C0-AD4D-480F-A109-2EA27DED505C}">
      <dgm:prSet custT="1"/>
      <dgm:spPr/>
      <dgm:t>
        <a:bodyPr/>
        <a:lstStyle/>
        <a:p>
          <a:pPr algn="ctr" rtl="0"/>
          <a:r>
            <a:rPr lang="en-US" sz="2400" b="1" dirty="0" smtClean="0"/>
            <a:t>Test Mann–Whitney</a:t>
          </a:r>
          <a:r>
            <a:rPr lang="ru-RU" sz="2400" b="1" dirty="0" smtClean="0"/>
            <a:t> (</a:t>
          </a:r>
          <a:r>
            <a:rPr lang="en-US" sz="2400" b="1" dirty="0" smtClean="0"/>
            <a:t>U-test)</a:t>
          </a:r>
          <a:endParaRPr lang="en-US" sz="2400" b="1" dirty="0"/>
        </a:p>
      </dgm:t>
    </dgm:pt>
    <dgm:pt modelId="{DF3F5856-3A55-446C-9A45-93065FD4B994}" type="parTrans" cxnId="{210B5344-DEC4-4A3D-B857-8CD6734F0B8D}">
      <dgm:prSet/>
      <dgm:spPr/>
      <dgm:t>
        <a:bodyPr/>
        <a:lstStyle/>
        <a:p>
          <a:endParaRPr lang="ru-RU"/>
        </a:p>
      </dgm:t>
    </dgm:pt>
    <dgm:pt modelId="{454C3FD0-30E3-4818-97E2-107ACE7D5B8C}" type="sibTrans" cxnId="{210B5344-DEC4-4A3D-B857-8CD6734F0B8D}">
      <dgm:prSet/>
      <dgm:spPr/>
      <dgm:t>
        <a:bodyPr/>
        <a:lstStyle/>
        <a:p>
          <a:endParaRPr lang="ru-RU"/>
        </a:p>
      </dgm:t>
    </dgm:pt>
    <dgm:pt modelId="{3004A115-648C-4FA4-A973-0ECFFB5C2059}" type="pres">
      <dgm:prSet presAssocID="{469A7425-8056-4215-BE0E-E6AAC7558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ED1A0B-2B7C-4451-96AE-282B7C0C7CEF}" type="pres">
      <dgm:prSet presAssocID="{E11349C0-AD4D-480F-A109-2EA27DED505C}" presName="parentText" presStyleLbl="node1" presStyleIdx="0" presStyleCnt="1" custLinFactNeighborX="22651" custLinFactNeighborY="-3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0B5344-DEC4-4A3D-B857-8CD6734F0B8D}" srcId="{469A7425-8056-4215-BE0E-E6AAC7558A32}" destId="{E11349C0-AD4D-480F-A109-2EA27DED505C}" srcOrd="0" destOrd="0" parTransId="{DF3F5856-3A55-446C-9A45-93065FD4B994}" sibTransId="{454C3FD0-30E3-4818-97E2-107ACE7D5B8C}"/>
    <dgm:cxn modelId="{BE9CE0F1-D121-4D0B-9484-58CBAC4DE612}" type="presOf" srcId="{469A7425-8056-4215-BE0E-E6AAC7558A32}" destId="{3004A115-648C-4FA4-A973-0ECFFB5C2059}" srcOrd="0" destOrd="0" presId="urn:microsoft.com/office/officeart/2005/8/layout/vList2"/>
    <dgm:cxn modelId="{C460564E-DC54-497B-BD4B-618A504304EB}" type="presOf" srcId="{E11349C0-AD4D-480F-A109-2EA27DED505C}" destId="{AFED1A0B-2B7C-4451-96AE-282B7C0C7CEF}" srcOrd="0" destOrd="0" presId="urn:microsoft.com/office/officeart/2005/8/layout/vList2"/>
    <dgm:cxn modelId="{68BCCC4D-A3D4-4050-83FF-43A6AF9434CD}" type="presParOf" srcId="{3004A115-648C-4FA4-A973-0ECFFB5C2059}" destId="{AFED1A0B-2B7C-4451-96AE-282B7C0C7C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9A7425-8056-4215-BE0E-E6AAC7558A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11349C0-AD4D-480F-A109-2EA27DED505C}">
      <dgm:prSet custT="1"/>
      <dgm:spPr/>
      <dgm:t>
        <a:bodyPr/>
        <a:lstStyle/>
        <a:p>
          <a:pPr algn="ctr" rtl="0"/>
          <a:r>
            <a:rPr lang="en-US" sz="2400" b="1" dirty="0" smtClean="0"/>
            <a:t>T-test</a:t>
          </a:r>
          <a:endParaRPr lang="en-US" sz="2400" dirty="0"/>
        </a:p>
      </dgm:t>
    </dgm:pt>
    <dgm:pt modelId="{DF3F5856-3A55-446C-9A45-93065FD4B994}" type="parTrans" cxnId="{210B5344-DEC4-4A3D-B857-8CD6734F0B8D}">
      <dgm:prSet/>
      <dgm:spPr/>
      <dgm:t>
        <a:bodyPr/>
        <a:lstStyle/>
        <a:p>
          <a:endParaRPr lang="ru-RU"/>
        </a:p>
      </dgm:t>
    </dgm:pt>
    <dgm:pt modelId="{454C3FD0-30E3-4818-97E2-107ACE7D5B8C}" type="sibTrans" cxnId="{210B5344-DEC4-4A3D-B857-8CD6734F0B8D}">
      <dgm:prSet/>
      <dgm:spPr/>
      <dgm:t>
        <a:bodyPr/>
        <a:lstStyle/>
        <a:p>
          <a:endParaRPr lang="ru-RU"/>
        </a:p>
      </dgm:t>
    </dgm:pt>
    <dgm:pt modelId="{3004A115-648C-4FA4-A973-0ECFFB5C2059}" type="pres">
      <dgm:prSet presAssocID="{469A7425-8056-4215-BE0E-E6AAC7558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ED1A0B-2B7C-4451-96AE-282B7C0C7CEF}" type="pres">
      <dgm:prSet presAssocID="{E11349C0-AD4D-480F-A109-2EA27DED505C}" presName="parentText" presStyleLbl="node1" presStyleIdx="0" presStyleCnt="1" custLinFactX="-4163" custLinFactNeighborX="-100000" custLinFactNeighborY="726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0B5344-DEC4-4A3D-B857-8CD6734F0B8D}" srcId="{469A7425-8056-4215-BE0E-E6AAC7558A32}" destId="{E11349C0-AD4D-480F-A109-2EA27DED505C}" srcOrd="0" destOrd="0" parTransId="{DF3F5856-3A55-446C-9A45-93065FD4B994}" sibTransId="{454C3FD0-30E3-4818-97E2-107ACE7D5B8C}"/>
    <dgm:cxn modelId="{BE9CE0F1-D121-4D0B-9484-58CBAC4DE612}" type="presOf" srcId="{469A7425-8056-4215-BE0E-E6AAC7558A32}" destId="{3004A115-648C-4FA4-A973-0ECFFB5C2059}" srcOrd="0" destOrd="0" presId="urn:microsoft.com/office/officeart/2005/8/layout/vList2"/>
    <dgm:cxn modelId="{C460564E-DC54-497B-BD4B-618A504304EB}" type="presOf" srcId="{E11349C0-AD4D-480F-A109-2EA27DED505C}" destId="{AFED1A0B-2B7C-4451-96AE-282B7C0C7CEF}" srcOrd="0" destOrd="0" presId="urn:microsoft.com/office/officeart/2005/8/layout/vList2"/>
    <dgm:cxn modelId="{68BCCC4D-A3D4-4050-83FF-43A6AF9434CD}" type="presParOf" srcId="{3004A115-648C-4FA4-A973-0ECFFB5C2059}" destId="{AFED1A0B-2B7C-4451-96AE-282B7C0C7C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9A7425-8056-4215-BE0E-E6AAC7558A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1349C0-AD4D-480F-A109-2EA27DED505C}">
      <dgm:prSet custT="1"/>
      <dgm:spPr/>
      <dgm:t>
        <a:bodyPr/>
        <a:lstStyle/>
        <a:p>
          <a:pPr algn="ctr" rtl="0"/>
          <a:r>
            <a:rPr lang="en-US" sz="2400" b="1" dirty="0" smtClean="0"/>
            <a:t>Test Mann–Whitney</a:t>
          </a:r>
          <a:r>
            <a:rPr lang="ru-RU" sz="2400" b="1" dirty="0" smtClean="0"/>
            <a:t> (</a:t>
          </a:r>
          <a:r>
            <a:rPr lang="en-US" sz="2400" b="1" dirty="0" smtClean="0"/>
            <a:t>U-test)</a:t>
          </a:r>
          <a:endParaRPr lang="en-US" sz="2400" b="1" dirty="0"/>
        </a:p>
      </dgm:t>
    </dgm:pt>
    <dgm:pt modelId="{DF3F5856-3A55-446C-9A45-93065FD4B994}" type="parTrans" cxnId="{210B5344-DEC4-4A3D-B857-8CD6734F0B8D}">
      <dgm:prSet/>
      <dgm:spPr/>
      <dgm:t>
        <a:bodyPr/>
        <a:lstStyle/>
        <a:p>
          <a:endParaRPr lang="ru-RU"/>
        </a:p>
      </dgm:t>
    </dgm:pt>
    <dgm:pt modelId="{454C3FD0-30E3-4818-97E2-107ACE7D5B8C}" type="sibTrans" cxnId="{210B5344-DEC4-4A3D-B857-8CD6734F0B8D}">
      <dgm:prSet/>
      <dgm:spPr/>
      <dgm:t>
        <a:bodyPr/>
        <a:lstStyle/>
        <a:p>
          <a:endParaRPr lang="ru-RU"/>
        </a:p>
      </dgm:t>
    </dgm:pt>
    <dgm:pt modelId="{3004A115-648C-4FA4-A973-0ECFFB5C2059}" type="pres">
      <dgm:prSet presAssocID="{469A7425-8056-4215-BE0E-E6AAC7558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ED1A0B-2B7C-4451-96AE-282B7C0C7CEF}" type="pres">
      <dgm:prSet presAssocID="{E11349C0-AD4D-480F-A109-2EA27DED505C}" presName="parentText" presStyleLbl="node1" presStyleIdx="0" presStyleCnt="1" custLinFactNeighborX="22651" custLinFactNeighborY="-3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0B5344-DEC4-4A3D-B857-8CD6734F0B8D}" srcId="{469A7425-8056-4215-BE0E-E6AAC7558A32}" destId="{E11349C0-AD4D-480F-A109-2EA27DED505C}" srcOrd="0" destOrd="0" parTransId="{DF3F5856-3A55-446C-9A45-93065FD4B994}" sibTransId="{454C3FD0-30E3-4818-97E2-107ACE7D5B8C}"/>
    <dgm:cxn modelId="{BE9CE0F1-D121-4D0B-9484-58CBAC4DE612}" type="presOf" srcId="{469A7425-8056-4215-BE0E-E6AAC7558A32}" destId="{3004A115-648C-4FA4-A973-0ECFFB5C2059}" srcOrd="0" destOrd="0" presId="urn:microsoft.com/office/officeart/2005/8/layout/vList2"/>
    <dgm:cxn modelId="{C460564E-DC54-497B-BD4B-618A504304EB}" type="presOf" srcId="{E11349C0-AD4D-480F-A109-2EA27DED505C}" destId="{AFED1A0B-2B7C-4451-96AE-282B7C0C7CEF}" srcOrd="0" destOrd="0" presId="urn:microsoft.com/office/officeart/2005/8/layout/vList2"/>
    <dgm:cxn modelId="{68BCCC4D-A3D4-4050-83FF-43A6AF9434CD}" type="presParOf" srcId="{3004A115-648C-4FA4-A973-0ECFFB5C2059}" destId="{AFED1A0B-2B7C-4451-96AE-282B7C0C7C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261C9-DB61-46F9-A465-A980052F8C5C}">
      <dsp:nvSpPr>
        <dsp:cNvPr id="0" name=""/>
        <dsp:cNvSpPr/>
      </dsp:nvSpPr>
      <dsp:spPr>
        <a:xfrm>
          <a:off x="0" y="4199512"/>
          <a:ext cx="8128000" cy="1187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u="sng" kern="1200" dirty="0" smtClean="0"/>
            <a:t>3. Сбор данных.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Поиск и выгрузка данных с сайтов </a:t>
          </a:r>
          <a:r>
            <a:rPr lang="en-US" sz="1600" kern="1200" dirty="0" err="1" smtClean="0"/>
            <a:t>Kaggle</a:t>
          </a:r>
          <a:r>
            <a:rPr lang="en-US" sz="1600" kern="1200" dirty="0" smtClean="0"/>
            <a:t>, World Bank Group, FAOSTAT</a:t>
          </a:r>
          <a:endParaRPr lang="ru-RU" sz="1600" kern="1200" dirty="0"/>
        </a:p>
      </dsp:txBody>
      <dsp:txXfrm>
        <a:off x="0" y="4199512"/>
        <a:ext cx="8128000" cy="1187833"/>
      </dsp:txXfrm>
    </dsp:sp>
    <dsp:sp modelId="{57237E93-4A81-4A46-B466-574DE9444707}">
      <dsp:nvSpPr>
        <dsp:cNvPr id="0" name=""/>
        <dsp:cNvSpPr/>
      </dsp:nvSpPr>
      <dsp:spPr>
        <a:xfrm rot="10800000">
          <a:off x="0" y="1986754"/>
          <a:ext cx="8128000" cy="223057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800" b="1" u="sng" kern="1200" dirty="0" smtClean="0"/>
            <a:t>2. Источник данных.</a:t>
          </a:r>
        </a:p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Базы данных с сайтов </a:t>
          </a:r>
          <a:r>
            <a:rPr lang="en-US" sz="1600" kern="1200" dirty="0" err="1" smtClean="0"/>
            <a:t>Kaggle</a:t>
          </a:r>
          <a:r>
            <a:rPr lang="en-US" sz="1600" kern="1200" dirty="0" smtClean="0"/>
            <a:t>, World Bank Group, FAOSTAT</a:t>
          </a:r>
        </a:p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600" b="1" u="sng" kern="1200" dirty="0" smtClean="0"/>
            <a:t>Методы исследования:</a:t>
          </a:r>
          <a:r>
            <a:rPr lang="ru-RU" sz="1600" kern="1200" dirty="0" smtClean="0"/>
            <a:t> </a:t>
          </a:r>
        </a:p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600" i="0" kern="1200" dirty="0" smtClean="0"/>
            <a:t>Описательная статистика; Корреляционный анализ; Регрессионный анализ; </a:t>
          </a:r>
        </a:p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600" b="0" i="0" kern="1200" dirty="0" smtClean="0"/>
            <a:t>Методы статистического сравнения групп</a:t>
          </a:r>
          <a:endParaRPr lang="ru-RU" sz="1600" i="0" kern="1200" dirty="0" smtClean="0"/>
        </a:p>
      </dsp:txBody>
      <dsp:txXfrm rot="10800000">
        <a:off x="0" y="1986754"/>
        <a:ext cx="8128000" cy="1449361"/>
      </dsp:txXfrm>
    </dsp:sp>
    <dsp:sp modelId="{4BA297C6-DE91-4242-AD23-CD58F8309E50}">
      <dsp:nvSpPr>
        <dsp:cNvPr id="0" name=""/>
        <dsp:cNvSpPr/>
      </dsp:nvSpPr>
      <dsp:spPr>
        <a:xfrm rot="10800000">
          <a:off x="0" y="0"/>
          <a:ext cx="8128000" cy="20039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800" b="1" u="sng" kern="1200" dirty="0" smtClean="0"/>
            <a:t>1. Определение основной задачи.</a:t>
          </a:r>
        </a:p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Провести статистический анализ данных;</a:t>
          </a:r>
        </a:p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Определить факторы, </a:t>
          </a:r>
          <a:r>
            <a:rPr lang="ru-RU" sz="1600" b="0" i="0" kern="1200" dirty="0" smtClean="0"/>
            <a:t>влияющие на формирование потребительских </a:t>
          </a:r>
        </a:p>
        <a:p>
          <a:pPr lvl="0" algn="l" defTabSz="800100">
            <a:lnSpc>
              <a:spcPct val="95000"/>
            </a:lnSpc>
            <a:spcBef>
              <a:spcPct val="0"/>
            </a:spcBef>
            <a:spcAft>
              <a:spcPts val="0"/>
            </a:spcAft>
          </a:pPr>
          <a:r>
            <a:rPr lang="ru-RU" sz="1600" b="0" i="0" kern="1200" dirty="0" smtClean="0"/>
            <a:t>привычек потребления шоколада.</a:t>
          </a:r>
          <a:endParaRPr lang="ru-RU" sz="1600" kern="1200" dirty="0"/>
        </a:p>
      </dsp:txBody>
      <dsp:txXfrm rot="10800000">
        <a:off x="0" y="0"/>
        <a:ext cx="8128000" cy="1302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79C70-0CDA-4B47-ABBC-8852D7CE1E73}">
      <dsp:nvSpPr>
        <dsp:cNvPr id="0" name=""/>
        <dsp:cNvSpPr/>
      </dsp:nvSpPr>
      <dsp:spPr>
        <a:xfrm>
          <a:off x="0" y="3270876"/>
          <a:ext cx="8128000" cy="2396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u="sng" kern="1200" dirty="0" smtClean="0"/>
            <a:t>5. Анализ данных.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- </a:t>
          </a:r>
          <a:r>
            <a:rPr lang="ru-RU" sz="1600" kern="1200" dirty="0" smtClean="0"/>
            <a:t>Описательный анализ;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0" i="0" kern="1200" dirty="0" smtClean="0"/>
            <a:t>- Методы статистического сравнения групп (</a:t>
          </a:r>
          <a:r>
            <a:rPr lang="en-US" sz="1600" b="0" i="0" kern="1200" dirty="0" smtClean="0"/>
            <a:t>t-test, test Mann–Whitney</a:t>
          </a:r>
          <a:r>
            <a:rPr lang="ru-RU" sz="1600" b="0" i="0" kern="1200" dirty="0" smtClean="0"/>
            <a:t>);</a:t>
          </a:r>
          <a:endParaRPr lang="ru-RU" sz="1600" kern="1200" dirty="0" smtClean="0"/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i="0" kern="1200" dirty="0" smtClean="0"/>
            <a:t>- Корреляционный анализ (тепловая карта);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i="0" kern="1200" dirty="0" smtClean="0"/>
            <a:t>- Регрессионный анализ;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- </a:t>
          </a:r>
          <a:r>
            <a:rPr lang="ru-RU" sz="1600" b="0" i="0" kern="1200" dirty="0" smtClean="0"/>
            <a:t>Машинное обучение;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0" i="0" kern="1200" dirty="0" smtClean="0"/>
            <a:t>- Визуализация.</a:t>
          </a:r>
          <a:endParaRPr lang="ru-RU" sz="1600" kern="1200" dirty="0" smtClean="0"/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1" u="sng" kern="1200" dirty="0" smtClean="0"/>
            <a:t>Инструменты:</a:t>
          </a:r>
          <a:r>
            <a:rPr lang="en-US" sz="1600" kern="1200" dirty="0" smtClean="0"/>
            <a:t>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Python (Pandas, </a:t>
          </a:r>
          <a:r>
            <a:rPr lang="en-US" sz="1600" kern="1200" dirty="0" err="1" smtClean="0"/>
            <a:t>SciPy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Statsmodels</a:t>
          </a:r>
          <a:r>
            <a:rPr lang="ru-RU" sz="1600" kern="1200" dirty="0" smtClean="0"/>
            <a:t>,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NumPy</a:t>
          </a:r>
          <a:r>
            <a:rPr lang="ru-RU" sz="1600" kern="1200" dirty="0" smtClean="0"/>
            <a:t>, </a:t>
          </a:r>
          <a:r>
            <a:rPr lang="en-US" sz="1600" kern="1200" dirty="0" err="1" smtClean="0"/>
            <a:t>Matplotlib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Seaborn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Xgboost</a:t>
          </a:r>
          <a:r>
            <a:rPr lang="en-US" sz="1600" kern="1200" dirty="0" smtClean="0"/>
            <a:t>)</a:t>
          </a:r>
          <a:endParaRPr lang="ru-RU" sz="1600" kern="1200" dirty="0" smtClean="0"/>
        </a:p>
      </dsp:txBody>
      <dsp:txXfrm>
        <a:off x="0" y="3270876"/>
        <a:ext cx="8128000" cy="2396458"/>
      </dsp:txXfrm>
    </dsp:sp>
    <dsp:sp modelId="{4BA297C6-DE91-4242-AD23-CD58F8309E50}">
      <dsp:nvSpPr>
        <dsp:cNvPr id="0" name=""/>
        <dsp:cNvSpPr/>
      </dsp:nvSpPr>
      <dsp:spPr>
        <a:xfrm rot="10800000">
          <a:off x="0" y="0"/>
          <a:ext cx="8128000" cy="33067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u="sng" kern="1200" dirty="0" smtClean="0"/>
            <a:t>4. Очистка данных.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Проверка целостности данных;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Преобразование типов и форматов данных;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Обработка пропущенных значений;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Обработка выбросов.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1" u="sng" kern="1200" dirty="0" smtClean="0"/>
            <a:t>Инструменты:</a:t>
          </a:r>
          <a:r>
            <a:rPr lang="en-US" sz="1600" kern="1200" dirty="0" smtClean="0"/>
            <a:t>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SQL (SQLite), Python (Pandas, </a:t>
          </a:r>
          <a:r>
            <a:rPr lang="en-US" sz="1600" kern="1200" dirty="0" err="1" smtClean="0"/>
            <a:t>Missingno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Seaborn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Matplotlib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NumPy</a:t>
          </a:r>
          <a:r>
            <a:rPr lang="en-US" sz="1600" kern="1200" dirty="0" smtClean="0"/>
            <a:t>), Microsoft Excel</a:t>
          </a:r>
          <a:r>
            <a:rPr lang="ru-RU" sz="1600" kern="1200" dirty="0" smtClean="0"/>
            <a:t> (</a:t>
          </a:r>
          <a:r>
            <a:rPr lang="en-US" sz="1600" kern="1200" dirty="0" smtClean="0"/>
            <a:t>Power Query)</a:t>
          </a:r>
          <a:endParaRPr lang="ru-RU" sz="1600" kern="1200" dirty="0" smtClean="0"/>
        </a:p>
      </dsp:txBody>
      <dsp:txXfrm rot="10800000">
        <a:off x="0" y="0"/>
        <a:ext cx="8128000" cy="2148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79C70-0CDA-4B47-ABBC-8852D7CE1E73}">
      <dsp:nvSpPr>
        <dsp:cNvPr id="0" name=""/>
        <dsp:cNvSpPr/>
      </dsp:nvSpPr>
      <dsp:spPr>
        <a:xfrm>
          <a:off x="0" y="2542388"/>
          <a:ext cx="8128000" cy="1567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u="sng" kern="1200" dirty="0" smtClean="0"/>
            <a:t>7. Итоговый отчёт.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- </a:t>
          </a:r>
          <a:r>
            <a:rPr lang="ru-RU" sz="1600" kern="1200" dirty="0" smtClean="0"/>
            <a:t>Создание </a:t>
          </a:r>
          <a:r>
            <a:rPr lang="en-US" sz="1600" kern="1200" dirty="0" smtClean="0"/>
            <a:t>Dashboard</a:t>
          </a:r>
          <a:r>
            <a:rPr lang="ru-RU" sz="1600" kern="1200" dirty="0" smtClean="0"/>
            <a:t>;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i="0" kern="1200" dirty="0" smtClean="0"/>
            <a:t>- Подготовка презентации.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1" u="sng" kern="1200" dirty="0" smtClean="0"/>
            <a:t>Инструменты:</a:t>
          </a:r>
          <a:r>
            <a:rPr lang="en-US" sz="1600" kern="1200" dirty="0" smtClean="0"/>
            <a:t>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Power BI, Microsoft PowerPoint</a:t>
          </a:r>
          <a:endParaRPr lang="ru-RU" sz="1600" kern="1200" dirty="0" smtClean="0"/>
        </a:p>
      </dsp:txBody>
      <dsp:txXfrm>
        <a:off x="0" y="2542388"/>
        <a:ext cx="8128000" cy="1567624"/>
      </dsp:txXfrm>
    </dsp:sp>
    <dsp:sp modelId="{4BA297C6-DE91-4242-AD23-CD58F8309E50}">
      <dsp:nvSpPr>
        <dsp:cNvPr id="0" name=""/>
        <dsp:cNvSpPr/>
      </dsp:nvSpPr>
      <dsp:spPr>
        <a:xfrm rot="10800000">
          <a:off x="0" y="0"/>
          <a:ext cx="8128000" cy="25651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u="sng" kern="1200" dirty="0" smtClean="0"/>
            <a:t>6. Результат исследования.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Выводы;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/>
            <a:t>- Интерпретация полученных данных.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b="1" u="sng" kern="1200" dirty="0" smtClean="0"/>
            <a:t>Инструменты:</a:t>
          </a:r>
          <a:r>
            <a:rPr lang="en-US" sz="1600" kern="1200" dirty="0" smtClean="0"/>
            <a:t>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Python</a:t>
          </a:r>
          <a:endParaRPr lang="ru-RU" sz="1600" kern="1200" dirty="0" smtClean="0"/>
        </a:p>
      </dsp:txBody>
      <dsp:txXfrm rot="10800000">
        <a:off x="0" y="0"/>
        <a:ext cx="8128000" cy="1666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D1A0B-2B7C-4451-96AE-282B7C0C7CEF}">
      <dsp:nvSpPr>
        <dsp:cNvPr id="0" name=""/>
        <dsp:cNvSpPr/>
      </dsp:nvSpPr>
      <dsp:spPr>
        <a:xfrm>
          <a:off x="0" y="299"/>
          <a:ext cx="1032445" cy="343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T-test</a:t>
          </a:r>
          <a:endParaRPr lang="en-US" sz="2400" kern="1200" dirty="0"/>
        </a:p>
      </dsp:txBody>
      <dsp:txXfrm>
        <a:off x="16780" y="17079"/>
        <a:ext cx="998885" cy="3101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D1A0B-2B7C-4451-96AE-282B7C0C7CEF}">
      <dsp:nvSpPr>
        <dsp:cNvPr id="0" name=""/>
        <dsp:cNvSpPr/>
      </dsp:nvSpPr>
      <dsp:spPr>
        <a:xfrm>
          <a:off x="0" y="33"/>
          <a:ext cx="3949533" cy="343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Test Mann–Whitney</a:t>
          </a:r>
          <a:r>
            <a:rPr lang="ru-RU" sz="2400" b="1" kern="1200" dirty="0" smtClean="0"/>
            <a:t> (</a:t>
          </a:r>
          <a:r>
            <a:rPr lang="en-US" sz="2400" b="1" kern="1200" dirty="0" smtClean="0"/>
            <a:t>U-test)</a:t>
          </a:r>
          <a:endParaRPr lang="en-US" sz="2400" b="1" kern="1200" dirty="0"/>
        </a:p>
      </dsp:txBody>
      <dsp:txXfrm>
        <a:off x="16780" y="16813"/>
        <a:ext cx="3915973" cy="3101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D1A0B-2B7C-4451-96AE-282B7C0C7CEF}">
      <dsp:nvSpPr>
        <dsp:cNvPr id="0" name=""/>
        <dsp:cNvSpPr/>
      </dsp:nvSpPr>
      <dsp:spPr>
        <a:xfrm>
          <a:off x="0" y="299"/>
          <a:ext cx="1032445" cy="343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T-test</a:t>
          </a:r>
          <a:endParaRPr lang="en-US" sz="2400" kern="1200" dirty="0"/>
        </a:p>
      </dsp:txBody>
      <dsp:txXfrm>
        <a:off x="16780" y="17079"/>
        <a:ext cx="998885" cy="310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D1A0B-2B7C-4451-96AE-282B7C0C7CEF}">
      <dsp:nvSpPr>
        <dsp:cNvPr id="0" name=""/>
        <dsp:cNvSpPr/>
      </dsp:nvSpPr>
      <dsp:spPr>
        <a:xfrm>
          <a:off x="0" y="33"/>
          <a:ext cx="3949533" cy="343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Test Mann–Whitney</a:t>
          </a:r>
          <a:r>
            <a:rPr lang="ru-RU" sz="2400" b="1" kern="1200" dirty="0" smtClean="0"/>
            <a:t> (</a:t>
          </a:r>
          <a:r>
            <a:rPr lang="en-US" sz="2400" b="1" kern="1200" dirty="0" smtClean="0"/>
            <a:t>U-test)</a:t>
          </a:r>
          <a:endParaRPr lang="en-US" sz="2400" b="1" kern="1200" dirty="0"/>
        </a:p>
      </dsp:txBody>
      <dsp:txXfrm>
        <a:off x="16780" y="16813"/>
        <a:ext cx="3915973" cy="310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96575" y="365767"/>
            <a:ext cx="8791575" cy="12962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Влияние метрополитена на любовь к шоколаду</a:t>
            </a:r>
            <a:endParaRPr lang="en-US" sz="4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796574" y="1667080"/>
            <a:ext cx="8791575" cy="865459"/>
          </a:xfrm>
        </p:spPr>
        <p:txBody>
          <a:bodyPr>
            <a:noAutofit/>
          </a:bodyPr>
          <a:lstStyle/>
          <a:p>
            <a:r>
              <a:rPr lang="ru-RU" b="1" cap="none" dirty="0" smtClean="0"/>
              <a:t>ИССЛЕДОВАТЕЛЬСКИЙ АНАЛИЗ ФАКТОРОВ ПОТРЕБЛЕНИЯ ШОКОЛАДА В СТРАНАХ С РАЗВИТОЙ СИСТЕМОЙ МЕТРОПОЛИТЕНА И БЕЗ НЕЁ</a:t>
            </a:r>
            <a:endParaRPr lang="en-US" cap="none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76" y="2748904"/>
            <a:ext cx="2160000" cy="27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71505" y="2748904"/>
            <a:ext cx="1347279" cy="26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09" y="2748903"/>
            <a:ext cx="1802768" cy="27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id="{4EB438DF-7ADB-4491-B60B-B01A58F62E26}"/>
              </a:ext>
            </a:extLst>
          </p:cNvPr>
          <p:cNvSpPr txBox="1">
            <a:spLocks/>
          </p:cNvSpPr>
          <p:nvPr/>
        </p:nvSpPr>
        <p:spPr>
          <a:xfrm>
            <a:off x="2796575" y="5571781"/>
            <a:ext cx="8791575" cy="865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ru-RU" sz="2400" b="1" cap="none" dirty="0" smtClean="0">
                <a:solidFill>
                  <a:schemeClr val="tx1"/>
                </a:solidFill>
              </a:rPr>
              <a:t>Итоговый проект по курсу обучения </a:t>
            </a:r>
            <a:r>
              <a:rPr lang="ru-RU" sz="2400" b="1" cap="none" dirty="0">
                <a:solidFill>
                  <a:schemeClr val="tx1"/>
                </a:solidFill>
              </a:rPr>
              <a:t>«</a:t>
            </a:r>
            <a:r>
              <a:rPr lang="en-US" sz="2400" b="1" cap="none" dirty="0">
                <a:solidFill>
                  <a:schemeClr val="tx1"/>
                </a:solidFill>
              </a:rPr>
              <a:t>DATA </a:t>
            </a:r>
            <a:r>
              <a:rPr lang="en-US" sz="2400" b="1" cap="none" dirty="0" smtClean="0">
                <a:solidFill>
                  <a:schemeClr val="tx1"/>
                </a:solidFill>
              </a:rPr>
              <a:t>ANALYST</a:t>
            </a:r>
            <a:r>
              <a:rPr lang="ru-RU" sz="2400" b="1" cap="none" dirty="0" smtClean="0">
                <a:solidFill>
                  <a:schemeClr val="tx1"/>
                </a:solidFill>
              </a:rPr>
              <a:t>»</a:t>
            </a:r>
          </a:p>
          <a:p>
            <a:pPr algn="r">
              <a:spcBef>
                <a:spcPts val="0"/>
              </a:spcBef>
            </a:pPr>
            <a:r>
              <a:rPr lang="ru-RU" sz="2400" b="1" cap="none" dirty="0" smtClean="0">
                <a:solidFill>
                  <a:schemeClr val="tx1"/>
                </a:solidFill>
              </a:rPr>
              <a:t>Каштанов Павел</a:t>
            </a:r>
            <a:endParaRPr lang="en-US" sz="2400" b="1" cap="none" dirty="0">
              <a:solidFill>
                <a:schemeClr val="tx1"/>
              </a:solidFill>
            </a:endParaRPr>
          </a:p>
          <a:p>
            <a:pPr algn="r"/>
            <a:endParaRPr lang="ru-RU" sz="2400" b="1" cap="none" dirty="0" smtClean="0">
              <a:solidFill>
                <a:schemeClr val="tx1"/>
              </a:solidFill>
            </a:endParaRPr>
          </a:p>
          <a:p>
            <a:pPr algn="r"/>
            <a:r>
              <a:rPr lang="ru-RU" b="1" dirty="0"/>
              <a:t/>
            </a:r>
            <a:br>
              <a:rPr lang="ru-RU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61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2800" dirty="0" smtClean="0">
                <a:solidFill>
                  <a:schemeClr val="tx2"/>
                </a:solidFill>
              </a:rPr>
              <a:t>Очистка </a:t>
            </a:r>
            <a:r>
              <a:rPr lang="ru-RU" sz="2800" dirty="0">
                <a:solidFill>
                  <a:schemeClr val="tx2"/>
                </a:solidFill>
              </a:rPr>
              <a:t>данных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ru-RU" sz="2800" dirty="0" smtClean="0">
                <a:solidFill>
                  <a:schemeClr val="tx2"/>
                </a:solidFill>
              </a:rPr>
              <a:t>здесь и далее: </a:t>
            </a:r>
            <a:r>
              <a:rPr lang="en-US" sz="2800" dirty="0" smtClean="0">
                <a:solidFill>
                  <a:schemeClr val="tx2"/>
                </a:solidFill>
              </a:rPr>
              <a:t>Jupyter Notebook</a:t>
            </a:r>
            <a:r>
              <a:rPr lang="ru-RU" sz="2800" dirty="0" smtClean="0">
                <a:solidFill>
                  <a:schemeClr val="tx2"/>
                </a:solidFill>
              </a:rPr>
              <a:t> и </a:t>
            </a:r>
            <a:r>
              <a:rPr lang="en-US" sz="2800" dirty="0" smtClean="0">
                <a:solidFill>
                  <a:schemeClr val="tx2"/>
                </a:solidFill>
              </a:rPr>
              <a:t>Python)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50038" y="650755"/>
            <a:ext cx="9905999" cy="4620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1 </a:t>
            </a:r>
            <a:r>
              <a:rPr lang="ru-RU" dirty="0" smtClean="0"/>
              <a:t>ЭТАП – Проверка и заполнение миссингов:</a:t>
            </a: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096" y="2556769"/>
            <a:ext cx="5760000" cy="30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6124754" y="2556769"/>
            <a:ext cx="4931283" cy="15412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миссингов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Total_weight_kg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country_means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df.groupby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('Country')['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Total_weight_kg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'].transform('mean')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Total_weight_kg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 = 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Total_weight_kg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'].mask((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Total_weight_kg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'].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isna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()), 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country_means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6124754" y="4205797"/>
            <a:ext cx="4931283" cy="15412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миссингов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kg_per_person: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mask_kg_per_person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['kg_per_person'].isna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df.loc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mask_kg_per_person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'kg_per_person'] =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df.loc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mask_kg_per_person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'Total_weight_kg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  <a:r>
              <a:rPr lang="ru-RU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df.loc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mask_kg_per_person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'Population_eating_chocolate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']).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astype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('float32')</a:t>
            </a:r>
            <a:endParaRPr lang="ru-RU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1150038" y="1112808"/>
            <a:ext cx="9905999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Total_weight_kg: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заполняется средними значениями по каждой стране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Inflation, Urban_population, Lifetime: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заполняются средними значениями по году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GDP_USD: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некоторых стран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Faroe Islands, Mayotte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др.) заполняется на основе значений других стран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kg_per_person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kg_per_GDP: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вычисляется после заполнения вышеуказанных столбцов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Очистка данных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50038" y="650755"/>
            <a:ext cx="9905999" cy="4620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2</a:t>
            </a:r>
            <a:r>
              <a:rPr lang="en-US" dirty="0" smtClean="0"/>
              <a:t> </a:t>
            </a:r>
            <a:r>
              <a:rPr lang="ru-RU" dirty="0" smtClean="0"/>
              <a:t>ЭТАП – Проверка и удаление выбросов:</a:t>
            </a: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6103037" y="2162543"/>
            <a:ext cx="5857335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Найдено выбросов в '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Total_weight_kg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1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Найдено выбросов в '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kg_per_person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29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Найдено выбросов в '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kg_per_GDP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':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</a:p>
          <a:p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 оставшихся строк: 3008</a:t>
            </a:r>
            <a:endParaRPr lang="ru-RU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59" y="1843847"/>
            <a:ext cx="1561578" cy="396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3" y="1843847"/>
            <a:ext cx="1954937" cy="396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6" y="1843847"/>
            <a:ext cx="1957414" cy="39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6086008" y="3978066"/>
            <a:ext cx="5857335" cy="1607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для поиска выбросов методом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z-score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(из библиотеки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find_outliers_zscore(data, column, threshold=4):   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z_scores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np.abs(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stats.zscore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(data[column]))    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data.loc[z_scores &gt; threshold].index.tolist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threshold=4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принят,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не удалять «почти нормальные» значения.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1152913" y="1200608"/>
            <a:ext cx="9903124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Наиболее серьёзные выбросы замечены в столбцах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Total_weight_kg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kg_per_person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kg_per_GDP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Описательный анализ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2604277" y="650755"/>
            <a:ext cx="7200000" cy="11079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наблюдения:</a:t>
            </a:r>
          </a:p>
          <a:p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Потребление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шоколада изменяется с течением времени без резких скачков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Потребление шоколада стабильно выше, чем в городах без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метро.</a:t>
            </a:r>
          </a:p>
          <a:p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Спад 2009 года – скорее всего связан с мировым финансовым кризисом.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77" y="1863238"/>
            <a:ext cx="7200000" cy="48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Статистическое сравнение групп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882794624"/>
              </p:ext>
            </p:extLst>
          </p:nvPr>
        </p:nvGraphicFramePr>
        <p:xfrm>
          <a:off x="1575611" y="785002"/>
          <a:ext cx="1032445" cy="3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632504321"/>
              </p:ext>
            </p:extLst>
          </p:nvPr>
        </p:nvGraphicFramePr>
        <p:xfrm>
          <a:off x="7459659" y="835117"/>
          <a:ext cx="3949533" cy="3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991894" y="5503783"/>
            <a:ext cx="10622144" cy="8617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Согласно U-тесту: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медианное потребление шоколада значимо выше в странах с метро. 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Согласно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-тесту 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Cohen’s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-тесту: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ет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статистически значимых различий в среднем потреблении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шоколада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Таким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образом,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нулевая гипотеза подтверждается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только при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U-тесте.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991894" y="2120549"/>
            <a:ext cx="2596695" cy="328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/>
              <a:t>Проведение теста:</a:t>
            </a:r>
          </a:p>
          <a:p>
            <a:pPr lvl="0">
              <a:lnSpc>
                <a:spcPct val="107000"/>
              </a:lnSpc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with_metro = dfW2[dfW2['availability_of_metro'] ==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"Yes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"]['kg_per_person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without_metro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dfW2[dfW2['availability_of_metro'] == "No"]['kg_per_person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t_statistic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p_value = stats.ttest_ind(with_metro, without_metro) 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ru-RU" dirty="0" smtClean="0"/>
              <a:t>Результаты </a:t>
            </a:r>
            <a:r>
              <a:rPr lang="ru-RU" dirty="0"/>
              <a:t>теста:</a:t>
            </a:r>
          </a:p>
          <a:p>
            <a:pPr>
              <a:lnSpc>
                <a:spcPct val="107000"/>
              </a:lnSpc>
            </a:pPr>
            <a:r>
              <a:rPr lang="en-US" sz="1600" b="1" u="sng" dirty="0"/>
              <a:t>T-</a:t>
            </a:r>
            <a:r>
              <a:rPr lang="ru-RU" sz="1600" b="1" u="sng" dirty="0"/>
              <a:t>статистика: 1.336</a:t>
            </a:r>
          </a:p>
          <a:p>
            <a:pPr>
              <a:lnSpc>
                <a:spcPct val="107000"/>
              </a:lnSpc>
            </a:pPr>
            <a:r>
              <a:rPr lang="en-US" sz="1600" b="1" u="sng" dirty="0"/>
              <a:t>P-</a:t>
            </a:r>
            <a:r>
              <a:rPr lang="ru-RU" sz="1600" b="1" u="sng" dirty="0"/>
              <a:t>значение: 0.1816 (</a:t>
            </a:r>
            <a:r>
              <a:rPr lang="en-US" sz="1600" b="1" u="sng" dirty="0"/>
              <a:t>&gt;0.05)</a:t>
            </a:r>
            <a:endParaRPr lang="ru-RU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991894" y="1363512"/>
            <a:ext cx="10622144" cy="6192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Нулевая гипотеза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H0): «В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странах с метро уровень потребления шоколада 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kg_per_person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среди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населения такой же как и без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метро»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7254815" y="2129448"/>
            <a:ext cx="4359223" cy="16619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теста:</a:t>
            </a:r>
            <a:endParaRPr lang="ru-RU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Медиана потребления (Страны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метро) : </a:t>
            </a:r>
          </a:p>
          <a:p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0.61 кг/чел</a:t>
            </a:r>
          </a:p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Медиана потребления (Страны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метро) :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0.34 кг/чел</a:t>
            </a:r>
          </a:p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Статистика: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1083137.50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Р-значение: 0.0000</a:t>
            </a:r>
            <a:endParaRPr lang="ru-RU" sz="1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21" y="2120549"/>
            <a:ext cx="3514361" cy="288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7254813" y="4039676"/>
            <a:ext cx="4359223" cy="8980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теста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Cohen’s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(Стандартизированная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разница средних):</a:t>
            </a:r>
          </a:p>
          <a:p>
            <a:pPr>
              <a:lnSpc>
                <a:spcPct val="107000"/>
              </a:lnSpc>
            </a:pPr>
            <a:r>
              <a:rPr lang="ru-RU" sz="1600" b="1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Cohen’s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d: 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0.055 (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Очень слабый эффект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Корреляционный анализ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934973" y="650261"/>
            <a:ext cx="5814203" cy="22775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Интересные корреляции:</a:t>
            </a:r>
          </a:p>
          <a:p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Inflation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annual_ridership_mill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практически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коррелируют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ни с одним из показателей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Lines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stations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практически не связанны с количеством потребления шоколада. </a:t>
            </a:r>
          </a:p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GDP_USD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(-0.026) – богатые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страны тратят на шоколад меньшую долю экономики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Urban_population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kg_per_person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(0.35)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г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ородские жители едят больше шоколада, чем сельские.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kg_per_person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Lifetime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(0.459) – шоколад продлевает жизнь!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650261"/>
            <a:ext cx="5400000" cy="4776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934973" y="3610654"/>
            <a:ext cx="5814204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Корреляция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между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availability_of_metro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kg_per_person: 0.024, т.е. практически отсутствует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Корреляция между availability_of_metro и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(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средняя). </a:t>
            </a:r>
          </a:p>
          <a:p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основании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того что, нет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статистически значимых различий в среднем потреблении шоколада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дальнейшего исследования примем новую гипотезу: Наличие в стране метро увеличивает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шоколадоёмкость экономики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Статистическое сравнение групп-2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882794624"/>
              </p:ext>
            </p:extLst>
          </p:nvPr>
        </p:nvGraphicFramePr>
        <p:xfrm>
          <a:off x="1575611" y="785002"/>
          <a:ext cx="1032445" cy="3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632504321"/>
              </p:ext>
            </p:extLst>
          </p:nvPr>
        </p:nvGraphicFramePr>
        <p:xfrm>
          <a:off x="7459659" y="835117"/>
          <a:ext cx="3949533" cy="3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991894" y="5503783"/>
            <a:ext cx="10622144" cy="6155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Согласно всем 3 тестам: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шоколадоёмкость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значимо выше в странах с метро.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Таким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образом,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нулевая гипотеза подтверждается.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991894" y="1840515"/>
            <a:ext cx="2596695" cy="33524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Проведение теста:</a:t>
            </a:r>
          </a:p>
          <a:p>
            <a:pPr lvl="0">
              <a:lnSpc>
                <a:spcPct val="107000"/>
              </a:lnSpc>
            </a:pP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with_metro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dfW2[dfW2['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availability_of_metro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 == "Yes"]['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kg_per_GDP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without_metro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dfW2[dfW2['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availability_of_metro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 == "No"]['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kg_per_GDP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t_statistic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p_value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stats.ttest_ind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with_metro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without_metro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теста:</a:t>
            </a:r>
          </a:p>
          <a:p>
            <a:pPr>
              <a:lnSpc>
                <a:spcPct val="107000"/>
              </a:lnSpc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статистика: 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23.8247</a:t>
            </a:r>
            <a:endParaRPr lang="ru-RU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значение: 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0.000 (</a:t>
            </a: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0.05</a:t>
            </a: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991894" y="1363512"/>
            <a:ext cx="10622144" cy="3558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Нулевая гипотеза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H0): «В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странах с метро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шоколадоёмкость экономики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kg_per_GDP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такая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же как и без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метро»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7459659" y="1846367"/>
            <a:ext cx="4154376" cy="1723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теста:</a:t>
            </a:r>
            <a:endParaRPr lang="ru-RU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Медиана шоколадоёмкости (Страны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метро) : </a:t>
            </a:r>
          </a:p>
          <a:p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724.68 кг/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USD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Медиана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шоколадоёмкости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(Страны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метро) :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163.30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кг/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USD 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Статистика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1519378.00</a:t>
            </a:r>
            <a:endParaRPr lang="ru-RU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Р-значение: 0.0000</a:t>
            </a:r>
            <a:endParaRPr lang="ru-RU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7459659" y="3880728"/>
            <a:ext cx="4154377" cy="9098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теста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Cohen’s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(Стандартизированная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разница средних)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ru-RU" sz="1600" b="1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Cohen’s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d: 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0.855 (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Очень 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сильный 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эффект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21" y="1903677"/>
            <a:ext cx="368741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Регрессионный анализ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460375" y="677599"/>
            <a:ext cx="10860656" cy="5847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Принимаем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зависимую переменную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kg_per_GDP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независимые переменные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availability_of_metro, Urban_population, Cost_kg_USD, GDP_USD, kg_per_person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779697" y="1337499"/>
            <a:ext cx="5541334" cy="8617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показателей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kg_per_GDP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Cost_kg_USD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GDP_USD,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kg_per_person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применено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логарифмирование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линеаризации зависимости.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337499"/>
            <a:ext cx="5221234" cy="4142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460375" y="5564047"/>
            <a:ext cx="5221234" cy="11462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2.396 — наличие метро сильно увеличивает шоколадоёмкость. 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Гипотеза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подтверждается с высокой статистической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значимостью.</a:t>
            </a:r>
            <a:endParaRPr lang="ru-RU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779697" y="4242752"/>
            <a:ext cx="5541334" cy="11732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теста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Shapiro-Wilk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(Нормальности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распределения зависимой переменной):</a:t>
            </a:r>
          </a:p>
          <a:p>
            <a:pPr>
              <a:lnSpc>
                <a:spcPct val="107000"/>
              </a:lnSpc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Shapiro-Wilk </a:t>
            </a:r>
            <a:r>
              <a:rPr lang="en-US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Statistic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</a:t>
            </a:r>
            <a:r>
              <a:rPr lang="en-US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92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Р-значение: 0.0000</a:t>
            </a:r>
          </a:p>
          <a:p>
            <a:pPr>
              <a:lnSpc>
                <a:spcPct val="107000"/>
              </a:lnSpc>
            </a:pP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(распределение ненормальное)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779697" y="2266905"/>
            <a:ext cx="5541334" cy="190821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Ключевые показатели: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=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0.464</a:t>
            </a: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объяснено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46,4% вариации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log_kg_per_GDP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(умеренно высокий показатель)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</a:t>
            </a:r>
            <a:r>
              <a:rPr lang="ru-R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(для всех переменных) – все значимые.</a:t>
            </a:r>
          </a:p>
          <a:p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Cond. No. = 675</a:t>
            </a: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умеренная мультиколлинеарность.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Durbin-Watson = 0.185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сильная положительная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автокорреляция.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779697" y="5479739"/>
            <a:ext cx="5541334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Коэффициент асимметрии (</a:t>
            </a:r>
            <a:r>
              <a:rPr lang="ru-RU" sz="16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skewness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 -</a:t>
            </a: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1.158</a:t>
            </a: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Отрицательное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значение указывает на левую асимметрию (длинный хвост влево).</a:t>
            </a:r>
          </a:p>
        </p:txBody>
      </p:sp>
    </p:spTree>
    <p:extLst>
      <p:ext uri="{BB962C8B-B14F-4D97-AF65-F5344CB8AC3E}">
        <p14:creationId xmlns:p14="http://schemas.microsoft.com/office/powerpoint/2010/main" val="25787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2800" dirty="0" smtClean="0">
                <a:solidFill>
                  <a:schemeClr val="tx2"/>
                </a:solidFill>
              </a:rPr>
              <a:t>Дисперсионный анализ </a:t>
            </a:r>
            <a:r>
              <a:rPr lang="ru-RU" sz="2800" dirty="0">
                <a:solidFill>
                  <a:schemeClr val="tx2"/>
                </a:solidFill>
              </a:rPr>
              <a:t>(Робастная линейная регрессия)</a:t>
            </a: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567219" y="3459996"/>
            <a:ext cx="5804758" cy="16071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Модель: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smf.rlm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('log_kg_per_GDP ~ availability_of_metro + Urban_population + log_Cost_kg_USD + log_GDP_USD +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log_kg_per_person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data=dfK1,</a:t>
            </a:r>
            <a:r>
              <a:rPr lang="ru-RU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sm.robust.norms.HuberT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()).fit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оценки модели: 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Huber's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устойчивый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 выбросам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" r="1"/>
          <a:stretch/>
        </p:blipFill>
        <p:spPr>
          <a:xfrm>
            <a:off x="5567219" y="650755"/>
            <a:ext cx="5804758" cy="274400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1" y="650755"/>
            <a:ext cx="4760809" cy="39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612261" y="4735480"/>
            <a:ext cx="4760809" cy="14096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Малый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 выбросов: Всего 3.76% данных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(113 строк), т.е. модель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целом устойчива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Медианное абсолютное отклонение (MAD) = 0.918 — относительно небольшой разброс ошибок вокруг медианы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567219" y="5132405"/>
            <a:ext cx="5804758" cy="17060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Коэффициент при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metro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+2.215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наличие метро сильно увеличивает шоколадоёмкость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Сходимость достигнута за 25 итераций, что говорит о стабильности оценок.</a:t>
            </a:r>
          </a:p>
          <a:p>
            <a:pPr>
              <a:lnSpc>
                <a:spcPct val="107000"/>
              </a:lnSpc>
            </a:pPr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Гипотеза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подтверждается.</a:t>
            </a:r>
            <a:endParaRPr lang="ru-RU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6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2800" dirty="0" smtClean="0">
                <a:solidFill>
                  <a:schemeClr val="tx2"/>
                </a:solidFill>
              </a:rPr>
              <a:t>Регрессионный анализ (библиотека </a:t>
            </a:r>
            <a:r>
              <a:rPr lang="en-US" sz="2800" dirty="0" err="1" smtClean="0">
                <a:solidFill>
                  <a:schemeClr val="tx2"/>
                </a:solidFill>
              </a:rPr>
              <a:t>Scikit</a:t>
            </a:r>
            <a:r>
              <a:rPr lang="en-US" sz="2800" dirty="0" smtClean="0">
                <a:solidFill>
                  <a:schemeClr val="tx2"/>
                </a:solidFill>
              </a:rPr>
              <a:t>-Learn)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368811" y="650755"/>
            <a:ext cx="6156674" cy="177176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Модель: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dfK1[['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availability_of_metro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Urban_population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log_Cost_kg_USD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log_GDP_USD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log_kg_per_person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']]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dfK1['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log_kg_per_GDP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']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X_test,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(X, y,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test_size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=0.2,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=170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lm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LinearRegression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lm.fit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)predictions = 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lm.predict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400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368811" y="2516330"/>
            <a:ext cx="6156674" cy="31393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1.24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2.5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6;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– неплохие, но не идеальные предсказания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11–15% от общего разброса данных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log_Cost_kg_USD, log_GDP_USD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показали высокую мультиколлинеарность.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масштабирования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признаки приводятся к единому масштабу без изменения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распределения)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коэффициент при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metro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+1.09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т.е.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наличие метро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увеличивает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шоколадоёмкость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= 0.422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модель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объясняет 42.2% дисперсии целевой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переменной (средний показатель).</a:t>
            </a:r>
            <a:endParaRPr lang="ru-RU" sz="1600" b="1" u="sng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Гипотеза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подтверждается.</a:t>
            </a:r>
            <a:endParaRPr lang="ru-RU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9" y="577577"/>
            <a:ext cx="4571536" cy="2952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9" y="3874817"/>
            <a:ext cx="4571536" cy="295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609899" y="3570545"/>
            <a:ext cx="4571536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График без показателей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log_Cost_kg_USD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log_GDP_USD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Машинное обучение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72845" y="945049"/>
            <a:ext cx="4619088" cy="19695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обучения применим 6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разных моделей: 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u-RU" sz="16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Polynomial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u-RU" sz="16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u-RU" sz="16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u-RU" sz="16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u-RU" sz="16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286836" y="3880552"/>
            <a:ext cx="6480000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</a:t>
            </a:r>
            <a:r>
              <a:rPr lang="ru-RU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Модель XGBoost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лучше всех улавливает закономерности в данных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показали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слабые результаты, что говорит о нелинейности данных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25504"/>
              </p:ext>
            </p:extLst>
          </p:nvPr>
        </p:nvGraphicFramePr>
        <p:xfrm>
          <a:off x="5286836" y="945049"/>
          <a:ext cx="6480000" cy="2675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249174666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99399715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78463607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12057588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Модель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MAE (</a:t>
                      </a:r>
                      <a:r>
                        <a:rPr lang="ru-RU" sz="1400" dirty="0" smtClean="0"/>
                        <a:t>Средняя ошибка предсказания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MSE</a:t>
                      </a:r>
                      <a:r>
                        <a:rPr lang="ru-RU" sz="1400" dirty="0" smtClean="0"/>
                        <a:t> (Квадратичная</a:t>
                      </a:r>
                      <a:r>
                        <a:rPr lang="ru-RU" sz="1400" baseline="0" dirty="0" smtClean="0"/>
                        <a:t> ошибка</a:t>
                      </a:r>
                      <a:r>
                        <a:rPr lang="ru-RU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R2</a:t>
                      </a:r>
                      <a:r>
                        <a:rPr lang="ru-RU" sz="1400" dirty="0" smtClean="0"/>
                        <a:t> (Дисперсия)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978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0.296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0.232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0.947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668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0.341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0.375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0.915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592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0.397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0.626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0.858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397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0.804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1.182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0.732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06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Polynomial Regression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1.084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2.119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0.521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79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1.240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2.556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0.421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22860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4" y="2998102"/>
            <a:ext cx="4619088" cy="30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54F0D2-6379-47ED-923C-190A24EC654F}"/>
              </a:ext>
            </a:extLst>
          </p:cNvPr>
          <p:cNvSpPr txBox="1"/>
          <p:nvPr/>
        </p:nvSpPr>
        <p:spPr>
          <a:xfrm>
            <a:off x="5286836" y="4950106"/>
            <a:ext cx="6480000" cy="11079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Анализ важности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признаков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(XGBoost)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Самый важный признак влияющий на шоколадоёмкость – наличие метро.</a:t>
            </a:r>
          </a:p>
          <a:p>
            <a:pPr lvl="0"/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Остальные признаки – практически одинаково менее важные.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6331527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chemeClr val="tx2"/>
                </a:solidFill>
              </a:rPr>
              <a:t>Цель исследования: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 smtClean="0"/>
              <a:t>Определение наличия </a:t>
            </a:r>
            <a:r>
              <a:rPr lang="ru-RU" sz="2200" dirty="0"/>
              <a:t>статистически </a:t>
            </a:r>
            <a:r>
              <a:rPr lang="ru-RU" sz="2200" dirty="0" smtClean="0"/>
              <a:t>значимой связи </a:t>
            </a:r>
            <a:r>
              <a:rPr lang="ru-RU" sz="2200" dirty="0"/>
              <a:t>между наличием метрополитена в стране и уровнем потребления шоколада на душу </a:t>
            </a:r>
            <a:r>
              <a:rPr lang="ru-RU" sz="2200" dirty="0" smtClean="0"/>
              <a:t>населения.</a:t>
            </a:r>
            <a:endParaRPr lang="ru-RU" sz="22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Определение задач:</a:t>
            </a:r>
            <a:endParaRPr lang="ru-RU" sz="320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Провести статистический анализ данных, выявить имеющиеся корреляционные связи.</a:t>
            </a:r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Оценить </a:t>
            </a:r>
            <a:r>
              <a:rPr lang="ru-RU" sz="2200" dirty="0"/>
              <a:t>влияние </a:t>
            </a:r>
            <a:r>
              <a:rPr lang="ru-RU" sz="2200" dirty="0" smtClean="0"/>
              <a:t>экономических</a:t>
            </a:r>
            <a:r>
              <a:rPr lang="ru-RU" sz="2200" dirty="0"/>
              <a:t> </a:t>
            </a:r>
            <a:r>
              <a:rPr lang="ru-RU" sz="2200" dirty="0" smtClean="0"/>
              <a:t>и демографических </a:t>
            </a:r>
            <a:r>
              <a:rPr lang="ru-RU" sz="2200" dirty="0"/>
              <a:t>факторов </a:t>
            </a:r>
            <a:r>
              <a:rPr lang="ru-RU" sz="2200" dirty="0" smtClean="0"/>
              <a:t>на </a:t>
            </a:r>
            <a:r>
              <a:rPr lang="ru-RU" sz="2200" dirty="0"/>
              <a:t>потребление шоколада. </a:t>
            </a:r>
            <a:endParaRPr lang="ru-RU" sz="2200" dirty="0" smtClean="0"/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Проверить </a:t>
            </a:r>
            <a:r>
              <a:rPr lang="ru-RU" sz="2200" dirty="0"/>
              <a:t>статистическую значимость выявленных </a:t>
            </a:r>
            <a:r>
              <a:rPr lang="ru-RU" sz="2200" dirty="0" smtClean="0"/>
              <a:t>закономерностей</a:t>
            </a:r>
            <a:r>
              <a:rPr lang="ru-RU" sz="2200" dirty="0"/>
              <a:t>.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Визуализировать полученные данные.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585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Создание дашборда (</a:t>
            </a:r>
            <a:r>
              <a:rPr lang="en-US" sz="3200" dirty="0" smtClean="0">
                <a:solidFill>
                  <a:schemeClr val="tx2"/>
                </a:solidFill>
              </a:rPr>
              <a:t>Power BI</a:t>
            </a:r>
            <a:r>
              <a:rPr lang="ru-RU" sz="3200" dirty="0" smtClean="0">
                <a:solidFill>
                  <a:schemeClr val="tx2"/>
                </a:solidFill>
              </a:rPr>
              <a:t>)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" name="AutoShape 4" descr="data:image/png;base64,iVBORw0KGgoAAAANSUhEUgAACBQAAARSCAYAAAAaBDEqAAAAOXRFWHRTb2Z0d2FyZQBNYXRwbG90bGliIHZlcnNpb24zLjkuMiwgaHR0cHM6Ly9tYXRwbG90bGliLm9yZy8hTgPZAAAACXBIWXMAAA9hAAAPYQGoP6dpAAEAAElEQVR4nOz9d5gV9d0//r9m2aUIoYM0pagRNYpi1ETUWLCgJCbBbvSjYtd4xxglIlEURKNBJSpXvhY0iiV6x3prEDFoFBtKMRaiIBaUXgSEpey+f3/w2xPXAWSp4j4e17WXcKac9+Q8MzPsPM9MllJKAQAAAAAAAADwFUWbegAAAAAAAAAAwLePQgEAAAAAAAAAkKNQAAAAAAAAAADkKBQAAAAAAAAAADkKBQAAAAAAAABAjkIBAAAAAAAAAJCjUAAAAAAAAAAA5CgUAAAAAAAAAAA5CgUAAAAAAAAAQI5CAQAAAAAAAACQo1AAAAAAAAAAAOQoFAAAAAAAAAAAOQoFAAAAAAAAAECOQgEAAAAAALDJLF26NBYsWBAREeXl5Zt4NGwKMgDYD3x7KRSw0dkJIAPIABFyAAA4H0AGWEEOkIHqbd68edGrV6844IAD4t13342iIpctqhsZIMKxoLqzH/h282mw0VS0ioqKiqKsrGwTj4ZNQQaQASLkAABwPoAMsIIcIAPMnDkzunXrFoMGDYopU6bEhAkTXFSsZmQAxwLsB779FArYKGbOnBm77rprHHXUURERUaNGDQeGakYGkAEi5AAAcD6ADLCCHCADzJ07Nw4++OB47bXX4rjjjotPP/00fvnLX/pWajUiAzgWYD+wefBpsMHNmzcvDj744Jg8eXI8+uijceaZZ0aEA0N1IgPIABFyAAA4H0AGWEEOkAHKysriqquuirfeeitOPfXUuPvuu6OkpGS130hNKW3EEbKhyQCOBdgPbD6KN/UA+G5bsmRJ9OvXL956661o27ZtzJs3L+64446IiLjtttsKB4YaNWps4pGyocgAMkCEHAAAzgeQAVaQA2SAiIjFixfHyJEjY4cddohbbrklatasGRErLhRNmTIl/vWvf8WCBQuiQ4cO0bp169hxxx0jy7JNPGrWJxmo3hwLiLAf2JwoFLBBjRw5Mh5//PFo2bJl3HDDDbFo0aK44IILHBiqERlABoiQAwDA+QAywApygAwQEfH222/HW2+9FSeeeGLUrl07IiKWLl0a11xzTTzyyCPx73//uzBvmzZtolevXnHeeedtquGyAchA9eZYQIT9wOZEoYANJqUUL7/8cnz44YdxzjnnxP777x9169aNsrKyuPDCC+OOO+6ILMvi//v//j8Hhu8oGUAGiJADAMD5ADLACnKADFChuHjFpYlmzZpFlmWxZMmSuPzyy+P666+Pli1bxuGHHx4REe+++2589NFH8etf/zpmzpwZffv2jYgVWfIt1c2bDFRfjgVUsB/YjCTYAMrLy1NKKb333nvplFNOSa+++mph2pdffpnuueee1Lhx45RlWTrzzDML05YvX77Rx8qGIQPIACnJAQDgfAAZoDI5QAZIKaV///vfqaioKO26665pxowZ6Z133klNmjRJ2223Xfrss88K840ZMyb16tUrZVmWsixLAwcO3ISjZn2SgerJeSFfZT+w+VAoYL1aunRp7rVFixallP57oKh47ZsODF+dn82HDCADpCQHAIDzAWSAVZMDZICUUtp///1T/fr10+OPP54GDRqUsixL//rXv1JKKZWWlhbmW7hwYbr88stTlmWpdu3a6cUXX9xUQ2Y9k4Hqw3khq2I/sHko2tR3SOC7Y+bMmXH++efH6NGjI2LFrUYiIurUqRMRUem2I3Xq1ImjjjoqbrrppmjUqFHcfvvtcdZZZ0VERI0aNaK0tLQw/2effbYxN4N1IAPIABFywAplZWWbeghsYjJAhBxUZ84HkAG+quLzl4PqSwaqt7Tii42Fv5eXl0dExM9+9rNYsGBB3HDDDfHJJ59E3bp1o0mTJhERUatWrcL8devWjdNOOy3233//WLJkSUyYMGHjbgDrhQxUX84LiXAs2Oxt/A4D30UzZsxI7dq1S1mWpZtvvjmltGYtsZW1zb5665qzzjor/eIXv0jvvPPOBhs764cMIAOkJAfV3axZs9L1119f+MzLyso28YjY2GSAlOQA5wPIAJUtXLgwffnll2s8vxx898gAX1VeXl44Jnz66adp5513TlmWpe9973spy7L02muvFeb7uv/5n//JfWOZzcOq9gMy8N3nvJCVcSzY/CgUsM6mT5+ettlmm8KzS5o1a5YmTJiwxst//cBw3nnnpZRSOvvss1OWZalNmzZp6tSpG2r4rAcygAyQkhxUd9OnT09t27ZNWZalyy67zIXEakgGSEkOcD6ADLDCF198ka6++urUvXv3tM0226Rdd901Pfjgg2nJkiVrtLwcbP5kgAULFqSHH344XXzxxen4449Pl156aeECUUr/vXX52LFjCxeQsixLxx57bJo2bVpK6b8XkipueT1kyJCUZVn63e9+t5G3hrXxTfsBGfjuc16IY8F3h0IB62TGjBmFA8LJJ5+c9t1331RcXJwGDx6cUkqVGmOrs2jRojRkyJDUpEmTlGVZ2nHHHVOWZal58+YaZt9yMoAMkJIckFK/fv1SlmWpVq1a6Xvf+54LidWQDJCSHFR3zgeQAVJKaebMmWnvvfdOWZalmjVrprp16xZ+OXzrrbeu8XrkYPMlA8ycOTMdcsghqaSkpPDZZ1mWioqK0oMPPphSWnFuuGzZspRSSs8880zhQlLbtm3T1VdfnWbOnJlSSpVKKMcee2zKsqywDs9R//Zak/1AeXl54dxABr57nBfiWPDdolDAWvvqAeE3v/lNWrhwYbr66qtTlmXpRz/6UaEttCYq/g8/dOjQwg6jSZMm6b333ttQw2c9kAFkgJTkgBVuv/32lGVZOuyww1Ljxo1TSUlJ6tOnjwuJ1YgMkJIcVGfOB5ABUlrx2JuddtopZVmWDj/88PTyyy+nN998M/3+978v/BL53//+9xqtSw42TzLArFmzUseOHVOWZWnvvfdO1113XbrooovSYYcdVsjA8OHDc8s9//zzqX79+oULSeeff36aNGlSYfpll12WsixLu+yyS/r888835iZRRWu7H5CB7w7nhTgWfPcoFLBWZsyYkbbddtvCAaGiHTR58uTUunXrlGVZuv7669doXRXto5RSOvnkk1OWZalx48bp3Xff3SBjZ/2QAWSAlOSA/5o8eXJq0KBB6tmzZ7r55ptT/fr1U+3atV1IrEZkgJTkoLpyPoAMkFJK8+fPT927d09ZlqWzzz47LV26tNL0iufdPvLIIymlyp/118nB5kkGWLBgQTriiCNSlmXpnHPOqfSt0c8++yydcMIJKcuytO+++6bZs2cXplf899///nf60Y9+lOrUqZOybMWztPfcc8+0ww47pCzLUsuWLV1E/JZb2/1Axb8RZGDz57wQx4LvJoUCqmz69OmVDggVO/WKA0P//v1TcXFx6tGjR+FEYE1uOXLaaaelLMtS06ZNHRC+5WQAGSAlOaCyzz//PHXo0CEdddRRac6cOalfv34uJFYzMkBKclAdOR9ABkhpxS/8r7nmmpRlWTr00EMrPR+74pbGt956a6pTp07hublf/3biynIhB5sPGSCllAYPHpyyLEsHHnhg4ULyV29T/eyzz6ZmzZqldu3apSlTplRatuIY8dlnn6XBgwenww47rHAxqWPHjumYY45JEydO3HgbQ5Wtj/1ASjKwOXNeSEqOBd9VCgVUWc+ePXMHhK8+7+aFF15INWvWTFmWpQceeGCN1vnAAw8UDgiaRd9+MoAMkJIckHfyySenpk2bphkzZqTp06enAQMGFC4k9u7duzDf888/n+bOnbvpBsoGIwOkJAfVjfMBZICUUpo2bVrq0aNHat68eeEXwxU5qPjF8JVXXpm+//3vp6OPPjr9/Oc/TzvssEPq169fGjVqVGE9X72oIAebFxlgyZIlaZ999knNmzdP48aNSynln5E+d+7cwi2wK76h/lVfv7D44Ycfprfeeit9+eWX6csvv9xwg2e9WF/7ga+Sgc2L80IcC767FAqosgULFqTbbrttpQeECpdeemnKsiwdccQRafr06Wu03t69e2uXbSZkABkgJTkgb8CAAalGjRrpzTffTCmlNGXKlEoXEgcMGJCGDh2asixLXbt2rdRO5rtBBkhJDqob5wPIACmt+Nzvuuuu9Ne//jUtXbq08IvgilyMGTMmNWrUKGVZlho1apRatWpVeH5uly5d0uOPP77S9crB5kMGWLx4cWratGnaaqut0pw5c3LTKy4o/+IXv0hZlqV77713leuqyjeX+fZYn/uBivMJGdi8OC/EseC7S6GAKvn6AeDrf6/4P/bIkSNT8+bNU9OmTdPo0aMrTfu61T0vjW8fGUAGSEkOqKziM33ttddSlmXpyiuvLEyruJDYoEGDVLNmzVSjRo2UZVkaNGjQphouG4AMkJIcVEfOB5ABUkqVHmezYMGC3PR33nknNW3aNGVZlk466aT03nvvpVmzZqXHHnssHXnkkamoqCj97Gc/S59//nlhGTnYvMgAFRmYNWtWevrpp1c77wUXXJCyLEv33HPPxhgaG8mG2A+weXFeiGPBd1tRwGqklCIiory8PMrLy6NGjRqF1yIiatSoUWn+LMsiImL//fePvffeO2bPnh19+vSJhQsXFqZ9XXFx8QYaPeuDDCADRMgBq1fxmbZv3z4aNmwYEydOjIgVeWndunVcfPHFceihh8ayZcuivLw8Dj300LjgggsiImLZsmWbbNysPzJAhBxUB84HkAEi8jnIsizKy8ujqKgo6tWrV2ne5cuXx5VXXhmzZ8+Oyy+/PO65557o2LFjNGnSJI488sj47W9/G+3atYsnn3wyxowZU1hODr7dZICVZWDZsmXRpEmT6Nat20qXKS8vr/T3mTNnFv5cVla24QbLBleRgYhYr/sBvt2cF+JYUL0oFLBaFTvylFIUFRXlXluZiv/T9+7dO1q3bh3vvfdejB8/vtI0Nh8ygAwQIQd8s7KysmjWrFnsscce8dxzz8Wnn35ayMgjjzwSDz/8cERE1K5dO1544YX4wx/+EMuXL4+SkpLcPybYPMkAEXLwXed8ABkgYuU5qPjv13NQXFwc11xzTdxzzz3Rt2/fiFjxuVfMt99++0X37t0jIgpFNL79ZICVZaCkpKTw2urUr18/Iv5bKF2+fHnhwuNVV10VQ4YM2SBjZv2aM2dO3HDDDTF37twoKipa7eduP/Dd5LwQx4LqRb2HVZo3b17ccsst8fbbb8d//vOf2GmnneKAAw6IHj16RMOGDSu1j7+q4v/0bdu2jR/84AfxzDPPxIMPPhhdunTJtdL4dpMBZIAIOajuFi5cGF988UW0bt16tfNVfKZdunSJZ599NhYtWhRZlsXQoUPj5JNPjoiI/v37R/369eOyyy6LQYMGxZdffhk33HBDLjt8u8gAEXKA8wFkgBXWJgcdOnSIDh06RMSKiwUVn/vSpUujZs2asWjRoojIf2ONbycZYG2PBxV/b9y4cUT896JTxTeQr7766ujbt2/Ur18/evToEQ0aNNiIW0VVzJw5M3beeedYsGBBzJs3Ly666KJo0KBBpJRW+U1z+4HvFueFOBZUQxvkQQps9mbOnJl22223lGVZKi4uTlmWFX66deuWbrvttlRWVpZSyj8L56uGDRuWsixLtWvXTs8999zGGj7rgQwgA6QkB9Xd9OnT0w9/+MN03HHHpY8++iiltOrn2lW8/uSTTxaegTZ06NBCXm655ZaUUkrTpk1LAwYMSFmWpRYtWqQZM2ZsnI1hrcgAKckBzgeQAVZYXzn46vTy8vL0wx/+MLVp0ya98847G3wbWDcywLpkoOI88cYbb0xZlqU+ffoUpl111VUpy7LUvHnz9O9//3vjbRBr5ZprrklZlqWaNWumpk2bpj59+qQvvvgipbTqfyesjP3A5sl5IY4F1ZNCATlffPFF2meffVKWZemkk05K7733Xho5cmQaNGhQatGiRSoqKkqNGzdOF1xwQVq2bFlKadUHhoULF6YePXqkGjVqpGuvvTalVLWTCjYNGUAGSEkOqrt58+alXXfdNWVZlpo1a5bOOuus9PHHH6eUVv/ZzZw5MzVu3DjtsssuqaSkpNIFxApTpkxJN9xwQ5owYcIG3QbWjQyQkhzgfAAZYIX1mYOvvn7eeeelLMvSMccck+bOnbsxNoW1JAOsawYqLi7dfPPNKcuydPnll6eUUrryyitTlmWpUaNGLiZvJoYMGVK4cNiqVavUsGHDKpcK7Ac2T84LcSyovhQKyPnf//3flGVZOuKII3LTXn755dSzZ89Uv379lGVZ+tWvfvWNB4Zbb7210Fj0y8LNgwwgA6QkB9VZaWlp+t3vfpeyLEtbb7112mqrrVKtWrXSmWeeWfh28sqUlZWlOXPmpGOOOabQTL755psL07+ajW/6xhKblgyQkhywgvMBZICU1n8OUkrpsssuKxxjPvzwww02dtYPGWB9ZeC+++5LWZal3r17F77p7gLS5uXjjz9OjRo1SieddFLq169fatSoUWrcuHHq06dPmjdvXkppzS8M2w9sXpwX4lhQfSkUkNO7d++UZVkaMmRISimlxYsXVzoBmDRpUrryyitTkyZNUpZl6bTTTivsFCraRSlVPmno3Llzql279mp/8ci3hwwgA6QkB9XZ8OHDU7t27VKbNm3S3/72t3Trrbemdu3apdq1a6czzzyz8O3kVXnllVfSnnvuWenbyF/NBN9+MkBKcsAKzgeQAVJafzmYPXt2mjJlSjr66KNTlmVpq622Su++++7G3RjWigywvjLw0EMPpSzL0pZbbukC0mZq7ty5adttt03HHnts+vLLL9MVV1yRmjRpstpSQUUWUrIf2Jw5L8SxoPoqDvia0tLSiIiYPn16RETUrl270vQOHTrEGWecEbVq1Yo//vGPcdddd0Xr1q2jb9++UVRUVJgvy7IoLy+PiIjzzjsv9ttvv2jbtu1G2grWhQwgA0TIQXVVVlYW48aNi48//jhOPvnk6N69exQVFUVKKQYOHBj33HNPRERcdtllsfXWW690HT/60Y/iySefjObNm0dERHl5eaVM8O0mA0TIAf/lfAAZIGLdc5BSioiIgQMHxjXXXBMREfvvv3/cdtttse22227ELWFtyQDrmoGKc8EtttgiIiJmzJgRjRo1in/961+x4447btyNYa2Vl5dHw4YNY999942HH344Fi5cGGeddVZERNxyyy0xePDgKC8vj169ekX9+vVj2LBhceCBB0bNmjWjvLw8siyzH9iMOS/EsaAa26R1Br6VKp6BdOihh6Zp06atcr5PP/009erVK22xxRbp+9//fnr66adTSiu/nZFn32xeZAAZICU5qM7++c9/pgsuuCC9+eabhdcWLFiQbrnlltS+ffvVfjv565+xz3zzJAOkJAes4HwAGSCl9ZeD+fPnp2OPPTbdeOONafr06Rtl7KwfMsD6ysCUKVNSvXr1UpZlvpW+Gfvzn/+csixLr776akoppc8//7zSnQoGDBiQ7rjjjpRlWdp+++1TWVmZ/cB3gPNCHAuqL4UCUkqVd9qjR49OW265ZapTp0569NFHU0qrvjXpO++8kw477LCUZVk699xzN8ZQ2UBkABkgJTmo7r76+VfcojCl/37ua3Ih0T8EN28yQEpygPMBZIAV1ncOli5dWljuq7e+5ttLBljfGaiY/913302TJk3acANng6nIxIsvvpiyLEt/+MMfCtM+++yz1Ldv39SsWbNUr169VFRUlLIsSzfddFNhnq/e+tx+YPPgvBDHAlJSKGAVzj333JRlWWrQoEF66623Ukqr3ik89dRTKcuylGVZGjVq1MYcJhuQDCADpCQH/FfFPx5WdyGx4heEKa14JiLfLTJASnJQXTkfQAZISQ6QAWSgOvt6YXjBggWpVatW6aijjkop/TcHy5cvT7/85S8Ln/1hhx1WWEaB4LvBfgAZqJ6ylP7/D7CiWlm4cGEMGzYsXnvttZg7d260b98+TjnllGjdunVheo8ePeLZZ5+N9u3bx//93//FDjvsUOm5pymlyLIsIiKOOeaYeOKJJ+Kxxx6Lww47bJNtF2tOBpABIuSgulu8eHF88MEH8Z///CdSSrHLLrtEq1aton79+iudv+KzXrhwYfz1r3+NgQMHxtSpU+Pkk0+OSy65JLbZZpuIiDjhhBNi8eLFcfPNN0ebNm025iZRRTJAhBzgfAAZYAU5QAaQAUpLS2Py5MkxZsyYWLZsWey0006x3XbbRcOGDQufc1lZWWRZFl27do33338/Ro0aFVtvvXVkWRZ///vf4+ijj46IiLp160atWrXinHPOiQsvvDAaN25cKR98O9kPIAOs1MbtL/BtMGvWrHTooYem4uLiQjOo4llGkydPTimtaBy+8MILaa+99kpZlqUddtghvfPOOymlyk2jilbhKaeckrIsSzfffPNG3x6qTgaQAVKSg+pu1qxZ6ac//WmqX79+4bNv0qRJ2muvvdKoUaPSl19+udLlVvXt5PPOOy9NmTIlnXPOOSnLslSrVq00derUjblJVJEMkJIc4HwAGWAFOUAGkAFmz56djj322LTVVlsVPv+WLVumn/3sZ+nTTz9NKVX+nK+77rqUZVkaM2ZMSimloUOHFpa7+uqr05/+9KfUpEmT1Lx583ThhRemL774YpNsF2vOfgAZYFUUCqqZmTNnpo4dO6Ysy9I+++yTbr755nTFFVekH//4xynLsnTwwQenBQsWpJRSWrJkSXr00UdT586dU5ZlqUWLFum1115b6XoPOeSQ1KBBg/TKK69szM1hLcgAMkBKclDdzZo1K+24444py7K03377pWuuuSadcsopqVOnTinLstSoUaN01VVXpXfffbewzFdvb/jVC4mDBg1K22yzTapdu3ZhnVtuuWWlZfn2kQFSkgOcDyADrCAHyAAywIwZMwrn8d///vfT4YcfnnbdddfUtGnTlGVZOvDAA9O0adNSSv/9d8AjjzySsixL999/f6UyQcVFw+nTp6e+ffumLMtS+/bt04wZMzbZ9vHN7AeQAVZHoaAamTdvXjrwwANTlmXp7LPPrvTMonfeeSd16tQptWrVqnBikFJKixYtSk899VTaZ599UpZlqV69emngwIGFHUNZWVnq3bt3yrIsdenSJc2cOXOjbxdrTgaQAVKSg+pu0aJF6ZhjjklZlqVzzz238PkvXbo0ffLJJ+mwww4rfMY9e/ZMr7/++krX89WLioMHD06NGzcufLP5vffe2yjbwtqRAVKSA5wPIAOsIAfIADLAF198kbp06ZKyLEs9e/ZMS5cuTSmtKCDfcsstqUOHDqlWrVrp1ltvTSn99xvI8+fPT82aNUs77bRTqlGjRsqyLN1yyy2V1v3ZZ5+la6+9Nv3nP//ZuBtFldgPIAN8E4WCamLJkiXp4osvTlmWpSOPPDKVlpamlFLh5KC8vDwdccQRqWHDhmn69OmVli0tLU3vvPNO+vnPf56ybMVtSxs2bJh+8pOfpJ133rlw66MJEyZs9O1izckAMkBKckBKH374YWrfvn3q2LFjWr58eUrpv59/Siu+aVzxi4Q6deqk448/Pr311lu59Xz1HxYnnXRSyrIsNW7c2LeRNwMyQEpyUN05H0AGSEkOkAFkgBXn81dccUXKsiz98pe/LGRgyZIlKaUVpYKePXsWplcoLy9PX3zxRfrZz35WuDPBn//858L0in9jfP3PfPvYDyADrIkspZSC77w333wzjjvuuCgqKooxY8ZE3bp1o6ysLGrUqBHl5eVRXl4eJ510UixcuDAOPvjgWLRoUcyfPz+OOuqo2G233SLLsoiIuPbaa+OVV16JJ598MiIiWrduHZ07d46BAwfGtttuuyk3kW8gA8gAEXJAxCOPPBJHHXVU/OQnP4mRI0fG0qVLo2bNmhERhSzcdtttce6550atWrVi2bJlcd5550Xv3r2jWbNmufWdeOKJ8cADD0STJk3iX//6V+ywww4be5OoIhkgQg6qO+cDyAARcoAMIANEfPrpp9GtW7dYvHhxvPLKK9G8efNCBiqMGjUqDjzwwNhqq63ipZdeihYtWkRKKbIsi/fffz+OOuqoOOOMM+LXv/51RESUl5dHUVHRptokqsh+ABlgjWziQgMbybRp09LPf/7zNGTIkJTSf1uBFf8dNWpUqlu3bsqyLNWsWbPQKqxbt24aOHBg+uyzzyqtb8KECWnMmDFp6tSpaeHChRt3Y1grMoAMkJIckNLw4cNTlmVpzz33LLxWcbvCiluXP/vssynLstS1a9fUuHHjVL9+/fTkk09WmjellJ577rmUZVnaYostNI03IzJASnJQ3TkfQAZISQ6QAWSAlF566aXC3QeWLVtW6Ty/wuTJk1OzZs1Sw4YN0/vvv194vWLeefPm5V5j82E/gAywJhQKqpE5c+akWbNmFf5e8YvCd955JzVv3rxwO5P77rsvPffcc+nMM89MJSUlqX79+mno0KEpJScEmzsZQAZISQ6qu4kTJ6YGDRqkLMtS//79C69/9RcH99xzTyouLk7Dhw9PF110UcqyLHXs2LFSbirccccdbm2+mZEBUpIDnA8gA6wgB8gAMlC9LV68ON1yyy3pueeeW+18nTt3To0aNVppgbgiMxX/ZfNjP4AM8E0UCqq5OXPmpJ122illWZZ69+6dm37ppZemLMvS1ltvnaZOnboJRsiGJgPIACnJQXVSVlaWfve736WSkpLUoUOHNGjQoErT33jjjbTVVlulBg0apMmTJ6fS0tK01157pVq1aqVnnnkmpeSXBJs7GSAlOWDlnA8gA6QkB8gAMlDdVDwnfWXKy8vTsmXL0i677JKyLEuvvPJKYVrFt5dX9Xc2b/YDyABfVbypH7nAprV8+fI4+eSTo0aNGnHRRRcVXsuyLGrUqBEDBgyIYcOGxfvvvx/Tpk2LFi1abOIRs77JADJAhBxUJ0VFRXHBBRfE+PHjY+TIkXHRRRfFSy+9FLvvvnuUl5fHjTfeGLNmzYrLLrss2rVrFxERe+21V7z++uvx4osvxiGHHFJ4NhqbJxkgQg5YOecDyAARcoAMIAPVTUlJySqnpZSiuLg46tevHxER5eXlERGF56tHRNx5553RtWvXaNu27YYfLBuN/QAywFcpFFRzzZo1i/PPPz+22GKLiFhxIlBcXFz48+LFiyOlFIsWLYrZs2dvyqGygcgAMkCEHFQ3W221Vdx2221x2WWXxeOPPx7/+7//G//7v/8bWZZFSil69eoV/fr1K8y/9957xy233BJlZWWbcNSsTzJAhByQ53wAGSBCDpABZID/KioqioiIRo0aRe3ataNmzZoREYUyQf/+/ePyyy+P/fffP4YPHx41atRQPP6OsB9ABvgqhQIKO4OI/54IVDQMFy1aFLNmzYrddtst9tprr001RDYwGUAGiJCD6qZdu3YxePDgOPHEE2Po0KGxaNGi+OEPfxg77bRT/OIXv4iIiMWLF0edOnVi9uzZkVLyS4HvGBkgQg7Icz6ADBAhB8gAMsAK5eXlUVRUFMuWLYvS0tKYNWtWYVq/fv3iiiuuiMaNG8fNN99cuNDId4f9ADJABXt4cr56u6Lf//738dlnn0WPHj2cEFQjMoAMECEH1UGDBg3i8MMPj27duuUuEC5ZsiTq1KkTERFPP/101K5dOw4++OBNMUw2IBkgQg5YPecDyAARcoAMIAPVVUopIqLwOVf896qrroq+fftGo0aN4l//+lfsuOOOm2yMbDz2A8hA9VW0qQfAt0t5eXlhZ3D55ZfH3XffHdtvv3389re/jdq1a2/i0bExyAAyQIQcVDdfv4CYUopatWpFRESfPn3i6aefjh/96Efxgx/8YFMMj41ABoiQA/KcDyADRMgBMoAMVGcVn3vTpk2jdu3akWVZDBw4MPr27RsNGzaMF198UZmgmrAfQAaqtyxVVMwgIpYvXx7l5eVx7rnnxpAhQ2LLLbeMkSNHRseOHTf10NhIZAAZIEIOqrulS5fGjBkz4rLLLot77703WrRoES+88EJst912m3pobCQyQIQc4HwAGWAFOUAGkIHqq+KRZ2eccUbceeedsccee8To0aOjYcOG8dJLLykTVCP2A8hA9eYOBRQsWLAgrrvuuth2221jyJAhsfvuu8cLL7xgZ1CNyAAyQIQcVHcppXjppZfixBNPjHvvvTd22223GDlypAuI1YgMECEHOB9ABlhBDpABZKB6+/r3UUePHh0NGjRwZ4Jqxn4AGcBDLSioWbNmNG7cOBo1ahTHH398XHDBBdG6detNPSw2IhlABoiQg+ouy7Lo1KlT/PKXv4yf/vSnccIJJ0SrVq029bDYiGSACDnA+QAywApygAwgA9VbUdGK76Tus88+ceedd0atWrXi5Zdfjh122GETj4yNyX4AGcAjD6hk+fLlMXPmzGjYsGHUqVNnUw+HTUAGkAEi5IAVGYiIKC7WP62uZIAIOajunA8gA0TIATKADBAxZ86c+Mtf/hI9evSI7bffflMPh03AfgAZqN4UCgAAAAAAAFil8vLywh0LAKheFAoAAAAAAAAAgBx1MgAAAAAAAAAgR6EAAAAAAAAAAMhRKAAAAAAAAAAAcqpcKJg8eXLcfvvtccYZZ0SnTp2iuLg4siyL/v37r9NAXnnllTjyyCOjWbNmUadOndhxxx2jX79+UVpauk7rBQAAAAAAAIC19dhjj8VZZ50Vu+++e7Rs2TJq1qwZDRs2jL333jsGDRoUS5cuXeWyVb0O3q5du8iy7Bt/rrzyykrLLV68OB599NG49NJL46CDDooGDRpElmWx7bbbrtO2ZymlVJUFfvOb38SgQYNyr/fr1y/69OmzVoO477774v/9v/8XZWVl0bp162jevHm8/fbbsWzZsthjjz3i+eefjy222GKt1g0AAAAAAAAAa2ufffaJUaNGRa1ataJVq1bRpEmTmDp1anz22WcREbH77rvHiBEjomHDhpWWW5vr4EcffXRMnTp1peNYtGhRjB07NiIinnnmmTjkkEMK08aNGxe77bZbbpltttkmJk6cuNbbXuU7FDRt2jS6d+8eV111VfzjH/+IHj16rPWbR0R89NFH0bNnzygrK4vrrrsuPv300xgzZkx88MEHsf3228fo0aPjkksuWaf3AAAAAAAAAIC1cfrpp8fIkSNjwYIF8eGHH8bo0aNjypQp8corr0SbNm3izTffjMsuu6zSMmt7Hfzhhx+Ol156aaU/5557bkREtGzZMg466KBKy5WUlMSPfvSj+PWvfx333ntvDBkyZL1se5XvUPB1p5xySvz1r39d6zsUnHfeeTF48OA45JBD4plnnqk07eWXX44uXbpESUlJfPrpp7Hllluuy1ABAAAAAAAAYL15+OGH45hjjolWrVoV7lgQsWGug//kJz+Jf/3rX3HRRRfFn/70p9XO+/zzz8cBBxyw8e9QsD6llOLRRx+NiIiePXvmpu+9997RsWPHWLZsWTz++OMbe3gAAAAAAAAAsEodO3aMiBWPI6iwIa6Df/zxx/Hiiy9GRMRJJ520rsNeY5u0UPDJJ58Unv/QpUuXlc5T8fprr7220cYFAAAAAAAAAN/klVdeiYiIzp07F17bENfB77vvvkgpxc477xydOnValyFXSfFGe6eV+OCDDyIiolatWtGqVauVztOhQ4dK8wIAAAAAAADAplJWVhZTp06NJ554In7/+99H3bp145prrilM3xDXwYcOHRoRG/fuBBGb+A4Fc+fOjYiIhg0bRpZlK52nUaNGleYFAAAAAAAAgI3tpptuiizLori4OLbaaqs477zz4qCDDopXX3019txzz8J86/s6+BtvvBHvvfdeFBUVxQknnLAetmTNbdI7FJSWlkZERM2aNVc5T61atSIiYvHixRtlTOvTueeeu6mHsMkNHjx4Uw9hk5IBGYiQAxmQARkAAOcDEc4JIuRABgAAnBNGOC9k89a6devo0qVLLFu2LD7++OOYPn16jBw5Mh544IG46qqrokaNGhGx/q+DV9yd4MADD4zWrVuv62ZUySa9Q0Ht2rUjImLp0qWrnGfJkiUREVGnTp2NMiYAAAAAAAAA+Lqjjz46XnrppXjttddi2rRp8eqrr0a7du1iwIABcf755xfmW5/XwZcvXx4PPPBAREScfPLJ67oJVbZJCwUVt3GYN29epJRWOk/FLR4q5gUAAAAAAACATW2vvfaKp59+OmrVqhW33XZbfPzxxxGxfq+DDx8+PGbMmBF169aNX/ziF+tx9GtmkxYKtttuu4hY0b74/PPPVzrPhx9+WGleAAAAAAAAAPg2aNWqVey6665RXl4e48ePj4j1ex284nEHv/jFL6JevXrra9hrbJMWCrbeeuto0aJFRESMGjVqpfNUvL7XXntttHEBAAAAAAAAwJpYvnx5pf+ur+vgCxYsiMcffzwiIk466aT1Nt6q2KSFgizLCrdluPPOO3PTX3755ZgwYUKUlJTEz372s409PAAAAAAAAABYpY8++qhwZ4JOnTpFxPq7Dv73v/89Fi1aFC1btoyDDjpoA4z+m22UQsFNN90U7dq1i+OOOy437eKLL46aNWvG8OHD4/rrry88Q+Ljjz+O0047LSIiTj/99EKDAwAAAAAAAAA2hjfffDOuuOKKwiMKvmrYsGHRrVu3WL58eRx++OGxzTbbFKatj+vgFY87OOGEE6JGjRrrc7PWWJULBaNGjYqmTZsWfh588MGIiLjmmmsqvf7pp58Wlpk3b158/PHHMW3atNz62rdvH7fffnsUFRXFJZdcEltttVV07tw5tttuu/jPf/4Tu+++e1x//fXrsIkAAAAAAAAAUHULFiyIq666KrbZZpto2bJl7LHHHtGpU6do1KhRdOvWLSZMmBB77LFH/PWvf6203LpeB//ss89i5MiREbHmjzvo3Llz4Xr9kUceGRERkydPrnQd/7rrrqvS9hdXae6IWLZsWcyePTv3+qJFi2LRokWFv5eVla3xOk8++eTYdttt45prromXX3453n333ejQoUMcf/zx0atXr6hdu3ZVhwkAAAAAAAAA66RTp04xaNCgeO655+Kdd96JCRMmxNKlS6NJkybx4x//OI455pj41a9+FcXF+Uvv63Id/L777ovy8vLYeeedC49S+CZz5szJXcsvLy+v9NpXr+mviSoXCvbff//C7RjWVN++faNv376rnWfvvfeOJ598sqrDAQAAAAAAAIANolGjRnHBBRfEBRdcsFbLr+118EsuuSQuueSSKi3z0UcfVfl9vkmVCwUAAAAAQNWde+65m3oIm9TgwYM39RA2ueqegQg5AADY3CgUAAAAAADARqBUolQCEOF44FiweSna1AMAAAAAAAAAAL59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ByFAgAAAAAAAAAgR6EAAAAAAAAAAMhRKAAAAAAAAAAAchQKAAAAAAAAAIAchQIAAAAAAAAAIEehAAAAAAAAAADIUSgAAAAAAAAAAHIUCgAAAAAAAACAHIUCAAAAAAAAACBHoQAAAAAAAAAAyFEoAAAAAAAAAAByFAoAAAAAAAAAgJx1KhQ8/fTT0bVr12jcuHHUrVs3OnfuHDfffHOUl5dXeV0LFiyIq666KnbbbbeoV69e1KxZM7beeus48cQTY8yYMesyTAAAAAAAAACospRSvPTSS3HxxRfHj370o2jYsGHUrFkzWrVqFT169IiRI0eu8bruuOOOyLIssiyL008/faXz3H333YV5VvUzbNiw1b7P6NGj4+STT46tt946atWqFc2aNYsf//jHcdlll8Xy5curtP3FVZr7K6699tq49NJLIyKiQ4cOUa9evRg/fnxccMEFMWLEiHj00UejqGjN+gozZsyIfffdN95///0oKiqK9u3bR7169WLSpElx//33x9/+9re499574/jjj1/b4QIAAAAAAABAlfzzn/+Mrl27RkREUVFRbLvttlG3bt344IMP4pFHHolHHnkk+vTpE/369VvtembOnBm9evVa4/dt3rx5bLfddiud1qhRo1Uud/XVV8fll18e5eXlseWWW0anTp1i7ty5MXbs2Hj11Vfj0ksvjXr16q3xONbqDgWvvPJK9O7dO4qKiuL++++PSZMmxfjx42PMmDGx5ZZbxhNPPBE33HDDGq+vd+/e8f7778f2228f77zzTkycODHGjRsX06ZNizPPPDPKysri7LPPjvnz56/NcAEAAAAAAACgylJKse2228bgwYNj1qxZ8Z///CfGjBkTs2fPLnwBv3///vF///d/q13PhRdeGPPmzYsjjjhijd63W7du8dJLL630Z6+99lrpMrfddlv06dMnWrVqFcOHD49p06bF66+/Hh988EHMnTs3nnjiiahVq1aVtn+tCgX9+/ePlFKcfvrple4a0KlTp0KR4Nprr41ly5at0fqeeuqpiIi4/vrro2PHjoXX69atG7feems0bdo05s+fH6NGjVqb4QIAAAAAAABAle25557x3nvvxTnnnFPpzgA1a9aMAQMGRLdu3SIi4vbbb1/lOkaMGBH33XdfnHXWWfHDH/5wg4xzxowZ8bvf/S5q164dw4cPj4MPPrjS9Dp16sRPf/rTKCkpqdJ6q1womD9/fowYMSIiInr27JmbfvTRR0f9+vVj9uzZa/y8iMWLF0fEikcnfF1xcXG0bds2IqLKz3MAAAAAAAAAgLVVv379KC4uXuX0igv377///kqnl5aWxjnnnBPNmzePAQMGbJAxRkQMGTIkFixYEL/61a9ihx12WG/rrXKhYOzYsbF06dKoXbt2dO7cOTe9pKQk9thjj4iIeO2119ZonbvssktERLz88su5aXPmzIkJEyZEcXFx7LrrrlUdLgAAAAAAAABsEKWlpRGx4g4AK9O/f/+YOHFiXH/99dGwYcM1Xu/48ePjhBNOiAMPPDB+/vOfx5VXXhmTJk1a5fxPPvlkRER07949Pvjgg/jd734Xhx56aHTv3j369OkTkydPXvON+ooqFwo++OCDiIjYeuutV9nEqLjTQMW836Rv375RUlISF198cdx1110xffr0+PLLL2PUqFHRvXv3+PLLL+P3v/99bLXVVlUdLgAAAAAAAACsdymlePjhhyMiokuXLrnp7733Xlx//fWx7777xsknn1yldY8bNy4eeOCBGDlyZDz++OPRt2/f2H777ePqq6/OzVteXh5jx46NiBXX6Dt16hQDBw6M4cOHx1NPPRVXX311dOzYMYYOHVrlbaxyoWDu3LkREZWeD/F1FdMq5v0mBx54YDz77LOxyy67xGmnnRYtWrSIevXqxT777BNTp06NoUOHRr9+/ao6VAAAAAAAAADYIG6//fYYO3Zs1KxZM37zm99UmpZSirPOOivKy8tj8ODBa7zOhg0bxq9//esYNWpUTJ8+PUpLS2Ps2LFx0kknRVlZWfTp0yduueWWSst88cUXsXjx4oiI6N27d7Rt2zZeeOGFKC0tjQ8//DBOPPHEWLp0aZx66qnx5ptvVmkbq1woqLhlQ82aNVc5T61atSIiCoNeE5MnT44ZM2ZElmXRtm3b2HnnnaNOnTrx0UcfxR133BEfffRRVYcKAAAAAAAAAOvdmDFj4n/+538iYsVjDbbZZptK0++888548cUX4ze/+U384Ac/WOP1/vznP48///nPsffee0fz5s2jVq1aseuuu8Y999xTKC306dMnFixYUFjmyy+/LPy5vLw8Hn/88dhvv/2iVq1a0b59+7j33ntj9913j+XLl8eAAQOqtJ1VLhTUrl07IiKWLl26ynmWLFkSEat+TsTXXXPNNXHqqadGlmUxbty4+Oijj+Ktt96KGTNmRM+ePeP555+PLl26xBdffFHV4QIAAAAAAADAejN58uTo3r17lJaWxgknnBC/+93vKk2fOXNm9OrVK9q0aRNXXHHFenvfK6+8MmrVqhVffPFF/POf/yy8XnENPyKiW7du8f3vf7/SclmWFcoPzz77bJSXl6/xe1a5ULAmjzNYk8ciVJgxY0ZcddVVERFx9913xy677FKYVq9evfjLX/4SO+64Y3z++edVuhUEAAAAAAAAAKxP06ZNi4MPPjimTp0aRxxxRNx9992RZVmleS655JKYM2dO3HjjjVGvXr319t7169ePnXbaKSIiJk6cWHi9QYMGUVS04tJ/x44dV7rsDjvsEBERCxYsiNmzZ6/xe1a5ULDddttFRMQnn3wSy5cvX+k8H374YaV5V+eNN96I0tLSqFevXuy555656cXFxbH//vsX5gUAAAAAAACAjW3OnDlx8MEHx6RJk+InP/lJPPzww1FSUpKbb+zYsRERcf7550eLFi0q/fzpT3+KiIj777+/8FpVVLzfV6/Vl5SURPv27SMiolatWitd7quvl5WVrfH7FVdpdBGx2267RUlJSZSWlsaYMWNyJYBly5bF6NGjIyJir732+sb1ffXZDquSUoqIiNLS0qoOFwAAAAAAAADWycKFC+Pwww+Pt99+O/bYY4948skno06dOqtdZvr06auctnjx4li8eHGVxlBWVhb/+c9/IiKiTZs2lab9+Mc/jkmTJhW+/P91Fa/XqlUrmjZtusbvWeVCQf369aNr167xj3/8I+68885coeDhhx+O+fPnR5MmTQp3FlidirsYLFy4MF5//fVcCWH58uXxwgsvRETknvUAAAAAAACwuTj33HM39RA2OY+3BjZHS5YsiSOPPDJee+212GmnnWLYsGHxve99b5Xzjxs3bpXT+vbtG1deeWX07Nkz7rjjjiqN484774x58+ZFjRo1ctfijznmmBg6dGj83//9X8yZMycaN25cafpdd90VERH77rtvFBeveU2gyo88iIi47LLLIsuyuOOOO+KBBx4ovD5+/Pj47W9/GxErngtRs2bNwrSbbrop2rVrF8cdd1ylde22226x4447RkTEKaecEm+99VZh2oIFC+Lss8+Od999NyIifvWrX63NcAEAAAAAAACgysrKyuK4446Lf/7zn7HNNtvEs88+m7tYv77Mnz8/jj/++Hj99ddzY7j99tvjf/7nfyIiomfPntG6detK83Tv3j1++MMfxoIFC6Jnz56VnhTwl7/8JR5//PGIiOjVq1eVxlTlOxRERHTp0iX69esXffr0iRNOOCH69OkT9erVi7fffjvKy8vjiCOOiIsuuqjSMvPmzYuPP/442rVrV+n1LMvi3nvvja5du8aECRNi1113jbZt20b9+vXjgw8+KNzmoX///rH77ruvzXABAAAAAAAAoMoeeuiheOyxxyIioqioKI4++uiVzteyZct4+OGH1+m9ysvL48EHH4wHH3wwGjZsGO3bt4/i4uL44IMPYt68eRER0a1btxg0aFBu2SzL4qGHHop99tknHnvssWjVqlXssMMOMXXq1JgyZUpERPTr1y+6du1apTGtVaEgYsVdCjp16hQ33nhjvPnmmzFt2rTYeeed49RTT43zzz8/atSoscbr6ty5c7z99tsxcODAGDZsWEyePDk+++yzaNasWRx++OFx3nnnxQEHHLC2QwUAAAAAAACAKluyZEnhzx988EF88MEHK52vbdu26/xedevWjeuuuy5efvnlePvtt2PSpEmxePHiaNKkSRxxxBFx8sknx9FHHx1Zlq10+fbt28dbb70VV199dTz++OMxfvz4qFu3bhx22GFx4YUXxiGHHFLlMa11oSBixW0Tunfvvkbz9u3bN/r27bvK6a1atYqBAwfGwIED12VIAAAAAAAAALBenHLKKXHKKaest/Wt7rp5SUlJXHzxxeu0/iZNmsQNN9wQN9xwwzqtp0LRelkLAAAAAAAAAPCdol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DOOhUKnn766ejatWs0btw46tatG507d46bb745ysvL13qdDz30UBx22GGx5ZZbRq1ataJ169Zx2GGHxZAhQ9ZlqAAAAAAAAABQZZMnT47bb789zjjjjOjUqVMUFxdHlmXRv3//1S63YMGCuOqqq2K33XaLevXqRc2aNWPrrbeOE088McaMGbPG7z9ixIjIsiyyLIuuXbuudJ4pU6bETTfdFD/96U+jTZs2UbNmzWjQoEH8+Mc/jhtvvDGWLFlSpW2uULxWS0XEtddeG5deemlERHTo0CHq1asX48ePjwsuuCBGjBgRjz76aBQVrXlfYcmSJXHMMcfEE088UVhn27ZtY9q0afHss8/GrFmz4rTTTlvb4QIAAAAAAABAlQ0aNCgGDRpUpWVmzJgR++67b7z//vtRVFQU7du3j3r16sWkSZPi/vvvj7/97W9x7733xvHHH7/a9ZSWlsY555zzje/34x//OKZMmRIREVtuuWV06tQppk6dGq+++mq8+uqrcc8998SIESOiSZMmVdqOtbpDwSuvvBK9e/eOoqKiuP/++2PSpEkxfvz4GDNmTGy55ZbxxBNPxA033FCldZ566qnxxBNPxH777RcTJkyISZMmxeuvvx6ffPJJTJs2LQYMGLA2QwUAAAAAAACAtda0adPo3r17XHXVVfGPf/wjevTo8Y3L9O7dO95///3Yfvvt45133omJEyfGuHHjYtq0aXHmmWdGWVlZnH322TF//vzVrqd///4xceLE+NnPfrba+WrXrh0XXHBBvPXWWzFt2rQYPXp0TJkyJUaMGBHNmzePcePGxVlnnVWl7Y5Yy0JB//79I6UUp59+eqXGRKdOnQpFgmuvvTaWLVu2RusbNmxYPPDAA9GxY8cYNmxYbL/99pWmN2vWLA455JC1GSoAAAAAAAAArLU+ffrEk08+GX/4wx/isMMOi3r16n3jMk899VRERFx//fXRsWPHwut169aNW2+9NZo2bRrz58+PUaNGrXId7733Xlx//fXRrVu3+MUvfrHa93vttddi0KBBsfPOO1d6/aCDDoo///nPERHx6KOPxuzZs79x7F9V5ULB/PnzY8SIERER0bNnz9z0o48+OurXrx+zZ8+OkSNHrtE6b7rppohY8UHUqVOnqkMCAAAAAAAAgG+NxYsXR0REhw4dctOKi4ujbdu2ERGxfPnylS6fUoqzzjorioqK4pZbbvnG92vcuPEqp1V8eb+8vDwmTpz4jev6qioXCsaOHRtLly6N2rVrR+fOnXPTS0pKYo899oiIFS2Ib7J48eJ47rnnIsuyOOKII+L555+Pnj17xkEHHRQ9evSIm266KRYsWFDVYQIAAAAAAADAJrHLLrtERMTLL7+cmzZnzpyYMGFCFBcXx6677rrS5e+888548cUX49JLL11pKaEqSktLC3+u6hf8q1wo+OCDDyIiYuutt47i4uKVzlOxQRXzrs748eNj+fLl0apVq/jjH/8YBxxwQAwZMiT++c9/xiOPPBIXXnhhdOzYMcaNG1fVoQIAAAAAAADARte3b98oKSmJiy++OO66666YPn16fPnllzFq1Kjo3r17fPnll/H73/8+ttpqq9yyM2fOjF69esW2224bvXr1WuexPPTQQxER0ahRo9hxxx2rtGyVCwVz584tvNmqVEyrmHd1pk6dGhERM2bMiGuvvTZ++tOfxoQJE2LJkiXx+uuvR+fOnePzzz+PI488MhYuXFjV4QIAAAAAAADARnXggQfGs88+G7vsskucdtpp0aJFi6hXr17ss88+MXXq1Bg6dGj069dvpcteeOGFMWfOnLjllluiVq1a6zSOqVOnFt7nwgsvXOVNA1alyoWCitsh1KxZc5XzVGxUxXMhVufLL7+MiIhly5ZFhw4d4u9//3tsv/32UbNmzdhjjz3iqaeeii222CI++eSTuOuuu6o6XAAAAAAAAADY6CZPnhwzZsyILMuibdu2sfPOO0edOnXio48+ijvuuCM++uij3DLPPfdc3HfffXHUUUfFoYceuk7vv3Tp0jjmmGNi9uzZseuuu67V3Q6qXCioXbt24c1XZcmSJRGxZs9fqFhfRMS5554bJSUllaa3aNEijjvuuIiIGDZsWFWHCwAAAAAAAAAb1TXXXBOnnnpqZFkW48aNi48++ijeeuutmDFjRvTs2TOef/756NKlS3zxxReFZUpLS+Pss8+OevXqxY033rhO759SilNOOSVeeumlaNmyZTz66KOrvWnAqlS5ULAmjzNYk8cifH19EREdO3Zc6Tw77LBDRMRKGxoAAAAAAAAA8G0xY8aMuOqqqyIi4u67745ddtmlMK1evXrxl7/8JXbcccf4/PPPY/DgwYVpf/zjH2PixIlxxRVXRJs2bdZpDL/+9a/jgQceiMaNG8fw4cOjXbt2a7Weqj0gISK22267iIj45JNPYvny5St9xsKHH35Yad7V2X777Qt/XtXzHypeLysrq+pwAQAAAAAAAGCjeeONN6K0tDTq1asXe+65Z256cXFx7L///vHuu+/GG2+8UXh97NixERFx3XXXxZ/+9KdKyyxevDgiIl588cVo0aJFRESMHj06ttpqq9z6L7vssrj11lujXr168Y9//CN+8IMfrPW2VLlQsNtuu0VJSUmUlpbGmDFjcv8DLFu2LEaPHh0REXvttdc3rq9Nmzax1VZbxaefflooInxdxeutW7eu6nABAAAAAAAAYKNZsGDBN86TUoqIFY85+LqZM2eucrmlS5fG9OnTI2LlX8i//vrrY8CAAVG7du148sknV1poqIoqP/Kgfv360bVr14iIuPPOO3PTH3744Zg/f340adIk9t9//zVa59FHHx0REffcc09uWmlpafztb3+LiIgDDzywqsMFAAAAAAAAgI2m4k7+CxcujNdffz03ffny5fHCCy9ERMT3v//9wuuPPfZYpJRW+nPXXXdFRMRBBx1UeO3rjzG47bbb4pJLLomSkpJ4+OGH1/h6/epUuVAQseIWCVmWxR133BEPPPBA4fXx48fHb3/724iIuOSSS6JmzZqFaTfddFO0a9cujjvuuNz6Lr744qhXr16MGjUqrr766igvL4+IFbdtOPvss2Pq1KnRqFGjOPPMM9dmuAAAAAAAAACwUey2226x4447RkTEKaecEm+99VZh2oIFC+Lss8+Od999NyIifvWrX62X93z44YfjnHPOiaKiorjnnnuie/fu62W9a1Uo6NKlS/Tr1y/Ky8vjhBNOiG222SY6deoUnTt3junTp8cRRxwRF110UaVl5s2bFx9//HFMmzYtt74WLVrE/fffHzVr1ow+ffpEq1atYs8994yWLVvGX//619hiiy3iwQcfjGbNmq3dVgIAAAAAAADAWhg1alQ0bdq08PPggw9GRMQ111xT6fVPP/00IiKyLIt77703GjVqFBMmTIhdd9012rdvH506dYott9yy8CSA/v37x+67775exvirX/0qysvLo169enHLLbfEPvvss9KfsWPHVmm9xWs7oMsuuyw6deoUN954Y7z55psxbdq02HnnnePUU0+N888/P2rUqFGl9f30pz+NN954IwYMGBDPP/98jBs3Lpo1axZHHnlkXHrppdGxY8e1HSoAAAAAAAAArJVly5bF7Nmzc68vWrQoFi1aVPh7WVlZ4c+dO3eOt99+OwYOHBjDhg2LyZMnx2effRbNmjWLww8/PM4777w44IAD1tsYly5dGhER8+fPj1GjRq1yvi+++KJK613rQkFERPfu3df4Vgl9+/aNvn37rnaenXfeudIjFAAAAAAAAABgU9p///0jpVTl5Vq1ahUDBw6MgQMHrvMYTjnllDjllFNWOX1txrcm1uqRBwAAAAAAAADAd5t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QoFAAAAAAAAAECOQgEAAAAAAAAAkKNQAAAAAAAAAADkKBQAAAAAAAAAADkKBQAAAAAAAABAjkIBAAAAAAAAAJCjUAAAAAAAAAAA5CgUAAAAAAAAAAA5CgUAAAAAAAAAQI5CAQAAAAAAAACQo1AAAAAAAAAAAOQoFAAAAAAAAAAAOetUKHj66aeja9eu0bhx46hbt2507tw5br755igvL1/ngd1xxx2RZVlkWRann376Oq8PAAAAAAAAAKpq8uTJcfvtt8cZZ5wRnTp1iuLi4siyLPr377/KZcaOHRuXX355/OQnP4mmTZtGSUlJNG/ePLp16xaPPvroKpd7//3345prrolDDjkkWrRoESUlJdG4ceM44IAD4q677lrttfiUUtx9992x//77R+PGjaOkpCSaNWsWhx12WDzyyCNrte3Fa7VURFx77bVx6aWXRkREhw4dol69ejF+/Pi44IILYsSIEfHoo49GUdHa9RVmzpwZvXr1WtuhAQAAAAAAAMB6MWjQoBg0aNAazz9p0qTo3Llz4e/t27ePdu3axYcffhjDhg2LYcOGxf/7f/8vhgwZUumaellZWWy//faFv7dp0yZ23XXX+OSTT+L555+P559/Ph588MF4/PHHo3bt2pXes7y8PI466qhCWaF169bRoUOH+OSTT+KZZ56JZ555Js4999y49dZbq7Tta3XF/5VXXonevXtHUVFR3H///TFp0qQYP358jBkzJrbccst44okn4oYbblibVUdExIUXXhjz5s2LI444Yq3XAQAAAAAAAADrqmnTptG9e/e46qqr4h//+Ef06NFjtfOnlKJly5bxxz/+MT7//PP48MMP44033ohZs2bFzTffHFmWxV//+tcYPHhwbrmGDRtGnz59YtKkSfHpp5/G6NGjY/r06fG3v/0t6tSpE8OHD48+ffrk3vP++++PRx99NGrXrh1PPfVUTJkyJd54442YPn163HbbbZFlWQwePDief/75Km37WhUK+vfvHymlOP300+P4448vvN6pU6dCkeDaa6+NZcuWVXndI0aMiPvuuy/OOuus+OEPf7g2wwMAAAAAAACA9aJPnz7x5JNPxh/+8Ic47LDDol69equdv02bNjFx4sS45JJLomXLloXXi4qK4vzzz4+zzjorIiJuv/32SsvVqFEjPvzww+jXr1906NCh0rRjjjkmrrjiioiIGDJkSO7RB0899VRERJx77rlx+OGHF17PsizOOOOMOPLIIyMi4h//+EdVNr3qhYL58+fHiBEjIiKiZ8+euelHH3101K9fP2bPnh0jR46s0rpLS0vjnHPOiebNm8eAAQOqOjQAAAAAAAAA2KRq164dW2yxxSqnH3LIIRER8f7771d6PcuyaNSo0TcuN3fu3Jg5c2alaYsXL46IyBURKmyzzTYREbF8+fJvGH1lVS4UjB07NpYuXRq1a9eu9NyHCiUlJbHHHntERMRrr71WpXX3798/Jk6cGNdff300bNiwqkMDAAAAAAAAgG+10tLSiIioU6fOWi23smV32WWXiIh4+eWXc8ullOKVV16JiChcy19TVS4UfPDBBxERsfXWW0dxcfFK56loPVTMuybee++9uP7662PfffeNk08+uarDAgAAAAAAAIBvvYceeigiIrp06bJWy/3gBz+I+vXrV5r261//Olq0aBH3339/9O7dOz766KMoLS2NCRMmxGmnnRYvv/xy7LfffnHMMcdU6T2rXCiYO3duRMRqb7VQMa1i3m+SUoqzzjorysvLY/DgwVUdEgAAAAAAAAB86w0fPjwee+yxiIi4+OKL13i5t99+u3At/ZJLLslNb9asWbz66qtx7LHHxp/+9Kdo37591KlTJ3bYYYd46KGHol+/fvHMM89EUVHVKgJVLhRU3EahZs2aq5ynVq1aEfHf5zR8kzvvvDNefPHF+M1vfhM/+MEPqjokAAAAAAAAAPhW++STT+LEE0+MiIhzzz039ttvvzVabt68edGjR49YunRpHH744XHSSSetdL7PPvsspk2bFsuWLYvmzZvHbrvtFo0aNYpFixbFvffeGy+99FKVx1zlQkHt2rUjImLp0qWrnGfJkiURsWbPfJg5c2b06tUr2rRpE1dccUVVhwMAAAAAAAAA32pz5syJbt26xaxZs2L//fePG264YY2WW7JkSfz85z+P999/P3baaacYOnToSud7/vnn48ADD4w33ngj/v73v8f06dNjzJgxMXv27Bg8eHBMnDgxDj/88Hj55ZerNO4qFwrW5HEGa/JYhAqXXHJJzJkzJ2688caoV69eVYcDAAAAAAAAAN9aCxcujMMPPzzefffd2H333eOJJ54o3PV/dZYvXx7HHntsvPDCC9GuXbsYPnz4Kq/B//a3v40lS5bEH/7wh/jlL39ZeD3LsjjnnHPi9NNPj2XLlsWVV15ZpbFXuVCw3XbbRcSK2zEsX758pfN8+OGHleZdnbFjx0ZExPnnnx8tWrSo9POnP/0pIiLuv//+wmsAAAAAAAAAsDlYsmRJHHnkkfHaa6/FjjvuGMOGDYvvfe9737hcSilOPfXUePzxx6Nly5YxYsSIaNWq1Urn/fLLL2PcuHEREXHQQQetdJ6uXbtGRMQbb7xRpfEXV2nuiNhtt92ipKQkSktLY8yYMbHnnntWmr5s2bIYPXp0RETstddea7ze6dOnr3La4sWLY/HixVUdKgAAAAAAAABsEsuXL49jjjkm/vnPf0aHDh3i2WefjaZNm67Rsueff34MHTo0mjRpEs8++2xss802q5x34cKFkVJa7foqppeWlq75BsRa3KGgfv36hfbCnXfemZv+8MMPx/z586NJkyax//77f+P6xo0bFymllf5cccUVERHRs2fPwmsAAAAAAAAA8G2WUopTTjklnnjiiWjVqtVq7zDwdZdddlkMHjw4vve978WwYcNip512Wu38zZo1iwYNGkRExHPPPbfSeUaMGBEREd///versBVrUSiIWLEBWZbFHXfcEQ888EDh9fHjx8f/j707j/Op/P8/fl2zMcZO9j2kVZEk2UKFIhVJKUV7Koo2oY9CKiFLUZZEZadEUrKF7Mq+RtnGvs4YM8/fH/3O9X2/58zIPvOeHvfbrdvHnHPe7znzOft1Pc/rateunTHGmA4dOpioqCg3r3fv3qZEiRKmWbNm5/IrAQAAAAAAAAAAAAAICS+++KIZOXKkyZs3r5kxY4YpWbLkGX2uV69eplu3biY6Otp899135sYbb/zXz4SFhZkHH3zQGGNM165dzYQJE9y8pKQkM3DgQFcsoEWLFmf1d5z1kAfGGFO1alXTtWtX07FjR9O8eXPTsWNHkzVrVvPHH3+YpKQk06BBA/Pyyy8HfebgwYPmzz//NCVKlDiXXwkAAAAAAAAAAAAAwCU3b94806hRI/fz0aNHjTHGdO/e3fTu3dtNX7ZsmSlatKiZP3+++fjjj40xxkRHR5snnngi1e+eO3eu+/eOHTvMK6+8YowxJlu2bOaNN95I9XNjx441BQoUcD93797dLFiwwCxfvtzce++9Jl++fKZIkSJmy5Yt5sCBA8YYY+rVq2fatGlzFn/5OQYKjPmnSkH58uXNRx99ZJYsWWJ27dplrr32WvPYY4+Z559/3oSHh5/rVwMAAAAAAAAAAAAAkC4kJCSYffv2+aYfP37cHD9+3P2cmJhojDEmPj7eTdu+fbvZvn37Gf2ekydPGknGGGP27Nlj9uzZk+qycXFxQT/nzJnTzJ8/3/Tv39+MHTvWrF692qxYscLkyJHD1KpVyzz88MOmZcuWJizs7AYxOOdAgTHG3HXXXeauu+46o2W7dOliunTpclbffy6fAQAAAAAAAAAAAADgQqlZs6br6L8Yy3tKlChxTp/zZM6c2bz88su+0QTOx9nFDwAAAAAAAAAAAAAAwH8C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T0RarwAAAEBG9+yzz6b1KqS5AQMGpPUqpCn2AfYB9gH2AQAAAAAAgFBEh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BAoAAAAAAAAAAAAAAAAPgQKAAAAAAAAAAAAAACAD4ECAAAAAAAAAAAAAADgQ6AAAAAAAAAAAAAAAAD4ECgAAAAAAAAAAAAAAAA+BAoAAAAAAAAAAAAAAIAPgQIAAAAAAAAAAAAAAOBDoAAAAAAAAAAAAAAAAPgQKAAAAAAAAAAAAAAAAD4ECgAAAAAAAAAAAAAAgA+BAgAAAAAAAAAAAAAA4EOgAAAAAAAAAAAAAAAA+JxXoOD77783derUMblz5zYxMTGmQoUK5uOPPzZJSUln9T3Lli0znTp1MjVq1DB58+Y1kZGRJl++fKZevXpmwoQJ57OKAAAAAAAAAAAAAACct8TERDN48GDXr505c2ZTvHhxc88995hJkyYFLbtr1y7zxRdfmOeff97cdNNNJlOmTMZaa1q3bn3Wv3fGjBnGWmustaZOnToX6s85IxHn+sEePXqY119/3RhjTKlSpUzWrFnNihUrzAsvvGBmzJhhJkyYYMLC/j2vsGnTJlOhQgX3c8mSJU2JEiXM5s2bzbRp08y0adPMo48+aoYMGXJG3wcAAAAAAAAAAAAAwIV04MABU79+fbNgwQJjrTVly5Y1JUqUMDt27DCTJk0yERERplGjRm75r7/+2rRt2/a8f29cXJx55plnzvt7ztU59dDPnz/fvPHGGyYsLMyMGjXKbNq0yaxYscIsXbrU5M+f30yePNn06tXrjL5LkilYsKB57733zI4dO8zmzZvN4sWLzd69e83HH39srLVm+PDhZsCAAeeyqgAAAAAAAAAAAAAAnLOkpCTTsGFDs2DBAnPvvfeabdu2mbVr15rFixebHTt2mO3bt5sXXngh6DPZs2c3devWNW+++aaZNGmSadOmzTn97nfeecds3LjRNGzY8EL8KWftnAIF77zzjpFkWrdubR588EE3vXz58i5I0KNHD5OQkPCv31WkSBGzceNG06FDB1OwYMH/W7GwMPP888+bp556yhhjzODBg89lVQEAAAAAAAAAAAAAOGeDBg0yc+fONbVq1TJjxowxRYoUCZpfpEgRU7169aBpjz/+uJk+fbp55513TMOGDU3u3LnP+veuWbPGvP/++6ZevXqmcePG5/U3nKuzDhQcPnzYzJgxwxhjTKtWrXzzmzRpYrJnz2727dtnZs6c+a/flzlzZpMlS5ZU599+++3GGGPWr19/tqsKAAAAAAAAAAAAAMB56dOnjzHGmK5du5qwsHN6Z/+sSTJPPfWUCQsLM/369bskvzMlZ/3XLlu2zJw8edJkzpzZVKhQwTc/MjLSVKpUyRhjzMKFC897BePi4owxxkRHR5/3dwEAAAAAAAAAAAAAcKY2bNhg1q5da3Lnzm1uueUWM2nSJPPwww+b2rVrm2bNmpnPPvvMxMfHX/Df+/nnn5s5c+aY119/3ZQqVeqCf/+ZijjbD2zYsMEYY0yxYsVMRETKHy9VqpT56aef3LLnY/To0cYYY6pWrXre3wUAAAAAAAAAAAAAwJlasmSJMcaYcuXKmRYtWpiRI0cGzf/mm2/Mhx9+aKZNm2aKFy9+QX5nbGysefXVV03p0qXNq6++ekG+81yddYWCAwcOGGOMyZUrV6rLePO8Zc/V9OnTzcSJE40xxrRv3/68vgsAAAAAAAAAAAAAgLOxc+dOY4wxixYtMiNHjjStW7c2W7duNXFxcWbGjBmmVKlSZu3atea+++4zSUlJF+R3tm3b1uzfv9/069fPZMqU6YJ857k660CBNwRBVFRUqst4f9SJEyfOcbWM2bZtm3nooYeMMcY8++yzpnr16uf8XQAAAAAAAAAAAAAAnK1jx44ZY4xJSEgw1apVM4MHDzbFixc3mTJlMrVr1zbjx4831lqzZMkSM2XKlPP+fT/99JMZOXKkuf/++80dd9xx3t93vs46UJA5c2ZjjDEnT55MdRlvjIjo6OhzWqn9+/ebevXqmb1795qaNWuaXr16ndP3AAAAAAAAAAAAAABwrrz+cWOMefHFF33zy5cvb2rVqmWMMWbatGnn9bvi4uLM008/bbJmzWo++uij8/quC+WsAwVnMpzBmQyLkJqjR4+a+vXrm9WrV5uKFSuayZMnp3kZBwAAAAAAAAAAAADAf09gn3e5cuVSXObKK680xhizdevW8/pd7733ntm4caPp3LmzKVKkyHl914UScbYfKFOmjDHmnyEJTp06ZSIi/F+xefPmoGXPVHx8vGnUqJFZuHChueqqq8y0adNMtmzZznYVAQAAAAAAAAAAAAA4b1dccYX7d2ovwnvTExMTz+t3LVu2zBhjTM+ePc0HH3wQNO/EiRPGGGPmzJljChQoYIwxZtGiRaZo0aLn9Tv/zVkHCm644QYTGRlp4uLizNKlS81NN90UND8hIcEsWrTIGGNM5cqVz/h7T506ZZo2bWp+/vlnU6pUKfPjjz+avHnznu3qAQAAAAAAAAAAAABwQdxwww0mc+bMJi4uzmzevNmULl3at4z3wn3hwoUvyO+MjY1Ndd7JkyfN7t27jTHnH2A4E2c95EH27NlNnTp1jDHGfP755775Y8aMMYcPHzZ58uQxNWvWPKPvlGRatmxpJk+ebAoVKmRmzJhhChUqdLarBgAAAAAAAAAAAADABRMTE2Pq169vjDFm+PDhvvm7du0yP/zwgzHGmNtuu+28ftfEiRONpBT/Gzp0qDHGmNq1a7tpJUqUOK/fdybOOlBgjDFvvvmmsdaazz77zHz11Vdu+ooVK0y7du2MMcZ06NDBREVFuXm9e/c2JUqUMM2aNfN934svvmhGjhxp8ubNa2bMmGFKlix5LqsFAAAAAAAAAAAAAMAF1alTJxMeHm6+/vrroFDBwYMHTcuWLc2JEydMqVKlTJMmTdJwLS+Osx7ywBhjqlatarp27Wo6duxomjdvbjp27GiyZs1q/vjjD5OUlGQaNGhgXn755aDPHDx40Pz555++lMT8+fPNxx9/bIwxJjo62jzxxBOp/t65c+eey+oCAAAAAAAAAAAAAHBOypcvb/r162eeffZZ07JlS9OpUyeTL18+s3r1anP8+HGTN29eM27cuKAX7rdv325uuOEG9/Px48eNMcZ8+eWXZuLEiW76pEmTTNWqVS/Z33K2zilQYMw/VQrKly9vPvroI7NkyRKza9cuc+2115rHHnvMPP/88yY8PPyMvic+Pt79e/v27Wb79u3nukoAAAAAAAAAAAAAAFxwTz/9tLn66qvN+++/b+bPn29WrlxpChUqZBo0aGBef/11U7hw4aDlExMTzb59+3zfEx8fH9RHnpCQcNHX/Xycc6DAGGPuuusuc9ddd53Rsl26dDFdunTxTa9Zs6aRdD6rAQAAAAAAAAAAAADARVWtWjVTrVq1M1q2RIkSF7QfvGXLlqZly5YX7PvOVNgl/40AAAAAAAAAAAAAACDdI1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CHQAEAAAAAAAAAAAAAAPAhUAAAAAAAAAAAAAAAAHwIFAAAAAAAAAAAAAAAAB8CBQAAAAAAAAAAAAAAwIdAAQAAAAAAAAAAAAAA8CFQAAAAAAAAAAAAAAAAfAgUAAAAAAAAAAAAAAAAHwIFAAAAAAAAAAAAAADAh0ABAAAAAAAAAAAAAADwIVAAAAAAAAAAAAAAAAB8CBQAAAAAAAAAAAAAAAAfAgUAAAAAAAAAAAAAAMDnvAIF33//valTp47JnTu3iYmJMRUqVDAff/yxSUpKOqfvmz9/vmnUqJG57LLLTHR0tLnqqqtM165dTVxc3PmsJgAAAAAAAAAAAAAA5+VC94+HgnMOFPTo0cM0aNDA/PTTTyZXrlymdOnSZsWKFeaFF14wjRs3Puv/00aOHGmqVatmJk+ebDJlymSuvPJKs3HjRtOpUydTvXp1c/z48XNdVQAAAAAAAAAAAAAAztmF7h8PFecUKJg/f7554403TFhYmBk1apTZtGmTWbFihVm6dKnJnz+/mTx5sunVq9cZf9/WrVtNq1atTGJiounZs6fZvn27Wbp0qdmwYYO54oorzKJFi0yHDh3OZVUBAAAAAAAAAAAAADhnF7p/PJScU6DgnXfeMZJM69atzYMPPuimly9f3v0f1aNHD5OQkHBG3/f++++b+Ph4c/vtt5v27dsba60xxpjixYubIUOGGGOMGTRokNm9e/e5rC4AAAAAAAAAAAAAAOfkQvePh5KzDhQcPnzYzJgxwxhjTKtWrXzzmzRpYrJnz2727dtnZs6c+a/fJ8lMmDAh1e+75ZZbTLly5UxCQoKZNGnS2a4uAAAAAAAAAAAAAADn5EL3j4easw4ULFu2zJw8edJkzpzZVKhQwTc/MjLSVKpUyRhjzMKFC//1+7Zt22Z27txpjDGmatWqKS7jTT+T7wMAAAAAAAAAAAAA4EK40P3joeasAwUbNmwwxhhTrFgxExERkeIypUqVClr2TL4vU6ZMplChQuf9fQAAAAAAAAAAAAAAXAgXun881Jx1oODAgQPGGGNy5cqV6jLePG/ZM/m+nDlzGmvteX8fAAAAAAAAAAAAAAAXwoXuHw81KUcoTiMuLs4YY0xUVFSqy2TKlMkYY8yJEycu+felJwMGDEjrVUAaYx+AMewHYB8A+wDYB8A+APYB/IP9AOwDYB8A+wDYB8A+AGPYD0JNRu7PPhNnXaEgc+bMxhhjTp48meoy8fHxxhhjoqOjL/n3AQAAAAAAAAAAAABwIfzX+7PPOlBwJuUazqTsQ/LvO3jwoJF03t8HAAAAAAAAAAAAAMCFcKH7x0PNWQcKypQpY4wxZtu2bebUqVMpLrN58+agZc/k++Lj482OHTvO+/sAAAAAAAAAAAAAALgQLnT/eKg560DBDTfcYCIjI01cXJxZunSpb35CQoJZtGiRMcaYypUr/+v3FStWzBQoUMAYY8y8efNSXMabfibfBwAAAAAAAAAAAADAhXCh+8dDzVkHCrJnz27q1KljjDHm888/980fM2aMOXz4sMmTJ4+pWbPmv36ftdY0btw41e/79ddfzdq1a01kZKRp2LDh2a4uAAAAAAAAAAAAAADn5EL3j4easw4UGGPMm2++aay15rPPPjNfffWVm75ixQrTrl07Y4wxHTp0MFFRUW5e7969TYkSJUyzZs1839e+fXsTFRVlpk+fbt5//30jyRhjzJ9//mkef/xxY4wxrVu3dpUMAAAAAAAAAAAAAAC4FM6lfzyjsPJ678/Su+++azp27GiMMaZUqVIma9as5o8//jBJSUmmQYMGZtKkSSY8PNwt36VLF/P222+bGjVqmF9++cX3fV988YV57LHHTFJSkilcuLDJly+f+eOPP0xCQoKpWLGimTVrlomJiTm3vxIAAAAAAAAAAAAAgHN0tv3jGcU5VSgw5p8Uxrfffmtuu+02s2/fPrNx40Zz7bXXmt69e5/T/1mPPPKImTNnjrnrrrvMiRMnzOrVq02pUqVMly5dzNy5cwkTAAAAAAAAAAAAAADSxIXuHw8V51yhAAAAAAAAAAAAAAAAZFznXKEAAAAAAAAAAAAAAABkXAQKAAAAAAAAAAAAAACAD4ECAAAAAEin9u/fn9arAAAAAAAA0gFvFPukpKQ0XhP81xAoANIx7+JgjDEJCQlpuCZIC9wUAADw39ajRw/TqFEjs2rVqrReFQAAAAAAkEa8vgKvz+jAgQNpuTr4DyJQkE4FdiTSkfzfZa01xhgzevRoU716dRMbG5vGa4RLKSzsn1P03LlzzfHjx9N4bQAAwKW0d+9e89VXX5l58+aZ119/3axevTqtVwnAJeY1FgYGzQkdA8B/W2JiYlqvAgDgEktKSjJhYWFm9+7d5r333jONGzc2t9xyi3niiSfM0KFD03r18B9hFfhkinTn66+/NgkJCaZFixYmMTHRhIeHp/Uq4RKbMWOGadCggUlISDDDhw83LVq0SOtVwiU0cuRI06JFC9O8eXMzePBgEx0dndarBABIByS54CEyrhUrVpiXXnrJzJo1y9SrV8+8//775qqrrkrr1QJwkSU/xx85csTEx8eb7NmzG2utiYyMTMO1AwCkpYSEhKDrgNfJBADImLzz/NatW829995rli9fHjQ/OjratG7d2vTp0ydtVhD/GRFpvQJI3bx580zz5s1NnTp1TIsWLQgT/Ed4jUeSTFJSkhk4cKCJiIgwn3/+uXn44YfTevVwkSVvPCxatKjJmzevGTVqlMmUKZP5+OOPTZYsWdJwDXGp0FmI1BAw/G8JPBccOnTInDp1yuTJk4fzQwaXkJBgwsPDTfny5U2fPn3M888/b6ZOnWqMMYQKgAzOazA8evSoWbVqlRk1apRZsGCBiY2NNblz5zbXXHONadq0qalfv777DPeN/y2BnYds+/+mwO3OPpDxxcXFmX379plhw4aZ9evXm9WrV5ubb77ZFCtWzLRp08Zkzpw5rVcRAHCRePd9W7ZsMVWrVjW7du0yjRo1Mo899pjZuXOnmTZtmpk+fbr5+OOPTUxMjOnWrVtarzIyMCoUpGNbtmwxlStXNnv37jWjR482999/f1qvEi6hlStXmhIlSphq1aqZW2+91fTv398YQ/I4IwtsCPjpp5/MDz/8YI4dO2amTJlitm/fbiSZJ554wnz00UeECjK4wON8586d5uDBg2b37t0mIiLCVK1a1UgyYWFhNB5lcIHbd926dWbhwoWmQYMGJk+ePGm8ZrhUAveBX3/91QwYMMCEhYWZZ5991tx8881pvHa4GPr162eqVatmypcvb06dOmXCw8ONtdasXLnSPP/882bu3LlUKvgP+rfrPfcDGYd3D7hr1y7TtWtXM378eLN7925jjDGZM2c2cXFxbtnXX3/dNG3a1JQvX94Yw36Q0QU+Hxw9etRkypTJnDp1igp2/yFcC/6bYmNjzQcffGAmTpxoNmzY4JtfrVo188QTT5h69eqZPHnysB/8hwRua9qK/1tSOs4DX1DkHJBxpBQmePXVV0337t3dMuvWrTODBg0yAwYMMCVKlDAjRowwN954YxquNTIyKhSkU0lJSaZkyZKmU6dO5qWXXjJz5swhUPAf8t1335mGDRuaJk2amB07dpgqVaoYY7hBzOi8G75hw4aZp556yiQkJJhGjRqZm266yVx99dVm6tSpZvDgwSYpKcn06dOHUEEG5YUFjDFm/Pjx5r333jOrVq0yx48fN8YYc+edd5q6deuap556ymTJkoXzQgYV+BD4448/mvbt25uVK1eaRo0ama+++oq3UP4DAveBb7/91rRq1crs3bvX3H777b75yBimTJliXnjhBRMdHW1+++03c/XVV7tQwXXXXWf69etHpYL/oMDr/NKlS80ff/xh/vjjDxMdHW1q165typYtawoUKMD9QAbgbcM///zT3HfffWbp0qWmYsWK5n//+58pX768yZUrl5k3b56ZM2eOGTp0qOnevbvZsGGDefrpp81tt93GNSEDC3w+mDRpkhkyZIjZvXu3CQ8PNy+++KKpVKmSKVmyZBqvJS6mwPu+lStXmt9++80sXbrUZMmSxVSuXNlUqVLFFClShGtBBrNt2zbzwAMPmIULF5qrrrrKdOjQwVSrVs3ExsaaLVu2mP79+5s5c+aYLVu2mNWrV5vnn3/eFCpUiOeEDCxw2x4/ftycOnXK5MiRw3jvi3IOyPgC94Hp06ebX375xezevdvkz5/fPPvss6ZIkSJpvIa4kMLCwszmzZtNlSpVTGxsrHn77bfNW2+9ZYwx5uTJkyYqKspcccUV5qGHHjLjx48369atM2vXriVQgItHSNfmzZunHDlyyFqr+fPnp/Xq4BJISkrSmDFjlC1bNmXJkkVhYWHq16+fJOnkyZNpvHa42KZOnSprrXLmzKkxY8a46UePHtX48eOVJUsWWWvVqlUrHTt2LA3XFBfb0KFDZa2VtVbVqlXTHXfcoUyZMik8PFyRkZFq1qyZDh8+LElKTExM47XFxTJu3DhlypRJ1lp16NBBS5YsUUJCQlqvFi6hCRMmyFqrzJkzq1evXkHzkpKS0mitcLHcf//97j7g999/lyQlJCS4bb1ixQpVq1ZN1lrVr19fq1atSsvVxUUWeIyPGDFCefPmdfcG1lplyZJFt956q1auXClJOnXqVFqtKs6Tdy+3efNmFS1aVNZaPf7446lu0759+7p2grvuuou2gv+IYcOGueM/c+bM7jzQrFkzLViwIK1XDxdJ4LVg4sSJyp8/f9C1wFqrMmXK6LfffkvDtcSFtnnzZpUsWVLWWj388MMptv9s2rRJDRs2VKZMmZQzZ069+OKL2rVrVxqsLS6FwHPBtGnTVKdOHRUtWlQ33XSTXnrpJW3atEkS94P/FYH3BN5/JUuW1Jdffqn9+/en9erhAjl27JjuvfdeWWt12WWXadKkSZL+OR945wTvf+vXry9rrXr27Jlm64uMj0BBGjuThuD27dvLWquXX35ZCQkJdBz9B8THx2vixIkqVqyYrLW66aabFB8fL4mOw4yuXbt2stb6Oo287T5r1izlzp1b1lo98cQThAoyqBkzZihTpkzKlSuXvvnmGzd91apVevfdd1WkSBFZa9W4cWMdOXJEEh2LGdEPP/wga61y5MihTz/9NGhe4PZm22dcixYtUp48eRQWFqZhw4a56akFDLlHCF0nTpxw/27WrFmKoQJv+xIq+O8ZNWqUrLWKiIjQ//73P3377bcaNGiQ7r77bllrlS1bNs2bNy+tVxPnyGv437x5swoWLChrrV5//XU33wsSJiUlBZ3nR4wYoUKFCrmw8Z49e9xyyHgWLlyoPHnyKFeuXPr444/1+++/q1u3brrxxhtlrVWdOnU0d+7ctF5NXERTpkxxnUYdO3bUTz/9pHHjxql58+ay1iomJibopQSErs2bN6tAgQKy1qp9+/Zu+qlTp9w53rt27NixQ88++6yyZs2qfPnyqUePHjp69GiarDcuDS9wbq1V1qxZFRERIWutSpcu7Z4dCBVkbNOnT1dUVJSioqL05ptvql+/frrzzjtlrVXevHnVq1cvxcbGpvVq4gL56quvVLt2bVlrVa5cOU2YMMHNC2wbqlSpknLmzKlffvklDdYS/xUECtJQ4IN+8k7BpKQkd/FfvHixChUqpNKlS2v37t2+zyJjiouL04QJE1SiRAlZa9W6dWvX2MyNYcZ08uRJ1yA0ZcoUSf+3rQOTh9OnT3cPD48//jihggzE285t27aVtdZVJ5H+r6Pw4MGDQeeGV1991QWOkHH8/fffqlKliqy1QWGCwOoER48e1cGDB9Ni9XCReef77t27y1qrzp07+5Y5deqUhg0bpk8//VSDBw/2fRahYcWKFe7fcXFx7t+ECuBZtmyZChUqpLCwMI0ePTpo3qxZs1zVgpTOEwgdGzdudGHyjh07uukpPfcFhgo+++wz91wwaNCgS7KuuDSSX8+9DqQvv/wyaPrMmTPVqFEjQgUZ3Pr163XVVVfJWqvPPvssaN66detcZZO2bdum0RriQtm8ebN7geDNN9900093Pdi9e7datmwpa62uueYad39J2Djj2bBhg0qWLKns2bOrb9++2rRpkyZNmqR69erJWqvs2bO77U/bccaR/Fju3LmzIiMjg15A8qZfdtllypUrF6GCDCB5haLq1avLWquyZctq8uTJQct27NhR1lrVrFnThYyBi4FAQRoJPCF0795d+fPnV8+ePVMsU3fixAn39skrr7xCQ3EGF3iT4IUKvIeJF154wTU2c2MY2lI7jr3GoLFjx6b4Ge9zr732mms8bNmyZVDwAKEl+TY7ceKEKleurOjoaK1fv16SfCXujx07pv79+ytnzpwqX7681q5de8nWF5fG+vXrlSdPHtWtWzdoelxcnLZs2aKHHnpIFSpUUNGiRdW5c+egTklkHA899JCstVq0aJGbtnv3bo0fP16VKlUKKm943333uXAR14LQ0KtXL1lr1b9/fzct8HyfWqiA4Q/+W7766itZa9WlS5eg6XPnzlWFChVkrdVbb72VRmuHC+HEiRMqV66crLW64oor9Ndff0ny3/8FCnxm7NKliyuDum7duou+vri0vvjiC7377rt69NFHVblyZTc98I20RYsW6Z577pG1VrVr1yZUkAHNmDFDUVFRevbZZ4OmL168WLfeequstWrTpk0arR0ulNjYWIWFhclaqzvvvFMHDhyQdPpggHdfuH37dl1zzTWy1qpJkyaXYnVxCSR/rlu0aJGstfr444+Dpp88eVIPPvigq3BIqCBj+v7777Vo0SJVr15d99xzj5vu9RWcPHlS77//PqGCDCS1UEGZMmU0bdo0SVKPHj1krVWePHm0evVq3+eAC4lAQRoIPKDj4uJ0xx13BI2D2bFjR82aNSvoM4sXL1bu3LlVpUoVd0PJiSF0BW672NhYrV27Vr/88ov+/vtv37Lx8fEaP368ChcuTKgggwjc/itXrgwqc/zmm2+6hqA///wz1e/o37+/rLWuDN4LL7xwUdcZF0fgvuB1BMbGxrqGAG9srJRs3bpV119/fYpDZCD0zZw5U9Za3Xbbbdq3b5+kf95efPfdd91Ymnny5JG1VtHR0XrkkUe0c+fONF5rXEgJCQl68sknZa3Viy++qMTERC1YsEAPPPCAsmfPruzZs6tOnTp6/fXX3TjaXAtCR3x8vN566y1Za5U/f37NnDnTzQvsJKJSAZ5++mlZazV9+nQ3bf78+SpfvryvNL4k7dq1i4bDEPTdd9+5cdHvuOMObd269V8/450Htm3bpgoVKig6Olo///zzxV5VXEIrV65UdHS0ChYsqFtuuUW1a9eWFDwMhodQQcbWuXNnX4WKFStWuIpmyYMGu3fvdhVOEVqaNm0qa63Cw8PVr1+/M7qme9eDmTNnKmvWrCpatKh7OQEZw/Dhw/Xoo49q6NChQeGyU6dOBQVOvCFQqFSQ8XjD3tSqVUvVq1d3zwDes6O3HyQkJOj9999Xvnz5CBWEmOThMe8+L7B9IDBUcMUVV+jRRx91Q+AtWbIkxe8BLiQCBZdY4APfxx9/rEaNGkmSZs+erZdfflnh4eFuDKT7779f8+fP165du5SYmOjGwgksgY3QE7gP/PDDD6pevbqyZMkia61y5cqlV155RQsXLgz6DKGCjOmjjz5S4cKFdfDgQbdf/PHHH7ruuuuUK1cu9e7d21fO3LuJmD59uipUqKChQ4cqJiZG1lr16dPnkv8NuDA+++wzVaxY0TX6tG7dWtZa9ejRQ1LqAbKePXu6YQ+QsezZs0fVqlVTdHS0XnrpJXXr1k2XX365rLUqX768OnXqpC1btuiTTz5R8eLFlSdPHqoUZADese49AK5bt851MHnDnHgdx5MnT3ZD3kyePFmZMmVS3bp1GQIlhBw4cEDvvfeeHnvsMd+8Mxn+IKVKBXfffTfnghCVvOHHu+d76qmnZK3Vt99+K+mfygQphQni4+MVFxent99+W+3bt9eRI0cu3crjvHjH8owZM1xYsE6dOq5Swb85deqUGjRoIGut3n33XUk0JGYU+/fvV/fu3d09QK5cubRlyxZJ/7ffpBYquOOOO4LCaghtb7/9dlBVo2XLlqUYJoiLi1NiYqJ69uypZs2aaf/+/Wm1yjhLgVVpvDBheHi4evXq5V4s+zdbtmxxw+dw/GccsbGxLkBeunRpFShQQNu3bw9aJnD/IVSQMf3++++65ZZbFBkZ6UrbB3Y0S6mHCnr37k3ILB1L3uablJSkQ4cO+bavJzBU4PUjbty4UZJS/QxwoRAoSCMTJkxwZay88iSSNGfOHPXs2dOVuM+TJ49q1aqlX3/9VQMHDpS1VtWqVTujNxaQvo0dO9ad+Bs2bKinnnpKNWvWVEREhKpWrRq0X0j+UEHbtm2DGpuR/pzu4X3Hjh0qVKiQypcvL+n/bh7i4uLUuXNnRUVFqWjRovr000/dTV/gA0KDBg1UqFAhSf90JFlrdcstt2jHjh0X6a/BxTJx4kR3LhgzZowkufN9WFiY5syZIyn4BtO7QfTKZb/88suXfsVx0Q0bNkzXXXddUFn7J598UuvWrdPx48cl/bMveOMljhgxIo3XGGfrTKpNeQ0H5cqVU/Xq1dWzZ0/fMr/++qustWrQoMHFWE1cRN6xLElDhgxR37593c9nEioIrFRQq1YtWWvVokWL05ZKR/pw/PhxHTp0SFJww0/yZ4DPP//chQzXrFnjqhMFhgm8fWXPnj3KkyeP7r//fhqO06nA835gp/+5hgq87fzKK6/IWqsvvvjiIqw10oK3T+zfv189e/ZU2bJlXdWivXv3Bi2TPFRw//33y1qrBx54gKBhBjFt2jRFRkbqhRde0O+//55qmED6ZxiVMmXKqHr16i58itAQeO93rqGC2rVrK1OmTFQpyWB+/vln1x5crFgxV5Us8H4vpVBB3rx53VvLCF3edX7VqlWqVauWoqKiVLx4cf3www++EGnyUEGhQoVkrdWgQYOodp0Oedvr6NGjWrRokZ5//nlVqVJFefPm1fXXX6/nn39e06ZNC2o3kP7pW6xZs6Y7JwSe89nOuJgIFFwi3skhMTFRJ06c0O23367cuXNr3LhxKS6/Y8cOvffee6pTp47rRPA6m7Nly+ZKXvLmQWj66aeflC1bNuXMmVMDBgxw073xLyMiInTVVVfphx9+CPqcFyrw3lDgreT0q0uXLipevLgbuyi53bt3q2jRoq5spfR/F/xDhw65N9Tz58+vZ555RsuWLdOxY8d0/PhxtWnTxjUQHTt2TIcOHVKlSpUUERGh33777ZL8fTh33nk7KSlJCQkJqlevnnLkyKHx48cHLeeVrSpSpIjmz5/vPhOofv36ioiI8H0W6V/gtty/f782b96sBQsWaPv27UENf0uWLNHAgQM1cODAoE6mwM9XrlxZJUqUOO0wKUh/Arfhr7/+qu7du6tVq1b6/PPPfdeOI0eOaN++fUENiYEdBI899ljQWJo8QIaepUuXuiFMBg0a5KafTahgyZIlaty4sXt7FenXiRMn1KNHDzVu3Fhr1qxx0wcPHuxCIZ65c+e658FSpUrJWqs33njDzQ/cR+677z5ZazV48GDOA+mQd6wePnxYU6ZM0YABA7R27VrfcmcbKjhy5Ihq1Kjxr8NlIf1L6Q016Z97xffff1+FCxdWnjx51LNnT99QmMnvK1q1asW9YQhKLXS0atUqFS9e3JU4Ti1MIEmtWrWStVbvvfce4bJ07tixY1q4cKG+//57N+18KhX89ddfKlKkCG1DGdSsWbPcsKf169d301MLFTzyyCOuszEuLo57wxCWlJTkrgm///67C5LXrFkzxep0gaGCLl266LrrrvNVtUDa87bTrl279PTTT7vQkFeJ2PuvePHiatmype/FxfHjx7tKBWXKlAl6DuB4x8VCoOASW7lypU6ePKmSJUuqQ4cObnpKDw3e/w4ePFhNmzZ1wyFYa1WlShVfKXSEhu3bt7sGH69cnST16dNHUVFRioyMdCUrr7zySk2dOjXo8/Hx8fr666911VVXMU5uOhUXF6ebb75Z1lpVqFAhqKHY89dffyl//vyqWbOmJH+Z64MHD6pdu3YqWrSorLWKjIxU6dKlXfm6yy+/3DUunjx5UrVr15a1lo7lEPLbb78pNjZW5cqVCwoHeW8pbt26VXfffbfb/qNHj3YlrE6cOKEXX3zRVabYt29fmvwNODfJh7657bbblD17dllrlSNHDjVp0uS0HQInTpxw/3711VdlrVWTJk10+PDhi7reuDjGjx+v6OjooAfGm2++WQMHDnTLBAaRpOBGo06dOslaq0qVKp1xeWykP/v379f//vc/RUVFKVeuXPrkk0/cvLMJFXiNiFQoSN+OHz/uwqPly5fX4cOH9dVXX7lG36+//jpo+ffff9+dH+655x7f9yUlJbk31OvXr0+J63TIO0Z37NihRx55RNHR0cqXL5+6deuWYtW5MwkVeNeCjRs3qkCBAqpRo8ZF/RtwcQTeFyYlJenEiRMptvV4oYL8+fMrf/78ev/9992xnlKjsfdMwfUg/QvcfkeOHFF8fHyK2/TTTz9114LAFxMCde7c2VU2pXph+rZr1y4999xzKlKkiEqWLKnhw4e7eYH3+mcSKvCWnz9/vmJiYnTfffdd9PXHxRMYJvK2rTdt9uzZKliwoKy1evTRR33LScHn/SeeeIIKBSEkpXN/StO8SgXWWtWtW1crV670LRP4fOi1FREySz+87bN161bdeOONstbqxhtvVJ8+fbR06VLNnz9fY8eOVc2aNd0zQZUqVRQbGxv0PYHDH5QtW1aTJ0/2/Q7gQiJQcAkNGTJE1lo1bdpUJUqUcONgpnYyDzzo4+LiNGvWLD3yyCMqXbq0cubMqVmzZvmWQ/o3depUWWv1yiuvuGn9+/dXdHS0IiMjNXv2bB04cED169eXtVbXXHONpkyZEvQdJ0+eZFzUdCrwLRKvDHn58uVdqMCbv2HDBuXIkUN169aVFHwe8I7pY8eOacqUKXr00UeVK1cu9zbCPffco7///tstn5CQoPLly6tQoUIpvuWE9GfUqFGuEzhXrlz65ptvJPnP52vXrtUDDzzgKpeUKlVKtWrV0lVXXeWCJdu2bUvxs0j/xo0b5xoF77zzTjVq1EiVK1d2IZJPP/00aPnkD5Je51GpUqW0adOmS7nquEDmzJnjwgQvvfSS3n77bd1+++3KnDmzcuTIoe7du7tlA4/xI0eOaM+ePXrooYdkrVXBggVTDK8htBw8eFDdunVTWFjYGYcK/vjjD0l0GIWiv/76S3fccYestS5AWqxYsaBwqLddDx8+rOeff95dM/r166e1a9dq586d2rRpk7tXKF26tLtH5L4g/QhsMLzhhhtcIPSLL75w93EpOV2oIPDZwQuj9+7dW4mJibyRFEICj9MZM2aoXbt2qly5sq699lq1bt06qJqhdPahAqR/gdtt2rRpuv3223X99derSpUqGjx4sDZs2BC0/FtvveWuBd27d9fs2bO1c+dOrV+/3lWsKlCggNatW3ep/xScha1bt7qXUK6++mr16tXL9zx3pqGCwHvAWrVqKTIyUl9++aUk7gVCSeC5ICEhQSdPnnQVSZObPXu2q1Tw2GOPuemphQoQGgKP1/nz5+vTTz9V8+bN1bJlS40YMUKLFi0KWv5sQgUS9wnpibddNm/e7F4cbNWqVYp9A1u3blX//v1VunRp18eQ/KWy5KECr88RuBgIFFxEyU/UI0aMcDeAYWFh7u30013kk5ev279/v7p16yZrrR5//PGLtOa4mEaPHq3mzZtr9+7dkqRJkyapaNGiioiI0IwZMyT9s0+MGjVKmTNnVlRUlK699lrfeKpIv7wbgP379+v222/3hQokadOmTcqZM6eaNm2a4nckP39s375d69at06FDh3zjIHqdig0bNkzxYQNpL/n2/Oabb5QjRw5lzpxZ4eHhGjx4sKTgMZQDvfXWW6pQoYLCwsJkrVXJkiX1wAMPuE4DUsahZ968ecqWLZuyZMniggPe9veqT1hrNXv27KDP7dy5U+PGjXOVbi6//HKq1YSQ5OeC1157TeHh4Ro6dKibtnnzZvXs2VNZsmRR5syZfaGCo0ePql27dsqRI4erZkCYLPQkbzT0HDhw4KxCBdZatn8ICtz+V155pSIjIxUVFRXUeZi8E2DXrl1644033HbPnz+/ihUr5kKnlSpVcp3T3BekH9523LZtmytX/swzz5xxo+7pQgVJSUnunqF+/fpnPL420ofAfWDo0KHKlCmTrLXKnDlzUNWiFi1aaOvWrW5fSilUwLYPfZMmTXLb3Ct1nDlzZtWrV08LFiwIWjawak2WLFlUtGhRd1+YvN0B6c+ff/7prgctW7YMqj6X3L+FCgIrXT777LNuaEzahUJL4PVgzpw5at26ta655hqVKVNGFSpU0MCBA31DmgUOf5BaqAChI3Af+OKLL5Q7d27X/ue9YFS2bFn17ds36HNnEipA+hIYJvCO4cCqtd4xHLhPHD16VJMnT1a5cuVkrdUdd9zhO897oYKwsDDlyZPHDZcOXGgECi6gU6dO+cqWS/90BHrj3I4ePVpRUVG+cpVnc8HfuHGjcuTIoVy5cvGgEKLWr1/vtvkzzzyjiIgIff7555KCG5WvvPJKd/OQL18+/fTTT2myvjh7/xYqWLNmjaKjo9WsWTNJwWNhB55LAveHlBoevUbEggUL+t5ewKWXUjnywOvB33//raSkJJ06dUoTJkxwSdTKlSu7fSBw+cB/79y5U0uXLtXPP/+s7du36/jx477fhfTP20e8Y/fDDz8Mmr98+XKXLH7qqad8nx8+fLguv/xyZc2aVffdd582b958SdYbF9Yvv/yiBQsWqGHDhnrwwQd9848cOaJPPvnEhQq6devm5h0/flzjxo1TtWrV1KVLl6CKNUjfklcfC7z2BwoMFeTOnTvVUIFXCYnxMEPXlClTXFUaa60qVqzohjdK7a3Cb775Ri1atFCpUqVUvHhx1a9fXx988IErf8l9Qfpz4MAB1a1bV9ZaPffcc/96v5i8ITEwVFC7dm3XeewNe3TllVdSmSKEeRWrcufO7aqPTJw4Ud27d1dERISstWrQoEFQ28+BAwdcqKBw4cLq0qULQ2KGsG3btunqq69WtmzZ1Lt3b23atEkff/yxatas6a4N8+bNC/rMt99+q7Zt26ps2bIqW7as7rjjDn3wwQcMf5XOxcbG6pZbbpG1Vm3btnXTA68Hydt9Au8XA0MF77//vgukv/baa7LW6tprr3VDXXA9CD3jxo1z1euyZs3qgkLedWDs2LFByxMqyHi8IdCio6PVqVMnDR8+XK+++qq7Hlhr9dZbbwV9JjBUcOedd2rp0qVptPb4N975PTBM0KVLFzf/dMduXFycRo0apaJFiyo8PFw9e/bUqVOngs71kyZN0jXXXKMCBQow7BEuGgIFF8iRI0c0bNgwzZgxw3XySFK/fv10ww036Oeff3YnjTFjxrhQQWDZ+zO54Hs3ko8//ristfrxxx8v8F+Ciyn5Nt66dauioqJUrFgxbdmyxV0EvMbiWrVqqWnTpnrkkUeUKVMm18CI0JBSqOC6667TqlWrtHz5cmXKlEn33nuv4uPjdfToUfe5kydPBj1EJn/j5NixYxo2bJgrmcobyunLkSNHNGDAAF9Vkb59+6pYsWKaO3eupH+O84kTJ6pkyZKy1qp169bu7YTUGpiTo2RZaDp27JiuuOIKXX755UHD16xYsUJVqlRxby8GCnxzZdSoUfrhhx8YIztEzZs3z71NWqZMGbVr106Sv2LV0aNHNXDgwBRDBadOndKBAwdS7ZBG+hN4vh4/frzuvvtuVaxYUffdd5/Gjh2rPXv2BC1/4MABde/e/V8rFezdu1cSDYehasKECbrvvvs0bNgw3XXXXS6A6oVET1em9PDhw77rAJ0H6Yu3zX788UdlzZpVVatWdfNOd8ym9LZq8koFzz33nKy1Kly4sP78889//U6krdS2zY4dO3TTTTfJWuuGQAs0b948NyRKkyZNguYdOHBAvXr1UlhYmMqXL+/GR0boWbBggay16tWrl5uWmJio5cuXq2nTprLWqkKFCr5QgfTPc8Xp3nBH+jJ06FD3dqnnbM/dgaGCDz/80AXVCxcuTKWiEPbTTz8pMjJS2bNnV58+fbR7926tW7dOffv2dW8lX3PNNW44C09gqOD+++9Po7XHhbB69WqVKFFC1lpfeGTLli2uYrW1Vj169Aiav2rVKhdeffDBBxnyIh07dOiQqlat6oY19qoQncmwZbGxsWrXrp2stbr99ttdu0DgM+C0adO0a9cuSVwLcHEQKLhAZs+erbJlyyp37tyaMGGCJOnzzz+XtVY5cuTwlSweO3asCxW8+eabbvqZHuiNGjWStZbyJelQ4Mk/Pj5eBw8e9L055m3nrVu3Kjo6WqVKlXINyYGNxMWLF9cDDzygHTt2kCwLUSmFCm666SaNHDlS2bJlU4ECBVSnTh1VqFBB1apVU82aNVWjRg3dfvvtrrPhxRdfDOo0OnjwoD7++GMVKFBA9913H2OnpzMLFixQkSJFZK3V6NGjJUmDBg1y5SsDK43Ex8dr4sSJbvk2bdq4cwA3fhnXnj17VLBgQZUrV869URoYJnj22WfdsklJSdq/f78+/vhjX7lThKb58+erVq1a7q3DwEoUyR8gk4cKkjccIPR88cUXQaWsvbdSH330UVfK1NsPTjf8QeB9AZ3IoSfwWN+5c6ckaffu3UFVrZKHCpLfFzAmaujo1KlT0BtIyRv/9u/fr/nz56t169a6/fbbVaFCBfXt29c3nElgqMDrPNq6dask7hvTq9mzZ7vtnNK5evXq1cqSJYtq1KjhpnmdAN7yv/32mxsOIbDtSJL27dunTz75xL2Vzrkg/UtpG02ePFmXX365e9s88Bq/adOmVEMFyY97tn/616JFC1lrNWLECEnyVSk8cuSINm7cqDfffFMvvfSSnn32Wc2dO9f3kokXKvCGSOF6ELq85/27775b1tqg+33Pzz//rCZNmig8PFy33HKL62Pwjvk5c+a4aldUrwtdXuWyJ5980k1LPixqnz59ZK1V9uzZNXnyZEn/tx+sWLFCTZo08Q2PgfQlKSlJ77zzjsqVK6eIiAg1bNgw6Nr+b9fyJUuWuOP922+/TfVztBHgYiFQcIHEx8friSeekLVWJUqU0DPPPCNrrYoVK6aJEyem+JnA4Q/OJlTQuXNnWWtVtmxZOpnTgdQa837++Wc9+uijKlOmjPLnz686dero3Xff1e7du4OW9VJpb731VtBbRl7Jsv79+1+ivwQXS0qhguzZs7vzReB4mcnHzIyJiUkxMHD8+HGtXbuW0pbp1CuvvOK26VNPPSVrrYoUKaJJkyb5lo2Pj9eECRNUuHBhQgX/EfHx8apQoYKKFi2q+Ph4rVmzRjfffLMvTOC9bTR//nwVKlRIH330URqtMS60hQsX6v7775e1VpkyZQqqaJJaqMAreRn49hpCy6pVq1SoUCHlzp1bAwcO1KJFi/T222/r6quvdqVMvWFMUgoV5MuXj+0fov6tYcibv2vXLt1xxx2+UIF3X5CUlKThw4df3JXFBdemTRtfA7F3j7d+/Xq1aNFCl19+uS9sdP/99+uXX34J+q4ZM2bIWqts2bJRmSCdGzBggKy1ateuXaqNujNnzpS1VvXq1ZPkb/z1fh4zZowiIyNVoUIF99aZNy+lITSQPgVeC37//XfNnDlT48eP19ixY5U3b179/vvvKX5u48aN/1qpAOlbUlKSjh49qho1ashaq6FDh7p53rG7ceNGvfDCC+6+0PuvTJkyat++vTv2PV67c9GiRbkepHO//vpr0Mtjye3evVslS5bU1Vdf7aYlL2W+YMECVatWTdZatW/f3vcd8+bN8wUREVree++9oCENUjqeY2Nj9eSTTyoiIkIdOnSQFPxmuxdKpEJB+hQ4VPpHH32kEiVKKDw8XPXr1w96gSi1Z0dveuPGjWWt1ddff33xVxpIhkDBBRBYpv7NN990N3158uTRmDFjfMsFChz+4I033nDTT3cT+OabbyosLEx//PHHBfwrcC527dqlrl27+krUjx071qXFypUrp8svv1y5c+d2Y6V7N/vSP+MjFS5cWHnz5lWTJk302WefqVmzZi404pUsQ2gLDBXUrl3bpcgXL16so0ePavv27YqNjdWePXu0ZcsWbd26Vdu3b3dJdB4MQ0Pgeb5nz55B14PvvvsuxeWk/wsVUKkgYwq8PiQlJSkxMdG9VXLvvfe6YNnTTz/tlgtscLj77rsVHh6un3/++ZKuNy6MpKSkFBv758+fryZNmshaq6pVq542lX7s2DH17t1bhQoV0urVqy/NiuOCmzhxoqy1QR3CJ06c0C+//OLOA/Xr108xVOA1MF199dVBwyQh/Qu85m/ZskWzZ8/WyJEjtXDhwqBzvXd+CAwVXH/99Vq/fr1bpmPHjrLWqkWLFpfuD8AZS35/5zXmDh06VJGRkapYsaJ72WD37t369ttvlS9fPllrlSVLFl1xxRV67rnn1Lx5c3cP2bJlS/c84J0TZs2a5SrgcZ+YPiUmJmr48OHKmTOnoqKiXNWy5ObOnevChadr39mwYYMbJo2xkUPfpEmTVKhQIcXExLgO4Vy5cmnGjBmSUj6uN27cqAceeMC1Kc2aNetSrzbOUeD29IaradiwoTvmDx8+rFmzZrlj3FqrQoUKqWHDhq78ee7cudW1a1fFxcUFvbH8yiuvuPtGrgfp04gRI1xVutSGq/vtt9/cC0c7d+70tR94Ro8eLWutwsLCtGjRoou+7ri0+vfv70rZn+5578svv5S1VgULFmQYzBCQ/PnAO4cHhgoiIiLOKFTgTXvooYcIFCDNECi4QLwbt48//ljWWkVERChPnjyaPn36v6bCAkMFHTt2/NfflZiY6N5yR9o5fvy4LrvsMoWHhwdtj59//lmRkZGKiYlR3759dfLkSe3YsUNbtmxx4yNGRkZq3759kv5pJP7www9VpkyZoBRy8eLFtWbNmrT683AReOeJffv2qU6dOq6h+N+2M2WKQou3nb2b/PDwcEVEROj777+XlPr2TB4qeOmllxgPM0SdSbnR33//XVmyZHHn/DZt2rh5x44dc//2qtU0adLEV+oS6deZlpxdsGCBG8bq9ttv16+//prqdxw7dox9IISktA/07dtXFStWdD97zwhJSUlavHixbr31VvemqledyPue/fv3q1+/fi6USlnj0JC8Efiqq64Kut+/7777NH78eLdMSqGCkiVLauzYsa5MctGiRRnuKh3y7u+2b9+uKVOmBM1btWqV2/Zly5bVbbfdpqpVqyo6OlrWWt1yyy3q06ePGwZJkj777DO3nwSGUgPReZS+xcXF6Ztvvgm6x/N42y4pKUn169dXeHi43n333dNe52+77TZZazVz5syLtMa4FH766Sc37NU999yjypUrq3jx4r4qpCkd35s2bXKdCNWrV9fx48cv9erjLOzevdttI68DacyYMSpQoICyZMmiKlWqqG3btmrcuLF7LqxYsaI6derkQmN//fWXWrdu7SoXeZ2Hycug8zZy+jVlyhS3fT///PMUl9m2bZtKlCihXLlyuaBJatVw69ev76twh9CR0jOcd/wuXbpUBQoUUMmSJbVs2TJJKV8L9uzZo2LFiilfvnxu+GSkP8nbfgNfDDnXUEFiYqIOHz6sihUrylqrqVOnXsS/AEgZgYIL6NixY3rppZd02WWXqV69eu4N5LFjx6aaQvSMGTPGpZMZHzd0VKpUSfny5XOJ4GPHjumee+6RtVYDBw4MWjawpHXLli2D5h09elQrV65U27Zt9dxzz6lr165BVQyQcaQ0/MF1113nQgV0EGQMhw4d0quvvqoyZcq4UlRRUVH/mh71QgXemwhnEjJD+hJ4DC9btkxffvmlPvjgA82ZM8cXEBkxYoQb8uT111/3fderr74qa61Kly7trjNI/wL3gVWrVmnEiBF65pln1KlTJw0ZMkSHDx8OWn7BggVq2LChrLWqW7fuaUMFCA2BjQe///675s+fr7lz52rAgAEqVqxYikOWnUmogLLWoSXw+B06dKjrHH766af1wQcf6LHHHlN4eLiuvPLKoPFyve27d+9eFzjy/rv66qvdMwKdB+nPzp07lS9fPuXMmVMTJkwImjdz5kyVKVPGXfettYqOjlaLFi20bds2114Q2G7w8MMPM9RNiAs8TgcOHKg2bdq4YzwhIcE1JEdGRqpQoUIaN25cULDUa3COi4vT1VdfrRIlSriORoQG757A+9/HHntM0dHRGjJkiKR/zvUzZsxQpUqVZK1VtWrVXGn7lK7369ev1+OPP66VK1deor8A5+LPP/9U5syZVaNGjaBj+tSpU3r11VdddZrkw9ysXLnSvZnsXQ927tzpQid0HoWmH3/8UY8//rgLmKT0jHf33Xe7ZwDvBbTAZwrvenLvvffKWqtBgwZdgjXHhRS43Tdu3OirQHn48GHXTly1alXXfpR8OIPt27crT548qly5Ms+F6ZR37B44cEBjx45VkyZNFB4erq5du/qWOdNQQeBwaXnz5lXdunUv1Z8DBCFQcIF55col6cUXX3ShgvHjx/tCBcmTSl988YVKlizpPo/0K/mYNZ9++qkk6e+//1bu3LlVq1atoOWXL1+uypUry1qr5557LmgeF///npRCBRUrVmQYkwxm+/btrhPYK1GcWsnTwPNAQkKCvvrqK1WsWJFgUQibMGGCG+rG+69Vq1b66aef3DKHDx/WwIEDXedCtWrV9Mwzz+jFF190AbTChQtT4j6EBDYSTJ48WcWKFfM1Fl5zzTWaPn26Dh486JYlVJAxjRw5UgULFnSh4ZIlS6p48eJufNPk94DJQwV33313ULl7pF+nO06nTJmimJgY5c+fX19++aWb3rlzZ1e29rLLLnPPE1JwJ2T37t3Vvn17de7c2VVF4/khfZo+fbquv/56hYWF6fLLL9e4ceOC5i9btkx9+/ZVs2bN9OGHH6ZaecBrN7j//vtlrdUHH3xw0dcdF9fGjRvd/d5rr70W1BZ0/PhxN8xFsWLF1K9fP1+bkNe29MADD/BWejqX2vVgyZIlkqSqVavq4Ycf9s3fuHGjazOqXr36aUMFyd9OR/qSlJSkzz77zA2D2rBhQ1+oYMiQIWrVqpWuueYavfjiixo6dGiK35WQkKBTp065wAmBgtCS0tAFQ4YM0ZNPPukb4nLJkiUqU6aMwsLC1L59e1exxtsHPLfeeqvy589PqCjEBF73J0+erEqVKilLlix69913Jf3f/uFVq/CuBZs3b/ZdB5566ilZa/XCCy/wTJAOBVYtu/feexUVFaVMmTKpRIkSevDBB7Vhwwbfsv8WKgi87ntV7Pr37x80vCZwqRAoOEenO1i9BqBjx47phRdeSDFUEHjCX7dunZvuPRzyxkn65p3wBw8e7BoFJGnFihWy1qpx48ZuH1m+fLmqVKmSYpggNjZWX331lQ4dOhQ0nYtBxhcYKqhfv77rROLYDz2nO14D57355psphgoCS55u2rRJSUlJSkxM5HoQwmbMmKHw8HBZa/XQQw/p4YcfVtGiRRUeHq7KlSsHvbWYmJiomTNn6qqrrlK2bNlcp3PRokX1wAMPUNY6RH377beuo/DFF19Uv3791K5dO1133XXuvrB///7au3ev+8zChQtdqKBevXqaPXt2Gv4FOF9jx451x/Odd96pq666Srly5XI/e/eSqYUKatasKWutWrRoQUNRiEjper19+3bVqFFD1tqgzoJ3331X1lply5ZNzz77rKy1uuyyy4IqnHkNzR4qVISG7777TrVq1ZK1NsVQQUoCt6n37+PHj+uqq65SsWLF6DRI51J6Fkj+8sjx48f15ZdfqlChQrLWqn379kHLHD16VPfdd5+stcqRI4euv/569ejRQ7169XLVLy+//HL9/fffqf5OpK1vvvlG8+fPl+TfPuPHj3f3d7Vq1XJlz5MHAzZt2nTGoQKkb7t379bHH3+sggULphgq8Bw5ciTo55SuB3v27FGRIkV0zTXXBD07IDQE3r/t3LnTBY1feOGFoBcPDx8+rA8//FCXXXaZsmbNqhYtWgQNhSRJnTp1cm2HXhUDpH/Jq5Z5w960a9dO8+fP993jL1q0yFUlKV++vN58801NnTpVc+bMcQHEcuXKuWsE0g/v3m7Lli0qVaqUrLWqWbOm5syZk+oxe6ahgsTERL300kvuxQOGw0RaIVBwDpKXMf3hhx80bdo0N76N9H8Xgbi4OF+oIDBR/sorr6hy5cpBbywidPz888+y1qpKlSpKSkrS6tWrFR4e7srOLFmyxL1lGhgm8MoWjRs3TldddZUmT56cJuuPf5e8McDr7P235c6Ed57Yt2+fmjdvTknzEBS4L6xatUpTp05Vnz59NGjQIG3ZssVX2jy1UIEktW3bVmXKlNGcOXMuybrjwkl+/D/88MOKiYnRsGHD3LSff/7ZlS6+/vrrg8bMlv4ZL/v333/XuHHjNGnSJO3cudPXwIT04d/O92vWrFGZMmVkrdXw4cOD5h09elRNmzaVtVb58+fXyJEjg75v4cKFroxl48aNeQsxhAQGBOLi4lSvXj3lypXLDXWzdetWff311ypcuLCstXr44YdPGyqYP3++GjduTOWydK5Dhw6qXLmyrxSp56efflJkZKTeeOMNN+3DDz9URESEsmXLpuXLlysxMVGtWrWStVZFihRRv3793LKB30cHYvoWuH2+/fbbVEMFp06dSnVbBp4LvH2iefPm3A+EgKNHj7qG4sAOosmTJ7uKY3Fxcfrqq6902WWXpRgqOHbsmF577TVdf/31QZWNIiIiVLVqVW3btk0Sncvp0cyZM2WtVcGCBbV48WLf/MWLFwdt0zZt2khK+byePFRAZZrQFRsbqz59+qQYKvDCJKlt18DpDz74oBsyKfkQekg/ziRcJv0TPCxQoIBrJw4MkO7cuVNdu3ZVkSJFZK1V2bJl1a5dO3Xv3t0Ng5U/f36tW7fuov4tuDi++uorWWuVL18+ffHFF0HzvH3F24/WrVunG264wVft0AsZcE+Q/njb7q+//tIVV1wha61eeumlFJcJvFdMXsmkd+/eKlmypCIiInTnnXdqxYoVkqTXXnvNhUm8gGlK5xjgYiNQcJYCD/IRI0YoT548QWMgduvWzTcmUmCooFChQho8eLDWrFmjdu3ayVqr7NmzkyoLAcnHr5X+udkrWrSocufOrb///lvHjx931Qg++ugjVa9eXdZaPfvss+4zgTeLNWrUUK5cubRq1apL94fgrB07dkyrVq1y287bByZMmODrLDpbgW+nS7yNHkoCzwWjRo1yD33ef8WKFVOrVq18wxYEhgoGDRqkP/74w6VMs2TJ4m4Mkb6l1GCwYsUKbdy4Udddd52ef/553/w1a9bo6aefdqGC5OMrIzR4QxWk9vA2depUZcmSRY899pibdurUKddweOLECbVu3dp1NG3dujXo8/PmzdODDz7IMDghyttuhQoVUocOHXzz582b50IFLVq0OG2owNtnuDdIf5KSknTkyBHlzJlT1lrdcccdblsGbq9ffvlFzz77rLu2T5w4UYULF1ZMTEzQ0CYzZsxQjhw5FBYWpqJFi+qTTz65tH8QLogzDRX8WzjEazsoW7asdu7ceUafQdqJi4vT22+/rUqVKmnp0qVuulfNsHHjxu458t9CBSdPntTatWvVu3dvvfrqq2rXrp0mTJjgwgp0HKRPBw8edBUmvBdJkl8TlixZoixZsriggPdmYUrbNDBUcN1112nPnj2X5g/BBXe6UEFqx3Pg+d5rN77uuutcuITrQfoVHx+vDRs2uG3sbasZM2boiy++cNt8+vTprj8heahg7969GjNmjG688cag9iWv2uGaNWsu/R+G87ZixQo3HKIXOJdOP4TN3r17NWjQID3yyCOqVq2a7r//fn344YfumsA9Qfpz6NAhdz8Q2CaYUvUZSerataumTp0adC+YPFRQr149Pfroo+5lZa+Nme2PtEKg4ByNHj3aXdRvv/123Xbbbe7nJ5980iXFAkMF7dq1U0xMjDJnzuwan0qXLu0akkkVpU8nTpzQ/v37fdO9bVu7dm1ZazVr1ixJ0gcffOBu9qy1euWVV9xnAkuctW3bVtZatW7dWkePHr3IfwXO1cmTJzVo0CDVrVtX/fr1c4GhgQMHylqr+vXr66+//jrv38NDYegaMWKEO/+/8sor+uSTT9S+fXtVqFBB1lrdeOONWr16ddBnvFJ14eHhruTd5Zdfzo1hOvfjjz+6UqbJTZs2TWFhYWrXrp2KFy+uQYMGSfJ3BK5bty7VUAHbPf3r06ePihUr5jqNUzp3v/76666TQApuJPC28YkTJ1StWjVZa/Xoo48qISEh6D6Qt49C04ABA2St1VNPPaWqVatqxowZkvwNRXPnzj2jUAHSL+/Y3759u6tIUqdOHbctA7f5jh073PLPPfecIiMj3fAHgdeIOnXqKDIy0o2zPmLEiEv01+Bs/Nsz+7mGCvbt26dFixa55a+88kruC0PIyy+/7IYr2LVrl2svKlasmL755pugZf8tVJAa2ovSt8OHD6t3796uvSAwBBIYKvCe/Zo3b+4+m1JwcPPmze4NR6oVpX+nOz7PNlRw9OhR/fnnn2rQoIG7fvA2cvp36tQpDRs2THfeeacGDx7shrb9+uuvXfg0sCrp6UIF0j/XiiFDhqhHjx564403NHnyZBcqQej59ttvFRkZ6RsKOSkpSX/99Zeeeuop3XXXXapXr54mT57sC5Il7zfgniB98e7rZ8+erZw5c6pq1apuXuB5O/B671WmvOOOO/TLL7+kGiqIjIx0w6J6fYhcC5CWCBScocDSM8eOHVOtWrWUN29ejRkzxi0zfvx4lzZr2bKlawAILGfSv39/3XHHHbriiiv00EMPubdVOBGkT7t27dKtt96q8uXLq3379urbt68WLFigffv2ufI0bdq0kbVWnTt3dp977LHHXNWKwLePPN4bytdcc43v7WWkL8eOHVOfPn0UERGhUqVKacyYMerXr5+stSpQoIAmTpx43r+D4z90LViwQHny5FGmTJl8QxiMGjVKWbNmlbVWffv2lRS8rQcNGqSGDRvqhhtu0COPPML1IJ2bOnWqG/t00aJFQfOSkpL02WefqWDBgm6bf/TRR6l+V/JQwaRJky7y2uNCiIuLcwHS6667LtUwWa9evWSt1UMPPeSmBXYceQ+R06dPV5YsWVSjRo3TvpmA0DFq1KigN4l69uwpKeXgyZlWKkD65R3Lf/31l0qWLOkLFQSWspT+CRbkyJFD+fPn14YNG9x0b7l77rlH9erVU+fOnVWkSBFt3779Ev0lOFPett29e/dpK8ydLlQQOOSRt9zUqVNVvXp15c6dW9ZaNWrUSDt27JDEOSG9C9zWXlly7y30YsWKBW3vwIbi04UKqEoT+j777DMVKFDAjX2cmJjotuvSpUvd88IjjzziPpPSdt+yZQvDIqZzgWNYX4hQwS+//KJmzZq56od169alnSBEnDx5Ur1791ZYWJiKFSumb7/9VsOGDZO1Vrly5fKVuJdSDxVwHQhtKZ0LunXrJmut3nrrLTdt3bp1+uCDD1S8eHFZa12ouGTJkho0aJASEhI47kOMV2XMG/408FgO3C+8KgbeC8d16tTRzJkzfaGCPn36KE+ePCpQoABBY6QbBArO0vbt27V3715FRUXpnXfecdO9A37GjBm6+uqrfaGCQHFxcYqNjXU3CpwI0qfExEQ98MADio6ODmocjoqKUtGiRVWzZk198MEHatGihay1euaZZ9xnN23apObNmwe9tTxgwAANHDhQdevWdePrUaoqNGzbtk0dO3ZUrly5XKNPoUKFNHXqVLfMuVYYCLxZmDZtGvtEiPC2txcuee+994Lm//rrr268szfffDPFz0rSkSNHdPDgQfc2MteD9GvWrFmqXr26wsLCXCdhoPj4eA0fPtyVJrz66qtP29nghQqioqJUvHhxfffddxdz9XGB7NmzR40aNdJtt90W1FkYeC6fPXu2wsLClCNHjqDrRHIrVqxQ5syZlSdPHm3atIlKNRlEYBWzBx980G3XlM7vgaGChg0bsg+EIG+7phYqCGxE2rVrl3Lnzq2cOXO6sTADw0Rly5ZVo0aNdOTIEfdWG/cF6c+2bdtUtGhR1a5d223HlCQPFdSsWdPdH0yfPj1o2Z9++knZsmVTnTp1NHDgwNOWQkf6E3gcV6xYUZkyZVJ4eLh69+4t6Z99IaXOhdOFCnjzMHQlJCS4tw7LlCnjgsjnGipA+rVlyxaVLl06aIirswkVNG3aNGjI3KSkJL322muKjIxUxYoV1a1bN4Y7CTF79+5Vhw4dlC1bNnduz507d9DLJ9629pyuUkHysdWR/gVup6FDh+rll1+W9E8bQe7cuVWuXDl99dVXGjx4sK655hp3b9iuXTvNnz/flbavXLmyOz8g/QusYh0WFnbaZ4Q777xT1lrdc889Gj9+vG655Rb3DDlr1qyg60hiYqIGDRpE0BjpCoGCs+B1HPXr10833nijFi9eLOmfm/7AC8ZPP/30r6ECDzcE6dv+/fuVkJCgqVOn6vPPP1fz5s110003KW/evEEhA2utsmfP7qoRJCUlad++fXr11Vd9y+XIkUN33HFH0JtJCA0NGjRQRESEIiMjgwIk5/rgH3gj0LlzZxc+Sf5GG9KnxMRENW7cWNZaLV++3E2fP3++ypcvL2utXn/99aDP7N+/P9UhTrgepH+//vqrunbt6gIgXgOPJz4+XkOGDNH111+viIgIPffcc6e9B1i/fr0eeugh5cqVS5s2bbqo644L5/Dhw67zYMqUKW74g1OnTikxMVGHDh1SixYtFB4erqZNmwYFS5KSktw1w+tcvPXWW2lAzgACz+HffPONu+/r1KmTm55SA8Cvv/6qqKgoRUVFae/evZdkXXFhnU2owAsit27dWhs3bnTTX3rpJV9AkfuC9Klv377KlCmTYmJidO+99wbdAyYXuA0nTpyoKlWquE4krwKFt8zGjRsVFxfnfqZDOfT8+uuvstYqIiLCvXUWeI+QksBQQVRUlJ555hm2fTqW0nk5cHt55/tDhw7p4Ycfdm+aEirIeE6ePOmu3bly5dLbb7/t5p2uwyc2NlYfffSR8uXLJ2utOnbsGLTNExISNGXKFO3evds9b3BOCA2B2+nuu+9WZGSkIiIi9PTTT7vpgfvG6UIFtAmGvsDnwd9++01HjhzRs88+q8yZMwf1ETz99NNasWKFC5Js2bJFhQsXVmRkpJYuXZrGfwXO1KlTp3TixAmVLVtW1tpUh0r9448/VLFiRdWoUcMNZzRnzhzddNNNstaqVq1amjlzpvvO5L8DSA8IFJyF559/3pWxt9b6yhWdLlTgjXeF0JLSA2N8fLw2bNig8ePH68MPP9Rdd93lUoUlSpTQvHnzgpafPXu2RowYobfffls9e/bU4sWLfZ1QSN+SkpI0f/58FxyJiYlR6dKlNWjQIB05csQtczYCbwS6du2qsLAwZc6c2TU6If07deqU7r77boWFhen333+X9M+42CmFCRISEnT48GH973//02effUZ58xDxySef+KpPeMf6yJEjVa9ePVfK1BMfH6+hQ4eqXLlyiomJUYcOHU57D7BhwwaXNkZo+eWXX9y136su4+0fkyZN0uWXX66wsDC1bt3ad28gSW3btpW1Vi+99JLi4+PpPMwAArfhmDFjXENRYFWzlBoCFi1a5IbQoNE4NP1bqMBrJPzxxx9Vvnx5Zc6cWZUrV9brr7+uOnXquLeTdu3alWZ/A85MXFycevToocKFCysqKuqsQgVDhgxRrly5FBMTo++//14Sx3xG8uuvv6pNmzaaOnWqWrZs6V4mWLlypaTThwq8jociRYoElVBH+nPixAktXLjQbU/vGB8zZox69erlKswcOnTIDYNxJqGCxx57LA3+GpyPxYsXq3Xr1sqUKZOyZs0aFCo43bl9x44deu2115Q5c2bdeOON7mUjwiShLykpSevXr5e1VpGRkYqOjlbJkiU1YsSIFM/tqYUKHn30UUIFISYwELp7927deOONypcvX9BQ2UeOHNGoUaP09NNPq3Pnzho3bpzvew4dOqTChQvr1ltvZR8IQU2bNpW11m335Of1U6dO6ffff9fu3bvdz9I/15Prr7/etSXzfID0jEBBKlIrK/TKK6/IWqvw8HC1adPG96ZpaqGCe++9N9WxdhE6UjqhnzhxQt9//72qVavmxkpMLYmG0NauXTsNGDBA7777rrJnz66SJUvq008/DSpTdyaShwmSv8GC0PHaa6/JWqvRo0dr48aNKYYJvLfZt2zZoujoaD355JNptbo4C7Gxsa4zsE+fPm56UlKSYmNj3Tn/vvvu02+//Rb02fj4eA0bNkxXXHGFYmJi1L59e4KFGUDyc/yePXtUu3Zt1xG4evXqoPmDBw9WoUKFFBYWpipVqqhnz55au3at1q9frzZt2rh7BsbGzVjONVRwuulIvwK3txcWTC1UIP3TqDRq1CjVqFEj6O2k6667zl0n2A/Sr8CASLdu3c4pVPDII4+4MqeB34nQFbgNY2Nj3b+bNWuWaqgg+XF+/PhxTZw40Ve5AulLUlKSvvjiCxUrVkxt2rRx531vuKOCBQtq3bp1bvkzDRXkypXLvamK0LJ8+XK1bNnyrEMFK1ascOOm9+/f/1KsKi6RU6dO6X//+5/69eunTp06KSYmRsWKFdPw4cN1+PBh3/KB+8n06dPdveHOnTsv5WrjAvnrr7+0b98+Zc2aNejllNO9VBQ4zEXr1q1lrdXLL79MyCiEePdtXuWaKlWq6NixY0HzUvpMYAVLr88x+UtNQHpDoCAFKTUMBZ7EvTfKMmfOrK+++uq0n//5559VoEAB5c6dm7fSMyDvxi8+Pl7fffedbr31Vl+oIPn4WAgd3nZLfuO3a9cuvfnmm8qePbtKlSrlCxWk1BCc0hjKhAlCR2ohs3HjxrnrgVfaKjBMEPhgcPfdd8tam+J1A+nTwoULFR4eLmutPvroo6B5s2fPdmOfNWrUiFBBBpLS+ToxMdFN37x5s2sMio2N1V133ZVqqODLL78M6jjMnj27K3NYqlSpoOEQkHGcT6gA6du/3dN7z4ynCxUkJiZq586dGjhwoLp166bPP//cdUKyX6R/5xoq8Lbt5MmTFRYWpvr161+S9cWF92/ngcA3Cr3O5MBQgfd8kJSUpE8//dR3f8h5IH2bNWuWIiMjZa3V22+/rVGjRslaq/z582vYsGG+5c8kVPDbb7+pcOHCWrJkySX9W3BhLF++XI899pgLFXTp0sXNO93x/NZbb8laG7Q8MgbvXuHIkSNq3769YmJiVLx4cV+oIKUhEGbMmKG1a9de2hXGBTFo0CBlzZpVTz/9tAoUKODaBs70uv7CCy/IWqsbb7zRvcGO0LJ161aVKlXKDX3ovWCW2r2jt2+cPHlS1113na688kpXsY6+JKRXBApOo0+fPqpfv772798vKThU4KWGoqOjNXHiRN9nAw/6uXPnunLGvIGQcZ08eVJTpkwJChV4pbC5CISOwG117NgxJSYmulRh4PG7Y8cOdezYMcVKBZ4BAwZoxIgR7ufAzxMmSP8Ct5cXKklpXNvnnnvOdRY99NBDbrp3zUhKSlK7du3c22gHDx68FKuPC2TRokVu+yYPFcydO9eVqj6TUMFrr73mxklD+hYXF6cBAwbok08+CWoA+PLLLxUVFaUvv/zSHeP/FipYtWqVBg8erAoVKujKK69UzZo19eqrr2rr1q2X9G/CpZVaqKBbt25puFY4H4HX/pUrV2rSpEmuetWPP/7oWz61UEFqjYo8J4aOwFB59+7d3Vi3pwsVeNvdC6O2bNnykq0vLpzA43T16tWaPHmyunXrpu+++y4oGOA1IEvBoYLA/aNjx47u+YDjP7RMmjTJVRWw1ipPnjwaNWqUm598e55JqCAwiI7QczahAq9twat22KlTp0u6rrgwzjRkeuDAAb366qsuVDBs2DBfpYLhw4dr5MiRBMpCWFxcnGv3K1CggKKjo/XLL79IOn2gYPv27Zo5c6aqV68ua63KlStH1bIQlZSUpGPHjun1119X5syZVbp0aQ0ePNhd35PfG3jbNzExUc2bN5e1Vh06dGCoC6R7BApSkJSUpH379il//vyy1uqBBx5wYx0Fhgrat29/xqECiQvBf0HyUEHWrFndwyLSn1WrVgXdyAde3CdNmqRmzZqpZs2auv322zVt2rSgEpaSP1TwySefuHnew2G9evV07NgxKhOEmMDz97fffqtHH31U9913n1q1aqW1a9e6kIn0T7nCe+65R9ZaXXHFFZo0aZKOHDmiQ4cOac+ePWrRooWbR7gsNF2IUIE3BFKnTp0oXRcCNm3apBtvvFHWWnXu3FnS/5WzjYyM1OjRo4OW/7dQgfRP50LycBIytsDtPHbs2BSHUUFoCNyWo0aNUvHixRUVFRU0bMFTTz2l6dOnB30utVBBYEMR54PQdLpQwbJly9xygaVMJalBgway1ro3mdn+oSNwW3399dfu2Pb+u/HGGzVw4EC3TGqhgg8//FD33XefrLUqWrSoNm3adEn/Dpy7wH2gbdu2rpJZgwYN3PTU2v2ShwoWL14s6f/OJZwLQt/pQgXedSBw/7jllluUM2dOzZo165KvK85P4PG6atUqjRs3Tm3bttUXX3wR1B7gLZdSqMBrU3rnnXdkrVXdunV5+STExcbGurCg1znsSakNMDExUa+99pqyZs2qqKgoNW7c2LUZ0ocUulatWuWqmV599dXq06ePGzLd267euSEpKUkvv/yyrLWqXLmy9uzZEzQfSI8IFJzGkiVLVK5cOVlrdf/9959TqAD/PSdPntTUqVN1zTXXyFqr9evXp/UqIQV9+vRR9uzZNXToUB05ciRo3rBhw9wNoNdIEB0drRdeeMGVqvTs2LFDb731lnLmzKm8efOqWbNmrrR9wYIFfW+gdurUSeHh4YQJQsTw4cODGgqttSpevLh69uwZNMbpggULXAORtVbXX3+9ypcvr8KFC8taq/Lly5MyDnHnGyr45JNPVKlSJa1Zs+YSrjXOx/Dhw11J2yZNmqT4Blqg1EIFp06dUlJSUlAjAg+I/x2B2/rLL79Ujhw56DwKYSNGjHDBoueee04vv/yyHnvsMXeuuPHGGzV8+PCgzwSGCu68805ChRlIaqGC+vXra968eb7lvSqHNWrUcFUQEXoCnxVffvllffHFF+rSpYvCw8OVLVs2F0SUgkMFTzzxRNAzReDzAWHT0LJ161aVKFFC1lplyZJF1lq1b9/+X6sMBIYKcuTIoaVLl16iNcalEhgqiImJ0RtvvJHict6bzHfffTedyCEm+csnl19+uWs39O4RBwwY4DoQPQcOHNBrr72mbNmyqUCBAmrRooWaNm3qGxYHoSdwn9izZ486d+7s9ochQ4a4eSk9A+zdu1edOnXS6NGjdejQIUm0GWYEv/32m3vZNF++fHrooYf0119/uSDRoUOHtH37djVu3FjWWpUoUcLdE/KsiPSOQEEqvIN32bJlKl269BmFCrJkyaJJkyalxeoinYmPj9f06dMpbZ1OxcXF6fnnn1dkZKQuv/xyDR8+3IUK5s2bp5w5cyp79uzq1auX5syZo9dff13FixdXRESEmjdv7nvw37Vrlz744ANdfvnlLoRQsWJFXwfy/PnzZa1V5syZGTc7BCxatEh58+ZVtmzZ1LNnT02dOlUPPfSQ2z86dOgQFBg5fPiwevXqpUqVKilPnjyKiYlRtWrV1KlTJ5cy5cEgtJ1PqODkyZM0FoWIwAaB6dOnKzIyUuHh4YqJidGXX37p5qV0PKcWKuCh8L8tcJ/yhkei8yj0LFy4UHny5FHWrFk1duzYoHnffvutbr/9dkVEROiaa67R+PHjJf3fsf/XX3+pTJkystaqWbNml3zdcfEEhgp69OjhwiP58+fX559/rrlz52rJkiXujfTixYu7UCrXhtAzbdo0ZcuWTfny5dPIkSPd9Pfff1/WWoWFhclaq7ffftvNCwwVjBgxQj179tRHH33E80EIO3z4sMaMGaNZs2bp559/Vvbs2V3AJKXre+B9wOHDh12lEl4+yZiWL1+uVq1aKTo62gWT16xZo61bt2rHjh2ugmHJkiX1999/S+J6EIomTpzo2gaef/55TZkyRb1793bTOnbs6M7znoMHD+qdd95xLy96lSxTqm6H9OlMXgzYvXu33nrrLTf8QWAbQuCxHljyPqXhVRHali1bpubNm+uyyy5zzwA1atTQU089pSpVqqhIkSKy1qpKlSru2YB7QoSC/3ygIHl5scALw7mECqy1mjZt2iVaewDnav/+/XrttddcybHhw4crKSnJvXmW/A3U8ePHq3r16goLC9ODDz7oCxUcO3ZMmzdv1vvvv68xY8a44RGS3wz07duX5HGI8KoTBDYWnjx5Uv3799cVV1yhmJgYtW/f3leF4uDBg/r777+1cePGoAcDbgwzhrMJFTDkTejy7gFnz54ta60iIiJkrVWPHj0knb4hITBUUL58ec75Gcj5VJZI6VkDocHbZv369fN1FAY+Dy5evFj333+/rLVq3Lixa0T2hjr5888/dfPNN2vDhg2XcO1xKQSGCgYPHqxatWr5KlxZa3XzzTdTsSqdO134c9euXa6E7eeff+6mv/vuu7LWKlu2bOratasLFQRWKkjtzXU6DkJXYFBk4sSJqYYKAo91bz84cuSI6zxAxrRq1Sq9+uqrypkzp6temTdvXuXNm9c9I/z555+SuB6kZ6ndt8+fP1/58+dX9uzZg4Y+HTVqlAuSWGv12muvaffu3UGfPX78uFavXq1evXpp5MiRnAtCSOA1e8WKFfruu+/09ttva8CAAVqzZk3QtX737t1644033PGfWqgAGdu2bds0evRoVa5cWVmzZg2qhHzrrbfq7bffTrX/AEiv/vOBAs/mzZvdv1MLFXhvlTRt2jTFUMHTTz+trFmzukYCAOmTd1zv379fHTp0UExMjIoVK6bhw4froYce0s033+yWDRzj9ocfflCNGjVSDBWkNh4WQkNKD4pt27ZVhQoV3M/evhAfH69hw4YFhQq8xgCJ7f5fcCahgvDwcNWqVYtSpiEsLi5On3zyiSpUqKAnn3zSjZce2EGQmtjYWN1zzz2uAyk+Pp6O5BCRfDultN3OdVtyfQhN3nbzSlJ6QxqkNO71jBkzXBnsYcOGueneM6P3GSpUZDzetj116pS2bNmirl27qkaNGipbtqzuv/9+9e7dW3v37nXLIP3p3LmzypYtq40bN6Y4f9GiRYqJiVHbtm3dtI8++kiRkZHKli2bu+f73//+50IFHTt2dMt64SKJcFmoCNxOx44d0+7du7Vp06YUhyz59ttvfaGCwM+/99576tu3rytpjYxv7969mj59uipXrqwrrrhCkZGRqlGjht544w3Xycz1IH3auHGjO2cnP18fPnxYjz76qKy16tWrl5v+4YcfKlOmTIqIiFCnTp2UO3dudx1IHipA6AncD0aOHKkiRYq4Ic+stcqZM6deeeUVLV682C23Z88eQgWQ9E/b0oIFC/TVV19p8uTJ+u677xQXFxdUpQIIFQQK9M9DYPK3UFMKFSxdutSVKXnggQdSDBV407gpBNI37xj3QgVZsmRR2bJldeutt+qee+6R9H/HduD54HShAhqGQlPgjduGDRu0Zs0arVq1SoMGDVLt2rWVkJDg2xdSChUQJvtvOV2o4Ndff1WlSpWUI0cO3jgIcQcPHnSh06+//tqFCrp06eJbNvlD4J49e/TAAw9o+fLll2Rdcf4Cr+M//vij3n77bdWtW1dPPPGE+vXrp23btrntfLYP/YHLb968OahjCaGhbdu2QY3Hgc+AgftOjx493LjIiYmJQduee8WMLfn2jY+P942hTINh+nT8+HFdf/31rvTspk2bfMv8/vvv6tKliwscfP/99ypevLhiYmI0b948Sf9s35UrV+qKK65wQyAEVjVB6EgeFrv77ruVN29eRUZGqlChQmrfvr3mzp0b9JnAUEG7du1cxYvu3bu7cZT37dt3Sf8OpL1Dhw5p7969Wr58uU6ePOnuH2g3Tp+GDBmiokWLatiwYSm2CW7cuFHWWj3yyCNu2qBBg5Q1a1ZFRES480KvXr1ce0FgiCT59yG0fPnll267vvzyyxowYIDatWuna6+9VpkzZ1a9evU0depUt/zevXuDQgXJq+Ei4+PeHxkNgQJJXbp0cReDr7/+2k1PKVTw888/u9Ik9913X4qhAm4MgNCQvFKBlyDOly9f0BvnUuqhgocfflgLFy68pOuNCyd5yrh06dLKnTu3wsLClDdvXhUuXFg7d+6U5H8TMXmo4LXXXtOWLVsu+d+AtHO6UMGCBQt85xGEpsDGvlGjRqUYKgi8D1y+fLmOHDkiiYfHUDVs2DD3dmngf9WqVVPv3r1dGOBMt2/gPvTGG2+oTJky+umnny7KuuP8pPQc521vLyhw7bXXug6hwH3A+/fMmTNlrVXFihWDhj7Cf0fgOLiMiRs6du3apdtuu03WWt10000phgr27t3rtmn79u0VFhamTz/9VFLwub5p06aKjIxUpkyZfG+xIn1K7Vw9btw4d09wyy236NZbb3WVaMqUKaPRo0cHLf/tt98qT548staqbt26qlGjhmtjWLFixaX4U3CO4uPjdfz4ca1YsUJHjx51w1qcz/k7cL/ifiD9S0hI0NNPPy1rra677jqNGDEixVBB3759NWfOHEn/PPdfe+21Cg8P1/fffx/0fU2bNj3t8AcILYsWLVLevHkVERGhb775Jmhe//793XAXQ4YMCZoXGxurN954Q2FhYYqIiND48eMv5WrjPKR03iYMhv86AgX/33vvvXdGoYIjR46oSpUqrjG5du3alCwDQkhqD4P79+/XK6+8oiJFiigqKkrdu3f3jaGZPFRQu3ZtWWv13HPP8aZhiPvmm2/cNeCWW25R3rx53dslTzzxhA4fPiwp9VDB1VdfLWut3nnnHRqM/2MCQwV9+/ZN69XBOQg8t8fGxuqvv/7Sr7/+qoMHD7qHxcDhb5KHCgIfKDt37qzs2bNrxIgRNBqGqKlTpyosLEzZsmVTt27dNGLECPXu3du9dZIjRw698sorqZZBTS5w/+jatas7X6xfv/6i/h04e4HbcsOGDfruu++C7gWPHDmiG264QdZatWrVyleZztsnli9frrCwMN1///2XbuVx3rh/+2/zjuPdu3e7DuDAUEHy/ePAgQMqUqSIsmTJomXLlkn65xzijZ/85JNP6s4779TAgQNVtGhRQsfp2OkCwLNnz1Z0dLRiYmLcOOlxcXHasWOHHnroIXdNX7RoUdA+8sMPP6hKlSruZaSKFStqzZo1F/1vwbnbsWOHXnzxRd18883KlCmTKlasqBdeeEEbNmyQxDXiv2DSpEn6/fffdeDAAb3yyiuKjo7WVVddFRQqSClI6lU97tatm5vuLd+uXTtZa1W6dGn37Mi+FHq8Z4TevXvLWqv33nsvaP5v/4+9u46O4mrDAP7cOHGIIAluLe4UCV6gSIGixVqKFylFPtytUJzi7la0SHELDsWhUKxoCBZCEmK7z/cHZ293IxRPlr6/czilM7PDzBm78t73Hj2qsxz17NkzwX08ePCAnTt3Zpo0aXj79u33fszi7ZnXDefMmcNmzZol4dEIkXz85wMKzBv5TGnIEgsqMP23du3arF69uo46fvDgwYc9aCHEW9uzZ49u/DF59OgRe/ToQXd3d/r7+3P+/Pl6lKmJeYFiw4YNrFevnoxCtkLmKatDQkL42Wef0cfHh8uWLSP5IqVp7969mS5dOjo7O7N///7xRhyb7oXo6GhOnz6dZcqUkWkP/qOOHTumGwynTZuW1IcjXkPcdLZVqlShn5+fbvz93//+p599UycB+SKowDTqsHv37jx06BB79OhBW1tb2tjY8MKFCx/8XMSbiduo17p1a9ra2vLXX3+1WH7u3DmdzcjJyYlDhw7919EJCQUTpEyZkufOnXt3JyDeCfN3wdq1a5kvXz4qpdikSRNGRkbq+2TRokVMly4d3dzc2KVLlwRTVzdv3jxew7KwHkePHuWNGzeS+jBEEvi3oAJzYWFhzJkzJ21tbblv3z6StAgwz5cvHwMCAki+mE6BtMxmJJKHWbNmMUOGDNy6davFcqPRyJiYGLZs2ZJKKU6YMMFi/cmTJ1miRAkqpfj9999b/M7k6tWr3LNnD7ds2SKjkpO5a9euMVeuXFRK0d3dnU5OTrptuFChQjoYRIKFP14zZ86kUoq1atVidHQ0r127xq5duyYYVGCeeSgiIkK/C8xHnZuC0adPn86cOXNy6NChzJkzJ8+ePfvhT068NdM1r1GjBpVSFm3Jhw4dYv78+amUYu/evS1+FxoaalEffPz4sQ5WllHu1mPVqlX6m7B9+/akPhwhktx/JqDgZQU/84qfeVCBefoaU0NQdHQ0M2TIwKlTp/LGjRu8c+eOxXohRPK3du1aKqVYr149njlzxmKdafoDFxcXZsyYkQsWLHhpUIGpg0kKg9bpr7/+YmhoKH18fDhy5EiLdcHBwZw5cybTpUtHd3f3fw0qCA8PJyn3wn/VwYMH6eHhIR2FVmr16tW0s7PTae0bNGjAzJkz66wlpoq/eVDB8uXL6ePjo+dIVkrRz8+P58+fT6rTEK8ooXL7qlWrePr0aTZu3Jh169bVy807gIKCgjhs2DC6urry008/1Z1I/5YK0RRM4OnpKe+IZG7u3Lm6Lti/f38eP37c4n558OABhw4dSl9fXyqlWKZMGe7bt4/nz59nUFAQ27Rpo9PkBgcHJ+GZiDexfPlyKqX4448/vpMg0bjvGmkzSP7MgwrKlStHpRSLFi3KK1euxNu2W7duOmuleedCly5dqJRi3759P9RhizewYMECKqWYPn36BKchevLkCTNlysT8+fNbfNNPnTqVYDABSclaaIWuXbvGtGnTUinFZs2a8ezZszx27Bj79eungwzKly//1iOK5f2ffK1evVrPb7927Vq9/Pr16/8aVED+E0i6bt06ktRTZZBkpUqVmCdPHpLU7UXCetWvX58pUqTQZcTAwMAEgwmio6MZEhLCDh06WNxTJhKclLyZBw09efJEZ7GNO+DgTUh7sfgY/CcCCswLbhcvXuTu3bs5efJkzp49mzdv3oyX1tw8qGDGjBkWjcc//PADlVJcsmSJXiYvAyGSt7iFtY0bN7J8+fK0s7Pjd999x1OnTlmsf92gAmGd5syZQ6UU27RpQ39/f90QaN55FBIS8spBBUKYNx4I67Fz506mSJGCHh4enDhxol4+atQoPbVBgQIF9BRX5uXC7du3s23btixfvjxbtmyZYIeDSB4mT57Mn376Sf+/+bt7+/btVEoxU6ZMzJAhA7/55ptE93PlyhXWrVtXZ6dIiAQTWKctW7bQ1taW3t7eOmORifn9cv/+fU6ePFl3NDg5OenpMJRS/OSTT3RDo3QgJG9xy3AzZsxgnjx56OXlxZ49e75VpgLz98ChQ4feeD/i/UtoSjMy8aAC07W9fPkyq1SpojulW7RowVKlSun3wL1795LgbMSrOH78OL28vOjq6qo7AeP6888/6eLiwpIlS+r63+nTpxMNJnj48CGXLl2aYEYLkTyZBxP06tXLYt3Tp085Z84c+vv708PDQ5cL3qTub/49MGU2kvJB0jMajXzw4AHLly9PpRSXLl0ab5ubN2/yxx9/TDCowHRdhw8fTqUUM2fOzCtXruj1ffv2pVKK33zzDSMjI6XdyIoZDAYaDAYdODxp0iQePnxYT3NgHkxgahO6desW7e3tWbduXXnerdSVK1cYEhJCb29vDh06VC9/02fZ/D7YvXu3BJ8Lq/XRBxSYP+TLly9ntmzZmCJFCh0wkCVLFrZu3Zp//PGHxe9GjRqlt/nyyy/ZoUMHVqpUSY84kWkOhLAO5u+A33//nT/++CM///xzZsiQQT/jLVu25OnTpy1+9ypBBcJ6xcTE6OAxLy8vOjk5cdOmTXqdubhBBQMGDND3glQKhbBuN27cYOnSpeNNVzFu3Dg6OjrSzs6On3zyCZVSzJ8/f4KZCiIjIxkTEyMBJcnYiRMndMfv5MmT461/8OABK1eurLNNfP7553z69GmiQcObN2+mUooZMmTgo0ePLL4FEkxgfYxGI0NCQvjVV19RKcU5c+bodYk1AEZERPCvv/5i8+bNWaJECXp4eLBChQrs1q0bg4KCSErQeXJn/tyaBhxUr16dRYoUoVKKadKkYc+ePd9oarO474HUqVNz0qRJ7+S4xftj3hH8b0EF5Iv3Q2BgIBs0aKDrlaYU6aagInkPJE9r1qyhUoqdO3cm+c91+vvvv/Uo4sePHzNLlizMly8fyRcBBgkFE5jKf7///jvTpUuXYKekSH5u3LjBlClTxusMNG8LCAsL00FDcQNIXpX5O2DQoEHMnTs3L1++/OYHLt6pZ8+eMV++fMyYMaNFhpFNmzZxy5YtJF/cK4llKiBfXGPTfZI2bVqWK1eOJUuW1Nnr/vrrrw9+XuLdMpUZDx8+TEdHR2bIkIHZsmWjUor9+vXT25m3EVSrVo22trbyTbBSpgFoLVu2pLe3Nw8fPkzyzYPBzL8FAwcOpFKKQ4cOlWATYZU++oACk4ULF+oKXuPGjdm+fXsWKlSInp6eVEpZpC01mT59OjNlyqTnyDUFE8iIEyGsz7x582hnZ0dbW1s2adKE33zzDevVq6ef7ebNm790+oNs2bJxxowZDAsLS6IzEO/a06dPOWHCBD0CuUWLFnpd3Pe7eVCBl5cXu3btKveCEB8BU4pL87TEv/zyC1OkSEE7OzuduSR37txUSjFv3rx88uQJyX/S2kpgUfL39OlT/vzzz3R2dmb79u0t1pkaBB89esRatWpRKUUHBwc9P2JCKcuDg4OZNm1apkiRQk9/FpcEE1iXO3fu0M/Pj3ny5LFIc/kqnj9/rkeym94L0oloPebNm0cXFxcqpVi2bFlWrVpVT3nj6enJ//3vf681/YH5tR82bJjez59//vk+Dl+8I+PHj6dSiosWLdLLXiWowGT16tWcN28e161bp0cgy3sg+Vq6dCmVUqxSpYpetmDBAjo7O3PlypWMiYlhRESE7iRs2bKlzj7Rrl07/Zu4nUeOjo6SkcQKxMTEsGfPnlRK0d7enj179tTrTM+t6dr26NGDSil27Njxtf+dhIJMnZ2dpYM5GXnw4AGLFy+up7oi/5kitVixYjrTzMumPyBfXOt69eoxVapUVErR1dWVefLk4cWLF5PkvMTri1unT6iOHxISwvbt2+s2xIYNG+p15t+Drl27UinFWrVqxcuKLZK/6OhonXnEy8uLDg4O3LhxI8n4A9BeRdxvgY2NDZ2cnHj27Nl3dsxCfEj/iYAC07zGLi4uXLVqlV4eHR3NVatWsWLFijo9kSniyOTYsWNctWoVe/fuzUWLFul0JFI5FMJ6mFIZe3h4WLwDSHL+/PnMkyePnjMvoaCC3r17UynF4sWLy7xnH5mQkBBOnDhRVwhGjRql1yUUVDB79mza29vzk08+kYqBEMlYQg0AcZfFxMRwzZo1rFevni7frVu3jn5+frSzs+OOHTv0tmvXrqWXlxeVUsyTJ49+/qU8aD1CQ0O5detW/f/m33vTdXz06JGezsDDw0NPiWT6Hpg6lx4/fszUqVMzf/78epm5+fPnUynFVKlSSTCBlQgMDNSNx+S/BxOY3ieme0emQbJOpmwjXl5eFtNchISEsFevXsyQIQNdXV1fOaggoc4jeQ9YB9P1ipv2+t+CChJ7V8jgk+QtKCiIGTNmpFKKP/zwA1esWEGlFO3s7CzaC/bu3Ut7e3t9b3To0EGvi4iI0H83dTo3adJET5ElkrfTp0+zQ4cOdHZ2prOzM//3v//Fm/aEJKtUqUI7OzsuXLiQ5Ks/2wl9D1KmTCnfg2TI1F5o6iBWStHX15ezZ8+22O7GjRvs1q0bnZ2d+emnn3LhwoUWWQ2MRiNPnDjBlStX8uDBgzpjlUj+zMvvO3bs4IgRI1irVi22bNmSS5YssQgM2bdvH7/44gva2tqyTJkynDlzJmNjY/n06VMGBwezWbNmVEoxZ86cvHv3LkkpE1ijp0+fcty4cboM8LIBaC8j2QvFx+ijDigwPeBjx46lUorDhw/X68xHj5w5c4Y1atSgUorVq1f/18YC+RAIkbwk1nhrWv6///2PSin+/PPPep35R33Lli06vWmLFi3iTX/w6NEjDh8+/LVGJwnrYcpUYG9vTzc3N06YMEGvi/u+f/LkCZcsWcLbt2+TlI4DIZKz6OhoPUWVad5DktyzZ48ePRgSEsJr167pb0KrVq1oY2MTr9Hw5s2b9PHxoa2trU51Lw3G1mvGjBlUSnHMmDF6mXmmAlNQQbp06RIcadihQwfd6Gg+GsXk6NGjrFq1qg5IEMnfsWPHaG9vz7Rp0760AdhoNDI8PJxTp07V2UqE9TEYDIyNjeW3335LpRR/+eUXvc7UTvD8+XPOmjWLWbNmpbu7+79OfyANhtZvzJgxbxRUYF4fkLpB8mTeQWx6Vg8fPszUqVPra+7l5cW1a9fq7QwGA41GI0eMGEEHBwfa2NgkOHVJnz59dOfR9evX3/epiHfowoULbNu2LZ2dnZkiRQr27NnTooN4yJAhehoTU/3/Vcj3wHqYrtWmTZv01GfOzs5cs2ZNvG3If6Y/SCyoQFi3+fPn6/q++Z8SJUpw4sSJersdO3awbt26dHJy0lmvs2XLRh8fHyqlWKBAAZn6yEqZl+NCQkJ0W3HcPoVX6RuUb4H4WH0UAQURERG8desWJ0+ezG3btsVLQ21Ka26a/yhuehKj0citW7cyd+7c9Pb21ttJ4IAQyd/QoUPZqlWrBAvxpkaAgIAAKqW4bt06vZy0LCisWrVKj1Jv1apVvE6AuCPRxMclNDRUR5/+W1CB3AtCJH8xMTGcNm0aGzduzMDAQL3cNAKtTp068UaWX7x4kXZ2dkyfPj1v3rypn31TubFChQps1aqVToVtPteysB7R0dEcOXKkHjls/r43Dyr46quvqJSik5MTe/fuzenTp3P37t2sXbs2lVLMmjWrnu4gbgeSwWDQcyoL6xAdHa3TWY8cOdJi5KmJ6bsfHBxMb29v/vDDD9J5aMViYmJ0QLEp5ajpGpuua2RkJEePHk1HR0f6+vqyV69eenoLc9JgaN3Mr9/o0aNfOaigRIkSvHTp0gc/XvF6lixZwvHjx+tgUvKf+t3AgQNpY2NDpRTLly+v15sHC964cYN9+vTRHQq1atXi8OHDOWTIEJYvX14HIF64cOHDnZR4Z+IGFZjmQx87dixtbGws3uWv8s2X74F1WrJkiUUHsnnQcdx2n4QyFZjqENKPYL22bNmiA0qGDBnCBQsWcMCAASxcuDDt7e1pY2PD3r176+3//PNPLl68mAUKFGDWrFnp5ubGSpUqcejQoZLd2kq8yjv98ePHHD9+PO3s7Oju7m4RWPiy5918nXwLxMfG6gMK7t69y44dOzJbtmxUStHf358bN260SEtuSllkSmWd0AP//PlzNm/enEopNmjQ4IMdvxDizRiNRl6/fl0X+Lt27ZpoYa1ly5ZUSulUpuZBReYFCNPUBkopNm3aVOY7syJ79+5968L6y4IKpCIghHUJDQ1lt27dqJRikSJFeP36dZ3a2tvb22KOZJMbN24wVapULFq0qF5m3qno6enJYcOGMTIykteuXfsg5yHej5dlpjEPKjAFJZs6G/LkyUMvLy/WqVOHt27dIinfB2thKu8lNJLYFJQ6bdo0Peftb7/9pjuUTKPZTUwZLGbMmCEBBVYisXlxS5cubTHwwPw6m7Z59uyZ7kD28fFhr169dDBR3N9Ig2HyFrcdyPzama8bNWrUvwYVVKpUiUopVqtWTb4DydjJkydpa2tLd3d3Tps2zWLw0bZt23RmAnd3dyql2KZNm3jfBvLFPOuLFi3So09Nf3x8fPjll1/yr7/++uDnJl5NQt9/0rJNKG5Qgemd7+bmxmPHjpGU0agfK4PBwLCwMHp4eFApxe+//14/30OGDNHbvSyoIF++fJw1a9Ybza0ukk7cZ7pVq1a0t7fnr7/+arH87Nmz7Nu3rx6ANmLECIv1T5484cOHD3nx4kUajUa9XwkuSd7Mr8+JEye4YsUKdunShSNHjmRgYKBFeeHx48ccO3asbjswz1aR0HWWb4H42Fl1QMH169eZO3duKqWYN29eDh48mGvWrOH9+/dJ/lNgHDduHJVSbNSokf6t+QNv2m7btm10dHRktWrVPuBZCCHexqZNm+jr68u6devGW2d6tgcMGEClFIsXL67nvTZ/B5j+vmbNGjo4OLBYsWJUSrFjx44MDQ212JdIfn766SeLoLG3ETeoIKG0lkII63Dx4kU9yjxr1qy64Xfx4sV6G/N3+82bN+nr60ulFMePH2+xr169elEpxVmzZn2owxfv2asEkT169EhnJEifPj2XLl1Ko9HIZ8+eWWwnkjfz5zw4OJjXr1/n0aNHefLkSYvtrl+/roNIChUqxDlz5liMaDUajfzhhx+olGK5cuUs1onky/z6nz9/nrGxsTpIpE2bNlRKsXPnznqbhOoIs2bNorOzM3PkyEEXFxeOGjVK1xFMTKmxZY7s5G/Dhg0JBoWZX3vzTAVLlizRy01BBffu3WO9evUkW1EyFxERwQEDBtDHx4ctW7a0uMbh4eGsUKEC58+fzyNHjuhggdatW+tt4mZBvHnzJrdu3coZM2Zw7ty5vHz5sm5fEMlbUFAQL1++zPv37ydYfjMFFbi4uFApxRQpUvDEiRMkmeD0Vi9j+h5IB1LyZyojXLt2TXckL168WL//hw0bprdNKKigR48e8doahXVZs2YNg4OD2ahRI9aoUUMvN3//P378mD/99BPt7e2ZKVMmbtu2jWTCfUvSdpz8mV+jxYsXM02aNBZTXdjZ2bFly5bcvXu33i4kJEQHFbi7u1sEFSTWJjBgwIB4mW6E+BhYbUDBrVu3dONwq1atXppW9MiRI7Szs0s0wtD03y1btuj5UIUQyZt5AeDMmTP67wcOHNANPaZtHj9+zDx58lApxe7du+sGwLjprAMDA5kyZUqOHTuWn3zyCZVSnDNnzgc5H/FmZs6cSaUUM2fOzM2bN7+TfZo6mZydnamU4uzZs9/JfoUQH5bRaGRoaCiLFStGW1tb2tvbc/DgwXp9QqNIFi1apEek//jjj5w3bx6bNWtGpRQ/+eQT3QEhkr/EGnPMl78sqMA8U0HNmjX1PWBKaSyjkKyD+fVet24dy5Qpw1SpUukGowYNGnDZsmW6bHj+/HlWr16dtra29PT0ZKlSpThmzBj27dtXj2bPkiWLfhfI6KPkJ7Fnf/z48SxZsqRFx9Du3bv1vTBz5ky9PG47wdy5c+np6cmxY8fSz8+Pfn5+PHjwoP735s6dS6UU3d3dpcEwmduwYQOVUixcuDDv3r1LMvGggsGDB+v7wzyzUdy6pnwPkifTtYyIiODq1av1s//XX38xKCiIpOW137FjR4JBBabrK51E1ufp06fctGkTmzRpooOGvby8mDdvXk6YMEFPd2Ny/vx5tmvXjq6urnRwcOCwYcN0p+KrBpFOmTKFSil6eHjI9yAZetXneOHCha8UVHD16lX27dtXpjyxUqYygb+/PwsVKsT27duTTLh8f+3aNTZp0oRKKQ4YMOBDH6p4D0xTndjZ2bFv375cvHgxhw8fztKlS9PBwYEBAQEWmapCQ0MtggomT56c6L737t1LpRQdHR3lWyA+OlYZUPD48WNWrVqVSin++OOPevnLCnhz5szRhYHRo0cnuE2jRo2olNKNiVJhECJ5i/uMmhrzvv/+e4uKn9Fo5Jw5c+jr68tUqVKxX79+8YIKSPKrr75iunTpSP4Tlezr6ytzYyZTt2/fZs6cOeno6Mhdu3YluM2bvsdDQ0M5bNgwZsqUiTdv3nybwxRCJKGtW7dSKaXnvf3ss8906tKERERE8Oeff7ZIZ6uUop+fnzQUJWOmd31CKSZPnDjB33//nTNnzuStW7cs0heSrx5UYMpUkDNnTt0ALZ3J1mPevHn6eS5UqBCLFy+u/z9t2rTs3LkzHz9+TJK8fPkye/furYNLTX/c3d1ZrVo13r59m6RkqEhuTJ3DZPypLW7dukWlFGvWrEnSsgPYlIo0Xbp0nD9/foL7/uKLL1igQAFGRkayT58+OkuFqb5x4MABVqxYURoMrcC1a9dYuHBhKqVYsmRJPX1FQkEFz549Y40aNRLMVCCsQ9zv9K+//kp3d3dOmDDBIsuM6frv2rUrwaACed9bn7t377Jp06Z0c3PTU56lSZOGqVOn1hkI8ufPz02bNln87ty5c2zXrp2e/qBnz576m/Jv94HRaOTo0aNZsGDBeMEKIumZlw2uXbvGs2fPcteuXRYj0c3fGa8aVCBBZdYrPDyc+fPn19e5ZMmSfPDgQaLbmzqg06VLJ5nKrNwff/zBNGnS0MbGhsuXL7dYN3fuXP3tmD59usW6p0+fcuzYsXoAWmKDEB88eMCRI0fKt0B8lKwqoMD08V+7di0dHBxYsWJFvS6xgp3pN+Hh4Rw0aJD+SHTu3Jm7du3inTt3GBQUxHbt2lEpxYIFCzI4OPj9n4wQ4p377bffmCJFCv2Mm0aPkC/muhw0aBC9vLzo4ODAGjVq8MKFC7x9+zafPn3KDh06UCnFWrVq6d9VrlyZ7u7uPHz4cFKdkniJs2fP6g5C82u9efNm7tix4633/+zZMx14Io1IQliHuEFE+/btY0BAAMeMGaMDR4sUKfKv7/WdO3eyZcuWbN68OQcNGsRr1669z8MWb2HatGkcNmyYfk+bN+otWrSI3t7edHR01MEAPXr0iJeiWoIKPm7btm2jnZ0dvb29uWzZMr38xIkTbN++Pb29vfXc2aZ0teHh4bxz5w7Hjh3LESNGcNiwYdyzZw+fPn1KUsoFyc3YsWNZsWJFnTWAtPwe3Lt3j0opfvPNN/F+e+3aNbZt25ZKKTo5OXHIkCF8+PAhw8LCGBERoae5aNq0KckXc+WmT5+evr6+vHz5st5PRETE+ztB8U7duHGDJUuWpFKKpUqVSjCowMQ0LYbpz7p16z704Yp3xGAwcMCAAXRwcKCfnx+nTJmiA8nIf94ZElRg/W7cuMF8+fLpZ3zDhg28ffs2Hz58yLt377Jr164sWLCgHpm6cuVKi9+bpj94k6CC2NhYPnz48L2dm3h7v/32Gz/99FOmTJmSSikGBARw/vz5+rq9SVCBsD6mOl5ERASLFClCpRTTpEmjByuZX2PT8//w4UOmT5+eKVOm1NNtC+tiupambLfDhw+3WH/kyBEWKFCASin26tUrwX08ffqUQ4cOZcaMGV+awVLaCcTHyqoCCky+/fZbKqV0eutXjQZ8/Pgxx48frwsDzs7O9Pf3Z9q0aamUYo4cOfRIVHnohbBOW7du1RWDuEEFd+/e5fjx45k9e3Y90ixlypRMkyaNTmFrGnUWFRXFSpUqUSnFefPmJdHZiJd5/Pgxc+XKxbRp03LLli0k/ykUNm7c+J1V5CVbjRDWwfxZvXjxIufMmcMbN27oMt21a9f41VdfUSnFokWLxgsqiJvSNjw8nKSUCZOzY8eO6TnLx48fb9Hws2rVKl3mr1evHosXL67T3VarVo1//vmnxb7iBhVMmjQp3r9nHlTg6+vL8+fPv/dzFG/OYDAwOjqarVu3jjfCxPRc3717l7/88gvTpk1Ld3d3jhs3Lt6c2QntVyQft27d0p3DdevW5aFDh/Q607W6ffs2lVL87rvvEtzHpUuX9DzIpulN8ubNyxw5cug6gqnTOSIigrly5aJSinv37pX7wcqYrpd5UEFCmQpM6fEnT57MZs2asWfPnlRK8fr160ly3OLdiIiI4PDhw5kyZUr6+vpKUMFH6OrVq/Tz89OZK82ZyvrR0dHcuXMn69evr9/7a9eutdj2/PnzFkEFffr0+dd2AfkeJH8bN27U17x48eL6XvHx8WG3bt147949kpb1SvOgghEjRiTVoYv3wPROCA8PZ7FixXTguKld2MRUNwgKCqKvry/z5s0rgaRWyvSeNr3/9+/fr9cdOnRIZ6zo3bu3xe9CQkIs6ogyAE38l1lVQIHBYGBYWBhz585NR0dH/vXXX2+0H1PBMXv27HRzc2PRokXZoUMHXXCQF4EQ1se88rZlyxaLoALzuVLDwsJ48eJFNmjQQEcdFixYkA0bNtQNSeSLCkShQoXo5+cnHQbJVFRUlG78LViwILt160alFFOnTs3169e/9f7N7ykJKhAieTN/Rrdu3co8efJQKcUvv/xSp8E2GAz866+/WLdu3XhBBebBqUuWLEmwcVkkP0FBQfzpp5/o7e3N1KlTc+zYsYyMjGRsbCzLlClDb29vrlixguSLUcVr1qxhqVKlqJRixYoVefHiRYv9mYIKTCkMZ8+eHe/ffPToEStUqECl1BvXRcSHEx4eznz58jFlypQJzplNvkhJ2bt3bzo6OrJs2bI6INFoNMZLnS+Sp927d7N69eq0sbFh7dq1LYIKyBejTZVS7NSpE8mEr2VkZCRXrVrFAgUK0N/fn0opZsyYkdWrV7doWI6KimKWLFn4ySefyCjUZCru9U2sfcc8qKB06dK6LmgekF6wYEFWqlSJ5IvGY1LSWyc3ca93Yu9qU90uIiKCQ4cOfa2ggkaNGr2noxfv0rVr1/SAsZ49e+rl5s+s6foajUZevHiRTZs21VMi7N2712J/pkwFHh4e0plspcyv95MnT1i8eHGmTJmSM2fOJPniOzBs2DBmyZKFDg4OFn0DcTMVODg4UCnFMWPGfPgTEe+NeaaCzz77jEopfvrppzxx4oRFWzJJtm/fnkopfv311xZlBWF9WrduTVtbW93eHxgYmGAwQXR0NMPCwti2bVvOmjUr3n6kfij+i6wuoODx48dMnTo1HR0d3yg6/OrVq3q0yuPHj3nhwgWGhYVZzLcuhEi+XvaxNl8XN6ggbmHPaDQyNDSUFy5cYHh4uB6JamLqqK5Ro4ZFA4NIXh4+fKhHHpoiy9esWaPXv2nhzrzyKOmNhbAeq1ev1o093bt35+XLl+M1/F++fNkiqMC842nkyJF6+hsZZWQdgoOD+fPPP9PT05Np0qThxIkTef/+faZLly5eCsOYmBiePHlSBwQkFlQwbNgwZsqUSWcui+vx48eJrhPJy8OHD5k5c2ba2trqESgJlQ3+/PNPZsiQgUqpBBuLRPJkfi337NnDqlWrJhhUcOrUKSql+L///e9f9xkUFMS///6b27Zt47Vr1/ToI5MuXbpQKcUGDRrEWyeSXtwAw969e7N06dJs2rQpR4wYwStXrliMMDMPKsiZMyfPnTunAwc6d+5MpRT79u1L8kX9QBqOkxdT/cxUr/83rxtUsHv3btrY2FAppQNURfJ0/fp1HQBiembJf6/DnzhxgpUrV6ZSis2aNeODBw8s6gAXLlxg48aNmS1bNin7JWP/FlgUHBzMoKAgenh4WExdQL54f6xYsYKffPLJS4MKZs6cSU9PT545c+Y9nYVIKgkFFWTKlIldunThwoULuX37dtarV49KKWbNmlUHIEqZwPqYrpkp81T//v25f/9+PQ2OeTCBKaAkKCiIrq6urFKligSVCkErCygwCQgIoKOjo57X5nUe5p9++olLliyRF4AQVsi8MH/48GHOnDmTrVu3ZocOHbhp0yaLeUzJxIMKEpoLy1ynTp2olGLatGll9GEyZroffv75ZyqlaGNjw4wZM/LEiRNvVbA3vz969erFtGnTvnReLCFE8rBt2zYqFCZ6lAAApbhJREFUpejh4ZHgyHITo9HIy5cv6+kPsmbNyuXLl/P777+nUopeXl48e/bsBzxy8bbiBhV069aNXl5eDAwMJBk/Be2pU6deGlQgKQw/Dkajkc+fP2e1atWolOKcOXP08oT069ePSimOGjXqQx6meEsvCyo4cOAAyRepq5VS7NGjB8kX7wTzZzsmJka3D7zsme/evTuVUvTz8+OVK1fex+mId2TevHk64Nj8T9GiRTlixAgdNECSN2/eZLly5aiUYqpUqZg3b16d6ShHjhzSkZzMBQcHM2PGjKxduzZPnTr1r9u/blDBvn374k2TJJKXyMhINmrUSGcamDZtml73bwHCBoOBc+fOpbOzM9OlS6frAObflr/++kvfG1IuTH4SCywyXcNff/2V+fPn18+7qdxvfi0jIiK4atWqBIMKzO+FkJCQ934+ImmYBxUUL16cSina29tTKcV8+fLRw8ODtWvX1m2D8i6wTqZvwqVLl+jl5UUfHx9myZKFSin269dPb/f8+XP995o1a8p0yEKYsaqAAqPRyMjISB0V1rhxY4t1/+bRo0dMmzYt06dPL5VCIaxM3DnMTGnnTH8cHBz42Wefcd26dRa/ixtUkNi8uGFhYRw6dCiLFCmiO5hkqoPk7+TJk0yTJg19fHwYEBBApRTz5s3LXbt2vVEB3/w3Q4cOpa2tLZVS0ogkRDIXHBzM0qVLUymlU1iSlkGnoaGhFmmr//77b53m1PQna9asrzTCTSQ/pqACNzc3pkyZkg4ODtyxYwfJhBt8Tp8+rYMKKlWqlOB7XkadWJfErtfo0aOplKKbmxsPHjwYb3vTe2LAgAHxGpOEdTC/9nv37uUXX3xBGxsbfvnllzx69CiPHz8eb9RqYuKmt338+DEXLFjAzz//XE+DIHWE5G3btm20s7Ojh4cHf/75Z65evZpz5sxhsWLF6OrqSmdnZ7Zr184iw0RkZCS/+eYbZs6cWXdKlixZUjoOrMDp06d1Oe6bb77hyZMn//U3rxpUIKzH1q1b9bs/Z86cnDJlil6XWFCB6dsRFRWlM5X0798/0X9DyoXJV2KBRSEhIWzevLnOQuPm5qa/4XHvi1cNKhAfL/OgAlPbsK+vLwMDAxkdHS3ZS63Eq0x9FRYWxl69etHFxYVKKdapU0evM68LmKbWrVGjBp88efLejlkIa2JVAQUm+/fvp4uLC+3t7S0ajRP7wJteHCdPnqSHhwfr16//QY5TCPHuLVu2TAcQjBgxgrt27eK8efPYqlUrPTJ1+vTpFr8xDyr48ccfE53r6pdffqGzszO//vprXrt27UOcjnhLsbGxnD59Og8dOsTo6Gg2btyYSinmyZOHe/bsea2CftxgAqUUU6ZMKY3GQliBa9eu0cPDg2XKlLFY/vz5c165coUNGjRggQIF6Orqyt69e/P48eN6mzFjxrBNmzbs1asXb9y48aEPXbxDwcHBHDNmDH19famUYt26dfW7PaHGZPOggsKFC8uIYythXud7WQOv6dpHR0ezfv36VEqxWLFiPHr0qP6t+e8///xzOjk5cfPmze/pyMX7lFBQgVKKDRs21OU6T09P1qhRg6VLl2aJEiX4xRdfsHr16qxQoQLr1KnDcuXKsUOHDhbvC4PBwK+//pouLi6sXbs2r169mhSnJ14i7vvdlG3u119/tVj+119/ceDAgUybNi3t7OzYq1cvixFo5Iu06Tt27OD58+f1SFTpOEj+jh07pqcmeNuggunTp/PRo0fv+YjF2zK9882fz71797JixYq0tbVl9uzZXylTgakD0ZSlqFOnTu/xqMX78rLAojNnzrBdu3Z0c3PTbYImccuR5kEFLi4u/OabbxgUFPShTkMkA6Z3Qnh4OIsWLUqlFPPnz6/LBIm1J4vkwfyZ/v3339mnTx+WL1+e9evX54QJE3jixAm9/o8//mC9evXo6OjIggULctSoUXz69CkfPXrE27dv8+uvv9bZqkzTXMi0mEJYaUBBeHg4W7RoQVtbWxYvXpy//fabXhf3wTYvXJoaFZYsWZLgtkKI5O38+fPMmDEjlVJcuXKlxbpt27YxderUVEpx0KBBJC0LElu2bNEdDAMGDEj037h06ZKOOhXJk+ndbbq+5tf53r17utD3OkEFCQUTeHp68ty5c+/46IUQ74OpEalcuXKMiIggSV69epWDBw/W3w3TN8DOzo7NmjXj/fv3k/ioxZsyf+/HzTwUFBTEcePG0dfXl3Z2dhw2bJhuGEosqKBgwYL09PSUeyKZi5thzvw+2LZtG3v06MFWrVqxd+/evHv3rm7wMxqNPHDgAMuWLavT1W/evFmPMomOjuaPP/5IpRTLlCkjo1OtWNyggipVqtDGxoaZMmWira0tfX19mSpVKjo4ONDGxoYuLi5MkSKF7oRInz49r1+/Hm9/sbGxDAwMlHsjmVu6dCkPHjzI7777jrVq1dLLzcv5Dx8+5Lhx45gyZUpmyZKF27dvJxn/W2IibUbW4+jRo2+cqSAyMpJDhw6lr68vbWxsOHv2bLn2VsLUyWOyZ88eVqpUiTY2Nq8cVED+M43iwIED39ehivcsbmCRecfh6dOn2a5dOzo7OzNz5sxctmyZXpdQUMHq1auZOnVq+vr66iwFIvlLKND4TYICzTMVfPbZZ1RKMXfu3DrYTKbRTv7mz5+f4NRX+fLl030GJHnkyBG2aNFCZ0H28/NjunTp9P8XKlSIN2/eJCkBpkKYWGVAAfliJFrBggV147F552JsbCyNRqMuLBoMBt1IVKVKFZnzSAgrtXbt2gTTlR46dIj58+enUop9+vRJ9Pfr169n7ty5E8w+IA0GyVvczqOwsDCGhoZajB4xbRMcHPxaQQUSTCCE9Xv27Jme8qB9+/bs37+/DiQoVKgQhw8fzocPH3LZsmVMnz49lVLcs2dPUh+2eAPm34Pjx49z1KhR3LRpk8U29+/f55gxY/Row7FjxyaaqcBoNPLChQs6mEDKA8nTzz//zJIlSzIwMFAvM90LCTUY5c2bl9OnT+eDBw9Ivig77Ny5k9WqVdPbFCtWjDVq1GCBAgWolGKWLFl0enO5D6yX+Ttiz549rFGjBpVSLFCgAGfPns27d+/yzz//5LFjx3jhwgWePXuWBw4c4OHDh/V7wLxsKI2H1mHPnj1USjFNmjTMkCED69atm+i2N2/e1FMetW3b9gMepXjfXjeowPz5vnnzJnv37s3MmTPz0qVL7/lIxdt4+vQpt27dyubNm9PX15erV6+2WL93795XDiqIjY1lZGQk69atS6WUxbbC+sR9B5gHFZw5c4atW7emvb09ixYtajFdatyO6PDwcK5fv16yl1kR82s4Z84cNmvW7K32l1BQQZ48eXQbpJQPky/T1Ffu7u4cPXo0165dy8mTJ7Ns2bJ6ioPWrVvr7W/cuMFNmzaxfPnyzJs3L319fVm9enWOHj1a1yXlegvxD6sNKCBfjFbOkSMHlVLMnj07+/Xrx+joaB1dHhUVxZCQEDZp0kQ3EkmKEiGsV48ePaiU4tq1a/Uy82CC3r17W2wfHBzMv//+22KZKa2lRJRaj7gpq5o2bcps2bIxS5YszJs3L6dMmRIv/eyrBhVIMIEQH4+LFy8yT548uhHJxsaG7du35/Xr1y3mwWvWrBmVUlywYEESHq14E+bfg5UrVzJDhgx6TsO401UEBwfz559/pqenJ1OnTv3SoAITqR8kT/fv32dAQACVUqxevToPHDig123dupWOjo50cHBg3759OWvWLFaqVImOjo709fXl8OHDLTqJ79y5w27dutHX15f29vZUStHf359169bV9URpMLJ+5u+KXbt2sXr16rSxsWGtWrX4xx9/vHR7uf7WKTQ0lPXq1dPf/7Jly/LRo0eJvtf379+vAxCCgoJkfuyPyKsGFZg/61999RUrVqzIS5cu6c4DkTzduXOHX3/9tU5fb5rW9t69exbP+6sEFZjugQcPHjBLliwsWrSozJH9EXhZUMHZs2fZqlUr2tvbs1ixYi8NKhDWadWqVfr6m7IQvamEggr8/PwkY1UyE7es98MPPyQ49dWVK1c4evRoPSVyt27dLNY/f/6coaGhul3B9E6QNgIhLFl1QAH5Ij15xYoV6eTkRKUUP/vsM9atW5cDBw5krVq1mD17dj06zTTiRBoJhEjeEivI9+nTh0opPc3Jvn37EgwmiIqKYnR0NAcOHMj//e9/fPLkSbw0+cI6mF+vefPm6RR2np6e9PLy0hWFL774Il5hMW5Qwd69exN9/w8ZMkSCCYT4CAQFBXHVqlWcN28e9+7dq5ebv0sCAgKYJk0aGXFiZcyv4dy5c3Wn0YgRI3j//v0Ev+9vElQgkqejR4/yyy+/pFKKVatW1ZkKBg4cSHt7e4tsdSEhIRwxYgT9/PyYKlUqDhs2LN50FufOneOBAwe4evVqXr58mWFhYSSlnvgxiTv9QdWqVamUYu3atXnw4MEkPDLxvjx79kxnHjAPQo/7fYiNjeXjx4+ZPn162traJpi9Tli3fwsqMH/Xt2zZUm8bN32+SF6uXbum23hLlSrFTZs2MTg42GIb8/Ld7t27Ew0qMJ8WqU6dOlRKcejQoYlOfyKsy8uCCs6dOydBBR8R807fJ0+esGTJkvT29o7XPvgmzL8Vz58/56effkqllLQjJFNLlizhpUuX2L59e1aqVEkvN3+vP3v2jNOnT6ebmxtTp06tM9yYX2vpPxDi5aw+oIB8MWf2xIkTmTp1atrZ2Vmku8yfPz+7du2qC5nSSCSE9bh69arFh3/RokVUSrFdu3Y8c+aMnvbEPJjANAr18ePH9Pb2ZuXKlXVlUViv9evX6znQ586dy0ePHvH69ev85ZdfmCtXLh00sHTpUovfmQcVpE2blocOHYq375kzZ0owgRAfMfPsBL169aJSinXq1GFoaGgSHpV4U+vWrdPfg+XLl+vliVX4g4KCLIIKxo8fL1mKrEjcKS6qV69OpRQrV67Mffv2sWTJkqxfv77exlTmCw0N5aRJk+jv708vLy8OGzbMotMhoftFGo0+PnGDCr744gva2Niwbt26FkFnwvqYT3Fp/vfQ0FB+++23VErR3t5eBx+Z1pu/I9KlS8fcuXMzIiIiCc5AvG+vkqngu+++02WKixcvfviDFK/s1q1bzJYtG5VS7NSpk8X73fT3hNp9EgoqML0PYmJi2K1bNyqlWLFiRYvpFIX1e52ggvXr1yfhkYp34cqVKwwJCaG3tzeHDh2ql79p+d48OGnbtm00Go18/vy5BCEmU9u3b6dSii4uLixQoAAbNWqU6LZ37txh+/bt9fdECPF6PoqAApNbt25x8+bNHDlyJGfOnMmFCxfywYMHulApwQRCWI958+YxZ86cvHnzpl527do1PSrdlOa4f//+er1pOgOSeg68X375RRqIrZjRaGRwcDArVapEpRQXL14cb5tdu3axQYMGtLW1ZenSpXUqZPMUhtWqVaOXlxfv3r1r8dvY2FjOnj2bpUuX5pkzZ97/CQkhPpi47/6uXbtSKcVMmTJJQ4CVevjwIcuUKRPve2B638fExPD27ds8e/asxe9MQQXe3t60sbHhjBkzPuhxi3fHPKigTp06LF68OP/3v/+RtBxtSCYcVGBKZS1lw/+OuEEFNWrUoFKK3333nQQdW5l/e27Nn31TUIGnpye3bdsWb9uOHTtSKcW6deta1CHFxyVuh+KxY8f0uhYtWlApRW9vbwkmSOaePHmi390//PCDXm7exmv+9ylTpvDIkSP6/+MGFcydO5ck2bdvXyqlmC1bNt6+fZukZLD62LxKUIGzszOzZ8/OTZs2JeGRircxZ84cKqXYsmVLent78/DhwyTf/Hk2f58MHDiQSikOGDDgnRyreH+qVKmin/eCBQvqTOUJ+f333/W0OXHbiYUQL/dRBRS8jDQaCWE9wsPD9RyYXbp0sVi3aNEiPcVJxYoVE/x99+7ddUpcmdvK+v39999Mly4dCxUqpJcZDAaLysGhQ4dYunRpKqXYq1cvvdxUEXj06BEfPnxoscwkKipK5koU4iN169YtLlmyRM+/niNHDl64cCGpD0u8IlP53fTfq1ev0tXVlSVKlLDYLjQ0lCdOnGClSpWYMWNGKqXYokULbt26VW8THBzMwYMH89NPP9WNxsI6HT9+nNWqVdOZ6T7//HO9Lu49EzeowDRFhkieEqqzx20MfpMMI+b73b59O5s2bcq///779Q9QJBnz++DgwYMcM2YMK1euzFatWrFv3768e/euRUai0NBQfvPNN7phuUuXLhw3bhx///133TGZNWtWneJe2os+XuYdiq1ateKZM2d0ZgIJJkjeTM/lxo0b6eTkxLJly+p15nV68+9CrVq1dNDYqVOn9PK4QQXVqlXT86GbvgcyCO3j9LKggvPnz7Nhw4b08fGRgHMrFR0dzeHDh1MpRS8vLzo4OHDjxo0k36zMaP4eGDp0KG1sbOjk5BQvYF0kH+bX2fRud3d355o1a0gmHFgSFhbG7Nmz08HBgTdu3PhgxyrEx+A/E1AghLAup06dooeHB5VSFimNg4KC2L9/fzo5OdHe3p4//PADL126xL/++ovnz5/XmQkkyvzjERgYSKUUc+bMyeDg4ATTG5Lk8uXLdXrTP/74Qy83v/5x7wVpPBTi4/bnn3/S29ubqVKlYqNGjXj9+vWkPiTxiszfz6YO4KtXr9Ld3Z1FihTRAYNnz55l165d6ePjQ6UUs2TJQgcHByqlWK1aNYuRCQ8fPtRTXUijsXVI7Dt99OhR1qpViy4uLnr+y7jBBHGDCjJlykSlFCdOnCjf/2QsPDxcP7exsbH6Wi1fvpxBQUFvvF/zay4ZDK2L+bVbsGABPT09Laa5VEoxX758HDNmDO/du6e3Nc9UYD4lZpo0aVivXj1dV5T74ONn3qFomgNbggmsR8uWLamU4m+//UbSsvPI/Pn96quvqJTS5cBvvvkmwaCCFClSUCnF9OnT644keQ983F4WVHDx4kUZoWzlnj59ynHjxtHe3l4Hlpu8Tntw3GACmRrVeph/F2rWrEmlFH18fOJlojXVAUJCQujv78+cOXPy6dOnH/RYhbB2ElAghEhScRt0zUeez549mzY2Nqxdu7YePUKSN2/e5JgxY+js7EylFFOmTElPT09dMfzss8/0VAlSMbR+V65coZ+fH728vHSjj3mlwPweqlSpEp2dnblnz54PfpxCiOTp8uXL3LFjB0NCQpL6UMQbmD17Nl1dXblt2zZGRkbqdPdffvklW7duzZQpU1IpxTJlynDq1KmMjY3l3r17mStXLiqluHr16nj7lM5k62B+ne7evcs///zTYv2RI0d0g1GFChX0XOnmvzX999mzZ/zpp59YpEiRl6a/FEkrKiqKo0ePZokSJSxSD8+aNYtKKZYqVeqtpimQZ9+6mYKHPTw8OHLkSK5atYrz589nsWLFaGdnx5QpU7Jjx44WWWiePXvG5s2bUynFtGnTct68eSRfjEwjpa74X3L06FHdfiDBBNbBYDAwPDyc+fLlo5OTE69cuZLotqZU17Vq1eLkyZOZJUsW3Xl8+vRpvd2ePXtYtGhRZsqUSYIJ/mPMgwpatmxpMS2GsE7m5bqQkBBOmDBBBxX8/PPPet2rBBVIMIH1Mw8q+PLLL6mUoq+vL3fs2MHw8HCLbU1TX3311Vcy9ZUQr0kCCoQQSca88Hf48GFdoTMV9q5du6bTFc2fPz/e748cOcLmzZuzdOnSzJMnD+vWrctp06YlmtpeWCej0cgvvviCSinWqFFDj0o1rxSYCo6m+8V8bm0hhBDWacuWLXRwcKCTkxPnzJlDkjxw4ADLlStHW1tb3dDTt29fPnjwwKIRoVOnTlRK6d8J62JeRty4cSPLlClDpRSXLl1qsd2xY8d0kEnVqlV54MCBePsw/TcsLIzPnj0jKWXE5MpgMOhGXC8vL/7xxx+6EzlTpkxcsWLFO/k3zMm9YB0uXLjAbNmy0dbWlr/++qvFuvv377NXr1708/Ojq6sr+/fvbzGd2bNnz9ikSRMqpejv78+jR4+StMyAIf4bAgMDmSZNGp4/fz6pD0W8AoPBwMePHzNNmjRMkSJFolPVHDhwgKlTp2ZAQIAOKFqyZImeBqtp06Y8efKk3v7gwYMMDg4m+WYp0YX1Onr0KB0dHamU4vfff28xVY5I3l7le/348WOOHz+ednZ2dHd356RJk/S6lwUVmK+TYALrltAUOKlSpWKrVq04YcIErl27Vgeky9RXQrwZCSgQQiS5X375hQ4ODsydOzf37t1rUZhbsGCBHolinqrItE1MTAyjo6N1J3Pc9cK6ma7jkSNHmC1bNtrZ2bFnz566kTA2NlY3BBuNRhYsWJD+/v68dOlSUh2yEEKINxT32/3NN9/QyckpXpaBmzdv8tChQ9yyZUuCZQOj0ciSJUvS19dXRiBaIfMGnblz5+rUxS1bttQdiebbHD9+PNGggoT2KQ1GyVt4eDg7dOhApRRdXV2plGKGDBm4du1avc2bXkPz4IGNGzfqABOR/G3ZsoX29vZs3bq1XmYwGPQ1DQkJ4YgRI+jm5sasWbPy8OHDJP+55mFhYTpTQfr06Xnw4EGS8j74L4qIiEjqQxCvKSAggE5OTty/fz/J+IFgYWFh3L9/v0VWS5JcvXo1/fz8qJTilClTEsyOKf57Dh48yFSpUklnsRUxf1ZPnDjBFStWsEuXLhw5ciQDAwN11iHyRVDB2LFjaW9vTzc3N06cODHB/ZhIZoKPT0KZCuzs7KiUYvHixenr68sGDRrI1FdCvCEJKBBCJBmj0cjQ0FC6ubnp1GP29vbs0qWLriySZNu2bXVDsin7gPk+Xvb/4uMQGhrKn3/+md7e3nR1dWXTpk31qALyxXXv2rUrlVKsXbu2NBALIYQV27x5M8+dO8fy5cuzXbt2evnLKvumEUYGg4E//PADlVKsV6+eRQOTsC5r166lUoqpU6fmggULXrrtqwQVCOtSpkwZ2tvb09bWloMGDdLL33Q0qfn7Y8iQIXR2dmanTp2k7pDMma5Pv379qJTS34SEpj978OAB69SpQ6UUGzZsGG9f5tMfpE+fnocOHbL4vRAieTEajYyMjGTdunWplGKzZs0s1iX2G/P3g+mZnzp16ns/XmE9JMW59TB/1hcvXsw0adLoTHWmjuKWLVty9+7deruQkBAdVODu7m4RVJBYfXLAgAG0sbGRYIKPhHl9wVRHdHNz49atW0lSstYJ8RYkoEAIkeRWrVqlR5O0bt1ap6McNmwYSfLGjRv87LPP6O3tzR07dpCUj/5/0b179zh06FD6+/tTKcXs2bOzQ4cOHDhwICtWrEilFDNnzqyjTKVxUAghrM+mTZuolGK5cuXo7e2tOxJfZRRZTEwMW7ZsSaUUc+bMybt375KU74E1un37NkuVKhVvmoOX3QfmQQU1atTgnj17PsShivdg+/btVErptMQ+Pj7cvn27Xv+6z3RCo8/c3d154cKFd3bM4v1aunQplVJs1KiRXmZ+H5jeDSdOnKCDgwM/+eQTi2kPTMyDClxcXPT0B0KI5Gvfvn10cXGho6MjZ86cqZcn9i0wvfPDw8OZM2dOFipUiE+fPv0gxyqEeD+WLFmiAwj69u3LxYsXc/jw4SxdujQdHBwYEBBgUWcIDQ21CCqYPHlyovveu3evLndKMMHHwzyooEaNGlRKMW3atLx69SpJMjo6OqkOTQirZgMhhPhASCa4vESJEqhevTquXbuGSpUqYfPmzTAajejfvz9q1KiB48ePo3LlyoiIiED//v0BALa2tjAajR/y8EUSS5MmDdq3b4+JEyeiSJEiuHLlCqZOnYohQ4YgMDAQ5cqVw759++Dn5weDwQClVFIfshBCiNeUJk0aFC1aFHv37sWjR48QGRkJIPEyBABcuXIFEydOROHChTF37lwUKlQI27dvR9q0aeV7YKXu3r2L06dPo3bt2vj6668BvLgHbGwSr74WLlwYgwcPRs2aNbFp0ybMmjUL0dHRH+qQxTvk6uqKli1bYtmyZejatSsePnyIRo0aYfv27QAApdRL3wnmDAYDbG1tAQDDhg3DgAED4OnpiYMHD+LTTz99b+cg3i1/f38AwIoVK7BmzRoAlveBjY0NjEYjfHx84OrqiuvXr+Px48fx6ouurq6YOnUqateujYiICHh4eHzYExFCvLbChQujQYMGiI2NxZw5c7Bx40YAL94BcZ9x0zvfaDSiRYsWuHz5Mr788ks4OzsnxaELId6BkydPolu3blBKYfHixRg2bBiaNGmCPn364LvvvoOjoyMCAwMRGhqqf+Pm5oZWrVrhp59+QmxsLDp37oy5c+cmuP9cuXJhxIgROH78OHLnzv2hTku8Z3Z2doiNjQUA/Pbbb/jyyy8RFBSEkiVL4sqVK7C3t4fBYEjioxTC+ii+ak1cCCHekTt37iBlypQWlboNGzagbt26KFKkCHbs2IE7d+5gxowZmD9/PhwdHVGgQAFcvHgRf//9N3r27ImRI0cm4RmIpBYdHY2VK1fiwYMHeP78OYoUKYLixYvDw8PDouFYCCGEdSGJM2fOoEePHtixYwdcXV1x4MAB5M2bFyQTDA44cOCA7nSuUaMGBg0aBF9fX/keWCHTNZ4wYQK6du2Kpk2bYuHChTAajS8NJjB3+PBhTJs2DUOHDkWGDBne8xGLt2X+XD9+/BipUqUCADx8+BDe3t6IiYlBly5dMG3aNKRKlQrLli3D559/rn9rNBotnvPY2FjY2dkBSDiYwMPDA4GBgdJgnMwk9n43f/Z79OiBsWPHIl++fJg8eTICAgL0NgaDAfb29nj69CmyZcuGTz75BPv370/03wsPD8fTp0+RLl2693NCQoh36vr166hbty5OnTqFsmXL4vvvv0f9+vUBvHjX29jY6MBDkujevTvGjx+P0qVLY+3atfDy8kriMxBCvC5T2WDWrFlo27Ythg0bhj59+uj1R48eRdu2bXH69OlE24lDQ0MxadIkzJ49G4GBgTpAMa7XqWuI9yvutTAv278J89/Xrl0bGzZsgK+vLwIDA5EtWzZpMxDidX34pAhCiP+yGTNm0MvLi7179+b58+ct1nXv3p1KKU6YMIEk+eTJEx4/fpwlSpSgs7OzniMrV65cPHjwYFIcvnhLcdMSvkka6pdNd/EqKbGFEEIkH+bfAdPfjUYjT548ySpVqlApxdKlS/PPP/+Mt725EydO8OjRowwPDycpUyNZu19//ZVKKTZv3lwvS+za379/nwcOHLBYZkphaZ7qUiQ/5uW2Xbt2sUGDBqxTp068ax0ZGckOHTpQKUUvLy9u27aN5D/X12g0cuzYsbx//77+TULTHMi8uMmT+X3w6NEjXr9+nZcvX2ZISIjFdkePHmXlypWplGJAQAA3bdoUb1/ff/89lVLs2LEjo6OjZcobIT4i58+fZ44cOaiUYo4cOdi/f3/GxMTob/7z58/54MEDNmjQgEopZsqUSU+HKO0EQlgf03Nbv359KqW4f/9+ve7QoUPMnz8/lVLs3bu3xe9CQkIs0tk/e/aMoaGhJKWOaE2WLVvG69evk3z762ZeJ6xdu7aePuPKlStvtV8h/oskoEAI8cFERUWxbdu2TJs2rZ7vft26dQwLCyNJPnz4kEWKFGG6dOl4584d/TuDwcDhw4ezXLlyVEoxZcqUfPjwYVKdhnhD5g16N2/efKf7k8ZCIYSwHnHf2Ql1+sbGxvLkyZOsUKEClVL8/PPPeenSpXi/T+j9L98E63fgwAHd0LNly5YEtzE1LJ06dYpKKW7YsOFDHqJ4S+bP6ZIlS5gyZUoqpVi2bFnu3bs33vbmQQXe3t7cunWrXte/f38qpViqVCkajUaLRmQJJkjezO+DlStX6kByJycnZsyYkd26deO+ffv0NuvWrWPZsmWplGKKFCk4ePBgrlq1iocOHWLjxo11R+O9e/eS4nSEEO/ZpUuXWLFiRTo5OVEpxZIlS7Jhw4YcPHgwa9asyaxZs1IpxWLFivHWrVskpQNRCGvXunVr2tra6kFpgYGBCQYTREdHMywsjG3btuWsWbPi7UfqiNbBaDRy27ZtVErRx8eHN27cIPl27/K4v61UqRKVUnrQghDi1UlAgRDig4qIiODRo0fZrFkznXGgVatW/P3330mS8+fPp1KKX331FaOiovTvDAYDL1y4wBEjRvDatWt6mbA+s2fPZpUqVaQwL4QQ/0FxRyT37t2bhQsXZtWqVdmxY0eePXtWBxqaggrKly//0qAC8XEyjTT+6quvePr0ab3cYDBYjEz/8ssvqZTimjVrkupQxVuYN28elVJ0c3PjlClTXrptZGQkO3bsSKUU7e3t+fPPP7NevXp6JOrVq1ctth8yZIgORpZgguRt4cKFum746aefMmfOnPr/fXx8uHTpUr3tzp072aJFC73e/E+BAgV04LJ0Igrxcbp37x4nTJjA1KlT087OzuIdULhwYfbs2ZPBwcEk5T0ghDUz1fd69uxJpRT79+/P/fv3s2DBgvGCCSIjI0mSQUFBdHV1ZZUqVSRTmRWJW7ePiopi0aJFqZSin5/fWwUVmP9m/fr1OlvFuxjoJsR/kSLJpJ52QQjx38A4c2NOmzYNc+bMwcmTJ5EyZUp06tQJP/74I2rXro3jx49j6tSpaNKkiZ4Lz9zbzqEkkkZQUBCKFSuG27dvY9OmTfjiiy/ean9x59aKe48JIYRIPszf0fPnz0e7du0QHR0NZ2dn2NjYICwsDFmyZEHLli3x3XffIXXq1DAajTh79ix+/PFH7NmzB5UqVcIvv/yCHDlyyDv/I7djxw707NkTZ8+eRaNGjdC2bVuUKlXKYpuuXbtiwoQJqFatGpYsWQIPD48kOlrxJnbu3Ilq1arByckJc+bMQb169QAAMTExsLe3T/A3sbGx6NevH0aPHq2X5cuXDxs2bECGDBn0b9esWYPGjRvD0dERBw8eRO7cuT/IOYlXY/7+vnTpEipUqACj0Yhx48bhq6++QmxsLNatW4dNmzZh+fLlAICFCxeiadOmAF7cI6tXr8b27dtx+fJlZMqUCYUKFUKzZs3g7e0t8+EK8R9w69YtnD17FmfOnIGPjw+cnJxQvXp1uLi4wN7eXt4DQlg5U3vf5cuXUbJkSdjY2MDNzQ3Xr19H3759MXToUABAZGQknJycAABffvklNm7ciLlz5+Lbb79NwqMXr8q8TLhx40asXLkS9+7dw9OnT3H8+HEAgL+/PwIDA5EhQ4bXerebbzt48GAMHjwYHTp0wKRJk6QdQYg3JAEFQogPzrwT+NSpU9iyZQsGDRqEmJgY1K1bFzlz5sSoUaNQvXp1LF26FM7OzvE6joX1GjNmDP73v/+hUaNGmD59Otzc3N6oIGdeMPzrr7+QPXv2d32oQggh3oPVq1ejfv36cHd3x08//YQKFSogKioKa9euxfTp0xETE4MaNWpg0qRJcHNzA0mcPn0aXbt2xZ49e1C1alWMGTMGuXLlSupTEe/ZggULMHr0aPz555/ImDEj2rZti9y5cyM6Ohpz5szBli1bkDlzZuzfvx/p0qWT8qKVMDUcdurUCVOmTMG0adPQtm1bi20iIiKwfft23L17F5999hn8/f3h4+Oj1y9fvhw3b96Eo6MjGjduDB8fH4uy4f3799GrVy/06NFD3hXJTNxgsF27dqFSpUrxGv8NBgOCg4Mxfvx4jBkzBnZ2dtiwYQOqVq360v3Je0AIIYSwDnG/4Ql1FoeHh2PYsGGYPHkyIiIiULt2baxZswYAEBUVBUdHRwBA9+7dMW7cOFSvXh2LFi2Cp6fnBzsP8fYWLlyIb7/9Fk5OTqhduzZy586Nc+fO4cyZM7h48SLSp0+P/fv3v3JQgfk2w4YNw8CBA5EiRQocOnQIefPm/RCnJMRHSQIKhBBJIm6h8Y8//kCPHj1w4MAB2NvbIzw8HADQv39/DB48OKkOU7xDpmt+48YNVK9eHY8ePcLevXuRM2fO1x5lGjfKdN++fejRo0e8BkYhhBDJy40bN1CnTh2cPn0aixcvRuPGjfW6bdu2oU2bNrh58yaGDx+O3r1763WmoIIePXpg586daNSoERYtWiQjzz5S5uWCNWvWYMmSJVi7dm287UqVKoVly5bB399fRiJaEZKIiYlBoUKFcO3aNZw4cQKffvopAODevXs4cuQIBg0ahDNnzgAA0qZNi9q1a6NXr15Inz59gvs070Q2/V3uieRt4sSJ2Lt3L2rUqIHBgwfjjz/+gJeXV7yAgGfPnqFr166YM2cOqlWrhnnz5sHLyws2NjYwGo1QSkEpJYEEQgghhBUxL+9v3boV+/btw6FDh+Dt7Y1SpUohICAAhQoVAgCcPHkSI0aMwG+//YZcuXKhUaNGaNeuHWJjY/H8+XP06NEDy5cvR/bs2bF7924JNLYye/bsQeXKlaGUwtKlS1G3bl0ALwJGrl+/jg4dOmD37t2vHFQQN5hgwIAB8PDwQGBgoGQtE+ItSUCBECLJmQp5d+/exaZNmzB79mwcO3YMAJArVy4cPXoUzs7OSXyU4l0hiXbt2mHWrFlo1KgR5s2bpyOKX4V5wXD48OHo378/XFxccPbsWWTKlOk9HbUQQohX8fjxY6RKlSrR9fv370fFihXRqlUrTJ06VS8/dOgQOnTogFOnTqF3794YPnx4vN+SxIkTJzB69GiMHj1a3vkfOfNGwNDQUPz+++/YuXMngoKCkCFDBpQoUQJVq1ZFqlSppOPYSjVp0gSrVq3C7NmzUbt2bfz5558YO3YstmzZgujoaAQEBCBFihQ4ceIEnj17hokTJ6JFixZyva0cSTx+/BiffvopHj58iAwZMuDBgwc4f/58ou/1I0eOoH79+ggLC0NgYKBknRBCCCE+EgsWLECLFi3iLc+bNy+++uorDBw4EABw9OhRTJ8+HWvWrEFoaCjSpUsHkggPD0doaCgKFiyIdevWIX369FJWtDITJkxA165dLdoBzK9hTEwMqlevjh07dsDf3x/79+9HxowZE7zOEkwgxPslYVpCiDdy8eLFd7YvGxsbkES6dOnQsmVL7NixA40aNUK+fPmwefNmCSawMkaj8aXrlFLo3bs3MmTIgBMnTuD27dv/+juTuAXD/v37I1WqVDh06JB0LAkhRBIbPHgw8ufPj/Pnz8dbZ4phPnDgAGJjY5ElSxa97vDhw2jfvj1OnTqFXr16WQQT3LlzB3fv3gUAKKVQpEgRLFmyBJkyZUJsbOx7PiORlEzlQwBwd3dHgwYNMGPGDKxfvx6TJ09G48aNkSpVKhiNRmkwtDKmMl/lypWRKlUqdO7cGUWLFkXJkiWxatUqVKhQAb/++iu2b9+ODRs2oEWLFggLC8OWLVsAQK63lVNKwcvLC5s2bUL27Nlx8+ZNPH/+HGvWrEF0dHSCvylevDjy5MmDkJAQHDhw4AMfsRBCCCHeh+3bt6NVq1Zwc3PDqFGjsGbNGkyaNAllypTB1atXMXjwYLRp0wYAUKxYMQwcOBBLly5FuXLlkCpVKsTGxqJ06dIYNWoUtm7dKsEEVurkyZMAAH9/fwBAdHS0voYGgwH29vZYvHgxihYtitu3b6NUqVK4ceMGbG1tYTAY9H7M64USTCDE+yEBBUKI1/bTTz8hd+7cWLhw4TvbpynNlVIKbm5uWLp0qUUaI2E9TKMJDxw4gNDQUERFRQH4Z6Sh0WiEr68vKlSogL/++kvfR/+WiiyxKNO9e/ciT5487/GMhBBC/Jvo6Ghs374dd+7cQdOmTXHhwgWL9abvfMaMGQH8E2Bw6NAhtGvXDmfOnEGvXr0wYsQIANDfjokTJ6JZs2Z4+vSp3pe9vT0AwM7O7v2elEhycadDMhqN+t4xdUpLKtPkK7FkiKZr9vXXX2PAgAEoVqwYrl27hs8++wxjx47FunXrUKNGDb192bJlAQC+vr7v/6DFB0ESRYsWxeLFi5E5c2YAwMaNG3H16tV420ZGRgIAcuTIAQASTCaEEEJYqbgDiTZt2gSDwYC5c+eiR48eqF27Njp27Ig5c+Zg4MCB8PT0xOzZs9G9e3cAL+qS1apVw+bNm3HgwAEcPXoUGzduRPfu3eHt7S2BxslcYgPJ3N3dAQB//fUXAMDBwUGvs7W1hdFohI+PD77++mukSJECd+/eRZkyZXDr1i0dVGAwGHQdQ4IJhHh/pPVFCPHaTI36rVu3xpIlS97pvk3zXwKAm5sbSEph0EqYNxrPnj0bAQEBCAgIQPfu3XHlyhVdsLOxsYGzszO++eYbAC/Sm5nmyE2MpKwSQojkiyQcHBywadMmVK9eHadPn0bDhg3jBRUA/3QILl26FAsWLECHDh1w5swZ9OzZ0yKYwNHREVFRUdi8eTNu3rwpHUhW6FUyD70uGxsbHWQggQTJmykrFQD8+eef2LNnDyZPnozZs2fj5s2bePz4MRwcHNCuXTts27YN169fx++//44ff/wRwIvUpiam6VHKlCkDIPFABWE9lFI6qGDFihXInDkz9uzZg/79++P27dv6/REVFQUnJycAwOnTp2FnZ6cDC4QQQghhXUzl96VLl+Ly5cuIjo5GxYoVUbduXQD/lP+yZs2K9u3bY+TIkXB1dcXixYuxZs0aAC/aB52cnODm5ob06dMnuH+R/JDU12fHjh0ICQnR66pVqwYHBwfs2rULp06divdbUx0wf/78MBqNyJo1K27fvo2aNWsiKCgItra2us14wIABGDhwoLQZC/GeyFtWCPHaRo4ciaFDhyImJgbNmzd/50EF5gXAuCPTRNKLOzIQeDFSyHStQkJCkCdPHlSoUAGhoaGYMmUKPvvsM/To0QO///673kfZsmXRrFkz3LlzRwcUJNRALMEEQgiRvCmlYDAY4OHhgSVLlqBq1ao4f/68RVCB6f1esWJFfP311zh9+jS6d++OU6dOoV+/fhg5ciSAFyNRHR0dYTQa8d133+HChQv45ptv4OnpmVSnJ96QqTw3ZcoUdOvW7b0EGIjkybzBcMWKFahZsyaqVauGH374AW3atEH58uXRq1cvnDhxQm/n5+cHFxcXAC/Klfb29iCJbt26Yf369Shfvjw+//xzAFI/+FiYggqKFCmClStXInPmzFizZg1at26N33//XQeXAUDXrl2xd+9e5M+fHwULFkziIxdCCCHEm9qxYweaNm2KQoUK4dChQ/D29tbrTJnoAMDV1RU1a9ZE06ZNERwcjD179gCwnPrKVI6UsmHyYar3x23fNV2jOXPmoEqVKhYDBj755BOULl0aZ86cwaJFi/DgwQOL/Zm2dXd3R4YMGbBs2TJUqlQJZ86cQb9+/RAREQEAOHbsGEaMGAFbW1tpMxbifaEQQryG2NhY/fchQ4ZQKUUbGxsuXrw4CY9KfGhhYWFcs2YN9+/fb7F8zpw5LFeuHK9evcrw8HCeO3eOLVu2pL+/P5VSVEqxVatWXLVqFWNjY7lmzRoqpZglSxbevHnzpf/miBEjqJSip6cnz5079z5PTwghxBuIjo4mST569IjVq1enUoq5cuXi+fPnSZIGg4EkuWHDBubLl49KKRYuXJj379+Pt6/u3btTKcVy5crx4cOHH+4kxFszGo0kX1zvoKAg/f3v06ePvgfelHk5NDIy8q32Jd6/hQsX6uvfuHFjtm/fnoUKFaKnpyeVUvz000+5b98+vb3p3nn+/DmDgoJYr149KqWYOXNm3r59myTf+h4SyY/puh8/fpxZsmShUopp0qRhjhw52LhxY6ZPn17fL7du3SIp94EQQghhzapUqaLLiAULFtTf94T8/vvvVErRw8ODd+/e/YBHKd7EpUuX9N9NZTzyRdktJCSEhQoVoru7OyMjIxkTE6PXL1u2jM7OzrreeO3atXj7btq0KVOkSMGgoCBeunSJmTJlYrZs2Xj9+nWS5JMnTzh9+nTd/iCEePckoEAI8dreZ1CB+b5NBQvzAohIekajkdu3b2fu3LlZtGhRbtmyhSQ5d+5c3eh76NAhi9+cPXuWEyZMYIYMGWhnZ0elFCtWrMiNGzfyk08+oaenp75/zO8Bk6FDh1IpRV9fXwkmEEKIZCjut/rBgwcsU6YMlVLMnTu3RaU+NjaW48ePZ/bs2enk5MTKlStz+fLlPHXqFHft2sUaNWpIJ6KVMr9OQUFBDA8PZ/fu3XUHct++fd/4WpqXDyZPnszZs2fz6dOnb33M4v04ePAgPTw86OLiwlWrVunl0dHRXLVqFStWrKif88OHD+v1t2/fZo8ePXQwapkyZXQjc0JlRPFxSCioQCnFJk2asHnz5hw/fjyDgoJIyn0ghBBCWCvzDuRq1apRKUV3d3euWbOGZMJ1vrCwMGbPnp0ODg68cePGBztW8foGDBhApRSXL1+ul5m3ExiNRhYqVIjZsmVLcP0vv/xCW1tbKqVYp04dzpgxg7du3eLVq1fZpk0bKqVYpUoVPnv2jNHR0axZsyaVUly4cGGC+xNCvHsSUCCEeCPvI6jAfJ/Tp0/n1KlTGRER8VbHKd6Pixcvsm7durS1teXnn3/Ozp07UynFDBky8Ndff9XbxW3wu3jxIpctW8bChQtTKUUXFxddWKxWrVqi/96OHTvo6enJ06dPv7dzEkII8WbMK+0bNmxg/fr1Wb58eWbIkEF3CuXLly9eUMH8+fNZvnx5vY35n3LlykknopUxvw+WLVvGQoUK0cnJiTly5LC4tv3793/toALze2DYsGFUSjF//vx88uTJuzp88Rpe1lBnurZjx46lUorDhw/X60xZTGJjY3nmzBkdPFS9enWdqSoqKoqdO3dmpUqVOHToUJ2hRN4DHz/TfXX06FEdVFC/fn2GhobqbeQ+EEIIIaybeVCBqUPYx8eHZ86csdguKiqKJBkSEkJ/f3/mzJlTgomTuZ07d+o638qVK/Vy8wx2efLk4SeffGLxO/O64Zw5c5g7d27a29vrrFUpU6akUorZs2e3yGZhCjKYM2fOez4zIYSJIhOYsFoIIV6B+dz2Q4cOxcCBA6GUwsKFC9GkSZM33tewYcMwYMAAFC9eHJs3b0bKlCnf+bGL13Pz5k2kS5cOdnZ2etmpU6cwdepUzJ07F0ajEV5eXpg7dy5q1qwJ4MU8V6Y5ssz/DgDPnz/Hxo0bsXHjRixevBj29vaIjo7GokWL4t07RqMRNjY2iIiIgLOz8wc4WyGEEG9i4cKF+Pbbb+Hk5ISGDRsiQ4YMuHz5Mg4dOoSbN28iX758WLp0KXLlygXgxbfhwYMHWLNmDQ4dOoRHjx4hS5YsKF++PMqXLw9PT0+L8oGwDkuXLkXTpk3h7e2NLl26oHr16rhw4QJOnjyJMWPGAAD69OmDIUOG6HlPXyahMmKqVKmwa9cu5MuX772ei4jPVC57/vw5Hj16hHXr1iFnzpwoWbIkXFxc9Hb169fH6tWrsXnzZlStWhWxsbEW5UiS2L59O7p27Yr79+9j0aJFqFq1KgAgNjYWDx8+hJeXF+zt7fW/KT5+pjrD8ePH0bBhQ1y/fh0NGzbEtGnT4OnpmdSHJ4QQQoh3wLxcWKtWLfz222/w8fHB0qVLUaJECYu2v06dOmHKlCmoU6cOlixZAicnp6Q6bPEKAgMDUaZMGQDAihUrUL9+fQBAVFQUoqKikDdvXqRIkQLnzp0DSdjb2wOARXn/8OHDOHToEKZPn46IiAj4+voiX758GDFiBNKmTav/rdKlS+PcuXPYunUrihcv/oHPVIj/qKSLZRBCWCvzyEHzyNI3zVRgPtLElNre09MzXnSqSBqjR4+mr68vt27dGm9UULdu3fQ1z5UrF/fv36/XJTZ6Le4+Nm/ezC5dutDe3p7t27dP9DgkbZUQQiSdf3sH7927l05OTnR0dOTq1av18ujoaF65coUFCxakUop58+Z95TkNZZoD63PhwgWdqt58VIrJ4sWL9WiTV8lUkFgZUaY/Shqm63X37l127NiR2bJlo1KK/v7+3LhxI8PDw/W2DRs2pFKKo0aNsvituefPn7N58+ZUSrFBgwYkZQS6SHj6g4YNGzIkJCSJj0wIIYQQ74p5e3KtWrWolGKqVKnYqlUrTpgwgWvXrtUZDLJmzco7d+6QlLZBa7Bv3754mQoMBgOfPn1KPz8/Fi1aVC8zF/faPnv2jE+ePGFkZKTOdGbSp08fKqVYoUIFPnr06D2ejRDCnIT5CyH+FeMkMjEfIWRnZ4fo6GgAQP/+/TF48GCQRPPmzbFkyZJ/3XdCo848PDwQGBiIvHnzvsOzEG8iOjoaR44cwYMHD9C1a1dcunQJwIvrFhsbi9WrVwMAypQpg0uXLqFv377YvHkzAEApFe/eAaCvt9FoBAB88cUXaN68OVKnTo3p06fj4MGDCR6LeYYDIYQQH9azZ88A/PPujuvcuXOIiorCjz/+iK+++kpva2Njg6xZs2LXrl0oVaoUzp07h8aNG+PChQsW+zMajfqbYVomI5Ktz6NHj/DgwQNUq1ZNj0aJjY3V17ZJkyZYtGgRgBflvoEDByZ6T72sjJg7d+4PcDbCnOl5vnHjBj7//HNMmTIFKVKkwKBBgzBp0iQULVoUzs7O+lqbRgmdPHkSwIvn2fxak4STkxOaNm0KBwcHhIWFAYBkJBG6DlG4cGGsXLkSmTNnxsqVK9GhQweEhIQk9eEJIYQQ4h2ws7NDbGwsAGDdunWoWbMmnjx5gvnz5+PHH3/ETz/9hCNHjqB+/frYu3cv0qVLB4PBIG2DViAgIAB79+4FADRs2BC//vorbGxs4ODggOjoaLi7uwOIX9+Pe21dXV3h6ekJR0dHnbUMADp27IiRI0fCx8cH06dPR6pUqT7AWQkhAEBa6YQQL2U0GvUH/cSJE5g1axa+++47TJo0SRcOHBwcEBkZCeD1ggqkoTh5MxqNcHBwwOzZs9GyZUsULFhQp6kGXhT+z549i/3792P+/Plo3LgxDhw4gJ9++glbtmwBYBlUEDe4wLygWLBgQTRv3hwAcPTo0fd9akIIIV7D4MGDUbBgQVy9ehU2NjYJBosdOXIEAODt7Q0AiImJgY2NDWxtbWEwGODp6YnVq1cje/bsOHPmDBo2bIgLFy7oRgQbGxv9XZBAAut17949REdHw9HREcA/6UzNywMNGzbEzz//DAAYPnw4+vXrF6+sIGXE5MUUTHD79m1UqlQJFy5cQMuWLXH06FEMGDAAderUga+vL4B/ynelSpWCra0tVqxYgaFDhwJ48WwbDAa9T+DFtY6Ojoabm1sSnJl4Wwl9D0wSCxZ6FUopGAwGHVSQI0cOLF26FN26dXvpvymEEEII62EeVLB+/XpUq1YNBoMBrq6uGDJkCO7fv485c+bAz89PpsKzMuZBBQ0aNMDy5cvh5OSE2NhYPH/+HJcuXcLdu3fx8OFDPHz4ECEhIXj69ClCQ0MRGxuLW7du6XsDACIiInSZcOrUqciZMyf27t2L7NmzJ9UpCvGfZPfvmwgh/qtI6kb9pUuXomvXrggODtbr3dzc8N1332H8+PFwcnJCZGQknJyc0L9/fwDAwIEDdSdxkyZNLPZtNBqloTiZs7GxQXR0NDw9PTFp0iSkSJECALBs2TJ4enqiXLlycHV1RalSpQAAXbp0AUksW7YMI0eOBPAi+4BSCjExMXperFu3biF9+vS6wTkqKgqOjo747LPPAACnT5/+0KcqhBAiEREREdi0aROuX7+Oxo0bY9OmTTpowFz69OkBADdu3AAA2Nvb67mwbW1tERsbC19fX3Ts2BH/+9//cP78eTRq1AiLFy9Gvnz5PuQpiffI1Cl89OhRBAUFIU2aNHqdUkp3TNeqVQszZszAtWvX8NNPP8He3h6DBw+OV2YYPny4lBGTARsbGzx58gStW7fGtWvX0KVLF4wbNw4AEm3cLVasGGbMmIFWrVph4MCBcHJyQo8ePfS2pv8uWLAAAFCiRAkA0O8NkfyZX6s//vgDN27cQFRUFPz8/FCmTJm3Cg4zv68KFy6M5cuXo0WLFujcubPcH0IIIcRHxBRUYGdnh40bN6JmzZrYtGkTvv32WwQGBiJLliwW9QNhPUxBBWXLlkXjxo1x69YtuLi44NixY/jyyy8RERGhg89tbW31gIRHjx6hRIkSWL58OezsXnRfKqWglEL69OlRunRpDBw4EBkzZkziMxTiP+hDzq8ghLBOCxcupFKKdnZ2HDRoEPfv3881a9bQ2dnZYs5T8sVcqCZDhgyhUoqOjo6cNWuWXm4+R5LMh5v8DBs2zOJ6mc9rtnv3biqlmCFDBm7fvj3ePLenTp1i06ZNaWtry4CAAG7evFnPgRUTE8MBAwawSpUqPHbsWLx/t2vXrlRKsU+fPjJvthBCJCN37txhlSpVWKtWLYvl5t+AzZs3UynFtGnTcvfu3Ynua9OmTVRKMXfu3FRKsWLFihbfGWHdYmJiWKZMGSqlOHLkSD579izB7Z4/f858+fIxICCArq6uVEpx2rRpFtv06tVLz6UqZcSkYyqTrV27lg4ODqxYsaJeF7ccaGIq+4WHh3PQoEF6DtXOnTtz165dvHPnDoOCgtiuXTsqpViwYEEGBwe//5MR78WiRYv0c2z68/333/Phw4dvtD/z+2r06NEcMWIEjUYjo6Ki3tUhCyGEECKZMa8T1qpVi0oppk6dmn/99RfJxMudIvnbt2+fLiM6ODiwatWqzJw5MzNnzsycOXMyc+bMTJ8+PTNmzEg/Pz9my5aNV65cibefqKgo3rt3j2FhYUlwFkIIkpSAAiHES+3cuZNeXl708fHhsmXL9PIpU6bQ1taWdnZ2VEqxUaNGep15UMGwYcOolKK/vz/Dw8Mt9t2zZ0/a2toyZcqU0lCcDBiNRh4/flwX8hYvXmyxjiSfPHnCJk2aUCnFHDlycNu2bfE6gsyDCkqXLs0VK1bQaDSyR48eVEoxc+bM8RqNFy1apDuiEio0CiGESFohISH676tWrdINOzExMTQajXz06BHr1atHW1tbNm/enJcuXdLbG41GRkdHk3zxjciWLRs3bNjAb7/9llevXv2wJyLeiqk8kJDo6GgaDAb+8ssvdHV1ZY4cObhy5Upd/jMajbrM8OzZM/r5+XHx4sVcv349lVL08PDggQMHSJJhYWGsUKEClVJSRkwmvv32WyqluHnzZpJ85UCgx48fc/z48bp86ezsTH9/f6ZNm1aXJ2/evEmSElBqhVavXq2v7VdffcU6dero+mGtWrV44cKF19qfeWeBqR6ZMWNGPnjw4F0fuhBCCCHeUtyy29sGiktQwcdrz549usxo6l8ICwtjeHg4Q0ND+fjxYz59+pSPHj3S9UcZeCBE8iMBBUKIRD158oT169enUoozZszQy02NO+7u7lyxYgVTpkz50kwF48eP5/Xr1y32HR4ezixZslApxfPnz7/3cxGvbvTo0bqQt2jRIr3cNCooJCRENyonFlRw+vRpfvvtt3R0dKSDgwOzZcumgwlu3LhB0rLicfv2bVarVo2nTp36AGcohBDiTW3YsIFKKebKlUsHA5g6mVeuXMkMGTLQzs6O7du355EjR+L9vkmTJnR0dOT9+/f1MmkosA7m3+3Tp09z27Zt3LBhA0+fPm2x3b1799i4cWN9n8ycOdPiepNkp06dqJTimjVrSJIdOnSgUoqTJ0/W2wQFBcUrP4oPz2AwMCwsjLlz56ajo6Nu0H1dO3fuZP369Zk9e3a6ubmxaNGi7NChA+/du0dSGoithek9YAoUq1GjBlOmTMlVq1bpbQ4dOsT8+fNTKcVq1aq9cl3P/B4wZbHz8vLimTNn3u1JCCGEEOKdWrZsmS63v22ZzrxuWLt2bZ0xVwYfWT/zoIKVK1fq5QkFrb8skF0IkXQkoEAIkairV68yTZo0bNmypV42ceJEOjg40NXVVaetX716tU5zWbduXb1tRESExf5MhUJToSA4OJiXL19+36chXlFkZKT++9ixYxMMKjCNMH2VoIJLly5x1KhRdHFxYcaMGfnFF1/w9u3bJBPuPJIOJSGESH7ijjq5e/cuS5UqpdOUx23Y+eWXX5g6dWo99c2kSZN4+fJlXrlyha1bt6ZSilWqVEk0Fb5InswbdBYvXkwvLy/a2trqUUPdu3e32P7GjRusW7cu7ezsmCpVKpYtW5bz58/n3Llz+dVXX8VLcz9t2jQqpVinTh0ajUYZqZ6MGAwGPn78mKlTp6ajo+MbBXlcvXqVBoOB0dHRfPz4MS9cuMCwsDBdrpRgAutz6dIlPnnyhB4eHuzTp49ebirPnzp1igEBAa8cVJBQMIFMiSeEEEIkb0ajkdu2baNSij4+PnoA0duU7eL+tlKlSlRK8c8//3yrYxXJg/n0B/8WVCCESH4koECI/6C4H+nEGm7v3r3LuXPn8uzZsyRffPRz5sxJFxcX7tu3j+SLRqOHDx+yRo0atLGxiTf9QWKk4TD52L17t84+YD436bsIKiBfjFS8e/eunuNKrr0QQlgH8/LCtm3buGPHDpIvRo5//vnniQYVzJs3j6VLl9bfEE9PT7q7u1MpxWzZsvHWrVvx9i+sw8qVK/V1/eKLLxgQEKADC5o0aWIxNcbt27fZt29f5s6dm0opXU5USjF37tw6zT1Jrlixgkoptm7dOilOS7yCgIAAOjo6cteuXSRfLxD0p59+4pIlSyR49CMxY8YMKqU4ZMgQFi9eXH8bTHUEk9OnT79SUIEEEwghhBDWI24dLioqikWLFqVSin5+fm8VVGD+m/Xr1zM0NJQkLeoNwvqZBxWYtzcLIZI/Gwgh/nOUUggLC8OWLVtw//59KKX0upkzZ6J58+YAgLRp06Jhw4bIkycPAGD//v24fPkyBg0ahICAABiNRtjZ2cHLywt58uSBra0t3N3dsWLFCnTo0OGlx2Bra/v+TlC8shkzZqBChQro3r07YmJi4ODgAKPRCADo2rUrxowZAwBo3rw5Fi9eDACwt7dHTEwMPDw8MGHCBHzzzTf466+/0LFjR+zevRuxsbF6/0ajEWnSpEHatGnh4uICknLthRDCSpjKBwsWLECVKlUwaNAg3LhxA6lTp8bChQtRqVIlnDp1CvXr18fVq1f177799ltMmzYNU6ZMQb58+eDp6Yk8efKgZcuW2LdvH/z9/WEwGCzKHyJ5MpUJDAYDwsPDMW3aNKRKlQorVqzA5s2bsWPHDuzatQteXl5YunQp2rRpg5CQEACAn58fevfujQ0bNqBv375o1aoVmjVrhnHjxmHXrl1Inz69/ndWrlwJAChcuDAAgOSHPVGRKJKIiopC6tSpER0djdmzZwMA7OzsXuk6PX78GBMnTkSvXr3w4MGD93244gN48uQJAGDIkCE4evQoTp8+DeBFHcGEJPLly4dffvkFpUuXxpYtW9CjRw9cvHjRYl8Gg0HXDYYNG4YBAwbAw8MDgYGByJ079wc6IyGEEEK8CpK6Drdx40Y0b94c1atX1+vv3r2LgIAA3Lx5E7a2tjAYDK+8b/MyweDBg1G7dm306dMHJC3qDcL6BQQEYN++fQCATp064fnz51L/E8JaJF0sgxAiqRiNRq5cuZKZMmVi1apV9UhB02iTtGnT8uTJkxa/iY6O1hGnW7du1fsxpckfPXo0y5Yty61btzJXrlxvPL+q+HAMBgOXLl1Kb29v2tnZcdmyZSRfXFfzEWTvKlOBEEII63PmzBmmT5+e3t7e+jthcu/evZdmKiBfTH8UHh5O8p8RzZKpJvlK7PttKis6Oztz0KBB8bY/ceIEs2bNSqUUGzRowCdPnrzyvzlgwAAqpZgvXz7euXPnzQ9evFf79++ni4sL7e3tOXPmTL08sUwjpuf85MmT9PDwYP369T/IcYoPY9y4cXR0dKRSik2bNk3wmTfdG+aZCkqUKKGnvDO/d4YNGyaZCYQQQggrsWDBAiqlmCJFCn799dccNmwYGzVqxFy5clEpxQwZMvDvv/8m+Wp1v7jZimxsbOji4sIzZ868t3MQSe/w4cO8du1aUh+GEOI1SECBEP9Rp06dYp48eaiUYuPGjTlq1Cgqpejv789169Yl+Jsvv/ySSikuWLCApGWjc0BAALNnz07yn/mWpVM5+YuKiuKaNWvYpUsXvczUuGcKFiFfL6ggV65c3Lhxo3QYCSGEFTLv4DEYDNyzZw+VUpw/f36C2yQWVGAqA5hPqSRTHCRfmzdv1t/tuN/vcePGUSnFkSNHslSpUjx+/DjJf66x6brGDSowTX+Q0LRaz5494507d3TZwcfHhxcvXnxv5yfeXnh4OFu0aEFbW1sWL16cv/32m14X9xqb30NffPEFlVJcsmRJgtsK62J+/caMGaPrB+PHj09we9P74cyZM8ydOzc9PT0ZHBxssU2vXr2olKKXl5cEEwghhBDJ3O7du2lvb08HBwf++uuvenlkZCQvXrzIChUqvFZQgUx9JKT/QAjrIQEFQvxHRUdH89ChQxZzHKdNm5Y7d+7U28Rt+J8+fbrebuPGjSRfFPx++OEHKqXYtm1bxsTESEOhlTEvvE+dOpXt2rVjVFQUSer/kq8WVNCqVSsqpRgQEGARkCCEEMK6zJ07l61bt2br1q2ZIUMGvTyhb3xiQQUSWGYdZs6cqYMAErpmAwcO1N9/pRTnzZsXbxtTmfGPP/7QQQX169fXQQXmYmNjuXXrVvr7+1MpxUKFCvHPP/985+cl3r1r166xYMGCVEqxXLlyXLlypV4XGxtLo9Go3xEGg4E//vgjlVKsUqVKgveCSL5Mz3RCgWDm9QNTwJFSitOnT3/pPi9cuMCgoCCSlgHozZs3p1JKOg6EEEIIKzB+/HgqpdinTx+9zLwOER0dreuG6dOn540bN+Jtk9DvJJhACCGSPwkoEOI/zjQiRCnF4sWLMzQ0lOQ/ncTkPw1JBoOBHTt21NuXL1+eefPmpVKK2bNnlzS1Vu7atWt0cXGhUordunXT98DrBBU8fvyYP/74o64wCCGEsD5Xr15l5syZaWdnx8KFCzN37tx6XWJZBsyDCooWLcpLly59qMMVb2n//v1MkyYNlVKcMWMGSVp0DJP/pCNXSrFr1656ufn9YB5UkC1bNiqlWLlyZT59+jTev3nv3j2OGzeOgwcP5u3bt9/XqYn34Pz588yRI4cu//fr14/R0dEW5caQkBA2adKESilmyZJF1xEk6Ng6mD/Xd+/e5eXLl7l3716LZ9U8cNjUsaCU4rRp0/51/3Hvg/DwcHkPCCGEEFbCFAg4depUkpZthqYAgfv377NYsWJUStHPz4/Xr1+3WE9algckmEAIIayDIkkIIf5zSOLKlSsoWbIkbGxs4O7ujqtXr6J27dqYMGECMmTIAKPRCBsbG4vf3b9/H5MnT8aIESMAAC4uLsibNy9WrlwJf39/GAwG2NraJsUpibcUFRWF9evXo3v37rh9+zZ++OEHjB49Gvb29oiOjoaDgwMAYNy4cejevTsAYOHChWjatCkA6G1IQimF2NhY2NnZJdn5CCGEeDMGgwHLly/HpEmTcOzYMQDAtm3bUKlSpZf+LigoCC1atMDWrVtRuXJlbNq0ScoEVuLIkSNYuXIlxo4da7E8MjISTk5OAIBhw4ZhwIABAIAFCxagWbNmAKC/++Z/P3XqFMqXL49nz54hKCgI3t7e8f5NkoiNjYW9vf37PDXxHly+fBnff/89Dhw4gKioKBQvXhx+fn7IkycPTp06hQsXLuDKlSsoWLAg1q9fL3UEK2L+PK9btw5jxozBxYsX8eTJE2TNmhVVqlTBhAkTYGdnZ1HWnzBhArp27QoAmDp1Ktq1a5dk5yCEEEKIt5dQmzAAdOrUCVOmTEGXLl0wbty4BH+nlMLEiRPRt29fPH/+HP7+/jhw4ADSp08Pg8EAALpcaKpjeHh4IDAwELlz536/JyaEEOKNSUCBEP9xK1asgKenJ9KnT48WLVrg2LFjqFWrFiZNmoT06dMnWoA8fvw4QkND4ebmhhw5csDDw0MaCj8C0dHR+O2339CpUycEBQW9UlDBokWL0KRJk6Q8bCGEEO+IqTPJaDRi+fLlmDp1Kg4ePIiaNWti1KhR+OSTT176+zt37qB79+4YPnw4smTJ8oGOWrxL48aNw/79+7Fq1SrY2dkhKioKjo6OAIARI0agX79+AF6UIevXrw8g4aCCc+fOIVWqVEiXLl2i5UlhvYKCgrBy5UqMGDECjx490o3DAJAvXz5UrFgRvXr1go+Pj9QRrIT5czx//nx89913AIAvvvgCmTJlwm+//Ybbt2+jdOnSWL58OdKlS5doUMH06dPRpk2bpDkRIYQQQrwV8zLBjh07UKRIEXh6egIAtmzZgjp16uCTTz7B/PnzUaBAgQT3sXv3blSrVg3+/v64evUq8uXLh99//x1p0qTR2wwYMADDhw+Hu7u7BBMIIYQVkIACIf5jTA26CTXsHjx4EF26dMHx48fjBRWQhK2tbaINwtJQbH3Mr5l5Q++bBBWsWrUKdevWTZoTEUII8U6ZGpAMBgNWrlyJMWPG4Ny5c2jTpg26dOmCrFmzvvT3pu+LZKqxPsHBwciRIwdCQ0PRtGlTzJs3D7a2thZBBSNHjkTfvn0BAMuXL0eDBg0AJBxUAEA6kz9yt2/fxtmzZ3H69Gl4eXnByckJX3zxBdzd3eHg4CDX3wpt2LABdevWRapUqfDTTz+hRYsWAIBBgwZh5MiRiImJQalSpbB48WJkzJgx0aAC80wmQgghhEh+TGV287K7uTlz5qBNmza4f/++zjh2/fp1tG7dGrt27cKPP/6oA0hN+zMYDLCzs8OJEyfQuHFjLFmyBH369MGOHTvw3XffYdKkSXB2dsaxY8dQokQJ2NjY4OTJkxJMIIQQVkACCoT4DzAvGEZHRyMmJgYRERFwdXVFihQp9HYGgwHHjh1D586d4wUVmPbTt29fBAUFYe7cuUlyLuL1mV9/8yCC6OhovY2tra1FY29UVBQ2btz4r0EFptRk165dQ6ZMmT7cSQkhhHivzDMVrFy5EiNHjsTly5fRunVr/PDDD/8aVCCSn4QaCs3LBab1Bw4cQLNmzXDjxg18/fXXWLhw4SsHFUiAqTCXWOO0SL6uXr2Kr7/+GidPnsS8efP01GZDhw7FwIED4erqisyZM+Ps2bMoU6YMFi5ciAwZMlgEFYwYMQITJ07E0aNHkTFjxqQ8HSGEEEK8xOXLl5EjRw4A8dsOnz17hgoVKuDKlSsIDg6Gra2t/tYvX74cLVu2xPPnz9G7d2+0atUKmTNntth3s2bNsHr1aly/fh1Pnz5FlSpVYGdnh+3btyNTpkwICQnBihUrEBAQgFy5cn3YExdCCPFGJKBAiI+IqRHXvMHXvGF327ZtWLVqFY4cOYLQ0FDkzp0bpUqVQvfu3XUHcdyggpo1a2LatGlIly4devfujVGjRsHX1xcXLlxAqlSpkuxcxb87efIksmbNCnd3d5AESX0vbNq0CcuWLcPFixcBAPnz50eNGjXw1Vdf6d9HRkZi06ZN/xpU8OzZM7i5uclIVCGE+MiYBxWsWrUKI0aMwKVLl9CmTRsJKrBS4eHhePjwITJmzGgxcnzt2rVIlSoVSpUqBTs7Oxw+fBgNGjTA7du3XymoYOXKlahXr16SnZcQ4t1YunQpmjZtilGjRqFHjx4AgJ9//hm9evWCi4sLzpw5g3Tp0iFLliy4e/cuSpcujUWLFsXLVBAWFgZXV1epHwghhBDJ1MCBAzF06FAsW7YMDRs2BBA/41iRIkUQGhqKv/76K976KVOm4IcffoDRaETt2rVRtWpVVKtWDdHR0Rg1ahRmzZqFypUr49dff4WjoyPq1q2LjRs3WmQwkuBTIYSwMhRCfBQMBgNJ8tq1a/ziiy8YGBhosX7evHm0s7OjUoqpUqWira0tlVJUSrFOnToMDAxkdHQ0STI2NpaHDx/mZ599RqUU/fz8WLRoUSqlmCFDBt64ccPi3xTJz5QpU5giRQqOGzeOoaGhJEmj0Ujyxb1guvZOTk7670opdu/enRcuXND7ef78OX/99VemTZuWSil26dJF3ydRUVF6v6Z9CyGE+LiY3u8Gg4HLly9nvnz56OjoyE6dOvHq1atJfHTidURFRXHs2LEsVKgQ16xZo5fPmjWLSilWqVKFjx490ssPHTrE9OnTUynFxo0bMzY2liQZGRmptxkxYoQuQ2zYsOHDnYwQ4r3YunUr69evr98FK1eupI+PD11cXHjkyBGL7dzd3amUYokSJfj333+TpH5PkJT6gRBCCJGM7dy5U5fjV65cqZeb1//y5MnDTz75xOJ35m3Bc+bMYe7cuWlvb0+lFNOkScOUKVNSKcXs2bPz1q1bets2bdpQKcU5c+a85zMTQgjxvkg+SiE+AqYsBNevX8dnn32G33//HWfPntXr169fj++++w6enp6YPn06Lly4gD179mDu3Llwd3fHunXr0LNnT+zbt0+PVitWrBgWLlyI6tWr4+7du7h+/TrKlSuHAwcO6FFtktI2eYqMjMS9e/dgZ2eHiRMnYt68eXj27BmUUti7dy86d+4MLy8vTJ06FefOncOGDRvQr18/AMDYsWMxZMgQnD59GgDg5OSEmjVrYvLkyUiTJg1++eUXtG/fHjExMTpDgVJKIoqFECIZOnXqFB4+fPhW+zDNqWljY4P69eujT58+yJkzJ+bNm4ehQ4fi77//fkdHK943BwcHxMTE4OTJk2jevDkOHz6MefPmoU2bNvD390fLli0tsk999tlnWLlyJfz9/bFs2TI0b94cBoMBjo6OiIqKAgD07t0bffr0AQDkzZs3Sc5LCPHulCtXDpMmTULKlCkBAL/99htCQkKwYMECFCtWDAaDASTxySefwNPTE46Ojjh8+DCqVKmCO3fuWEyhJvUDIYQQIvmqUKEC9u3bBwBo2LAhVq1aBeDF9zsqKgphYWEIDQ0FScTGxiImJgYAYGNjA6PRCAD47rvvMHv2bIwaNQrZs2eHnZ0dMmfOjG+++QZ79+6Fv7+//vfOnz8Pd3d35M6d+wOfqRBCiHdFpjwQwsqZBxOUKlUKQUFB6NWrF0aMGAEAePDgAerXr499+/Zh6dKlaNSokcXvjx07hi5duuDQoUOoXLky5s6di3Tp0llMlbBr1y6kTJkSmTNnhqenp0WKXJE8PXz4ELNnz8aYMWPg5OSEHj16oFOnTpg3bx5at26NxYsXo3Hjxha/WbZsGfr27YsbN26gTZs2GDt2LFxcXAAA0dHR2LRpExo0aABfX1+cP38enp6eSXBmQgghXsXUqVPRqVMnjBs3Ds2aNXvraYpoNv3Br7/+iq5du8LR0RHHjx/XHU/COnTt2hUTJkzQgQF+fn745ZdfUKtWLQDxU4++yvQHoaGhcHd3l/TmQlgR8/qe+d9NTp8+jcKFCyNDhgwIDAxEunTpLLYtW7YsvL29ceHCBVy6dAn37t1D6tSpP/h5CCGEEOLN7d+/H2XLlgUArFixAvXr14fRaERYWBhy5cqFdOnS4ejRo/HKCnHrDGFhYYiNjUWKFClgY2MDe3t7va5v374YOXIkypcvj1WrVskUukIIYaUkoEAIK2YeTFCyZEncv38fvXv3xvDhw/U2f//9NwoVKoRMmTLhxIkTAGCRXUAphZMnT6J27dq4desWOnbsiEmTJunt4gYOJNTYJJKnhw8fYubMmRg3bhwcHBzQq1cv7NmzBzdu3MAff/wB4MU1Vkrpa7p27Vo0atQIMTExmDp1Ktq1a6f3FxUVhZ07dyJ//vzw8/OTuc6EECKZMhqNGDhwICZOnAgXFxf07dsXjRs3fmdBBQaDAZs2bUKxYsWQJk0a+R5YCfPO/vLly+PgwYMwGAzo3bs3hg4dCiDxcl5iQQXR0dFwcHCAqUop94EQyZv5+9poNOp3unkgkGmbq1ev4rPPPkPWrFlx+PBhAC8yoTk5OSEqKgrp0qVD79690aZNGzx//hypU6eWuqIQQghhhcyDClauXIl69eohMjISGTJkQL58+bBjx47X3qepTNCxY0dMnToVPj4+CAwMRPbs2d/14QshhPhApKYnhJWKm5ng/v37GDx4MAYPHgzgRUcx8KJTOSQkRKenNxqNsLW11WnqSaJgwYKYM2cObGxssGLFCpw/fx4AEsxCIA1E1sPb2xtt2rRB165dERUVhSlTpuDWrVuwt7dHdHS0DhixsbHRHQF16tTBuHHjAAATJ07E7du39TpHR0dUq1YNfn5+OhBBCCFE8mNjY4N+/fqhb9++iImJweDBg7F06VI8fvz4rfZrKjfY2triyy+/RJo0aXSHlEj+TB2Gp0+fxt69e2EwGGA0GjFx4kRs3rwZQOLlvLjTH9SqVQsGg0GmPxIiGbty5QoiIyP1/5u/r3///Xd06tQJlSpVQuXKlTFkyBBs374dwD+BQSTh5OSEo0ePYsqUKQBeTIcGAD169MCTJ0+QKlUquLu7SzCBEEIIYcUCAgKwd+9eAECDBg2wfPlyODk5ITY2Fs+fP8elS5dw9+5dPHz4ULczP336FKGhoYiNjcWtW7cQGxur9xcREYGVK1ciR44cmDp1KnLmzIm9e/dKMIEQQlg5yVAghBUyDyYoXbo07t27h2zZsuHSpUtQSumRIyRx5swZFCxYEABw5MgRFC1aNMH9hYaGokqVKjhx4gR2796NgICAD31a4j0xZSqYNGkSgoOD4erqij/++APZsmWLN0rJxsYG9+7dQ4UKFfDgwQMcOHAAOXPmTOIzEEII8TpM7/OoqCiMGzcOY8eOhVIKAwcOfCeZCoD4KS6F9bh69SpWrVqF/PnzY//+/fjpp5/g4uKCZcuWoUaNGi/97ZEjR1CuXDkYDAbcu3cPXl5eH+iohRCvY/z48Rg7diwmTpyIGjVq6OlJAGD+/Pn47rvvEvzdTz/9hLZt28LDwwMAsGDBArRo0QIA8MMPP8DPzw/79+/Hb7/9hgIFCmDbtm3w9vZ+/yckhBBCiPfOPFPBqFGjMGnSJNy/fx+ZM2dGREQE7OzsoJTSg5NsbW3x6NEjlChRQgchAMDz58+xYcMGzJw5ExkzZsTAgQORMWPGpDw1IYQQ74AEFAhhZeJmJggKCoKHhweePn2KKlWq4LfffoOdnZ1FWtsmTZpg2bJlaNu2Lfr16wc/Pz+LfZo6Bb788kts3LgRq1atQt26dZPi9MR78uDBA8yaNQtz5szB9evX0axZM4wbNw5eXl7xOoWio6NRtmxZHDlyBL/99huqV6+ehEcuhBDiTbzPoAKZEsk6mV+jZ8+ewc3NDQDQpUsXTJo0CS4uLli+fLnFd9/8Wpt+/8cffyB16tTw8/OT6y5EMhQeHo527dphyZIlyJcvHwYOHIgvvvgCTk5O2LlzJ2rWrAkHBwcMGjQIpUqVwqlTp3Dy5ElMnz4dANC5c2f06tULadKkAQD88ssv6Ny5s8W/kTNnTmzbtg3p06eX94AQQgjxETEPKrC3t0eFChVw6dIlAICDgwOio6MRGxsLGxsbxMbGIkWKFPj999+RNWtWi/1ER0fj8ePHcHNzg4uLywc/DyGEEO+e3b9vIoRILhIKJujevTsKFCiAbt26YevWrahWrRq2bdsGOzs7REVFwdHREbVr18aePXuwatUqfPrpp2jUqBF8fX0BADExMbC3t0dMTAxu376NdOnSIU+ePEl8puJdIgkfHx+0bt0aADBlyhSsX78euXLlQps2bZAyZUoYjUadxpoknj17hrRp0yJbtmxJfPRCCCHehI2NDYxGIxwdHdG1a1cAwNixY/XUSG8aVGDewTx+/HhERkaid+/e0pmUDMUNGDS/Rm5uboiOjoaDgwMmTJgAGxsbTJgwAY0aNdKZCkzBqUajEdOmTUO+fPlQokQJFCpUCEDCgSVCiKTn4uKCkSNHwt3dHbNmzUL//v1BEl999RVOnjyJyMhIzJs3Dw0bNgQAncGuQIEC+P777zFp0iS4u7tjyJAhAICOHTsiW7ZsCAwMRHBwMD799FM0btwYqVOnlveAEEII8ZEJCAjA7t27Ub58ecTExOCbb75Bo0aNEB4eDqUUDAYDYmNjYWtri9jYWDg5OcHZ2dliYBvwIvjAFJwohBDi4yAZCoSwMteuXUPZsmVx584d9O7dG8OHDwcALF68GN27d0dwcDAqVaqEbdu26d88f/4c/fr1w4QJE+Dj44MWLVqgefPm+PTTT/U2Xbt2xYQJE1CnTh0sXLhQoketzMtST5uPGjJNfzB+/HgopdC4cWP07NkTadOm1dv/+OOPmDhxIipXroxVq1bpEYxCCCGsz7vMVGDecTR06FAMHDgQ2bJlw8GDByXldTJj/u0/deoUzp07h8OHD6NIkSLIlSsXihUrBgB6mizgn7Kgi4sLli5dipo1awIA+vfvj+HDh6Ny5crYsGEDHBwckuakhBCvxFQvuHPnDoYNG4Y5c+YgR44cGDx4MGbNmoWQkBAcPnwYAHSHgKkeYT7FwaJFi9CkSZNE/x0JJhBCCCE+Xnv37kX58uUBACtWrED9+vUBJNz+KNPhCSHEf4MEFAhhRSIjI+Hm5gaDwYC+ffti6NChet3z58+xdu1adO3aNcGggrCwMPTq1QuLFi1CZGQkfH190axZM9ja2uLw4cPYuXMnMmfOjH379sHPz08Kg1bEvNPg0KFDOHHiBA4dOgQvLy/UqVMHJUuWtJg39dGjR5g5c6aeCy1Hjhxo2LAhnJ2dsW3bNuzevRtZsmTBnj174O/vL/eCEEJYOVOnz9sEFZh3HA0bNgwDBgyAu7s7Dhw4gNy5c7/vUxCvwfy7vWzZMvTo0QN3797V6319ffH9999jwIABABIPKvjuu+9w5coVbNmyBf7+/ti7dy8yZ8784U9ICPHaTPUDU1DBzJkzUaBAATg6OiJlypTYtGmTxUhC8/rE8OHD0b9/f1StWhXLly+Hq6urZKERQggh/oPMpz/4t6ACIYQQHz8JKBDCyuzatQvr16/HxIkTAcCiIejfggoiIiIwe/ZsrF+/Hrt379bLnZycULx4cSxatAj+/v4y2sSKmBfiFy9ejM6dOyMkJESvt7GxQefOndG0aVOdohh4kalg1qxZmDVrFm7cuAFHR0e4ubkhR44cyJUrFwYNGoR06dLJvSCEEFbi3xp1TFMcvUlQQULBBB4eHggMDJRggmRs4cKF+Pbbb6GUQu/evREQEIC7d++idevWMBqNaNeuHaZOnQrAMqhgwIABmDlzJoKDgwEABQsWxLp165A+ffp4qUyFEMmPeXAAAAQFBWHw4MFYvHgxwsPDkSpVKpw5cwbp0qWz+HaYfnfixAlUrVoVtra2OHbsGNKnT59UpyKEEEKIJGYeVLBw4UI0bdo0iY9ICCFEUpGAAiGsWEKdvf8WVGAwGPD06VOsX78eDx8+xLNnz1CqVCkUK1YMKVOmlA5kK7V06VI0bdoUdnZ2GDhwIBo0aICTJ0+iW7duCAoKQv369dGpUyeUKFFC/8Y0/cHMmTMBAN988w169eoFR0dH2NjYyL0ghBBWwrzz6OjRozh16hR2796NIkWKIE+ePKhSpQqAf4IOXieoQIIJrNPOnTtRv3592NvbY8KECfj6668BANOmTUOnTp1AEiTRoUMHTJ48GYBlUMHu3btx48YN2NjYoEaNGvDy8pJygRBWIG6wcUREBNq0aYO7d+9i6NChWLduHe7fv4++ffuiR48ecHd3j7ePsLAwlChRAufPn0dgYCBKliz5oU9DCCGEEMlIYGAgypQpAw8PD9y9exdOTk6SoUAIIf6DJKBACCv1spGILwsqeNnIsrijWUTyklhD/r59+1C3bl0YjUZMnjwZjRs3BgBMmDABPXr0gMFggFIKX375Jf73v/9ZBBU8ePAAc+fORe/evVGgQAHs27cPrq6uH+ychBBCvB3z8sCSJUvQtWtXPHjwwGKbAQMG4IcffkDKlCn1slcJKpBgAuv06NEjtGrVCuvXr8eMGTPQunVrAP+kMXdzc8PYsWPRtm1bkET79u0xZcoUAC/uC/NpkkykjCiEdVm1ahUaNmwIV1dXHDhwAHnz5sXt27cxfPhwLFq0CN7e3hgxYgRq1aoFFxcXkITRaIStrS2ePXuGwoULIyYmBnv37kWGDBmS+nSEEEIIkcSOHDkCX19fmQLt/+3deZyNdf/H8fc5ZzYzgzGMiVkItxk7TeSWQhQiWWZIsoesUbYpyVKGxr5myTKW7JF9HTMieyQiUrLfGlFmn3PO7w+Pc/1mLJWSmaPX8/G4H5xzLa7vfZ3Ocn3f1+cDAP9i1KsEnNTvJUFz5cqlJk2aSLrVC3fr1q164YUXtHnzZrm4uBhlj2/HheKcaffu3apWrZosFssdF/QTExMVExOjhIQETZ8+3QgTOCZ+vL29NXbsWC1dulSff/65XF1dZbPZ9PTTT0uS/Pz81KFDB3l5ealx48by9vamFxoAOJHMd6K2adNGZrNZ77//vho2bKhTp06pQ4cOGjZsmK5evarIyEgFBgZKktzd3fXWW29JksaMGaMPP/xQiYmJ6tKli3x8fIyJJYkwgbO5evWqYmNj1aVLFyNMMGHCBA0bNkxeXl7avn27wsLC5OLioo4dO2ratGmyWq36+OOP5e7uftfviXxHBHK2zN/fr169qo8++kiFChVSVFSUypUrJ0kKDAzUoEGDJEmzZ8/WkCFDdPnyZb322msqWLCg8Z7/7rvv6vTp03rppZdUoECB7BkQAADIUZ566ilJv3+jGgDg0UaFAuAR9nuVCihb6xwmT56sXr16KTIyUh9++KGkrOfuxx9/1JNPPqmIiAhNmzbN2KZv375ydXXV7t27Va5cOcXExKhbt25KSUlReHi4evbsaYQKpP+/CMnrAgCcz44dO9SsWTNZLBaNHz/eCJfNmDFD3bt3l9VqlSR16tRJgwYNytIPOzU1VRMmTNDAgQNVtmxZ7d69O0ulmhEjRmjQoEHy8fHRzp07CRM4gYsXL2r16tV69tlnVaZMGSNccPHiRW3cuFHVq1dXRkaGEhIS1KpVK8XGxsput6tbt26aPHlydh8+gN9xt2ohmcMEv/76q/73v/+pZMmSGjt2rHr37m1sZzKZZDKZjPYH8+bNk7u7u0JCQtSmTRtZLBatWbNG69evV7FixRQXF6eAgADCxgAAAAAAcasJ8AhzVCoYO3asChYsqK1bt6py5cqSxKSxE7BarXJzc1OuXLk0duxYDR48WNKtc+eYHCpatKhGjx6tdu3aSZIOHTqk6dOny2KxaN26dcYdSW3atNErr7wim82m5cuXa9y4cYqPjzf+LcdFQl4XAOBcfv31V82cOVO//PKLPvjggyyVat544w3lypVLkyZNUmBgoGbOnKlRo0bp3Llzxvbu7u7q1auXJk6cqPXr1xuVaiTp0qVLWrNmjfLnz6/4+HjCBE6icOHCat26tXG+4uPjdfr0aY0YMULVq1eXzWaTi4uL/P39VbJkSZnNZrm5uWnq1KnG3csAch5HmODChQuKjY1VWlqapP//Hj9x4kT95z//0bZt2xQSEqIXX3xR0q3fFGazWSaTSXa7XYULF9agQYPUtm1bubi4aN++ferbt68iIyP1ww8/6NVXX1V8fLwCAgKM1mkAAAAAgH836tMAjzhHqMBsNqtVq1Y6ePCgrl69Kj8/v+w+NPwBi8Wi1q1bK1euXOrVq5eioqIkScOGDZPFYlFaWprc3NyMMIEk7dq1S8eOHdPQoUP17LPPymazGRMHVapU0YIFC1SjRg2tXLlSefPmVdWqVeXm5pZNIwQA/F3Xrl3TkiVL1LFjR3Xu3FnSrUml4cOHy8vLS/Hx8apYsaLy5Mmjtm3baurUqbJarXrnnXeMSgUeHh7q0aOHpKxVcAoVKqSpU6fKx8eHXpk5zB/dMewIhqSkpGjp0qWSpAoVKki6NfmYmpoqd3d3FSxYUHXq1FHHjh311ltvqX379g/l+AHcP0eYICgoSH5+foqJidFzzz1ntDTbuHGjrl69qgEDBujXX3/V+fPnVbJkySyBYUeoICAgQO+++67sdrtWrFghX19fvfnmm8ZvDxcXFyqXAQAAAAAMVCgA/gVy5cqlRo0aacWKFTp//rz8/Pxks9my+7BwD7/99pvx91y5cik8PFzjx4+Xt7e3oqKijEoFbm5uysjIkHRrYiE1NVU7d+6UJBUrVkzSrQuPjjtN8+XLJ5PJpCZNmuiVV17R+++/T5gAAJxc0aJFtWDBAnXs2FGStGfPHk2bNk0uLi5av369KlasKKvVqtatWxuTxdOnT9fw4cN19uzZO/Z3++RRpUqVCBPkMI7S5dKt1kcHDhzQvHnz9NVXX+n8+fPGeiaTSR4eHgoICJB0q5qFJKWnp8vd3V2StGHDBl24cEHh4eE6c+aMihcvbny3AJDzeHp6yt/fX1evXlWfPn20bds2paamymw2a+XKlWrWrJl+/fVXubq6Kj4+XikpKXfswxEqCAwM1KBBg9SiRQudOnVKy5cvl6urq9EXmTABAAAAAMCBQAHwL+Hp6anGjRurcOHCRtlL5DwTJ07UgAEDskzy5MqVS82bN79rqMDFxcWYWHB3dzcmDX744QclJydLklxdXSVJs2fPVkBAgN544w3FxMQoODjYaJ0AAMjZHOEw6daEsCTjPfyVV15R1apVJUk7d+7UyZMnNWTIED3zzDNZJp/9/f0lSWXLltWsWbM0ZcoUAoZOxm63G9/hli1bppdfflk1atRQ+/bt9cwzz6hmzZpasWKFsb7JZNJzzz0nSerTp4+++OILI0zYp08f7d+/XzVr1szy3dAxmQggZ7FarcqXL5+OHTum0qVL68SJE+rTp4+2b9+upKQkeXh4aP78+WrcuLHS09P1ySef6MCBA3fdV+ZQwYABAzRgwADNnTtXHh4eD3lUAAAAAABnwIwi8C/E3SY507fffquoqCjNnDlT06ZN07Vr14xlvxcqMJvNxuRSzZo15ePjo1mzZmndunU6f/68MjIy1LNnT23atEmVK1dWamqq8RrgtQAAzsERCpg3b5769eunX375RRaLxQgaWK1WpaSkaM2aNZJkVBUwm83GHeclSpRQSEiIOnXqpKefflrdunUjYOhkHK+DmJgYtWjRQkePHlVERIS6du2qevXq6cyZM4qIiNDIkSN15coVSbeCA6+99prOnDmj559/Xg0aNFBYWJgmTJig//znP4qMjJTFYuG1AORwFotFGRkZ8vX1VVxcnEqXLq2TJ0/qrbfeUlxcnBEq+PTTT9W0aVNduHBBbdu21cGDB++6P0eoICgoSB9++CFhYwAAAADAPZnsmW93AgBkm7S0NC1atEhjxoxRtWrVNH369DvWSU5O1tKlS9W7d2/dvHlTkZGRGjZsmLE8MTFR/fv317Rp05QnTx55e3vL29tb3333nR5//HHFx8crICDgD3svAwByntOnT6tKlSq6ceOGBgwYoP79+8vHxyfLe3qXLl00c+ZMzZ8/X61atVJqaqpR3r5GjRr63//+p2+//VYZGRlycXEx/oTz2LFjhxo0aCAXFxd9/PHHatmypbGsb9++Gjt2rCRp27ZtqlWrliTpp59+0kcffaSpU6dKkjw8PFSuXDmtWLFCgYGB9EoHnIjjfTshIUE1atTQ8ePHFRISorFjx6pGjRry9PRUamqqXnvtNa1YsUKPP/64li5dqrCwsOw+dAAAAACAk+I2FADIAex2u9zc3NSqVStNnz7dCBPs2bNHP/74o7He71UqkCQvLy+NHDlS7777rkJDQ3Xx4kUlJSWpZs2aiouLU0BAgKxWK2ECAHBC/v7+Gj16tB5//HFNnDhRI0eO1PXr12UymYy7SsuWLStJ6t69u/bu3WtUsOndu7d27typatWqKS0tzZg8JkzgPBw58LVr1yo5OVmjRo3KEiY4cOCAYmNjJd0KFjjCBJIUHBysyZMnKy4uTmvWrNHmzZu1adMmwgRADvRHrWgcYbD8+fPfs1KBu7u7FixYoGbNmumHH35Q8+bN71mpAAAAAACAP0KFAgDIIW6vGrB48WK9+uqr6tWrl9566y0FBwcby/6oUkFaWppSUlJ06NAhFS1aVL6+vsqTJw+TBgDg5G7evKmVK1dq8ODB+vnnn9WjRw8NHDhQPj4+xjpt2rTRggUL5OXlpWLFislqter48eMqUaKEduzYocKFC1OpxkmlpaWpfPnyunnzpr766isVKFBAJpNJe/bs0RtvvKGvv/5aAwcO1IgRI4xtkpKS5Onpedf92Ww2Wh0AOYjjv8krV67IZDKpYMGC91z3XpUKxo8fr5o1a8rd3f2OSgXLli3TE0888RBHBAAAAAB4FHD1CAByiMwTO3a7XYmJiSpSpIjmzp2rSZMm6aeffjKW/1GlAovFojx58qhmzZoqWrSo8uTJI7vdTpgAAJzA7XnfzI+9vb3VpEkTDRs2TAUKFNDkyZONSgUOMTEx6tq1q3x9fXX06FFduXJF1apV0/bt21W4cGEq1Tgxi8Uiu90ud3d3ubm5yWQy6csvv7xrmMBmsykhIUGRkZHavXv3XfdHmADIWcxms86ePatChQrp5Zdf1uXLl++5buZKBfHx8UalgrffflvHjx+XpDsqFdSqVUtHjx59WMMBAAAAADwiuIIEADmQyWRSmzZtNHz4cBUqVEhTp069r1CBxWK5o1wqk0cAkPNlrhxw4cIFSbfevzOHCnLnzv2HoYIpU6Zo27Zt2rZtm+Lj47V+/XrK2z8CTCaTfHx8dOHCBZ0+fVq7du1S165d7wgTpKSkyGw269y5c4qJidGqVauy98AB/Gk//PCDJGnv3r1q3769Ll26dM91HaECX19fxcbGKjQ0VMePH1fnzp2VnJws6f9DBXXq1FFSUpLy58//UMYBAAAAAHh0ECgAgBzIZrPJ1dVVLVq0UGRkpIKDg/9UqGD06NF66623JHHXIQA4I0eY4JNPPlGTJk20ceNG4/nbQwVNmzbV4MGDlTdvXk2fPl1RUVH65ZdfjHVKlCihWrVqqVSpUsqTJ49sNhthAifmKIXeokULpaWladCgQerWrdsdYYLU1FR5eHhIkt5++22lpKSobt262XnoAO5DzZo1tWnTJuXNm1ebNm1Shw4d/jBUYLVa5efnp2XLlqlo0aI6ePCgpk6dKklKT0+Xu7u71q5dq0uXLhmVagAAAAAA+LOYbQKAbOSYHLq9vLXZbFZGRoZcXV3VsmXLPxUqmDhxolJSUrRixQrduHHjoY4DAPDgJCQk6PPPP9eBAwc0ZswYbd68WdKdoQJvb281btxYbdu21Y0bN7R48WJFRUUZlQpur1RD0My5Oc5f7dq1VaRIEW3atElHjx5V3759jTBBYmKi3N3dZbfb1bt3b8XGxqpx48aqUqVKdh46gPv0/PPPa/HixX86VOBoh1KyZEm1bNlSkozWBq6urrJarXJzc1OBAgUIlwEAAAAA7htXFQEgm2Qua52QkKAzZ87om2++Mcqcuri4SNKfDhU0a9ZMS5cu1a5du5Q3b947QgoAAOeQP39+DR48WK1atdL27dsVFRV1z1CBr6+v2rdvL4vFonPnzmn27NkaNGiQfv31VwIEj6gKFSpowoQJxmOr1apTp05Jkry8vJSWlqauXbtq4sSJKl26tMaNG6fcuXPzvQBwMnXr1r2vUIHJZJKrq6vCwsIkSd9//71u3rwpu92eJUDAZwMAAAAA4H6Z7FxZAoCHLnOYYPXq1YqOjtahQ4eUkpIiX19f9e7dW507d1bBggWNbdLT0/Xpp58qKipKP/30k7p166aePXsqODj4jv3TIxsAnFPmz4dDhw4pOjpaS5cu1bPPPqvIyEi98MILWdZLT0+X2WxW5cqVValSJX322WcqUKCA9u/fr7x582bnUPAPyPz6WLlypV577TWlpKQoODhYpUqVksVi0YkTJ3TmzBmFhoZq48aNCg4O5nsB4MQ2bdqkV155RTdu3FDdunU1e/ZsFSpU6I710tPT5erqqvXr16thw4Zq06aN5s6d+/APGAAAAADwyCGaDgAPWebJgLlz56pJkybavXu36tSpo86dOytPnjwaPHiw+vbtqwMHDhjb3a1SwdSpU42KBpkxaQAAOd/dcr0mk8loVfDEE0+oX79+at68ueLj4xUVFaUtW7YY66WkpMjV1VXp6ek6c+aMQkJCNGPGDMXGxlKp5hGVuUJF06ZNtXHjRrVs2VJWq1WbNm3S+vXrlTt3bvXo0UOxsbGECYBHwN0qFVy8eDHLOo5WaZI0ZcoUSVLNmjUl3f2zBgAAAACA+0GFAgDIJqtXr1Z4eLjy5cun6OhotW3bVpLUq1cvTZ48WZLUqFEjvfPOO1l6HzsqFURHR+vYsWMaNmyY3nnnHcqXAoATsdlsxvv2gQMHdPnyZf34449q0KCBChQooNy5cxvrHjp0SKNHj9aSJUtUvXp19ezZU+Hh4cby7t276+OPP9aBAwdUqVIlSVSqedRlDifevHlTKSkpOnPmjDIyMlSxYkVZLBa5u7vzOgAeIZkrFdSpU0ejRo1SSEiIPD09jXX69u2rsWPHqnr16lq1apV8fX2z8YgBAAAAAI8KAgUAkA2+//57tWzZUocPH9acOXPUqlUrSdKIESM0aNAgeXt7q1SpUtq/f7+aNGmi/v3766mnnjK2T09P15w5c7Ro0SLNnz9fQUFB2TUUAMB9yjwZvGDBAr355pv67bfflJGRoaJFi6pRo0bq2rWrQkJCjG0OHTqkMWPGaOnSpfL19VV4eLiqVKmiVatWafXq1apSpYo2bNigfPnyZdewkE0yh1Myy/w6A/Bo2LJli5o3b64bN26oYsWKeu6551S3bl1ZrVZNnTpVa9euVdGiRbVz504FBATc8/0BAAAAAID7QaAAALLBJ598ok6dOmnUqFHq16+fJOmjjz5SZGSkvLy8dPDgQaWkpKhBgwY6f/68IiIi1KdPH1WtWtXYR0ZGhtLS0uTp6ckdiADghFasWKGIiAhJUosWLXTx4kWdOnVKly9fVu3atTVmzBiVL1/eWP+bb75RTEyMJkyYoPT0dOP5kiVLasuWLQoKCmLyCAAecQcPHlTLli11+vRpSZLZbDZa5Tz99NNavHixAgIC+H0AAAAAAHhgCBQAwD/sbpM7n332maKiorR9+3Z5e3tr8eLF6tmzp5KTk7Vt2zajGsG8efPUvn17Sbd6JQ8YMECVK1d+6GMAAPx9jjvG7Xa70tPTVa9ePR09elRTp05VRESEbt68qR07dmjcuHGKjY1V9erVNXny5CyhgqSkJB0+fFgxMTGyWCwqXLiwXn/9dfn7+zN55GQcP8McrwmqCQD4s86dO6dVq1YpNjZWV69eVWBgoGrXrq2mTZvK19eXzwMAAAAAwANFoAAAHpJvv/1WpUqVMh5fuHBBhQsXlt1uV5s2bbR8+XLNnz9fERERSk9Pl6urq65fv64aNWro5MmTstvtqly5siZPnqyKFStm30AAAH/LN998Iz8/P1WpUkWdOnXSoEGDjGVWq1UnTpxQ//79tWHDhjtCBY6QmmOyyDERzeSRc7g9OJCRkSEXFxfj8d+pMHH7a4CQAvDvkJSUJE9PT+MxlWoAAAAAAA8avzIB4CGYMmWKypQpo23bthnPBQQEyGQy6euvv9aSJUtUokQJPffcc5IkV1dXSVKuXLlksVj05JNP6umnn9b333+vgICAbBkDAODvW7BggcLCwvThhx8qKSlJ1apVkySjXLXFYlGZMmUUHR2t+vXr64svvlCPHj309ddfS/r/u9lvnywiTJDzZZ7gX7t2rdq3b6+qVauqe/fuWrx4sdLT042wyP2y2WzGa+C7776TJMIEwCPOcW+II0zgeEyYAAAAAADwoPFLEwAeglOnTkmS9u3bJ0lZJgscEwyOEEHm5RkZGbp27Zqef/55TZ8+XUeOHJGfn58x8QQAcB5paWm6fPmyzGazFi1apOvXrys1NVXS/08EOZQuXfqOUMHRo0dlMpmM/0lMGjsTx7maO3euGjVqpHnz5unQoUOaNm2a3njjDXXv3l0pKSmyWCz3FSqwWq3GBOJ7772n0NBQrV+//h8ZA4Cc4/b3fz4PAAAAAAD/FAIFAPAQNGjQQF5eXpo8ebLOnz9vlKmWJD8/P1WoUEGnTp3S1q1bZbfbjbsMBwwYoJ9++klFihTRf/7zHxUsWJAypgDgpNzc3NS+fXuNHj1aHh4eslqtmjJlilJTU2WxWO4Ii90eKmjZsqW+/fbbbDp6PAi7du1Sjx49lDt3bo0bN06rVq3Su+++K29vb82aNUuvvfbafYUKMrc5+OCDDzRy5EhZLBYFBwf/00MBAAAAAADAvwQzUgDwEDz//POqV6+eLl26pOjoaKWmphp3EQUGBurll19WUlKSOnXqpH79+mnKlClq2rSppk6dqooVK6phw4bGvggTAIBzyVx9IH/+/GrRooUiIyNVqFAhrV+/Xh9++KFSU1NlNpvvGioYPXq0qlatqgsXLsjX1/dhHz7+htvP58GDB5WUlKQZM2bozTffVKNGjTRo0CAtXLhQxYoV08qVK9WqVas/FSq4PUwwePBgeXt768iRIypbtuw/Oi4AAAAAAAD8e5jst9dXBQA8UI4L/gcPHlSjRo1UqFAhrVu3Tv7+/kpPTzdaHfTt21dTp05VSkqKsW1ISIg2b96soKAgKhMAgJNwtLL5PQkJCfr00081bNgwWa1W9e3bV2+99Zbc3d3v+n5/6tQp+fj4GG1v+DxwLjExMbJarTp8+LDOnTunlStXSlKWc/nVV18pIiJCZ86cUZMmTbRw4UKjkoUjOOBwtzBB3rx59cUXX6hMmTIPd3AAAAAAAAB4pBEoAIAH4G6TO7dPACQkJKht27Zav3693nvvPQ0dOlSSlJGRIRcXF0nSkiVL9PXXX+vs2bMqW7as2rdvL39//7tOJgAAcp7MYYJdu3bpu+++06lTp9SwYUMVK1ZMjz32mLHutWvXtGjRIg0dOlQ2m+0PQwXS3T9vkLN99dVXCgsLU0BAgDw8PBQaGqpVq1ZJ0h2f7fcKFWT+rkCYAAAAAAAAAA8TgQIAeIA2bNigq1evqk2bNsZzjrdZk8mk+Ph41apVS8WKFdNnn31mlCT+vcAAYQIAcD4xMTHq2rWrkpOTJUleXl568cUX9cYbb6hWrVrGeplDBXa7XW+//fYfhgrgXBISEjR69GiNHj1aVqtVderU0ebNmyXdPSCSOVQQERGhuXPnKleuXJIIEwAAAAAAAODh4wolADwg69atU4MGDdSuXTs1btxYq1ev1pUrV2QymYxQQZUqVdS6dWt9//332rdvn6RbgYPfCwwQJgAA57J69Wq1a9dOycnJeuONN9SyZUsVKVJEy5YtU8+ePbVu3TpjXV9fX7366qt6//33ZTKZNGbMGI0fP14pKSmECR4R+fPnV79+/fTee+9JkrZu3aqxY8dKksxms2w2W5b1K1WqpGXLlikkJETLli3Tm2++KSnr94WhQ4cSJgAAAAAAAMBDwVVKAHhA8uXLp+joaBUpUkSff/65WrdurRdffFGbNm3SpUuXJEkeHh567rnnJElDhgzR999//4d9tgEAOdvtE8Lz5s1Tnjx5tHTpUk2dOlULFy7UrFmz1LZtWx0/fly9e/e+Z6jAzc1NkZGRmjVr1sMeBh4Qm81mBAmtVqukW+e4W7duGjZsmKRbgYC5c+dKuneoYN68eapWrZoiIyMlyfi+sHjxYg0dOlReXl6ECQAAAAAAAPCPo+UBADxgZ8+e1eLFi7VmzRrt3r1bbm5ueuaZZ9S0aVN17dpVktSuXTvFxMRo0qRJ6t69O20NAOAR8OWXX+qxxx5T48aN9eKLLyoqKirL8gsXLmjEiBGaNm2aihcvrvHjx6tBgwbG8mvXrmnWrFlasGCB1q9fr8DAwIc9BPxFdrv9rgHB2z/ff/75Z02ZMkVDhw6Vn5+fRo4cqfbt20u6e/uD9PR0ubq6KiMjQy4uLpKkzZs3a9asWRo8eLDROgkAAAAAAAD4pxAoAID7lHnSID09XTdv3lRqaqoee+wxY52MjAxZrVaNGzdOGzduVHx8vCSpdu3aatCggVxcXDR06FA9/vjj2rVrl1xdXbNlLACAB2PFihWKiIhQhw4dtHbtWkVHR6t169Z3TBJfvHhRH3744T1DBdevX5eLi4u8vb0JmzmJzOd4586d2rp1q+Li4pQ3b175+/ura9euKleunBEIuD1UMGrUKLVr1+6Off2exMREeXl5/WNjAgAAAAAAABwIFADAfcgcJtiwYYMWLlyonTt3ymq1qlq1aurSpYuqVKmi3LlzG9tcvXpV27dv18iRI3X69GklJiaqQIECstvtSkhI0Lhx44z+yAAA52O1WrV06VINGDBACQkJSk5O1vTp09WpU6e7ThDfHiqYMGGCXnzxxSzr3OuOd+Qsmc9TTEyMunXrpqSkpCzreHl5qX///goPD1epUqUkSQkJCZo8efJ9hwp4XQAAAAAAAOBhI1AAAH9S5ov4c+bM0euvvy673a4yZcrIYrHo1KlTeuyxx9SmTRv17NlTvr6+Wbb/8ccf9fXXXysqKkpHjx5VUlKS/P39dejQIRUqVCg7hgQAeECSk5O1fv16ffjhhzp8+LDKlCmjdevWKTg4+K6TwJlDBXnz5tXy5ctVu3btbDp6/F3Lli1TixYt5OPjo/fee09VqlTRxYsXtWrVKn366adyc3NTq1at1Lt3b5UrV07SrRYXkyZN0tChQ1WoUCENGjTIaI0EAAAAAAAA5BQECgDgPi1fvlzNmzeXj4+PoqKi1KVLFyUkJKhLly5auXKlChUqpFatWmngwIHy9fW9o2R1WlqaFi1apP3796tfv34qWrQoZa0B4BGQlJSkdevWacSIETpy5Ijat2+vDz74QIUKFbprqODSpUvq37+/Nm7cqCNHjqhw4cLZdOT4PY5zd6/qAKdPn1aTJk107NgxLVmyRBEREVmWR0dHa9q0abpw4YJ69uypAQMGyM/PT9KtUMGUKVP0/vvvq1y5ctq9ezetDAAAAAAAAJCjECgAgPtw+PBhhYeH6/Lly5o+fbpatWolSRozZoz69esnDw8P5c2bV7/++qu6deumyMhI+fr6GuWLMwcHHH/PyMgw+ioDAHKuzBPK6enpunnzptLS0uTv72+sc/PmTW3YsEFDhgzR6dOn1blzZ7377rt67LHH7johfeXKFbm5uSlfvnyEy3KoM2fOqFixYpLu3nJgz549qlu3rl544QUtW7ZM0q22BTabzfh8nzp1qvr16yez2aylS5eqfv36xvYJCQmaN2+ewsPDFRwc/JBGBQAAAAAAAPw5d2/OCQC4qy1btujMmTMaMWKEESYYOXKk+vXrJ29vb23ZskWjR4+Wh4eH5syZoxEjRighIUFms1l2uz3LRJHj74QJACDnyzyRvGHDBrVv314VK1ZUWFiYmjdvrm3btum3336Tt7e36tevr6FDh6pYsWKaMWOGPvjgA12+fNm4yz0zf39/5cuX747PCOQMgwcPVokSJbRq1SpJumuFgkOHDum3334zHmdkZMhsNsvFxUU2m02S1K1bN3Xs2FGJiYl677339Msvvxjr58+fX3369FFwcLCsVus/OyAAAAAAAADgPhEoAIA/KS0tTd98842aNWumXr16SZJmz56tqKgoeXl5KTY2Vk8//bRq1KihunXr6tq1a1q2bJmioqJ07dq1u04kAQByvsxhgjlz5qhhw4ZatGiR8uTJowIFCmjdunXq3Lmzxo4dq4SEBHl7e6tevXoaPny4ihUrppkzZ/5uqEC6+0Q1sl9ycrIkqWnTpjp8+PBd1wkMDJQknTt3Tna7PUuQwFGdSJLefvttBQQE6Pr160pLS8uyD8f5J1QCAAAAAACAnIZAAQD8SW5ubho5cqQGDBggSfrll1+0ePFipaena9myZQoLC1N6eroCAwPVo0cPSbcmF2bPnq13331X169fZ8IIAJyQ4717+fLl6tixo/Lmzatp06bp6NGj2rZtm+rXr68ffvhBM2bM0MiRI7OECoYNG2aECqKionTx4kU+C5xIdHS0hgwZovr166tixYpZljmCIRUrVpS/v7/27dunsWPHSpJRmUj6/5CAp6enzGazzpw5o7NnzxIyBAAAAAAAgFMgUAAA96FQoUJ68sknJUkHDhzQ1q1bVa9ePdWqVUsZGRlydXWVzWZTYGCg8ufPry5dushsNmvbtm1MIAGAEzt8+LAGDhwoT09PTZo0SV26dJEkzZ07VytXrpSHh4dsNpumTp2qkSNH6ueffzbaHwwfPlwhISGaNGmSpk6daty9jpzNUVlg8ODBWrdunSRp8uTJWrFihaRbQZOMjAwFBwerX79+RrujzO0RrFarMjIyJN0KFNhsNlWqVEmhoaF8LwAAAAAAAIBToHE3APxFV65ckSTlyZNH7u7ukqTU1FS5u7vL1dVV165dU0hIiGbMmKGqVasqb968WcpmAwCcx5YtW3TmzBmNHz9erVq1kiSNHDlS77zzjry9vbVhwwb9+OOP6tWrl+bMmSO73a6BAweqQIECql+/vlJSUjRr1iwjaIacz2KxyGazyWw2y2az6eDBg0bLo9WrV+ull16Si8utn1N169bVzp07tXr1akVFRel///ufOnfunKWFQWRkpC5cuKB69erJzc0tW8YEAAAAAAAA3C+TnVqbAPCX7N27V//9739VtmxZffzxx6pWrZqxrH379po3b56OHDmicuXKSbp1pyO9kQHA+aSlpalTp05KSkrSsmXLJEmzZ89Wnz59ZLPZtGPHDoWFhen8+fPq37+/Fi9erKCgIEVERCgyMlL58+dXUlKSTCaTcuXKxeeBk3CECTKLjIzUqFGjJEmrVq1So0aNjGVffPGFRowYoa1bt8rd3V0NGzZUw4YN5e3trQULFmjFihUqXry44uPjVahQIUKGAAAAAAAAcAoECgDgL0pOTlaHDh20ZMkSNWrUSA0bNlTVqlUVHR2t+fPn69lnn9Xq1auVN2/e7D5UAMDfdOnSJV24cEFPPvmkfvnlF7Vo0UJffPGFVq5cqXr16ik9PV2urq7avXu3qlevLkny8fFRixYtNGLECOXLly+bR4A/kpqaqpSUlDs+t3fv3i0vLy9VqFBBkvT+++9r+PDhku4MFRw4cECLFi3SzJkzlZiYmGU/Tz75pFasWKGgoCBCJQAAAAAAAHAaBAoA4G84e/asOnbsqB07dshms8nd3V2pqakqXry4YmNjFRgYeNc7HAEAzmvLli2qW7euGjdurE8//VQWi0UuLi6y2Ww6f/68wsLCFB4ermXLlsnX11f79+8nXJbDJScna/r06Tp9+rS6du2qMmXKSJKmTZum7t27691339Xbb78tHx8fSb8fKkhOTtbx48c1e/ZsJSQkKHfu3KpcubKaNWum/PnzEyYAAAAAAACAU3HJ7gMAAGdWpEgRzZ8/XwsWLNDs2bMVFBSkIkWKaPjw4XrssceYNACAR9CVK1ckSXny5JG7u7ukW3e3u7u7y9XVVdeuXVNISIhmzJihqlWrKm/evJS3z+ESExO1d+9eLVmyROfPn9fcuXO1bNkyde/eXfnz59eTTz4pHx8f43N96NChkqThw4ercePGWUIFbm5uCgsLU1hY2B3/js1m43sBAAAAAAAAnAoVCgDgAUlMTJSXl5dR9powAQA8mvbu3av//ve/Klu2rD7++GNVq1bNWNa+fXvNmzdPR44cUbly5SSJzwMnsXfvXvXu3Vt79+5VhQoVdOTIEQUEBGjatGlq2LChsV7m83m3SgV2u12On1iOCkUESgAAAAAAAOCsCBQAwAPimCxg0gAAHm3Jycnq0KGDlixZokaNGqlhw4aqWrWqoqOjNX/+fD377LNavXo1bQ6ciOOz+8KFC6pRo4bOnj0rV1dXRUdHq3v37pKyBgn+KFSQeZ8AAAAAAACAMyNQAAAAANyns2fPqmPHjtqxY4dsNpvc3d2Vmpqq4sWLKzY2VoGBgbLZbMYd6nAOsbGxql27ttzc3JSWlqZmzZppxIgRKlas2B1VJu4VKliyZIkiIiIe+rEDAAAAAAAA/wQCBQAAAMBfcOnSJS1YsECzZ89WUFCQihQpouHDh+uxxx6jzYETstvt2r9/v0aPHq1KlSpp/fr12rVrl1566SV99NFHCgkJuWObzOd56NChGjp0qPLly6cLFy7I3d2dCgUAAAAAAABwegQKAAAAgL8hMTFRXl5eSk9Pl6urK2ECJ2a323Xjxg35+Pjoq6++Urdu3bR37141atRIo0aNyhIqcJznzOc7OjpazZo1U7FixbJrCAAAAAAAAMADRaAAAAAA+BvsdrtMJpPxJ3K+3ztXmQMCBw8eVM+ePbVnz54soYLM269Zs0ZFihRR+fLljX1kZGTIxcXlnx8IAAAAAAAA8A+jqSsAAADwNzgmlgkTOAebzWacq9OnT2v37t2aMWOGDh06pGvXrslisSgjI0N2u11hYWGaNGmSqlatqs8//1wDBgzQt99+a2w/YMAAvfzyy1q6dKkyMjKMf4MwAQAAAAAAAB4VVCgAAAAA8K+QubLA8uXLNXToUJ05c0bJycnKnTu3KlSooGnTpqlMmTKy2Wwym2/lrzNXKnjuuefUuHFj7du3TwsWLJCvr68OHjyoIkWKZOfQAAAAAAAAgH8EgQIAAAAAj7zMYYK5c+eqQ4cOkqS2bduqfPnyio2N1dq1a5UnTx6tXLlSzz33XJZtvvrqK73zzjvasWOHUlNTJUmlSpXShg0bFBwcnKVVAgAAAAAAAPCoIFAAAAAA4JGTOQyQ2fr169WsWTPlzZtXH330kdq0aSNJmjhxovr376+0tDT5+PhoyZIlev7557Ps5/vvv9fu3bu1e/duPf7442rbtq38/f0JEwAAAAAAAOCRRaAAAAAAwCMjISFB+fPnv+uy8+fPq3Xr1oqLi9OcOXPUtm1bSdKwYcM0ZMgQeXt7q169elq+fLl8fX21ePFi1alT567hBMdzhAkAAAAAAADwKDNn9wEAAAAAwIMwZswYdenSRd98881dl584cUJxcXF6//33jTDBmDFjNGzYMHl5eWn//v1aunSpXnrpJV27dk3NmzfX5s2bs4QJHHlsx3OECQAAAAAAAPAoI1AAAAAAwOn9+OOPmjlzplauXKlx48bp2LFjxjJHCCAoKEi9evUy2hysWbNG48aNk4eHh7Zs2aKQkBBJ0rhx4xQSEqLr168boQKHu7VRAAAAAAAAAB5VBAoAAAAAOL2iRYtq7Nix+u9//6s5c+YoOjraCBU4QgAlS5bUkCFDVLRoUUnS5s2bdenSJX388ceqWrWqbDab7Ha7ChcurNy5c8vFxUW//vqr6tWrp7i4uOwaGgAAAAAAAJBtXLL7AAAAAADg77Db7TKZTHrxxRdlNps1ZMgQxcTESJL69eunMmXKSLoVLPDx8ZEknT17VjExMfL09NQTTzwhSTKbzUpLS5OHh4dCQ0NVuHBheXh4aNWqVSpevHi2jA0AAAAAAADITgQKAAAAADg1k8lkhArq1asnSfcMFTj4+fkpODhY169fV0BAgCQpKSlJnp6ekqS4uDjVqVNHn3zyia5fvy4fHx9ZrVZZLJaHODIAAAAAAAAge9HyAAAAAIDTc4QKJKlevXoaMmSIqlSpopiYmCztDyTJZrPJarWqQIECunDhgnr27ClJRpigT58+OnfunEqUKCFJyps3r+x2O2ECAAAAAAAA/OuY7I6rbgAAAADghBzVCW63ceNGDRkyRPv27VObNm3uqFRw7Ngx1axZUwkJCapZs6ZCQ0N18uRJxcbGqnTp0tq+fbsKFiz4MIcCAAAAAAAA5CgECgAAAAA4rcxhgsuXL8vPzy9LJYE/ChXs3r1bERERunTpkvFc2bJltW7dOgUFBdHmAAAAAAAAAP9qBAoAAAAAOL3p06dr1KhR+uSTT1SjRg2Zzf/f3e2PQgXnzp3Ttm3bdOnSJRUvXly1atWSn58fYQIAAAAAAAD86xEoAAAAAODUUlJS1KJFC61Zs0YVK1bU+PHj9fTTT99XpYLb2Wy2LKEEAAAAAAAA4N+IK2QAAAAAnJqHh4dmzpypV199VYcPH1aPHj20a9cuWa1WY5169eppyJAhqlKlimJiYhQdHa1jx44Zy202W5Z9EiYAAAAAAAAAqFAAAAAAwMk5qglcvXpVvXr10pIlS1S2bFlNnjz5dysVtG/fXr169VKFChWy8egBAAAAAACAnIvbbgAAAAA4hdurCDiYzWbZbDb5+flp4sSJatGihb755pvfrVRQrVo1zZkzR3PnzlVGRsbDGgIAAAAAAADgVKhQAAAAAMCp7Nu3T0888YRcXFyyPJ+5UsGbb76pxYsXq3z58po4ceIdlQpWr16tWbNmacqUKQoODn7YQwAAAAAAAACcAoECAAAAAE4jJiZG7dq1U8+ePTVmzJh7hgquXLmidu3aadOmTXriiSc0ZswYVa9ePUuoICUlRR4eHrJarVmeBwAAAAAAAHALLQ8AAAAAOI3cuXPL1dVVkyZN0sCBA+9oV+Bof+Dv769PPvlEhQsX1qFDh/Tmm29q9+7dWdofeHh4SBJhAgAAAAAAAOAeCBQAAAAAcBpNmjTRypUrlTt3bo0dO/aeoYKMjAwVLlxYzz//vNzd3XXixAk1b95c+/fvz6YjBwAAAAAAAJwPgQIAAAAATsFms0mSGjRooIULF/5uqMBkMkmS/Pz8VLFiRdWuXVspKSkqWrTowz5sAAAAAAAAwGmZ7Ha7PbsPAgAAAAAc7Ha7EQj4vWVr1qzRa6+9pt9++01vv/22PvjgA7m7u2dZt1KlSqpWrZrGjx+v3377Tfnz55fVaqXNAQAAAAAAAPAnuGT3AQAAAACAQ+bAQFxcnA4dOqRjx47J09NTL730kooUKaKSJUtKkl566SUtXLhQrVq10pgxY/Tbb7+pR48eKlu2rCSpT58++vrrr9WiRQu5ubkpf/78stlshAkAAAAAAACAP4kKBQAAAABynJiYGL3++utZWhl4eXmpVKlSGjBggJo1a2Y8v3btWnXu3FmXL19WSEiIgoKCdOPGDe3fv18lS5ZUXFyc/P39s2MYAAAAAAAAgFMjUAAAAAAgR1m7dq1efvllubi4qF+/fipatKj27dunr776SgcPHpQkzZgxQ6+//rqxzY4dOzR+/Hh9+eWXunr1qnLlyqVy5cpp+fLlCgwMpM0BAAAAAAAA8BcQKAAAAACQrWw2m8xms/G4Y8eOWrhwoRYsWKDw8HDj+W+//VbTp0/XxIkTJUnz589Xq1atjOWXL1/Wzz//rD179qh48eKqUKGCfH19CRMAAAAAAAAAfxGBAgAAAAA5wvbt21WyZEk1bdpUgYGBWrlypSQpLS1Nbm5uxt+HDBmikSNHKiAgQEuWLFG1atXuuc/bwwoAAAAAAAAA/jyurAEAAADIdsuXL1edOnX02muvyWKxKCQkRJKUnp5uhAkkyc3NTd27d1d4eLiuXLminTt3SpLulZMmTAAAAAAAAAD8dVxdAwAAAJDtSpYsqSJFiig+Pl579+5VXFycUlJS5Orqese6hQsX1jPPPKOMjAwtWLBASUlJMplM2XDUAAAAAAAAwKONQAEAAACAbGWz2VS+fHmtWbPGqExw+fJl7d69+67rm0wmNWrUSP7+/rpx44YSExMf5uECAAAAAAAA/xoECgAAAABkK7PZLKvVqrJly2rp0qUKCQnRjz/+qBEjRuj8+fNZ1s3IyDD+TEtLk5+fn7y9vbPjsAEAAAAAAIBHHoECAAAAAA+F3W6/5zKz+dZPk3Llymn58uUKDQ3V9u3b1alTJx08eFDJycmSJBcXF0nSRx99pF9++UXly5e/a1sEAAAAAAAAAH+fyf57V/UAAAAA4AGw2WxGaGD//v06ceKEduzYoTx58qhmzZoqU6aMSpQoYax/7NgxRURE6MSJEwoLC1PVqlXVuHFjWSwWzZw5U59++qmKFy+uuLg4FS5cOLuGBQAAAAAAADzSCBQAAAAA+EfZ7XaZTCZJ0oIFC/T222/r2rVrslqtkiSTyaRnnnlGbdq0UYcOHYztMocKJMnT01Oenp5KTU1VtWrVNHPmTAUGBspqtcpisTz8gQEAAAAAAACPOAIFAAAAAB6KTz/9VK1atZKbm5t69+6tQoUK6fvvv9fWrVt18uRJubq6asiQIRo4cKCxzTfffKOIiAidPHlSpUuX1qRJkxQaGqo8efLIy8uLMAEAAAAAAADwDyJQAAAAAOAfkbkywdGjR1W/fn1duXJFixcvVrNmzYz1Dh48qIULF2r8+PGSpAkTJqhnz57G8qNHj6p58+Y6efKkmjRpolmzZilfvnxZ2igAAAAAAAAAePC4+gYAAADgb7HZbFkeZ2RkSJIRJpCk48eP6+LFi+rZs6cRJkhPT5ckhYWFKTIyUoMGDZIkTZkyRTt37pQkWa1WlStXTsuXL1doaKg+++wztWvXTgkJCYQJAAAAAAAAgH8YV+AAAAAA/GWOKgFXr17Vxx9/rFdeeUXh4eF68803dfz4cSUlJUmS9u/fL0kqXLiwpFtBAVdXV2M/fn5+evXVV/Xyyy/r1KlT+vLLLyVJZrNZNptNZcqU0bJlyxQaGqo1a9aoQ4cOSkhIeMijBQAAAAAAAP5dCBQAAAAA+EscYYKzZ8+qUaNG6tatm5YuXao1a9Zo0qRJ6tixoxYuXCi73a7AwEBJ0rFjx2Sz2XS3zmuhoaF64YUXZLfbNWvWLCUmJkq6d6ggPDxc165de6hjBgAAAAAAAP5NXLL7AAAAAAA4H0eY4IcfftAzzzyjixcvqn79+qpTp47sdrvGjBmjvXv36saNG/Lx8VHx4sVlNpu1Z88eXb16Vf7+/rJarbJYLJIku90uk8mkBg0a6P3331d6errxnJQ1VLB8+XLVrl1bcXFxSkxMlK+vb3b+XwEAAAAAAAA8sggUAAAAALgvmcMETz/9tC5fvqy+ffvqo48+MtapXbu2OnbsqEOHDmn+/PlasGCBnnrqKX355Zdq0aKFNm7cKA8PD2VkZMjFxUVWq1UuLi5KT09XcnKyypYtK29v7yz/riNUULp0acXGxsrFxUVBQUEPe/gAAAAAAADAvwYtDwAAAADcF0eYoHr16rp8+bLeeecdI0yQkZEhu92uChUqaPr06XJzc9PatWv13XffaebMmSpatKji4+PVtGlT3bx5Uy4utzLOjj9HjhypxMREVa5cWXa7/Y7WCI5QQWhoqEqUKPFwBw4AAAAAAAD8yxAoAAAAAHBfUlNTVatWLV26dEmVKlVSeHi4sczFxUUmk0kZGRkqU6aMSpYsKUk6d+6cSpcurQkTJqhIkSLauHGjnn32WU2fPl1xcXE6evSo2rVrp08++UShoaF66623ZDKZjJYHmZnN/IwBAAAAAAAAHgaT/fZbfgAAAADgD+zatUsvvPCCkpOT1aFDB3Xt2lVhYWGSpPT0dLm6usputys0NFQ3b95UbGysSpYsqfT0dO3bt0+vv/66Tp48aezP1dVV6enpKlOmjNavX6+goCBZrVZZLJbsGiIAAAAAAADwr0egAAAAAMBfsn//fj311FOSpDZt2qh3796qUKGCUVVgwIABio6O1gsvvKBFixbJ19fX2PbatWuaPHmyvv76a504cULFixdX5cqV1blzZxUsWJAwAQAAAAAAAJADECgAAAAA8JdlDhW0bt1aAwcOVKlSpRQdHa0BAwbIz89PcXFxCg0Nld1ul8lkMsICjsc///yzChQocMdyAAAAAAAAANmLQAEAAACAvyVzqKBdu3by9vbW5MmTlTt3bsXFxalixYqy2Wwym8133d4RJHD8CQAAAAAAACBnIFAAAAAA4G/LHCowmUzy9PTUrl27VL58eaWnp8vV1TWbjxAAAAAAAADA/br7LUIAAAAAcB8qV66sPXv2yM3NTXa7XbVq1TLaGBAmAAAAAAAAAJwTgQIAAAAAD0SVKlUUHx8vk8mktWvXKjIyUocPH87uwwIAAAAAAADwFxEoAAAAAPDAVKlSRXv27JEkzZ8/XxMmTMgSKqDjGgAAAAAAAOA8CBQAAAAAeKAqV66svXv3SpJiYmI0fvx4HTlyRJJkMpmy89AAAAAAAAAA3AeTnVuEAAAAAPwD9u/fr6pVq8put6tx48YaPny4ypQpk92HBQAAAAAAAOBPIlAAAAAA4B9z4MABValSRX5+fvr222/l6+ub3YcEAAAAAAAA4E8iUAAAAADgH3XkyBH5+voqKChINptNZjOd1wAAAAAAAABnQKAAAAAAwENhtVplsViy+zAAAAAAAAAA/EkECgAAAAAAAAAAAAAAwB2oNQoAAAAAAAAAAAAAAO5AoAAAAAAAAAAAAAAAANyBQAEAAAAAAAAAAAAAALgDgQIAAAAAAAAAAAAAAHAHAgUAAAAAAAAAAAAAAOAOBAoAAAAAAAAAAAAAAMAdCBQAAAAAAAAAAAAAAIA7ECgAAAAAAAAAAAAAAAB3IFAAAAAAAAAAAAAAAADuQKAAAAAAAAAAAAAAAADcgUABAAAAAAAAAAAAAAC4w/8B4ZLS0a7r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6331527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Выводы: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1800" dirty="0" smtClean="0"/>
              <a:t>В процессе исследования использовались следующие виды аналитики: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1800" dirty="0" smtClean="0"/>
              <a:t>1</a:t>
            </a:r>
            <a:r>
              <a:rPr lang="ru-RU" sz="1800" dirty="0"/>
              <a:t>. </a:t>
            </a:r>
            <a:r>
              <a:rPr lang="ru-RU" sz="1800" b="1" dirty="0"/>
              <a:t>Описательная аналитика (</a:t>
            </a:r>
            <a:r>
              <a:rPr lang="ru-RU" sz="1800" b="1" dirty="0" err="1"/>
              <a:t>Descriptive</a:t>
            </a:r>
            <a:r>
              <a:rPr lang="ru-RU" sz="1800" b="1" dirty="0"/>
              <a:t> </a:t>
            </a:r>
            <a:r>
              <a:rPr lang="ru-RU" sz="1800" b="1" dirty="0" err="1"/>
              <a:t>Analytics</a:t>
            </a:r>
            <a:r>
              <a:rPr lang="ru-RU" sz="1800" b="1" dirty="0"/>
              <a:t>)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Что делает?</a:t>
            </a:r>
            <a:r>
              <a:rPr lang="ru-RU" sz="1800" dirty="0"/>
              <a:t> Отвечает на вопрос </a:t>
            </a:r>
            <a:r>
              <a:rPr lang="ru-RU" sz="1800" i="1" dirty="0"/>
              <a:t>"Что произошло?"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Примеры:</a:t>
            </a:r>
            <a:r>
              <a:rPr lang="ru-RU" sz="1800" dirty="0"/>
              <a:t> Отчёты, </a:t>
            </a:r>
            <a:r>
              <a:rPr lang="ru-RU" sz="1800" dirty="0" err="1"/>
              <a:t>дашборды</a:t>
            </a:r>
            <a:r>
              <a:rPr lang="ru-RU" sz="1800" dirty="0"/>
              <a:t>, метрики (продажи, трафик, конверсия).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Инструменты:</a:t>
            </a:r>
            <a:r>
              <a:rPr lang="ru-RU" sz="1800" dirty="0"/>
              <a:t> </a:t>
            </a:r>
            <a:r>
              <a:rPr lang="ru-RU" sz="1800" dirty="0" err="1"/>
              <a:t>Excel</a:t>
            </a:r>
            <a:r>
              <a:rPr lang="ru-RU" sz="1800" dirty="0"/>
              <a:t>, </a:t>
            </a:r>
            <a:r>
              <a:rPr lang="ru-RU" sz="1800" dirty="0" err="1"/>
              <a:t>Google</a:t>
            </a:r>
            <a:r>
              <a:rPr lang="ru-RU" sz="1800" dirty="0"/>
              <a:t> </a:t>
            </a:r>
            <a:r>
              <a:rPr lang="ru-RU" sz="1800" dirty="0" err="1"/>
              <a:t>Analytics</a:t>
            </a:r>
            <a:r>
              <a:rPr lang="ru-RU" sz="1800" dirty="0"/>
              <a:t>, </a:t>
            </a:r>
            <a:r>
              <a:rPr lang="ru-RU" sz="1800" dirty="0" err="1"/>
              <a:t>Tableau</a:t>
            </a:r>
            <a:r>
              <a:rPr lang="ru-RU" sz="1800" dirty="0"/>
              <a:t>, </a:t>
            </a:r>
            <a:r>
              <a:rPr lang="ru-RU" sz="1800" dirty="0" err="1"/>
              <a:t>Power</a:t>
            </a:r>
            <a:r>
              <a:rPr lang="ru-RU" sz="1800" dirty="0"/>
              <a:t> BI.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2. </a:t>
            </a:r>
            <a:r>
              <a:rPr lang="ru-RU" sz="1800" b="1" dirty="0"/>
              <a:t>Диагностическая аналитика (</a:t>
            </a:r>
            <a:r>
              <a:rPr lang="ru-RU" sz="1800" b="1" dirty="0" err="1"/>
              <a:t>Diagnostic</a:t>
            </a:r>
            <a:r>
              <a:rPr lang="ru-RU" sz="1800" b="1" dirty="0"/>
              <a:t> </a:t>
            </a:r>
            <a:r>
              <a:rPr lang="ru-RU" sz="1800" b="1" dirty="0" err="1"/>
              <a:t>Analytics</a:t>
            </a:r>
            <a:r>
              <a:rPr lang="ru-RU" sz="1800" b="1" dirty="0"/>
              <a:t>)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Что делает?</a:t>
            </a:r>
            <a:r>
              <a:rPr lang="ru-RU" sz="1800" dirty="0"/>
              <a:t> Отвечает на вопрос </a:t>
            </a:r>
            <a:r>
              <a:rPr lang="ru-RU" sz="1800" i="1" dirty="0"/>
              <a:t>"Почему это произошло?"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Примеры:</a:t>
            </a:r>
            <a:r>
              <a:rPr lang="ru-RU" sz="1800" dirty="0"/>
              <a:t> Анализ причин падения продаж, поиск аномалий.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Инструменты:</a:t>
            </a:r>
            <a:r>
              <a:rPr lang="ru-RU" sz="1800" dirty="0"/>
              <a:t> SQL, </a:t>
            </a:r>
            <a:r>
              <a:rPr lang="ru-RU" sz="1800" dirty="0" err="1"/>
              <a:t>Python</a:t>
            </a:r>
            <a:r>
              <a:rPr lang="ru-RU" sz="1800" dirty="0"/>
              <a:t> (</a:t>
            </a:r>
            <a:r>
              <a:rPr lang="ru-RU" sz="1800" dirty="0" err="1"/>
              <a:t>Pandas</a:t>
            </a:r>
            <a:r>
              <a:rPr lang="ru-RU" sz="1800" dirty="0"/>
              <a:t>, </a:t>
            </a:r>
            <a:r>
              <a:rPr lang="ru-RU" sz="1800" dirty="0" err="1"/>
              <a:t>Matplotlib</a:t>
            </a:r>
            <a:r>
              <a:rPr lang="ru-RU" sz="1800" dirty="0"/>
              <a:t>), статистический анализ.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3. </a:t>
            </a:r>
            <a:r>
              <a:rPr lang="ru-RU" sz="1800" b="1" dirty="0"/>
              <a:t>Предиктивная аналитика (</a:t>
            </a:r>
            <a:r>
              <a:rPr lang="ru-RU" sz="1800" b="1" dirty="0" err="1"/>
              <a:t>Predictive</a:t>
            </a:r>
            <a:r>
              <a:rPr lang="ru-RU" sz="1800" b="1" dirty="0"/>
              <a:t> </a:t>
            </a:r>
            <a:r>
              <a:rPr lang="ru-RU" sz="1800" b="1" dirty="0" err="1"/>
              <a:t>Analytics</a:t>
            </a:r>
            <a:r>
              <a:rPr lang="ru-RU" sz="1800" b="1" dirty="0"/>
              <a:t>)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Что делает?</a:t>
            </a:r>
            <a:r>
              <a:rPr lang="ru-RU" sz="1800" dirty="0"/>
              <a:t> Отвечает на вопрос </a:t>
            </a:r>
            <a:r>
              <a:rPr lang="ru-RU" sz="1800" i="1" dirty="0"/>
              <a:t>"Что может произойти?"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Примеры:</a:t>
            </a:r>
            <a:r>
              <a:rPr lang="ru-RU" sz="1800" dirty="0"/>
              <a:t> Прогнозирование спроса, оценка рисков, ML-модели.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Инструменты:</a:t>
            </a:r>
            <a:r>
              <a:rPr lang="ru-RU" sz="1800" dirty="0"/>
              <a:t> </a:t>
            </a:r>
            <a:r>
              <a:rPr lang="ru-RU" sz="1800" dirty="0" err="1"/>
              <a:t>Python</a:t>
            </a:r>
            <a:r>
              <a:rPr lang="ru-RU" sz="1800" dirty="0"/>
              <a:t> (</a:t>
            </a:r>
            <a:r>
              <a:rPr lang="ru-RU" sz="1800" dirty="0" err="1"/>
              <a:t>Scikit-learn</a:t>
            </a:r>
            <a:r>
              <a:rPr lang="ru-RU" sz="1800" dirty="0"/>
              <a:t>, </a:t>
            </a:r>
            <a:r>
              <a:rPr lang="ru-RU" sz="1800" dirty="0" err="1"/>
              <a:t>TensorFlow</a:t>
            </a:r>
            <a:r>
              <a:rPr lang="ru-RU" sz="1800" dirty="0"/>
              <a:t>), R, прогнозные модели.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FF0000"/>
                </a:solidFill>
              </a:rPr>
              <a:t>4. </a:t>
            </a:r>
            <a:r>
              <a:rPr lang="ru-RU" sz="1800" b="1" dirty="0">
                <a:solidFill>
                  <a:srgbClr val="FF0000"/>
                </a:solidFill>
              </a:rPr>
              <a:t>Предписывающая аналитика (</a:t>
            </a:r>
            <a:r>
              <a:rPr lang="ru-RU" sz="1800" b="1" dirty="0" err="1">
                <a:solidFill>
                  <a:srgbClr val="FF0000"/>
                </a:solidFill>
              </a:rPr>
              <a:t>Prescriptive</a:t>
            </a:r>
            <a:r>
              <a:rPr lang="ru-RU" sz="1800" b="1" dirty="0">
                <a:solidFill>
                  <a:srgbClr val="FF0000"/>
                </a:solidFill>
              </a:rPr>
              <a:t> </a:t>
            </a:r>
            <a:r>
              <a:rPr lang="ru-RU" sz="1800" b="1" dirty="0" err="1">
                <a:solidFill>
                  <a:srgbClr val="FF0000"/>
                </a:solidFill>
              </a:rPr>
              <a:t>Analytics</a:t>
            </a:r>
            <a:r>
              <a:rPr lang="ru-RU" sz="1800" b="1" dirty="0">
                <a:solidFill>
                  <a:srgbClr val="FF0000"/>
                </a:solidFill>
              </a:rPr>
              <a:t>)</a:t>
            </a: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Что делает?</a:t>
            </a:r>
            <a:r>
              <a:rPr lang="ru-RU" sz="1800" dirty="0">
                <a:solidFill>
                  <a:srgbClr val="FF0000"/>
                </a:solidFill>
              </a:rPr>
              <a:t> Отвечает на вопрос </a:t>
            </a:r>
            <a:r>
              <a:rPr lang="ru-RU" sz="1800" i="1" dirty="0">
                <a:solidFill>
                  <a:srgbClr val="FF0000"/>
                </a:solidFill>
              </a:rPr>
              <a:t>"Что нужно сделать?"</a:t>
            </a: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Примеры:</a:t>
            </a:r>
            <a:r>
              <a:rPr lang="ru-RU" sz="1800" dirty="0">
                <a:solidFill>
                  <a:srgbClr val="FF0000"/>
                </a:solidFill>
              </a:rPr>
              <a:t> Оптимизация ценообразования, автоматизация решений.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FF0000"/>
                </a:solidFill>
              </a:rPr>
              <a:t>Инструменты:</a:t>
            </a:r>
            <a:r>
              <a:rPr lang="ru-RU" sz="1800" dirty="0">
                <a:solidFill>
                  <a:srgbClr val="FF0000"/>
                </a:solidFill>
              </a:rPr>
              <a:t> ИИ, оптимизационные алгоритмы, A/B-тестирование</a:t>
            </a:r>
            <a:r>
              <a:rPr lang="ru-RU" sz="1800" dirty="0" smtClean="0">
                <a:solidFill>
                  <a:srgbClr val="FF0000"/>
                </a:solidFill>
              </a:rPr>
              <a:t>.</a:t>
            </a: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6331527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Рекомендации:</a:t>
            </a:r>
            <a:endParaRPr lang="ru-RU" sz="320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Провести статистический анализ данных, выявить имеющиеся корреляционные связи.</a:t>
            </a:r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Оценить влияние экономических и демографических факторов на потребление шоколада. </a:t>
            </a:r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Проверить статистическую значимость выявленных закономерностей.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 smtClean="0"/>
              <a:t>Визуализировать полученные данные.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933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1412" y="4718649"/>
            <a:ext cx="9905999" cy="1072552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ru-RU" u="sng" dirty="0" smtClean="0"/>
              <a:t>Ссылка на проект:</a:t>
            </a:r>
          </a:p>
          <a:p>
            <a:pPr marL="0" indent="0" algn="r">
              <a:buNone/>
            </a:pPr>
            <a:r>
              <a:rPr lang="en-US" u="sng" dirty="0"/>
              <a:t>https://</a:t>
            </a:r>
            <a:r>
              <a:rPr lang="en-US" u="sng" dirty="0" smtClean="0"/>
              <a:t>github.com/Paskored/Data-Analyst-Project_Kashtanov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716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549853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Проработка этапов анализа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ru-RU" sz="3200" dirty="0" smtClean="0">
                <a:solidFill>
                  <a:schemeClr val="tx2"/>
                </a:solidFill>
              </a:rPr>
              <a:t>данных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7266307"/>
              </p:ext>
            </p:extLst>
          </p:nvPr>
        </p:nvGraphicFramePr>
        <p:xfrm>
          <a:off x="2032000" y="836762"/>
          <a:ext cx="8128000" cy="538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t="38685" r="78199" b="36167"/>
          <a:stretch/>
        </p:blipFill>
        <p:spPr>
          <a:xfrm>
            <a:off x="9044559" y="937861"/>
            <a:ext cx="1083111" cy="108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38685" r="52902" b="36167"/>
          <a:stretch/>
        </p:blipFill>
        <p:spPr>
          <a:xfrm>
            <a:off x="9044559" y="2997377"/>
            <a:ext cx="1080000" cy="10667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5" t="38685" r="28633" b="36167"/>
          <a:stretch/>
        </p:blipFill>
        <p:spPr>
          <a:xfrm>
            <a:off x="9044559" y="5124535"/>
            <a:ext cx="1080000" cy="10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549853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Проработка этапов анализа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ru-RU" sz="3200" dirty="0" smtClean="0">
                <a:solidFill>
                  <a:schemeClr val="tx2"/>
                </a:solidFill>
              </a:rPr>
              <a:t>данных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15933113"/>
              </p:ext>
            </p:extLst>
          </p:nvPr>
        </p:nvGraphicFramePr>
        <p:xfrm>
          <a:off x="2032000" y="838200"/>
          <a:ext cx="8128000" cy="56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9" t="38685" r="3915" b="36167"/>
          <a:stretch/>
        </p:blipFill>
        <p:spPr>
          <a:xfrm>
            <a:off x="8934449" y="1191418"/>
            <a:ext cx="1080000" cy="106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32671" r="75803" b="39015"/>
          <a:stretch/>
        </p:blipFill>
        <p:spPr>
          <a:xfrm>
            <a:off x="8934449" y="4745663"/>
            <a:ext cx="1080000" cy="10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549853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Проработка этапов анализа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ru-RU" sz="3200" dirty="0" smtClean="0">
                <a:solidFill>
                  <a:schemeClr val="tx2"/>
                </a:solidFill>
              </a:rPr>
              <a:t>данных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323801"/>
              </p:ext>
            </p:extLst>
          </p:nvPr>
        </p:nvGraphicFramePr>
        <p:xfrm>
          <a:off x="2032000" y="956551"/>
          <a:ext cx="8128000" cy="4110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2" t="32671" r="22604" b="39015"/>
          <a:stretch/>
        </p:blipFill>
        <p:spPr>
          <a:xfrm>
            <a:off x="8934449" y="3678863"/>
            <a:ext cx="1080000" cy="10796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1" t="32671" r="46646" b="39015"/>
          <a:stretch/>
        </p:blipFill>
        <p:spPr>
          <a:xfrm>
            <a:off x="8934449" y="1259613"/>
            <a:ext cx="1080000" cy="10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3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E8E1E7B8-0152-4F94-93E8-DEF03068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150958"/>
              </p:ext>
            </p:extLst>
          </p:nvPr>
        </p:nvGraphicFramePr>
        <p:xfrm>
          <a:off x="1515051" y="940378"/>
          <a:ext cx="9361200" cy="484632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685039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687670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621456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072255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610638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 начала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Срок</a:t>
                      </a:r>
                      <a:r>
                        <a:rPr lang="ru-RU" baseline="0" dirty="0"/>
                        <a:t> выполнения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8308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Сбор</a:t>
                      </a:r>
                      <a:r>
                        <a:rPr lang="ru-RU" baseline="0" dirty="0"/>
                        <a:t>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24.06.2025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29.06.2025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Выполнено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7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Формулировка цели</a:t>
                      </a:r>
                      <a:r>
                        <a:rPr lang="ru-RU" baseline="0" dirty="0"/>
                        <a:t> и постановка задач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30.06.2025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Выполнено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применяемых инструментов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02.07.2025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80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Предзащита идеи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8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Подготовка</a:t>
                      </a:r>
                      <a:r>
                        <a:rPr lang="ru-RU" baseline="0" dirty="0"/>
                        <a:t>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04.07.2025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86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Очистка</a:t>
                      </a:r>
                      <a:r>
                        <a:rPr lang="ru-RU" baseline="0" dirty="0"/>
                        <a:t> и стандартизация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4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Анализ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r>
                        <a:rPr lang="ru-RU" dirty="0"/>
                        <a:t>2</a:t>
                      </a:r>
                      <a:r>
                        <a:rPr lang="ru-RU" dirty="0" smtClean="0"/>
                        <a:t>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Интерпретация</a:t>
                      </a:r>
                      <a:r>
                        <a:rPr lang="ru-RU" baseline="0" dirty="0"/>
                        <a:t> результатов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r>
                        <a:rPr lang="ru-RU" dirty="0"/>
                        <a:t>3</a:t>
                      </a:r>
                      <a:r>
                        <a:rPr lang="ru-RU" dirty="0" smtClean="0"/>
                        <a:t>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6.0</a:t>
                      </a:r>
                      <a:r>
                        <a:rPr lang="en-US" dirty="0"/>
                        <a:t>7</a:t>
                      </a:r>
                      <a:r>
                        <a:rPr lang="ru-RU" dirty="0"/>
                        <a:t>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6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Презентация результатов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7.0</a:t>
                      </a:r>
                      <a:r>
                        <a:rPr lang="en-US" dirty="0"/>
                        <a:t>7</a:t>
                      </a:r>
                      <a:r>
                        <a:rPr lang="ru-RU" dirty="0"/>
                        <a:t>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8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Защита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Выполняется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7449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43891" y="200025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Стадии выполнения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473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43891" y="1314450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Стадии выполнения проекта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81212"/>
            <a:ext cx="11880000" cy="29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332053"/>
              </p:ext>
            </p:extLst>
          </p:nvPr>
        </p:nvGraphicFramePr>
        <p:xfrm>
          <a:off x="1344613" y="771525"/>
          <a:ext cx="9900000" cy="5394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491746668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99399715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Наименование</a:t>
                      </a:r>
                      <a:r>
                        <a:rPr lang="ru-RU" baseline="0" dirty="0" smtClean="0"/>
                        <a:t> столбца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Определение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978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Название</a:t>
                      </a:r>
                      <a:r>
                        <a:rPr lang="ru-RU" sz="1600" baseline="0" dirty="0" smtClean="0"/>
                        <a:t> страны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668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Год (1996-2016)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592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Total_weight_kg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Общий вес импортируемого и ре-импортируемого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шоколада</a:t>
                      </a:r>
                      <a:r>
                        <a:rPr lang="ru-RU" sz="1600" baseline="0" dirty="0" smtClean="0"/>
                        <a:t> в страну (кг)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397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availability_of_metro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Наличие метро (да/нет)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379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lines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</a:t>
                      </a:r>
                      <a:r>
                        <a:rPr lang="ru-RU" sz="1600" baseline="0" dirty="0" smtClean="0"/>
                        <a:t> линий метро в стране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06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stations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Количество</a:t>
                      </a:r>
                      <a:r>
                        <a:rPr lang="ru-RU" sz="1600" baseline="0" dirty="0" smtClean="0"/>
                        <a:t> станций метро в стране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79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annual_ridership_mill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Пассажиропоток (млн человек)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957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Population_eating_chocolate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Часть населения, которая потребляет шоколад</a:t>
                      </a:r>
                      <a:endParaRPr 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3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Cost_kg_USD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Стоимость 1 кг шоколада в стране (</a:t>
                      </a:r>
                      <a:r>
                        <a:rPr lang="en-US" sz="1600" dirty="0" smtClean="0"/>
                        <a:t>USD)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52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Urban_population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Доля</a:t>
                      </a:r>
                      <a:r>
                        <a:rPr lang="ru-RU" sz="1600" baseline="0" dirty="0" smtClean="0"/>
                        <a:t> городского населения страны (%)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274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Lifetime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Средняя продолжительность</a:t>
                      </a:r>
                      <a:r>
                        <a:rPr lang="ru-RU" sz="1600" baseline="0" dirty="0" smtClean="0"/>
                        <a:t> жизни в стране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135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GDP_USD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ВВП на душу населения (</a:t>
                      </a:r>
                      <a:r>
                        <a:rPr lang="en-US" sz="1600" dirty="0" smtClean="0"/>
                        <a:t>USD)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Процент инфляции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583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kg_per_person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Потребление шоколада</a:t>
                      </a:r>
                      <a:r>
                        <a:rPr lang="ru-RU" sz="1600" baseline="0" dirty="0" smtClean="0"/>
                        <a:t> на душу населения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3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kg_per_GDP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Потребление шоколада</a:t>
                      </a:r>
                      <a:r>
                        <a:rPr lang="ru-RU" sz="1600" baseline="0" dirty="0" smtClean="0"/>
                        <a:t> на единицу ВВП (шоколадоёмкость экономики)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22860"/>
                  </a:ext>
                </a:extLst>
              </a:tr>
            </a:tbl>
          </a:graphicData>
        </a:graphic>
      </p:graphicFrame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43891" y="22167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Описание исходных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694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 txBox="1">
            <a:spLocks/>
          </p:cNvSpPr>
          <p:nvPr/>
        </p:nvSpPr>
        <p:spPr>
          <a:xfrm>
            <a:off x="1352517" y="100902"/>
            <a:ext cx="9703520" cy="549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ru-RU" sz="3200" dirty="0" smtClean="0">
                <a:solidFill>
                  <a:schemeClr val="tx2"/>
                </a:solidFill>
              </a:rPr>
              <a:t>Очистка </a:t>
            </a:r>
            <a:r>
              <a:rPr lang="ru-RU" sz="3200" dirty="0">
                <a:solidFill>
                  <a:schemeClr val="tx2"/>
                </a:solidFill>
              </a:rPr>
              <a:t>данных</a:t>
            </a:r>
            <a:r>
              <a:rPr lang="en-US" sz="3200" dirty="0">
                <a:solidFill>
                  <a:schemeClr val="tx2"/>
                </a:solidFill>
              </a:rPr>
              <a:t> (DB Browser for SQLite) </a:t>
            </a:r>
            <a:endParaRPr lang="ru-RU" sz="3200" dirty="0">
              <a:solidFill>
                <a:schemeClr val="tx2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225" y="650755"/>
            <a:ext cx="933481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1862</TotalTime>
  <Words>2054</Words>
  <Application>Microsoft Office PowerPoint</Application>
  <PresentationFormat>Широкоэкранный</PresentationFormat>
  <Paragraphs>327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Tw Cen MT</vt:lpstr>
      <vt:lpstr>Wingdings</vt:lpstr>
      <vt:lpstr>Контур</vt:lpstr>
      <vt:lpstr>Влияние метрополитена на любовь к шоколаду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167</cp:revision>
  <dcterms:created xsi:type="dcterms:W3CDTF">2025-07-02T07:46:59Z</dcterms:created>
  <dcterms:modified xsi:type="dcterms:W3CDTF">2025-07-25T12:40:10Z</dcterms:modified>
</cp:coreProperties>
</file>