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05" r:id="rId14"/>
    <p:sldId id="307" r:id="rId15"/>
    <p:sldId id="290" r:id="rId16"/>
    <p:sldId id="281" r:id="rId17"/>
    <p:sldId id="295" r:id="rId18"/>
    <p:sldId id="296" r:id="rId19"/>
    <p:sldId id="297" r:id="rId20"/>
    <p:sldId id="298" r:id="rId21"/>
    <p:sldId id="299" r:id="rId22"/>
    <p:sldId id="317" r:id="rId23"/>
    <p:sldId id="311" r:id="rId24"/>
    <p:sldId id="300" r:id="rId25"/>
    <p:sldId id="284" r:id="rId26"/>
    <p:sldId id="309" r:id="rId27"/>
    <p:sldId id="310" r:id="rId28"/>
    <p:sldId id="308" r:id="rId29"/>
    <p:sldId id="301" r:id="rId30"/>
    <p:sldId id="318" r:id="rId31"/>
    <p:sldId id="312" r:id="rId32"/>
    <p:sldId id="286" r:id="rId33"/>
    <p:sldId id="302" r:id="rId34"/>
    <p:sldId id="304" r:id="rId35"/>
    <p:sldId id="313" r:id="rId36"/>
    <p:sldId id="314" r:id="rId37"/>
    <p:sldId id="315" r:id="rId38"/>
    <p:sldId id="316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31" r:id="rId47"/>
    <p:sldId id="332" r:id="rId48"/>
    <p:sldId id="333" r:id="rId49"/>
    <p:sldId id="334" r:id="rId50"/>
    <p:sldId id="326" r:id="rId51"/>
    <p:sldId id="327" r:id="rId52"/>
    <p:sldId id="329" r:id="rId53"/>
    <p:sldId id="330" r:id="rId54"/>
    <p:sldId id="32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27/04/2021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“sent by”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REVIEW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sent by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“refers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refers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5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Answer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</a:rPr>
              <a:t>BadWord</a:t>
            </a:r>
            <a:r>
              <a:rPr lang="en-US" sz="1800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@Column(nullable=false, unique = </a:t>
            </a:r>
            <a:r>
              <a:rPr lang="fr-FR" sz="1800" i="1" dirty="0" err="1">
                <a:latin typeface="Consolas" panose="020B0609020204030204" pitchFamily="49" charset="0"/>
              </a:rPr>
              <a:t>true</a:t>
            </a:r>
            <a:r>
              <a:rPr lang="fr-FR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word;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15979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Log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Action </a:t>
            </a:r>
            <a:r>
              <a:rPr lang="it-IT" sz="1800" i="1" dirty="0" err="1">
                <a:latin typeface="Consolas" panose="020B0609020204030204" pitchFamily="49" charset="0"/>
              </a:rPr>
              <a:t>action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@ManyToOne(optional=true)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@CreationTimestamp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@Column(name="timestamp",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updatable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insertable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="TIMESTAMP DEFAULT CURRENT_TIMESTAMP")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LocalDateTime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timestamp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Product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@Basic(fetch=FetchType.</a:t>
            </a:r>
            <a:r>
              <a:rPr lang="it-IT" sz="1800" b="1" i="1" dirty="0">
                <a:latin typeface="Consolas" panose="020B0609020204030204" pitchFamily="49" charset="0"/>
              </a:rPr>
              <a:t>EAGER)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@Lob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@Column(name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byte[] photo;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EAGER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 private List&lt;Review&gt; reviews=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6DE0F7-AFF7-44CF-A67C-D5ED8CE51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1216241"/>
            <a:ext cx="8618220" cy="50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@ManyToMany(mappedBy="questions")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class Questionnaire </a:t>
            </a:r>
            <a:r>
              <a:rPr lang="fr-FR" sz="1800" dirty="0" err="1">
                <a:latin typeface="Consolas" panose="020B0609020204030204" pitchFamily="49" charset="0"/>
              </a:rPr>
              <a:t>implements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Serializable</a:t>
            </a: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</a:t>
            </a:r>
            <a:r>
              <a:rPr lang="it-IT" sz="1800" dirty="0"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title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productId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algn="l"/>
            <a:r>
              <a:rPr lang="it-IT" sz="1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@JoinTable(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name="</a:t>
            </a:r>
            <a:r>
              <a:rPr lang="it-IT" sz="1800" dirty="0" err="1">
                <a:latin typeface="Consolas" panose="020B0609020204030204" pitchFamily="49" charset="0"/>
              </a:rPr>
              <a:t>contains</a:t>
            </a:r>
            <a:r>
              <a:rPr lang="it-IT" sz="1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questionnaireId</a:t>
            </a:r>
            <a:r>
              <a:rPr lang="it-IT" sz="1800" i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inverseJoinColumns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@OrderColumn(name = "position")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List&lt;Question&gt; questions=new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creator;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</p:txBody>
      </p:sp>
    </p:spTree>
    <p:extLst>
      <p:ext uri="{BB962C8B-B14F-4D97-AF65-F5344CB8AC3E}">
        <p14:creationId xmlns:p14="http://schemas.microsoft.com/office/powerpoint/2010/main" val="2486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Questionnaire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addQuestion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this.questions.add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question.getQuestionnaires</a:t>
            </a:r>
            <a:r>
              <a:rPr lang="it-IT" sz="2200" dirty="0">
                <a:latin typeface="Consolas" panose="020B0609020204030204" pitchFamily="49" charset="0"/>
              </a:rPr>
              <a:t>().</a:t>
            </a:r>
            <a:r>
              <a:rPr lang="it-IT" sz="2200" dirty="0" err="1">
                <a:latin typeface="Consolas" panose="020B0609020204030204" pitchFamily="49" charset="0"/>
              </a:rPr>
              <a:t>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9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@EqualsAndHashCode(exclude= "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@ToString(exclude="answers")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@Table(</a:t>
            </a:r>
            <a:r>
              <a:rPr lang="it-IT" sz="1800" dirty="0">
                <a:latin typeface="Consolas" panose="020B0609020204030204" pitchFamily="49" charset="0"/>
              </a:rPr>
              <a:t>uniqueConstraints=</a:t>
            </a:r>
            <a:r>
              <a:rPr lang="nb-NO" sz="1800" i="1" dirty="0">
                <a:latin typeface="Consolas" panose="020B0609020204030204" pitchFamily="49" charset="0"/>
              </a:rPr>
              <a:t>@UniqueConstraint(columnNames={"questionnaire_id", "user_id"})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Gender </a:t>
            </a:r>
            <a:r>
              <a:rPr lang="it-IT" sz="1800" i="1" dirty="0" err="1">
                <a:latin typeface="Consolas" panose="020B0609020204030204" pitchFamily="49" charset="0"/>
              </a:rPr>
              <a:t>gender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@OneToMany(mappedBy="response",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 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an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addAnswer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this.answers.add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answer.setResponse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@PostPersist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calculatePoints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 = 0;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(gender!=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expertiseLevel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points+=</a:t>
            </a:r>
            <a:r>
              <a:rPr lang="it-IT" sz="1800" dirty="0" err="1">
                <a:latin typeface="Consolas" panose="020B0609020204030204" pitchFamily="49" charset="0"/>
              </a:rPr>
              <a:t>answers.size</a:t>
            </a:r>
            <a:r>
              <a:rPr lang="it-IT" sz="1800" dirty="0"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this.points</a:t>
            </a:r>
            <a:r>
              <a:rPr lang="it-IT" sz="1800" dirty="0">
                <a:latin typeface="Consolas" panose="020B0609020204030204" pitchFamily="49" charset="0"/>
              </a:rPr>
              <a:t>=points;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8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</a:t>
            </a:r>
            <a:r>
              <a:rPr lang="it-IT" dirty="0" err="1"/>
              <a:t>handling</a:t>
            </a:r>
            <a:r>
              <a:rPr lang="it-IT" dirty="0"/>
              <a:t> in JPA.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Easier</a:t>
            </a:r>
            <a:r>
              <a:rPr lang="it-IT" dirty="0"/>
              <a:t> to test</a:t>
            </a:r>
          </a:p>
          <a:p>
            <a:r>
              <a:rPr lang="it-IT" dirty="0"/>
              <a:t>The trigger </a:t>
            </a:r>
            <a:r>
              <a:rPr lang="it-IT" dirty="0" err="1"/>
              <a:t>refers</a:t>
            </a:r>
            <a:r>
              <a:rPr lang="it-IT" dirty="0"/>
              <a:t> to the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natural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tier</a:t>
            </a:r>
            <a:endParaRPr lang="it-IT" dirty="0"/>
          </a:p>
          <a:p>
            <a:r>
              <a:rPr lang="it-IT" dirty="0"/>
              <a:t>The database </a:t>
            </a:r>
            <a:r>
              <a:rPr lang="it-IT" dirty="0" err="1"/>
              <a:t>remains</a:t>
            </a:r>
            <a:r>
              <a:rPr lang="it-IT" dirty="0"/>
              <a:t> «</a:t>
            </a:r>
            <a:r>
              <a:rPr lang="it-IT" dirty="0" err="1"/>
              <a:t>dumb</a:t>
            </a:r>
            <a:r>
              <a:rPr lang="it-IT" dirty="0"/>
              <a:t>»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0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Review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 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review;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4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User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username;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password;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email;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7F42120-138E-40EC-8D06-F5374FB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9" y="1282099"/>
            <a:ext cx="5440661" cy="52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roles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PERSIST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b="1" i="1" dirty="0"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</a:t>
            </a:r>
            <a:r>
              <a:rPr lang="fr-FR" sz="1800" dirty="0" err="1">
                <a:latin typeface="Consolas" panose="020B0609020204030204" pitchFamily="49" charset="0"/>
              </a:rPr>
              <a:t>questionnairesCreated</a:t>
            </a:r>
            <a:r>
              <a:rPr lang="fr-FR" sz="1800" dirty="0">
                <a:latin typeface="Consolas" panose="020B0609020204030204" pitchFamily="49" charset="0"/>
              </a:rPr>
              <a:t>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List&lt;Review&gt; reviews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02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Method for </a:t>
            </a:r>
            <a:r>
              <a:rPr lang="it-IT" dirty="0" err="1"/>
              <a:t>retrieving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of a User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User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return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responses.stream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800" dirty="0" err="1">
                <a:latin typeface="Consolas" panose="020B0609020204030204" pitchFamily="49" charset="0"/>
              </a:rPr>
              <a:t>map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.reduce(0,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i="1" dirty="0">
                <a:latin typeface="Consolas" panose="020B0609020204030204" pitchFamily="49" charset="0"/>
              </a:rPr>
              <a:t>sum);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75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Side 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Mappers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QuestionRepository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ReviewRepository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CRUD operations are automatically implemented (</a:t>
            </a:r>
            <a:r>
              <a:rPr lang="en-GB" dirty="0" err="1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/>
              <a:t>…)</a:t>
            </a:r>
          </a:p>
          <a:p>
            <a:r>
              <a:rPr lang="en-GB" dirty="0"/>
              <a:t>Different ways to handle custom methods</a:t>
            </a:r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Repositories</a:t>
            </a:r>
            <a:r>
              <a:rPr lang="it-IT" dirty="0"/>
              <a:t> can </a:t>
            </a:r>
            <a:r>
              <a:rPr lang="it-IT" dirty="0" err="1"/>
              <a:t>interpret</a:t>
            </a:r>
            <a:r>
              <a:rPr lang="it-IT" dirty="0"/>
              <a:t> the </a:t>
            </a:r>
            <a:r>
              <a:rPr lang="it-IT" dirty="0" err="1"/>
              <a:t>purpose</a:t>
            </a:r>
            <a:r>
              <a:rPr lang="it-IT" dirty="0"/>
              <a:t> of a </a:t>
            </a:r>
            <a:r>
              <a:rPr lang="it-IT" dirty="0" err="1"/>
              <a:t>method</a:t>
            </a:r>
            <a:r>
              <a:rPr lang="it-IT" dirty="0"/>
              <a:t>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  <a:p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415506"/>
            <a:ext cx="8705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JPQL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@Query </a:t>
            </a:r>
            <a:r>
              <a:rPr lang="it-IT" dirty="0" err="1"/>
              <a:t>annotation</a:t>
            </a:r>
            <a:r>
              <a:rPr lang="it-IT" dirty="0"/>
              <a:t> </a:t>
            </a:r>
            <a:r>
              <a:rPr lang="it-IT" dirty="0" err="1"/>
              <a:t>specifying</a:t>
            </a:r>
            <a:r>
              <a:rPr lang="it-IT" dirty="0"/>
              <a:t> a JPQL query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2954337"/>
            <a:ext cx="8065430" cy="14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Specification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Criteria</a:t>
            </a:r>
            <a:r>
              <a:rPr lang="it-IT" dirty="0"/>
              <a:t> builder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F36B698-9123-4991-BD33-1413236B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412"/>
            <a:ext cx="9144000" cy="21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 Testing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JPA Test </a:t>
            </a:r>
            <a:r>
              <a:rPr lang="it-IT" dirty="0" err="1"/>
              <a:t>Annotations</a:t>
            </a:r>
            <a:endParaRPr lang="it-IT" dirty="0"/>
          </a:p>
          <a:p>
            <a:r>
              <a:rPr lang="it-IT" dirty="0" err="1"/>
              <a:t>TestEntityManager</a:t>
            </a:r>
            <a:r>
              <a:rPr lang="it-IT" dirty="0"/>
              <a:t> to help for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 err="1"/>
              <a:t>TestContainers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in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of a database</a:t>
            </a:r>
          </a:p>
        </p:txBody>
      </p:sp>
    </p:spTree>
    <p:extLst>
      <p:ext uri="{BB962C8B-B14F-4D97-AF65-F5344CB8AC3E}">
        <p14:creationId xmlns:p14="http://schemas.microsoft.com/office/powerpoint/2010/main" val="79294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8795E-0334-4878-B4BA-246BE29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Mappers and DTO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05B491-74DA-4E6B-A043-C88B7B3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JPA models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the </a:t>
            </a:r>
            <a:r>
              <a:rPr lang="it-IT" dirty="0" err="1"/>
              <a:t>exchanged</a:t>
            </a:r>
            <a:r>
              <a:rPr lang="it-IT" dirty="0"/>
              <a:t> data </a:t>
            </a:r>
            <a:r>
              <a:rPr lang="it-IT" dirty="0" err="1"/>
              <a:t>between</a:t>
            </a:r>
            <a:r>
              <a:rPr lang="it-IT" dirty="0"/>
              <a:t> client and server</a:t>
            </a:r>
          </a:p>
          <a:p>
            <a:r>
              <a:rPr lang="it-IT" dirty="0"/>
              <a:t>The Data Transfer Object pattern </a:t>
            </a:r>
            <a:r>
              <a:rPr lang="it-IT" dirty="0" err="1"/>
              <a:t>allows</a:t>
            </a:r>
            <a:r>
              <a:rPr lang="it-IT" dirty="0"/>
              <a:t> to model </a:t>
            </a:r>
            <a:r>
              <a:rPr lang="it-IT" dirty="0" err="1"/>
              <a:t>this</a:t>
            </a:r>
            <a:r>
              <a:rPr lang="it-IT" dirty="0"/>
              <a:t> data </a:t>
            </a:r>
            <a:r>
              <a:rPr lang="it-IT" dirty="0" err="1"/>
              <a:t>as</a:t>
            </a:r>
            <a:r>
              <a:rPr lang="it-IT" dirty="0"/>
              <a:t> Java Objects with the </a:t>
            </a:r>
            <a:r>
              <a:rPr lang="it-IT" dirty="0" err="1"/>
              <a:t>addition</a:t>
            </a:r>
            <a:r>
              <a:rPr lang="it-IT" dirty="0"/>
              <a:t> of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to the </a:t>
            </a:r>
            <a:r>
              <a:rPr lang="it-IT" dirty="0" err="1"/>
              <a:t>attributes</a:t>
            </a:r>
            <a:r>
              <a:rPr lang="it-IT" dirty="0"/>
              <a:t> of the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/>
              <a:t>Mappers are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translate</a:t>
            </a:r>
            <a:r>
              <a:rPr lang="it-IT" dirty="0"/>
              <a:t> DTO to JPA models and viceversa</a:t>
            </a:r>
          </a:p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i="1" dirty="0" err="1"/>
              <a:t>MapStruct</a:t>
            </a:r>
            <a:r>
              <a:rPr lang="it-IT" b="1" i="1" dirty="0"/>
              <a:t> </a:t>
            </a:r>
            <a:r>
              <a:rPr lang="it-IT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8664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5913C-5696-4297-9751-69BE02A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9BB392-E6C4-4195-B95A-C5A3B046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the business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 err="1"/>
              <a:t>Leave</a:t>
            </a:r>
            <a:r>
              <a:rPr lang="it-IT" dirty="0"/>
              <a:t> to the controllers </a:t>
            </a:r>
            <a:r>
              <a:rPr lang="it-IT" dirty="0" err="1"/>
              <a:t>only</a:t>
            </a:r>
            <a:r>
              <a:rPr lang="it-IT" dirty="0"/>
              <a:t> the task of </a:t>
            </a:r>
            <a:r>
              <a:rPr lang="it-IT" dirty="0" err="1"/>
              <a:t>handling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sending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interfaced</a:t>
            </a:r>
            <a:r>
              <a:rPr lang="it-IT" dirty="0"/>
              <a:t> with Mappers, Repositories and </a:t>
            </a:r>
            <a:r>
              <a:rPr lang="it-IT" dirty="0" err="1"/>
              <a:t>other</a:t>
            </a:r>
            <a:r>
              <a:rPr lang="it-IT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048355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DB4EA-09FF-47DF-947F-83D7FBE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Bad</a:t>
            </a:r>
            <a:r>
              <a:rPr lang="it-IT" dirty="0"/>
              <a:t> Word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7B61C-73BC-4FA9-BCB0-737A648D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containtsBadWord</a:t>
            </a:r>
            <a:r>
              <a:rPr lang="en-US" sz="1800" dirty="0">
                <a:latin typeface="Consolas" panose="020B0609020204030204" pitchFamily="49" charset="0"/>
              </a:rPr>
              <a:t>(List&lt;String&gt; words)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63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logLogin</a:t>
            </a:r>
            <a:r>
              <a:rPr lang="it-IT" sz="1800" dirty="0">
                <a:latin typeface="Consolas" panose="020B0609020204030204" pitchFamily="49" charset="0"/>
              </a:rPr>
              <a:t>(User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logCancellation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logSubmission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801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addProduct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Optional&lt;Product&gt; </a:t>
            </a:r>
            <a:r>
              <a:rPr lang="en-US" sz="1800" dirty="0" err="1">
                <a:latin typeface="Consolas" panose="020B0609020204030204" pitchFamily="49" charset="0"/>
              </a:rPr>
              <a:t>getProduct</a:t>
            </a:r>
            <a:r>
              <a:rPr lang="en-US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ProductResponse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getAllProducts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ProductOfTheDayResponse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getProductOfTheDay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891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updateQuestionnaire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, Long id)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QuestionnaireOfTheDayResponse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getQuestionnaireOfTheDay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728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getPastQuestionnaires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getFutureQuestionnaires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deleteQuestionnaire</a:t>
            </a:r>
            <a:r>
              <a:rPr lang="fr-FR" sz="1800" dirty="0">
                <a:latin typeface="Consolas" panose="020B0609020204030204" pitchFamily="49" charset="0"/>
              </a:rPr>
              <a:t>(Long id) 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Optional</a:t>
            </a:r>
            <a:r>
              <a:rPr lang="fr-FR" sz="1800" dirty="0">
                <a:latin typeface="Consolas" panose="020B0609020204030204" pitchFamily="49" charset="0"/>
              </a:rPr>
              <a:t>&lt;Questionnaire&gt; </a:t>
            </a:r>
            <a:r>
              <a:rPr lang="fr-FR" sz="1800" dirty="0" err="1">
                <a:latin typeface="Consolas" panose="020B0609020204030204" pitchFamily="49" charset="0"/>
              </a:rPr>
              <a:t>getQuestionnaire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QuestionResponse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getQuestionsOfQuestionnaire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cancelQuestionnaireSubmission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0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getAllQuestions</a:t>
            </a:r>
            <a:r>
              <a:rPr lang="it-IT" sz="1800" dirty="0">
                <a:latin typeface="Consolas" panose="020B0609020204030204" pitchFamily="49" charset="0"/>
              </a:rPr>
              <a:t>() 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getQuestion</a:t>
            </a:r>
            <a:r>
              <a:rPr lang="it-IT" sz="1800" dirty="0">
                <a:latin typeface="Consolas" panose="020B0609020204030204" pitchFamily="49" charset="0"/>
              </a:rPr>
              <a:t>(Long id)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629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Response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addReponse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ResponseResponse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getUserResponse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userId</a:t>
            </a:r>
            <a:r>
              <a:rPr lang="fr-FR" sz="1800" dirty="0">
                <a:latin typeface="Consolas" panose="020B0609020204030204" pitchFamily="49" charset="0"/>
              </a:rPr>
              <a:t>, 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LeaderboardUserResponse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getLeaderboard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76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Review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ReviewService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addReview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217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blockLogged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signup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Optional&lt;User&gt; </a:t>
            </a:r>
            <a:r>
              <a:rPr lang="it-IT" sz="1800" dirty="0" err="1">
                <a:latin typeface="Consolas" panose="020B0609020204030204" pitchFamily="49" charset="0"/>
              </a:rPr>
              <a:t>getLoggedUser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UserResponse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getUsersSent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u="sng" dirty="0">
                <a:latin typeface="Consolas" panose="020B0609020204030204" pitchFamily="49" charset="0"/>
              </a:rPr>
              <a:t>Transactional(readOnly = </a:t>
            </a:r>
            <a:r>
              <a:rPr lang="it-IT" sz="1800" i="1" u="sng" dirty="0" err="1">
                <a:latin typeface="Consolas" panose="020B0609020204030204" pitchFamily="49" charset="0"/>
              </a:rPr>
              <a:t>true</a:t>
            </a:r>
            <a:r>
              <a:rPr lang="it-IT" sz="1800" i="1" u="sng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getUsersCancelled</a:t>
            </a:r>
            <a:r>
              <a:rPr lang="it-IT" sz="1800" dirty="0">
                <a:latin typeface="Consolas" panose="020B0609020204030204" pitchFamily="49" charset="0"/>
              </a:rPr>
              <a:t>(Long </a:t>
            </a:r>
            <a:r>
              <a:rPr lang="it-IT" sz="1800" dirty="0" err="1">
                <a:latin typeface="Consolas" panose="020B0609020204030204" pitchFamily="49" charset="0"/>
              </a:rPr>
              <a:t>questionnaireId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72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39C8C-4EAF-46D0-AD1B-69FEA93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@Transactional </a:t>
            </a:r>
            <a:r>
              <a:rPr lang="it-IT" dirty="0" err="1"/>
              <a:t>annotation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0CDA9-29FF-4466-861C-6F06A555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Spring boot </a:t>
            </a:r>
            <a:r>
              <a:rPr lang="it-IT" dirty="0" err="1"/>
              <a:t>offers</a:t>
            </a:r>
            <a:r>
              <a:rPr lang="it-IT" dirty="0"/>
              <a:t> the @Transactional </a:t>
            </a:r>
            <a:r>
              <a:rPr lang="it-IT" dirty="0" err="1"/>
              <a:t>annotation</a:t>
            </a:r>
            <a:r>
              <a:rPr lang="it-IT" dirty="0"/>
              <a:t> for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in a </a:t>
            </a:r>
            <a:r>
              <a:rPr lang="it-IT" dirty="0" err="1"/>
              <a:t>transaction</a:t>
            </a:r>
            <a:endParaRPr lang="it-IT" dirty="0"/>
          </a:p>
          <a:p>
            <a:r>
              <a:rPr lang="it-IT" dirty="0"/>
              <a:t>Repository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, the first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commits</a:t>
            </a:r>
            <a:r>
              <a:rPr lang="it-IT" dirty="0"/>
              <a:t> (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to </a:t>
            </a:r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detachment</a:t>
            </a:r>
            <a:r>
              <a:rPr lang="it-IT" dirty="0"/>
              <a:t> and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)</a:t>
            </a:r>
          </a:p>
          <a:p>
            <a:r>
              <a:rPr lang="it-IT" dirty="0"/>
              <a:t>Some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flagged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readOnly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a </a:t>
            </a:r>
            <a:r>
              <a:rPr lang="it-IT" dirty="0" err="1"/>
              <a:t>hint</a:t>
            </a:r>
            <a:r>
              <a:rPr lang="it-IT" dirty="0"/>
              <a:t> to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subsystem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on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02502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43C0B-B696-481F-802B-AC154F8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B9700-5841-474F-A7E1-8B063E98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Spring </a:t>
            </a:r>
            <a:r>
              <a:rPr lang="it-IT" dirty="0" err="1"/>
              <a:t>Rest</a:t>
            </a:r>
            <a:r>
              <a:rPr lang="it-IT" dirty="0"/>
              <a:t> Controllers</a:t>
            </a:r>
          </a:p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HTTP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controller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with an URI pattern and an HTTP </a:t>
            </a:r>
            <a:r>
              <a:rPr lang="it-IT" dirty="0" err="1"/>
              <a:t>method</a:t>
            </a:r>
            <a:endParaRPr lang="it-IT" dirty="0"/>
          </a:p>
          <a:p>
            <a:r>
              <a:rPr lang="it-IT" dirty="0"/>
              <a:t>The DTO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body of the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JSON format of the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in the URL of the </a:t>
            </a:r>
            <a:r>
              <a:rPr lang="it-IT" dirty="0" err="1"/>
              <a:t>request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41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1/2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407CD4A-2D2F-4391-947F-75A9C53E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3635"/>
              </p:ext>
            </p:extLst>
          </p:nvPr>
        </p:nvGraphicFramePr>
        <p:xfrm>
          <a:off x="628650" y="1501141"/>
          <a:ext cx="7886699" cy="4411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1035507471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3553933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508041992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4075241603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928067937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METHOD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RETURN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525372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PRODUCT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052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send product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image, name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636040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all 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name, photo]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66569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REVIEW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8849"/>
                  </a:ext>
                </a:extLst>
              </a:tr>
              <a:tr h="601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product of the day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id, name, image, 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[username, review]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805626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send review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/user/products/reviews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productId, review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987051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QUESTIONNAIRE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423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send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80854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past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/admin/questionnaires/past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9221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future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/admin/questionnaires/future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4279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delete past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DELETE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004428"/>
                  </a:ext>
                </a:extLst>
              </a:tr>
              <a:tr h="429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questionnaire of the day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id, title, product(id, name, photo), List[question(id,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907843"/>
                  </a:ext>
                </a:extLst>
              </a:tr>
              <a:tr h="429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</a:t>
                      </a:r>
                      <a:r>
                        <a:rPr lang="en-GB" sz="800" dirty="0" err="1">
                          <a:effectLst/>
                        </a:rPr>
                        <a:t>leaderboard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/user/questionnaires/leaderboard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 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</a:t>
                      </a:r>
                      <a:r>
                        <a:rPr lang="en-GB" sz="800" dirty="0" err="1">
                          <a:effectLst/>
                        </a:rPr>
                        <a:t>dailyPoints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totalPoints</a:t>
                      </a:r>
                      <a:r>
                        <a:rPr lang="en-GB" sz="8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150195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update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PUT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246744"/>
                  </a:ext>
                </a:extLst>
              </a:tr>
              <a:tr h="429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cancel questionnaire (for logs)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/user/questionnaires/cancel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04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02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2/2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1CFA9E-376C-4867-BE25-109B68AC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65078"/>
              </p:ext>
            </p:extLst>
          </p:nvPr>
        </p:nvGraphicFramePr>
        <p:xfrm>
          <a:off x="628650" y="1600200"/>
          <a:ext cx="7886699" cy="4151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2930365888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299892616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803381131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3864811441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441588656"/>
                    </a:ext>
                  </a:extLst>
                </a:gridCol>
              </a:tblGrid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METHOD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RETURN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217921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RESPONSE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18958"/>
                  </a:ext>
                </a:extLst>
              </a:tr>
              <a:tr h="673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send response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/user/responses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questionnaireId, age, gender, expertise, List[answer(questionid,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18529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all responses for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/admin/questionnaires/{id}/ users/{id}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age, gender, expertise, List[answer(questionid,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80992"/>
                  </a:ext>
                </a:extLst>
              </a:tr>
              <a:tr h="18175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3275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send question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text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61706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List[question(id,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7386"/>
                  </a:ext>
                </a:extLst>
              </a:tr>
              <a:tr h="512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questions of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List[question(id,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773195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USER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72835"/>
                  </a:ext>
                </a:extLst>
              </a:tr>
              <a:tr h="623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users who cancelled the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/admin/questionnaires/{id}/users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/cancelled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List[userId, username, email]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389979"/>
                  </a:ext>
                </a:extLst>
              </a:tr>
              <a:tr h="623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users who submitted the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/admin/questionnaires/{id}/users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/sent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email]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39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5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E52EC-5DF3-4A21-AF6C-FBD966F9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Role-Based</a:t>
            </a:r>
            <a:r>
              <a:rPr lang="it-IT" dirty="0"/>
              <a:t> Access Control \w Spring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73943-F67A-46C2-8E06-0170043C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95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3050</Words>
  <Application>Microsoft Office PowerPoint</Application>
  <PresentationFormat>Presentazione su schermo (4:3)</PresentationFormat>
  <Paragraphs>802</Paragraphs>
  <Slides>54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Relationship “sent by” </vt:lpstr>
      <vt:lpstr>Relationship “refers to” </vt:lpstr>
      <vt:lpstr>Motivation</vt:lpstr>
      <vt:lpstr>Entity Answer</vt:lpstr>
      <vt:lpstr>Entity BadWord</vt:lpstr>
      <vt:lpstr>Entity Log</vt:lpstr>
      <vt:lpstr>Entity Product</vt:lpstr>
      <vt:lpstr>Entity Question</vt:lpstr>
      <vt:lpstr>Entity Questionnaire 1/2</vt:lpstr>
      <vt:lpstr>Entity Questionnaire 2/2</vt:lpstr>
      <vt:lpstr>Entity method for adding a Question</vt:lpstr>
      <vt:lpstr>Entity Response</vt:lpstr>
      <vt:lpstr>Entity method for adding an Answer</vt:lpstr>
      <vt:lpstr>Points Handling</vt:lpstr>
      <vt:lpstr>Trigger handling in JPA. Why?</vt:lpstr>
      <vt:lpstr>Entity Review</vt:lpstr>
      <vt:lpstr>Entity User 1/2</vt:lpstr>
      <vt:lpstr>Entity User 2/2</vt:lpstr>
      <vt:lpstr>Entity Method for retrieving all points of a User</vt:lpstr>
      <vt:lpstr>Server Side Components</vt:lpstr>
      <vt:lpstr>Repositories</vt:lpstr>
      <vt:lpstr>Repository Methods</vt:lpstr>
      <vt:lpstr>Semantic interpretation</vt:lpstr>
      <vt:lpstr>JPQL</vt:lpstr>
      <vt:lpstr>Specification</vt:lpstr>
      <vt:lpstr>JPA Testing</vt:lpstr>
      <vt:lpstr>Mappers and DTO pattern</vt:lpstr>
      <vt:lpstr>Services</vt:lpstr>
      <vt:lpstr>Bad Word Service</vt:lpstr>
      <vt:lpstr>Log Service</vt:lpstr>
      <vt:lpstr>Product Service</vt:lpstr>
      <vt:lpstr>Questionnaire Service 1/2</vt:lpstr>
      <vt:lpstr>Questionnaire Service 2/2</vt:lpstr>
      <vt:lpstr>Question Service</vt:lpstr>
      <vt:lpstr>Response Service</vt:lpstr>
      <vt:lpstr>Review Service</vt:lpstr>
      <vt:lpstr>User Service</vt:lpstr>
      <vt:lpstr>@Transactional annotation</vt:lpstr>
      <vt:lpstr>Controllers</vt:lpstr>
      <vt:lpstr>Controllers &amp; DTO design 1/2</vt:lpstr>
      <vt:lpstr>Controllers &amp; DTO design 2/2</vt:lpstr>
      <vt:lpstr>Role-Based Access Control \w Spring Security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Bianchi</cp:lastModifiedBy>
  <cp:revision>260</cp:revision>
  <dcterms:created xsi:type="dcterms:W3CDTF">2020-11-06T10:16:45Z</dcterms:created>
  <dcterms:modified xsi:type="dcterms:W3CDTF">2021-04-27T18:07:36Z</dcterms:modified>
</cp:coreProperties>
</file>