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76" r:id="rId4"/>
    <p:sldId id="277" r:id="rId5"/>
    <p:sldId id="278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290" r:id="rId14"/>
    <p:sldId id="281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84" r:id="rId23"/>
    <p:sldId id="286" r:id="rId24"/>
    <p:sldId id="302" r:id="rId25"/>
    <p:sldId id="304" r:id="rId26"/>
    <p:sldId id="303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03/03/2021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03/03/2021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03/03/2021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03/03/2021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03/03/2021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03/03/2021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03/03/2021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03/03/2021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03/03/2021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03/03/2021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03/03/2021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03/03/2021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03/03/2021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project: Gamified marketing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“submits”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RESPONSE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ANSWER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ANSWER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RESPONSE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submits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999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“associated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QUESTIONNAIRE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LOG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LOG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Associated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937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“effects”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LOG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LOG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effects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138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assume that a question could be eliminated only if there is no questionnaire that contains it (this implies there are no answer for that question)</a:t>
            </a:r>
          </a:p>
        </p:txBody>
      </p:sp>
    </p:spTree>
    <p:extLst>
      <p:ext uri="{BB962C8B-B14F-4D97-AF65-F5344CB8AC3E}">
        <p14:creationId xmlns:p14="http://schemas.microsoft.com/office/powerpoint/2010/main" val="123910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Answer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Answer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@Lob//it could be heavy!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text;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@ManyToOne(optional=false, fetch=</a:t>
            </a:r>
            <a:r>
              <a:rPr lang="en-US" sz="1800" i="1" dirty="0" err="1">
                <a:latin typeface="Consolas" panose="020B0609020204030204" pitchFamily="49" charset="0"/>
              </a:rPr>
              <a:t>FetchType.</a:t>
            </a:r>
            <a:r>
              <a:rPr lang="en-US" sz="1800" b="1" i="1" dirty="0" err="1">
                <a:latin typeface="Consolas" panose="020B0609020204030204" pitchFamily="49" charset="0"/>
              </a:rPr>
              <a:t>EAGER</a:t>
            </a:r>
            <a:r>
              <a:rPr lang="en-US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   </a:t>
            </a: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questionId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referencedColumnName</a:t>
            </a:r>
            <a:r>
              <a:rPr lang="it-IT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   </a:t>
            </a: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responseId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referencedColumnName</a:t>
            </a:r>
            <a:r>
              <a:rPr lang="it-IT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</a:t>
            </a:r>
            <a:r>
              <a:rPr lang="en-US" sz="1800" dirty="0" err="1">
                <a:latin typeface="Consolas" panose="020B0609020204030204" pitchFamily="49" charset="0"/>
              </a:rPr>
              <a:t>BadWord</a:t>
            </a:r>
            <a:r>
              <a:rPr lang="en-US" sz="1800" dirty="0">
                <a:latin typeface="Consolas" panose="020B0609020204030204" pitchFamily="49" charset="0"/>
              </a:rPr>
              <a:t>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sz="1800" i="1" dirty="0">
                <a:latin typeface="Consolas" panose="020B0609020204030204" pitchFamily="49" charset="0"/>
              </a:rPr>
              <a:t>@Column(nullable=false, unique = </a:t>
            </a:r>
            <a:r>
              <a:rPr lang="fr-FR" sz="1800" i="1" dirty="0" err="1">
                <a:latin typeface="Consolas" panose="020B0609020204030204" pitchFamily="49" charset="0"/>
              </a:rPr>
              <a:t>true</a:t>
            </a:r>
            <a:r>
              <a:rPr lang="fr-FR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word;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9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Log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Log </a:t>
            </a:r>
            <a:r>
              <a:rPr lang="it-IT" sz="1800" dirty="0" err="1">
                <a:latin typeface="Consolas" panose="020B0609020204030204" pitchFamily="49" charset="0"/>
              </a:rPr>
              <a:t>implements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Serializable</a:t>
            </a:r>
            <a:r>
              <a:rPr lang="it-IT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action;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@ManyToOne(optional=true, fetch=</a:t>
            </a:r>
            <a:r>
              <a:rPr lang="en-US" sz="1800" i="1" dirty="0" err="1">
                <a:latin typeface="Consolas" panose="020B0609020204030204" pitchFamily="49" charset="0"/>
              </a:rPr>
              <a:t>FetchType.</a:t>
            </a:r>
            <a:r>
              <a:rPr lang="en-US" sz="1800" b="1" i="1" dirty="0" err="1">
                <a:latin typeface="Consolas" panose="020B0609020204030204" pitchFamily="49" charset="0"/>
              </a:rPr>
              <a:t>EAGER</a:t>
            </a:r>
            <a:r>
              <a:rPr lang="en-US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fr-FR" sz="1800" i="1" dirty="0">
                <a:latin typeface="Consolas" panose="020B0609020204030204" pitchFamily="49" charset="0"/>
              </a:rPr>
              <a:t>@JoinColumn(name = "</a:t>
            </a:r>
            <a:r>
              <a:rPr lang="fr-FR" sz="1800" i="1" dirty="0" err="1">
                <a:latin typeface="Consolas" panose="020B0609020204030204" pitchFamily="49" charset="0"/>
              </a:rPr>
              <a:t>questionnaireId</a:t>
            </a:r>
            <a:r>
              <a:rPr lang="fr-FR" sz="1800" i="1" dirty="0">
                <a:latin typeface="Consolas" panose="020B0609020204030204" pitchFamily="49" charset="0"/>
              </a:rPr>
              <a:t>", </a:t>
            </a:r>
            <a:r>
              <a:rPr lang="fr-FR" sz="1800" i="1" dirty="0" err="1">
                <a:latin typeface="Consolas" panose="020B0609020204030204" pitchFamily="49" charset="0"/>
              </a:rPr>
              <a:t>referencedColumnName</a:t>
            </a:r>
            <a:r>
              <a:rPr lang="fr-FR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@ManyToOne(optional=false, fetch=</a:t>
            </a:r>
            <a:r>
              <a:rPr lang="en-US" sz="1800" i="1" dirty="0" err="1">
                <a:latin typeface="Consolas" panose="020B0609020204030204" pitchFamily="49" charset="0"/>
              </a:rPr>
              <a:t>FetchType.</a:t>
            </a:r>
            <a:r>
              <a:rPr lang="en-US" sz="1800" b="1" i="1" dirty="0" err="1">
                <a:latin typeface="Consolas" panose="020B0609020204030204" pitchFamily="49" charset="0"/>
              </a:rPr>
              <a:t>EAGER</a:t>
            </a:r>
            <a:r>
              <a:rPr lang="en-US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userId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referencedColumnName</a:t>
            </a:r>
            <a:r>
              <a:rPr lang="it-IT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Product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name;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@Basic(fetch=FetchType.</a:t>
            </a:r>
            <a:r>
              <a:rPr lang="it-IT" sz="1800" b="1" i="1" dirty="0">
                <a:latin typeface="Consolas" panose="020B0609020204030204" pitchFamily="49" charset="0"/>
              </a:rPr>
              <a:t>EAGER)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@Lob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@Column(name = "photo", </a:t>
            </a:r>
            <a:r>
              <a:rPr lang="it-IT" sz="1800" i="1" dirty="0" err="1">
                <a:latin typeface="Consolas" panose="020B0609020204030204" pitchFamily="49" charset="0"/>
              </a:rPr>
              <a:t>columnDefinition</a:t>
            </a:r>
            <a:r>
              <a:rPr lang="it-IT" sz="1800" i="1" dirty="0">
                <a:latin typeface="Consolas" panose="020B0609020204030204" pitchFamily="49" charset="0"/>
              </a:rPr>
              <a:t>="MEDIUMBLOB",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private byte[] photo;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@OneToMany(mappedBy="product", 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LAZY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cascade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CascadeType.ALL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private List&lt;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questionnaires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4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implements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Serializable</a:t>
            </a:r>
            <a:r>
              <a:rPr lang="it-IT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text;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@ManyToMany(mappedBy="questions")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questionnaires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@OneToMany(mappedBy="question")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Answer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answers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0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561"/>
          </a:xfrm>
        </p:spPr>
        <p:txBody>
          <a:bodyPr>
            <a:normAutofit fontScale="90000"/>
          </a:bodyPr>
          <a:lstStyle/>
          <a:p>
            <a:r>
              <a:rPr lang="en-GB" dirty="0"/>
              <a:t>Entity Questionnaire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861134"/>
            <a:ext cx="9144000" cy="5915051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class Questionnaire </a:t>
            </a:r>
            <a:r>
              <a:rPr lang="fr-FR" sz="1800" dirty="0" err="1">
                <a:latin typeface="Consolas" panose="020B0609020204030204" pitchFamily="49" charset="0"/>
              </a:rPr>
              <a:t>implements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Serializable</a:t>
            </a:r>
            <a:r>
              <a:rPr lang="fr-FR" sz="1800" dirty="0">
                <a:latin typeface="Consolas" panose="020B0609020204030204" pitchFamily="49" charset="0"/>
              </a:rPr>
              <a:t>{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 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@Column(unique=true,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LocalDate</a:t>
            </a:r>
            <a:r>
              <a:rPr lang="it-IT" sz="1800" dirty="0">
                <a:latin typeface="Consolas" panose="020B0609020204030204" pitchFamily="49" charset="0"/>
              </a:rPr>
              <a:t> date;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title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@aanyToOne(optional=false) 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productId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referencedColumnName</a:t>
            </a:r>
            <a:r>
              <a:rPr lang="it-IT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Product </a:t>
            </a:r>
            <a:r>
              <a:rPr lang="it-IT" sz="1800" dirty="0" err="1">
                <a:latin typeface="Consolas" panose="020B0609020204030204" pitchFamily="49" charset="0"/>
              </a:rPr>
              <a:t>product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@ManyToMany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@JoinTable(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name="</a:t>
            </a:r>
            <a:r>
              <a:rPr lang="it-IT" sz="1800" dirty="0" err="1">
                <a:latin typeface="Consolas" panose="020B0609020204030204" pitchFamily="49" charset="0"/>
              </a:rPr>
              <a:t>contains</a:t>
            </a:r>
            <a:r>
              <a:rPr lang="it-IT" sz="1800" dirty="0">
                <a:latin typeface="Consolas" panose="020B0609020204030204" pitchFamily="49" charset="0"/>
              </a:rPr>
              <a:t>",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joinColumns</a:t>
            </a:r>
            <a:r>
              <a:rPr lang="it-IT" sz="1800" dirty="0">
                <a:latin typeface="Consolas" panose="020B0609020204030204" pitchFamily="49" charset="0"/>
              </a:rPr>
              <a:t> = </a:t>
            </a: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questionnaireId</a:t>
            </a:r>
            <a:r>
              <a:rPr lang="it-IT" sz="1800" i="1" dirty="0">
                <a:latin typeface="Consolas" panose="020B0609020204030204" pitchFamily="49" charset="0"/>
              </a:rPr>
              <a:t>"),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inverseJoinColumns</a:t>
            </a:r>
            <a:r>
              <a:rPr lang="it-IT" sz="1800" dirty="0">
                <a:latin typeface="Consolas" panose="020B0609020204030204" pitchFamily="49" charset="0"/>
              </a:rPr>
              <a:t> = </a:t>
            </a: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questionId</a:t>
            </a:r>
            <a:r>
              <a:rPr lang="it-IT" sz="1800" i="1" dirty="0">
                <a:latin typeface="Consolas" panose="020B0609020204030204" pitchFamily="49" charset="0"/>
              </a:rPr>
              <a:t>"))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questions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@OneToMany(mappedBy="questionnaire",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responses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@ManyToOne(optional=false, 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LAZY</a:t>
            </a:r>
            <a:r>
              <a:rPr lang="it-IT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@JoinColumn(name = "creator", </a:t>
            </a:r>
            <a:r>
              <a:rPr lang="it-IT" sz="1800" i="1" dirty="0" err="1">
                <a:latin typeface="Consolas" panose="020B0609020204030204" pitchFamily="49" charset="0"/>
              </a:rPr>
              <a:t>referencedColumnName</a:t>
            </a:r>
            <a:r>
              <a:rPr lang="it-IT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@OneToMany(mappedBy="questionnaire")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List&lt;Log&gt; logs;}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2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CEA56CE-3F0F-423B-8E51-645F38F7CF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9" y="120419"/>
            <a:ext cx="8913181" cy="6617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115"/>
          </a:xfrm>
        </p:spPr>
        <p:txBody>
          <a:bodyPr/>
          <a:lstStyle/>
          <a:p>
            <a:r>
              <a:rPr lang="en-GB" dirty="0"/>
              <a:t>Entity Relationship</a:t>
            </a:r>
          </a:p>
        </p:txBody>
      </p:sp>
    </p:spTree>
    <p:extLst>
      <p:ext uri="{BB962C8B-B14F-4D97-AF65-F5344CB8AC3E}">
        <p14:creationId xmlns:p14="http://schemas.microsoft.com/office/powerpoint/2010/main" val="23591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Response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implements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Serializable</a:t>
            </a:r>
            <a:r>
              <a:rPr lang="it-IT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age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gender;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expertiseLevel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 points;</a:t>
            </a: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@ManyToOne(optional=false, fetch=</a:t>
            </a:r>
            <a:r>
              <a:rPr lang="en-US" sz="1800" i="1" dirty="0" err="1">
                <a:latin typeface="Consolas" panose="020B0609020204030204" pitchFamily="49" charset="0"/>
              </a:rPr>
              <a:t>FetchType.</a:t>
            </a:r>
            <a:r>
              <a:rPr lang="en-US" sz="1800" b="1" i="1" dirty="0" err="1">
                <a:latin typeface="Consolas" panose="020B0609020204030204" pitchFamily="49" charset="0"/>
              </a:rPr>
              <a:t>EAGER</a:t>
            </a:r>
            <a:r>
              <a:rPr lang="en-US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i="1" dirty="0">
                <a:latin typeface="Consolas" panose="020B0609020204030204" pitchFamily="49" charset="0"/>
              </a:rPr>
              <a:t>@JoinColumn(name = "</a:t>
            </a:r>
            <a:r>
              <a:rPr lang="fr-FR" sz="1800" i="1" dirty="0" err="1">
                <a:latin typeface="Consolas" panose="020B0609020204030204" pitchFamily="49" charset="0"/>
              </a:rPr>
              <a:t>questionnaireId</a:t>
            </a:r>
            <a:r>
              <a:rPr lang="fr-FR" sz="1800" i="1" dirty="0">
                <a:latin typeface="Consolas" panose="020B0609020204030204" pitchFamily="49" charset="0"/>
              </a:rPr>
              <a:t>", </a:t>
            </a:r>
            <a:r>
              <a:rPr lang="fr-FR" sz="1800" i="1" dirty="0" err="1">
                <a:latin typeface="Consolas" panose="020B0609020204030204" pitchFamily="49" charset="0"/>
              </a:rPr>
              <a:t>referencedColumnName</a:t>
            </a:r>
            <a:r>
              <a:rPr lang="fr-FR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@ManyToOne(optional=false, 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LAZY</a:t>
            </a:r>
            <a:r>
              <a:rPr lang="it-IT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@JoinColumn(name = "submitter", </a:t>
            </a:r>
            <a:r>
              <a:rPr lang="en-US" sz="1800" i="1" dirty="0" err="1">
                <a:latin typeface="Consolas" panose="020B0609020204030204" pitchFamily="49" charset="0"/>
              </a:rPr>
              <a:t>referencedColumnName</a:t>
            </a:r>
            <a:r>
              <a:rPr lang="en-US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@OneToMany(mappedBy="response",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 &lt;</a:t>
            </a:r>
            <a:r>
              <a:rPr lang="it-IT" sz="1800" dirty="0" err="1">
                <a:latin typeface="Consolas" panose="020B0609020204030204" pitchFamily="49" charset="0"/>
              </a:rPr>
              <a:t>Answer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answers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29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User {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@Column(unique=true,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username;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password;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@Column(unique=true,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email;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Boolean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blocked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roles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@OneToMany(mappedBy="creator",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{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PERSIST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CascadeType.MERGE</a:t>
            </a:r>
            <a:r>
              <a:rPr lang="it-IT" sz="1800" b="1" i="1" dirty="0">
                <a:latin typeface="Consolas" panose="020B0609020204030204" pitchFamily="49" charset="0"/>
              </a:rPr>
              <a:t>})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questionnairesCreated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@OneToMany(mappedBy="user")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responses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@OneToMany(mappedBy="user")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List&lt;Log&gt; logs;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84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for doing something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A	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 method(Class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. . .) {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code 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use if requested</a:t>
            </a:r>
          </a:p>
        </p:txBody>
      </p:sp>
    </p:spTree>
    <p:extLst>
      <p:ext uri="{BB962C8B-B14F-4D97-AF65-F5344CB8AC3E}">
        <p14:creationId xmlns:p14="http://schemas.microsoft.com/office/powerpoint/2010/main" val="1218911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53BBECD-44EF-49F8-A17D-56732273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51" y="1690689"/>
            <a:ext cx="7886700" cy="4351338"/>
          </a:xfrm>
        </p:spPr>
        <p:txBody>
          <a:bodyPr/>
          <a:lstStyle/>
          <a:p>
            <a:r>
              <a:rPr lang="en-US" dirty="0"/>
              <a:t>Repositories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Controllers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Repositories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53BBECD-44EF-49F8-A17D-56732273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51" y="1690689"/>
            <a:ext cx="7886700" cy="4351338"/>
          </a:xfrm>
        </p:spPr>
        <p:txBody>
          <a:bodyPr/>
          <a:lstStyle/>
          <a:p>
            <a:r>
              <a:rPr lang="en-US" dirty="0" err="1"/>
              <a:t>AnswerRepository</a:t>
            </a:r>
            <a:endParaRPr lang="en-US" dirty="0"/>
          </a:p>
          <a:p>
            <a:r>
              <a:rPr lang="en-US" dirty="0" err="1"/>
              <a:t>BadWordRepository</a:t>
            </a:r>
            <a:endParaRPr lang="en-US" dirty="0"/>
          </a:p>
          <a:p>
            <a:r>
              <a:rPr lang="en-US" dirty="0" err="1"/>
              <a:t>LogRepository</a:t>
            </a:r>
            <a:endParaRPr lang="en-US" dirty="0"/>
          </a:p>
          <a:p>
            <a:r>
              <a:rPr lang="en-US" dirty="0" err="1"/>
              <a:t>ProductRepository</a:t>
            </a:r>
            <a:endParaRPr lang="en-US" dirty="0"/>
          </a:p>
          <a:p>
            <a:r>
              <a:rPr lang="en-US" dirty="0" err="1"/>
              <a:t>QuestionnaireRepository</a:t>
            </a:r>
            <a:endParaRPr lang="en-US" dirty="0"/>
          </a:p>
          <a:p>
            <a:r>
              <a:rPr lang="en-US" dirty="0" err="1"/>
              <a:t>ResponseRepository</a:t>
            </a:r>
            <a:endParaRPr lang="en-US" dirty="0"/>
          </a:p>
          <a:p>
            <a:r>
              <a:rPr lang="en-US" dirty="0" err="1"/>
              <a:t>UserRepository</a:t>
            </a:r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6900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omit the basic automatically implemented functions related to simple CRUD operations (</a:t>
            </a:r>
            <a:r>
              <a:rPr lang="en-GB" dirty="0" err="1"/>
              <a:t>findAll</a:t>
            </a:r>
            <a:r>
              <a:rPr lang="en-GB" dirty="0"/>
              <a:t>, </a:t>
            </a:r>
            <a:r>
              <a:rPr lang="en-GB" dirty="0" err="1"/>
              <a:t>findById</a:t>
            </a:r>
            <a:r>
              <a:rPr lang="en-GB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23041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BF792B-1096-4E44-813A-6081087D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AnswerRepository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53C4D0-4744-4D3A-9ADB-AC7E411E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744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method for  doing something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 method(Class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. . .) {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code 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use if requested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clone this slide as many tie as there are requested business methods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7225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2540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9822"/>
            <a:ext cx="8399847" cy="452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Product(</a:t>
            </a:r>
            <a:r>
              <a:rPr lang="en-GB" u="sng" dirty="0"/>
              <a:t>id</a:t>
            </a:r>
            <a:r>
              <a:rPr lang="en-GB" dirty="0"/>
              <a:t>, name, image)</a:t>
            </a:r>
          </a:p>
          <a:p>
            <a:pPr marL="0" indent="0">
              <a:buNone/>
            </a:pPr>
            <a:r>
              <a:rPr lang="en-GB" dirty="0"/>
              <a:t>Questionnaire(</a:t>
            </a:r>
            <a:r>
              <a:rPr lang="en-GB" u="sng" dirty="0"/>
              <a:t>id</a:t>
            </a:r>
            <a:r>
              <a:rPr lang="en-GB" dirty="0"/>
              <a:t>, date, title, creator, </a:t>
            </a:r>
            <a:r>
              <a:rPr lang="en-GB" dirty="0" err="1"/>
              <a:t>productId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User(</a:t>
            </a:r>
            <a:r>
              <a:rPr lang="en-GB" u="sng" dirty="0"/>
              <a:t>id</a:t>
            </a:r>
            <a:r>
              <a:rPr lang="en-GB" dirty="0"/>
              <a:t>, username, password, email, blocked, roles)</a:t>
            </a:r>
          </a:p>
          <a:p>
            <a:pPr marL="0" indent="0">
              <a:buNone/>
            </a:pPr>
            <a:r>
              <a:rPr lang="en-GB" dirty="0"/>
              <a:t>Log(</a:t>
            </a:r>
            <a:r>
              <a:rPr lang="en-GB" u="sng" dirty="0"/>
              <a:t>id</a:t>
            </a:r>
            <a:r>
              <a:rPr lang="en-GB" dirty="0"/>
              <a:t>, </a:t>
            </a:r>
            <a:r>
              <a:rPr lang="en-GB" dirty="0" err="1"/>
              <a:t>userId</a:t>
            </a:r>
            <a:r>
              <a:rPr lang="en-GB" dirty="0"/>
              <a:t>, action, </a:t>
            </a:r>
            <a:r>
              <a:rPr lang="en-GB" dirty="0" err="1"/>
              <a:t>questionnaireId</a:t>
            </a:r>
            <a:r>
              <a:rPr lang="en-GB" dirty="0"/>
              <a:t>*, date, time)</a:t>
            </a:r>
          </a:p>
          <a:p>
            <a:pPr marL="0" indent="0">
              <a:buNone/>
            </a:pPr>
            <a:r>
              <a:rPr lang="en-GB" dirty="0"/>
              <a:t>Response(</a:t>
            </a:r>
            <a:r>
              <a:rPr lang="en-GB" u="sng" dirty="0"/>
              <a:t>id</a:t>
            </a:r>
            <a:r>
              <a:rPr lang="en-GB" dirty="0"/>
              <a:t>, sex*, age*, </a:t>
            </a:r>
            <a:r>
              <a:rPr lang="en-GB" dirty="0" err="1"/>
              <a:t>expertiseLevel</a:t>
            </a:r>
            <a:r>
              <a:rPr lang="en-GB" dirty="0"/>
              <a:t>*, </a:t>
            </a:r>
            <a:r>
              <a:rPr lang="en-GB" dirty="0" err="1"/>
              <a:t>userId</a:t>
            </a:r>
            <a:r>
              <a:rPr lang="en-GB" dirty="0"/>
              <a:t>, </a:t>
            </a:r>
            <a:r>
              <a:rPr lang="en-GB" dirty="0" err="1"/>
              <a:t>questionnaireId</a:t>
            </a:r>
            <a:r>
              <a:rPr lang="en-GB" dirty="0"/>
              <a:t>, points)</a:t>
            </a:r>
          </a:p>
          <a:p>
            <a:pPr marL="0" indent="0">
              <a:buNone/>
            </a:pPr>
            <a:r>
              <a:rPr lang="en-GB" dirty="0"/>
              <a:t>Answer(</a:t>
            </a:r>
            <a:r>
              <a:rPr lang="en-GB" u="sng" dirty="0"/>
              <a:t>id</a:t>
            </a:r>
            <a:r>
              <a:rPr lang="en-GB" dirty="0"/>
              <a:t>, text, </a:t>
            </a:r>
            <a:r>
              <a:rPr lang="en-GB" dirty="0" err="1"/>
              <a:t>questionId</a:t>
            </a:r>
            <a:r>
              <a:rPr lang="en-GB" dirty="0"/>
              <a:t>, </a:t>
            </a:r>
            <a:r>
              <a:rPr lang="en-GB" dirty="0" err="1"/>
              <a:t>responseId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Contains(</a:t>
            </a:r>
            <a:r>
              <a:rPr lang="en-GB" u="sng" dirty="0" err="1"/>
              <a:t>questionnaireId</a:t>
            </a:r>
            <a:r>
              <a:rPr lang="en-GB" u="sng" dirty="0"/>
              <a:t>, </a:t>
            </a:r>
            <a:r>
              <a:rPr lang="en-GB" u="sng" dirty="0" err="1"/>
              <a:t>questionId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Question(</a:t>
            </a:r>
            <a:r>
              <a:rPr lang="en-GB" u="sng" dirty="0"/>
              <a:t>id</a:t>
            </a:r>
            <a:r>
              <a:rPr lang="en-GB" dirty="0"/>
              <a:t>, text)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2425567" y="5842236"/>
            <a:ext cx="2696996" cy="227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A88B5D97-4CEA-4033-8599-1EFF67EF4370}"/>
              </a:ext>
            </a:extLst>
          </p:cNvPr>
          <p:cNvCxnSpPr>
            <a:cxnSpLocks/>
          </p:cNvCxnSpPr>
          <p:nvPr/>
        </p:nvCxnSpPr>
        <p:spPr>
          <a:xfrm flipH="1" flipV="1">
            <a:off x="2325951" y="2139518"/>
            <a:ext cx="4509560" cy="279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E27C56E0-B354-46D2-B0AF-A3E9CCD423D0}"/>
              </a:ext>
            </a:extLst>
          </p:cNvPr>
          <p:cNvCxnSpPr>
            <a:cxnSpLocks/>
          </p:cNvCxnSpPr>
          <p:nvPr/>
        </p:nvCxnSpPr>
        <p:spPr>
          <a:xfrm flipH="1">
            <a:off x="1713391" y="2814221"/>
            <a:ext cx="3630968" cy="195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4">
            <a:extLst>
              <a:ext uri="{FF2B5EF4-FFF2-40B4-BE49-F238E27FC236}">
                <a16:creationId xmlns:a16="http://schemas.microsoft.com/office/drawing/2014/main" id="{CA923580-CF8A-4677-BA0A-27908067B74D}"/>
              </a:ext>
            </a:extLst>
          </p:cNvPr>
          <p:cNvCxnSpPr>
            <a:cxnSpLocks/>
          </p:cNvCxnSpPr>
          <p:nvPr/>
        </p:nvCxnSpPr>
        <p:spPr>
          <a:xfrm flipH="1" flipV="1">
            <a:off x="1819923" y="3333119"/>
            <a:ext cx="759742" cy="277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">
            <a:extLst>
              <a:ext uri="{FF2B5EF4-FFF2-40B4-BE49-F238E27FC236}">
                <a16:creationId xmlns:a16="http://schemas.microsoft.com/office/drawing/2014/main" id="{78605004-3DF8-4429-89BC-7086045A2104}"/>
              </a:ext>
            </a:extLst>
          </p:cNvPr>
          <p:cNvCxnSpPr>
            <a:cxnSpLocks/>
          </p:cNvCxnSpPr>
          <p:nvPr/>
        </p:nvCxnSpPr>
        <p:spPr>
          <a:xfrm flipH="1" flipV="1">
            <a:off x="3195963" y="2782471"/>
            <a:ext cx="1020604" cy="689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4">
            <a:extLst>
              <a:ext uri="{FF2B5EF4-FFF2-40B4-BE49-F238E27FC236}">
                <a16:creationId xmlns:a16="http://schemas.microsoft.com/office/drawing/2014/main" id="{411CC395-4A08-4F61-8838-35E25930894C}"/>
              </a:ext>
            </a:extLst>
          </p:cNvPr>
          <p:cNvCxnSpPr>
            <a:cxnSpLocks/>
          </p:cNvCxnSpPr>
          <p:nvPr/>
        </p:nvCxnSpPr>
        <p:spPr>
          <a:xfrm flipH="1" flipV="1">
            <a:off x="1899822" y="3204839"/>
            <a:ext cx="5530791" cy="7919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">
            <a:extLst>
              <a:ext uri="{FF2B5EF4-FFF2-40B4-BE49-F238E27FC236}">
                <a16:creationId xmlns:a16="http://schemas.microsoft.com/office/drawing/2014/main" id="{1938BCFB-413A-46A2-B6F0-E818A4BBF6D3}"/>
              </a:ext>
            </a:extLst>
          </p:cNvPr>
          <p:cNvCxnSpPr>
            <a:cxnSpLocks/>
          </p:cNvCxnSpPr>
          <p:nvPr/>
        </p:nvCxnSpPr>
        <p:spPr>
          <a:xfrm flipV="1">
            <a:off x="1494924" y="2814221"/>
            <a:ext cx="1443586" cy="1610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4">
            <a:extLst>
              <a:ext uri="{FF2B5EF4-FFF2-40B4-BE49-F238E27FC236}">
                <a16:creationId xmlns:a16="http://schemas.microsoft.com/office/drawing/2014/main" id="{6373319D-BD37-4D08-A3EE-508B9C03D4E5}"/>
              </a:ext>
            </a:extLst>
          </p:cNvPr>
          <p:cNvCxnSpPr>
            <a:cxnSpLocks/>
          </p:cNvCxnSpPr>
          <p:nvPr/>
        </p:nvCxnSpPr>
        <p:spPr>
          <a:xfrm flipH="1">
            <a:off x="2216717" y="4903638"/>
            <a:ext cx="1745295" cy="973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4">
            <a:extLst>
              <a:ext uri="{FF2B5EF4-FFF2-40B4-BE49-F238E27FC236}">
                <a16:creationId xmlns:a16="http://schemas.microsoft.com/office/drawing/2014/main" id="{116E34A8-8E81-4584-8C6C-B93B86B81E84}"/>
              </a:ext>
            </a:extLst>
          </p:cNvPr>
          <p:cNvCxnSpPr>
            <a:cxnSpLocks/>
          </p:cNvCxnSpPr>
          <p:nvPr/>
        </p:nvCxnSpPr>
        <p:spPr>
          <a:xfrm flipH="1" flipV="1">
            <a:off x="2579665" y="4227990"/>
            <a:ext cx="2637772" cy="675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">
            <a:extLst>
              <a:ext uri="{FF2B5EF4-FFF2-40B4-BE49-F238E27FC236}">
                <a16:creationId xmlns:a16="http://schemas.microsoft.com/office/drawing/2014/main" id="{BB9FD936-A5A0-4868-885C-90F95FC44943}"/>
              </a:ext>
            </a:extLst>
          </p:cNvPr>
          <p:cNvCxnSpPr>
            <a:cxnSpLocks/>
          </p:cNvCxnSpPr>
          <p:nvPr/>
        </p:nvCxnSpPr>
        <p:spPr>
          <a:xfrm flipH="1" flipV="1">
            <a:off x="3089364" y="2825178"/>
            <a:ext cx="439511" cy="2679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75F68DA-15A2-4C8A-A40B-0603214718F2}"/>
              </a:ext>
            </a:extLst>
          </p:cNvPr>
          <p:cNvSpPr txBox="1"/>
          <p:nvPr/>
        </p:nvSpPr>
        <p:spPr>
          <a:xfrm>
            <a:off x="619773" y="1408609"/>
            <a:ext cx="521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BadWord</a:t>
            </a:r>
            <a:r>
              <a:rPr lang="en-US" sz="2800" dirty="0"/>
              <a:t>(</a:t>
            </a:r>
            <a:r>
              <a:rPr lang="en-US" sz="2800" u="sng" dirty="0"/>
              <a:t>id</a:t>
            </a:r>
            <a:r>
              <a:rPr lang="en-US" sz="2800" dirty="0"/>
              <a:t>, word)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9979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Answer represents a single answer to a specific question, while response is the “package” of all the answer related to a questionnaire</a:t>
            </a:r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“of a”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Cascade all</a:t>
            </a:r>
          </a:p>
          <a:p>
            <a:pPr lvl="1"/>
            <a:r>
              <a:rPr lang="en-GB" dirty="0"/>
              <a:t>Orphan Removal</a:t>
            </a:r>
          </a:p>
          <a:p>
            <a:pPr lvl="1"/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PRODUCT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18722" y="136224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Of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“contains”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ManyToMany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lvl="1"/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/>
              <a:t>ManyToMany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2" y="1754438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4910" y="1370978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4347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“creates”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USER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Cascade persist, merge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115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“has”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ANSWER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lvl="1"/>
            <a:r>
              <a:rPr lang="en-GB" dirty="0"/>
              <a:t>This relationship is not so important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ANSWER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918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“associated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RESPONSE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RESPONSE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associated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092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3157</TotalTime>
  <Words>1441</Words>
  <Application>Microsoft Office PowerPoint</Application>
  <PresentationFormat>Presentazione su schermo (4:3)</PresentationFormat>
  <Paragraphs>394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Office Theme</vt:lpstr>
      <vt:lpstr>Data bases 2</vt:lpstr>
      <vt:lpstr>Entity Relationship</vt:lpstr>
      <vt:lpstr>Relational model</vt:lpstr>
      <vt:lpstr>Motivation</vt:lpstr>
      <vt:lpstr>Relationship “of a” </vt:lpstr>
      <vt:lpstr>Relationship “contains” </vt:lpstr>
      <vt:lpstr>Relationship “creates” </vt:lpstr>
      <vt:lpstr>Relationship “has” </vt:lpstr>
      <vt:lpstr>Relationship “associated to” </vt:lpstr>
      <vt:lpstr>Relationship “submits” </vt:lpstr>
      <vt:lpstr>Relationship “associated to” </vt:lpstr>
      <vt:lpstr>Relationship “effects” </vt:lpstr>
      <vt:lpstr>Motivation</vt:lpstr>
      <vt:lpstr>Entity Answer</vt:lpstr>
      <vt:lpstr>Entity BadWord</vt:lpstr>
      <vt:lpstr>Entity Log</vt:lpstr>
      <vt:lpstr>Entity Product</vt:lpstr>
      <vt:lpstr>Entity Question</vt:lpstr>
      <vt:lpstr>Entity Questionnaire</vt:lpstr>
      <vt:lpstr>Entity Response</vt:lpstr>
      <vt:lpstr>Entity User</vt:lpstr>
      <vt:lpstr>Entity method for doing something</vt:lpstr>
      <vt:lpstr>Components</vt:lpstr>
      <vt:lpstr>Repositories</vt:lpstr>
      <vt:lpstr>Motivation</vt:lpstr>
      <vt:lpstr>AnswerRepository</vt:lpstr>
      <vt:lpstr>Business method for  doing something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Samuele Pasini</cp:lastModifiedBy>
  <cp:revision>242</cp:revision>
  <dcterms:created xsi:type="dcterms:W3CDTF">2020-11-06T10:16:45Z</dcterms:created>
  <dcterms:modified xsi:type="dcterms:W3CDTF">2021-03-03T18:23:45Z</dcterms:modified>
</cp:coreProperties>
</file>