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05" r:id="rId14"/>
    <p:sldId id="307" r:id="rId15"/>
    <p:sldId id="290" r:id="rId16"/>
    <p:sldId id="281" r:id="rId17"/>
    <p:sldId id="295" r:id="rId18"/>
    <p:sldId id="296" r:id="rId19"/>
    <p:sldId id="297" r:id="rId20"/>
    <p:sldId id="298" r:id="rId21"/>
    <p:sldId id="299" r:id="rId22"/>
    <p:sldId id="300" r:id="rId23"/>
    <p:sldId id="308" r:id="rId24"/>
    <p:sldId id="301" r:id="rId25"/>
    <p:sldId id="284" r:id="rId26"/>
    <p:sldId id="286" r:id="rId27"/>
    <p:sldId id="302" r:id="rId28"/>
    <p:sldId id="304" r:id="rId29"/>
    <p:sldId id="30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04/03/2021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</a:t>
            </a:r>
            <a:r>
              <a:rPr lang="en-GB" dirty="0" smtClean="0"/>
              <a:t>“sent by”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 smtClean="0"/>
              <a:t>REVIEW</a:t>
            </a:r>
            <a:endParaRPr lang="en-GB" sz="2800" dirty="0"/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 smtClean="0"/>
              <a:t>REVIEW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:1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ent by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</a:t>
            </a:r>
            <a:r>
              <a:rPr lang="en-GB" dirty="0" smtClean="0"/>
              <a:t>“refers to”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PRODUCT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sz="2800" dirty="0" smtClean="0"/>
              <a:t>REVIEW</a:t>
            </a:r>
            <a:endParaRPr lang="en-GB" sz="2800" dirty="0"/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 smtClean="0"/>
              <a:t>Cascade all</a:t>
            </a:r>
          </a:p>
          <a:p>
            <a:pPr lvl="1"/>
            <a:r>
              <a:rPr lang="en-GB" dirty="0" smtClean="0"/>
              <a:t>Orphan removal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 smtClean="0"/>
              <a:t>PRODUCT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:1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efers to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5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@Lob		//</a:t>
            </a:r>
            <a:r>
              <a:rPr lang="it-IT" sz="1800" i="1" dirty="0" err="1">
                <a:latin typeface="Consolas" panose="020B0609020204030204" pitchFamily="49" charset="0"/>
              </a:rPr>
              <a:t>it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could</a:t>
            </a:r>
            <a:r>
              <a:rPr lang="it-IT" sz="1800" i="1" dirty="0">
                <a:latin typeface="Consolas" panose="020B0609020204030204" pitchFamily="49" charset="0"/>
              </a:rPr>
              <a:t> be </a:t>
            </a:r>
            <a:r>
              <a:rPr lang="it-IT" sz="1800" i="1" dirty="0" err="1">
                <a:latin typeface="Consolas" panose="020B0609020204030204" pitchFamily="49" charset="0"/>
              </a:rPr>
              <a:t>heavy</a:t>
            </a:r>
            <a:r>
              <a:rPr lang="it-IT" sz="1800" i="1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 	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(optional=false) 	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public class </a:t>
            </a:r>
            <a:r>
              <a:rPr lang="en-US" sz="1800" i="1" dirty="0" err="1">
                <a:latin typeface="Consolas" panose="020B0609020204030204" pitchFamily="49" charset="0"/>
              </a:rPr>
              <a:t>BadWord</a:t>
            </a:r>
            <a:r>
              <a:rPr lang="en-US" sz="1800" i="1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>
              <a:buNone/>
            </a:pP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static final long </a:t>
            </a:r>
            <a:r>
              <a:rPr lang="en-US" sz="1800" i="1" dirty="0" err="1">
                <a:latin typeface="Consolas" panose="020B0609020204030204" pitchFamily="49" charset="0"/>
              </a:rPr>
              <a:t>serialVersionUID</a:t>
            </a:r>
            <a:r>
              <a:rPr lang="en-US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GeneratedValue</a:t>
            </a:r>
            <a:r>
              <a:rPr lang="en-US" sz="1800" i="1" dirty="0">
                <a:latin typeface="Consolas" panose="020B06090202040302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=false, unique = true)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String word;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15979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@</a:t>
            </a:r>
            <a:r>
              <a:rPr lang="it-IT" sz="1200" i="1" dirty="0" err="1">
                <a:latin typeface="Consolas" panose="020B0609020204030204" pitchFamily="49" charset="0"/>
              </a:rPr>
              <a:t>Entity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public </a:t>
            </a:r>
            <a:r>
              <a:rPr lang="it-IT" sz="1200" i="1" dirty="0" err="1">
                <a:latin typeface="Consolas" panose="020B0609020204030204" pitchFamily="49" charset="0"/>
              </a:rPr>
              <a:t>class</a:t>
            </a:r>
            <a:r>
              <a:rPr lang="it-IT" sz="1200" i="1" dirty="0">
                <a:latin typeface="Consolas" panose="020B0609020204030204" pitchFamily="49" charset="0"/>
              </a:rPr>
              <a:t> Log </a:t>
            </a:r>
            <a:r>
              <a:rPr lang="it-IT" sz="1200" i="1" dirty="0" err="1">
                <a:latin typeface="Consolas" panose="020B0609020204030204" pitchFamily="49" charset="0"/>
              </a:rPr>
              <a:t>implements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Serializable</a:t>
            </a:r>
            <a:r>
              <a:rPr lang="it-IT" sz="1200" i="1" dirty="0" smtClean="0">
                <a:latin typeface="Consolas" panose="020B0609020204030204" pitchFamily="49" charset="0"/>
              </a:rPr>
              <a:t>{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static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final</a:t>
            </a:r>
            <a:r>
              <a:rPr lang="it-IT" sz="1200" i="1" dirty="0">
                <a:latin typeface="Consolas" panose="020B0609020204030204" pitchFamily="49" charset="0"/>
              </a:rPr>
              <a:t> long </a:t>
            </a:r>
            <a:r>
              <a:rPr lang="it-IT" sz="1200" i="1" dirty="0" err="1">
                <a:latin typeface="Consolas" panose="020B0609020204030204" pitchFamily="49" charset="0"/>
              </a:rPr>
              <a:t>serialVersionUID</a:t>
            </a:r>
            <a:r>
              <a:rPr lang="it-IT" sz="1200" i="1" dirty="0">
                <a:latin typeface="Consolas" panose="020B0609020204030204" pitchFamily="49" charset="0"/>
              </a:rPr>
              <a:t> = 1L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GeneratedValue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strategy</a:t>
            </a:r>
            <a:r>
              <a:rPr lang="it-IT" sz="12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Long id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Column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nullable</a:t>
            </a:r>
            <a:r>
              <a:rPr lang="it-IT" sz="12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Enumerated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EnumType.STRING</a:t>
            </a:r>
            <a:r>
              <a:rPr lang="it-IT" sz="12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Action </a:t>
            </a:r>
            <a:r>
              <a:rPr lang="it-IT" sz="1200" i="1" dirty="0" err="1">
                <a:latin typeface="Consolas" panose="020B0609020204030204" pitchFamily="49" charset="0"/>
              </a:rPr>
              <a:t>action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ManyToOne</a:t>
            </a:r>
            <a:r>
              <a:rPr lang="it-IT" sz="1200" i="1" dirty="0">
                <a:latin typeface="Consolas" panose="020B0609020204030204" pitchFamily="49" charset="0"/>
              </a:rPr>
              <a:t>(optional=</a:t>
            </a:r>
            <a:r>
              <a:rPr lang="it-IT" sz="1200" i="1" dirty="0" err="1">
                <a:latin typeface="Consolas" panose="020B0609020204030204" pitchFamily="49" charset="0"/>
              </a:rPr>
              <a:t>true</a:t>
            </a:r>
            <a:r>
              <a:rPr lang="it-IT" sz="1200" i="1" dirty="0">
                <a:latin typeface="Consolas" panose="020B0609020204030204" pitchFamily="49" charset="0"/>
              </a:rPr>
              <a:t>, </a:t>
            </a:r>
            <a:r>
              <a:rPr lang="it-IT" sz="1200" i="1" dirty="0" err="1">
                <a:latin typeface="Consolas" panose="020B0609020204030204" pitchFamily="49" charset="0"/>
              </a:rPr>
              <a:t>fetch</a:t>
            </a:r>
            <a:r>
              <a:rPr lang="it-IT" sz="1200" i="1" dirty="0">
                <a:latin typeface="Consolas" panose="020B0609020204030204" pitchFamily="49" charset="0"/>
              </a:rPr>
              <a:t>=</a:t>
            </a:r>
            <a:r>
              <a:rPr lang="it-IT" sz="1200" i="1" dirty="0" err="1">
                <a:latin typeface="Consolas" panose="020B0609020204030204" pitchFamily="49" charset="0"/>
              </a:rPr>
              <a:t>FetchType.EAGER</a:t>
            </a:r>
            <a:r>
              <a:rPr lang="it-IT" sz="12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Questionnaire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questionnaire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ManyToOne</a:t>
            </a:r>
            <a:r>
              <a:rPr lang="it-IT" sz="1200" i="1" dirty="0">
                <a:latin typeface="Consolas" panose="020B0609020204030204" pitchFamily="49" charset="0"/>
              </a:rPr>
              <a:t>(optional=false, </a:t>
            </a:r>
            <a:r>
              <a:rPr lang="it-IT" sz="1200" i="1" dirty="0" err="1">
                <a:latin typeface="Consolas" panose="020B0609020204030204" pitchFamily="49" charset="0"/>
              </a:rPr>
              <a:t>fetch</a:t>
            </a:r>
            <a:r>
              <a:rPr lang="it-IT" sz="1200" i="1" dirty="0">
                <a:latin typeface="Consolas" panose="020B0609020204030204" pitchFamily="49" charset="0"/>
              </a:rPr>
              <a:t>=</a:t>
            </a:r>
            <a:r>
              <a:rPr lang="it-IT" sz="1200" i="1" dirty="0" err="1">
                <a:latin typeface="Consolas" panose="020B0609020204030204" pitchFamily="49" charset="0"/>
              </a:rPr>
              <a:t>FetchType.EAGER</a:t>
            </a:r>
            <a:r>
              <a:rPr lang="it-IT" sz="12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User </a:t>
            </a:r>
            <a:r>
              <a:rPr lang="it-IT" sz="1200" i="1" dirty="0" err="1">
                <a:latin typeface="Consolas" panose="020B0609020204030204" pitchFamily="49" charset="0"/>
              </a:rPr>
              <a:t>user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CreationTimestamp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Column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name</a:t>
            </a:r>
            <a:r>
              <a:rPr lang="it-IT" sz="1200" i="1" dirty="0">
                <a:latin typeface="Consolas" panose="020B0609020204030204" pitchFamily="49" charset="0"/>
              </a:rPr>
              <a:t>="</a:t>
            </a:r>
            <a:r>
              <a:rPr lang="it-IT" sz="1200" i="1" dirty="0" err="1">
                <a:latin typeface="Consolas" panose="020B0609020204030204" pitchFamily="49" charset="0"/>
              </a:rPr>
              <a:t>timestamp</a:t>
            </a:r>
            <a:r>
              <a:rPr lang="it-IT" sz="1200" i="1" dirty="0">
                <a:latin typeface="Consolas" panose="020B0609020204030204" pitchFamily="49" charset="0"/>
              </a:rPr>
              <a:t>", </a:t>
            </a:r>
            <a:r>
              <a:rPr lang="it-IT" sz="1200" i="1" dirty="0" err="1">
                <a:latin typeface="Consolas" panose="020B0609020204030204" pitchFamily="49" charset="0"/>
              </a:rPr>
              <a:t>nullable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updatable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insertable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columnDefinition</a:t>
            </a:r>
            <a:r>
              <a:rPr lang="it-IT" sz="1200" i="1" dirty="0">
                <a:latin typeface="Consolas" panose="020B0609020204030204" pitchFamily="49" charset="0"/>
              </a:rPr>
              <a:t>="TIMESTAMP DEFAULT CURRENT_TIMESTAMP")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LocalDateTime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timestamp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Product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name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@Basic(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@Lob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name</a:t>
            </a:r>
            <a:r>
              <a:rPr lang="it-IT" sz="1800" i="1" dirty="0">
                <a:latin typeface="Consolas" panose="020B0609020204030204" pitchFamily="49" charset="0"/>
              </a:rPr>
              <a:t>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byte[] photo;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product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FetchType.LAZY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CascadeType.ALL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orphanRemoval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product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List&lt;</a:t>
            </a:r>
            <a:r>
              <a:rPr lang="it-IT" sz="1800" i="1" dirty="0" err="1">
                <a:latin typeface="Consolas" panose="020B0609020204030204" pitchFamily="49" charset="0"/>
              </a:rPr>
              <a:t>Review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reviews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241"/>
            <a:ext cx="9144000" cy="5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questions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answers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public class Questionnaire implements Serializable</a:t>
            </a:r>
            <a:r>
              <a:rPr lang="en-US" sz="1800" i="1" dirty="0" smtClean="0">
                <a:latin typeface="Consolas" panose="020B0609020204030204" pitchFamily="49" charset="0"/>
              </a:rPr>
              <a:t>{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static final long </a:t>
            </a:r>
            <a:r>
              <a:rPr lang="en-US" sz="1800" i="1" dirty="0" err="1">
                <a:latin typeface="Consolas" panose="020B0609020204030204" pitchFamily="49" charset="0"/>
              </a:rPr>
              <a:t>serialVersionUID</a:t>
            </a:r>
            <a:r>
              <a:rPr lang="en-US" sz="1800" i="1" dirty="0">
                <a:latin typeface="Consolas" panose="020B0609020204030204" pitchFamily="49" charset="0"/>
              </a:rPr>
              <a:t> = 1L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GeneratedValue</a:t>
            </a:r>
            <a:r>
              <a:rPr lang="en-US" sz="1800" i="1" dirty="0">
                <a:latin typeface="Consolas" panose="020B06090202040302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Long id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@Column(unique=true, 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</a:t>
            </a:r>
            <a:r>
              <a:rPr lang="en-US" sz="1800" i="1" dirty="0" err="1">
                <a:latin typeface="Consolas" panose="020B0609020204030204" pitchFamily="49" charset="0"/>
              </a:rPr>
              <a:t>LocalDate</a:t>
            </a:r>
            <a:r>
              <a:rPr lang="en-US" sz="1800" i="1" dirty="0">
                <a:latin typeface="Consolas" panose="020B0609020204030204" pitchFamily="49" charset="0"/>
              </a:rPr>
              <a:t> date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String title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ManyToOne</a:t>
            </a:r>
            <a:r>
              <a:rPr lang="en-US" sz="1800" i="1" dirty="0">
                <a:latin typeface="Consolas" panose="020B0609020204030204" pitchFamily="49" charset="0"/>
              </a:rPr>
              <a:t>(optional=false) 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productId</a:t>
            </a:r>
            <a:r>
              <a:rPr lang="en-US" sz="1800" i="1" dirty="0">
                <a:latin typeface="Consolas" panose="020B0609020204030204" pitchFamily="49" charset="0"/>
              </a:rPr>
              <a:t>", </a:t>
            </a:r>
            <a:r>
              <a:rPr lang="en-US" sz="1800" i="1" dirty="0" err="1">
                <a:latin typeface="Consolas" panose="020B0609020204030204" pitchFamily="49" charset="0"/>
              </a:rPr>
              <a:t>referencedColumnName</a:t>
            </a:r>
            <a:r>
              <a:rPr lang="en-US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Product </a:t>
            </a:r>
            <a:r>
              <a:rPr lang="en-US" sz="1800" i="1" dirty="0" err="1">
                <a:latin typeface="Consolas" panose="020B0609020204030204" pitchFamily="49" charset="0"/>
              </a:rPr>
              <a:t>product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ManyToMany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 smtClean="0">
                <a:latin typeface="Consolas" panose="020B0609020204030204" pitchFamily="49" charset="0"/>
              </a:rPr>
              <a:t>JoinTable</a:t>
            </a:r>
            <a:r>
              <a:rPr lang="en-US" sz="1800" i="1" dirty="0" smtClean="0">
                <a:latin typeface="Consolas" panose="020B0609020204030204" pitchFamily="49" charset="0"/>
              </a:rPr>
              <a:t>(name</a:t>
            </a:r>
            <a:r>
              <a:rPr lang="en-US" sz="1800" i="1" dirty="0">
                <a:latin typeface="Consolas" panose="020B0609020204030204" pitchFamily="49" charset="0"/>
              </a:rPr>
              <a:t>="contains</a:t>
            </a:r>
            <a:r>
              <a:rPr lang="en-US" sz="1800" i="1" dirty="0" smtClean="0">
                <a:latin typeface="Consolas" panose="020B0609020204030204" pitchFamily="49" charset="0"/>
              </a:rPr>
              <a:t>", </a:t>
            </a:r>
            <a:r>
              <a:rPr lang="en-US" sz="1800" i="1" dirty="0" err="1" smtClean="0">
                <a:latin typeface="Consolas" panose="020B0609020204030204" pitchFamily="49" charset="0"/>
              </a:rPr>
              <a:t>joinColumns</a:t>
            </a:r>
            <a:r>
              <a:rPr lang="en-US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= 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questionnaireId</a:t>
            </a:r>
            <a:r>
              <a:rPr lang="en-US" sz="1800" i="1" dirty="0" smtClean="0">
                <a:latin typeface="Consolas" panose="020B0609020204030204" pitchFamily="49" charset="0"/>
              </a:rPr>
              <a:t>"),</a:t>
            </a:r>
            <a:r>
              <a:rPr lang="en-US" sz="1800" i="1" dirty="0" err="1" smtClean="0">
                <a:latin typeface="Consolas" panose="020B0609020204030204" pitchFamily="49" charset="0"/>
              </a:rPr>
              <a:t>inverseJoinColumns</a:t>
            </a:r>
            <a:r>
              <a:rPr lang="en-US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= 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questionId</a:t>
            </a:r>
            <a:r>
              <a:rPr lang="en-US" sz="1800" i="1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List&lt;Question&gt; questions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OneToMany</a:t>
            </a:r>
            <a:r>
              <a:rPr lang="en-US" sz="1800" i="1" dirty="0"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latin typeface="Consolas" panose="020B0609020204030204" pitchFamily="49" charset="0"/>
              </a:rPr>
              <a:t>mappedBy</a:t>
            </a:r>
            <a:r>
              <a:rPr lang="en-US" sz="1800" i="1" dirty="0">
                <a:latin typeface="Consolas" panose="020B0609020204030204" pitchFamily="49" charset="0"/>
              </a:rPr>
              <a:t>="questionnaire", cascade = </a:t>
            </a:r>
            <a:r>
              <a:rPr lang="en-US" sz="1800" i="1" dirty="0" err="1">
                <a:latin typeface="Consolas" panose="020B0609020204030204" pitchFamily="49" charset="0"/>
              </a:rPr>
              <a:t>CascadeType.ALL</a:t>
            </a:r>
            <a:r>
              <a:rPr lang="en-US" sz="1800" i="1" dirty="0"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latin typeface="Consolas" panose="020B0609020204030204" pitchFamily="49" charset="0"/>
              </a:rPr>
              <a:t>orphanRemoval</a:t>
            </a:r>
            <a:r>
              <a:rPr lang="en-US" sz="1800" i="1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List&lt;Response&gt; responses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ManyToOne</a:t>
            </a:r>
            <a:r>
              <a:rPr lang="en-US" sz="1800" i="1" dirty="0">
                <a:latin typeface="Consolas" panose="020B0609020204030204" pitchFamily="49" charset="0"/>
              </a:rPr>
              <a:t>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FetchType.LAZY</a:t>
            </a:r>
            <a:r>
              <a:rPr lang="en-US" sz="18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User creator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OneToMany</a:t>
            </a:r>
            <a:r>
              <a:rPr lang="en-US" sz="1800" i="1" dirty="0"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latin typeface="Consolas" panose="020B0609020204030204" pitchFamily="49" charset="0"/>
              </a:rPr>
              <a:t>mappedBy</a:t>
            </a:r>
            <a:r>
              <a:rPr lang="en-US" sz="1800" i="1" dirty="0">
                <a:latin typeface="Consolas" panose="020B0609020204030204" pitchFamily="49" charset="0"/>
              </a:rPr>
              <a:t>="questionnaire")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List&lt;Log&gt; logs;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 smtClean="0">
                <a:latin typeface="Consolas" panose="020B0609020204030204" pitchFamily="49" charset="0"/>
              </a:rPr>
              <a:t>@</a:t>
            </a:r>
            <a:r>
              <a:rPr lang="it-IT" sz="1800" i="1" dirty="0" err="1" smtClean="0">
                <a:latin typeface="Consolas" panose="020B0609020204030204" pitchFamily="49" charset="0"/>
              </a:rPr>
              <a:t>Table</a:t>
            </a:r>
            <a:r>
              <a:rPr lang="it-IT" sz="1800" i="1" dirty="0" smtClean="0">
                <a:latin typeface="Consolas" panose="020B0609020204030204" pitchFamily="49" charset="0"/>
              </a:rPr>
              <a:t>(</a:t>
            </a:r>
            <a:r>
              <a:rPr lang="it-IT" sz="1800" i="1" dirty="0" err="1" smtClean="0">
                <a:latin typeface="Consolas" panose="020B0609020204030204" pitchFamily="49" charset="0"/>
              </a:rPr>
              <a:t>uniqueConstraints</a:t>
            </a:r>
            <a:r>
              <a:rPr lang="it-IT" sz="1800" i="1" dirty="0" smtClean="0">
                <a:latin typeface="Consolas" panose="020B0609020204030204" pitchFamily="49" charset="0"/>
              </a:rPr>
              <a:t>= @</a:t>
            </a:r>
            <a:r>
              <a:rPr lang="it-IT" sz="1800" i="1" dirty="0" err="1">
                <a:latin typeface="Consolas" panose="020B0609020204030204" pitchFamily="49" charset="0"/>
              </a:rPr>
              <a:t>UniqueConstraint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columnNames</a:t>
            </a:r>
            <a:r>
              <a:rPr lang="it-IT" sz="1800" i="1" dirty="0">
                <a:latin typeface="Consolas" panose="020B0609020204030204" pitchFamily="49" charset="0"/>
              </a:rPr>
              <a:t>={"</a:t>
            </a:r>
            <a:r>
              <a:rPr lang="it-IT" sz="1800" i="1" dirty="0" err="1">
                <a:latin typeface="Consolas" panose="020B0609020204030204" pitchFamily="49" charset="0"/>
              </a:rPr>
              <a:t>questionnaire_id</a:t>
            </a:r>
            <a:r>
              <a:rPr lang="it-IT" sz="1800" i="1" dirty="0">
                <a:latin typeface="Consolas" panose="020B0609020204030204" pitchFamily="49" charset="0"/>
              </a:rPr>
              <a:t>", "</a:t>
            </a:r>
            <a:r>
              <a:rPr lang="it-IT" sz="1800" i="1" dirty="0" err="1">
                <a:latin typeface="Consolas" panose="020B0609020204030204" pitchFamily="49" charset="0"/>
              </a:rPr>
              <a:t>user_id</a:t>
            </a:r>
            <a:r>
              <a:rPr lang="it-IT" sz="1800" i="1" dirty="0" smtClean="0">
                <a:latin typeface="Consolas" panose="020B0609020204030204" pitchFamily="49" charset="0"/>
              </a:rPr>
              <a:t>"}))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Integer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age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Enumerated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EnumType.STRING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Gender </a:t>
            </a:r>
            <a:r>
              <a:rPr lang="it-IT" sz="1800" i="1" dirty="0" err="1">
                <a:latin typeface="Consolas" panose="020B0609020204030204" pitchFamily="49" charset="0"/>
              </a:rPr>
              <a:t>gender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Enumerated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EnumType.STRING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Integer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points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 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FetchType.LAZY</a:t>
            </a:r>
            <a:r>
              <a:rPr lang="it-IT" sz="18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User 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CascadeType.ALL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orphanRemoval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 &lt;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answers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public class Review implements Serializable{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static final long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buNone/>
            </a:pP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	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endParaRPr lang="en-GB" sz="15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@Lob //it could be heavy!</a:t>
            </a:r>
            <a:endParaRPr lang="en-GB" sz="15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@Column(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nullable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String review;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(optional=false, fetch = 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Product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(optional=false, fetch = 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User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user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4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User 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 smtClean="0">
                <a:latin typeface="Consolas" panose="020B0609020204030204" pitchFamily="49" charset="0"/>
              </a:rPr>
              <a:t>	@</a:t>
            </a:r>
            <a:r>
              <a:rPr lang="it-IT" sz="1800" i="1" dirty="0"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unique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username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password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unique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email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Boolean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blocked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roles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 smtClean="0">
                <a:latin typeface="Consolas" panose="020B0609020204030204" pitchFamily="49" charset="0"/>
              </a:rPr>
              <a:t>OneToMany</a:t>
            </a:r>
            <a:r>
              <a:rPr lang="it-IT" sz="1800" i="1" dirty="0" smtClean="0">
                <a:latin typeface="Consolas" panose="020B0609020204030204" pitchFamily="49" charset="0"/>
              </a:rPr>
              <a:t>(</a:t>
            </a:r>
            <a:r>
              <a:rPr lang="it-IT" sz="1800" i="1" dirty="0" err="1" smtClean="0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CascadeType.PERSIST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i="1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questionnairesCreated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responses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List&lt;Log&gt; </a:t>
            </a:r>
            <a:r>
              <a:rPr lang="it-IT" sz="1800" i="1" dirty="0" err="1">
                <a:latin typeface="Consolas" panose="020B0609020204030204" pitchFamily="49" charset="0"/>
              </a:rPr>
              <a:t>logs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Review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reviews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A	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=""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=""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omit the basic automatically implemented functions related to simple CRUD operations (</a:t>
            </a:r>
            <a:r>
              <a:rPr lang="en-GB" dirty="0" err="1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DBF792B-1096-4E44-813A-6081087D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AnswerRepository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653C4D0-4744-4D3A-9ADB-AC7E411E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44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29" y="960427"/>
            <a:ext cx="6033541" cy="58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580</Words>
  <Application>Microsoft Office PowerPoint</Application>
  <PresentationFormat>Presentazione su schermo (4:3)</PresentationFormat>
  <Paragraphs>443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Relationship “sent by” </vt:lpstr>
      <vt:lpstr>Relationship “refers to” </vt:lpstr>
      <vt:lpstr>Motivation</vt:lpstr>
      <vt:lpstr>Entity Answer</vt:lpstr>
      <vt:lpstr>Entity BadWord</vt:lpstr>
      <vt:lpstr>Entity Log</vt:lpstr>
      <vt:lpstr>Entity Product</vt:lpstr>
      <vt:lpstr>Entity Question</vt:lpstr>
      <vt:lpstr>Entity Questionnaire</vt:lpstr>
      <vt:lpstr>Entity Response</vt:lpstr>
      <vt:lpstr>Entity Review</vt:lpstr>
      <vt:lpstr>Entity User</vt:lpstr>
      <vt:lpstr>Entity method for doing something</vt:lpstr>
      <vt:lpstr>Components</vt:lpstr>
      <vt:lpstr>Repositories</vt:lpstr>
      <vt:lpstr>Motivation</vt:lpstr>
      <vt:lpstr>AnswerRepository</vt:lpstr>
      <vt:lpstr>Business method for  doing something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Bianchi</cp:lastModifiedBy>
  <cp:revision>246</cp:revision>
  <dcterms:created xsi:type="dcterms:W3CDTF">2020-11-06T10:16:45Z</dcterms:created>
  <dcterms:modified xsi:type="dcterms:W3CDTF">2021-03-04T17:17:45Z</dcterms:modified>
</cp:coreProperties>
</file>