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8" r:id="rId3"/>
    <p:sldId id="276" r:id="rId4"/>
    <p:sldId id="277" r:id="rId5"/>
    <p:sldId id="278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305" r:id="rId14"/>
    <p:sldId id="307" r:id="rId15"/>
    <p:sldId id="290" r:id="rId16"/>
    <p:sldId id="281" r:id="rId17"/>
    <p:sldId id="284" r:id="rId18"/>
    <p:sldId id="309" r:id="rId19"/>
    <p:sldId id="310" r:id="rId20"/>
    <p:sldId id="295" r:id="rId21"/>
    <p:sldId id="296" r:id="rId22"/>
    <p:sldId id="297" r:id="rId23"/>
    <p:sldId id="298" r:id="rId24"/>
    <p:sldId id="311" r:id="rId25"/>
    <p:sldId id="299" r:id="rId26"/>
    <p:sldId id="300" r:id="rId27"/>
    <p:sldId id="308" r:id="rId28"/>
    <p:sldId id="301" r:id="rId29"/>
    <p:sldId id="312" r:id="rId30"/>
    <p:sldId id="286" r:id="rId31"/>
    <p:sldId id="302" r:id="rId32"/>
    <p:sldId id="304" r:id="rId33"/>
    <p:sldId id="313" r:id="rId34"/>
    <p:sldId id="314" r:id="rId35"/>
    <p:sldId id="315" r:id="rId36"/>
    <p:sldId id="316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24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06/03/2021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06/03/2021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06/03/2021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06/03/2021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06/03/2021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06/03/2021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06/03/2021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06/03/2021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project: Gamified marketing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“submits”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RESPONSE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RESPONSE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submits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999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QUESTIONNAIRE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937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“effects”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LOG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LOG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1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effects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138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</a:t>
            </a:r>
            <a:r>
              <a:rPr lang="en-GB" dirty="0" smtClean="0"/>
              <a:t>“sent by”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USER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 smtClean="0"/>
              <a:t>REVIEW</a:t>
            </a:r>
            <a:endParaRPr lang="en-GB" sz="2800" dirty="0"/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 smtClean="0"/>
              <a:t>REVIEW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REVIEW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:1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ent by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REVIEW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REVIEW</a:t>
            </a: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139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</a:t>
            </a:r>
            <a:r>
              <a:rPr lang="en-GB" dirty="0" smtClean="0"/>
              <a:t>“refers to”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PRODUCT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sz="2800" dirty="0" smtClean="0"/>
              <a:t>REVIEW</a:t>
            </a:r>
            <a:endParaRPr lang="en-GB" sz="2800" dirty="0"/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 smtClean="0"/>
              <a:t>Cascade all</a:t>
            </a:r>
          </a:p>
          <a:p>
            <a:pPr lvl="1"/>
            <a:r>
              <a:rPr lang="en-GB" dirty="0" smtClean="0"/>
              <a:t>Orphan removal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 smtClean="0"/>
              <a:t>PRODUCT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sz="2800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REVIEW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PRODUCT</a:t>
            </a:r>
            <a:endParaRPr lang="en-GB" sz="1600" dirty="0"/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:1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efers to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REVIEW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PRODUCT</a:t>
            </a:r>
            <a:endParaRPr lang="en-GB" sz="1600" dirty="0"/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REVIEW</a:t>
            </a:r>
            <a:endParaRPr lang="en-GB" sz="1600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PRODUCT</a:t>
            </a:r>
            <a:endParaRPr lang="en-GB" sz="1600" dirty="0"/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855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assume that a question could be eliminated only if there is no questionnaire that contains it (this implies there are no answer for that question)</a:t>
            </a:r>
          </a:p>
        </p:txBody>
      </p:sp>
    </p:spTree>
    <p:extLst>
      <p:ext uri="{BB962C8B-B14F-4D97-AF65-F5344CB8AC3E}">
        <p14:creationId xmlns:p14="http://schemas.microsoft.com/office/powerpoint/2010/main" val="123910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Answer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</a:t>
            </a:r>
            <a:r>
              <a:rPr lang="it-IT" sz="1800" i="1" dirty="0" err="1">
                <a:latin typeface="Consolas" panose="020B0609020204030204" pitchFamily="49" charset="0"/>
              </a:rPr>
              <a:t>Entity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public </a:t>
            </a:r>
            <a:r>
              <a:rPr lang="it-IT" sz="1800" i="1" dirty="0" err="1">
                <a:latin typeface="Consolas" panose="020B0609020204030204" pitchFamily="49" charset="0"/>
              </a:rPr>
              <a:t>class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Answer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implements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Serializable</a:t>
            </a:r>
            <a:r>
              <a:rPr lang="it-IT" sz="1800" i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static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final</a:t>
            </a:r>
            <a:r>
              <a:rPr lang="it-IT" sz="1800" i="1" dirty="0">
                <a:latin typeface="Consolas" panose="020B0609020204030204" pitchFamily="49" charset="0"/>
              </a:rPr>
              <a:t> long </a:t>
            </a:r>
            <a:r>
              <a:rPr lang="it-IT" sz="1800" i="1" dirty="0" err="1">
                <a:latin typeface="Consolas" panose="020B0609020204030204" pitchFamily="49" charset="0"/>
              </a:rPr>
              <a:t>serialVersionUID</a:t>
            </a:r>
            <a:r>
              <a:rPr lang="it-IT" sz="1800" i="1" dirty="0">
                <a:latin typeface="Consolas" panose="020B0609020204030204" pitchFamily="49" charset="0"/>
              </a:rPr>
              <a:t> = 1L;</a:t>
            </a:r>
          </a:p>
          <a:p>
            <a:pPr marL="0" indent="0">
              <a:buNone/>
            </a:pP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GeneratedValue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strategy</a:t>
            </a:r>
            <a:r>
              <a:rPr lang="it-IT" sz="1800" i="1" dirty="0">
                <a:latin typeface="Consolas" panose="020B0609020204030204" pitchFamily="49" charset="0"/>
              </a:rPr>
              <a:t>=IDENTITY)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Long id;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@Lob		//</a:t>
            </a:r>
            <a:r>
              <a:rPr lang="it-IT" sz="1800" i="1" dirty="0" err="1">
                <a:latin typeface="Consolas" panose="020B0609020204030204" pitchFamily="49" charset="0"/>
              </a:rPr>
              <a:t>it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could</a:t>
            </a:r>
            <a:r>
              <a:rPr lang="it-IT" sz="1800" i="1" dirty="0">
                <a:latin typeface="Consolas" panose="020B0609020204030204" pitchFamily="49" charset="0"/>
              </a:rPr>
              <a:t> be </a:t>
            </a:r>
            <a:r>
              <a:rPr lang="it-IT" sz="1800" i="1" dirty="0" err="1">
                <a:latin typeface="Consolas" panose="020B0609020204030204" pitchFamily="49" charset="0"/>
              </a:rPr>
              <a:t>heavy</a:t>
            </a:r>
            <a:r>
              <a:rPr lang="it-IT" sz="1800" i="1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ManyToOne</a:t>
            </a:r>
            <a:r>
              <a:rPr lang="it-IT" sz="1800" i="1" dirty="0">
                <a:latin typeface="Consolas" panose="020B0609020204030204" pitchFamily="49" charset="0"/>
              </a:rPr>
              <a:t>(optional=false,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FetchType.EAGER</a:t>
            </a:r>
            <a:r>
              <a:rPr lang="it-IT" sz="1800" i="1" dirty="0">
                <a:latin typeface="Consolas" panose="020B0609020204030204" pitchFamily="49" charset="0"/>
              </a:rPr>
              <a:t>) 		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Question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question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ManyToOne</a:t>
            </a:r>
            <a:r>
              <a:rPr lang="it-IT" sz="1800" i="1" dirty="0">
                <a:latin typeface="Consolas" panose="020B0609020204030204" pitchFamily="49" charset="0"/>
              </a:rPr>
              <a:t>(optional=false) 		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Response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response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for </a:t>
            </a:r>
            <a:r>
              <a:rPr lang="en-GB" dirty="0" smtClean="0"/>
              <a:t>adding an 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public </a:t>
            </a:r>
            <a:r>
              <a:rPr lang="it-IT" sz="2200" dirty="0" err="1">
                <a:latin typeface="Consolas" panose="020B0609020204030204" pitchFamily="49" charset="0"/>
              </a:rPr>
              <a:t>void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addAnswer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Answer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answer</a:t>
            </a:r>
            <a:r>
              <a:rPr lang="it-IT" sz="22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this.answers.add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answer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answer.setResponse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this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}</a:t>
            </a:r>
            <a:endParaRPr lang="en-GB" sz="2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1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Points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300" i="1" dirty="0">
                <a:latin typeface="Consolas" panose="020B0609020204030204" pitchFamily="49" charset="0"/>
              </a:rPr>
              <a:t>@</a:t>
            </a:r>
            <a:r>
              <a:rPr lang="it-IT" sz="1300" i="1" dirty="0" err="1">
                <a:latin typeface="Consolas" panose="020B0609020204030204" pitchFamily="49" charset="0"/>
              </a:rPr>
              <a:t>PostPersist</a:t>
            </a:r>
            <a:endParaRPr lang="it-IT" sz="13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dirty="0">
                <a:latin typeface="Consolas" panose="020B0609020204030204" pitchFamily="49" charset="0"/>
              </a:rPr>
              <a:t>public </a:t>
            </a:r>
            <a:r>
              <a:rPr lang="it-IT" sz="1300" dirty="0" err="1">
                <a:latin typeface="Consolas" panose="020B0609020204030204" pitchFamily="49" charset="0"/>
              </a:rPr>
              <a:t>void</a:t>
            </a:r>
            <a:r>
              <a:rPr lang="it-IT" sz="1300" dirty="0">
                <a:latin typeface="Consolas" panose="020B0609020204030204" pitchFamily="49" charset="0"/>
              </a:rPr>
              <a:t> </a:t>
            </a:r>
            <a:r>
              <a:rPr lang="it-IT" sz="1300" dirty="0" err="1">
                <a:latin typeface="Consolas" panose="020B0609020204030204" pitchFamily="49" charset="0"/>
              </a:rPr>
              <a:t>calculatePoints</a:t>
            </a:r>
            <a:r>
              <a:rPr lang="it-IT" sz="1300" dirty="0"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it-IT" sz="1300" dirty="0" err="1" smtClean="0">
                <a:latin typeface="Consolas" panose="020B0609020204030204" pitchFamily="49" charset="0"/>
              </a:rPr>
              <a:t>Integer</a:t>
            </a:r>
            <a:r>
              <a:rPr lang="it-IT" sz="1300" dirty="0" smtClean="0">
                <a:latin typeface="Consolas" panose="020B0609020204030204" pitchFamily="49" charset="0"/>
              </a:rPr>
              <a:t> </a:t>
            </a:r>
            <a:r>
              <a:rPr lang="it-IT" sz="1300" dirty="0" err="1">
                <a:latin typeface="Consolas" panose="020B0609020204030204" pitchFamily="49" charset="0"/>
              </a:rPr>
              <a:t>points</a:t>
            </a:r>
            <a:r>
              <a:rPr lang="it-IT" sz="1300" dirty="0">
                <a:latin typeface="Consolas" panose="020B0609020204030204" pitchFamily="49" charset="0"/>
              </a:rPr>
              <a:t> = 0;</a:t>
            </a:r>
          </a:p>
          <a:p>
            <a:pPr marL="457200" lvl="1" indent="0">
              <a:buNone/>
            </a:pPr>
            <a:r>
              <a:rPr lang="it-IT" sz="1300" dirty="0" err="1">
                <a:latin typeface="Consolas" panose="020B0609020204030204" pitchFamily="49" charset="0"/>
              </a:rPr>
              <a:t>if</a:t>
            </a:r>
            <a:r>
              <a:rPr lang="it-IT" sz="1300" dirty="0">
                <a:latin typeface="Consolas" panose="020B0609020204030204" pitchFamily="49" charset="0"/>
              </a:rPr>
              <a:t>(</a:t>
            </a:r>
            <a:r>
              <a:rPr lang="it-IT" sz="1300" dirty="0" err="1">
                <a:latin typeface="Consolas" panose="020B0609020204030204" pitchFamily="49" charset="0"/>
              </a:rPr>
              <a:t>age</a:t>
            </a:r>
            <a:r>
              <a:rPr lang="it-IT" sz="1300" dirty="0">
                <a:latin typeface="Consolas" panose="020B0609020204030204" pitchFamily="49" charset="0"/>
              </a:rPr>
              <a:t>!=</a:t>
            </a:r>
            <a:r>
              <a:rPr lang="it-IT" sz="1300" dirty="0" err="1">
                <a:latin typeface="Consolas" panose="020B0609020204030204" pitchFamily="49" charset="0"/>
              </a:rPr>
              <a:t>null</a:t>
            </a:r>
            <a:r>
              <a:rPr lang="it-IT" sz="13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it-IT" sz="1300" dirty="0" err="1">
                <a:latin typeface="Consolas" panose="020B0609020204030204" pitchFamily="49" charset="0"/>
              </a:rPr>
              <a:t>points</a:t>
            </a:r>
            <a:r>
              <a:rPr lang="it-IT" sz="1300" dirty="0">
                <a:latin typeface="Consolas" panose="020B0609020204030204" pitchFamily="49" charset="0"/>
              </a:rPr>
              <a:t>+=2;</a:t>
            </a:r>
          </a:p>
          <a:p>
            <a:pPr marL="457200" lvl="1" indent="0">
              <a:buNone/>
            </a:pPr>
            <a:r>
              <a:rPr lang="it-IT" sz="13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it-IT" sz="1300" dirty="0" err="1">
                <a:latin typeface="Consolas" panose="020B0609020204030204" pitchFamily="49" charset="0"/>
              </a:rPr>
              <a:t>if</a:t>
            </a:r>
            <a:r>
              <a:rPr lang="it-IT" sz="1300" dirty="0">
                <a:latin typeface="Consolas" panose="020B0609020204030204" pitchFamily="49" charset="0"/>
              </a:rPr>
              <a:t>(gender!=</a:t>
            </a:r>
            <a:r>
              <a:rPr lang="it-IT" sz="1300" dirty="0" err="1">
                <a:latin typeface="Consolas" panose="020B0609020204030204" pitchFamily="49" charset="0"/>
              </a:rPr>
              <a:t>null</a:t>
            </a:r>
            <a:r>
              <a:rPr lang="it-IT" sz="13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it-IT" sz="1300" dirty="0" err="1">
                <a:latin typeface="Consolas" panose="020B0609020204030204" pitchFamily="49" charset="0"/>
              </a:rPr>
              <a:t>points</a:t>
            </a:r>
            <a:r>
              <a:rPr lang="it-IT" sz="1300" dirty="0">
                <a:latin typeface="Consolas" panose="020B0609020204030204" pitchFamily="49" charset="0"/>
              </a:rPr>
              <a:t>+=2;</a:t>
            </a:r>
          </a:p>
          <a:p>
            <a:pPr marL="457200" lvl="1" indent="0">
              <a:buNone/>
            </a:pPr>
            <a:r>
              <a:rPr lang="it-IT" sz="13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it-IT" sz="1300" dirty="0" err="1">
                <a:latin typeface="Consolas" panose="020B0609020204030204" pitchFamily="49" charset="0"/>
              </a:rPr>
              <a:t>if</a:t>
            </a:r>
            <a:r>
              <a:rPr lang="it-IT" sz="1300" dirty="0">
                <a:latin typeface="Consolas" panose="020B0609020204030204" pitchFamily="49" charset="0"/>
              </a:rPr>
              <a:t>(</a:t>
            </a:r>
            <a:r>
              <a:rPr lang="it-IT" sz="1300" dirty="0" err="1">
                <a:latin typeface="Consolas" panose="020B0609020204030204" pitchFamily="49" charset="0"/>
              </a:rPr>
              <a:t>expertiseLevel</a:t>
            </a:r>
            <a:r>
              <a:rPr lang="it-IT" sz="1300" dirty="0">
                <a:latin typeface="Consolas" panose="020B0609020204030204" pitchFamily="49" charset="0"/>
              </a:rPr>
              <a:t>!=</a:t>
            </a:r>
            <a:r>
              <a:rPr lang="it-IT" sz="1300" dirty="0" err="1">
                <a:latin typeface="Consolas" panose="020B0609020204030204" pitchFamily="49" charset="0"/>
              </a:rPr>
              <a:t>null</a:t>
            </a:r>
            <a:r>
              <a:rPr lang="it-IT" sz="13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it-IT" sz="1300" dirty="0" err="1">
                <a:latin typeface="Consolas" panose="020B0609020204030204" pitchFamily="49" charset="0"/>
              </a:rPr>
              <a:t>points</a:t>
            </a:r>
            <a:r>
              <a:rPr lang="it-IT" sz="1300" dirty="0">
                <a:latin typeface="Consolas" panose="020B0609020204030204" pitchFamily="49" charset="0"/>
              </a:rPr>
              <a:t>+=2;</a:t>
            </a:r>
          </a:p>
          <a:p>
            <a:pPr marL="457200" lvl="1" indent="0">
              <a:buNone/>
            </a:pPr>
            <a:r>
              <a:rPr lang="it-IT" sz="13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it-IT" sz="1300" dirty="0" err="1">
                <a:latin typeface="Consolas" panose="020B0609020204030204" pitchFamily="49" charset="0"/>
              </a:rPr>
              <a:t>points</a:t>
            </a:r>
            <a:r>
              <a:rPr lang="it-IT" sz="1300" dirty="0">
                <a:latin typeface="Consolas" panose="020B0609020204030204" pitchFamily="49" charset="0"/>
              </a:rPr>
              <a:t>+=</a:t>
            </a:r>
            <a:r>
              <a:rPr lang="it-IT" sz="1300" dirty="0" err="1">
                <a:latin typeface="Consolas" panose="020B0609020204030204" pitchFamily="49" charset="0"/>
              </a:rPr>
              <a:t>answers.size</a:t>
            </a:r>
            <a:r>
              <a:rPr lang="it-IT" sz="13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it-IT" sz="1300" dirty="0" err="1">
                <a:latin typeface="Consolas" panose="020B0609020204030204" pitchFamily="49" charset="0"/>
              </a:rPr>
              <a:t>this.points</a:t>
            </a:r>
            <a:r>
              <a:rPr lang="it-IT" sz="1300" dirty="0">
                <a:latin typeface="Consolas" panose="020B0609020204030204" pitchFamily="49" charset="0"/>
              </a:rPr>
              <a:t>=</a:t>
            </a:r>
            <a:r>
              <a:rPr lang="it-IT" sz="1300" dirty="0" err="1">
                <a:latin typeface="Consolas" panose="020B0609020204030204" pitchFamily="49" charset="0"/>
              </a:rPr>
              <a:t>points</a:t>
            </a:r>
            <a:r>
              <a:rPr lang="it-IT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3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GB" sz="13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8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Trigger </a:t>
            </a:r>
            <a:r>
              <a:rPr lang="it-IT" dirty="0" err="1" smtClean="0"/>
              <a:t>handling</a:t>
            </a:r>
            <a:r>
              <a:rPr lang="it-IT" dirty="0" smtClean="0"/>
              <a:t> in JPA. </a:t>
            </a:r>
            <a:r>
              <a:rPr lang="it-IT" dirty="0" err="1" smtClean="0"/>
              <a:t>Why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Easier</a:t>
            </a:r>
            <a:r>
              <a:rPr lang="it-IT" dirty="0" smtClean="0"/>
              <a:t> to test</a:t>
            </a:r>
          </a:p>
          <a:p>
            <a:r>
              <a:rPr lang="it-IT" dirty="0" smtClean="0"/>
              <a:t>The trigger </a:t>
            </a:r>
            <a:r>
              <a:rPr lang="it-IT" dirty="0" err="1" smtClean="0"/>
              <a:t>refers</a:t>
            </a:r>
            <a:r>
              <a:rPr lang="it-IT" dirty="0" smtClean="0"/>
              <a:t> to the </a:t>
            </a:r>
            <a:r>
              <a:rPr lang="it-IT" dirty="0" err="1" smtClean="0"/>
              <a:t>logic</a:t>
            </a:r>
            <a:r>
              <a:rPr lang="it-IT" dirty="0" smtClean="0"/>
              <a:t> of the </a:t>
            </a:r>
            <a:r>
              <a:rPr lang="it-IT" dirty="0" err="1" smtClean="0"/>
              <a:t>application</a:t>
            </a:r>
            <a:r>
              <a:rPr lang="it-IT" dirty="0" smtClean="0"/>
              <a:t>, so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more </a:t>
            </a:r>
            <a:r>
              <a:rPr lang="it-IT" dirty="0" err="1" smtClean="0"/>
              <a:t>natural</a:t>
            </a:r>
            <a:r>
              <a:rPr lang="it-IT" dirty="0" smtClean="0"/>
              <a:t> to </a:t>
            </a:r>
            <a:r>
              <a:rPr lang="it-IT" dirty="0" err="1" smtClean="0"/>
              <a:t>handle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in the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tier</a:t>
            </a:r>
            <a:endParaRPr lang="it-IT" dirty="0" smtClean="0"/>
          </a:p>
          <a:p>
            <a:r>
              <a:rPr lang="it-IT" dirty="0" smtClean="0"/>
              <a:t>The database </a:t>
            </a:r>
            <a:r>
              <a:rPr lang="it-IT" dirty="0" err="1" smtClean="0"/>
              <a:t>remains</a:t>
            </a:r>
            <a:r>
              <a:rPr lang="it-IT" dirty="0" smtClean="0"/>
              <a:t> «</a:t>
            </a:r>
            <a:r>
              <a:rPr lang="it-IT" dirty="0" err="1" smtClean="0"/>
              <a:t>dumb</a:t>
            </a:r>
            <a:r>
              <a:rPr lang="it-IT" dirty="0" smtClean="0"/>
              <a:t>» with </a:t>
            </a:r>
            <a:r>
              <a:rPr lang="it-IT" dirty="0" err="1" smtClean="0"/>
              <a:t>respect</a:t>
            </a:r>
            <a:r>
              <a:rPr lang="it-IT" dirty="0" smtClean="0"/>
              <a:t> to the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0330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15"/>
          </a:xfrm>
        </p:spPr>
        <p:txBody>
          <a:bodyPr/>
          <a:lstStyle/>
          <a:p>
            <a:r>
              <a:rPr lang="en-GB" dirty="0"/>
              <a:t>Entity Relationship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241"/>
            <a:ext cx="9144000" cy="53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err="1"/>
              <a:t>BadWord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public class </a:t>
            </a:r>
            <a:r>
              <a:rPr lang="en-US" sz="1800" i="1" dirty="0" err="1">
                <a:latin typeface="Consolas" panose="020B0609020204030204" pitchFamily="49" charset="0"/>
              </a:rPr>
              <a:t>BadWord</a:t>
            </a:r>
            <a:r>
              <a:rPr lang="en-US" sz="1800" i="1" dirty="0">
                <a:latin typeface="Consolas" panose="020B0609020204030204" pitchFamily="49" charset="0"/>
              </a:rPr>
              <a:t> implements Serializable{</a:t>
            </a:r>
          </a:p>
          <a:p>
            <a:pPr marL="0" indent="0">
              <a:buNone/>
            </a:pP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static final long </a:t>
            </a:r>
            <a:r>
              <a:rPr lang="en-US" sz="1800" i="1" dirty="0" err="1">
                <a:latin typeface="Consolas" panose="020B0609020204030204" pitchFamily="49" charset="0"/>
              </a:rPr>
              <a:t>serialVersionUID</a:t>
            </a:r>
            <a:r>
              <a:rPr lang="en-US" sz="1800" i="1" dirty="0">
                <a:latin typeface="Consolas" panose="020B0609020204030204" pitchFamily="49" charset="0"/>
              </a:rPr>
              <a:t> = 1L;</a:t>
            </a:r>
          </a:p>
          <a:p>
            <a:pPr marL="0" indent="0">
              <a:buNone/>
            </a:pP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GeneratedValue</a:t>
            </a:r>
            <a:r>
              <a:rPr lang="en-US" sz="1800" i="1" dirty="0">
                <a:latin typeface="Consolas" panose="020B0609020204030204" pitchFamily="49" charset="0"/>
              </a:rPr>
              <a:t>(strategy=IDENTITY)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Long id;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@Column(</a:t>
            </a:r>
            <a:r>
              <a:rPr lang="en-US" sz="1800" i="1" dirty="0" err="1">
                <a:latin typeface="Consolas" panose="020B0609020204030204" pitchFamily="49" charset="0"/>
              </a:rPr>
              <a:t>nullable</a:t>
            </a:r>
            <a:r>
              <a:rPr lang="en-US" sz="1800" i="1" dirty="0">
                <a:latin typeface="Consolas" panose="020B0609020204030204" pitchFamily="49" charset="0"/>
              </a:rPr>
              <a:t>=false, unique = true)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String word;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95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Log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515979"/>
            <a:ext cx="9144000" cy="5342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@</a:t>
            </a:r>
            <a:r>
              <a:rPr lang="it-IT" sz="1200" i="1" dirty="0" err="1">
                <a:latin typeface="Consolas" panose="020B0609020204030204" pitchFamily="49" charset="0"/>
              </a:rPr>
              <a:t>Entity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public </a:t>
            </a:r>
            <a:r>
              <a:rPr lang="it-IT" sz="1200" i="1" dirty="0" err="1">
                <a:latin typeface="Consolas" panose="020B0609020204030204" pitchFamily="49" charset="0"/>
              </a:rPr>
              <a:t>class</a:t>
            </a:r>
            <a:r>
              <a:rPr lang="it-IT" sz="1200" i="1" dirty="0">
                <a:latin typeface="Consolas" panose="020B0609020204030204" pitchFamily="49" charset="0"/>
              </a:rPr>
              <a:t> Log </a:t>
            </a:r>
            <a:r>
              <a:rPr lang="it-IT" sz="1200" i="1" dirty="0" err="1">
                <a:latin typeface="Consolas" panose="020B0609020204030204" pitchFamily="49" charset="0"/>
              </a:rPr>
              <a:t>implements</a:t>
            </a:r>
            <a:r>
              <a:rPr lang="it-IT" sz="1200" i="1" dirty="0"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latin typeface="Consolas" panose="020B0609020204030204" pitchFamily="49" charset="0"/>
              </a:rPr>
              <a:t>Serializable</a:t>
            </a:r>
            <a:r>
              <a:rPr lang="it-IT" sz="1200" i="1" dirty="0" smtClean="0">
                <a:latin typeface="Consolas" panose="020B0609020204030204" pitchFamily="49" charset="0"/>
              </a:rPr>
              <a:t>{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private </a:t>
            </a:r>
            <a:r>
              <a:rPr lang="it-IT" sz="1200" i="1" dirty="0" err="1">
                <a:latin typeface="Consolas" panose="020B0609020204030204" pitchFamily="49" charset="0"/>
              </a:rPr>
              <a:t>static</a:t>
            </a:r>
            <a:r>
              <a:rPr lang="it-IT" sz="1200" i="1" dirty="0"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latin typeface="Consolas" panose="020B0609020204030204" pitchFamily="49" charset="0"/>
              </a:rPr>
              <a:t>final</a:t>
            </a:r>
            <a:r>
              <a:rPr lang="it-IT" sz="1200" i="1" dirty="0">
                <a:latin typeface="Consolas" panose="020B0609020204030204" pitchFamily="49" charset="0"/>
              </a:rPr>
              <a:t> long </a:t>
            </a:r>
            <a:r>
              <a:rPr lang="it-IT" sz="1200" i="1" dirty="0" err="1">
                <a:latin typeface="Consolas" panose="020B0609020204030204" pitchFamily="49" charset="0"/>
              </a:rPr>
              <a:t>serialVersionUID</a:t>
            </a:r>
            <a:r>
              <a:rPr lang="it-IT" sz="1200" i="1" dirty="0">
                <a:latin typeface="Consolas" panose="020B0609020204030204" pitchFamily="49" charset="0"/>
              </a:rPr>
              <a:t> = 1L</a:t>
            </a:r>
            <a:r>
              <a:rPr lang="it-IT" sz="1200" i="1" dirty="0" smtClean="0">
                <a:latin typeface="Consolas" panose="020B0609020204030204" pitchFamily="49" charset="0"/>
              </a:rPr>
              <a:t>;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GeneratedValue</a:t>
            </a:r>
            <a:r>
              <a:rPr lang="it-IT" sz="1200" i="1" dirty="0">
                <a:latin typeface="Consolas" panose="020B0609020204030204" pitchFamily="49" charset="0"/>
              </a:rPr>
              <a:t>(</a:t>
            </a:r>
            <a:r>
              <a:rPr lang="it-IT" sz="1200" i="1" dirty="0" err="1">
                <a:latin typeface="Consolas" panose="020B0609020204030204" pitchFamily="49" charset="0"/>
              </a:rPr>
              <a:t>strategy</a:t>
            </a:r>
            <a:r>
              <a:rPr lang="it-IT" sz="1200" i="1" dirty="0">
                <a:latin typeface="Consolas" panose="020B0609020204030204" pitchFamily="49" charset="0"/>
              </a:rPr>
              <a:t>=IDENTITY)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private Long id</a:t>
            </a:r>
            <a:r>
              <a:rPr lang="it-IT" sz="1200" i="1" dirty="0" smtClean="0">
                <a:latin typeface="Consolas" panose="020B0609020204030204" pitchFamily="49" charset="0"/>
              </a:rPr>
              <a:t>;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Column</a:t>
            </a:r>
            <a:r>
              <a:rPr lang="it-IT" sz="1200" i="1" dirty="0">
                <a:latin typeface="Consolas" panose="020B0609020204030204" pitchFamily="49" charset="0"/>
              </a:rPr>
              <a:t>(</a:t>
            </a:r>
            <a:r>
              <a:rPr lang="it-IT" sz="1200" i="1" dirty="0" err="1">
                <a:latin typeface="Consolas" panose="020B0609020204030204" pitchFamily="49" charset="0"/>
              </a:rPr>
              <a:t>nullable</a:t>
            </a:r>
            <a:r>
              <a:rPr lang="it-IT" sz="12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Enumerated</a:t>
            </a:r>
            <a:r>
              <a:rPr lang="it-IT" sz="1200" i="1" dirty="0">
                <a:latin typeface="Consolas" panose="020B0609020204030204" pitchFamily="49" charset="0"/>
              </a:rPr>
              <a:t>(</a:t>
            </a:r>
            <a:r>
              <a:rPr lang="it-IT" sz="1200" i="1" dirty="0" err="1">
                <a:latin typeface="Consolas" panose="020B0609020204030204" pitchFamily="49" charset="0"/>
              </a:rPr>
              <a:t>EnumType.STRING</a:t>
            </a:r>
            <a:r>
              <a:rPr lang="it-IT" sz="12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private Action </a:t>
            </a:r>
            <a:r>
              <a:rPr lang="it-IT" sz="1200" i="1" dirty="0" err="1">
                <a:latin typeface="Consolas" panose="020B0609020204030204" pitchFamily="49" charset="0"/>
              </a:rPr>
              <a:t>action</a:t>
            </a:r>
            <a:r>
              <a:rPr lang="it-IT" sz="1200" i="1" dirty="0" smtClean="0">
                <a:latin typeface="Consolas" panose="020B0609020204030204" pitchFamily="49" charset="0"/>
              </a:rPr>
              <a:t>;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ManyToOne</a:t>
            </a:r>
            <a:r>
              <a:rPr lang="it-IT" sz="1200" i="1" dirty="0">
                <a:latin typeface="Consolas" panose="020B0609020204030204" pitchFamily="49" charset="0"/>
              </a:rPr>
              <a:t>(optional=</a:t>
            </a:r>
            <a:r>
              <a:rPr lang="it-IT" sz="1200" i="1" dirty="0" err="1">
                <a:latin typeface="Consolas" panose="020B0609020204030204" pitchFamily="49" charset="0"/>
              </a:rPr>
              <a:t>true</a:t>
            </a:r>
            <a:r>
              <a:rPr lang="it-IT" sz="1200" i="1" dirty="0">
                <a:latin typeface="Consolas" panose="020B0609020204030204" pitchFamily="49" charset="0"/>
              </a:rPr>
              <a:t>, </a:t>
            </a:r>
            <a:r>
              <a:rPr lang="it-IT" sz="1200" i="1" dirty="0" err="1">
                <a:latin typeface="Consolas" panose="020B0609020204030204" pitchFamily="49" charset="0"/>
              </a:rPr>
              <a:t>fetch</a:t>
            </a:r>
            <a:r>
              <a:rPr lang="it-IT" sz="1200" i="1" dirty="0">
                <a:latin typeface="Consolas" panose="020B0609020204030204" pitchFamily="49" charset="0"/>
              </a:rPr>
              <a:t>=</a:t>
            </a:r>
            <a:r>
              <a:rPr lang="it-IT" sz="1200" i="1" dirty="0" err="1">
                <a:latin typeface="Consolas" panose="020B0609020204030204" pitchFamily="49" charset="0"/>
              </a:rPr>
              <a:t>FetchType.EAGER</a:t>
            </a:r>
            <a:r>
              <a:rPr lang="it-IT" sz="1200" i="1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private </a:t>
            </a:r>
            <a:r>
              <a:rPr lang="it-IT" sz="1200" i="1" dirty="0" err="1">
                <a:latin typeface="Consolas" panose="020B0609020204030204" pitchFamily="49" charset="0"/>
              </a:rPr>
              <a:t>Questionnaire</a:t>
            </a:r>
            <a:r>
              <a:rPr lang="it-IT" sz="1200" i="1" dirty="0"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latin typeface="Consolas" panose="020B0609020204030204" pitchFamily="49" charset="0"/>
              </a:rPr>
              <a:t>questionnaire</a:t>
            </a:r>
            <a:r>
              <a:rPr lang="it-IT" sz="1200" i="1" dirty="0" smtClean="0">
                <a:latin typeface="Consolas" panose="020B0609020204030204" pitchFamily="49" charset="0"/>
              </a:rPr>
              <a:t>;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ManyToOne</a:t>
            </a:r>
            <a:r>
              <a:rPr lang="it-IT" sz="1200" i="1" dirty="0">
                <a:latin typeface="Consolas" panose="020B0609020204030204" pitchFamily="49" charset="0"/>
              </a:rPr>
              <a:t>(optional=false, </a:t>
            </a:r>
            <a:r>
              <a:rPr lang="it-IT" sz="1200" i="1" dirty="0" err="1">
                <a:latin typeface="Consolas" panose="020B0609020204030204" pitchFamily="49" charset="0"/>
              </a:rPr>
              <a:t>fetch</a:t>
            </a:r>
            <a:r>
              <a:rPr lang="it-IT" sz="1200" i="1" dirty="0">
                <a:latin typeface="Consolas" panose="020B0609020204030204" pitchFamily="49" charset="0"/>
              </a:rPr>
              <a:t>=</a:t>
            </a:r>
            <a:r>
              <a:rPr lang="it-IT" sz="1200" i="1" dirty="0" err="1">
                <a:latin typeface="Consolas" panose="020B0609020204030204" pitchFamily="49" charset="0"/>
              </a:rPr>
              <a:t>FetchType.EAGER</a:t>
            </a:r>
            <a:r>
              <a:rPr lang="it-IT" sz="1200" i="1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private User </a:t>
            </a:r>
            <a:r>
              <a:rPr lang="it-IT" sz="1200" i="1" dirty="0" err="1">
                <a:latin typeface="Consolas" panose="020B0609020204030204" pitchFamily="49" charset="0"/>
              </a:rPr>
              <a:t>user</a:t>
            </a:r>
            <a:r>
              <a:rPr lang="it-IT" sz="1200" i="1" dirty="0" smtClean="0">
                <a:latin typeface="Consolas" panose="020B0609020204030204" pitchFamily="49" charset="0"/>
              </a:rPr>
              <a:t>;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CreationTimestamp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@</a:t>
            </a:r>
            <a:r>
              <a:rPr lang="it-IT" sz="1200" i="1" dirty="0" err="1">
                <a:latin typeface="Consolas" panose="020B0609020204030204" pitchFamily="49" charset="0"/>
              </a:rPr>
              <a:t>Column</a:t>
            </a:r>
            <a:r>
              <a:rPr lang="it-IT" sz="1200" i="1" dirty="0">
                <a:latin typeface="Consolas" panose="020B0609020204030204" pitchFamily="49" charset="0"/>
              </a:rPr>
              <a:t>(</a:t>
            </a:r>
            <a:r>
              <a:rPr lang="it-IT" sz="1200" i="1" dirty="0" err="1">
                <a:latin typeface="Consolas" panose="020B0609020204030204" pitchFamily="49" charset="0"/>
              </a:rPr>
              <a:t>name</a:t>
            </a:r>
            <a:r>
              <a:rPr lang="it-IT" sz="1200" i="1" dirty="0">
                <a:latin typeface="Consolas" panose="020B0609020204030204" pitchFamily="49" charset="0"/>
              </a:rPr>
              <a:t>="</a:t>
            </a:r>
            <a:r>
              <a:rPr lang="it-IT" sz="1200" i="1" dirty="0" err="1">
                <a:latin typeface="Consolas" panose="020B0609020204030204" pitchFamily="49" charset="0"/>
              </a:rPr>
              <a:t>timestamp</a:t>
            </a:r>
            <a:r>
              <a:rPr lang="it-IT" sz="1200" i="1" dirty="0">
                <a:latin typeface="Consolas" panose="020B0609020204030204" pitchFamily="49" charset="0"/>
              </a:rPr>
              <a:t>", </a:t>
            </a:r>
            <a:r>
              <a:rPr lang="it-IT" sz="1200" i="1" dirty="0" err="1">
                <a:latin typeface="Consolas" panose="020B0609020204030204" pitchFamily="49" charset="0"/>
              </a:rPr>
              <a:t>nullable</a:t>
            </a:r>
            <a:r>
              <a:rPr lang="it-IT" sz="1200" i="1" dirty="0">
                <a:latin typeface="Consolas" panose="020B0609020204030204" pitchFamily="49" charset="0"/>
              </a:rPr>
              <a:t> = false, </a:t>
            </a:r>
            <a:r>
              <a:rPr lang="it-IT" sz="1200" i="1" dirty="0" err="1">
                <a:latin typeface="Consolas" panose="020B0609020204030204" pitchFamily="49" charset="0"/>
              </a:rPr>
              <a:t>updatable</a:t>
            </a:r>
            <a:r>
              <a:rPr lang="it-IT" sz="1200" i="1" dirty="0">
                <a:latin typeface="Consolas" panose="020B0609020204030204" pitchFamily="49" charset="0"/>
              </a:rPr>
              <a:t> = false, </a:t>
            </a:r>
            <a:r>
              <a:rPr lang="it-IT" sz="1200" i="1" dirty="0" err="1">
                <a:latin typeface="Consolas" panose="020B0609020204030204" pitchFamily="49" charset="0"/>
              </a:rPr>
              <a:t>insertable</a:t>
            </a:r>
            <a:r>
              <a:rPr lang="it-IT" sz="1200" i="1" dirty="0">
                <a:latin typeface="Consolas" panose="020B0609020204030204" pitchFamily="49" charset="0"/>
              </a:rPr>
              <a:t> = false, </a:t>
            </a:r>
            <a:r>
              <a:rPr lang="it-IT" sz="1200" i="1" dirty="0" err="1">
                <a:latin typeface="Consolas" panose="020B0609020204030204" pitchFamily="49" charset="0"/>
              </a:rPr>
              <a:t>columnDefinition</a:t>
            </a:r>
            <a:r>
              <a:rPr lang="it-IT" sz="1200" i="1" dirty="0">
                <a:latin typeface="Consolas" panose="020B0609020204030204" pitchFamily="49" charset="0"/>
              </a:rPr>
              <a:t>="TIMESTAMP DEFAULT CURRENT_TIMESTAMP")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	private </a:t>
            </a:r>
            <a:r>
              <a:rPr lang="it-IT" sz="1200" i="1" dirty="0" err="1">
                <a:latin typeface="Consolas" panose="020B0609020204030204" pitchFamily="49" charset="0"/>
              </a:rPr>
              <a:t>LocalDateTime</a:t>
            </a:r>
            <a:r>
              <a:rPr lang="it-IT" sz="1200" i="1" dirty="0"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latin typeface="Consolas" panose="020B0609020204030204" pitchFamily="49" charset="0"/>
              </a:rPr>
              <a:t>timestamp</a:t>
            </a:r>
            <a:r>
              <a:rPr lang="it-IT" sz="1200" i="1" dirty="0" smtClean="0">
                <a:latin typeface="Consolas" panose="020B0609020204030204" pitchFamily="49" charset="0"/>
              </a:rPr>
              <a:t>;</a:t>
            </a:r>
            <a:endParaRPr lang="it-IT" sz="12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</a:t>
            </a:r>
            <a:r>
              <a:rPr lang="it-IT" sz="1800" i="1" dirty="0" err="1">
                <a:latin typeface="Consolas" panose="020B0609020204030204" pitchFamily="49" charset="0"/>
              </a:rPr>
              <a:t>Entity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public </a:t>
            </a:r>
            <a:r>
              <a:rPr lang="it-IT" sz="1800" i="1" dirty="0" err="1">
                <a:latin typeface="Consolas" panose="020B0609020204030204" pitchFamily="49" charset="0"/>
              </a:rPr>
              <a:t>class</a:t>
            </a:r>
            <a:r>
              <a:rPr lang="it-IT" sz="1800" i="1" dirty="0">
                <a:latin typeface="Consolas" panose="020B0609020204030204" pitchFamily="49" charset="0"/>
              </a:rPr>
              <a:t> Product </a:t>
            </a:r>
            <a:r>
              <a:rPr lang="it-IT" sz="1800" i="1" dirty="0" err="1">
                <a:latin typeface="Consolas" panose="020B0609020204030204" pitchFamily="49" charset="0"/>
              </a:rPr>
              <a:t>implements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Serializable</a:t>
            </a:r>
            <a:r>
              <a:rPr lang="it-IT" sz="1800" i="1" dirty="0" smtClean="0">
                <a:latin typeface="Consolas" panose="020B0609020204030204" pitchFamily="49" charset="0"/>
              </a:rPr>
              <a:t>{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static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final</a:t>
            </a:r>
            <a:r>
              <a:rPr lang="it-IT" sz="1800" i="1" dirty="0">
                <a:latin typeface="Consolas" panose="020B0609020204030204" pitchFamily="49" charset="0"/>
              </a:rPr>
              <a:t> long </a:t>
            </a:r>
            <a:r>
              <a:rPr lang="it-IT" sz="1800" i="1" dirty="0" err="1">
                <a:latin typeface="Consolas" panose="020B0609020204030204" pitchFamily="49" charset="0"/>
              </a:rPr>
              <a:t>serialVersionUID</a:t>
            </a:r>
            <a:r>
              <a:rPr lang="it-IT" sz="1800" i="1" dirty="0">
                <a:latin typeface="Consolas" panose="020B0609020204030204" pitchFamily="49" charset="0"/>
              </a:rPr>
              <a:t> = 1L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GeneratedValue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strategy</a:t>
            </a:r>
            <a:r>
              <a:rPr lang="it-IT" sz="1800" i="1" dirty="0">
                <a:latin typeface="Consolas" panose="020B0609020204030204" pitchFamily="49" charset="0"/>
              </a:rPr>
              <a:t>=IDENTITY)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Long id;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name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@Basic(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FetchType.EAGER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@Lob	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name</a:t>
            </a:r>
            <a:r>
              <a:rPr lang="it-IT" sz="1800" i="1" dirty="0">
                <a:latin typeface="Consolas" panose="020B0609020204030204" pitchFamily="49" charset="0"/>
              </a:rPr>
              <a:t> = "photo", </a:t>
            </a:r>
            <a:r>
              <a:rPr lang="it-IT" sz="1800" i="1" dirty="0" err="1">
                <a:latin typeface="Consolas" panose="020B0609020204030204" pitchFamily="49" charset="0"/>
              </a:rPr>
              <a:t>columnDefinition</a:t>
            </a:r>
            <a:r>
              <a:rPr lang="it-IT" sz="1800" i="1" dirty="0">
                <a:latin typeface="Consolas" panose="020B0609020204030204" pitchFamily="49" charset="0"/>
              </a:rPr>
              <a:t>="MEDIUMBLOB",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private byte[] photo;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product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FetchType.LAZY</a:t>
            </a:r>
            <a:r>
              <a:rPr lang="it-IT" sz="1800" i="1" dirty="0">
                <a:latin typeface="Consolas" panose="020B0609020204030204" pitchFamily="49" charset="0"/>
              </a:rPr>
              <a:t>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CascadeType.ALL</a:t>
            </a:r>
            <a:r>
              <a:rPr lang="it-IT" sz="1800" i="1" dirty="0">
                <a:latin typeface="Consolas" panose="020B0609020204030204" pitchFamily="49" charset="0"/>
              </a:rPr>
              <a:t>, </a:t>
            </a:r>
            <a:r>
              <a:rPr lang="it-IT" sz="1800" i="1" dirty="0" err="1">
                <a:latin typeface="Consolas" panose="020B0609020204030204" pitchFamily="49" charset="0"/>
              </a:rPr>
              <a:t>orphanRemoval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private List&lt;</a:t>
            </a:r>
            <a:r>
              <a:rPr lang="it-IT" sz="1800" i="1" dirty="0" err="1">
                <a:latin typeface="Consolas" panose="020B0609020204030204" pitchFamily="49" charset="0"/>
              </a:rPr>
              <a:t>Questionnaire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questionnaires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product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FetchType.EAGER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 private List&lt;</a:t>
            </a:r>
            <a:r>
              <a:rPr lang="it-IT" sz="1800" i="1" dirty="0" err="1">
                <a:latin typeface="Consolas" panose="020B0609020204030204" pitchFamily="49" charset="0"/>
              </a:rPr>
              <a:t>Review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reviews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Question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</a:t>
            </a:r>
            <a:r>
              <a:rPr lang="it-IT" sz="1800" i="1" dirty="0" err="1">
                <a:latin typeface="Consolas" panose="020B0609020204030204" pitchFamily="49" charset="0"/>
              </a:rPr>
              <a:t>Entity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public </a:t>
            </a:r>
            <a:r>
              <a:rPr lang="it-IT" sz="1800" i="1" dirty="0" err="1">
                <a:latin typeface="Consolas" panose="020B0609020204030204" pitchFamily="49" charset="0"/>
              </a:rPr>
              <a:t>class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Question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implements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Serializable</a:t>
            </a:r>
            <a:r>
              <a:rPr lang="it-IT" sz="1800" i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static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final</a:t>
            </a:r>
            <a:r>
              <a:rPr lang="it-IT" sz="1800" i="1" dirty="0">
                <a:latin typeface="Consolas" panose="020B0609020204030204" pitchFamily="49" charset="0"/>
              </a:rPr>
              <a:t> long </a:t>
            </a:r>
            <a:r>
              <a:rPr lang="it-IT" sz="1800" i="1" dirty="0" err="1">
                <a:latin typeface="Consolas" panose="020B0609020204030204" pitchFamily="49" charset="0"/>
              </a:rPr>
              <a:t>serialVersionUID</a:t>
            </a:r>
            <a:r>
              <a:rPr lang="it-IT" sz="1800" i="1" dirty="0">
                <a:latin typeface="Consolas" panose="020B0609020204030204" pitchFamily="49" charset="0"/>
              </a:rPr>
              <a:t> = 1L;</a:t>
            </a:r>
          </a:p>
          <a:p>
            <a:pPr marL="0" indent="0">
              <a:buNone/>
            </a:pP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GeneratedValue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strategy</a:t>
            </a:r>
            <a:r>
              <a:rPr lang="it-IT" sz="1800" i="1" dirty="0">
                <a:latin typeface="Consolas" panose="020B0609020204030204" pitchFamily="49" charset="0"/>
              </a:rPr>
              <a:t>=IDENTITY)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Long id;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ManyToMany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questions</a:t>
            </a:r>
            <a:r>
              <a:rPr lang="it-IT" sz="1800" i="1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List&lt;</a:t>
            </a:r>
            <a:r>
              <a:rPr lang="it-IT" sz="1800" i="1" dirty="0" err="1">
                <a:latin typeface="Consolas" panose="020B0609020204030204" pitchFamily="49" charset="0"/>
              </a:rPr>
              <a:t>Questionnaire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questionnaires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question</a:t>
            </a:r>
            <a:r>
              <a:rPr lang="it-IT" sz="1800" i="1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List&lt;</a:t>
            </a:r>
            <a:r>
              <a:rPr lang="it-IT" sz="1800" i="1" dirty="0" err="1">
                <a:latin typeface="Consolas" panose="020B0609020204030204" pitchFamily="49" charset="0"/>
              </a:rPr>
              <a:t>Answer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answers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06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method for </a:t>
            </a:r>
            <a:r>
              <a:rPr lang="en-GB" dirty="0" smtClean="0"/>
              <a:t>adding a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</a:rPr>
              <a:t>public </a:t>
            </a:r>
            <a:r>
              <a:rPr lang="it-IT" sz="2200" dirty="0" err="1">
                <a:latin typeface="Consolas" panose="020B0609020204030204" pitchFamily="49" charset="0"/>
              </a:rPr>
              <a:t>void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addQuestion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Question</a:t>
            </a:r>
            <a:r>
              <a:rPr lang="it-IT" sz="2200" dirty="0">
                <a:latin typeface="Consolas" panose="020B0609020204030204" pitchFamily="49" charset="0"/>
              </a:rPr>
              <a:t> </a:t>
            </a:r>
            <a:r>
              <a:rPr lang="it-IT" sz="2200" dirty="0" err="1">
                <a:latin typeface="Consolas" panose="020B0609020204030204" pitchFamily="49" charset="0"/>
              </a:rPr>
              <a:t>question</a:t>
            </a:r>
            <a:r>
              <a:rPr lang="it-IT" sz="22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this.questions.add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question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it-IT" sz="2200" dirty="0" err="1">
                <a:latin typeface="Consolas" panose="020B0609020204030204" pitchFamily="49" charset="0"/>
              </a:rPr>
              <a:t>question.getQuestionnaires</a:t>
            </a:r>
            <a:r>
              <a:rPr lang="it-IT" sz="2200" dirty="0">
                <a:latin typeface="Consolas" panose="020B0609020204030204" pitchFamily="49" charset="0"/>
              </a:rPr>
              <a:t>().</a:t>
            </a:r>
            <a:r>
              <a:rPr lang="it-IT" sz="2200" dirty="0" err="1">
                <a:latin typeface="Consolas" panose="020B0609020204030204" pitchFamily="49" charset="0"/>
              </a:rPr>
              <a:t>add</a:t>
            </a:r>
            <a:r>
              <a:rPr lang="it-IT" sz="2200" dirty="0">
                <a:latin typeface="Consolas" panose="020B0609020204030204" pitchFamily="49" charset="0"/>
              </a:rPr>
              <a:t>(</a:t>
            </a:r>
            <a:r>
              <a:rPr lang="it-IT" sz="2200" dirty="0" err="1">
                <a:latin typeface="Consolas" panose="020B0609020204030204" pitchFamily="49" charset="0"/>
              </a:rPr>
              <a:t>this</a:t>
            </a:r>
            <a:r>
              <a:rPr lang="it-IT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200" dirty="0" smtClean="0">
                <a:latin typeface="Consolas" panose="020B0609020204030204" pitchFamily="49" charset="0"/>
              </a:rPr>
              <a:t>}</a:t>
            </a:r>
            <a:endParaRPr lang="en-GB" sz="22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90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561"/>
          </a:xfrm>
        </p:spPr>
        <p:txBody>
          <a:bodyPr>
            <a:normAutofit fontScale="90000"/>
          </a:bodyPr>
          <a:lstStyle/>
          <a:p>
            <a:r>
              <a:rPr lang="en-GB" dirty="0"/>
              <a:t>Entity Questionnaire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861134"/>
            <a:ext cx="9144000" cy="59150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@Entity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public class Questionnaire implements Serializable</a:t>
            </a:r>
            <a:r>
              <a:rPr lang="en-US" sz="1800" i="1" dirty="0" smtClean="0">
                <a:latin typeface="Consolas" panose="020B0609020204030204" pitchFamily="49" charset="0"/>
              </a:rPr>
              <a:t>{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static final long </a:t>
            </a:r>
            <a:r>
              <a:rPr lang="en-US" sz="1800" i="1" dirty="0" err="1">
                <a:latin typeface="Consolas" panose="020B0609020204030204" pitchFamily="49" charset="0"/>
              </a:rPr>
              <a:t>serialVersionUID</a:t>
            </a:r>
            <a:r>
              <a:rPr lang="en-US" sz="1800" i="1" dirty="0">
                <a:latin typeface="Consolas" panose="020B0609020204030204" pitchFamily="49" charset="0"/>
              </a:rPr>
              <a:t> = 1L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GeneratedValue</a:t>
            </a:r>
            <a:r>
              <a:rPr lang="en-US" sz="1800" i="1" dirty="0">
                <a:latin typeface="Consolas" panose="020B0609020204030204" pitchFamily="49" charset="0"/>
              </a:rPr>
              <a:t>(strategy=IDENTITY)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Long id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@Column(unique=true, </a:t>
            </a:r>
            <a:r>
              <a:rPr lang="en-US" sz="1800" i="1" dirty="0" err="1">
                <a:latin typeface="Consolas" panose="020B0609020204030204" pitchFamily="49" charset="0"/>
              </a:rPr>
              <a:t>nullable</a:t>
            </a:r>
            <a:r>
              <a:rPr lang="en-US" sz="1800" i="1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</a:t>
            </a:r>
            <a:r>
              <a:rPr lang="en-US" sz="1800" i="1" dirty="0" err="1">
                <a:latin typeface="Consolas" panose="020B0609020204030204" pitchFamily="49" charset="0"/>
              </a:rPr>
              <a:t>LocalDate</a:t>
            </a:r>
            <a:r>
              <a:rPr lang="en-US" sz="1800" i="1" dirty="0">
                <a:latin typeface="Consolas" panose="020B0609020204030204" pitchFamily="49" charset="0"/>
              </a:rPr>
              <a:t> date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@Column(</a:t>
            </a:r>
            <a:r>
              <a:rPr lang="en-US" sz="1800" i="1" dirty="0" err="1">
                <a:latin typeface="Consolas" panose="020B0609020204030204" pitchFamily="49" charset="0"/>
              </a:rPr>
              <a:t>nullable</a:t>
            </a:r>
            <a:r>
              <a:rPr lang="en-US" sz="1800" i="1" dirty="0">
                <a:latin typeface="Consolas" panose="020B0609020204030204" pitchFamily="49" charset="0"/>
              </a:rPr>
              <a:t> = false)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String title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ManyToOne</a:t>
            </a:r>
            <a:r>
              <a:rPr lang="en-US" sz="1800" i="1" dirty="0">
                <a:latin typeface="Consolas" panose="020B0609020204030204" pitchFamily="49" charset="0"/>
              </a:rPr>
              <a:t>(optional=false) 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JoinColumn</a:t>
            </a:r>
            <a:r>
              <a:rPr lang="en-US" sz="1800" i="1" dirty="0">
                <a:latin typeface="Consolas" panose="020B0609020204030204" pitchFamily="49" charset="0"/>
              </a:rPr>
              <a:t>(name = "</a:t>
            </a:r>
            <a:r>
              <a:rPr lang="en-US" sz="1800" i="1" dirty="0" err="1">
                <a:latin typeface="Consolas" panose="020B0609020204030204" pitchFamily="49" charset="0"/>
              </a:rPr>
              <a:t>productId</a:t>
            </a:r>
            <a:r>
              <a:rPr lang="en-US" sz="1800" i="1" dirty="0">
                <a:latin typeface="Consolas" panose="020B0609020204030204" pitchFamily="49" charset="0"/>
              </a:rPr>
              <a:t>", </a:t>
            </a:r>
            <a:r>
              <a:rPr lang="en-US" sz="1800" i="1" dirty="0" err="1">
                <a:latin typeface="Consolas" panose="020B0609020204030204" pitchFamily="49" charset="0"/>
              </a:rPr>
              <a:t>referencedColumnName</a:t>
            </a:r>
            <a:r>
              <a:rPr lang="en-US" sz="1800" i="1" dirty="0">
                <a:latin typeface="Consolas" panose="020B0609020204030204" pitchFamily="49" charset="0"/>
              </a:rPr>
              <a:t> = "id")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Product </a:t>
            </a:r>
            <a:r>
              <a:rPr lang="en-US" sz="1800" i="1" dirty="0" err="1">
                <a:latin typeface="Consolas" panose="020B0609020204030204" pitchFamily="49" charset="0"/>
              </a:rPr>
              <a:t>product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ManyToMany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 smtClean="0">
                <a:latin typeface="Consolas" panose="020B0609020204030204" pitchFamily="49" charset="0"/>
              </a:rPr>
              <a:t>JoinTable</a:t>
            </a:r>
            <a:r>
              <a:rPr lang="en-US" sz="1800" i="1" dirty="0" smtClean="0">
                <a:latin typeface="Consolas" panose="020B0609020204030204" pitchFamily="49" charset="0"/>
              </a:rPr>
              <a:t>(name</a:t>
            </a:r>
            <a:r>
              <a:rPr lang="en-US" sz="1800" i="1" dirty="0">
                <a:latin typeface="Consolas" panose="020B0609020204030204" pitchFamily="49" charset="0"/>
              </a:rPr>
              <a:t>="contains</a:t>
            </a:r>
            <a:r>
              <a:rPr lang="en-US" sz="1800" i="1" dirty="0" smtClean="0">
                <a:latin typeface="Consolas" panose="020B0609020204030204" pitchFamily="49" charset="0"/>
              </a:rPr>
              <a:t>", </a:t>
            </a:r>
            <a:r>
              <a:rPr lang="en-US" sz="1800" i="1" dirty="0" err="1" smtClean="0">
                <a:latin typeface="Consolas" panose="020B0609020204030204" pitchFamily="49" charset="0"/>
              </a:rPr>
              <a:t>joinColumns</a:t>
            </a:r>
            <a:r>
              <a:rPr lang="en-US" sz="1800" i="1" dirty="0" smtClean="0">
                <a:latin typeface="Consolas" panose="020B0609020204030204" pitchFamily="49" charset="0"/>
              </a:rPr>
              <a:t> </a:t>
            </a:r>
            <a:r>
              <a:rPr lang="en-US" sz="1800" i="1" dirty="0">
                <a:latin typeface="Consolas" panose="020B0609020204030204" pitchFamily="49" charset="0"/>
              </a:rPr>
              <a:t>= @</a:t>
            </a:r>
            <a:r>
              <a:rPr lang="en-US" sz="1800" i="1" dirty="0" err="1">
                <a:latin typeface="Consolas" panose="020B0609020204030204" pitchFamily="49" charset="0"/>
              </a:rPr>
              <a:t>JoinColumn</a:t>
            </a:r>
            <a:r>
              <a:rPr lang="en-US" sz="1800" i="1" dirty="0">
                <a:latin typeface="Consolas" panose="020B0609020204030204" pitchFamily="49" charset="0"/>
              </a:rPr>
              <a:t>(name = "</a:t>
            </a:r>
            <a:r>
              <a:rPr lang="en-US" sz="1800" i="1" dirty="0" err="1">
                <a:latin typeface="Consolas" panose="020B0609020204030204" pitchFamily="49" charset="0"/>
              </a:rPr>
              <a:t>questionnaireId</a:t>
            </a:r>
            <a:r>
              <a:rPr lang="en-US" sz="1800" i="1" dirty="0" smtClean="0">
                <a:latin typeface="Consolas" panose="020B0609020204030204" pitchFamily="49" charset="0"/>
              </a:rPr>
              <a:t>"),</a:t>
            </a:r>
            <a:r>
              <a:rPr lang="en-US" sz="1800" i="1" dirty="0" err="1" smtClean="0">
                <a:latin typeface="Consolas" panose="020B0609020204030204" pitchFamily="49" charset="0"/>
              </a:rPr>
              <a:t>inverseJoinColumns</a:t>
            </a:r>
            <a:r>
              <a:rPr lang="en-US" sz="1800" i="1" dirty="0" smtClean="0">
                <a:latin typeface="Consolas" panose="020B0609020204030204" pitchFamily="49" charset="0"/>
              </a:rPr>
              <a:t> </a:t>
            </a:r>
            <a:r>
              <a:rPr lang="en-US" sz="1800" i="1" dirty="0">
                <a:latin typeface="Consolas" panose="020B0609020204030204" pitchFamily="49" charset="0"/>
              </a:rPr>
              <a:t>= @</a:t>
            </a:r>
            <a:r>
              <a:rPr lang="en-US" sz="1800" i="1" dirty="0" err="1">
                <a:latin typeface="Consolas" panose="020B0609020204030204" pitchFamily="49" charset="0"/>
              </a:rPr>
              <a:t>JoinColumn</a:t>
            </a:r>
            <a:r>
              <a:rPr lang="en-US" sz="1800" i="1" dirty="0">
                <a:latin typeface="Consolas" panose="020B0609020204030204" pitchFamily="49" charset="0"/>
              </a:rPr>
              <a:t>(name = "</a:t>
            </a:r>
            <a:r>
              <a:rPr lang="en-US" sz="1800" i="1" dirty="0" err="1">
                <a:latin typeface="Consolas" panose="020B0609020204030204" pitchFamily="49" charset="0"/>
              </a:rPr>
              <a:t>questionId</a:t>
            </a:r>
            <a:r>
              <a:rPr lang="en-US" sz="1800" i="1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List&lt;Question&gt; questions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OneToMany</a:t>
            </a:r>
            <a:r>
              <a:rPr lang="en-US" sz="1800" i="1" dirty="0"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latin typeface="Consolas" panose="020B0609020204030204" pitchFamily="49" charset="0"/>
              </a:rPr>
              <a:t>mappedBy</a:t>
            </a:r>
            <a:r>
              <a:rPr lang="en-US" sz="1800" i="1" dirty="0">
                <a:latin typeface="Consolas" panose="020B0609020204030204" pitchFamily="49" charset="0"/>
              </a:rPr>
              <a:t>="questionnaire", cascade = </a:t>
            </a:r>
            <a:r>
              <a:rPr lang="en-US" sz="1800" i="1" dirty="0" err="1">
                <a:latin typeface="Consolas" panose="020B0609020204030204" pitchFamily="49" charset="0"/>
              </a:rPr>
              <a:t>CascadeType.ALL</a:t>
            </a:r>
            <a:r>
              <a:rPr lang="en-US" sz="1800" i="1" dirty="0">
                <a:latin typeface="Consolas" panose="020B0609020204030204" pitchFamily="49" charset="0"/>
              </a:rPr>
              <a:t>, </a:t>
            </a:r>
            <a:r>
              <a:rPr lang="en-US" sz="1800" i="1" dirty="0" err="1">
                <a:latin typeface="Consolas" panose="020B0609020204030204" pitchFamily="49" charset="0"/>
              </a:rPr>
              <a:t>orphanRemoval</a:t>
            </a:r>
            <a:r>
              <a:rPr lang="en-US" sz="1800" i="1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List&lt;Response&gt; responses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ManyToOne</a:t>
            </a:r>
            <a:r>
              <a:rPr lang="en-US" sz="1800" i="1" dirty="0">
                <a:latin typeface="Consolas" panose="020B0609020204030204" pitchFamily="49" charset="0"/>
              </a:rPr>
              <a:t>(optional=false, fetch=</a:t>
            </a:r>
            <a:r>
              <a:rPr lang="en-US" sz="1800" i="1" dirty="0" err="1">
                <a:latin typeface="Consolas" panose="020B0609020204030204" pitchFamily="49" charset="0"/>
              </a:rPr>
              <a:t>FetchType.LAZY</a:t>
            </a:r>
            <a:r>
              <a:rPr lang="en-US" sz="1800" i="1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User creator</a:t>
            </a:r>
            <a:r>
              <a:rPr lang="en-US" sz="1800" i="1" dirty="0" smtClean="0">
                <a:latin typeface="Consolas" panose="020B0609020204030204" pitchFamily="49" charset="0"/>
              </a:rPr>
              <a:t>;</a:t>
            </a:r>
            <a:endParaRPr lang="en-US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@</a:t>
            </a:r>
            <a:r>
              <a:rPr lang="en-US" sz="1800" i="1" dirty="0" err="1">
                <a:latin typeface="Consolas" panose="020B0609020204030204" pitchFamily="49" charset="0"/>
              </a:rPr>
              <a:t>OneToMany</a:t>
            </a:r>
            <a:r>
              <a:rPr lang="en-US" sz="1800" i="1" dirty="0"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latin typeface="Consolas" panose="020B0609020204030204" pitchFamily="49" charset="0"/>
              </a:rPr>
              <a:t>mappedBy</a:t>
            </a:r>
            <a:r>
              <a:rPr lang="en-US" sz="1800" i="1" dirty="0">
                <a:latin typeface="Consolas" panose="020B0609020204030204" pitchFamily="49" charset="0"/>
              </a:rPr>
              <a:t>="questionnaire")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	private List&lt;Log&gt; logs;</a:t>
            </a:r>
          </a:p>
          <a:p>
            <a:pPr marL="0" indent="0">
              <a:buNone/>
            </a:pPr>
            <a:r>
              <a:rPr lang="en-US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2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Response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</a:t>
            </a:r>
            <a:r>
              <a:rPr lang="it-IT" sz="1800" i="1" dirty="0" err="1">
                <a:latin typeface="Consolas" panose="020B0609020204030204" pitchFamily="49" charset="0"/>
              </a:rPr>
              <a:t>Entity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 smtClean="0">
                <a:latin typeface="Consolas" panose="020B0609020204030204" pitchFamily="49" charset="0"/>
              </a:rPr>
              <a:t>@</a:t>
            </a:r>
            <a:r>
              <a:rPr lang="it-IT" sz="1800" i="1" dirty="0" err="1" smtClean="0">
                <a:latin typeface="Consolas" panose="020B0609020204030204" pitchFamily="49" charset="0"/>
              </a:rPr>
              <a:t>Table</a:t>
            </a:r>
            <a:r>
              <a:rPr lang="it-IT" sz="1800" i="1" dirty="0" smtClean="0">
                <a:latin typeface="Consolas" panose="020B0609020204030204" pitchFamily="49" charset="0"/>
              </a:rPr>
              <a:t>(</a:t>
            </a:r>
            <a:r>
              <a:rPr lang="it-IT" sz="1800" i="1" dirty="0" err="1" smtClean="0">
                <a:latin typeface="Consolas" panose="020B0609020204030204" pitchFamily="49" charset="0"/>
              </a:rPr>
              <a:t>uniqueConstraints</a:t>
            </a:r>
            <a:r>
              <a:rPr lang="it-IT" sz="1800" i="1" dirty="0" smtClean="0">
                <a:latin typeface="Consolas" panose="020B0609020204030204" pitchFamily="49" charset="0"/>
              </a:rPr>
              <a:t>= @</a:t>
            </a:r>
            <a:r>
              <a:rPr lang="it-IT" sz="1800" i="1" dirty="0" err="1">
                <a:latin typeface="Consolas" panose="020B0609020204030204" pitchFamily="49" charset="0"/>
              </a:rPr>
              <a:t>UniqueConstraint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columnNames</a:t>
            </a:r>
            <a:r>
              <a:rPr lang="it-IT" sz="1800" i="1" dirty="0">
                <a:latin typeface="Consolas" panose="020B0609020204030204" pitchFamily="49" charset="0"/>
              </a:rPr>
              <a:t>={"</a:t>
            </a:r>
            <a:r>
              <a:rPr lang="it-IT" sz="1800" i="1" dirty="0" err="1">
                <a:latin typeface="Consolas" panose="020B0609020204030204" pitchFamily="49" charset="0"/>
              </a:rPr>
              <a:t>questionnaire_id</a:t>
            </a:r>
            <a:r>
              <a:rPr lang="it-IT" sz="1800" i="1" dirty="0">
                <a:latin typeface="Consolas" panose="020B0609020204030204" pitchFamily="49" charset="0"/>
              </a:rPr>
              <a:t>", "</a:t>
            </a:r>
            <a:r>
              <a:rPr lang="it-IT" sz="1800" i="1" dirty="0" err="1">
                <a:latin typeface="Consolas" panose="020B0609020204030204" pitchFamily="49" charset="0"/>
              </a:rPr>
              <a:t>user_id</a:t>
            </a:r>
            <a:r>
              <a:rPr lang="it-IT" sz="1800" i="1" dirty="0" smtClean="0">
                <a:latin typeface="Consolas" panose="020B0609020204030204" pitchFamily="49" charset="0"/>
              </a:rPr>
              <a:t>"}))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public </a:t>
            </a:r>
            <a:r>
              <a:rPr lang="it-IT" sz="1800" i="1" dirty="0" err="1">
                <a:latin typeface="Consolas" panose="020B0609020204030204" pitchFamily="49" charset="0"/>
              </a:rPr>
              <a:t>class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Response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implements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Serializable</a:t>
            </a:r>
            <a:r>
              <a:rPr lang="it-IT" sz="1800" i="1" dirty="0" smtClean="0">
                <a:latin typeface="Consolas" panose="020B0609020204030204" pitchFamily="49" charset="0"/>
              </a:rPr>
              <a:t>{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static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final</a:t>
            </a:r>
            <a:r>
              <a:rPr lang="it-IT" sz="1800" i="1" dirty="0">
                <a:latin typeface="Consolas" panose="020B0609020204030204" pitchFamily="49" charset="0"/>
              </a:rPr>
              <a:t> long </a:t>
            </a:r>
            <a:r>
              <a:rPr lang="it-IT" sz="1800" i="1" dirty="0" err="1">
                <a:latin typeface="Consolas" panose="020B0609020204030204" pitchFamily="49" charset="0"/>
              </a:rPr>
              <a:t>serialVersionUID</a:t>
            </a:r>
            <a:r>
              <a:rPr lang="it-IT" sz="1800" i="1" dirty="0">
                <a:latin typeface="Consolas" panose="020B0609020204030204" pitchFamily="49" charset="0"/>
              </a:rPr>
              <a:t> = 1L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@Id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GeneratedValue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strategy</a:t>
            </a:r>
            <a:r>
              <a:rPr lang="it-IT" sz="1800" i="1" dirty="0">
                <a:latin typeface="Consolas" panose="020B0609020204030204" pitchFamily="49" charset="0"/>
              </a:rPr>
              <a:t>=IDENTITY)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Long id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Integer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age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Enumerated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EnumType.STRING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Gender </a:t>
            </a:r>
            <a:r>
              <a:rPr lang="it-IT" sz="1800" i="1" dirty="0" err="1">
                <a:latin typeface="Consolas" panose="020B0609020204030204" pitchFamily="49" charset="0"/>
              </a:rPr>
              <a:t>gender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Enumerated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EnumType.STRING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ExpertiseLevel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expertiseLevel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Integer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points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ManyToOne</a:t>
            </a:r>
            <a:r>
              <a:rPr lang="it-IT" sz="1800" i="1" dirty="0">
                <a:latin typeface="Consolas" panose="020B0609020204030204" pitchFamily="49" charset="0"/>
              </a:rPr>
              <a:t>(optional=false,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FetchType.EAGER</a:t>
            </a:r>
            <a:r>
              <a:rPr lang="it-IT" sz="1800" i="1" dirty="0">
                <a:latin typeface="Consolas" panose="020B0609020204030204" pitchFamily="49" charset="0"/>
              </a:rPr>
              <a:t>) 	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Questionnaire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questionnaire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ManyToOne</a:t>
            </a:r>
            <a:r>
              <a:rPr lang="it-IT" sz="1800" i="1" dirty="0">
                <a:latin typeface="Consolas" panose="020B0609020204030204" pitchFamily="49" charset="0"/>
              </a:rPr>
              <a:t>(optional=false, </a:t>
            </a:r>
            <a:r>
              <a:rPr lang="it-IT" sz="1800" i="1" dirty="0" err="1">
                <a:latin typeface="Consolas" panose="020B0609020204030204" pitchFamily="49" charset="0"/>
              </a:rPr>
              <a:t>fetch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FetchType.LAZY</a:t>
            </a:r>
            <a:r>
              <a:rPr lang="it-IT" sz="1800" i="1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User </a:t>
            </a:r>
            <a:r>
              <a:rPr lang="it-IT" sz="1800" i="1" dirty="0" err="1">
                <a:latin typeface="Consolas" panose="020B0609020204030204" pitchFamily="49" charset="0"/>
              </a:rPr>
              <a:t>user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response</a:t>
            </a:r>
            <a:r>
              <a:rPr lang="it-IT" sz="1800" i="1" dirty="0">
                <a:latin typeface="Consolas" panose="020B0609020204030204" pitchFamily="49" charset="0"/>
              </a:rPr>
              <a:t>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CascadeType.ALL</a:t>
            </a:r>
            <a:r>
              <a:rPr lang="it-IT" sz="1800" i="1" dirty="0">
                <a:latin typeface="Consolas" panose="020B0609020204030204" pitchFamily="49" charset="0"/>
              </a:rPr>
              <a:t>, </a:t>
            </a:r>
            <a:r>
              <a:rPr lang="it-IT" sz="1800" i="1" dirty="0" err="1">
                <a:latin typeface="Consolas" panose="020B0609020204030204" pitchFamily="49" charset="0"/>
              </a:rPr>
              <a:t>orphanRemoval</a:t>
            </a:r>
            <a:r>
              <a:rPr lang="it-IT" sz="1800" i="1" dirty="0">
                <a:latin typeface="Consolas" panose="020B0609020204030204" pitchFamily="49" charset="0"/>
              </a:rPr>
              <a:t> = 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 &lt;</a:t>
            </a:r>
            <a:r>
              <a:rPr lang="it-IT" sz="1800" i="1" dirty="0" err="1">
                <a:latin typeface="Consolas" panose="020B0609020204030204" pitchFamily="49" charset="0"/>
              </a:rPr>
              <a:t>Answer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answers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29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</a:t>
            </a:r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public class Review implements Serializable{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private static final long </a:t>
            </a:r>
            <a:r>
              <a:rPr lang="en-GB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1L;</a:t>
            </a:r>
          </a:p>
          <a:p>
            <a:pPr marL="0" indent="0">
              <a:buNone/>
            </a:pPr>
            <a:endParaRPr lang="en-GB" sz="15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@Id</a:t>
            </a:r>
          </a:p>
          <a:p>
            <a:pPr marL="0" indent="0">
              <a:buNone/>
            </a:pP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	@</a:t>
            </a:r>
            <a:r>
              <a:rPr lang="en-GB" sz="15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GeneratedValue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(strategy=IDENTITY)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private Long id;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endParaRPr lang="en-GB" sz="15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sz="1500" i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@Lob //it could be heavy!</a:t>
            </a:r>
            <a:endParaRPr lang="en-GB" sz="15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@Column(</a:t>
            </a:r>
            <a:r>
              <a:rPr lang="en-GB" sz="15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nullable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=false)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private String review;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GB" sz="15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ManyToOne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(optional=false, fetch = </a:t>
            </a:r>
            <a:r>
              <a:rPr lang="en-GB" sz="15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private Product </a:t>
            </a:r>
            <a:r>
              <a:rPr lang="en-GB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product</a:t>
            </a: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lang="en-GB" sz="15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ManyToOne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(optional=false, fetch = </a:t>
            </a:r>
            <a:r>
              <a:rPr lang="en-GB" sz="1500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FetchType.EAGER</a:t>
            </a:r>
            <a:r>
              <a:rPr lang="en-GB" sz="1500" i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	private User </a:t>
            </a:r>
            <a:r>
              <a:rPr lang="en-GB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user</a:t>
            </a: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5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334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@</a:t>
            </a:r>
            <a:r>
              <a:rPr lang="it-IT" sz="1800" i="1" dirty="0" err="1">
                <a:latin typeface="Consolas" panose="020B0609020204030204" pitchFamily="49" charset="0"/>
              </a:rPr>
              <a:t>Entity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public </a:t>
            </a:r>
            <a:r>
              <a:rPr lang="it-IT" sz="1800" i="1" dirty="0" err="1">
                <a:latin typeface="Consolas" panose="020B0609020204030204" pitchFamily="49" charset="0"/>
              </a:rPr>
              <a:t>class</a:t>
            </a:r>
            <a:r>
              <a:rPr lang="it-IT" sz="1800" i="1" dirty="0">
                <a:latin typeface="Consolas" panose="020B0609020204030204" pitchFamily="49" charset="0"/>
              </a:rPr>
              <a:t> User </a:t>
            </a:r>
            <a:r>
              <a:rPr lang="it-IT" sz="1800" i="1" dirty="0" smtClean="0">
                <a:latin typeface="Consolas" panose="020B0609020204030204" pitchFamily="49" charset="0"/>
              </a:rPr>
              <a:t>{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 smtClean="0">
                <a:latin typeface="Consolas" panose="020B0609020204030204" pitchFamily="49" charset="0"/>
              </a:rPr>
              <a:t>	@</a:t>
            </a:r>
            <a:r>
              <a:rPr lang="it-IT" sz="1800" i="1" dirty="0">
                <a:latin typeface="Consolas" panose="020B0609020204030204" pitchFamily="49" charset="0"/>
              </a:rPr>
              <a:t>Id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GeneratedValue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strategy</a:t>
            </a:r>
            <a:r>
              <a:rPr lang="it-IT" sz="1800" i="1" dirty="0">
                <a:latin typeface="Consolas" panose="020B0609020204030204" pitchFamily="49" charset="0"/>
              </a:rPr>
              <a:t>=IDENTITY)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Long id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unique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username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password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unique</a:t>
            </a:r>
            <a:r>
              <a:rPr lang="it-IT" sz="1800" i="1" dirty="0">
                <a:latin typeface="Consolas" panose="020B0609020204030204" pitchFamily="49" charset="0"/>
              </a:rPr>
              <a:t>=</a:t>
            </a:r>
            <a:r>
              <a:rPr lang="it-IT" sz="1800" i="1" dirty="0" err="1">
                <a:latin typeface="Consolas" panose="020B0609020204030204" pitchFamily="49" charset="0"/>
              </a:rPr>
              <a:t>true</a:t>
            </a:r>
            <a:r>
              <a:rPr lang="it-IT" sz="1800" i="1" dirty="0">
                <a:latin typeface="Consolas" panose="020B0609020204030204" pitchFamily="49" charset="0"/>
              </a:rPr>
              <a:t>, 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email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Boolean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blocked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Column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nullable</a:t>
            </a:r>
            <a:r>
              <a:rPr lang="it-IT" sz="1800" i="1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</a:t>
            </a:r>
            <a:r>
              <a:rPr lang="it-IT" sz="1800" i="1" dirty="0" err="1">
                <a:latin typeface="Consolas" panose="020B0609020204030204" pitchFamily="49" charset="0"/>
              </a:rPr>
              <a:t>String</a:t>
            </a:r>
            <a:r>
              <a:rPr lang="it-IT" sz="1800" i="1" dirty="0">
                <a:latin typeface="Consolas" panose="020B0609020204030204" pitchFamily="49" charset="0"/>
              </a:rPr>
              <a:t> </a:t>
            </a:r>
            <a:r>
              <a:rPr lang="it-IT" sz="1800" i="1" dirty="0" err="1">
                <a:latin typeface="Consolas" panose="020B0609020204030204" pitchFamily="49" charset="0"/>
              </a:rPr>
              <a:t>roles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 smtClean="0">
                <a:latin typeface="Consolas" panose="020B0609020204030204" pitchFamily="49" charset="0"/>
              </a:rPr>
              <a:t>OneToMany</a:t>
            </a:r>
            <a:r>
              <a:rPr lang="it-IT" sz="1800" i="1" dirty="0" smtClean="0">
                <a:latin typeface="Consolas" panose="020B0609020204030204" pitchFamily="49" charset="0"/>
              </a:rPr>
              <a:t>(</a:t>
            </a:r>
            <a:r>
              <a:rPr lang="it-IT" sz="1800" i="1" dirty="0" err="1" smtClean="0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="creator", </a:t>
            </a:r>
            <a:r>
              <a:rPr lang="it-IT" sz="1800" i="1" dirty="0" err="1">
                <a:latin typeface="Consolas" panose="020B0609020204030204" pitchFamily="49" charset="0"/>
              </a:rPr>
              <a:t>cascade</a:t>
            </a:r>
            <a:r>
              <a:rPr lang="it-IT" sz="1800" i="1" dirty="0">
                <a:latin typeface="Consolas" panose="020B0609020204030204" pitchFamily="49" charset="0"/>
              </a:rPr>
              <a:t> = {</a:t>
            </a:r>
            <a:r>
              <a:rPr lang="it-IT" sz="1800" i="1" dirty="0" err="1">
                <a:latin typeface="Consolas" panose="020B0609020204030204" pitchFamily="49" charset="0"/>
              </a:rPr>
              <a:t>CascadeType.PERSIST</a:t>
            </a:r>
            <a:r>
              <a:rPr lang="it-IT" sz="1800" i="1" dirty="0">
                <a:latin typeface="Consolas" panose="020B0609020204030204" pitchFamily="49" charset="0"/>
              </a:rPr>
              <a:t>, </a:t>
            </a:r>
            <a:r>
              <a:rPr lang="it-IT" sz="1800" i="1" dirty="0" err="1">
                <a:latin typeface="Consolas" panose="020B0609020204030204" pitchFamily="49" charset="0"/>
              </a:rPr>
              <a:t>CascadeType.MERGE</a:t>
            </a:r>
            <a:r>
              <a:rPr lang="it-IT" sz="1800" i="1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List&lt;</a:t>
            </a:r>
            <a:r>
              <a:rPr lang="it-IT" sz="1800" i="1" dirty="0" err="1">
                <a:latin typeface="Consolas" panose="020B0609020204030204" pitchFamily="49" charset="0"/>
              </a:rPr>
              <a:t>Questionnaire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questionnairesCreated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user</a:t>
            </a:r>
            <a:r>
              <a:rPr lang="it-IT" sz="1800" i="1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List&lt;</a:t>
            </a:r>
            <a:r>
              <a:rPr lang="it-IT" sz="1800" i="1" dirty="0" err="1">
                <a:latin typeface="Consolas" panose="020B0609020204030204" pitchFamily="49" charset="0"/>
              </a:rPr>
              <a:t>Response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responses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user</a:t>
            </a:r>
            <a:r>
              <a:rPr lang="it-IT" sz="1800" i="1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List&lt;Log&gt; </a:t>
            </a:r>
            <a:r>
              <a:rPr lang="it-IT" sz="1800" i="1" dirty="0" err="1">
                <a:latin typeface="Consolas" panose="020B0609020204030204" pitchFamily="49" charset="0"/>
              </a:rPr>
              <a:t>logs</a:t>
            </a:r>
            <a:r>
              <a:rPr lang="it-IT" sz="1800" i="1" dirty="0" smtClean="0">
                <a:latin typeface="Consolas" panose="020B0609020204030204" pitchFamily="49" charset="0"/>
              </a:rPr>
              <a:t>;</a:t>
            </a:r>
            <a:endParaRPr lang="it-IT" sz="18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@</a:t>
            </a:r>
            <a:r>
              <a:rPr lang="it-IT" sz="1800" i="1" dirty="0" err="1">
                <a:latin typeface="Consolas" panose="020B0609020204030204" pitchFamily="49" charset="0"/>
              </a:rPr>
              <a:t>OneToMany</a:t>
            </a:r>
            <a:r>
              <a:rPr lang="it-IT" sz="1800" i="1" dirty="0">
                <a:latin typeface="Consolas" panose="020B0609020204030204" pitchFamily="49" charset="0"/>
              </a:rPr>
              <a:t>(</a:t>
            </a:r>
            <a:r>
              <a:rPr lang="it-IT" sz="1800" i="1" dirty="0" err="1">
                <a:latin typeface="Consolas" panose="020B0609020204030204" pitchFamily="49" charset="0"/>
              </a:rPr>
              <a:t>mappedBy</a:t>
            </a:r>
            <a:r>
              <a:rPr lang="it-IT" sz="1800" i="1" dirty="0">
                <a:latin typeface="Consolas" panose="020B0609020204030204" pitchFamily="49" charset="0"/>
              </a:rPr>
              <a:t>="</a:t>
            </a:r>
            <a:r>
              <a:rPr lang="it-IT" sz="1800" i="1" dirty="0" err="1">
                <a:latin typeface="Consolas" panose="020B0609020204030204" pitchFamily="49" charset="0"/>
              </a:rPr>
              <a:t>user</a:t>
            </a:r>
            <a:r>
              <a:rPr lang="it-IT" sz="1800" i="1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	private List&lt;</a:t>
            </a:r>
            <a:r>
              <a:rPr lang="it-IT" sz="1800" i="1" dirty="0" err="1">
                <a:latin typeface="Consolas" panose="020B0609020204030204" pitchFamily="49" charset="0"/>
              </a:rPr>
              <a:t>Review</a:t>
            </a:r>
            <a:r>
              <a:rPr lang="it-IT" sz="1800" i="1" dirty="0">
                <a:latin typeface="Consolas" panose="020B0609020204030204" pitchFamily="49" charset="0"/>
              </a:rPr>
              <a:t>&gt; </a:t>
            </a:r>
            <a:r>
              <a:rPr lang="it-IT" sz="1800" i="1" dirty="0" err="1">
                <a:latin typeface="Consolas" panose="020B0609020204030204" pitchFamily="49" charset="0"/>
              </a:rPr>
              <a:t>reviews</a:t>
            </a:r>
            <a:r>
              <a:rPr lang="it-IT" sz="1800" i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800" i="1" dirty="0">
                <a:latin typeface="Consolas" panose="020B0609020204030204" pitchFamily="49" charset="0"/>
              </a:rPr>
              <a:t>}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84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Entity</a:t>
            </a:r>
            <a:r>
              <a:rPr lang="it-IT" dirty="0" smtClean="0"/>
              <a:t> Method for </a:t>
            </a:r>
            <a:r>
              <a:rPr lang="it-IT" dirty="0" err="1" smtClean="0"/>
              <a:t>retrieving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 of a User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in entity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</a:rPr>
              <a:t>public </a:t>
            </a:r>
            <a:r>
              <a:rPr lang="it-IT" dirty="0" err="1">
                <a:latin typeface="Consolas" panose="020B0609020204030204" pitchFamily="49" charset="0"/>
              </a:rPr>
              <a:t>Integer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getPoints</a:t>
            </a:r>
            <a:r>
              <a:rPr lang="it-IT" dirty="0"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it-IT" sz="2800" dirty="0" err="1">
                <a:latin typeface="Consolas" panose="020B0609020204030204" pitchFamily="49" charset="0"/>
              </a:rPr>
              <a:t>return</a:t>
            </a:r>
            <a:r>
              <a:rPr lang="it-IT" sz="2800" dirty="0">
                <a:latin typeface="Consolas" panose="020B0609020204030204" pitchFamily="49" charset="0"/>
              </a:rPr>
              <a:t> </a:t>
            </a:r>
            <a:r>
              <a:rPr lang="it-IT" sz="2800" dirty="0" err="1">
                <a:latin typeface="Consolas" panose="020B0609020204030204" pitchFamily="49" charset="0"/>
              </a:rPr>
              <a:t>responses.stream</a:t>
            </a:r>
            <a:r>
              <a:rPr lang="it-IT" sz="2800" dirty="0">
                <a:latin typeface="Consolas" panose="020B06090202040302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it-IT" dirty="0">
                <a:latin typeface="Consolas" panose="020B0609020204030204" pitchFamily="49" charset="0"/>
              </a:rPr>
              <a:t>.</a:t>
            </a:r>
            <a:r>
              <a:rPr lang="it-IT" sz="2800" dirty="0" err="1">
                <a:latin typeface="Consolas" panose="020B0609020204030204" pitchFamily="49" charset="0"/>
              </a:rPr>
              <a:t>map</a:t>
            </a:r>
            <a:r>
              <a:rPr lang="it-IT" sz="2800" dirty="0">
                <a:latin typeface="Consolas" panose="020B0609020204030204" pitchFamily="49" charset="0"/>
              </a:rPr>
              <a:t>(</a:t>
            </a:r>
            <a:r>
              <a:rPr lang="it-IT" sz="2800" dirty="0" err="1">
                <a:latin typeface="Consolas" panose="020B0609020204030204" pitchFamily="49" charset="0"/>
              </a:rPr>
              <a:t>Response</a:t>
            </a:r>
            <a:r>
              <a:rPr lang="it-IT" sz="2800" dirty="0">
                <a:latin typeface="Consolas" panose="020B0609020204030204" pitchFamily="49" charset="0"/>
              </a:rPr>
              <a:t>::</a:t>
            </a:r>
            <a:r>
              <a:rPr lang="it-IT" sz="2800" dirty="0" err="1">
                <a:latin typeface="Consolas" panose="020B0609020204030204" pitchFamily="49" charset="0"/>
              </a:rPr>
              <a:t>getPoints</a:t>
            </a:r>
            <a:r>
              <a:rPr lang="it-IT" sz="2800" dirty="0"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it-IT" sz="2800" dirty="0">
                <a:latin typeface="Consolas" panose="020B0609020204030204" pitchFamily="49" charset="0"/>
              </a:rPr>
              <a:t>.reduce(0, </a:t>
            </a:r>
            <a:r>
              <a:rPr lang="it-IT" sz="2800" dirty="0" err="1">
                <a:latin typeface="Consolas" panose="020B0609020204030204" pitchFamily="49" charset="0"/>
              </a:rPr>
              <a:t>Integer</a:t>
            </a:r>
            <a:r>
              <a:rPr lang="it-IT" sz="2800" dirty="0">
                <a:latin typeface="Consolas" panose="020B0609020204030204" pitchFamily="49" charset="0"/>
              </a:rPr>
              <a:t>::</a:t>
            </a:r>
            <a:r>
              <a:rPr lang="it-IT" sz="2800" i="1" dirty="0">
                <a:latin typeface="Consolas" panose="020B0609020204030204" pitchFamily="49" charset="0"/>
              </a:rPr>
              <a:t>sum);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}</a:t>
            </a: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5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2540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model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29" y="960427"/>
            <a:ext cx="6033541" cy="58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94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xmlns="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/>
          <a:lstStyle/>
          <a:p>
            <a:r>
              <a:rPr lang="en-US" dirty="0"/>
              <a:t>Repositories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Controllers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Repositories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xmlns="" id="{A53BBECD-44EF-49F8-A17D-5673227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51" y="1690689"/>
            <a:ext cx="7886700" cy="4351338"/>
          </a:xfrm>
        </p:spPr>
        <p:txBody>
          <a:bodyPr/>
          <a:lstStyle/>
          <a:p>
            <a:r>
              <a:rPr lang="en-US" dirty="0" err="1"/>
              <a:t>AnswerRepository</a:t>
            </a:r>
            <a:endParaRPr lang="en-US" dirty="0"/>
          </a:p>
          <a:p>
            <a:r>
              <a:rPr lang="en-US" dirty="0" err="1"/>
              <a:t>BadWordRepository</a:t>
            </a:r>
            <a:endParaRPr lang="en-US" dirty="0"/>
          </a:p>
          <a:p>
            <a:r>
              <a:rPr lang="en-US" dirty="0" err="1"/>
              <a:t>LogRepository</a:t>
            </a:r>
            <a:endParaRPr lang="en-US" dirty="0"/>
          </a:p>
          <a:p>
            <a:r>
              <a:rPr lang="en-US" dirty="0" err="1"/>
              <a:t>ProductRepository</a:t>
            </a:r>
            <a:endParaRPr lang="en-US" dirty="0"/>
          </a:p>
          <a:p>
            <a:r>
              <a:rPr lang="en-US" dirty="0" err="1"/>
              <a:t>QuestionnaireRepository</a:t>
            </a:r>
            <a:endParaRPr lang="en-US" dirty="0"/>
          </a:p>
          <a:p>
            <a:r>
              <a:rPr lang="en-US" dirty="0" err="1"/>
              <a:t>ResponseRepository</a:t>
            </a:r>
            <a:endParaRPr lang="en-US" dirty="0"/>
          </a:p>
          <a:p>
            <a:r>
              <a:rPr lang="en-US" dirty="0" err="1"/>
              <a:t>UserRepository</a:t>
            </a:r>
            <a:endParaRPr lang="en-US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6900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Repository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Basic CRUD operations are automatically implemented (</a:t>
            </a:r>
            <a:r>
              <a:rPr lang="en-GB" dirty="0" err="1" smtClean="0"/>
              <a:t>findAll</a:t>
            </a:r>
            <a:r>
              <a:rPr lang="en-GB" dirty="0"/>
              <a:t>, </a:t>
            </a:r>
            <a:r>
              <a:rPr lang="en-GB" dirty="0" err="1"/>
              <a:t>findById</a:t>
            </a:r>
            <a:r>
              <a:rPr lang="en-GB" dirty="0" smtClean="0"/>
              <a:t>…)</a:t>
            </a:r>
          </a:p>
          <a:p>
            <a:r>
              <a:rPr lang="en-GB" dirty="0" smtClean="0"/>
              <a:t>Different ways to handle custom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413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Semantic</a:t>
            </a:r>
            <a:r>
              <a:rPr lang="it-IT" dirty="0" smtClean="0"/>
              <a:t> </a:t>
            </a:r>
            <a:r>
              <a:rPr lang="it-IT" dirty="0" err="1" smtClean="0"/>
              <a:t>interpretation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Repositories</a:t>
            </a:r>
            <a:r>
              <a:rPr lang="it-IT" dirty="0" smtClean="0"/>
              <a:t> can </a:t>
            </a:r>
            <a:r>
              <a:rPr lang="it-IT" dirty="0" err="1" smtClean="0"/>
              <a:t>interpret</a:t>
            </a:r>
            <a:r>
              <a:rPr lang="it-IT" dirty="0" smtClean="0"/>
              <a:t> the </a:t>
            </a:r>
            <a:r>
              <a:rPr lang="it-IT" dirty="0" err="1" smtClean="0"/>
              <a:t>purpose</a:t>
            </a:r>
            <a:r>
              <a:rPr lang="it-IT" dirty="0" smtClean="0"/>
              <a:t> of a </a:t>
            </a:r>
            <a:r>
              <a:rPr lang="it-IT" dirty="0" err="1" smtClean="0"/>
              <a:t>method</a:t>
            </a:r>
            <a:r>
              <a:rPr lang="it-IT" dirty="0" smtClean="0"/>
              <a:t> by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name</a:t>
            </a:r>
            <a:endParaRPr lang="it-IT" dirty="0" smtClean="0"/>
          </a:p>
          <a:p>
            <a:r>
              <a:rPr lang="it-IT" dirty="0" err="1" smtClean="0"/>
              <a:t>Useful</a:t>
            </a:r>
            <a:r>
              <a:rPr lang="it-IT" dirty="0" smtClean="0"/>
              <a:t> for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queries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3415506"/>
            <a:ext cx="87058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11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JPQL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@Query </a:t>
            </a:r>
            <a:r>
              <a:rPr lang="it-IT" dirty="0" err="1" smtClean="0"/>
              <a:t>annotation</a:t>
            </a:r>
            <a:r>
              <a:rPr lang="it-IT" dirty="0" smtClean="0"/>
              <a:t> </a:t>
            </a:r>
            <a:r>
              <a:rPr lang="it-IT" dirty="0" err="1" smtClean="0"/>
              <a:t>specifying</a:t>
            </a:r>
            <a:r>
              <a:rPr lang="it-IT" dirty="0" smtClean="0"/>
              <a:t> a JPQL query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5" y="2954337"/>
            <a:ext cx="8065430" cy="146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97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Specification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Criteria</a:t>
            </a:r>
            <a:r>
              <a:rPr lang="it-IT" dirty="0" smtClean="0"/>
              <a:t> builder </a:t>
            </a:r>
            <a:r>
              <a:rPr lang="it-IT" dirty="0" err="1" smtClean="0"/>
              <a:t>approach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2608"/>
            <a:ext cx="9144000" cy="28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4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JPA Testing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Data JPA Test </a:t>
            </a:r>
            <a:r>
              <a:rPr lang="it-IT" dirty="0" err="1" smtClean="0"/>
              <a:t>Annotations</a:t>
            </a:r>
            <a:endParaRPr lang="it-IT" dirty="0" smtClean="0"/>
          </a:p>
          <a:p>
            <a:r>
              <a:rPr lang="it-IT" dirty="0" err="1" smtClean="0"/>
              <a:t>TestEntityManager</a:t>
            </a:r>
            <a:r>
              <a:rPr lang="it-IT" dirty="0" smtClean="0"/>
              <a:t> to help for </a:t>
            </a:r>
            <a:r>
              <a:rPr lang="it-IT" dirty="0" err="1" smtClean="0"/>
              <a:t>persistence</a:t>
            </a:r>
            <a:r>
              <a:rPr lang="it-IT" dirty="0" smtClean="0"/>
              <a:t> </a:t>
            </a:r>
            <a:r>
              <a:rPr lang="it-IT" dirty="0" err="1" smtClean="0"/>
              <a:t>operations</a:t>
            </a:r>
            <a:endParaRPr lang="it-IT" dirty="0" smtClean="0"/>
          </a:p>
          <a:p>
            <a:r>
              <a:rPr lang="it-IT" dirty="0" err="1" smtClean="0"/>
              <a:t>TestContainers</a:t>
            </a:r>
            <a:r>
              <a:rPr lang="it-IT" dirty="0" smtClean="0"/>
              <a:t> to </a:t>
            </a:r>
            <a:r>
              <a:rPr lang="it-IT" dirty="0" err="1" smtClean="0"/>
              <a:t>run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in a </a:t>
            </a:r>
            <a:r>
              <a:rPr lang="it-IT" dirty="0" err="1" smtClean="0"/>
              <a:t>virtual</a:t>
            </a:r>
            <a:r>
              <a:rPr lang="it-IT" dirty="0" smtClean="0"/>
              <a:t> </a:t>
            </a:r>
            <a:r>
              <a:rPr lang="it-IT" dirty="0" err="1" smtClean="0"/>
              <a:t>instance</a:t>
            </a:r>
            <a:r>
              <a:rPr lang="it-IT" dirty="0" smtClean="0"/>
              <a:t> of a database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2942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method for  doing something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 method(Class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. . .) {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// code 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use if requested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clone this slide as many tie as there are requested business methods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7225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Answer represents a single answer to a specific question, while response is the “package” of all the answer related to a questionnaire</a:t>
            </a:r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“of a”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all</a:t>
            </a:r>
          </a:p>
          <a:p>
            <a:pPr lvl="1"/>
            <a:r>
              <a:rPr lang="en-GB" dirty="0"/>
              <a:t>Orphan Removal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PRODUCT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18722" y="136224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Of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“contains”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/>
              <a:t>ManyToMany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2" y="1754438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4910" y="1370978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4347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“creates”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USER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QUESTIONNAIRE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Cascade persist, merge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USER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11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“has”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ANSWER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No cascading</a:t>
            </a:r>
          </a:p>
          <a:p>
            <a:pPr lvl="1"/>
            <a:r>
              <a:rPr lang="en-GB" dirty="0"/>
              <a:t>This relationship is not so important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ANSWER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ANSWER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918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“associated to”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sz="2800" dirty="0"/>
              <a:t>RESPONSE</a:t>
            </a:r>
          </a:p>
          <a:p>
            <a:pPr lvl="1"/>
            <a:r>
              <a:rPr lang="en-GB" dirty="0" err="1"/>
              <a:t>OneToMany</a:t>
            </a:r>
            <a:endParaRPr lang="en-GB" dirty="0"/>
          </a:p>
          <a:p>
            <a:pPr lvl="1"/>
            <a:r>
              <a:rPr lang="en-GB" dirty="0"/>
              <a:t>Fetch Lazy</a:t>
            </a:r>
          </a:p>
          <a:p>
            <a:pPr lvl="1"/>
            <a:r>
              <a:rPr lang="en-GB" dirty="0"/>
              <a:t>Cascading all</a:t>
            </a:r>
          </a:p>
          <a:p>
            <a:pPr lvl="1"/>
            <a:r>
              <a:rPr lang="en-GB" dirty="0"/>
              <a:t>Orphan removal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2800" dirty="0"/>
              <a:t>RESPONSE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QUESTIONNAIRE</a:t>
            </a:r>
            <a:r>
              <a:rPr lang="en-GB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ManyToOne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/>
              <a:t>Fetch Eager</a:t>
            </a:r>
          </a:p>
          <a:p>
            <a:pPr lvl="1"/>
            <a:r>
              <a:rPr lang="en-GB" dirty="0"/>
              <a:t>No cascading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0572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7202" y="1342724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associated 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RESPONSE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QUESTIONNAIRE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092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3204</TotalTime>
  <Words>739</Words>
  <Application>Microsoft Office PowerPoint</Application>
  <PresentationFormat>Presentazione su schermo (4:3)</PresentationFormat>
  <Paragraphs>484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Data bases 2</vt:lpstr>
      <vt:lpstr>Entity Relationship</vt:lpstr>
      <vt:lpstr>Relational model</vt:lpstr>
      <vt:lpstr>Motivation</vt:lpstr>
      <vt:lpstr>Relationship “of a” </vt:lpstr>
      <vt:lpstr>Relationship “contains” </vt:lpstr>
      <vt:lpstr>Relationship “creates” </vt:lpstr>
      <vt:lpstr>Relationship “has” </vt:lpstr>
      <vt:lpstr>Relationship “associated to” </vt:lpstr>
      <vt:lpstr>Relationship “submits” </vt:lpstr>
      <vt:lpstr>Relationship “associated to” </vt:lpstr>
      <vt:lpstr>Relationship “effects” </vt:lpstr>
      <vt:lpstr>Relationship “sent by” </vt:lpstr>
      <vt:lpstr>Relationship “refers to” </vt:lpstr>
      <vt:lpstr>Motivation</vt:lpstr>
      <vt:lpstr>Entity Answer</vt:lpstr>
      <vt:lpstr>Entity method for adding an Answer</vt:lpstr>
      <vt:lpstr>Points Handling</vt:lpstr>
      <vt:lpstr>Trigger handling in JPA. Why?</vt:lpstr>
      <vt:lpstr>Entity BadWord</vt:lpstr>
      <vt:lpstr>Entity Log</vt:lpstr>
      <vt:lpstr>Entity Product</vt:lpstr>
      <vt:lpstr>Entity Question</vt:lpstr>
      <vt:lpstr>Entity method for adding a Question</vt:lpstr>
      <vt:lpstr>Entity Questionnaire</vt:lpstr>
      <vt:lpstr>Entity Response</vt:lpstr>
      <vt:lpstr>Entity Review</vt:lpstr>
      <vt:lpstr>Entity User</vt:lpstr>
      <vt:lpstr>Entity Method for retrieving all points of a User</vt:lpstr>
      <vt:lpstr>Components</vt:lpstr>
      <vt:lpstr>Repositories</vt:lpstr>
      <vt:lpstr>Repository Methods</vt:lpstr>
      <vt:lpstr>Semantic interpretation</vt:lpstr>
      <vt:lpstr>JPQL</vt:lpstr>
      <vt:lpstr>Specification</vt:lpstr>
      <vt:lpstr>JPA Testing</vt:lpstr>
      <vt:lpstr>Business method for  doing something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Matteo Bianchi</cp:lastModifiedBy>
  <cp:revision>250</cp:revision>
  <dcterms:created xsi:type="dcterms:W3CDTF">2020-11-06T10:16:45Z</dcterms:created>
  <dcterms:modified xsi:type="dcterms:W3CDTF">2021-03-06T17:00:57Z</dcterms:modified>
</cp:coreProperties>
</file>