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3" r:id="rId8"/>
    <p:sldId id="264" r:id="rId9"/>
    <p:sldId id="265" r:id="rId10"/>
    <p:sldId id="267" r:id="rId11"/>
    <p:sldId id="268" r:id="rId12"/>
    <p:sldId id="269" r:id="rId13"/>
    <p:sldId id="270"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6" autoAdjust="0"/>
    <p:restoredTop sz="94623"/>
  </p:normalViewPr>
  <p:slideViewPr>
    <p:cSldViewPr snapToGrid="0">
      <p:cViewPr varScale="1">
        <p:scale>
          <a:sx n="104" d="100"/>
          <a:sy n="104" d="100"/>
        </p:scale>
        <p:origin x="-56"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624D-7830-AADE-B7FC-611DF2190C6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709781D5-EC51-5155-62E2-2EABF2426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5A0008FD-98FE-8E33-B3B5-05D37FFEB24B}"/>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5" name="Footer Placeholder 4">
            <a:extLst>
              <a:ext uri="{FF2B5EF4-FFF2-40B4-BE49-F238E27FC236}">
                <a16:creationId xmlns:a16="http://schemas.microsoft.com/office/drawing/2014/main" id="{8AD86A0E-749B-6064-4223-1643C4DDA59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AE27D81-9E8F-376D-F231-75AD1AA03318}"/>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243561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7BF8-5FE6-1D9E-5214-BD98BE424B1C}"/>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75BF3318-070F-253D-E400-DE1F189C18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A64CAAB7-F876-18A6-B74F-BDC1F7605C61}"/>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5" name="Footer Placeholder 4">
            <a:extLst>
              <a:ext uri="{FF2B5EF4-FFF2-40B4-BE49-F238E27FC236}">
                <a16:creationId xmlns:a16="http://schemas.microsoft.com/office/drawing/2014/main" id="{CE5111E6-C7DB-B37B-D590-E1479CC7E3E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D73CDA52-B6ED-C2D9-2DC8-FBDF2F697D0D}"/>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250818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70BC9-F909-45F0-2BD4-6C77AF86506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84DE4FEA-89D9-77DE-9B3D-B7D974A3448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502FAAB0-D89F-FAB0-3A31-5DBCBD4E6F35}"/>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5" name="Footer Placeholder 4">
            <a:extLst>
              <a:ext uri="{FF2B5EF4-FFF2-40B4-BE49-F238E27FC236}">
                <a16:creationId xmlns:a16="http://schemas.microsoft.com/office/drawing/2014/main" id="{7941AAEB-B645-4977-761F-778682DA7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7C2CAA9-0FB1-935B-854D-8E0DA670A55E}"/>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252667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3A14-FD22-F897-16E8-5FF87CADF122}"/>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19C76A28-2935-CAF8-17DE-68D616C9E22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7D2CE17-5A4B-B17B-359F-BB8D942EF137}"/>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5" name="Footer Placeholder 4">
            <a:extLst>
              <a:ext uri="{FF2B5EF4-FFF2-40B4-BE49-F238E27FC236}">
                <a16:creationId xmlns:a16="http://schemas.microsoft.com/office/drawing/2014/main" id="{F5813587-7702-7562-B053-63967668330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9FA3B09-0D30-297E-8DF6-FC8E9AD5321D}"/>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158168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5302D-96E8-2039-B09B-CB64D22A9CC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D2843B34-2000-E8CC-D81A-EA25998632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DA73637-2A24-B90F-966C-0617127F9ECB}"/>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5" name="Footer Placeholder 4">
            <a:extLst>
              <a:ext uri="{FF2B5EF4-FFF2-40B4-BE49-F238E27FC236}">
                <a16:creationId xmlns:a16="http://schemas.microsoft.com/office/drawing/2014/main" id="{9D6F8420-D8FB-4C5A-EFFB-BDC2E0B39D5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5BDB4638-C0DD-976C-4804-5FE56738D279}"/>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153634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FD88-F366-E8AD-B940-053A86589AD7}"/>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B04C8C16-162C-4B1B-1635-011E485999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CD4FE8AB-1D5A-6684-8967-B4BF01BD063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ECAB914A-A68F-C1E1-54DA-E285A5747C65}"/>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6" name="Footer Placeholder 5">
            <a:extLst>
              <a:ext uri="{FF2B5EF4-FFF2-40B4-BE49-F238E27FC236}">
                <a16:creationId xmlns:a16="http://schemas.microsoft.com/office/drawing/2014/main" id="{7A64D883-7201-966C-CF52-9D4F1CC1C29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1BEB4236-5B85-9345-96FD-68332F76E424}"/>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3300615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9861-630F-440A-5629-B7E2DBF1C433}"/>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011F3AAD-F469-E6A2-CAE9-D44EDB025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B8A180E-681D-B950-35CC-73C940A8DE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E4C7CA23-F09B-73C9-6177-38D2E57BD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516A5C-567E-FE6A-51C4-87D18A17FA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7807B373-3E49-7254-94C3-259864CBBFA9}"/>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8" name="Footer Placeholder 7">
            <a:extLst>
              <a:ext uri="{FF2B5EF4-FFF2-40B4-BE49-F238E27FC236}">
                <a16:creationId xmlns:a16="http://schemas.microsoft.com/office/drawing/2014/main" id="{23A231A8-503D-C2C4-203F-E5BC9DD98BA2}"/>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BB6DCC08-DD51-0F53-F06C-3ED1971E0E59}"/>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13956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5F04-89F1-9E2F-E5B3-4F6461EA1DDD}"/>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25A2023A-816A-29A0-A86D-87AFED3449E3}"/>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4" name="Footer Placeholder 3">
            <a:extLst>
              <a:ext uri="{FF2B5EF4-FFF2-40B4-BE49-F238E27FC236}">
                <a16:creationId xmlns:a16="http://schemas.microsoft.com/office/drawing/2014/main" id="{DD1BD4F6-CEA4-D8D1-7B00-5CC5CEAECBB3}"/>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EBC1A77E-372F-5A2A-F1B2-579DC89D917C}"/>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105384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87096A-B812-52A0-C3AB-A8E918961348}"/>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3" name="Footer Placeholder 2">
            <a:extLst>
              <a:ext uri="{FF2B5EF4-FFF2-40B4-BE49-F238E27FC236}">
                <a16:creationId xmlns:a16="http://schemas.microsoft.com/office/drawing/2014/main" id="{2BF15C4D-59F7-8AC4-8E87-3D8D2F0E09A1}"/>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0B2E597F-C486-FA20-A3AF-0DF6992CA72C}"/>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89280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B8A5-26D5-B343-AA2E-C03C911D33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4411B2AA-86AD-8313-297F-CEFA0144A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F5CB27E0-DE35-CE99-F71A-9EC06C1AB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19FEB7-9157-0EF2-AE19-6ADBC12EB218}"/>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6" name="Footer Placeholder 5">
            <a:extLst>
              <a:ext uri="{FF2B5EF4-FFF2-40B4-BE49-F238E27FC236}">
                <a16:creationId xmlns:a16="http://schemas.microsoft.com/office/drawing/2014/main" id="{27D65EF6-B067-3F13-2DD4-2C1A535CAB4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5178BC60-2692-4A07-5A13-FEF5B54F042F}"/>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194487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117A-D44B-863D-7FF9-FF6A45B9C1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B33AD414-0B23-485E-6E67-A6B074E3ED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1923430-EE39-C035-DDE5-F26EA83F0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31003E-69A1-DD18-3E10-C9763D4460D5}"/>
              </a:ext>
            </a:extLst>
          </p:cNvPr>
          <p:cNvSpPr>
            <a:spLocks noGrp="1"/>
          </p:cNvSpPr>
          <p:nvPr>
            <p:ph type="dt" sz="half" idx="10"/>
          </p:nvPr>
        </p:nvSpPr>
        <p:spPr/>
        <p:txBody>
          <a:bodyPr/>
          <a:lstStyle/>
          <a:p>
            <a:fld id="{0CC42410-7A04-4A96-A5D7-F47F4E8288DB}" type="datetimeFigureOut">
              <a:rPr lang="it-IT" smtClean="0"/>
              <a:t>07/07/2024</a:t>
            </a:fld>
            <a:endParaRPr lang="it-IT"/>
          </a:p>
        </p:txBody>
      </p:sp>
      <p:sp>
        <p:nvSpPr>
          <p:cNvPr id="6" name="Footer Placeholder 5">
            <a:extLst>
              <a:ext uri="{FF2B5EF4-FFF2-40B4-BE49-F238E27FC236}">
                <a16:creationId xmlns:a16="http://schemas.microsoft.com/office/drawing/2014/main" id="{B2935121-4B1E-685F-993E-327E7838D79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C7ECB24-1E13-10EE-7CA3-7B946369213C}"/>
              </a:ext>
            </a:extLst>
          </p:cNvPr>
          <p:cNvSpPr>
            <a:spLocks noGrp="1"/>
          </p:cNvSpPr>
          <p:nvPr>
            <p:ph type="sldNum" sz="quarter" idx="12"/>
          </p:nvPr>
        </p:nvSpPr>
        <p:spPr/>
        <p:txBody>
          <a:bodyPr/>
          <a:lstStyle/>
          <a:p>
            <a:fld id="{1E550E83-D083-4206-8E65-FAB4AFA3BAE8}" type="slidenum">
              <a:rPr lang="it-IT" smtClean="0"/>
              <a:t>‹#›</a:t>
            </a:fld>
            <a:endParaRPr lang="it-IT"/>
          </a:p>
        </p:txBody>
      </p:sp>
    </p:spTree>
    <p:extLst>
      <p:ext uri="{BB962C8B-B14F-4D97-AF65-F5344CB8AC3E}">
        <p14:creationId xmlns:p14="http://schemas.microsoft.com/office/powerpoint/2010/main" val="129523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DB1D3-9129-2889-3CE1-B5F383200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F0A3F81B-D5D0-FB29-AF3B-72EB05241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5CD6C7E1-6DD9-EE60-313C-27037B6C4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C42410-7A04-4A96-A5D7-F47F4E8288DB}" type="datetimeFigureOut">
              <a:rPr lang="it-IT" smtClean="0"/>
              <a:t>07/07/2024</a:t>
            </a:fld>
            <a:endParaRPr lang="it-IT"/>
          </a:p>
        </p:txBody>
      </p:sp>
      <p:sp>
        <p:nvSpPr>
          <p:cNvPr id="5" name="Footer Placeholder 4">
            <a:extLst>
              <a:ext uri="{FF2B5EF4-FFF2-40B4-BE49-F238E27FC236}">
                <a16:creationId xmlns:a16="http://schemas.microsoft.com/office/drawing/2014/main" id="{D7233FA8-4174-F84D-1C87-7EDE05D1C6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a:extLst>
              <a:ext uri="{FF2B5EF4-FFF2-40B4-BE49-F238E27FC236}">
                <a16:creationId xmlns:a16="http://schemas.microsoft.com/office/drawing/2014/main" id="{CD0CF098-DD36-3AE0-6434-C214CF52E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550E83-D083-4206-8E65-FAB4AFA3BAE8}" type="slidenum">
              <a:rPr lang="it-IT" smtClean="0"/>
              <a:t>‹#›</a:t>
            </a:fld>
            <a:endParaRPr lang="it-IT"/>
          </a:p>
        </p:txBody>
      </p:sp>
    </p:spTree>
    <p:extLst>
      <p:ext uri="{BB962C8B-B14F-4D97-AF65-F5344CB8AC3E}">
        <p14:creationId xmlns:p14="http://schemas.microsoft.com/office/powerpoint/2010/main" val="4113485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Politecnico di Milano: un teatro a cilindro per una proiezione immersiva a  360° - Sistemi Integrati">
            <a:extLst>
              <a:ext uri="{FF2B5EF4-FFF2-40B4-BE49-F238E27FC236}">
                <a16:creationId xmlns:a16="http://schemas.microsoft.com/office/drawing/2014/main" id="{C9F328A6-AD7C-1A10-31CE-6931D7700625}"/>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466" t="4514" r="1955" b="8351"/>
          <a:stretch/>
        </p:blipFill>
        <p:spPr bwMode="auto">
          <a:xfrm>
            <a:off x="-429768" y="-259080"/>
            <a:ext cx="13030200" cy="7353300"/>
          </a:xfrm>
          <a:prstGeom prst="rect">
            <a:avLst/>
          </a:prstGeom>
          <a:noFill/>
          <a:effectLst>
            <a:softEdge rad="31750"/>
          </a:effectLst>
        </p:spPr>
      </p:pic>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DF4EF69-EA96-B49A-DDAC-DFFE0E696A04}"/>
              </a:ext>
            </a:extLst>
          </p:cNvPr>
          <p:cNvSpPr txBox="1"/>
          <p:nvPr/>
        </p:nvSpPr>
        <p:spPr>
          <a:xfrm>
            <a:off x="1469239" y="1640966"/>
            <a:ext cx="9854111" cy="3046988"/>
          </a:xfrm>
          <a:prstGeom prst="rect">
            <a:avLst/>
          </a:prstGeom>
          <a:noFill/>
        </p:spPr>
        <p:txBody>
          <a:bodyPr wrap="square" rtlCol="0">
            <a:spAutoFit/>
          </a:bodyPr>
          <a:lstStyle/>
          <a:p>
            <a:pPr algn="ctr"/>
            <a:r>
              <a:rPr lang="en-US" sz="4800" b="1" dirty="0">
                <a:latin typeface="Verdana" panose="020B0604030504040204" pitchFamily="34" charset="0"/>
                <a:ea typeface="Verdana" panose="020B0604030504040204" pitchFamily="34" charset="0"/>
              </a:rPr>
              <a:t>PROJECT: </a:t>
            </a:r>
            <a:r>
              <a:rPr lang="en-US" sz="4800" b="1" dirty="0" err="1">
                <a:latin typeface="Verdana" panose="020B0604030504040204" pitchFamily="34" charset="0"/>
                <a:ea typeface="Verdana" panose="020B0604030504040204" pitchFamily="34" charset="0"/>
              </a:rPr>
              <a:t>QoT</a:t>
            </a:r>
            <a:r>
              <a:rPr lang="en-US" sz="4800" b="1" dirty="0">
                <a:latin typeface="Verdana" panose="020B0604030504040204" pitchFamily="34" charset="0"/>
                <a:ea typeface="Verdana" panose="020B0604030504040204" pitchFamily="34" charset="0"/>
              </a:rPr>
              <a:t> estimation in optical networks</a:t>
            </a:r>
          </a:p>
          <a:p>
            <a:endParaRPr lang="en-US" sz="4800" dirty="0"/>
          </a:p>
          <a:p>
            <a:pPr algn="ctr"/>
            <a:r>
              <a:rPr lang="en-US" sz="4400" dirty="0"/>
              <a:t>GROUP H</a:t>
            </a:r>
          </a:p>
        </p:txBody>
      </p:sp>
      <p:sp>
        <p:nvSpPr>
          <p:cNvPr id="12" name="TextBox 11">
            <a:extLst>
              <a:ext uri="{FF2B5EF4-FFF2-40B4-BE49-F238E27FC236}">
                <a16:creationId xmlns:a16="http://schemas.microsoft.com/office/drawing/2014/main" id="{4343720B-48DF-E74D-2C17-2C55647F5D4B}"/>
              </a:ext>
            </a:extLst>
          </p:cNvPr>
          <p:cNvSpPr txBox="1"/>
          <p:nvPr/>
        </p:nvSpPr>
        <p:spPr>
          <a:xfrm>
            <a:off x="5958943" y="5837368"/>
            <a:ext cx="6106680" cy="923330"/>
          </a:xfrm>
          <a:prstGeom prst="rect">
            <a:avLst/>
          </a:prstGeom>
          <a:noFill/>
        </p:spPr>
        <p:txBody>
          <a:bodyPr wrap="square" rtlCol="0">
            <a:spAutoFit/>
          </a:bodyPr>
          <a:lstStyle/>
          <a:p>
            <a:pPr algn="r"/>
            <a:r>
              <a:rPr lang="it-IT" sz="1800" dirty="0"/>
              <a:t>Fiore Mattia 10940788</a:t>
            </a:r>
          </a:p>
          <a:p>
            <a:pPr algn="r"/>
            <a:r>
              <a:rPr lang="it-IT" sz="1800" dirty="0" err="1"/>
              <a:t>Lobaccaro</a:t>
            </a:r>
            <a:r>
              <a:rPr lang="it-IT" sz="1800" dirty="0"/>
              <a:t> Pasquale 10958708 </a:t>
            </a:r>
          </a:p>
          <a:p>
            <a:pPr algn="r"/>
            <a:r>
              <a:rPr lang="it-IT" sz="1800" dirty="0"/>
              <a:t>Revelo Samaniego </a:t>
            </a:r>
            <a:r>
              <a:rPr lang="it-IT" dirty="0"/>
              <a:t>P</a:t>
            </a:r>
            <a:r>
              <a:rPr lang="it-IT" sz="1800" dirty="0"/>
              <a:t>ablo Eduardo 10933556</a:t>
            </a:r>
          </a:p>
        </p:txBody>
      </p:sp>
    </p:spTree>
    <p:extLst>
      <p:ext uri="{BB962C8B-B14F-4D97-AF65-F5344CB8AC3E}">
        <p14:creationId xmlns:p14="http://schemas.microsoft.com/office/powerpoint/2010/main" val="351875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0BA7EE26-2BC5-05FF-D3B5-432990AA77EF}"/>
              </a:ext>
            </a:extLst>
          </p:cNvPr>
          <p:cNvSpPr txBox="1"/>
          <p:nvPr/>
        </p:nvSpPr>
        <p:spPr>
          <a:xfrm>
            <a:off x="1498600" y="1791978"/>
            <a:ext cx="4597400" cy="4124206"/>
          </a:xfrm>
          <a:prstGeom prst="rect">
            <a:avLst/>
          </a:prstGeom>
          <a:noFill/>
        </p:spPr>
        <p:txBody>
          <a:bodyPr wrap="square">
            <a:spAutoFit/>
          </a:bodyPr>
          <a:lstStyle/>
          <a:p>
            <a:r>
              <a:rPr lang="es-EC" sz="1600" b="0" i="0" u="none" strike="noStrike" dirty="0">
                <a:solidFill>
                  <a:srgbClr val="212121"/>
                </a:solidFill>
                <a:effectLst/>
                <a:highlight>
                  <a:srgbClr val="FFFFFF"/>
                </a:highlight>
                <a:latin typeface="Courier New" panose="02070309020205020404" pitchFamily="49" charset="0"/>
              </a:rPr>
              <a:t>European</a:t>
            </a:r>
            <a:endParaRPr lang="es-EC" sz="1600" dirty="0">
              <a:solidFill>
                <a:srgbClr val="212121"/>
              </a:solidFill>
              <a:highlight>
                <a:srgbClr val="FFFFFF"/>
              </a:highlight>
              <a:latin typeface="Courier New" panose="02070309020205020404" pitchFamily="49" charset="0"/>
            </a:endParaRPr>
          </a:p>
          <a:p>
            <a:r>
              <a:rPr lang="es-EC" sz="1600" b="0" i="0" u="none" strike="noStrike" dirty="0">
                <a:solidFill>
                  <a:srgbClr val="212121"/>
                </a:solidFill>
                <a:effectLst/>
                <a:highlight>
                  <a:srgbClr val="FFFFFF"/>
                </a:highlight>
                <a:latin typeface="Courier New" panose="02070309020205020404" pitchFamily="49" charset="0"/>
              </a:rPr>
              <a:t>Training Duration: 0.15 seconds </a:t>
            </a:r>
          </a:p>
          <a:p>
            <a:r>
              <a:rPr lang="es-EC" sz="1600" b="0" i="0" u="none" strike="noStrike" dirty="0">
                <a:solidFill>
                  <a:srgbClr val="212121"/>
                </a:solidFill>
                <a:effectLst/>
                <a:highlight>
                  <a:srgbClr val="FFFFFF"/>
                </a:highlight>
                <a:latin typeface="Courier New" panose="02070309020205020404" pitchFamily="49" charset="0"/>
              </a:rPr>
              <a:t>Mean Squared Error: 0.06 </a:t>
            </a:r>
          </a:p>
          <a:p>
            <a:r>
              <a:rPr lang="es-EC" sz="1600" b="0" i="0" u="none" strike="noStrike" dirty="0">
                <a:solidFill>
                  <a:srgbClr val="212121"/>
                </a:solidFill>
                <a:effectLst/>
                <a:highlight>
                  <a:srgbClr val="FFFFFF"/>
                </a:highlight>
                <a:latin typeface="Courier New" panose="02070309020205020404" pitchFamily="49" charset="0"/>
              </a:rPr>
              <a:t>Mean Absolute Error: 0.19 </a:t>
            </a:r>
          </a:p>
          <a:p>
            <a:r>
              <a:rPr lang="es-EC" sz="1600" b="0" i="0" u="none" strike="noStrike" dirty="0">
                <a:solidFill>
                  <a:srgbClr val="212121"/>
                </a:solidFill>
                <a:effectLst/>
                <a:highlight>
                  <a:srgbClr val="FFFFFF"/>
                </a:highlight>
                <a:latin typeface="Courier New" panose="02070309020205020404" pitchFamily="49" charset="0"/>
              </a:rPr>
              <a:t>Accuracy: 0.93 </a:t>
            </a:r>
          </a:p>
          <a:p>
            <a:r>
              <a:rPr lang="es-EC" sz="1600" b="0" i="0" u="none" strike="noStrike" dirty="0">
                <a:solidFill>
                  <a:srgbClr val="212121"/>
                </a:solidFill>
                <a:effectLst/>
                <a:highlight>
                  <a:srgbClr val="FFFFFF"/>
                </a:highlight>
                <a:latin typeface="Courier New" panose="02070309020205020404" pitchFamily="49" charset="0"/>
              </a:rPr>
              <a:t>Precision: 0.93 </a:t>
            </a:r>
          </a:p>
          <a:p>
            <a:r>
              <a:rPr lang="es-EC" sz="1600" b="0" i="0" u="none" strike="noStrike" dirty="0">
                <a:solidFill>
                  <a:srgbClr val="212121"/>
                </a:solidFill>
                <a:effectLst/>
                <a:highlight>
                  <a:srgbClr val="FFFFFF"/>
                </a:highlight>
                <a:latin typeface="Courier New" panose="02070309020205020404" pitchFamily="49" charset="0"/>
              </a:rPr>
              <a:t>Recall: 0.93 </a:t>
            </a:r>
          </a:p>
          <a:p>
            <a:r>
              <a:rPr lang="es-EC" sz="1600" b="0" i="0" u="none" strike="noStrike" dirty="0">
                <a:solidFill>
                  <a:srgbClr val="212121"/>
                </a:solidFill>
                <a:effectLst/>
                <a:highlight>
                  <a:srgbClr val="FFFFFF"/>
                </a:highlight>
                <a:latin typeface="Courier New" panose="02070309020205020404" pitchFamily="49" charset="0"/>
              </a:rPr>
              <a:t>F1-score: 0.93</a:t>
            </a:r>
          </a:p>
          <a:p>
            <a:endParaRPr lang="es-EC" sz="1600" dirty="0">
              <a:solidFill>
                <a:srgbClr val="212121"/>
              </a:solidFill>
              <a:highlight>
                <a:srgbClr val="FFFFFF"/>
              </a:highlight>
              <a:latin typeface="Courier New" panose="02070309020205020404" pitchFamily="49" charset="0"/>
            </a:endParaRPr>
          </a:p>
          <a:p>
            <a:r>
              <a:rPr lang="es-EC" sz="1600" b="0" i="0" u="none" strike="noStrike" dirty="0">
                <a:solidFill>
                  <a:srgbClr val="212121"/>
                </a:solidFill>
                <a:effectLst/>
                <a:highlight>
                  <a:srgbClr val="FFFFFF"/>
                </a:highlight>
                <a:latin typeface="Courier New" panose="02070309020205020404" pitchFamily="49" charset="0"/>
              </a:rPr>
              <a:t>Number of incorrectly-assigned MFs: 26 </a:t>
            </a:r>
          </a:p>
          <a:p>
            <a:r>
              <a:rPr lang="es-EC" sz="1600" b="0" i="0" u="none" strike="noStrike" dirty="0">
                <a:solidFill>
                  <a:srgbClr val="212121"/>
                </a:solidFill>
                <a:effectLst/>
                <a:highlight>
                  <a:srgbClr val="FFFFFF"/>
                </a:highlight>
                <a:latin typeface="Courier New" panose="02070309020205020404" pitchFamily="49" charset="0"/>
              </a:rPr>
              <a:t>Number of overrated MFs: 12 </a:t>
            </a:r>
          </a:p>
          <a:p>
            <a:r>
              <a:rPr lang="es-EC" sz="1600" b="0" i="0" u="none" strike="noStrike" dirty="0">
                <a:solidFill>
                  <a:srgbClr val="212121"/>
                </a:solidFill>
                <a:effectLst/>
                <a:highlight>
                  <a:srgbClr val="FFFFFF"/>
                </a:highlight>
                <a:latin typeface="Courier New" panose="02070309020205020404" pitchFamily="49" charset="0"/>
              </a:rPr>
              <a:t>Number of underrated MFs: 14</a:t>
            </a:r>
          </a:p>
          <a:p>
            <a:endParaRPr lang="es-EC" dirty="0">
              <a:solidFill>
                <a:srgbClr val="212121"/>
              </a:solidFill>
              <a:highlight>
                <a:srgbClr val="FFFFFF"/>
              </a:highlight>
              <a:latin typeface="Courier New" panose="02070309020205020404" pitchFamily="49" charset="0"/>
            </a:endParaRPr>
          </a:p>
          <a:p>
            <a:endParaRPr lang="es-EC" dirty="0">
              <a:solidFill>
                <a:srgbClr val="212121"/>
              </a:solidFill>
              <a:highlight>
                <a:srgbClr val="FFFFFF"/>
              </a:highlight>
              <a:latin typeface="Courier New" panose="02070309020205020404" pitchFamily="49" charset="0"/>
            </a:endParaRPr>
          </a:p>
          <a:p>
            <a:endParaRPr lang="es-EC" dirty="0"/>
          </a:p>
        </p:txBody>
      </p:sp>
      <p:sp>
        <p:nvSpPr>
          <p:cNvPr id="6" name="CuadroTexto 5">
            <a:extLst>
              <a:ext uri="{FF2B5EF4-FFF2-40B4-BE49-F238E27FC236}">
                <a16:creationId xmlns:a16="http://schemas.microsoft.com/office/drawing/2014/main" id="{415C17D7-20C0-967B-B088-3156ADB02844}"/>
              </a:ext>
            </a:extLst>
          </p:cNvPr>
          <p:cNvSpPr txBox="1"/>
          <p:nvPr/>
        </p:nvSpPr>
        <p:spPr>
          <a:xfrm>
            <a:off x="6521101" y="1894076"/>
            <a:ext cx="4955377" cy="3046988"/>
          </a:xfrm>
          <a:prstGeom prst="rect">
            <a:avLst/>
          </a:prstGeom>
          <a:noFill/>
        </p:spPr>
        <p:txBody>
          <a:bodyPr wrap="square" rtlCol="0">
            <a:spAutoFit/>
          </a:bodyPr>
          <a:lstStyle/>
          <a:p>
            <a:r>
              <a:rPr lang="es-EC" sz="1600" dirty="0">
                <a:latin typeface="Courier New" panose="02070309020205020404" pitchFamily="49" charset="0"/>
                <a:cs typeface="Courier New" panose="02070309020205020404" pitchFamily="49" charset="0"/>
              </a:rPr>
              <a:t>German</a:t>
            </a:r>
            <a:br>
              <a:rPr lang="es-EC" sz="1600" dirty="0"/>
            </a:br>
            <a:r>
              <a:rPr lang="es-EC" sz="1600" b="0" i="0" u="none" strike="noStrike" dirty="0">
                <a:solidFill>
                  <a:srgbClr val="212121"/>
                </a:solidFill>
                <a:effectLst/>
                <a:highlight>
                  <a:srgbClr val="FFFFFF"/>
                </a:highlight>
                <a:latin typeface="Courier New" panose="02070309020205020404" pitchFamily="49" charset="0"/>
              </a:rPr>
              <a:t>Training Duration: 0.16 seconds </a:t>
            </a:r>
          </a:p>
          <a:p>
            <a:r>
              <a:rPr lang="es-EC" sz="1600" b="0" i="0" u="none" strike="noStrike" dirty="0">
                <a:solidFill>
                  <a:srgbClr val="212121"/>
                </a:solidFill>
                <a:effectLst/>
                <a:highlight>
                  <a:srgbClr val="FFFFFF"/>
                </a:highlight>
                <a:latin typeface="Courier New" panose="02070309020205020404" pitchFamily="49" charset="0"/>
              </a:rPr>
              <a:t>Mean Squared Error: 0.04</a:t>
            </a:r>
          </a:p>
          <a:p>
            <a:r>
              <a:rPr lang="es-EC" sz="1600" b="0" i="0" u="none" strike="noStrike" dirty="0">
                <a:solidFill>
                  <a:srgbClr val="212121"/>
                </a:solidFill>
                <a:effectLst/>
                <a:highlight>
                  <a:srgbClr val="FFFFFF"/>
                </a:highlight>
                <a:latin typeface="Courier New" panose="02070309020205020404" pitchFamily="49" charset="0"/>
              </a:rPr>
              <a:t>Mean Absolute Error: 0.15 </a:t>
            </a:r>
          </a:p>
          <a:p>
            <a:r>
              <a:rPr lang="es-EC" sz="1600" b="0" i="0" u="none" strike="noStrike" dirty="0">
                <a:solidFill>
                  <a:srgbClr val="212121"/>
                </a:solidFill>
                <a:effectLst/>
                <a:highlight>
                  <a:srgbClr val="FFFFFF"/>
                </a:highlight>
                <a:latin typeface="Courier New" panose="02070309020205020404" pitchFamily="49" charset="0"/>
              </a:rPr>
              <a:t>Accuracy: 0.95 </a:t>
            </a:r>
          </a:p>
          <a:p>
            <a:r>
              <a:rPr lang="es-EC" sz="1600" b="0" i="0" u="none" strike="noStrike" dirty="0">
                <a:solidFill>
                  <a:srgbClr val="212121"/>
                </a:solidFill>
                <a:effectLst/>
                <a:highlight>
                  <a:srgbClr val="FFFFFF"/>
                </a:highlight>
                <a:latin typeface="Courier New" panose="02070309020205020404" pitchFamily="49" charset="0"/>
              </a:rPr>
              <a:t>Precision: 0.95 </a:t>
            </a:r>
          </a:p>
          <a:p>
            <a:r>
              <a:rPr lang="es-EC" sz="1600" b="0" i="0" u="none" strike="noStrike" dirty="0">
                <a:solidFill>
                  <a:srgbClr val="212121"/>
                </a:solidFill>
                <a:effectLst/>
                <a:highlight>
                  <a:srgbClr val="FFFFFF"/>
                </a:highlight>
                <a:latin typeface="Courier New" panose="02070309020205020404" pitchFamily="49" charset="0"/>
              </a:rPr>
              <a:t>Recall: 0.95 </a:t>
            </a:r>
          </a:p>
          <a:p>
            <a:r>
              <a:rPr lang="es-EC" sz="1600" b="0" i="0" u="none" strike="noStrike" dirty="0">
                <a:solidFill>
                  <a:srgbClr val="212121"/>
                </a:solidFill>
                <a:effectLst/>
                <a:highlight>
                  <a:srgbClr val="FFFFFF"/>
                </a:highlight>
                <a:latin typeface="Courier New" panose="02070309020205020404" pitchFamily="49" charset="0"/>
              </a:rPr>
              <a:t>F1-score: 0.95</a:t>
            </a:r>
          </a:p>
          <a:p>
            <a:endParaRPr lang="es-EC" sz="1600" dirty="0">
              <a:solidFill>
                <a:srgbClr val="212121"/>
              </a:solidFill>
              <a:highlight>
                <a:srgbClr val="FFFFFF"/>
              </a:highlight>
              <a:latin typeface="Courier New" panose="02070309020205020404" pitchFamily="49" charset="0"/>
            </a:endParaRPr>
          </a:p>
          <a:p>
            <a:r>
              <a:rPr lang="es-EC" sz="1600" b="0" i="0" u="none" strike="noStrike" dirty="0">
                <a:solidFill>
                  <a:srgbClr val="212121"/>
                </a:solidFill>
                <a:effectLst/>
                <a:highlight>
                  <a:srgbClr val="FFFFFF"/>
                </a:highlight>
                <a:latin typeface="Courier New" panose="02070309020205020404" pitchFamily="49" charset="0"/>
              </a:rPr>
              <a:t>Number of incorrectly-assigned MFs: 17 </a:t>
            </a:r>
          </a:p>
          <a:p>
            <a:r>
              <a:rPr lang="es-EC" sz="1600" b="0" i="0" u="none" strike="noStrike" dirty="0">
                <a:solidFill>
                  <a:srgbClr val="212121"/>
                </a:solidFill>
                <a:effectLst/>
                <a:highlight>
                  <a:srgbClr val="FFFFFF"/>
                </a:highlight>
                <a:latin typeface="Courier New" panose="02070309020205020404" pitchFamily="49" charset="0"/>
              </a:rPr>
              <a:t>Number of overrated MFs: 8 </a:t>
            </a:r>
          </a:p>
          <a:p>
            <a:r>
              <a:rPr lang="es-EC" sz="1600" b="0" i="0" u="none" strike="noStrike" dirty="0">
                <a:solidFill>
                  <a:srgbClr val="212121"/>
                </a:solidFill>
                <a:effectLst/>
                <a:highlight>
                  <a:srgbClr val="FFFFFF"/>
                </a:highlight>
                <a:latin typeface="Courier New" panose="02070309020205020404" pitchFamily="49" charset="0"/>
              </a:rPr>
              <a:t>Number of underrated MFs: 9</a:t>
            </a:r>
            <a:endParaRPr lang="es-EC" sz="1600" dirty="0"/>
          </a:p>
        </p:txBody>
      </p:sp>
      <p:sp>
        <p:nvSpPr>
          <p:cNvPr id="3" name="TextBox 2">
            <a:extLst>
              <a:ext uri="{FF2B5EF4-FFF2-40B4-BE49-F238E27FC236}">
                <a16:creationId xmlns:a16="http://schemas.microsoft.com/office/drawing/2014/main" id="{6F8A4AE6-9651-7698-4062-4CE952A0A018}"/>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Without</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Hyperparameters</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optimization</a:t>
            </a:r>
            <a:endParaRPr lang="it-IT" sz="3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0622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F2C3FBAF-EDF2-022A-AF5D-9B73EE355D9E}"/>
              </a:ext>
            </a:extLst>
          </p:cNvPr>
          <p:cNvSpPr txBox="1"/>
          <p:nvPr/>
        </p:nvSpPr>
        <p:spPr>
          <a:xfrm>
            <a:off x="768904" y="1446155"/>
            <a:ext cx="5384800" cy="3693319"/>
          </a:xfrm>
          <a:prstGeom prst="rect">
            <a:avLst/>
          </a:prstGeom>
          <a:noFill/>
        </p:spPr>
        <p:txBody>
          <a:bodyPr wrap="square">
            <a:spAutoFit/>
          </a:bodyPr>
          <a:lstStyle/>
          <a:p>
            <a:r>
              <a:rPr lang="es-EC" b="0" i="0" u="none" strike="noStrike" dirty="0">
                <a:solidFill>
                  <a:srgbClr val="212121"/>
                </a:solidFill>
                <a:effectLst/>
                <a:highlight>
                  <a:srgbClr val="FFFFFF"/>
                </a:highlight>
                <a:latin typeface="Courier New" panose="02070309020205020404" pitchFamily="49" charset="0"/>
              </a:rPr>
              <a:t>European</a:t>
            </a:r>
          </a:p>
          <a:p>
            <a:r>
              <a:rPr lang="es-EC" b="0" i="0" u="none" strike="noStrike" dirty="0">
                <a:solidFill>
                  <a:srgbClr val="212121"/>
                </a:solidFill>
                <a:effectLst/>
                <a:highlight>
                  <a:srgbClr val="FFFFFF"/>
                </a:highlight>
                <a:latin typeface="Courier New" panose="02070309020205020404" pitchFamily="49" charset="0"/>
              </a:rPr>
              <a:t>Training Duration: 0.20 seconds </a:t>
            </a:r>
          </a:p>
          <a:p>
            <a:r>
              <a:rPr lang="es-EC" b="0" i="0" u="none" strike="noStrike" dirty="0">
                <a:solidFill>
                  <a:srgbClr val="212121"/>
                </a:solidFill>
                <a:effectLst/>
                <a:highlight>
                  <a:srgbClr val="FFFFFF"/>
                </a:highlight>
                <a:latin typeface="Courier New" panose="02070309020205020404" pitchFamily="49" charset="0"/>
              </a:rPr>
              <a:t>Mean Squared Error: 0.06 </a:t>
            </a:r>
          </a:p>
          <a:p>
            <a:r>
              <a:rPr lang="es-EC" b="0" i="0" u="none" strike="noStrike" dirty="0">
                <a:solidFill>
                  <a:srgbClr val="212121"/>
                </a:solidFill>
                <a:effectLst/>
                <a:highlight>
                  <a:srgbClr val="FFFFFF"/>
                </a:highlight>
                <a:latin typeface="Courier New" panose="02070309020205020404" pitchFamily="49" charset="0"/>
              </a:rPr>
              <a:t>Mean Absolute Error: 0.18 </a:t>
            </a:r>
          </a:p>
          <a:p>
            <a:r>
              <a:rPr lang="es-EC" b="0" i="0" u="none" strike="noStrike" dirty="0">
                <a:solidFill>
                  <a:srgbClr val="212121"/>
                </a:solidFill>
                <a:effectLst/>
                <a:highlight>
                  <a:srgbClr val="FFFFFF"/>
                </a:highlight>
                <a:latin typeface="Courier New" panose="02070309020205020404" pitchFamily="49" charset="0"/>
              </a:rPr>
              <a:t>Accuracy: 0.94 </a:t>
            </a:r>
          </a:p>
          <a:p>
            <a:r>
              <a:rPr lang="es-EC" b="0" i="0" u="none" strike="noStrike" dirty="0">
                <a:solidFill>
                  <a:srgbClr val="212121"/>
                </a:solidFill>
                <a:effectLst/>
                <a:highlight>
                  <a:srgbClr val="FFFFFF"/>
                </a:highlight>
                <a:latin typeface="Courier New" panose="02070309020205020404" pitchFamily="49" charset="0"/>
              </a:rPr>
              <a:t>Precision: 0.94 </a:t>
            </a:r>
          </a:p>
          <a:p>
            <a:r>
              <a:rPr lang="es-EC" b="0" i="0" u="none" strike="noStrike" dirty="0">
                <a:solidFill>
                  <a:srgbClr val="212121"/>
                </a:solidFill>
                <a:effectLst/>
                <a:highlight>
                  <a:srgbClr val="FFFFFF"/>
                </a:highlight>
                <a:latin typeface="Courier New" panose="02070309020205020404" pitchFamily="49" charset="0"/>
              </a:rPr>
              <a:t>Recall: 0.94 </a:t>
            </a:r>
          </a:p>
          <a:p>
            <a:r>
              <a:rPr lang="es-EC" b="0" i="0" u="none" strike="noStrike" dirty="0">
                <a:solidFill>
                  <a:srgbClr val="212121"/>
                </a:solidFill>
                <a:effectLst/>
                <a:highlight>
                  <a:srgbClr val="FFFFFF"/>
                </a:highlight>
                <a:latin typeface="Courier New" panose="02070309020205020404" pitchFamily="49" charset="0"/>
              </a:rPr>
              <a:t>F1-score: 0.94</a:t>
            </a:r>
          </a:p>
          <a:p>
            <a:endParaRPr lang="es-EC" dirty="0">
              <a:solidFill>
                <a:srgbClr val="212121"/>
              </a:solidFill>
              <a:highlight>
                <a:srgbClr val="FFFFFF"/>
              </a:highlight>
              <a:latin typeface="Courier New" panose="02070309020205020404" pitchFamily="49" charset="0"/>
            </a:endParaRPr>
          </a:p>
          <a:p>
            <a:r>
              <a:rPr lang="es-EC" b="0" i="0" u="none" strike="noStrike" dirty="0">
                <a:solidFill>
                  <a:srgbClr val="212121"/>
                </a:solidFill>
                <a:effectLst/>
                <a:highlight>
                  <a:srgbClr val="FFFFFF"/>
                </a:highlight>
                <a:latin typeface="Courier New" panose="02070309020205020404" pitchFamily="49" charset="0"/>
              </a:rPr>
              <a:t>Number of incorrectly-assigned MFs: 22 </a:t>
            </a:r>
          </a:p>
          <a:p>
            <a:r>
              <a:rPr lang="es-EC" b="0" i="0" u="none" strike="noStrike" dirty="0">
                <a:solidFill>
                  <a:srgbClr val="212121"/>
                </a:solidFill>
                <a:effectLst/>
                <a:highlight>
                  <a:srgbClr val="FFFFFF"/>
                </a:highlight>
                <a:latin typeface="Courier New" panose="02070309020205020404" pitchFamily="49" charset="0"/>
              </a:rPr>
              <a:t>Number of overrated MFs: 12 </a:t>
            </a:r>
          </a:p>
          <a:p>
            <a:r>
              <a:rPr lang="es-EC" b="0" i="0" u="none" strike="noStrike" dirty="0">
                <a:solidFill>
                  <a:srgbClr val="212121"/>
                </a:solidFill>
                <a:effectLst/>
                <a:highlight>
                  <a:srgbClr val="FFFFFF"/>
                </a:highlight>
                <a:latin typeface="Courier New" panose="02070309020205020404" pitchFamily="49" charset="0"/>
              </a:rPr>
              <a:t>Number of underrated MFs: 10</a:t>
            </a:r>
            <a:endParaRPr lang="es-EC" dirty="0">
              <a:solidFill>
                <a:srgbClr val="212121"/>
              </a:solidFill>
              <a:highlight>
                <a:srgbClr val="FFFFFF"/>
              </a:highlight>
              <a:latin typeface="Courier New" panose="02070309020205020404" pitchFamily="49" charset="0"/>
            </a:endParaRPr>
          </a:p>
          <a:p>
            <a:endParaRPr lang="es-EC" dirty="0"/>
          </a:p>
        </p:txBody>
      </p:sp>
      <p:sp>
        <p:nvSpPr>
          <p:cNvPr id="6" name="CuadroTexto 5">
            <a:extLst>
              <a:ext uri="{FF2B5EF4-FFF2-40B4-BE49-F238E27FC236}">
                <a16:creationId xmlns:a16="http://schemas.microsoft.com/office/drawing/2014/main" id="{DACE70D4-2FC1-5FCE-B304-22C0A2062812}"/>
              </a:ext>
            </a:extLst>
          </p:cNvPr>
          <p:cNvSpPr txBox="1"/>
          <p:nvPr/>
        </p:nvSpPr>
        <p:spPr>
          <a:xfrm>
            <a:off x="6542484" y="1446155"/>
            <a:ext cx="5479727" cy="3416320"/>
          </a:xfrm>
          <a:prstGeom prst="rect">
            <a:avLst/>
          </a:prstGeom>
          <a:noFill/>
        </p:spPr>
        <p:txBody>
          <a:bodyPr wrap="square" rtlCol="0">
            <a:spAutoFit/>
          </a:bodyPr>
          <a:lstStyle/>
          <a:p>
            <a:r>
              <a:rPr lang="es-EC" b="0" i="0" u="none" strike="noStrike" dirty="0">
                <a:solidFill>
                  <a:srgbClr val="212121"/>
                </a:solidFill>
                <a:effectLst/>
                <a:highlight>
                  <a:srgbClr val="FFFFFF"/>
                </a:highlight>
                <a:latin typeface="Courier New" panose="02070309020205020404" pitchFamily="49" charset="0"/>
              </a:rPr>
              <a:t>German</a:t>
            </a:r>
          </a:p>
          <a:p>
            <a:r>
              <a:rPr lang="es-EC" b="0" i="0" u="none" strike="noStrike" dirty="0">
                <a:solidFill>
                  <a:srgbClr val="212121"/>
                </a:solidFill>
                <a:effectLst/>
                <a:highlight>
                  <a:srgbClr val="FFFFFF"/>
                </a:highlight>
                <a:latin typeface="Courier New" panose="02070309020205020404" pitchFamily="49" charset="0"/>
              </a:rPr>
              <a:t>Training Duration: 0.21 seconds </a:t>
            </a:r>
          </a:p>
          <a:p>
            <a:r>
              <a:rPr lang="es-EC" b="0" i="0" u="none" strike="noStrike" dirty="0">
                <a:solidFill>
                  <a:srgbClr val="212121"/>
                </a:solidFill>
                <a:effectLst/>
                <a:highlight>
                  <a:srgbClr val="FFFFFF"/>
                </a:highlight>
                <a:latin typeface="Courier New" panose="02070309020205020404" pitchFamily="49" charset="0"/>
              </a:rPr>
              <a:t>Mean Squared Error: 0.04 </a:t>
            </a:r>
          </a:p>
          <a:p>
            <a:r>
              <a:rPr lang="es-EC" b="0" i="0" u="none" strike="noStrike" dirty="0">
                <a:solidFill>
                  <a:srgbClr val="212121"/>
                </a:solidFill>
                <a:effectLst/>
                <a:highlight>
                  <a:srgbClr val="FFFFFF"/>
                </a:highlight>
                <a:latin typeface="Courier New" panose="02070309020205020404" pitchFamily="49" charset="0"/>
              </a:rPr>
              <a:t>Mean Absolute Error: 0.15 </a:t>
            </a:r>
          </a:p>
          <a:p>
            <a:r>
              <a:rPr lang="es-EC" b="0" i="0" u="none" strike="noStrike" dirty="0">
                <a:solidFill>
                  <a:srgbClr val="212121"/>
                </a:solidFill>
                <a:effectLst/>
                <a:highlight>
                  <a:srgbClr val="FFFFFF"/>
                </a:highlight>
                <a:latin typeface="Courier New" panose="02070309020205020404" pitchFamily="49" charset="0"/>
              </a:rPr>
              <a:t>Accuracy: 0.96 </a:t>
            </a:r>
          </a:p>
          <a:p>
            <a:r>
              <a:rPr lang="es-EC" b="0" i="0" u="none" strike="noStrike" dirty="0">
                <a:solidFill>
                  <a:srgbClr val="212121"/>
                </a:solidFill>
                <a:effectLst/>
                <a:highlight>
                  <a:srgbClr val="FFFFFF"/>
                </a:highlight>
                <a:latin typeface="Courier New" panose="02070309020205020404" pitchFamily="49" charset="0"/>
              </a:rPr>
              <a:t>Precision: 0.96 </a:t>
            </a:r>
          </a:p>
          <a:p>
            <a:r>
              <a:rPr lang="es-EC" b="0" i="0" u="none" strike="noStrike" dirty="0">
                <a:solidFill>
                  <a:srgbClr val="212121"/>
                </a:solidFill>
                <a:effectLst/>
                <a:highlight>
                  <a:srgbClr val="FFFFFF"/>
                </a:highlight>
                <a:latin typeface="Courier New" panose="02070309020205020404" pitchFamily="49" charset="0"/>
              </a:rPr>
              <a:t>Recall: 0.96 </a:t>
            </a:r>
          </a:p>
          <a:p>
            <a:r>
              <a:rPr lang="es-EC" b="0" i="0" u="none" strike="noStrike" dirty="0">
                <a:solidFill>
                  <a:srgbClr val="212121"/>
                </a:solidFill>
                <a:effectLst/>
                <a:highlight>
                  <a:srgbClr val="FFFFFF"/>
                </a:highlight>
                <a:latin typeface="Courier New" panose="02070309020205020404" pitchFamily="49" charset="0"/>
              </a:rPr>
              <a:t>F1-score: 0.96</a:t>
            </a:r>
          </a:p>
          <a:p>
            <a:endParaRPr lang="es-EC" dirty="0">
              <a:solidFill>
                <a:srgbClr val="212121"/>
              </a:solidFill>
              <a:highlight>
                <a:srgbClr val="FFFFFF"/>
              </a:highlight>
              <a:latin typeface="Courier New" panose="02070309020205020404" pitchFamily="49" charset="0"/>
            </a:endParaRPr>
          </a:p>
          <a:p>
            <a:r>
              <a:rPr lang="es-EC" b="0" i="0" u="none" strike="noStrike" dirty="0">
                <a:solidFill>
                  <a:srgbClr val="212121"/>
                </a:solidFill>
                <a:effectLst/>
                <a:highlight>
                  <a:srgbClr val="FFFFFF"/>
                </a:highlight>
                <a:latin typeface="Courier New" panose="02070309020205020404" pitchFamily="49" charset="0"/>
              </a:rPr>
              <a:t>Number of incorrectly-assigned MFs: 14 </a:t>
            </a:r>
          </a:p>
          <a:p>
            <a:r>
              <a:rPr lang="es-EC" b="0" i="0" u="none" strike="noStrike" dirty="0">
                <a:solidFill>
                  <a:srgbClr val="212121"/>
                </a:solidFill>
                <a:effectLst/>
                <a:highlight>
                  <a:srgbClr val="FFFFFF"/>
                </a:highlight>
                <a:latin typeface="Courier New" panose="02070309020205020404" pitchFamily="49" charset="0"/>
              </a:rPr>
              <a:t>Number of overrated MFs: 5 </a:t>
            </a:r>
          </a:p>
          <a:p>
            <a:r>
              <a:rPr lang="es-EC" b="0" i="0" u="none" strike="noStrike" dirty="0">
                <a:solidFill>
                  <a:srgbClr val="212121"/>
                </a:solidFill>
                <a:effectLst/>
                <a:highlight>
                  <a:srgbClr val="FFFFFF"/>
                </a:highlight>
                <a:latin typeface="Courier New" panose="02070309020205020404" pitchFamily="49" charset="0"/>
              </a:rPr>
              <a:t>Number of underrated MFs: 9</a:t>
            </a:r>
            <a:endParaRPr lang="es-EC" dirty="0"/>
          </a:p>
        </p:txBody>
      </p:sp>
      <p:sp>
        <p:nvSpPr>
          <p:cNvPr id="3" name="TextBox 2">
            <a:extLst>
              <a:ext uri="{FF2B5EF4-FFF2-40B4-BE49-F238E27FC236}">
                <a16:creationId xmlns:a16="http://schemas.microsoft.com/office/drawing/2014/main" id="{85FEB388-FAB0-A53B-4EF3-C7D383C1D006}"/>
              </a:ext>
            </a:extLst>
          </p:cNvPr>
          <p:cNvSpPr txBox="1"/>
          <p:nvPr/>
        </p:nvSpPr>
        <p:spPr>
          <a:xfrm>
            <a:off x="341170" y="275180"/>
            <a:ext cx="10054760" cy="584775"/>
          </a:xfrm>
          <a:prstGeom prst="rect">
            <a:avLst/>
          </a:prstGeom>
          <a:noFill/>
        </p:spPr>
        <p:txBody>
          <a:bodyPr wrap="square" rtlCol="0">
            <a:spAutoFit/>
          </a:bodyPr>
          <a:lstStyle/>
          <a:p>
            <a:r>
              <a:rPr lang="it-IT" sz="3200" dirty="0">
                <a:latin typeface="Verdana" panose="020B0604030504040204" pitchFamily="34" charset="0"/>
                <a:ea typeface="Verdana" panose="020B0604030504040204" pitchFamily="34" charset="0"/>
              </a:rPr>
              <a:t>With </a:t>
            </a:r>
            <a:r>
              <a:rPr lang="it-IT" sz="3200" dirty="0" err="1">
                <a:latin typeface="Verdana" panose="020B0604030504040204" pitchFamily="34" charset="0"/>
                <a:ea typeface="Verdana" panose="020B0604030504040204" pitchFamily="34" charset="0"/>
              </a:rPr>
              <a:t>Hyperparameters</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optimization</a:t>
            </a:r>
            <a:endParaRPr lang="it-IT" sz="3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3511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9FACEA5-DDD3-604E-199B-7AD5FCA88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279" y="2201342"/>
            <a:ext cx="4954181" cy="29229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BEFCFE-F876-F33E-3393-E09283B33A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541" y="2121562"/>
            <a:ext cx="4355032" cy="322982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447D002B-8F41-5A89-EFBF-6D86F7542F46}"/>
              </a:ext>
            </a:extLst>
          </p:cNvPr>
          <p:cNvSpPr txBox="1"/>
          <p:nvPr/>
        </p:nvSpPr>
        <p:spPr>
          <a:xfrm>
            <a:off x="2594235" y="1217107"/>
            <a:ext cx="1279517" cy="369332"/>
          </a:xfrm>
          <a:prstGeom prst="rect">
            <a:avLst/>
          </a:prstGeom>
          <a:noFill/>
        </p:spPr>
        <p:txBody>
          <a:bodyPr wrap="none" rtlCol="0">
            <a:spAutoFit/>
          </a:bodyPr>
          <a:lstStyle/>
          <a:p>
            <a:r>
              <a:rPr lang="es-EC" dirty="0">
                <a:latin typeface="Verdana" panose="020B0604030504040204" pitchFamily="34" charset="0"/>
                <a:ea typeface="Verdana" panose="020B0604030504040204" pitchFamily="34" charset="0"/>
              </a:rPr>
              <a:t>European</a:t>
            </a:r>
          </a:p>
        </p:txBody>
      </p:sp>
      <p:sp>
        <p:nvSpPr>
          <p:cNvPr id="8" name="CuadroTexto 7">
            <a:extLst>
              <a:ext uri="{FF2B5EF4-FFF2-40B4-BE49-F238E27FC236}">
                <a16:creationId xmlns:a16="http://schemas.microsoft.com/office/drawing/2014/main" id="{CC58167B-56FD-8C8A-553E-52D9EC7693F7}"/>
              </a:ext>
            </a:extLst>
          </p:cNvPr>
          <p:cNvSpPr txBox="1"/>
          <p:nvPr/>
        </p:nvSpPr>
        <p:spPr>
          <a:xfrm>
            <a:off x="9042400" y="1391289"/>
            <a:ext cx="1107996" cy="369332"/>
          </a:xfrm>
          <a:prstGeom prst="rect">
            <a:avLst/>
          </a:prstGeom>
          <a:noFill/>
        </p:spPr>
        <p:txBody>
          <a:bodyPr wrap="none" rtlCol="0">
            <a:spAutoFit/>
          </a:bodyPr>
          <a:lstStyle/>
          <a:p>
            <a:r>
              <a:rPr lang="es-EC" dirty="0">
                <a:latin typeface="Verdana" panose="020B0604030504040204" pitchFamily="34" charset="0"/>
                <a:ea typeface="Verdana" panose="020B0604030504040204" pitchFamily="34" charset="0"/>
              </a:rPr>
              <a:t>German</a:t>
            </a:r>
          </a:p>
        </p:txBody>
      </p:sp>
      <p:sp>
        <p:nvSpPr>
          <p:cNvPr id="2" name="TextBox 1">
            <a:extLst>
              <a:ext uri="{FF2B5EF4-FFF2-40B4-BE49-F238E27FC236}">
                <a16:creationId xmlns:a16="http://schemas.microsoft.com/office/drawing/2014/main" id="{347AAA5C-9973-CA37-3035-6EE7E753CB4E}"/>
              </a:ext>
            </a:extLst>
          </p:cNvPr>
          <p:cNvSpPr txBox="1"/>
          <p:nvPr/>
        </p:nvSpPr>
        <p:spPr>
          <a:xfrm>
            <a:off x="341170" y="275180"/>
            <a:ext cx="379903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Results</a:t>
            </a:r>
            <a:r>
              <a:rPr lang="it-IT" sz="32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21071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CD42C73-3679-855D-BDCF-F5EF09CB9EA2}"/>
              </a:ext>
            </a:extLst>
          </p:cNvPr>
          <p:cNvSpPr txBox="1"/>
          <p:nvPr/>
        </p:nvSpPr>
        <p:spPr>
          <a:xfrm>
            <a:off x="987335" y="1394215"/>
            <a:ext cx="10731500" cy="3139321"/>
          </a:xfrm>
          <a:prstGeom prst="rect">
            <a:avLst/>
          </a:prstGeom>
          <a:noFill/>
        </p:spPr>
        <p:txBody>
          <a:bodyPr wrap="square" rtlCol="0">
            <a:spAutoFit/>
          </a:bodyPr>
          <a:lstStyle/>
          <a:p>
            <a:r>
              <a:rPr lang="es-EC" dirty="0">
                <a:latin typeface="Verdana" panose="020B0604030504040204" pitchFamily="34" charset="0"/>
                <a:ea typeface="Verdana" panose="020B0604030504040204" pitchFamily="34" charset="0"/>
              </a:rPr>
              <a:t>To establish the performance of the LGBM method we compared it with: </a:t>
            </a:r>
            <a:r>
              <a:rPr lang="es-EC" b="1" dirty="0">
                <a:latin typeface="Verdana" panose="020B0604030504040204" pitchFamily="34" charset="0"/>
                <a:ea typeface="Verdana" panose="020B0604030504040204" pitchFamily="34" charset="0"/>
              </a:rPr>
              <a:t>Linear Regression</a:t>
            </a:r>
            <a:r>
              <a:rPr lang="es-EC" dirty="0">
                <a:latin typeface="Verdana" panose="020B0604030504040204" pitchFamily="34" charset="0"/>
                <a:ea typeface="Verdana" panose="020B0604030504040204" pitchFamily="34" charset="0"/>
              </a:rPr>
              <a:t> and </a:t>
            </a:r>
            <a:r>
              <a:rPr lang="es-EC" b="1" dirty="0">
                <a:latin typeface="Verdana" panose="020B0604030504040204" pitchFamily="34" charset="0"/>
                <a:ea typeface="Verdana" panose="020B0604030504040204" pitchFamily="34" charset="0"/>
              </a:rPr>
              <a:t>K-Nearest Neighbor</a:t>
            </a:r>
            <a:r>
              <a:rPr lang="es-EC" dirty="0">
                <a:latin typeface="Verdana" panose="020B0604030504040204" pitchFamily="34" charset="0"/>
                <a:ea typeface="Verdana" panose="020B0604030504040204" pitchFamily="34" charset="0"/>
              </a:rPr>
              <a:t>. </a:t>
            </a:r>
          </a:p>
          <a:p>
            <a:endParaRPr lang="es-EC" dirty="0">
              <a:latin typeface="Verdana" panose="020B0604030504040204" pitchFamily="34" charset="0"/>
              <a:ea typeface="Verdana" panose="020B0604030504040204" pitchFamily="34" charset="0"/>
            </a:endParaRPr>
          </a:p>
          <a:p>
            <a:endParaRPr lang="es-EC" dirty="0">
              <a:latin typeface="Verdana" panose="020B0604030504040204" pitchFamily="34" charset="0"/>
              <a:ea typeface="Verdana" panose="020B0604030504040204" pitchFamily="34" charset="0"/>
            </a:endParaRPr>
          </a:p>
          <a:p>
            <a:r>
              <a:rPr lang="es-EC" dirty="0">
                <a:latin typeface="Verdana" panose="020B0604030504040204" pitchFamily="34" charset="0"/>
                <a:ea typeface="Verdana" panose="020B0604030504040204" pitchFamily="34" charset="0"/>
              </a:rPr>
              <a:t>For KNN algorithm, since it is based on distances, we used the min max scaler for normalizing the data. </a:t>
            </a:r>
            <a:r>
              <a:rPr lang="es-EC" b="1" dirty="0">
                <a:latin typeface="Verdana" panose="020B0604030504040204" pitchFamily="34" charset="0"/>
                <a:ea typeface="Verdana" panose="020B0604030504040204" pitchFamily="34" charset="0"/>
              </a:rPr>
              <a:t>Normalization</a:t>
            </a:r>
            <a:r>
              <a:rPr lang="es-EC" dirty="0">
                <a:latin typeface="Verdana" panose="020B0604030504040204" pitchFamily="34" charset="0"/>
                <a:ea typeface="Verdana" panose="020B0604030504040204" pitchFamily="34" charset="0"/>
              </a:rPr>
              <a:t> can improve the performance and accuracy of the KNN model. When features are on similar scales, distance calculations better reflect the true differences between data points. This can lead to more accurate predictions, as the most relevant neighbors are considered. So here we considered also the normalized case</a:t>
            </a:r>
          </a:p>
          <a:p>
            <a:endParaRPr lang="es-EC" dirty="0"/>
          </a:p>
          <a:p>
            <a:endParaRPr lang="es-EC" dirty="0"/>
          </a:p>
        </p:txBody>
      </p:sp>
      <p:sp>
        <p:nvSpPr>
          <p:cNvPr id="4" name="TextBox 3">
            <a:extLst>
              <a:ext uri="{FF2B5EF4-FFF2-40B4-BE49-F238E27FC236}">
                <a16:creationId xmlns:a16="http://schemas.microsoft.com/office/drawing/2014/main" id="{D8DD47D3-9086-FF9D-F1C9-B52550315E2D}"/>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Simpler</a:t>
            </a:r>
            <a:r>
              <a:rPr lang="it-IT" sz="3200" dirty="0">
                <a:latin typeface="Verdana" panose="020B0604030504040204" pitchFamily="34" charset="0"/>
                <a:ea typeface="Verdana" panose="020B0604030504040204" pitchFamily="34" charset="0"/>
              </a:rPr>
              <a:t> Models </a:t>
            </a:r>
          </a:p>
        </p:txBody>
      </p:sp>
    </p:spTree>
    <p:extLst>
      <p:ext uri="{BB962C8B-B14F-4D97-AF65-F5344CB8AC3E}">
        <p14:creationId xmlns:p14="http://schemas.microsoft.com/office/powerpoint/2010/main" val="183045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DD47D3-9086-FF9D-F1C9-B52550315E2D}"/>
              </a:ext>
            </a:extLst>
          </p:cNvPr>
          <p:cNvSpPr txBox="1"/>
          <p:nvPr/>
        </p:nvSpPr>
        <p:spPr>
          <a:xfrm>
            <a:off x="341170" y="275180"/>
            <a:ext cx="10054760" cy="584775"/>
          </a:xfrm>
          <a:prstGeom prst="rect">
            <a:avLst/>
          </a:prstGeom>
          <a:noFill/>
        </p:spPr>
        <p:txBody>
          <a:bodyPr wrap="square" rtlCol="0">
            <a:spAutoFit/>
          </a:bodyPr>
          <a:lstStyle/>
          <a:p>
            <a:r>
              <a:rPr lang="it-IT" sz="3200" dirty="0">
                <a:latin typeface="Verdana" panose="020B0604030504040204" pitchFamily="34" charset="0"/>
                <a:ea typeface="Verdana" panose="020B0604030504040204" pitchFamily="34" charset="0"/>
              </a:rPr>
              <a:t>Models </a:t>
            </a:r>
            <a:r>
              <a:rPr lang="it-IT" sz="3200" dirty="0" err="1">
                <a:latin typeface="Verdana" panose="020B0604030504040204" pitchFamily="34" charset="0"/>
                <a:ea typeface="Verdana" panose="020B0604030504040204" pitchFamily="34" charset="0"/>
              </a:rPr>
              <a:t>comparison</a:t>
            </a:r>
            <a:r>
              <a:rPr lang="it-IT" sz="3200" dirty="0">
                <a:latin typeface="Verdana" panose="020B0604030504040204" pitchFamily="34" charset="0"/>
                <a:ea typeface="Verdana" panose="020B0604030504040204" pitchFamily="34" charset="0"/>
              </a:rPr>
              <a:t> </a:t>
            </a:r>
          </a:p>
        </p:txBody>
      </p:sp>
      <p:sp>
        <p:nvSpPr>
          <p:cNvPr id="3" name="CuadroTexto 6">
            <a:extLst>
              <a:ext uri="{FF2B5EF4-FFF2-40B4-BE49-F238E27FC236}">
                <a16:creationId xmlns:a16="http://schemas.microsoft.com/office/drawing/2014/main" id="{7D9C1595-CEDA-B434-DBB9-DD645F010383}"/>
              </a:ext>
            </a:extLst>
          </p:cNvPr>
          <p:cNvSpPr txBox="1"/>
          <p:nvPr/>
        </p:nvSpPr>
        <p:spPr>
          <a:xfrm>
            <a:off x="3147387" y="1501961"/>
            <a:ext cx="1279517" cy="369332"/>
          </a:xfrm>
          <a:prstGeom prst="rect">
            <a:avLst/>
          </a:prstGeom>
          <a:noFill/>
        </p:spPr>
        <p:txBody>
          <a:bodyPr wrap="none" rtlCol="0">
            <a:spAutoFit/>
          </a:bodyPr>
          <a:lstStyle/>
          <a:p>
            <a:r>
              <a:rPr lang="es-EC" dirty="0">
                <a:latin typeface="Verdana" panose="020B0604030504040204" pitchFamily="34" charset="0"/>
                <a:ea typeface="Verdana" panose="020B0604030504040204" pitchFamily="34" charset="0"/>
              </a:rPr>
              <a:t>European</a:t>
            </a:r>
          </a:p>
        </p:txBody>
      </p:sp>
      <p:sp>
        <p:nvSpPr>
          <p:cNvPr id="6" name="CuadroTexto 7">
            <a:extLst>
              <a:ext uri="{FF2B5EF4-FFF2-40B4-BE49-F238E27FC236}">
                <a16:creationId xmlns:a16="http://schemas.microsoft.com/office/drawing/2014/main" id="{4AE3042D-B42A-3713-1397-B3A5415DC4D8}"/>
              </a:ext>
            </a:extLst>
          </p:cNvPr>
          <p:cNvSpPr txBox="1"/>
          <p:nvPr/>
        </p:nvSpPr>
        <p:spPr>
          <a:xfrm>
            <a:off x="8800575" y="1501961"/>
            <a:ext cx="1107996" cy="369332"/>
          </a:xfrm>
          <a:prstGeom prst="rect">
            <a:avLst/>
          </a:prstGeom>
          <a:noFill/>
        </p:spPr>
        <p:txBody>
          <a:bodyPr wrap="none" rtlCol="0">
            <a:spAutoFit/>
          </a:bodyPr>
          <a:lstStyle/>
          <a:p>
            <a:r>
              <a:rPr lang="es-EC" dirty="0">
                <a:latin typeface="Verdana" panose="020B0604030504040204" pitchFamily="34" charset="0"/>
                <a:ea typeface="Verdana" panose="020B0604030504040204" pitchFamily="34" charset="0"/>
              </a:rPr>
              <a:t>German</a:t>
            </a:r>
          </a:p>
        </p:txBody>
      </p:sp>
      <p:pic>
        <p:nvPicPr>
          <p:cNvPr id="8" name="Picture 7">
            <a:extLst>
              <a:ext uri="{FF2B5EF4-FFF2-40B4-BE49-F238E27FC236}">
                <a16:creationId xmlns:a16="http://schemas.microsoft.com/office/drawing/2014/main" id="{8FAEC785-F5AA-7962-9515-CE5CF4EDC93C}"/>
              </a:ext>
            </a:extLst>
          </p:cNvPr>
          <p:cNvPicPr>
            <a:picLocks noChangeAspect="1"/>
          </p:cNvPicPr>
          <p:nvPr/>
        </p:nvPicPr>
        <p:blipFill>
          <a:blip r:embed="rId3"/>
          <a:stretch>
            <a:fillRect/>
          </a:stretch>
        </p:blipFill>
        <p:spPr>
          <a:xfrm>
            <a:off x="1346707" y="2039195"/>
            <a:ext cx="4880879" cy="3219392"/>
          </a:xfrm>
          <a:prstGeom prst="rect">
            <a:avLst/>
          </a:prstGeom>
        </p:spPr>
      </p:pic>
      <p:pic>
        <p:nvPicPr>
          <p:cNvPr id="11" name="Picture 10">
            <a:extLst>
              <a:ext uri="{FF2B5EF4-FFF2-40B4-BE49-F238E27FC236}">
                <a16:creationId xmlns:a16="http://schemas.microsoft.com/office/drawing/2014/main" id="{3B8E59D7-2767-0164-7CF1-ECD966CC4091}"/>
              </a:ext>
            </a:extLst>
          </p:cNvPr>
          <p:cNvPicPr>
            <a:picLocks noChangeAspect="1"/>
          </p:cNvPicPr>
          <p:nvPr/>
        </p:nvPicPr>
        <p:blipFill>
          <a:blip r:embed="rId4"/>
          <a:stretch>
            <a:fillRect/>
          </a:stretch>
        </p:blipFill>
        <p:spPr>
          <a:xfrm>
            <a:off x="6946474" y="2039195"/>
            <a:ext cx="4816198" cy="3210799"/>
          </a:xfrm>
          <a:prstGeom prst="rect">
            <a:avLst/>
          </a:prstGeom>
        </p:spPr>
      </p:pic>
    </p:spTree>
    <p:extLst>
      <p:ext uri="{BB962C8B-B14F-4D97-AF65-F5344CB8AC3E}">
        <p14:creationId xmlns:p14="http://schemas.microsoft.com/office/powerpoint/2010/main" val="212922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4C11B69-6C1C-6E6D-462C-9035D87DA7F9}"/>
              </a:ext>
            </a:extLst>
          </p:cNvPr>
          <p:cNvPicPr>
            <a:picLocks noChangeAspect="1"/>
          </p:cNvPicPr>
          <p:nvPr/>
        </p:nvPicPr>
        <p:blipFill>
          <a:blip r:embed="rId3"/>
          <a:stretch>
            <a:fillRect/>
          </a:stretch>
        </p:blipFill>
        <p:spPr>
          <a:xfrm>
            <a:off x="6268501" y="2065302"/>
            <a:ext cx="5282092" cy="3169255"/>
          </a:xfrm>
          <a:prstGeom prst="rect">
            <a:avLst/>
          </a:prstGeom>
        </p:spPr>
      </p:pic>
      <p:pic>
        <p:nvPicPr>
          <p:cNvPr id="12" name="Picture 11">
            <a:extLst>
              <a:ext uri="{FF2B5EF4-FFF2-40B4-BE49-F238E27FC236}">
                <a16:creationId xmlns:a16="http://schemas.microsoft.com/office/drawing/2014/main" id="{03A627E7-5589-347D-BA83-8698350CF9A3}"/>
              </a:ext>
            </a:extLst>
          </p:cNvPr>
          <p:cNvPicPr>
            <a:picLocks noChangeAspect="1"/>
          </p:cNvPicPr>
          <p:nvPr/>
        </p:nvPicPr>
        <p:blipFill>
          <a:blip r:embed="rId4"/>
          <a:stretch>
            <a:fillRect/>
          </a:stretch>
        </p:blipFill>
        <p:spPr>
          <a:xfrm>
            <a:off x="843580" y="2087184"/>
            <a:ext cx="5122880" cy="3073729"/>
          </a:xfrm>
          <a:prstGeom prst="rect">
            <a:avLst/>
          </a:prstGeom>
        </p:spPr>
      </p:pic>
      <p:sp>
        <p:nvSpPr>
          <p:cNvPr id="13" name="CuadroTexto 6">
            <a:extLst>
              <a:ext uri="{FF2B5EF4-FFF2-40B4-BE49-F238E27FC236}">
                <a16:creationId xmlns:a16="http://schemas.microsoft.com/office/drawing/2014/main" id="{9BBB52A8-CC94-9393-2792-9E2D6AC36F60}"/>
              </a:ext>
            </a:extLst>
          </p:cNvPr>
          <p:cNvSpPr txBox="1"/>
          <p:nvPr/>
        </p:nvSpPr>
        <p:spPr>
          <a:xfrm>
            <a:off x="1686797" y="1526509"/>
            <a:ext cx="3520516" cy="369332"/>
          </a:xfrm>
          <a:prstGeom prst="rect">
            <a:avLst/>
          </a:prstGeom>
          <a:noFill/>
        </p:spPr>
        <p:txBody>
          <a:bodyPr wrap="none" rtlCol="0">
            <a:spAutoFit/>
          </a:bodyPr>
          <a:lstStyle/>
          <a:p>
            <a:r>
              <a:rPr lang="es-EC" dirty="0">
                <a:latin typeface="Verdana" panose="020B0604030504040204" pitchFamily="34" charset="0"/>
                <a:ea typeface="Verdana" panose="020B0604030504040204" pitchFamily="34" charset="0"/>
              </a:rPr>
              <a:t>European predicting German</a:t>
            </a:r>
          </a:p>
        </p:txBody>
      </p:sp>
      <p:sp>
        <p:nvSpPr>
          <p:cNvPr id="14" name="CuadroTexto 7">
            <a:extLst>
              <a:ext uri="{FF2B5EF4-FFF2-40B4-BE49-F238E27FC236}">
                <a16:creationId xmlns:a16="http://schemas.microsoft.com/office/drawing/2014/main" id="{E53C096B-CD14-CF69-73A9-0B37C3D9E9A7}"/>
              </a:ext>
            </a:extLst>
          </p:cNvPr>
          <p:cNvSpPr txBox="1"/>
          <p:nvPr/>
        </p:nvSpPr>
        <p:spPr>
          <a:xfrm>
            <a:off x="7339985" y="1526509"/>
            <a:ext cx="3520516" cy="369332"/>
          </a:xfrm>
          <a:prstGeom prst="rect">
            <a:avLst/>
          </a:prstGeom>
          <a:noFill/>
        </p:spPr>
        <p:txBody>
          <a:bodyPr wrap="none" rtlCol="0">
            <a:spAutoFit/>
          </a:bodyPr>
          <a:lstStyle/>
          <a:p>
            <a:r>
              <a:rPr lang="es-EC" dirty="0">
                <a:latin typeface="Verdana" panose="020B0604030504040204" pitchFamily="34" charset="0"/>
                <a:ea typeface="Verdana" panose="020B0604030504040204" pitchFamily="34" charset="0"/>
              </a:rPr>
              <a:t>German predicting European</a:t>
            </a:r>
          </a:p>
        </p:txBody>
      </p:sp>
      <p:sp>
        <p:nvSpPr>
          <p:cNvPr id="15" name="TextBox 14">
            <a:extLst>
              <a:ext uri="{FF2B5EF4-FFF2-40B4-BE49-F238E27FC236}">
                <a16:creationId xmlns:a16="http://schemas.microsoft.com/office/drawing/2014/main" id="{51347450-9156-92F5-C80F-2E2DC9A5B431}"/>
              </a:ext>
            </a:extLst>
          </p:cNvPr>
          <p:cNvSpPr txBox="1"/>
          <p:nvPr/>
        </p:nvSpPr>
        <p:spPr>
          <a:xfrm>
            <a:off x="341170" y="275180"/>
            <a:ext cx="10054760" cy="584775"/>
          </a:xfrm>
          <a:prstGeom prst="rect">
            <a:avLst/>
          </a:prstGeom>
          <a:noFill/>
        </p:spPr>
        <p:txBody>
          <a:bodyPr wrap="square" rtlCol="0">
            <a:spAutoFit/>
          </a:bodyPr>
          <a:lstStyle/>
          <a:p>
            <a:r>
              <a:rPr lang="it-IT" sz="3200" dirty="0">
                <a:latin typeface="Verdana" panose="020B0604030504040204" pitchFamily="34" charset="0"/>
                <a:ea typeface="Verdana" panose="020B0604030504040204" pitchFamily="34" charset="0"/>
              </a:rPr>
              <a:t>Testing the datasets </a:t>
            </a:r>
          </a:p>
        </p:txBody>
      </p:sp>
    </p:spTree>
    <p:extLst>
      <p:ext uri="{BB962C8B-B14F-4D97-AF65-F5344CB8AC3E}">
        <p14:creationId xmlns:p14="http://schemas.microsoft.com/office/powerpoint/2010/main" val="1453543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1347450-9156-92F5-C80F-2E2DC9A5B431}"/>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eXplainable</a:t>
            </a:r>
            <a:r>
              <a:rPr lang="it-IT" sz="3200" dirty="0">
                <a:latin typeface="Verdana" panose="020B0604030504040204" pitchFamily="34" charset="0"/>
                <a:ea typeface="Verdana" panose="020B0604030504040204" pitchFamily="34" charset="0"/>
              </a:rPr>
              <a:t> AI</a:t>
            </a:r>
          </a:p>
        </p:txBody>
      </p:sp>
      <p:sp>
        <p:nvSpPr>
          <p:cNvPr id="3" name="TextBox 2">
            <a:extLst>
              <a:ext uri="{FF2B5EF4-FFF2-40B4-BE49-F238E27FC236}">
                <a16:creationId xmlns:a16="http://schemas.microsoft.com/office/drawing/2014/main" id="{2A2F3657-60FB-D8E4-152A-45762235EE7E}"/>
              </a:ext>
            </a:extLst>
          </p:cNvPr>
          <p:cNvSpPr txBox="1"/>
          <p:nvPr/>
        </p:nvSpPr>
        <p:spPr>
          <a:xfrm>
            <a:off x="341170" y="1215661"/>
            <a:ext cx="10668451" cy="2031325"/>
          </a:xfrm>
          <a:prstGeom prst="rect">
            <a:avLst/>
          </a:prstGeom>
          <a:noFill/>
        </p:spPr>
        <p:txBody>
          <a:bodyPr wrap="square">
            <a:spAutoFit/>
          </a:bodyPr>
          <a:lstStyle/>
          <a:p>
            <a:pPr marL="0" indent="0" algn="l">
              <a:buNone/>
            </a:pPr>
            <a:r>
              <a:rPr lang="es-EC" b="0" i="0" u="none" strike="noStrike" dirty="0">
                <a:solidFill>
                  <a:srgbClr val="000000"/>
                </a:solidFill>
                <a:effectLst/>
                <a:latin typeface="Verdana" panose="020B0604030504040204" pitchFamily="34" charset="0"/>
                <a:ea typeface="Verdana" panose="020B0604030504040204" pitchFamily="34" charset="0"/>
              </a:rPr>
              <a:t>We saw the relationship between the features using XAI to make sure that the model takes correct decisions based on correct reasons.</a:t>
            </a:r>
          </a:p>
          <a:p>
            <a:pPr marL="0" indent="0">
              <a:buNone/>
            </a:pPr>
            <a:r>
              <a:rPr lang="es-EC" b="0" i="0" u="none" strike="noStrike" dirty="0">
                <a:solidFill>
                  <a:srgbClr val="000000"/>
                </a:solidFill>
                <a:effectLst/>
                <a:latin typeface="Verdana" panose="020B0604030504040204" pitchFamily="34" charset="0"/>
                <a:ea typeface="Verdana" panose="020B0604030504040204" pitchFamily="34" charset="0"/>
              </a:rPr>
              <a:t>We start obtaining the shap values for the </a:t>
            </a:r>
            <a:r>
              <a:rPr lang="es-EC" dirty="0">
                <a:solidFill>
                  <a:srgbClr val="000000"/>
                </a:solidFill>
                <a:latin typeface="Verdana" panose="020B0604030504040204" pitchFamily="34" charset="0"/>
                <a:ea typeface="Verdana" panose="020B0604030504040204" pitchFamily="34" charset="0"/>
              </a:rPr>
              <a:t>LGBM</a:t>
            </a:r>
            <a:r>
              <a:rPr lang="es-EC" b="0" i="0" u="none" strike="noStrike" dirty="0">
                <a:solidFill>
                  <a:srgbClr val="000000"/>
                </a:solidFill>
                <a:effectLst/>
                <a:latin typeface="Verdana" panose="020B0604030504040204" pitchFamily="34" charset="0"/>
                <a:ea typeface="Verdana" panose="020B0604030504040204" pitchFamily="34" charset="0"/>
              </a:rPr>
              <a:t> regressors for high and low quantile, and get the mean of these results.</a:t>
            </a:r>
          </a:p>
          <a:p>
            <a:pPr marL="0" indent="0">
              <a:buNone/>
            </a:pPr>
            <a:r>
              <a:rPr lang="es-EC" b="0" i="0" u="none" strike="noStrike" dirty="0">
                <a:solidFill>
                  <a:srgbClr val="000000"/>
                </a:solidFill>
                <a:effectLst/>
                <a:latin typeface="Verdana" panose="020B0604030504040204" pitchFamily="34" charset="0"/>
                <a:ea typeface="Verdana" panose="020B0604030504040204" pitchFamily="34" charset="0"/>
              </a:rPr>
              <a:t>For this method, as we use LGBM only as a regressor, we can only plot the Global summary of the SNR values predicted, because the MFs are later mapped with the corresponding conversion, which is no longer attached with the LGBM.</a:t>
            </a:r>
          </a:p>
        </p:txBody>
      </p:sp>
      <p:pic>
        <p:nvPicPr>
          <p:cNvPr id="6146" name="Picture 2" descr="Logo-design idea. · Issue #831 · shap/shap · GitHub">
            <a:extLst>
              <a:ext uri="{FF2B5EF4-FFF2-40B4-BE49-F238E27FC236}">
                <a16:creationId xmlns:a16="http://schemas.microsoft.com/office/drawing/2014/main" id="{4B3DCB92-E7FA-5976-39BA-99F679A02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237" y="3895301"/>
            <a:ext cx="4221835" cy="159662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xplaining Machine Learning Models: A Non-Technical Guide to Interpreting  SHAP Analyses">
            <a:extLst>
              <a:ext uri="{FF2B5EF4-FFF2-40B4-BE49-F238E27FC236}">
                <a16:creationId xmlns:a16="http://schemas.microsoft.com/office/drawing/2014/main" id="{A5219C72-CF8B-760B-A83B-EABBB640B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7467" y="3480798"/>
            <a:ext cx="4631323" cy="310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15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1347450-9156-92F5-C80F-2E2DC9A5B431}"/>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eXplainable</a:t>
            </a:r>
            <a:r>
              <a:rPr lang="it-IT" sz="3200" dirty="0">
                <a:latin typeface="Verdana" panose="020B0604030504040204" pitchFamily="34" charset="0"/>
                <a:ea typeface="Verdana" panose="020B0604030504040204" pitchFamily="34" charset="0"/>
              </a:rPr>
              <a:t> AI</a:t>
            </a:r>
          </a:p>
        </p:txBody>
      </p:sp>
      <p:pic>
        <p:nvPicPr>
          <p:cNvPr id="4" name="Picture 2">
            <a:extLst>
              <a:ext uri="{FF2B5EF4-FFF2-40B4-BE49-F238E27FC236}">
                <a16:creationId xmlns:a16="http://schemas.microsoft.com/office/drawing/2014/main" id="{BECA2325-67CA-DA1A-6AC9-F394BE60A1C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45601" y="1689993"/>
            <a:ext cx="4549771" cy="22870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A9F36B7-6B83-081D-C0E2-C1CD5373152B}"/>
              </a:ext>
            </a:extLst>
          </p:cNvPr>
          <p:cNvSpPr txBox="1"/>
          <p:nvPr/>
        </p:nvSpPr>
        <p:spPr>
          <a:xfrm>
            <a:off x="717854" y="1721972"/>
            <a:ext cx="6004398" cy="3262432"/>
          </a:xfrm>
          <a:prstGeom prst="rect">
            <a:avLst/>
          </a:prstGeom>
          <a:noFill/>
        </p:spPr>
        <p:txBody>
          <a:bodyPr wrap="square">
            <a:spAutoFit/>
          </a:bodyPr>
          <a:lstStyle/>
          <a:p>
            <a:pPr algn="l"/>
            <a:r>
              <a:rPr lang="es-EC" sz="1600" dirty="0">
                <a:solidFill>
                  <a:srgbClr val="000000"/>
                </a:solidFill>
                <a:latin typeface="Verdana" panose="020B0604030504040204" pitchFamily="34" charset="0"/>
                <a:ea typeface="Verdana" panose="020B0604030504040204" pitchFamily="34" charset="0"/>
              </a:rPr>
              <a:t>T</a:t>
            </a:r>
            <a:r>
              <a:rPr lang="es-EC" sz="1600" b="0" i="0" u="none" strike="noStrike" dirty="0">
                <a:solidFill>
                  <a:srgbClr val="000000"/>
                </a:solidFill>
                <a:effectLst/>
                <a:latin typeface="Verdana" panose="020B0604030504040204" pitchFamily="34" charset="0"/>
                <a:ea typeface="Verdana" panose="020B0604030504040204" pitchFamily="34" charset="0"/>
              </a:rPr>
              <a:t>he value of the predicted SNR depends very highly on the feature "Total Len</a:t>
            </a:r>
            <a:r>
              <a:rPr lang="es-EC" sz="1600" dirty="0">
                <a:solidFill>
                  <a:srgbClr val="000000"/>
                </a:solidFill>
                <a:latin typeface="Verdana" panose="020B0604030504040204" pitchFamily="34" charset="0"/>
                <a:ea typeface="Verdana" panose="020B0604030504040204" pitchFamily="34" charset="0"/>
              </a:rPr>
              <a:t>” for both the Datasets.</a:t>
            </a:r>
          </a:p>
          <a:p>
            <a:pPr algn="l"/>
            <a:br>
              <a:rPr lang="es-EC" sz="1600" b="0" i="0" u="none" strike="noStrike" dirty="0">
                <a:solidFill>
                  <a:srgbClr val="000000"/>
                </a:solidFill>
                <a:effectLst/>
                <a:latin typeface="Verdana" panose="020B0604030504040204" pitchFamily="34" charset="0"/>
                <a:ea typeface="Verdana" panose="020B0604030504040204" pitchFamily="34" charset="0"/>
              </a:rPr>
            </a:br>
            <a:r>
              <a:rPr lang="es-EC" sz="1600" b="0" i="0" u="none" strike="noStrike" dirty="0">
                <a:solidFill>
                  <a:srgbClr val="000000"/>
                </a:solidFill>
                <a:effectLst/>
                <a:latin typeface="Verdana" panose="020B0604030504040204" pitchFamily="34" charset="0"/>
                <a:ea typeface="Verdana" panose="020B0604030504040204" pitchFamily="34" charset="0"/>
              </a:rPr>
              <a:t>For the European dataset the second and third more impactful features were "Total Channels" (means some interference on the lighpath) and the “Number of Spans" (means the introduction of more Optical Amplifiers that introduce more AES noise that degrades the SNR).</a:t>
            </a:r>
          </a:p>
          <a:p>
            <a:pPr algn="l"/>
            <a:endParaRPr lang="es-EC" sz="1600" b="0" i="0" u="none" strike="noStrike" dirty="0">
              <a:solidFill>
                <a:srgbClr val="000000"/>
              </a:solidFill>
              <a:effectLst/>
              <a:latin typeface="Verdana" panose="020B0604030504040204" pitchFamily="34" charset="0"/>
              <a:ea typeface="Verdana" panose="020B0604030504040204" pitchFamily="34" charset="0"/>
            </a:endParaRPr>
          </a:p>
          <a:p>
            <a:pPr algn="l"/>
            <a:r>
              <a:rPr lang="es-EC" sz="1600" b="0" i="0" u="none" strike="noStrike" dirty="0">
                <a:solidFill>
                  <a:srgbClr val="000000"/>
                </a:solidFill>
                <a:effectLst/>
                <a:latin typeface="Verdana" panose="020B0604030504040204" pitchFamily="34" charset="0"/>
                <a:ea typeface="Verdana" panose="020B0604030504040204" pitchFamily="34" charset="0"/>
              </a:rPr>
              <a:t>For the German the second more impactful feature was “Number of links ”</a:t>
            </a:r>
          </a:p>
          <a:p>
            <a:pPr algn="l"/>
            <a:endParaRPr lang="es-EC" sz="1400" b="0" i="0" u="none" strike="noStrike" dirty="0">
              <a:solidFill>
                <a:srgbClr val="000000"/>
              </a:solidFill>
              <a:effectLst/>
              <a:latin typeface="Verdana" panose="020B0604030504040204" pitchFamily="34" charset="0"/>
              <a:ea typeface="Verdana" panose="020B0604030504040204" pitchFamily="34" charset="0"/>
            </a:endParaRPr>
          </a:p>
        </p:txBody>
      </p:sp>
      <p:pic>
        <p:nvPicPr>
          <p:cNvPr id="4098" name="Picture 2">
            <a:extLst>
              <a:ext uri="{FF2B5EF4-FFF2-40B4-BE49-F238E27FC236}">
                <a16:creationId xmlns:a16="http://schemas.microsoft.com/office/drawing/2014/main" id="{9EFAF6B5-341D-1C4A-8CCC-7E6ACA087D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2252" y="4235106"/>
            <a:ext cx="4673120" cy="2351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55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1347450-9156-92F5-C80F-2E2DC9A5B431}"/>
              </a:ext>
            </a:extLst>
          </p:cNvPr>
          <p:cNvSpPr txBox="1"/>
          <p:nvPr/>
        </p:nvSpPr>
        <p:spPr>
          <a:xfrm>
            <a:off x="341170" y="275180"/>
            <a:ext cx="10054760" cy="584775"/>
          </a:xfrm>
          <a:prstGeom prst="rect">
            <a:avLst/>
          </a:prstGeom>
          <a:noFill/>
        </p:spPr>
        <p:txBody>
          <a:bodyPr wrap="square" rtlCol="0">
            <a:spAutoFit/>
          </a:bodyPr>
          <a:lstStyle/>
          <a:p>
            <a:r>
              <a:rPr lang="it-IT" sz="3200" dirty="0">
                <a:latin typeface="Verdana" panose="020B0604030504040204" pitchFamily="34" charset="0"/>
                <a:ea typeface="Verdana" panose="020B0604030504040204" pitchFamily="34" charset="0"/>
              </a:rPr>
              <a:t>LGBM </a:t>
            </a:r>
            <a:r>
              <a:rPr lang="it-IT" sz="3200" dirty="0" err="1">
                <a:latin typeface="Verdana" panose="020B0604030504040204" pitchFamily="34" charset="0"/>
                <a:ea typeface="Verdana" panose="020B0604030504040204" pitchFamily="34" charset="0"/>
              </a:rPr>
              <a:t>as</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Classifier</a:t>
            </a:r>
            <a:r>
              <a:rPr lang="it-IT" sz="3200" dirty="0">
                <a:latin typeface="Verdana" panose="020B0604030504040204" pitchFamily="34" charset="0"/>
                <a:ea typeface="Verdana" panose="020B0604030504040204" pitchFamily="34" charset="0"/>
              </a:rPr>
              <a:t> </a:t>
            </a:r>
          </a:p>
        </p:txBody>
      </p:sp>
      <p:pic>
        <p:nvPicPr>
          <p:cNvPr id="3" name="Marcador de contenido 3">
            <a:extLst>
              <a:ext uri="{FF2B5EF4-FFF2-40B4-BE49-F238E27FC236}">
                <a16:creationId xmlns:a16="http://schemas.microsoft.com/office/drawing/2014/main" id="{6E86E657-0066-E556-B901-C59849588492}"/>
              </a:ext>
            </a:extLst>
          </p:cNvPr>
          <p:cNvPicPr>
            <a:picLocks noGrp="1" noChangeAspect="1"/>
          </p:cNvPicPr>
          <p:nvPr>
            <p:ph idx="1"/>
          </p:nvPr>
        </p:nvPicPr>
        <p:blipFill rotWithShape="1">
          <a:blip r:embed="rId3"/>
          <a:srcRect l="30692" t="34500"/>
          <a:stretch/>
        </p:blipFill>
        <p:spPr>
          <a:xfrm>
            <a:off x="576869" y="1926992"/>
            <a:ext cx="3555318" cy="902126"/>
          </a:xfrm>
          <a:prstGeom prst="rect">
            <a:avLst/>
          </a:prstGeom>
        </p:spPr>
      </p:pic>
      <p:sp>
        <p:nvSpPr>
          <p:cNvPr id="7" name="TextBox 6">
            <a:extLst>
              <a:ext uri="{FF2B5EF4-FFF2-40B4-BE49-F238E27FC236}">
                <a16:creationId xmlns:a16="http://schemas.microsoft.com/office/drawing/2014/main" id="{639BC05F-C40D-BBE2-16DE-562F22ED0E65}"/>
              </a:ext>
            </a:extLst>
          </p:cNvPr>
          <p:cNvSpPr txBox="1"/>
          <p:nvPr/>
        </p:nvSpPr>
        <p:spPr>
          <a:xfrm>
            <a:off x="341169" y="1110198"/>
            <a:ext cx="10594810" cy="2862322"/>
          </a:xfrm>
          <a:prstGeom prst="rect">
            <a:avLst/>
          </a:prstGeom>
          <a:noFill/>
        </p:spPr>
        <p:txBody>
          <a:bodyPr wrap="square">
            <a:spAutoFit/>
          </a:bodyPr>
          <a:lstStyle/>
          <a:p>
            <a:r>
              <a:rPr lang="es-EC" dirty="0">
                <a:solidFill>
                  <a:srgbClr val="000000"/>
                </a:solidFill>
                <a:latin typeface="Verdana" panose="020B0604030504040204" pitchFamily="34" charset="0"/>
                <a:ea typeface="Verdana" panose="020B0604030504040204" pitchFamily="34" charset="0"/>
              </a:rPr>
              <a:t>In this section we used LGBM directly as a classifier instead of going through the quantile regression procedure.</a:t>
            </a:r>
          </a:p>
          <a:p>
            <a:endParaRPr lang="es-EC" dirty="0">
              <a:solidFill>
                <a:srgbClr val="000000"/>
              </a:solidFill>
              <a:latin typeface="Verdana" panose="020B0604030504040204" pitchFamily="34" charset="0"/>
              <a:ea typeface="Verdana" panose="020B0604030504040204" pitchFamily="34" charset="0"/>
            </a:endParaRPr>
          </a:p>
          <a:p>
            <a:endParaRPr lang="es-EC" dirty="0">
              <a:solidFill>
                <a:srgbClr val="000000"/>
              </a:solidFill>
              <a:latin typeface="Verdana" panose="020B0604030504040204" pitchFamily="34" charset="0"/>
              <a:ea typeface="Verdana" panose="020B0604030504040204" pitchFamily="34" charset="0"/>
            </a:endParaRPr>
          </a:p>
          <a:p>
            <a:endParaRPr lang="es-EC" dirty="0">
              <a:solidFill>
                <a:srgbClr val="000000"/>
              </a:solidFill>
              <a:latin typeface="Verdana" panose="020B0604030504040204" pitchFamily="34" charset="0"/>
              <a:ea typeface="Verdana" panose="020B0604030504040204" pitchFamily="34" charset="0"/>
            </a:endParaRPr>
          </a:p>
          <a:p>
            <a:endParaRPr lang="es-EC" dirty="0">
              <a:solidFill>
                <a:srgbClr val="000000"/>
              </a:solidFill>
              <a:latin typeface="Verdana" panose="020B0604030504040204" pitchFamily="34" charset="0"/>
              <a:ea typeface="Verdana" panose="020B0604030504040204" pitchFamily="34" charset="0"/>
            </a:endParaRPr>
          </a:p>
          <a:p>
            <a:endParaRPr lang="es-EC" dirty="0">
              <a:solidFill>
                <a:srgbClr val="000000"/>
              </a:solidFill>
              <a:latin typeface="Verdana" panose="020B0604030504040204" pitchFamily="34" charset="0"/>
              <a:ea typeface="Verdana" panose="020B0604030504040204" pitchFamily="34" charset="0"/>
            </a:endParaRPr>
          </a:p>
          <a:p>
            <a:r>
              <a:rPr lang="it-IT" dirty="0">
                <a:latin typeface="Verdana" panose="020B0604030504040204" pitchFamily="34" charset="0"/>
                <a:ea typeface="Verdana" panose="020B0604030504040204" pitchFamily="34" charset="0"/>
              </a:rPr>
              <a:t>The </a:t>
            </a:r>
            <a:r>
              <a:rPr lang="it-IT" dirty="0" err="1">
                <a:latin typeface="Verdana" panose="020B0604030504040204" pitchFamily="34" charset="0"/>
                <a:ea typeface="Verdana" panose="020B0604030504040204" pitchFamily="34" charset="0"/>
              </a:rPr>
              <a:t>approach</a:t>
            </a:r>
            <a:r>
              <a:rPr lang="it-IT" dirty="0">
                <a:latin typeface="Verdana" panose="020B0604030504040204" pitchFamily="34" charset="0"/>
                <a:ea typeface="Verdana" panose="020B0604030504040204" pitchFamily="34" charset="0"/>
              </a:rPr>
              <a:t> to the dataset </a:t>
            </a:r>
            <a:r>
              <a:rPr lang="it-IT" dirty="0" err="1">
                <a:latin typeface="Verdana" panose="020B0604030504040204" pitchFamily="34" charset="0"/>
                <a:ea typeface="Verdana" panose="020B0604030504040204" pitchFamily="34" charset="0"/>
              </a:rPr>
              <a:t>was</a:t>
            </a:r>
            <a:r>
              <a:rPr lang="it-IT" dirty="0">
                <a:latin typeface="Verdana" panose="020B0604030504040204" pitchFamily="34" charset="0"/>
                <a:ea typeface="Verdana" panose="020B0604030504040204" pitchFamily="34" charset="0"/>
              </a:rPr>
              <a:t> the </a:t>
            </a:r>
            <a:r>
              <a:rPr lang="it-IT" dirty="0" err="1">
                <a:latin typeface="Verdana" panose="020B0604030504040204" pitchFamily="34" charset="0"/>
                <a:ea typeface="Verdana" panose="020B0604030504040204" pitchFamily="34" charset="0"/>
              </a:rPr>
              <a:t>same</a:t>
            </a:r>
            <a:r>
              <a:rPr lang="it-IT" dirty="0">
                <a:latin typeface="Verdana" panose="020B0604030504040204" pitchFamily="34" charset="0"/>
                <a:ea typeface="Verdana" panose="020B0604030504040204" pitchFamily="34" charset="0"/>
              </a:rPr>
              <a:t> of the </a:t>
            </a:r>
            <a:r>
              <a:rPr lang="it-IT" dirty="0" err="1">
                <a:latin typeface="Verdana" panose="020B0604030504040204" pitchFamily="34" charset="0"/>
                <a:ea typeface="Verdana" panose="020B0604030504040204" pitchFamily="34" charset="0"/>
              </a:rPr>
              <a:t>previous</a:t>
            </a:r>
            <a:r>
              <a:rPr lang="it-IT" dirty="0">
                <a:latin typeface="Verdana" panose="020B0604030504040204" pitchFamily="34" charset="0"/>
                <a:ea typeface="Verdana" panose="020B0604030504040204" pitchFamily="34" charset="0"/>
              </a:rPr>
              <a:t> case with </a:t>
            </a:r>
            <a:r>
              <a:rPr lang="it-IT" dirty="0" err="1">
                <a:latin typeface="Verdana" panose="020B0604030504040204" pitchFamily="34" charset="0"/>
                <a:ea typeface="Verdana" panose="020B0604030504040204" pitchFamily="34" charset="0"/>
              </a:rPr>
              <a:t>train_test_split</a:t>
            </a:r>
            <a:r>
              <a:rPr lang="it-IT" dirty="0">
                <a:latin typeface="Verdana" panose="020B0604030504040204" pitchFamily="34" charset="0"/>
                <a:ea typeface="Verdana" panose="020B0604030504040204" pitchFamily="34" charset="0"/>
              </a:rPr>
              <a:t> and </a:t>
            </a:r>
            <a:r>
              <a:rPr lang="it-IT" dirty="0" err="1">
                <a:latin typeface="Verdana" panose="020B0604030504040204" pitchFamily="34" charset="0"/>
                <a:ea typeface="Verdana" panose="020B0604030504040204" pitchFamily="34" charset="0"/>
              </a:rPr>
              <a:t>crossvalidation</a:t>
            </a:r>
            <a:r>
              <a:rPr lang="it-IT" dirty="0">
                <a:latin typeface="Verdana" panose="020B0604030504040204" pitchFamily="34" charset="0"/>
                <a:ea typeface="Verdana" panose="020B0604030504040204" pitchFamily="34" charset="0"/>
              </a:rPr>
              <a:t>. </a:t>
            </a:r>
            <a:r>
              <a:rPr lang="it-IT" dirty="0" err="1">
                <a:latin typeface="Verdana" panose="020B0604030504040204" pitchFamily="34" charset="0"/>
                <a:ea typeface="Verdana" panose="020B0604030504040204" pitchFamily="34" charset="0"/>
              </a:rPr>
              <a:t>Also</a:t>
            </a:r>
            <a:r>
              <a:rPr lang="it-IT" dirty="0">
                <a:latin typeface="Verdana" panose="020B0604030504040204" pitchFamily="34" charset="0"/>
                <a:ea typeface="Verdana" panose="020B0604030504040204" pitchFamily="34" charset="0"/>
              </a:rPr>
              <a:t> in </a:t>
            </a:r>
            <a:r>
              <a:rPr lang="it-IT" dirty="0" err="1">
                <a:latin typeface="Verdana" panose="020B0604030504040204" pitchFamily="34" charset="0"/>
                <a:ea typeface="Verdana" panose="020B0604030504040204" pitchFamily="34" charset="0"/>
              </a:rPr>
              <a:t>this</a:t>
            </a:r>
            <a:r>
              <a:rPr lang="it-IT" dirty="0">
                <a:latin typeface="Verdana" panose="020B0604030504040204" pitchFamily="34" charset="0"/>
                <a:ea typeface="Verdana" panose="020B0604030504040204" pitchFamily="34" charset="0"/>
              </a:rPr>
              <a:t> case </a:t>
            </a:r>
            <a:r>
              <a:rPr lang="it-IT" dirty="0" err="1">
                <a:latin typeface="Verdana" panose="020B0604030504040204" pitchFamily="34" charset="0"/>
                <a:ea typeface="Verdana" panose="020B0604030504040204" pitchFamily="34" charset="0"/>
              </a:rPr>
              <a:t>we</a:t>
            </a:r>
            <a:r>
              <a:rPr lang="it-IT" dirty="0">
                <a:latin typeface="Verdana" panose="020B0604030504040204" pitchFamily="34" charset="0"/>
                <a:ea typeface="Verdana" panose="020B0604030504040204" pitchFamily="34" charset="0"/>
              </a:rPr>
              <a:t> </a:t>
            </a:r>
            <a:r>
              <a:rPr lang="it-IT" dirty="0" err="1">
                <a:latin typeface="Verdana" panose="020B0604030504040204" pitchFamily="34" charset="0"/>
                <a:ea typeface="Verdana" panose="020B0604030504040204" pitchFamily="34" charset="0"/>
              </a:rPr>
              <a:t>compared</a:t>
            </a:r>
            <a:r>
              <a:rPr lang="it-IT" dirty="0">
                <a:latin typeface="Verdana" panose="020B0604030504040204" pitchFamily="34" charset="0"/>
                <a:ea typeface="Verdana" panose="020B0604030504040204" pitchFamily="34" charset="0"/>
              </a:rPr>
              <a:t> the </a:t>
            </a:r>
            <a:r>
              <a:rPr lang="it-IT" dirty="0" err="1">
                <a:latin typeface="Verdana" panose="020B0604030504040204" pitchFamily="34" charset="0"/>
                <a:ea typeface="Verdana" panose="020B0604030504040204" pitchFamily="34" charset="0"/>
              </a:rPr>
              <a:t>result</a:t>
            </a:r>
            <a:r>
              <a:rPr lang="it-IT" dirty="0">
                <a:latin typeface="Verdana" panose="020B0604030504040204" pitchFamily="34" charset="0"/>
                <a:ea typeface="Verdana" panose="020B0604030504040204" pitchFamily="34" charset="0"/>
              </a:rPr>
              <a:t> of the technique with and </a:t>
            </a:r>
            <a:r>
              <a:rPr lang="it-IT" dirty="0" err="1">
                <a:latin typeface="Verdana" panose="020B0604030504040204" pitchFamily="34" charset="0"/>
                <a:ea typeface="Verdana" panose="020B0604030504040204" pitchFamily="34" charset="0"/>
              </a:rPr>
              <a:t>without</a:t>
            </a:r>
            <a:r>
              <a:rPr lang="it-IT" dirty="0">
                <a:latin typeface="Verdana" panose="020B0604030504040204" pitchFamily="34" charset="0"/>
                <a:ea typeface="Verdana" panose="020B0604030504040204" pitchFamily="34" charset="0"/>
              </a:rPr>
              <a:t> </a:t>
            </a:r>
            <a:r>
              <a:rPr lang="it-IT" dirty="0" err="1">
                <a:latin typeface="Verdana" panose="020B0604030504040204" pitchFamily="34" charset="0"/>
                <a:ea typeface="Verdana" panose="020B0604030504040204" pitchFamily="34" charset="0"/>
              </a:rPr>
              <a:t>Hyperparameters</a:t>
            </a:r>
            <a:r>
              <a:rPr lang="it-IT" dirty="0">
                <a:latin typeface="Verdana" panose="020B0604030504040204" pitchFamily="34" charset="0"/>
                <a:ea typeface="Verdana" panose="020B0604030504040204" pitchFamily="34" charset="0"/>
              </a:rPr>
              <a:t> </a:t>
            </a:r>
            <a:r>
              <a:rPr lang="it-IT" dirty="0" err="1">
                <a:latin typeface="Verdana" panose="020B0604030504040204" pitchFamily="34" charset="0"/>
                <a:ea typeface="Verdana" panose="020B0604030504040204" pitchFamily="34" charset="0"/>
              </a:rPr>
              <a:t>optimization</a:t>
            </a:r>
            <a:r>
              <a:rPr lang="it-IT" dirty="0">
                <a:latin typeface="Verdana" panose="020B0604030504040204" pitchFamily="34" charset="0"/>
                <a:ea typeface="Verdana" panose="020B0604030504040204" pitchFamily="34" charset="0"/>
              </a:rPr>
              <a:t>. </a:t>
            </a:r>
          </a:p>
        </p:txBody>
      </p:sp>
      <p:sp>
        <p:nvSpPr>
          <p:cNvPr id="9" name="Marcador de contenido 2">
            <a:extLst>
              <a:ext uri="{FF2B5EF4-FFF2-40B4-BE49-F238E27FC236}">
                <a16:creationId xmlns:a16="http://schemas.microsoft.com/office/drawing/2014/main" id="{F2D514FC-6096-2D6A-BF0C-833866283A2E}"/>
              </a:ext>
            </a:extLst>
          </p:cNvPr>
          <p:cNvSpPr txBox="1">
            <a:spLocks/>
          </p:cNvSpPr>
          <p:nvPr/>
        </p:nvSpPr>
        <p:spPr>
          <a:xfrm>
            <a:off x="3010257" y="4052025"/>
            <a:ext cx="5072057" cy="253079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s-EC" sz="2600" dirty="0">
                <a:solidFill>
                  <a:srgbClr val="212121"/>
                </a:solidFill>
                <a:highlight>
                  <a:srgbClr val="FFFFFF"/>
                </a:highlight>
                <a:latin typeface="Courier New" panose="02070309020205020404" pitchFamily="49" charset="0"/>
              </a:rPr>
              <a:t>European</a:t>
            </a:r>
          </a:p>
          <a:p>
            <a:pPr marL="0" indent="0">
              <a:lnSpc>
                <a:spcPct val="110000"/>
              </a:lnSpc>
              <a:buFont typeface="Arial" panose="020B0604020202020204" pitchFamily="34" charset="0"/>
              <a:buNone/>
            </a:pPr>
            <a:r>
              <a:rPr lang="es-EC" sz="2600" dirty="0">
                <a:solidFill>
                  <a:srgbClr val="212121"/>
                </a:solidFill>
                <a:highlight>
                  <a:srgbClr val="FFFFFF"/>
                </a:highlight>
                <a:latin typeface="Courier New" panose="02070309020205020404" pitchFamily="49" charset="0"/>
              </a:rPr>
              <a:t>Accuracy: 0.93 Precision: 0.93 </a:t>
            </a:r>
          </a:p>
          <a:p>
            <a:pPr marL="0" indent="0">
              <a:lnSpc>
                <a:spcPct val="110000"/>
              </a:lnSpc>
              <a:buFont typeface="Arial" panose="020B0604020202020204" pitchFamily="34" charset="0"/>
              <a:buNone/>
            </a:pPr>
            <a:r>
              <a:rPr lang="es-EC" sz="2600" dirty="0">
                <a:solidFill>
                  <a:srgbClr val="212121"/>
                </a:solidFill>
                <a:highlight>
                  <a:srgbClr val="FFFFFF"/>
                </a:highlight>
                <a:latin typeface="Courier New" panose="02070309020205020404" pitchFamily="49" charset="0"/>
              </a:rPr>
              <a:t>Recall: 0.93 </a:t>
            </a:r>
          </a:p>
          <a:p>
            <a:pPr marL="0" indent="0">
              <a:lnSpc>
                <a:spcPct val="110000"/>
              </a:lnSpc>
              <a:buFont typeface="Arial" panose="020B0604020202020204" pitchFamily="34" charset="0"/>
              <a:buNone/>
            </a:pPr>
            <a:r>
              <a:rPr lang="es-EC" sz="2600" dirty="0">
                <a:solidFill>
                  <a:srgbClr val="212121"/>
                </a:solidFill>
                <a:highlight>
                  <a:srgbClr val="FFFFFF"/>
                </a:highlight>
                <a:latin typeface="Courier New" panose="02070309020205020404" pitchFamily="49" charset="0"/>
              </a:rPr>
              <a:t>F1-score: 0.93</a:t>
            </a:r>
          </a:p>
          <a:p>
            <a:pPr marL="0" indent="0">
              <a:lnSpc>
                <a:spcPct val="110000"/>
              </a:lnSpc>
              <a:buFont typeface="Arial" panose="020B0604020202020204" pitchFamily="34" charset="0"/>
              <a:buNone/>
            </a:pPr>
            <a:r>
              <a:rPr lang="es-EC" sz="2600" dirty="0">
                <a:solidFill>
                  <a:srgbClr val="212121"/>
                </a:solidFill>
                <a:highlight>
                  <a:srgbClr val="FFFFFF"/>
                </a:highlight>
                <a:latin typeface="Courier New" panose="02070309020205020404" pitchFamily="49" charset="0"/>
              </a:rPr>
              <a:t>Number of incorrectly-assigned MFs: 24 </a:t>
            </a:r>
          </a:p>
          <a:p>
            <a:pPr marL="0" indent="0">
              <a:lnSpc>
                <a:spcPct val="110000"/>
              </a:lnSpc>
              <a:buFont typeface="Arial" panose="020B0604020202020204" pitchFamily="34" charset="0"/>
              <a:buNone/>
            </a:pPr>
            <a:r>
              <a:rPr lang="es-EC" sz="2600" dirty="0">
                <a:solidFill>
                  <a:srgbClr val="212121"/>
                </a:solidFill>
                <a:highlight>
                  <a:srgbClr val="FFFFFF"/>
                </a:highlight>
                <a:latin typeface="Courier New" panose="02070309020205020404" pitchFamily="49" charset="0"/>
              </a:rPr>
              <a:t>Number of overrated MFs: 11 </a:t>
            </a:r>
          </a:p>
          <a:p>
            <a:pPr marL="0" indent="0">
              <a:lnSpc>
                <a:spcPct val="110000"/>
              </a:lnSpc>
              <a:buFont typeface="Arial" panose="020B0604020202020204" pitchFamily="34" charset="0"/>
              <a:buNone/>
            </a:pPr>
            <a:r>
              <a:rPr lang="es-EC" sz="2600" dirty="0">
                <a:solidFill>
                  <a:srgbClr val="212121"/>
                </a:solidFill>
                <a:highlight>
                  <a:srgbClr val="FFFFFF"/>
                </a:highlight>
                <a:latin typeface="Courier New" panose="02070309020205020404" pitchFamily="49" charset="0"/>
              </a:rPr>
              <a:t>Number of underrated MFs: 13</a:t>
            </a:r>
          </a:p>
          <a:p>
            <a:pPr marL="0" indent="0">
              <a:buFont typeface="Arial" panose="020B0604020202020204" pitchFamily="34" charset="0"/>
              <a:buNone/>
            </a:pPr>
            <a:endParaRPr lang="es-EC" dirty="0">
              <a:solidFill>
                <a:srgbClr val="212121"/>
              </a:solidFill>
              <a:highlight>
                <a:srgbClr val="FFFFFF"/>
              </a:highlight>
              <a:latin typeface="Courier New" panose="02070309020205020404" pitchFamily="49" charset="0"/>
            </a:endParaRPr>
          </a:p>
          <a:p>
            <a:pPr marL="0" indent="0">
              <a:buFont typeface="Arial" panose="020B0604020202020204" pitchFamily="34" charset="0"/>
              <a:buNone/>
            </a:pPr>
            <a:endParaRPr lang="es-EC" dirty="0"/>
          </a:p>
        </p:txBody>
      </p:sp>
    </p:spTree>
    <p:extLst>
      <p:ext uri="{BB962C8B-B14F-4D97-AF65-F5344CB8AC3E}">
        <p14:creationId xmlns:p14="http://schemas.microsoft.com/office/powerpoint/2010/main" val="3560481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8A4AE6-9651-7698-4062-4CE952A0A018}"/>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Without</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Hyperparameters</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optimization</a:t>
            </a:r>
            <a:endParaRPr lang="it-IT" sz="3200" dirty="0">
              <a:latin typeface="Verdana" panose="020B0604030504040204" pitchFamily="34" charset="0"/>
              <a:ea typeface="Verdana" panose="020B0604030504040204" pitchFamily="34" charset="0"/>
            </a:endParaRPr>
          </a:p>
        </p:txBody>
      </p:sp>
      <p:sp>
        <p:nvSpPr>
          <p:cNvPr id="2" name="CuadroTexto 4">
            <a:extLst>
              <a:ext uri="{FF2B5EF4-FFF2-40B4-BE49-F238E27FC236}">
                <a16:creationId xmlns:a16="http://schemas.microsoft.com/office/drawing/2014/main" id="{C16F06F9-3917-6FDD-C587-62A5C5D876BA}"/>
              </a:ext>
            </a:extLst>
          </p:cNvPr>
          <p:cNvSpPr txBox="1"/>
          <p:nvPr/>
        </p:nvSpPr>
        <p:spPr>
          <a:xfrm>
            <a:off x="658304" y="1672039"/>
            <a:ext cx="6096000" cy="3139321"/>
          </a:xfrm>
          <a:prstGeom prst="rect">
            <a:avLst/>
          </a:prstGeom>
          <a:noFill/>
        </p:spPr>
        <p:txBody>
          <a:bodyPr wrap="square">
            <a:spAutoFit/>
          </a:bodyPr>
          <a:lstStyle/>
          <a:p>
            <a:r>
              <a:rPr lang="es-EC" b="0" i="0" u="none" strike="noStrike" dirty="0">
                <a:solidFill>
                  <a:srgbClr val="212121"/>
                </a:solidFill>
                <a:effectLst/>
                <a:highlight>
                  <a:srgbClr val="FFFFFF"/>
                </a:highlight>
                <a:latin typeface="Courier New" panose="02070309020205020404" pitchFamily="49" charset="0"/>
              </a:rPr>
              <a:t>European</a:t>
            </a:r>
          </a:p>
          <a:p>
            <a:r>
              <a:rPr lang="es-EC" b="0" i="0" u="none" strike="noStrike" dirty="0">
                <a:solidFill>
                  <a:srgbClr val="212121"/>
                </a:solidFill>
                <a:effectLst/>
                <a:highlight>
                  <a:srgbClr val="FFFFFF"/>
                </a:highlight>
                <a:latin typeface="Courier New" panose="02070309020205020404" pitchFamily="49" charset="0"/>
              </a:rPr>
              <a:t>Training Duration: 0.49 seconds</a:t>
            </a:r>
          </a:p>
          <a:p>
            <a:r>
              <a:rPr lang="es-EC" b="0" i="0" u="none" strike="noStrike" dirty="0">
                <a:solidFill>
                  <a:srgbClr val="212121"/>
                </a:solidFill>
                <a:effectLst/>
                <a:highlight>
                  <a:srgbClr val="FFFFFF"/>
                </a:highlight>
                <a:latin typeface="Courier New" panose="02070309020205020404" pitchFamily="49" charset="0"/>
              </a:rPr>
              <a:t>Mean Squared Error: 2.27 </a:t>
            </a:r>
          </a:p>
          <a:p>
            <a:r>
              <a:rPr lang="es-EC" b="0" i="0" u="none" strike="noStrike" dirty="0">
                <a:solidFill>
                  <a:srgbClr val="212121"/>
                </a:solidFill>
                <a:effectLst/>
                <a:highlight>
                  <a:srgbClr val="FFFFFF"/>
                </a:highlight>
                <a:latin typeface="Courier New" panose="02070309020205020404" pitchFamily="49" charset="0"/>
              </a:rPr>
              <a:t>Mean Absolute Error: 0.37 </a:t>
            </a:r>
          </a:p>
          <a:p>
            <a:r>
              <a:rPr lang="es-EC" b="0" i="0" u="none" strike="noStrike" dirty="0">
                <a:solidFill>
                  <a:srgbClr val="212121"/>
                </a:solidFill>
                <a:effectLst/>
                <a:highlight>
                  <a:srgbClr val="FFFFFF"/>
                </a:highlight>
                <a:latin typeface="Courier New" panose="02070309020205020404" pitchFamily="49" charset="0"/>
              </a:rPr>
              <a:t>Accuracy: 0.93 </a:t>
            </a:r>
          </a:p>
          <a:p>
            <a:r>
              <a:rPr lang="es-EC" b="0" i="0" u="none" strike="noStrike" dirty="0">
                <a:solidFill>
                  <a:srgbClr val="212121"/>
                </a:solidFill>
                <a:effectLst/>
                <a:highlight>
                  <a:srgbClr val="FFFFFF"/>
                </a:highlight>
                <a:latin typeface="Courier New" panose="02070309020205020404" pitchFamily="49" charset="0"/>
              </a:rPr>
              <a:t>Precision: 0.93 </a:t>
            </a:r>
          </a:p>
          <a:p>
            <a:r>
              <a:rPr lang="es-EC" b="0" i="0" u="none" strike="noStrike" dirty="0">
                <a:solidFill>
                  <a:srgbClr val="212121"/>
                </a:solidFill>
                <a:effectLst/>
                <a:highlight>
                  <a:srgbClr val="FFFFFF"/>
                </a:highlight>
                <a:latin typeface="Courier New" panose="02070309020205020404" pitchFamily="49" charset="0"/>
              </a:rPr>
              <a:t>Recall: 0.93 </a:t>
            </a:r>
          </a:p>
          <a:p>
            <a:r>
              <a:rPr lang="es-EC" b="0" i="0" u="none" strike="noStrike" dirty="0">
                <a:solidFill>
                  <a:srgbClr val="212121"/>
                </a:solidFill>
                <a:effectLst/>
                <a:highlight>
                  <a:srgbClr val="FFFFFF"/>
                </a:highlight>
                <a:latin typeface="Courier New" panose="02070309020205020404" pitchFamily="49" charset="0"/>
              </a:rPr>
              <a:t>F1-score: 0.93</a:t>
            </a:r>
          </a:p>
          <a:p>
            <a:r>
              <a:rPr lang="es-EC" b="0" i="0" u="none" strike="noStrike" dirty="0">
                <a:solidFill>
                  <a:srgbClr val="212121"/>
                </a:solidFill>
                <a:effectLst/>
                <a:highlight>
                  <a:srgbClr val="FFFFFF"/>
                </a:highlight>
                <a:latin typeface="Courier New" panose="02070309020205020404" pitchFamily="49" charset="0"/>
              </a:rPr>
              <a:t>Number of incorrectly-assigned MFs: 25 Number of overrated MFs: 10 Number of underrated MFs: 15</a:t>
            </a:r>
            <a:endParaRPr lang="es-EC" dirty="0"/>
          </a:p>
        </p:txBody>
      </p:sp>
      <p:sp>
        <p:nvSpPr>
          <p:cNvPr id="7" name="CuadroTexto 6">
            <a:extLst>
              <a:ext uri="{FF2B5EF4-FFF2-40B4-BE49-F238E27FC236}">
                <a16:creationId xmlns:a16="http://schemas.microsoft.com/office/drawing/2014/main" id="{2198A847-CCF5-8B3C-3EF9-871DAF5C49BD}"/>
              </a:ext>
            </a:extLst>
          </p:cNvPr>
          <p:cNvSpPr txBox="1"/>
          <p:nvPr/>
        </p:nvSpPr>
        <p:spPr>
          <a:xfrm>
            <a:off x="6265788" y="1672040"/>
            <a:ext cx="5713466" cy="3139321"/>
          </a:xfrm>
          <a:prstGeom prst="rect">
            <a:avLst/>
          </a:prstGeom>
          <a:noFill/>
        </p:spPr>
        <p:txBody>
          <a:bodyPr wrap="square">
            <a:spAutoFit/>
          </a:bodyPr>
          <a:lstStyle/>
          <a:p>
            <a:r>
              <a:rPr lang="es-EC" b="0" i="0" u="none" strike="noStrike" dirty="0">
                <a:solidFill>
                  <a:srgbClr val="212121"/>
                </a:solidFill>
                <a:effectLst/>
                <a:highlight>
                  <a:srgbClr val="FFFFFF"/>
                </a:highlight>
                <a:latin typeface="Courier New" panose="02070309020205020404" pitchFamily="49" charset="0"/>
              </a:rPr>
              <a:t>German</a:t>
            </a:r>
          </a:p>
          <a:p>
            <a:r>
              <a:rPr lang="es-EC" b="0" i="0" u="none" strike="noStrike" dirty="0">
                <a:solidFill>
                  <a:srgbClr val="212121"/>
                </a:solidFill>
                <a:effectLst/>
                <a:highlight>
                  <a:srgbClr val="FFFFFF"/>
                </a:highlight>
                <a:latin typeface="Courier New" panose="02070309020205020404" pitchFamily="49" charset="0"/>
              </a:rPr>
              <a:t>Training Duration: 0.51 seconds </a:t>
            </a:r>
          </a:p>
          <a:p>
            <a:r>
              <a:rPr lang="es-EC" b="0" i="0" u="none" strike="noStrike" dirty="0">
                <a:solidFill>
                  <a:srgbClr val="212121"/>
                </a:solidFill>
                <a:effectLst/>
                <a:highlight>
                  <a:srgbClr val="FFFFFF"/>
                </a:highlight>
                <a:latin typeface="Courier New" panose="02070309020205020404" pitchFamily="49" charset="0"/>
              </a:rPr>
              <a:t>Mean Squared Error: 20.25 </a:t>
            </a:r>
          </a:p>
          <a:p>
            <a:r>
              <a:rPr lang="es-EC" b="0" i="0" u="none" strike="noStrike" dirty="0">
                <a:solidFill>
                  <a:srgbClr val="212121"/>
                </a:solidFill>
                <a:effectLst/>
                <a:highlight>
                  <a:srgbClr val="FFFFFF"/>
                </a:highlight>
                <a:latin typeface="Courier New" panose="02070309020205020404" pitchFamily="49" charset="0"/>
              </a:rPr>
              <a:t>Mean Absolute Error: 0.72 </a:t>
            </a:r>
          </a:p>
          <a:p>
            <a:r>
              <a:rPr lang="es-EC" b="0" i="0" u="none" strike="noStrike" dirty="0">
                <a:solidFill>
                  <a:srgbClr val="212121"/>
                </a:solidFill>
                <a:effectLst/>
                <a:highlight>
                  <a:srgbClr val="FFFFFF"/>
                </a:highlight>
                <a:latin typeface="Courier New" panose="02070309020205020404" pitchFamily="49" charset="0"/>
              </a:rPr>
              <a:t>Accuracy: 0.96 </a:t>
            </a:r>
          </a:p>
          <a:p>
            <a:r>
              <a:rPr lang="es-EC" b="0" i="0" u="none" strike="noStrike" dirty="0">
                <a:solidFill>
                  <a:srgbClr val="212121"/>
                </a:solidFill>
                <a:effectLst/>
                <a:highlight>
                  <a:srgbClr val="FFFFFF"/>
                </a:highlight>
                <a:latin typeface="Courier New" panose="02070309020205020404" pitchFamily="49" charset="0"/>
              </a:rPr>
              <a:t>Precision: 0.96 </a:t>
            </a:r>
          </a:p>
          <a:p>
            <a:r>
              <a:rPr lang="es-EC" b="0" i="0" u="none" strike="noStrike" dirty="0">
                <a:solidFill>
                  <a:srgbClr val="212121"/>
                </a:solidFill>
                <a:effectLst/>
                <a:highlight>
                  <a:srgbClr val="FFFFFF"/>
                </a:highlight>
                <a:latin typeface="Courier New" panose="02070309020205020404" pitchFamily="49" charset="0"/>
              </a:rPr>
              <a:t>Recall: 0.96 </a:t>
            </a:r>
          </a:p>
          <a:p>
            <a:r>
              <a:rPr lang="es-EC" b="0" i="0" u="none" strike="noStrike" dirty="0">
                <a:solidFill>
                  <a:srgbClr val="212121"/>
                </a:solidFill>
                <a:effectLst/>
                <a:highlight>
                  <a:srgbClr val="FFFFFF"/>
                </a:highlight>
                <a:latin typeface="Courier New" panose="02070309020205020404" pitchFamily="49" charset="0"/>
              </a:rPr>
              <a:t>F1-score: 0.96</a:t>
            </a:r>
          </a:p>
          <a:p>
            <a:r>
              <a:rPr lang="es-EC" b="0" i="0" u="none" strike="noStrike" dirty="0">
                <a:solidFill>
                  <a:srgbClr val="212121"/>
                </a:solidFill>
                <a:effectLst/>
                <a:highlight>
                  <a:srgbClr val="FFFFFF"/>
                </a:highlight>
                <a:latin typeface="Courier New" panose="02070309020205020404" pitchFamily="49" charset="0"/>
              </a:rPr>
              <a:t>Number of incorrectly-assigned MFs: 15 Number of overrated MFs: 8 </a:t>
            </a:r>
          </a:p>
          <a:p>
            <a:r>
              <a:rPr lang="es-EC" b="0" i="0" u="none" strike="noStrike" dirty="0">
                <a:solidFill>
                  <a:srgbClr val="212121"/>
                </a:solidFill>
                <a:effectLst/>
                <a:highlight>
                  <a:srgbClr val="FFFFFF"/>
                </a:highlight>
                <a:latin typeface="Courier New" panose="02070309020205020404" pitchFamily="49" charset="0"/>
              </a:rPr>
              <a:t>Number of underrated MFs: 7</a:t>
            </a:r>
            <a:endParaRPr lang="es-EC" dirty="0"/>
          </a:p>
        </p:txBody>
      </p:sp>
    </p:spTree>
    <p:extLst>
      <p:ext uri="{BB962C8B-B14F-4D97-AF65-F5344CB8AC3E}">
        <p14:creationId xmlns:p14="http://schemas.microsoft.com/office/powerpoint/2010/main" val="365352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7C3E05E2-337E-4AB8-5D12-E313995C5803}"/>
              </a:ext>
            </a:extLst>
          </p:cNvPr>
          <p:cNvSpPr txBox="1"/>
          <p:nvPr/>
        </p:nvSpPr>
        <p:spPr>
          <a:xfrm>
            <a:off x="1445260" y="1528544"/>
            <a:ext cx="9042400" cy="4191276"/>
          </a:xfrm>
          <a:prstGeom prst="rect">
            <a:avLst/>
          </a:prstGeom>
          <a:noFill/>
        </p:spPr>
        <p:txBody>
          <a:bodyPr wrap="square">
            <a:spAutoFit/>
          </a:bodyPr>
          <a:lstStyle/>
          <a:p>
            <a:pPr algn="just">
              <a:lnSpc>
                <a:spcPct val="150000"/>
              </a:lnSpc>
              <a:buFont typeface="Arial" panose="020B0604020202020204" pitchFamily="34" charset="0"/>
              <a:buChar char="•"/>
            </a:pPr>
            <a:r>
              <a:rPr lang="es-EC"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Optical signals are often evaluated using a Quality of Transmission (QoT) metric, such as the Signal-to-Noise Ratio (SNR), and the Modulation Format (MF) is configured based on the SNR.</a:t>
            </a:r>
          </a:p>
          <a:p>
            <a:pPr algn="just">
              <a:lnSpc>
                <a:spcPct val="150000"/>
              </a:lnSpc>
              <a:buFont typeface="Arial" panose="020B0604020202020204" pitchFamily="34" charset="0"/>
              <a:buChar char="•"/>
            </a:pPr>
            <a:r>
              <a:rPr lang="es-EC"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During network planning, we must select the appropriate MFs before transmitting the signal through the network and measuring the SNR. Otherwise, overestimated MFs lead to disruption of the signals, and understimated MFs cause an inefficient use of the resources.</a:t>
            </a:r>
          </a:p>
          <a:p>
            <a:pPr algn="just">
              <a:lnSpc>
                <a:spcPct val="150000"/>
              </a:lnSpc>
              <a:buFont typeface="Arial" panose="020B0604020202020204" pitchFamily="34" charset="0"/>
              <a:buChar char="•"/>
            </a:pPr>
            <a:r>
              <a:rPr lang="es-EC" b="0" i="0"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We also need to choose between multiple potential paths for the signal, as the SNR varies across different paths due to differences in the number of optical amplifiers and the presence of interfering channels.</a:t>
            </a:r>
          </a:p>
        </p:txBody>
      </p:sp>
      <p:sp>
        <p:nvSpPr>
          <p:cNvPr id="2" name="TextBox 1">
            <a:extLst>
              <a:ext uri="{FF2B5EF4-FFF2-40B4-BE49-F238E27FC236}">
                <a16:creationId xmlns:a16="http://schemas.microsoft.com/office/drawing/2014/main" id="{90340ECA-3B6F-35E6-543D-34DF16EE350A}"/>
              </a:ext>
            </a:extLst>
          </p:cNvPr>
          <p:cNvSpPr txBox="1"/>
          <p:nvPr/>
        </p:nvSpPr>
        <p:spPr>
          <a:xfrm>
            <a:off x="246936" y="237671"/>
            <a:ext cx="8370848" cy="707886"/>
          </a:xfrm>
          <a:prstGeom prst="rect">
            <a:avLst/>
          </a:prstGeom>
          <a:noFill/>
        </p:spPr>
        <p:txBody>
          <a:bodyPr wrap="square" rtlCol="0">
            <a:spAutoFit/>
          </a:bodyPr>
          <a:lstStyle/>
          <a:p>
            <a:r>
              <a:rPr lang="it-IT" sz="4000" dirty="0">
                <a:latin typeface="Verdana" panose="020B0604030504040204" pitchFamily="34" charset="0"/>
                <a:ea typeface="Verdana" panose="020B0604030504040204" pitchFamily="34" charset="0"/>
              </a:rPr>
              <a:t>Background</a:t>
            </a:r>
          </a:p>
        </p:txBody>
      </p:sp>
    </p:spTree>
    <p:extLst>
      <p:ext uri="{BB962C8B-B14F-4D97-AF65-F5344CB8AC3E}">
        <p14:creationId xmlns:p14="http://schemas.microsoft.com/office/powerpoint/2010/main" val="2439125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FEB388-FAB0-A53B-4EF3-C7D383C1D006}"/>
              </a:ext>
            </a:extLst>
          </p:cNvPr>
          <p:cNvSpPr txBox="1"/>
          <p:nvPr/>
        </p:nvSpPr>
        <p:spPr>
          <a:xfrm>
            <a:off x="341170" y="275180"/>
            <a:ext cx="10054760" cy="584775"/>
          </a:xfrm>
          <a:prstGeom prst="rect">
            <a:avLst/>
          </a:prstGeom>
          <a:noFill/>
        </p:spPr>
        <p:txBody>
          <a:bodyPr wrap="square" rtlCol="0">
            <a:spAutoFit/>
          </a:bodyPr>
          <a:lstStyle/>
          <a:p>
            <a:r>
              <a:rPr lang="it-IT" sz="3200" dirty="0">
                <a:latin typeface="Verdana" panose="020B0604030504040204" pitchFamily="34" charset="0"/>
                <a:ea typeface="Verdana" panose="020B0604030504040204" pitchFamily="34" charset="0"/>
              </a:rPr>
              <a:t>With </a:t>
            </a:r>
            <a:r>
              <a:rPr lang="it-IT" sz="3200" dirty="0" err="1">
                <a:latin typeface="Verdana" panose="020B0604030504040204" pitchFamily="34" charset="0"/>
                <a:ea typeface="Verdana" panose="020B0604030504040204" pitchFamily="34" charset="0"/>
              </a:rPr>
              <a:t>Hyperparameters</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optimization</a:t>
            </a:r>
            <a:endParaRPr lang="it-IT" sz="3200" dirty="0">
              <a:latin typeface="Verdana" panose="020B0604030504040204" pitchFamily="34" charset="0"/>
              <a:ea typeface="Verdana" panose="020B0604030504040204" pitchFamily="34" charset="0"/>
            </a:endParaRPr>
          </a:p>
        </p:txBody>
      </p:sp>
      <p:sp>
        <p:nvSpPr>
          <p:cNvPr id="7" name="CuadroTexto 3">
            <a:extLst>
              <a:ext uri="{FF2B5EF4-FFF2-40B4-BE49-F238E27FC236}">
                <a16:creationId xmlns:a16="http://schemas.microsoft.com/office/drawing/2014/main" id="{67C5BEBA-F91B-9B7E-4835-F9F6EB6CB53E}"/>
              </a:ext>
            </a:extLst>
          </p:cNvPr>
          <p:cNvSpPr txBox="1"/>
          <p:nvPr/>
        </p:nvSpPr>
        <p:spPr>
          <a:xfrm>
            <a:off x="6210555" y="2263408"/>
            <a:ext cx="5496118" cy="2308324"/>
          </a:xfrm>
          <a:prstGeom prst="rect">
            <a:avLst/>
          </a:prstGeom>
          <a:noFill/>
        </p:spPr>
        <p:txBody>
          <a:bodyPr wrap="square" rtlCol="0">
            <a:spAutoFit/>
          </a:bodyPr>
          <a:lstStyle/>
          <a:p>
            <a:r>
              <a:rPr lang="es-EC" dirty="0">
                <a:latin typeface="Courier New" panose="02070309020205020404" pitchFamily="49" charset="0"/>
                <a:cs typeface="Courier New" panose="02070309020205020404" pitchFamily="49" charset="0"/>
              </a:rPr>
              <a:t>German</a:t>
            </a:r>
          </a:p>
          <a:p>
            <a:r>
              <a:rPr lang="es-EC" b="0" i="0" u="none" strike="noStrike" dirty="0">
                <a:solidFill>
                  <a:srgbClr val="212121"/>
                </a:solidFill>
                <a:effectLst/>
                <a:highlight>
                  <a:srgbClr val="FFFFFF"/>
                </a:highlight>
                <a:latin typeface="Courier New" panose="02070309020205020404" pitchFamily="49" charset="0"/>
                <a:cs typeface="Courier New" panose="02070309020205020404" pitchFamily="49" charset="0"/>
              </a:rPr>
              <a:t>Accuracy: 0.97 </a:t>
            </a:r>
            <a:endParaRPr lang="es-EC" dirty="0">
              <a:solidFill>
                <a:srgbClr val="212121"/>
              </a:solidFill>
              <a:highlight>
                <a:srgbClr val="FFFFFF"/>
              </a:highlight>
              <a:latin typeface="Courier New" panose="02070309020205020404" pitchFamily="49" charset="0"/>
              <a:cs typeface="Courier New" panose="02070309020205020404" pitchFamily="49" charset="0"/>
            </a:endParaRPr>
          </a:p>
          <a:p>
            <a:r>
              <a:rPr lang="es-EC" b="0" i="0" u="none" strike="noStrike" dirty="0">
                <a:solidFill>
                  <a:srgbClr val="212121"/>
                </a:solidFill>
                <a:effectLst/>
                <a:highlight>
                  <a:srgbClr val="FFFFFF"/>
                </a:highlight>
                <a:latin typeface="Courier New" panose="02070309020205020404" pitchFamily="49" charset="0"/>
                <a:cs typeface="Courier New" panose="02070309020205020404" pitchFamily="49" charset="0"/>
              </a:rPr>
              <a:t>Precision: 0.96 </a:t>
            </a:r>
          </a:p>
          <a:p>
            <a:r>
              <a:rPr lang="es-EC" b="0" i="0" u="none" strike="noStrike" dirty="0">
                <a:solidFill>
                  <a:srgbClr val="212121"/>
                </a:solidFill>
                <a:effectLst/>
                <a:highlight>
                  <a:srgbClr val="FFFFFF"/>
                </a:highlight>
                <a:latin typeface="Courier New" panose="02070309020205020404" pitchFamily="49" charset="0"/>
                <a:cs typeface="Courier New" panose="02070309020205020404" pitchFamily="49" charset="0"/>
              </a:rPr>
              <a:t>Recall: 0.97 </a:t>
            </a:r>
          </a:p>
          <a:p>
            <a:r>
              <a:rPr lang="es-EC" b="0" i="0" u="none" strike="noStrike" dirty="0">
                <a:solidFill>
                  <a:srgbClr val="212121"/>
                </a:solidFill>
                <a:effectLst/>
                <a:highlight>
                  <a:srgbClr val="FFFFFF"/>
                </a:highlight>
                <a:latin typeface="Courier New" panose="02070309020205020404" pitchFamily="49" charset="0"/>
                <a:cs typeface="Courier New" panose="02070309020205020404" pitchFamily="49" charset="0"/>
              </a:rPr>
              <a:t>F1-score: 0.97</a:t>
            </a:r>
          </a:p>
          <a:p>
            <a:r>
              <a:rPr lang="es-EC" b="0" i="0" u="none" strike="noStrike" dirty="0">
                <a:solidFill>
                  <a:srgbClr val="212121"/>
                </a:solidFill>
                <a:effectLst/>
                <a:highlight>
                  <a:srgbClr val="FFFFFF"/>
                </a:highlight>
                <a:latin typeface="Courier New" panose="02070309020205020404" pitchFamily="49" charset="0"/>
                <a:cs typeface="Courier New" panose="02070309020205020404" pitchFamily="49" charset="0"/>
              </a:rPr>
              <a:t>Number of incorrectly-assigned MFs: 11 Number of overrated MFs: 6 </a:t>
            </a:r>
          </a:p>
          <a:p>
            <a:r>
              <a:rPr lang="es-EC" b="0" i="0" u="none" strike="noStrike" dirty="0">
                <a:solidFill>
                  <a:srgbClr val="212121"/>
                </a:solidFill>
                <a:effectLst/>
                <a:highlight>
                  <a:srgbClr val="FFFFFF"/>
                </a:highlight>
                <a:latin typeface="Courier New" panose="02070309020205020404" pitchFamily="49" charset="0"/>
                <a:cs typeface="Courier New" panose="02070309020205020404" pitchFamily="49" charset="0"/>
              </a:rPr>
              <a:t>Number of underrated MFs: 5</a:t>
            </a:r>
            <a:endParaRPr lang="es-EC"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7ADD7DB-711D-8D47-287F-1A25343B0CD8}"/>
              </a:ext>
            </a:extLst>
          </p:cNvPr>
          <p:cNvSpPr txBox="1"/>
          <p:nvPr/>
        </p:nvSpPr>
        <p:spPr>
          <a:xfrm>
            <a:off x="569198" y="2280706"/>
            <a:ext cx="6526606" cy="2308324"/>
          </a:xfrm>
          <a:prstGeom prst="rect">
            <a:avLst/>
          </a:prstGeom>
          <a:noFill/>
        </p:spPr>
        <p:txBody>
          <a:bodyPr wrap="square">
            <a:spAutoFit/>
          </a:bodyPr>
          <a:lstStyle/>
          <a:p>
            <a:r>
              <a:rPr lang="it-IT" dirty="0" err="1">
                <a:latin typeface="Courier New" panose="02070309020205020404" pitchFamily="49" charset="0"/>
                <a:cs typeface="Courier New" panose="02070309020205020404" pitchFamily="49" charset="0"/>
              </a:rPr>
              <a:t>European</a:t>
            </a:r>
            <a:endParaRPr lang="it-IT" dirty="0">
              <a:latin typeface="Courier New" panose="02070309020205020404" pitchFamily="49" charset="0"/>
              <a:cs typeface="Courier New" panose="02070309020205020404" pitchFamily="49" charset="0"/>
            </a:endParaRPr>
          </a:p>
          <a:p>
            <a:r>
              <a:rPr lang="it-IT" dirty="0" err="1">
                <a:latin typeface="Courier New" panose="02070309020205020404" pitchFamily="49" charset="0"/>
                <a:cs typeface="Courier New" panose="02070309020205020404" pitchFamily="49" charset="0"/>
              </a:rPr>
              <a:t>Accuracy</a:t>
            </a:r>
            <a:r>
              <a:rPr lang="it-IT" dirty="0">
                <a:latin typeface="Courier New" panose="02070309020205020404" pitchFamily="49" charset="0"/>
                <a:cs typeface="Courier New" panose="02070309020205020404" pitchFamily="49" charset="0"/>
              </a:rPr>
              <a:t>: 0.93</a:t>
            </a:r>
          </a:p>
          <a:p>
            <a:r>
              <a:rPr lang="it-IT" dirty="0">
                <a:latin typeface="Courier New" panose="02070309020205020404" pitchFamily="49" charset="0"/>
                <a:cs typeface="Courier New" panose="02070309020205020404" pitchFamily="49" charset="0"/>
              </a:rPr>
              <a:t>Precision: 0.93</a:t>
            </a:r>
          </a:p>
          <a:p>
            <a:r>
              <a:rPr lang="it-IT" dirty="0">
                <a:latin typeface="Courier New" panose="02070309020205020404" pitchFamily="49" charset="0"/>
                <a:cs typeface="Courier New" panose="02070309020205020404" pitchFamily="49" charset="0"/>
              </a:rPr>
              <a:t>Recall: 0.93</a:t>
            </a:r>
          </a:p>
          <a:p>
            <a:r>
              <a:rPr lang="it-IT" dirty="0">
                <a:latin typeface="Courier New" panose="02070309020205020404" pitchFamily="49" charset="0"/>
                <a:cs typeface="Courier New" panose="02070309020205020404" pitchFamily="49" charset="0"/>
              </a:rPr>
              <a:t>F1-score: 0.93</a:t>
            </a:r>
          </a:p>
          <a:p>
            <a:r>
              <a:rPr lang="it-IT" dirty="0">
                <a:latin typeface="Courier New" panose="02070309020205020404" pitchFamily="49" charset="0"/>
                <a:cs typeface="Courier New" panose="02070309020205020404" pitchFamily="49" charset="0"/>
              </a:rPr>
              <a:t>Number of </a:t>
            </a:r>
            <a:r>
              <a:rPr lang="it-IT" dirty="0" err="1">
                <a:latin typeface="Courier New" panose="02070309020205020404" pitchFamily="49" charset="0"/>
                <a:cs typeface="Courier New" panose="02070309020205020404" pitchFamily="49" charset="0"/>
              </a:rPr>
              <a:t>incorrectly-assigned</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MFs</a:t>
            </a:r>
            <a:r>
              <a:rPr lang="it-IT" dirty="0">
                <a:latin typeface="Courier New" panose="02070309020205020404" pitchFamily="49" charset="0"/>
                <a:cs typeface="Courier New" panose="02070309020205020404" pitchFamily="49" charset="0"/>
              </a:rPr>
              <a:t>: 24</a:t>
            </a:r>
          </a:p>
          <a:p>
            <a:r>
              <a:rPr lang="it-IT" dirty="0">
                <a:latin typeface="Courier New" panose="02070309020205020404" pitchFamily="49" charset="0"/>
                <a:cs typeface="Courier New" panose="02070309020205020404" pitchFamily="49" charset="0"/>
              </a:rPr>
              <a:t>Number of </a:t>
            </a:r>
            <a:r>
              <a:rPr lang="it-IT" dirty="0" err="1">
                <a:latin typeface="Courier New" panose="02070309020205020404" pitchFamily="49" charset="0"/>
                <a:cs typeface="Courier New" panose="02070309020205020404" pitchFamily="49" charset="0"/>
              </a:rPr>
              <a:t>overrated</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MFs</a:t>
            </a:r>
            <a:r>
              <a:rPr lang="it-IT" dirty="0">
                <a:latin typeface="Courier New" panose="02070309020205020404" pitchFamily="49" charset="0"/>
                <a:cs typeface="Courier New" panose="02070309020205020404" pitchFamily="49" charset="0"/>
              </a:rPr>
              <a:t>: 11</a:t>
            </a:r>
          </a:p>
          <a:p>
            <a:r>
              <a:rPr lang="it-IT" dirty="0">
                <a:latin typeface="Courier New" panose="02070309020205020404" pitchFamily="49" charset="0"/>
                <a:cs typeface="Courier New" panose="02070309020205020404" pitchFamily="49" charset="0"/>
              </a:rPr>
              <a:t>Number of </a:t>
            </a:r>
            <a:r>
              <a:rPr lang="it-IT" dirty="0" err="1">
                <a:latin typeface="Courier New" panose="02070309020205020404" pitchFamily="49" charset="0"/>
                <a:cs typeface="Courier New" panose="02070309020205020404" pitchFamily="49" charset="0"/>
              </a:rPr>
              <a:t>underrated</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MFs</a:t>
            </a:r>
            <a:r>
              <a:rPr lang="it-IT" dirty="0">
                <a:latin typeface="Courier New" panose="02070309020205020404" pitchFamily="49" charset="0"/>
                <a:cs typeface="Courier New" panose="02070309020205020404" pitchFamily="49" charset="0"/>
              </a:rPr>
              <a:t>: 13</a:t>
            </a:r>
          </a:p>
        </p:txBody>
      </p:sp>
    </p:spTree>
    <p:extLst>
      <p:ext uri="{BB962C8B-B14F-4D97-AF65-F5344CB8AC3E}">
        <p14:creationId xmlns:p14="http://schemas.microsoft.com/office/powerpoint/2010/main" val="3019324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FEB388-FAB0-A53B-4EF3-C7D383C1D006}"/>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Results</a:t>
            </a:r>
            <a:endParaRPr lang="it-IT" sz="3200" dirty="0">
              <a:latin typeface="Verdana" panose="020B0604030504040204" pitchFamily="34" charset="0"/>
              <a:ea typeface="Verdana" panose="020B0604030504040204" pitchFamily="34" charset="0"/>
            </a:endParaRPr>
          </a:p>
        </p:txBody>
      </p:sp>
      <p:pic>
        <p:nvPicPr>
          <p:cNvPr id="5124" name="Picture 4">
            <a:extLst>
              <a:ext uri="{FF2B5EF4-FFF2-40B4-BE49-F238E27FC236}">
                <a16:creationId xmlns:a16="http://schemas.microsoft.com/office/drawing/2014/main" id="{1F3531D8-F0E0-EF86-2F73-A80A25C41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9076" y="2245382"/>
            <a:ext cx="4377568" cy="324654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8BC2F65C-4C95-7896-F9DB-DC8301913C5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849342" y="2245382"/>
            <a:ext cx="4380873" cy="324654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CCFA824C-0718-F7B0-AB41-B718189D2451}"/>
              </a:ext>
            </a:extLst>
          </p:cNvPr>
          <p:cNvSpPr txBox="1"/>
          <p:nvPr/>
        </p:nvSpPr>
        <p:spPr>
          <a:xfrm>
            <a:off x="8579274" y="1721655"/>
            <a:ext cx="994183" cy="369332"/>
          </a:xfrm>
          <a:prstGeom prst="rect">
            <a:avLst/>
          </a:prstGeom>
          <a:noFill/>
        </p:spPr>
        <p:txBody>
          <a:bodyPr wrap="none" rtlCol="0">
            <a:spAutoFit/>
          </a:bodyPr>
          <a:lstStyle/>
          <a:p>
            <a:r>
              <a:rPr lang="es-EC" dirty="0"/>
              <a:t>German</a:t>
            </a:r>
          </a:p>
        </p:txBody>
      </p:sp>
      <p:sp>
        <p:nvSpPr>
          <p:cNvPr id="6" name="CuadroTexto 4">
            <a:extLst>
              <a:ext uri="{FF2B5EF4-FFF2-40B4-BE49-F238E27FC236}">
                <a16:creationId xmlns:a16="http://schemas.microsoft.com/office/drawing/2014/main" id="{6701359F-4A8C-6F51-E7C8-27E8F9E2374B}"/>
              </a:ext>
            </a:extLst>
          </p:cNvPr>
          <p:cNvSpPr txBox="1"/>
          <p:nvPr/>
        </p:nvSpPr>
        <p:spPr>
          <a:xfrm>
            <a:off x="2940256" y="1721655"/>
            <a:ext cx="1143903" cy="369332"/>
          </a:xfrm>
          <a:prstGeom prst="rect">
            <a:avLst/>
          </a:prstGeom>
          <a:noFill/>
        </p:spPr>
        <p:txBody>
          <a:bodyPr wrap="none" rtlCol="0">
            <a:spAutoFit/>
          </a:bodyPr>
          <a:lstStyle/>
          <a:p>
            <a:r>
              <a:rPr lang="es-EC" dirty="0"/>
              <a:t>European</a:t>
            </a:r>
          </a:p>
        </p:txBody>
      </p:sp>
    </p:spTree>
    <p:extLst>
      <p:ext uri="{BB962C8B-B14F-4D97-AF65-F5344CB8AC3E}">
        <p14:creationId xmlns:p14="http://schemas.microsoft.com/office/powerpoint/2010/main" val="27453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DD47D3-9086-FF9D-F1C9-B52550315E2D}"/>
              </a:ext>
            </a:extLst>
          </p:cNvPr>
          <p:cNvSpPr txBox="1"/>
          <p:nvPr/>
        </p:nvSpPr>
        <p:spPr>
          <a:xfrm>
            <a:off x="341170" y="275180"/>
            <a:ext cx="10054760" cy="584775"/>
          </a:xfrm>
          <a:prstGeom prst="rect">
            <a:avLst/>
          </a:prstGeom>
          <a:noFill/>
        </p:spPr>
        <p:txBody>
          <a:bodyPr wrap="square" rtlCol="0">
            <a:spAutoFit/>
          </a:bodyPr>
          <a:lstStyle/>
          <a:p>
            <a:r>
              <a:rPr lang="it-IT" sz="3200" dirty="0">
                <a:latin typeface="Verdana" panose="020B0604030504040204" pitchFamily="34" charset="0"/>
                <a:ea typeface="Verdana" panose="020B0604030504040204" pitchFamily="34" charset="0"/>
              </a:rPr>
              <a:t>Models </a:t>
            </a:r>
            <a:r>
              <a:rPr lang="it-IT" sz="3200" dirty="0" err="1">
                <a:latin typeface="Verdana" panose="020B0604030504040204" pitchFamily="34" charset="0"/>
                <a:ea typeface="Verdana" panose="020B0604030504040204" pitchFamily="34" charset="0"/>
              </a:rPr>
              <a:t>comparison</a:t>
            </a:r>
            <a:r>
              <a:rPr lang="it-IT" sz="3200" dirty="0">
                <a:latin typeface="Verdana" panose="020B0604030504040204" pitchFamily="34" charset="0"/>
                <a:ea typeface="Verdana" panose="020B0604030504040204" pitchFamily="34" charset="0"/>
              </a:rPr>
              <a:t> </a:t>
            </a:r>
          </a:p>
        </p:txBody>
      </p:sp>
      <p:sp>
        <p:nvSpPr>
          <p:cNvPr id="7" name="CuadroTexto 8">
            <a:extLst>
              <a:ext uri="{FF2B5EF4-FFF2-40B4-BE49-F238E27FC236}">
                <a16:creationId xmlns:a16="http://schemas.microsoft.com/office/drawing/2014/main" id="{A4D43ACE-4E24-731A-03DD-7F13C95EF74A}"/>
              </a:ext>
            </a:extLst>
          </p:cNvPr>
          <p:cNvSpPr txBox="1"/>
          <p:nvPr/>
        </p:nvSpPr>
        <p:spPr>
          <a:xfrm>
            <a:off x="3952904" y="2935047"/>
            <a:ext cx="1325163" cy="369332"/>
          </a:xfrm>
          <a:prstGeom prst="rect">
            <a:avLst/>
          </a:prstGeom>
          <a:noFill/>
        </p:spPr>
        <p:txBody>
          <a:bodyPr wrap="square" rtlCol="0">
            <a:spAutoFit/>
          </a:bodyPr>
          <a:lstStyle/>
          <a:p>
            <a:r>
              <a:rPr lang="es-EC" dirty="0"/>
              <a:t>European</a:t>
            </a:r>
          </a:p>
        </p:txBody>
      </p:sp>
      <p:sp>
        <p:nvSpPr>
          <p:cNvPr id="9" name="CuadroTexto 9">
            <a:extLst>
              <a:ext uri="{FF2B5EF4-FFF2-40B4-BE49-F238E27FC236}">
                <a16:creationId xmlns:a16="http://schemas.microsoft.com/office/drawing/2014/main" id="{8CC4E71F-0EC5-FB49-3459-9ED3C4C51E58}"/>
              </a:ext>
            </a:extLst>
          </p:cNvPr>
          <p:cNvSpPr txBox="1"/>
          <p:nvPr/>
        </p:nvSpPr>
        <p:spPr>
          <a:xfrm>
            <a:off x="8809960" y="2232718"/>
            <a:ext cx="1151719" cy="369332"/>
          </a:xfrm>
          <a:prstGeom prst="rect">
            <a:avLst/>
          </a:prstGeom>
          <a:noFill/>
        </p:spPr>
        <p:txBody>
          <a:bodyPr wrap="square" rtlCol="0">
            <a:spAutoFit/>
          </a:bodyPr>
          <a:lstStyle/>
          <a:p>
            <a:r>
              <a:rPr lang="es-EC" dirty="0"/>
              <a:t>German</a:t>
            </a:r>
          </a:p>
        </p:txBody>
      </p:sp>
      <p:sp>
        <p:nvSpPr>
          <p:cNvPr id="18" name="TextBox 17">
            <a:extLst>
              <a:ext uri="{FF2B5EF4-FFF2-40B4-BE49-F238E27FC236}">
                <a16:creationId xmlns:a16="http://schemas.microsoft.com/office/drawing/2014/main" id="{B7988441-34FA-10FA-19F8-E0D43CFF8B3E}"/>
              </a:ext>
            </a:extLst>
          </p:cNvPr>
          <p:cNvSpPr txBox="1"/>
          <p:nvPr/>
        </p:nvSpPr>
        <p:spPr>
          <a:xfrm>
            <a:off x="392441" y="1278577"/>
            <a:ext cx="10304198" cy="923330"/>
          </a:xfrm>
          <a:prstGeom prst="rect">
            <a:avLst/>
          </a:prstGeom>
          <a:noFill/>
        </p:spPr>
        <p:txBody>
          <a:bodyPr wrap="square">
            <a:spAutoFit/>
          </a:bodyPr>
          <a:lstStyle/>
          <a:p>
            <a:r>
              <a:rPr lang="es-EC" b="0" i="0" u="none" strike="noStrike" dirty="0">
                <a:solidFill>
                  <a:srgbClr val="000000"/>
                </a:solidFill>
                <a:effectLst/>
                <a:latin typeface="Verdana" panose="020B0604030504040204" pitchFamily="34" charset="0"/>
                <a:ea typeface="Verdana" panose="020B0604030504040204" pitchFamily="34" charset="0"/>
              </a:rPr>
              <a:t>In this </a:t>
            </a:r>
            <a:r>
              <a:rPr lang="es-EC" dirty="0">
                <a:solidFill>
                  <a:srgbClr val="000000"/>
                </a:solidFill>
                <a:latin typeface="Verdana" panose="020B0604030504040204" pitchFamily="34" charset="0"/>
                <a:ea typeface="Verdana" panose="020B0604030504040204" pitchFamily="34" charset="0"/>
              </a:rPr>
              <a:t>section </a:t>
            </a:r>
            <a:r>
              <a:rPr lang="es-EC" b="0" i="0" u="none" strike="noStrike" dirty="0">
                <a:solidFill>
                  <a:srgbClr val="000000"/>
                </a:solidFill>
                <a:effectLst/>
                <a:latin typeface="Verdana" panose="020B0604030504040204" pitchFamily="34" charset="0"/>
                <a:ea typeface="Verdana" panose="020B0604030504040204" pitchFamily="34" charset="0"/>
              </a:rPr>
              <a:t>we used the LogisticRegression and KNeighborsClassifier.</a:t>
            </a:r>
          </a:p>
          <a:p>
            <a:r>
              <a:rPr lang="es-EC" b="0" i="0" u="none" strike="noStrike" dirty="0">
                <a:solidFill>
                  <a:srgbClr val="000000"/>
                </a:solidFill>
                <a:effectLst/>
                <a:latin typeface="Verdana" panose="020B0604030504040204" pitchFamily="34" charset="0"/>
                <a:ea typeface="Verdana" panose="020B0604030504040204" pitchFamily="34" charset="0"/>
              </a:rPr>
              <a:t>With these graphs we can conclude that, indeed, the LGBM with hyperparameters is an excellent choice as a classifier for our model.</a:t>
            </a:r>
          </a:p>
        </p:txBody>
      </p:sp>
      <p:sp>
        <p:nvSpPr>
          <p:cNvPr id="19" name="CuadroTexto 8">
            <a:extLst>
              <a:ext uri="{FF2B5EF4-FFF2-40B4-BE49-F238E27FC236}">
                <a16:creationId xmlns:a16="http://schemas.microsoft.com/office/drawing/2014/main" id="{E994462C-A126-DEA7-A1D3-83229741D72D}"/>
              </a:ext>
            </a:extLst>
          </p:cNvPr>
          <p:cNvSpPr txBox="1"/>
          <p:nvPr/>
        </p:nvSpPr>
        <p:spPr>
          <a:xfrm>
            <a:off x="3596959" y="2321354"/>
            <a:ext cx="1325163" cy="369332"/>
          </a:xfrm>
          <a:prstGeom prst="rect">
            <a:avLst/>
          </a:prstGeom>
          <a:noFill/>
        </p:spPr>
        <p:txBody>
          <a:bodyPr wrap="square" rtlCol="0">
            <a:spAutoFit/>
          </a:bodyPr>
          <a:lstStyle/>
          <a:p>
            <a:r>
              <a:rPr lang="es-EC" dirty="0"/>
              <a:t>European</a:t>
            </a:r>
          </a:p>
        </p:txBody>
      </p:sp>
      <p:pic>
        <p:nvPicPr>
          <p:cNvPr id="20" name="Picture 19">
            <a:extLst>
              <a:ext uri="{FF2B5EF4-FFF2-40B4-BE49-F238E27FC236}">
                <a16:creationId xmlns:a16="http://schemas.microsoft.com/office/drawing/2014/main" id="{67F48FD5-5EE4-4723-800A-8ABC219BC8E0}"/>
              </a:ext>
            </a:extLst>
          </p:cNvPr>
          <p:cNvPicPr>
            <a:picLocks noChangeAspect="1"/>
          </p:cNvPicPr>
          <p:nvPr/>
        </p:nvPicPr>
        <p:blipFill>
          <a:blip r:embed="rId3"/>
          <a:stretch>
            <a:fillRect/>
          </a:stretch>
        </p:blipFill>
        <p:spPr>
          <a:xfrm>
            <a:off x="1905811" y="2715398"/>
            <a:ext cx="4565455" cy="3043636"/>
          </a:xfrm>
          <a:prstGeom prst="rect">
            <a:avLst/>
          </a:prstGeom>
        </p:spPr>
      </p:pic>
      <p:pic>
        <p:nvPicPr>
          <p:cNvPr id="21" name="Picture 20">
            <a:extLst>
              <a:ext uri="{FF2B5EF4-FFF2-40B4-BE49-F238E27FC236}">
                <a16:creationId xmlns:a16="http://schemas.microsoft.com/office/drawing/2014/main" id="{CF06AEA3-CE1F-AC42-FFFD-312A8DE58019}"/>
              </a:ext>
            </a:extLst>
          </p:cNvPr>
          <p:cNvPicPr>
            <a:picLocks noChangeAspect="1"/>
          </p:cNvPicPr>
          <p:nvPr/>
        </p:nvPicPr>
        <p:blipFill>
          <a:blip r:embed="rId4"/>
          <a:stretch>
            <a:fillRect/>
          </a:stretch>
        </p:blipFill>
        <p:spPr>
          <a:xfrm>
            <a:off x="6684372" y="2602050"/>
            <a:ext cx="4856855" cy="3237904"/>
          </a:xfrm>
          <a:prstGeom prst="rect">
            <a:avLst/>
          </a:prstGeom>
        </p:spPr>
      </p:pic>
    </p:spTree>
    <p:extLst>
      <p:ext uri="{BB962C8B-B14F-4D97-AF65-F5344CB8AC3E}">
        <p14:creationId xmlns:p14="http://schemas.microsoft.com/office/powerpoint/2010/main" val="1600629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1347450-9156-92F5-C80F-2E2DC9A5B431}"/>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eXplainable</a:t>
            </a:r>
            <a:r>
              <a:rPr lang="it-IT" sz="3200" dirty="0">
                <a:latin typeface="Verdana" panose="020B0604030504040204" pitchFamily="34" charset="0"/>
                <a:ea typeface="Verdana" panose="020B0604030504040204" pitchFamily="34" charset="0"/>
              </a:rPr>
              <a:t> AI</a:t>
            </a:r>
          </a:p>
        </p:txBody>
      </p:sp>
      <p:sp>
        <p:nvSpPr>
          <p:cNvPr id="8" name="TextBox 7">
            <a:extLst>
              <a:ext uri="{FF2B5EF4-FFF2-40B4-BE49-F238E27FC236}">
                <a16:creationId xmlns:a16="http://schemas.microsoft.com/office/drawing/2014/main" id="{9A9F36B7-6B83-081D-C0E2-C1CD5373152B}"/>
              </a:ext>
            </a:extLst>
          </p:cNvPr>
          <p:cNvSpPr txBox="1"/>
          <p:nvPr/>
        </p:nvSpPr>
        <p:spPr>
          <a:xfrm>
            <a:off x="341170" y="1224517"/>
            <a:ext cx="10508892" cy="1692771"/>
          </a:xfrm>
          <a:prstGeom prst="rect">
            <a:avLst/>
          </a:prstGeom>
          <a:noFill/>
        </p:spPr>
        <p:txBody>
          <a:bodyPr wrap="square">
            <a:spAutoFit/>
          </a:bodyPr>
          <a:lstStyle/>
          <a:p>
            <a:r>
              <a:rPr lang="es-EC" b="0" i="0" u="none" strike="noStrike" dirty="0">
                <a:solidFill>
                  <a:srgbClr val="212121"/>
                </a:solidFill>
                <a:effectLst/>
                <a:latin typeface="Verdana" panose="020B0604030504040204" pitchFamily="34" charset="0"/>
                <a:ea typeface="Verdana" panose="020B0604030504040204" pitchFamily="34" charset="0"/>
              </a:rPr>
              <a:t>We show first the plot of all the predicted MFs, and the overall relationship of the prediction with the features of the lightpath. Now, as we use LGBM as a classifier, we can show the various types of MFs and not only raw SNR values.</a:t>
            </a:r>
          </a:p>
          <a:p>
            <a:r>
              <a:rPr lang="es-EC" b="0" i="0" u="none" strike="noStrike" dirty="0">
                <a:solidFill>
                  <a:srgbClr val="212121"/>
                </a:solidFill>
                <a:effectLst/>
                <a:latin typeface="Verdana" panose="020B0604030504040204" pitchFamily="34" charset="0"/>
                <a:ea typeface="Verdana" panose="020B0604030504040204" pitchFamily="34" charset="0"/>
              </a:rPr>
              <a:t>For this method we posses different MFs (classes) predicted, which allows us to create summary plots of the influence of the lightpath features on each of the MF selected.</a:t>
            </a:r>
          </a:p>
          <a:p>
            <a:pPr algn="l"/>
            <a:endParaRPr lang="es-EC" sz="1400" b="0" i="0" u="none" strike="noStrike" dirty="0">
              <a:solidFill>
                <a:srgbClr val="000000"/>
              </a:solidFill>
              <a:effectLst/>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C95606D5-D54F-E5B3-4301-7F6B208939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89509" y="3523002"/>
            <a:ext cx="4438183" cy="2230187"/>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06EF7933-D709-21F1-20D5-DC630A9C2BF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97851" y="3523002"/>
            <a:ext cx="4208845" cy="211494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9">
            <a:extLst>
              <a:ext uri="{FF2B5EF4-FFF2-40B4-BE49-F238E27FC236}">
                <a16:creationId xmlns:a16="http://schemas.microsoft.com/office/drawing/2014/main" id="{ADFD0C87-769C-7CA9-ECE2-31942735A3C9}"/>
              </a:ext>
            </a:extLst>
          </p:cNvPr>
          <p:cNvSpPr txBox="1"/>
          <p:nvPr/>
        </p:nvSpPr>
        <p:spPr>
          <a:xfrm>
            <a:off x="9129083" y="3018252"/>
            <a:ext cx="1151719" cy="369332"/>
          </a:xfrm>
          <a:prstGeom prst="rect">
            <a:avLst/>
          </a:prstGeom>
          <a:noFill/>
        </p:spPr>
        <p:txBody>
          <a:bodyPr wrap="square" rtlCol="0">
            <a:spAutoFit/>
          </a:bodyPr>
          <a:lstStyle/>
          <a:p>
            <a:r>
              <a:rPr lang="es-EC" dirty="0"/>
              <a:t>German</a:t>
            </a:r>
          </a:p>
        </p:txBody>
      </p:sp>
      <p:sp>
        <p:nvSpPr>
          <p:cNvPr id="9" name="CuadroTexto 8">
            <a:extLst>
              <a:ext uri="{FF2B5EF4-FFF2-40B4-BE49-F238E27FC236}">
                <a16:creationId xmlns:a16="http://schemas.microsoft.com/office/drawing/2014/main" id="{ED7F1DEB-84F8-5A3A-5CA7-9CDB53F86BBE}"/>
              </a:ext>
            </a:extLst>
          </p:cNvPr>
          <p:cNvSpPr txBox="1"/>
          <p:nvPr/>
        </p:nvSpPr>
        <p:spPr>
          <a:xfrm>
            <a:off x="3916082" y="3008696"/>
            <a:ext cx="1325163" cy="369332"/>
          </a:xfrm>
          <a:prstGeom prst="rect">
            <a:avLst/>
          </a:prstGeom>
          <a:noFill/>
        </p:spPr>
        <p:txBody>
          <a:bodyPr wrap="square" rtlCol="0">
            <a:spAutoFit/>
          </a:bodyPr>
          <a:lstStyle/>
          <a:p>
            <a:r>
              <a:rPr lang="es-EC" dirty="0"/>
              <a:t>European</a:t>
            </a:r>
          </a:p>
        </p:txBody>
      </p:sp>
    </p:spTree>
    <p:extLst>
      <p:ext uri="{BB962C8B-B14F-4D97-AF65-F5344CB8AC3E}">
        <p14:creationId xmlns:p14="http://schemas.microsoft.com/office/powerpoint/2010/main" val="2551831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1347450-9156-92F5-C80F-2E2DC9A5B431}"/>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eXplainable</a:t>
            </a:r>
            <a:r>
              <a:rPr lang="it-IT" sz="3200" dirty="0">
                <a:latin typeface="Verdana" panose="020B0604030504040204" pitchFamily="34" charset="0"/>
                <a:ea typeface="Verdana" panose="020B0604030504040204" pitchFamily="34" charset="0"/>
              </a:rPr>
              <a:t> AI </a:t>
            </a:r>
            <a:r>
              <a:rPr lang="it-IT" sz="3200" dirty="0" err="1">
                <a:latin typeface="Verdana" panose="020B0604030504040204" pitchFamily="34" charset="0"/>
                <a:ea typeface="Verdana" panose="020B0604030504040204" pitchFamily="34" charset="0"/>
              </a:rPr>
              <a:t>European</a:t>
            </a:r>
            <a:endParaRPr lang="it-IT" sz="3200" dirty="0">
              <a:latin typeface="Verdana" panose="020B0604030504040204" pitchFamily="34" charset="0"/>
              <a:ea typeface="Verdana" panose="020B0604030504040204" pitchFamily="34" charset="0"/>
            </a:endParaRPr>
          </a:p>
        </p:txBody>
      </p:sp>
      <p:pic>
        <p:nvPicPr>
          <p:cNvPr id="2" name="Picture 8">
            <a:extLst>
              <a:ext uri="{FF2B5EF4-FFF2-40B4-BE49-F238E27FC236}">
                <a16:creationId xmlns:a16="http://schemas.microsoft.com/office/drawing/2014/main" id="{A35D0877-C301-46E6-4C59-2EB6482C15B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4527" y="4076410"/>
            <a:ext cx="4694896" cy="23709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59D1D049-D16C-BA4B-9F05-58632549CF8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6999" y="1343547"/>
            <a:ext cx="4531551" cy="22884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88DC8F3C-3854-BCCE-DD86-EC75DD985AF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634198" y="1312541"/>
            <a:ext cx="4531553" cy="22884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4BCE61D-CE7E-8CF1-E8F6-6921CCE7EC1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059423" y="3978903"/>
            <a:ext cx="5081062" cy="2565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65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1347450-9156-92F5-C80F-2E2DC9A5B431}"/>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eXplainable</a:t>
            </a:r>
            <a:r>
              <a:rPr lang="it-IT" sz="3200" dirty="0">
                <a:latin typeface="Verdana" panose="020B0604030504040204" pitchFamily="34" charset="0"/>
                <a:ea typeface="Verdana" panose="020B0604030504040204" pitchFamily="34" charset="0"/>
              </a:rPr>
              <a:t> AI German</a:t>
            </a:r>
          </a:p>
        </p:txBody>
      </p:sp>
      <p:pic>
        <p:nvPicPr>
          <p:cNvPr id="3" name="Picture 10">
            <a:extLst>
              <a:ext uri="{FF2B5EF4-FFF2-40B4-BE49-F238E27FC236}">
                <a16:creationId xmlns:a16="http://schemas.microsoft.com/office/drawing/2014/main" id="{41F39478-B15F-DD65-5F08-B2141F66C3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87419" y="3883611"/>
            <a:ext cx="4069488" cy="20550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4100B3F5-F15F-A002-9B2E-92BF9FD7195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01211" y="3883611"/>
            <a:ext cx="4121719" cy="20814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C270F6F-5EE9-FFEC-8A9E-ED71B117C95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81254" y="1249942"/>
            <a:ext cx="4341742" cy="21925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6FFD4B42-653C-99FF-3D25-591D80245076}"/>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391258" y="1323171"/>
            <a:ext cx="4002864" cy="2021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25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1347450-9156-92F5-C80F-2E2DC9A5B431}"/>
              </a:ext>
            </a:extLst>
          </p:cNvPr>
          <p:cNvSpPr txBox="1"/>
          <p:nvPr/>
        </p:nvSpPr>
        <p:spPr>
          <a:xfrm>
            <a:off x="341170" y="275180"/>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Classifiers</a:t>
            </a:r>
            <a:r>
              <a:rPr lang="it-IT" sz="3200" dirty="0">
                <a:latin typeface="Verdana" panose="020B0604030504040204" pitchFamily="34" charset="0"/>
                <a:ea typeface="Verdana" panose="020B0604030504040204" pitchFamily="34" charset="0"/>
              </a:rPr>
              <a:t> vs Quantile </a:t>
            </a:r>
            <a:r>
              <a:rPr lang="it-IT" sz="3200" dirty="0" err="1">
                <a:latin typeface="Verdana" panose="020B0604030504040204" pitchFamily="34" charset="0"/>
                <a:ea typeface="Verdana" panose="020B0604030504040204" pitchFamily="34" charset="0"/>
              </a:rPr>
              <a:t>Regressor</a:t>
            </a:r>
            <a:endParaRPr lang="it-IT" sz="3200" dirty="0">
              <a:latin typeface="Verdana" panose="020B0604030504040204" pitchFamily="34" charset="0"/>
              <a:ea typeface="Verdana" panose="020B0604030504040204" pitchFamily="34" charset="0"/>
            </a:endParaRPr>
          </a:p>
        </p:txBody>
      </p:sp>
      <p:pic>
        <p:nvPicPr>
          <p:cNvPr id="2" name="Picture 2">
            <a:extLst>
              <a:ext uri="{FF2B5EF4-FFF2-40B4-BE49-F238E27FC236}">
                <a16:creationId xmlns:a16="http://schemas.microsoft.com/office/drawing/2014/main" id="{14202EF4-F43A-AA42-F75F-F1D20B6BAE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7943" y="1802650"/>
            <a:ext cx="4229043" cy="335800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DFFE5E9C-1EC2-A538-15F1-A3B9F0CBD2B3}"/>
              </a:ext>
            </a:extLst>
          </p:cNvPr>
          <p:cNvSpPr txBox="1"/>
          <p:nvPr/>
        </p:nvSpPr>
        <p:spPr>
          <a:xfrm>
            <a:off x="2338566" y="1423858"/>
            <a:ext cx="1143903" cy="369332"/>
          </a:xfrm>
          <a:prstGeom prst="rect">
            <a:avLst/>
          </a:prstGeom>
          <a:noFill/>
        </p:spPr>
        <p:txBody>
          <a:bodyPr wrap="none" rtlCol="0">
            <a:spAutoFit/>
          </a:bodyPr>
          <a:lstStyle/>
          <a:p>
            <a:r>
              <a:rPr lang="es-EC" dirty="0"/>
              <a:t>European</a:t>
            </a:r>
          </a:p>
        </p:txBody>
      </p:sp>
      <p:pic>
        <p:nvPicPr>
          <p:cNvPr id="6" name="Picture 4">
            <a:extLst>
              <a:ext uri="{FF2B5EF4-FFF2-40B4-BE49-F238E27FC236}">
                <a16:creationId xmlns:a16="http://schemas.microsoft.com/office/drawing/2014/main" id="{09F84E88-ED68-5972-8690-B013F60E4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2585" y="1793190"/>
            <a:ext cx="4553375" cy="3376924"/>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4">
            <a:extLst>
              <a:ext uri="{FF2B5EF4-FFF2-40B4-BE49-F238E27FC236}">
                <a16:creationId xmlns:a16="http://schemas.microsoft.com/office/drawing/2014/main" id="{9186E77D-1EDE-7E37-F219-D7C73DC69AD0}"/>
              </a:ext>
            </a:extLst>
          </p:cNvPr>
          <p:cNvSpPr txBox="1"/>
          <p:nvPr/>
        </p:nvSpPr>
        <p:spPr>
          <a:xfrm>
            <a:off x="8373549" y="1389214"/>
            <a:ext cx="994183" cy="369332"/>
          </a:xfrm>
          <a:prstGeom prst="rect">
            <a:avLst/>
          </a:prstGeom>
          <a:noFill/>
        </p:spPr>
        <p:txBody>
          <a:bodyPr wrap="none" rtlCol="0">
            <a:spAutoFit/>
          </a:bodyPr>
          <a:lstStyle/>
          <a:p>
            <a:r>
              <a:rPr lang="es-EC" dirty="0"/>
              <a:t>German</a:t>
            </a:r>
          </a:p>
        </p:txBody>
      </p:sp>
    </p:spTree>
    <p:extLst>
      <p:ext uri="{BB962C8B-B14F-4D97-AF65-F5344CB8AC3E}">
        <p14:creationId xmlns:p14="http://schemas.microsoft.com/office/powerpoint/2010/main" val="1705850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1347450-9156-92F5-C80F-2E2DC9A5B431}"/>
              </a:ext>
            </a:extLst>
          </p:cNvPr>
          <p:cNvSpPr txBox="1"/>
          <p:nvPr/>
        </p:nvSpPr>
        <p:spPr>
          <a:xfrm>
            <a:off x="347307" y="222579"/>
            <a:ext cx="10054760" cy="584775"/>
          </a:xfrm>
          <a:prstGeom prst="rect">
            <a:avLst/>
          </a:prstGeom>
          <a:noFill/>
        </p:spPr>
        <p:txBody>
          <a:bodyPr wrap="square" rtlCol="0">
            <a:spAutoFit/>
          </a:bodyPr>
          <a:lstStyle/>
          <a:p>
            <a:r>
              <a:rPr lang="it-IT" sz="3200" dirty="0" err="1">
                <a:latin typeface="Verdana" panose="020B0604030504040204" pitchFamily="34" charset="0"/>
                <a:ea typeface="Verdana" panose="020B0604030504040204" pitchFamily="34" charset="0"/>
              </a:rPr>
              <a:t>Conclusion</a:t>
            </a:r>
            <a:endParaRPr lang="it-IT" sz="32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0FBBA9E3-81F8-91E7-A04B-57F03F50D98C}"/>
              </a:ext>
            </a:extLst>
          </p:cNvPr>
          <p:cNvSpPr txBox="1"/>
          <p:nvPr/>
        </p:nvSpPr>
        <p:spPr>
          <a:xfrm>
            <a:off x="857632" y="1289013"/>
            <a:ext cx="10385191" cy="4524315"/>
          </a:xfrm>
          <a:prstGeom prst="rect">
            <a:avLst/>
          </a:prstGeom>
          <a:noFill/>
        </p:spPr>
        <p:txBody>
          <a:bodyPr wrap="square">
            <a:spAutoFit/>
          </a:bodyPr>
          <a:lstStyle/>
          <a:p>
            <a:pPr algn="l"/>
            <a:r>
              <a:rPr lang="en-US" b="0" i="0" u="none" strike="noStrike" dirty="0">
                <a:solidFill>
                  <a:srgbClr val="000000"/>
                </a:solidFill>
                <a:effectLst/>
                <a:latin typeface="Verdana" panose="020B0604030504040204" pitchFamily="34" charset="0"/>
                <a:ea typeface="Verdana" panose="020B0604030504040204" pitchFamily="34" charset="0"/>
              </a:rPr>
              <a:t>For European dataset, we got as a result that using the LGBM with a probabilistic regression of low/high-quantile estimations of SNR produced less incorrectly assigned MFs than when using the LGBM directly as a classifier of MFs.</a:t>
            </a:r>
          </a:p>
          <a:p>
            <a:pPr algn="l"/>
            <a:br>
              <a:rPr lang="en-US" b="0" i="0" u="none" strike="noStrike" dirty="0">
                <a:solidFill>
                  <a:srgbClr val="000000"/>
                </a:solidFill>
                <a:effectLst/>
                <a:latin typeface="Verdana" panose="020B0604030504040204" pitchFamily="34" charset="0"/>
                <a:ea typeface="Verdana" panose="020B0604030504040204" pitchFamily="34" charset="0"/>
              </a:rPr>
            </a:br>
            <a:r>
              <a:rPr lang="en-US" b="0" i="0" u="none" strike="noStrike" dirty="0">
                <a:solidFill>
                  <a:srgbClr val="000000"/>
                </a:solidFill>
                <a:effectLst/>
                <a:latin typeface="Verdana" panose="020B0604030504040204" pitchFamily="34" charset="0"/>
                <a:ea typeface="Verdana" panose="020B0604030504040204" pitchFamily="34" charset="0"/>
              </a:rPr>
              <a:t>Nonetheless, both techniques can be seen as having high accuracy (0.94 and 0.93) and valid for use of determining the MF according to path features data.</a:t>
            </a:r>
          </a:p>
          <a:p>
            <a:pPr algn="l"/>
            <a:endParaRPr lang="en-US" b="0" i="0" u="none" strike="noStrike" dirty="0">
              <a:solidFill>
                <a:srgbClr val="000000"/>
              </a:solidFill>
              <a:effectLst/>
              <a:latin typeface="Verdana" panose="020B0604030504040204" pitchFamily="34" charset="0"/>
              <a:ea typeface="Verdana" panose="020B0604030504040204" pitchFamily="34" charset="0"/>
            </a:endParaRPr>
          </a:p>
          <a:p>
            <a:pPr algn="l"/>
            <a:r>
              <a:rPr lang="en-US" b="0" i="0" u="none" strike="noStrike" dirty="0">
                <a:solidFill>
                  <a:srgbClr val="000000"/>
                </a:solidFill>
                <a:effectLst/>
                <a:latin typeface="Verdana" panose="020B0604030504040204" pitchFamily="34" charset="0"/>
                <a:ea typeface="Verdana" panose="020B0604030504040204" pitchFamily="34" charset="0"/>
              </a:rPr>
              <a:t>For German dataset we got a different result from the previous one, as the LGBM with probabilistic regression turned into having 3 more incorrectly-assigned MFs compared to the LGBM as the classifier. Still, both methods of proceeding had a really high accuracy (0.96 and 0.97).</a:t>
            </a:r>
          </a:p>
          <a:p>
            <a:pPr algn="l"/>
            <a:br>
              <a:rPr lang="en-US" b="0" i="0" u="none" strike="noStrike" dirty="0">
                <a:solidFill>
                  <a:srgbClr val="000000"/>
                </a:solidFill>
                <a:effectLst/>
                <a:latin typeface="Verdana" panose="020B0604030504040204" pitchFamily="34" charset="0"/>
                <a:ea typeface="Verdana" panose="020B0604030504040204" pitchFamily="34" charset="0"/>
              </a:rPr>
            </a:br>
            <a:r>
              <a:rPr lang="en-US" b="0" i="0" u="none" strike="noStrike" dirty="0">
                <a:solidFill>
                  <a:srgbClr val="000000"/>
                </a:solidFill>
                <a:effectLst/>
                <a:latin typeface="Verdana" panose="020B0604030504040204" pitchFamily="34" charset="0"/>
                <a:ea typeface="Verdana" panose="020B0604030504040204" pitchFamily="34" charset="0"/>
              </a:rPr>
              <a:t>	One additional conclusion is that for this dataset the accuracy was higher than 	the one obtained on the first dataset. This could be attributed to being that we 	got features of nodes inside a country compared to features of a continent, 	which give a finer granularity and can allow for a best approximation.</a:t>
            </a:r>
          </a:p>
        </p:txBody>
      </p:sp>
    </p:spTree>
    <p:extLst>
      <p:ext uri="{BB962C8B-B14F-4D97-AF65-F5344CB8AC3E}">
        <p14:creationId xmlns:p14="http://schemas.microsoft.com/office/powerpoint/2010/main" val="162341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1347450-9156-92F5-C80F-2E2DC9A5B431}"/>
              </a:ext>
            </a:extLst>
          </p:cNvPr>
          <p:cNvSpPr txBox="1"/>
          <p:nvPr/>
        </p:nvSpPr>
        <p:spPr>
          <a:xfrm>
            <a:off x="3015269" y="3136612"/>
            <a:ext cx="6527629" cy="584775"/>
          </a:xfrm>
          <a:prstGeom prst="rect">
            <a:avLst/>
          </a:prstGeom>
          <a:noFill/>
        </p:spPr>
        <p:txBody>
          <a:bodyPr wrap="square" rtlCol="0">
            <a:spAutoFit/>
          </a:bodyPr>
          <a:lstStyle/>
          <a:p>
            <a:r>
              <a:rPr lang="it-IT" sz="3200" dirty="0">
                <a:latin typeface="Verdana" panose="020B0604030504040204" pitchFamily="34" charset="0"/>
                <a:ea typeface="Verdana" panose="020B0604030504040204" pitchFamily="34" charset="0"/>
              </a:rPr>
              <a:t>Thanks for </a:t>
            </a:r>
            <a:r>
              <a:rPr lang="it-IT" sz="3200" dirty="0" err="1">
                <a:latin typeface="Verdana" panose="020B0604030504040204" pitchFamily="34" charset="0"/>
                <a:ea typeface="Verdana" panose="020B0604030504040204" pitchFamily="34" charset="0"/>
              </a:rPr>
              <a:t>your</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kind</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attention</a:t>
            </a:r>
            <a:endParaRPr lang="it-IT" sz="3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906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sp>
        <p:nvSpPr>
          <p:cNvPr id="11" name="TextBox 10">
            <a:extLst>
              <a:ext uri="{FF2B5EF4-FFF2-40B4-BE49-F238E27FC236}">
                <a16:creationId xmlns:a16="http://schemas.microsoft.com/office/drawing/2014/main" id="{1DF4EF69-EA96-B49A-DDAC-DFFE0E696A04}"/>
              </a:ext>
            </a:extLst>
          </p:cNvPr>
          <p:cNvSpPr txBox="1"/>
          <p:nvPr/>
        </p:nvSpPr>
        <p:spPr>
          <a:xfrm>
            <a:off x="246936" y="237671"/>
            <a:ext cx="8370848" cy="707886"/>
          </a:xfrm>
          <a:prstGeom prst="rect">
            <a:avLst/>
          </a:prstGeom>
          <a:noFill/>
        </p:spPr>
        <p:txBody>
          <a:bodyPr wrap="square" rtlCol="0">
            <a:spAutoFit/>
          </a:bodyPr>
          <a:lstStyle/>
          <a:p>
            <a:r>
              <a:rPr lang="it-IT" sz="4000" dirty="0">
                <a:latin typeface="Verdana" panose="020B0604030504040204" pitchFamily="34" charset="0"/>
                <a:ea typeface="Verdana" panose="020B0604030504040204" pitchFamily="34" charset="0"/>
              </a:rPr>
              <a:t>Dataset </a:t>
            </a:r>
          </a:p>
        </p:txBody>
      </p:sp>
      <p:sp>
        <p:nvSpPr>
          <p:cNvPr id="2" name="CuadroTexto 1">
            <a:extLst>
              <a:ext uri="{FF2B5EF4-FFF2-40B4-BE49-F238E27FC236}">
                <a16:creationId xmlns:a16="http://schemas.microsoft.com/office/drawing/2014/main" id="{C7AEA244-08A6-DDFC-7AB4-6469DB1AA461}"/>
              </a:ext>
            </a:extLst>
          </p:cNvPr>
          <p:cNvSpPr txBox="1"/>
          <p:nvPr/>
        </p:nvSpPr>
        <p:spPr>
          <a:xfrm>
            <a:off x="159948" y="1235891"/>
            <a:ext cx="10825125" cy="535531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1E1E1E"/>
                </a:solidFill>
                <a:effectLst/>
                <a:highlight>
                  <a:srgbClr val="FFFFFF"/>
                </a:highlight>
                <a:latin typeface="Verdana" panose="020B0604030504040204" pitchFamily="34" charset="0"/>
                <a:ea typeface="Verdana" panose="020B0604030504040204" pitchFamily="34" charset="0"/>
                <a:cs typeface="Verdana" panose="020B0604030504040204" pitchFamily="34" charset="0"/>
              </a:rPr>
              <a:t>Two datasets were provided: 21-node European and 17-node German networks. They were analyzed separately</a:t>
            </a:r>
            <a:r>
              <a:rPr lang="en-US" dirty="0">
                <a:solidFill>
                  <a:srgbClr val="1E1E1E"/>
                </a:solidFill>
                <a:highlight>
                  <a:srgbClr val="FFFFFF"/>
                </a:highlight>
                <a:latin typeface="Verdana" panose="020B0604030504040204" pitchFamily="34" charset="0"/>
                <a:ea typeface="Verdana" panose="020B0604030504040204" pitchFamily="34" charset="0"/>
                <a:cs typeface="Verdana" panose="020B0604030504040204" pitchFamily="34" charset="0"/>
              </a:rPr>
              <a:t>, starting with the European dataset.</a:t>
            </a:r>
            <a:endParaRPr lang="en-US" sz="1800" dirty="0">
              <a:solidFill>
                <a:srgbClr val="1E1E1E"/>
              </a:solidFill>
              <a:effectLst/>
              <a:highlight>
                <a:srgbClr val="FFFFFF"/>
              </a:highligh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Each row of the dataset has a list of the Lengths of all the spans in [km], a list of the Number of channels of the links across the light path, and the value of the SNR measured in [dB].</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With the function </a:t>
            </a:r>
            <a:r>
              <a:rPr lang="es-EC" b="0" i="0" u="none" strike="noStrike" dirty="0">
                <a:solidFill>
                  <a:srgbClr val="795E26"/>
                </a:solidFill>
                <a:effectLst/>
                <a:highlight>
                  <a:srgbClr val="F7F7F7"/>
                </a:highlight>
                <a:latin typeface="Courier New" panose="02070309020205020404" pitchFamily="49" charset="0"/>
              </a:rPr>
              <a:t>read_dataset</a:t>
            </a:r>
            <a:r>
              <a:rPr lang="es-EC" b="0" i="0" u="none" strike="noStrike" dirty="0">
                <a:solidFill>
                  <a:srgbClr val="000000"/>
                </a:solidFill>
                <a:effectLst/>
                <a:highlight>
                  <a:srgbClr val="F7F7F7"/>
                </a:highlight>
                <a:latin typeface="Courier New" panose="02070309020205020404" pitchFamily="49" charset="0"/>
              </a:rPr>
              <a:t>(</a:t>
            </a:r>
            <a:r>
              <a:rPr lang="es-EC" b="0" i="0" u="none" strike="noStrike" dirty="0">
                <a:solidFill>
                  <a:srgbClr val="001080"/>
                </a:solidFill>
                <a:effectLst/>
                <a:highlight>
                  <a:srgbClr val="F7F7F7"/>
                </a:highlight>
                <a:latin typeface="Courier New" panose="02070309020205020404" pitchFamily="49" charset="0"/>
              </a:rPr>
              <a:t>filename</a:t>
            </a:r>
            <a:r>
              <a:rPr lang="es-EC" b="0" i="0" u="none" strike="noStrike" dirty="0">
                <a:solidFill>
                  <a:srgbClr val="000000"/>
                </a:solidFill>
                <a:effectLst/>
                <a:highlight>
                  <a:srgbClr val="F7F7F7"/>
                </a:highlight>
                <a:latin typeface="Courier New" panose="02070309020205020404" pitchFamily="49" charset="0"/>
              </a:rPr>
              <a:t>)</a:t>
            </a:r>
            <a:r>
              <a:rPr lang="en-US" b="0" i="0" u="none" strike="noStrike" dirty="0">
                <a:solidFill>
                  <a:srgbClr val="000000"/>
                </a:solidFill>
                <a:effectLst/>
                <a:highlight>
                  <a:srgbClr val="F7F7F7"/>
                </a:highlight>
                <a:latin typeface="Verdana" panose="020B0604030504040204" pitchFamily="34" charset="0"/>
                <a:ea typeface="Verdana" panose="020B0604030504040204" pitchFamily="34" charset="0"/>
                <a:cs typeface="Verdana" panose="020B0604030504040204" pitchFamily="34" charset="0"/>
              </a:rPr>
              <a:t> we get these features on separate lists.</a:t>
            </a:r>
          </a:p>
          <a:p>
            <a:pPr marL="285750" indent="-285750">
              <a:buFont typeface="Arial" panose="020B0604020202020204" pitchFamily="34" charset="0"/>
              <a:buChar char="•"/>
            </a:pPr>
            <a:r>
              <a:rPr lang="es-EC" dirty="0">
                <a:latin typeface="Verdana" panose="020B0604030504040204" pitchFamily="34" charset="0"/>
                <a:ea typeface="Verdana" panose="020B0604030504040204" pitchFamily="34" charset="0"/>
                <a:cs typeface="Verdana" panose="020B0604030504040204" pitchFamily="34" charset="0"/>
              </a:rPr>
              <a:t>Then, with the funcion </a:t>
            </a:r>
            <a:r>
              <a:rPr lang="es-EC" b="0" i="0" u="none" strike="noStrike" dirty="0">
                <a:solidFill>
                  <a:srgbClr val="000000"/>
                </a:solidFill>
                <a:effectLst/>
                <a:highlight>
                  <a:srgbClr val="F7F7F7"/>
                </a:highlight>
                <a:latin typeface="Courier New" panose="02070309020205020404" pitchFamily="49" charset="0"/>
              </a:rPr>
              <a:t>calculate_m_v_s(spans, link_occ, snr_values)</a:t>
            </a:r>
            <a:r>
              <a:rPr lang="es-EC" dirty="0">
                <a:solidFill>
                  <a:srgbClr val="000000"/>
                </a:solidFill>
                <a:highlight>
                  <a:srgbClr val="F7F7F7"/>
                </a:highlight>
                <a:latin typeface="Verdana" panose="020B0604030504040204" pitchFamily="34" charset="0"/>
                <a:ea typeface="Verdana" panose="020B0604030504040204" pitchFamily="34" charset="0"/>
                <a:cs typeface="Verdana" panose="020B0604030504040204" pitchFamily="34" charset="0"/>
              </a:rPr>
              <a:t>we get a brief summary of the caracterisitcs of the dataset.</a:t>
            </a:r>
          </a:p>
          <a:p>
            <a:pPr marL="285750" indent="-285750">
              <a:buFont typeface="Arial" panose="020B0604020202020204" pitchFamily="34" charset="0"/>
              <a:buChar char="•"/>
            </a:pPr>
            <a:endParaRPr lang="es-EC" dirty="0">
              <a:solidFill>
                <a:srgbClr val="000000"/>
              </a:solidFill>
              <a:highlight>
                <a:srgbClr val="F7F7F7"/>
              </a:highligh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s-EC" dirty="0">
              <a:solidFill>
                <a:srgbClr val="000000"/>
              </a:solidFill>
              <a:highlight>
                <a:srgbClr val="F7F7F7"/>
              </a:highligh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s-EC" dirty="0">
              <a:solidFill>
                <a:srgbClr val="000000"/>
              </a:solidFill>
              <a:highlight>
                <a:srgbClr val="F7F7F7"/>
              </a:highligh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s-EC" dirty="0">
              <a:solidFill>
                <a:srgbClr val="000000"/>
              </a:solidFill>
              <a:highlight>
                <a:srgbClr val="F7F7F7"/>
              </a:highligh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s-EC" dirty="0">
              <a:solidFill>
                <a:srgbClr val="000000"/>
              </a:solidFill>
              <a:highlight>
                <a:srgbClr val="F7F7F7"/>
              </a:highligh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s-EC" dirty="0">
              <a:solidFill>
                <a:srgbClr val="000000"/>
              </a:solidFill>
              <a:highlight>
                <a:srgbClr val="F7F7F7"/>
              </a:highligh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s-EC" dirty="0">
              <a:solidFill>
                <a:srgbClr val="000000"/>
              </a:solidFill>
              <a:highlight>
                <a:srgbClr val="F7F7F7"/>
              </a:highlight>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s-EC" dirty="0">
              <a:solidFill>
                <a:srgbClr val="000000"/>
              </a:solidFill>
              <a:highlight>
                <a:srgbClr val="F7F7F7"/>
              </a:highlight>
              <a:latin typeface="Verdana" panose="020B0604030504040204" pitchFamily="34" charset="0"/>
              <a:ea typeface="Verdana" panose="020B0604030504040204" pitchFamily="34" charset="0"/>
              <a:cs typeface="Verdana" panose="020B0604030504040204" pitchFamily="34" charset="0"/>
            </a:endParaRPr>
          </a:p>
          <a:p>
            <a:pPr lvl="5"/>
            <a:r>
              <a:rPr lang="es-EC" dirty="0">
                <a:solidFill>
                  <a:srgbClr val="000000"/>
                </a:solidFill>
                <a:latin typeface="Verdana" panose="020B0604030504040204" pitchFamily="34" charset="0"/>
                <a:ea typeface="Verdana" panose="020B0604030504040204" pitchFamily="34" charset="0"/>
                <a:cs typeface="Verdana" panose="020B0604030504040204" pitchFamily="34" charset="0"/>
              </a:rPr>
              <a:t>We can see that the two datasets have very different distribution of values on distances and number of spans.  </a:t>
            </a:r>
          </a:p>
          <a:p>
            <a:pPr marL="285750" indent="-285750">
              <a:buFont typeface="Arial" panose="020B0604020202020204" pitchFamily="34" charset="0"/>
              <a:buChar char="•"/>
            </a:pPr>
            <a:endParaRPr lang="es-EC" b="0" i="0" u="none" strike="noStrike" dirty="0">
              <a:solidFill>
                <a:srgbClr val="000000"/>
              </a:solidFill>
              <a:effectLst/>
              <a:highlight>
                <a:srgbClr val="F7F7F7"/>
              </a:highlight>
              <a:latin typeface="Courier New" panose="02070309020205020404" pitchFamily="49" charset="0"/>
            </a:endParaRPr>
          </a:p>
        </p:txBody>
      </p:sp>
      <p:pic>
        <p:nvPicPr>
          <p:cNvPr id="3" name="Imagen 2">
            <a:extLst>
              <a:ext uri="{FF2B5EF4-FFF2-40B4-BE49-F238E27FC236}">
                <a16:creationId xmlns:a16="http://schemas.microsoft.com/office/drawing/2014/main" id="{2A55313F-77A8-17F2-DFF0-4686868F40FC}"/>
              </a:ext>
            </a:extLst>
          </p:cNvPr>
          <p:cNvPicPr>
            <a:picLocks noChangeAspect="1"/>
          </p:cNvPicPr>
          <p:nvPr/>
        </p:nvPicPr>
        <p:blipFill>
          <a:blip r:embed="rId2"/>
          <a:stretch>
            <a:fillRect/>
          </a:stretch>
        </p:blipFill>
        <p:spPr>
          <a:xfrm>
            <a:off x="679151" y="3911649"/>
            <a:ext cx="5473201" cy="1046957"/>
          </a:xfrm>
          <a:prstGeom prst="rect">
            <a:avLst/>
          </a:prstGeom>
        </p:spPr>
      </p:pic>
      <p:pic>
        <p:nvPicPr>
          <p:cNvPr id="4" name="Imagen 3">
            <a:extLst>
              <a:ext uri="{FF2B5EF4-FFF2-40B4-BE49-F238E27FC236}">
                <a16:creationId xmlns:a16="http://schemas.microsoft.com/office/drawing/2014/main" id="{4CF8CF3C-A37A-3959-B331-FF57118A809D}"/>
              </a:ext>
            </a:extLst>
          </p:cNvPr>
          <p:cNvPicPr>
            <a:picLocks noChangeAspect="1"/>
          </p:cNvPicPr>
          <p:nvPr/>
        </p:nvPicPr>
        <p:blipFill>
          <a:blip r:embed="rId3"/>
          <a:stretch>
            <a:fillRect/>
          </a:stretch>
        </p:blipFill>
        <p:spPr>
          <a:xfrm>
            <a:off x="6470765" y="3877258"/>
            <a:ext cx="5692382" cy="1081348"/>
          </a:xfrm>
          <a:prstGeom prst="rect">
            <a:avLst/>
          </a:prstGeom>
        </p:spPr>
      </p:pic>
      <p:sp>
        <p:nvSpPr>
          <p:cNvPr id="5" name="CuadroTexto 4">
            <a:extLst>
              <a:ext uri="{FF2B5EF4-FFF2-40B4-BE49-F238E27FC236}">
                <a16:creationId xmlns:a16="http://schemas.microsoft.com/office/drawing/2014/main" id="{355E5798-DCB3-89B2-F831-D48DF8595A02}"/>
              </a:ext>
            </a:extLst>
          </p:cNvPr>
          <p:cNvSpPr txBox="1"/>
          <p:nvPr/>
        </p:nvSpPr>
        <p:spPr>
          <a:xfrm>
            <a:off x="2331430" y="5003629"/>
            <a:ext cx="1844416" cy="369332"/>
          </a:xfrm>
          <a:prstGeom prst="rect">
            <a:avLst/>
          </a:prstGeom>
          <a:noFill/>
        </p:spPr>
        <p:txBody>
          <a:bodyPr wrap="none" rtlCol="0">
            <a:spAutoFit/>
          </a:bodyPr>
          <a:lstStyle/>
          <a:p>
            <a:r>
              <a:rPr lang="es-EC" dirty="0"/>
              <a:t>European Nodes</a:t>
            </a:r>
          </a:p>
        </p:txBody>
      </p:sp>
      <p:sp>
        <p:nvSpPr>
          <p:cNvPr id="6" name="CuadroTexto 5">
            <a:extLst>
              <a:ext uri="{FF2B5EF4-FFF2-40B4-BE49-F238E27FC236}">
                <a16:creationId xmlns:a16="http://schemas.microsoft.com/office/drawing/2014/main" id="{B464FD84-544F-B452-D315-6EE8E5D7751B}"/>
              </a:ext>
            </a:extLst>
          </p:cNvPr>
          <p:cNvSpPr txBox="1"/>
          <p:nvPr/>
        </p:nvSpPr>
        <p:spPr>
          <a:xfrm>
            <a:off x="8165875" y="5003629"/>
            <a:ext cx="1694695" cy="369332"/>
          </a:xfrm>
          <a:prstGeom prst="rect">
            <a:avLst/>
          </a:prstGeom>
          <a:noFill/>
        </p:spPr>
        <p:txBody>
          <a:bodyPr wrap="none" rtlCol="0">
            <a:spAutoFit/>
          </a:bodyPr>
          <a:lstStyle/>
          <a:p>
            <a:r>
              <a:rPr lang="es-EC" dirty="0"/>
              <a:t>German Nodes</a:t>
            </a:r>
          </a:p>
        </p:txBody>
      </p:sp>
      <p:pic>
        <p:nvPicPr>
          <p:cNvPr id="7" name="Picture 6" descr="polimi-logo_centrato – Evaces 2023">
            <a:extLst>
              <a:ext uri="{FF2B5EF4-FFF2-40B4-BE49-F238E27FC236}">
                <a16:creationId xmlns:a16="http://schemas.microsoft.com/office/drawing/2014/main" id="{DC5001FB-A67F-898E-A9A3-93A347FD04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92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42002BE-0B73-16DF-BF90-D8FC5BD77FEA}"/>
              </a:ext>
            </a:extLst>
          </p:cNvPr>
          <p:cNvSpPr txBox="1"/>
          <p:nvPr/>
        </p:nvSpPr>
        <p:spPr>
          <a:xfrm>
            <a:off x="539728" y="1160705"/>
            <a:ext cx="11586811" cy="4247317"/>
          </a:xfrm>
          <a:prstGeom prst="rect">
            <a:avLst/>
          </a:prstGeom>
          <a:noFill/>
        </p:spPr>
        <p:txBody>
          <a:bodyPr wrap="square" rtlCol="0">
            <a:spAutoFit/>
          </a:bodyPr>
          <a:lstStyle/>
          <a:p>
            <a:r>
              <a:rPr lang="es-EC" b="0" i="0" u="none" strike="noStrike" dirty="0">
                <a:solidFill>
                  <a:srgbClr val="212121"/>
                </a:solidFill>
                <a:effectLst/>
                <a:latin typeface="Verdana" panose="020B0604030504040204" pitchFamily="34" charset="0"/>
                <a:ea typeface="Verdana" panose="020B0604030504040204" pitchFamily="34" charset="0"/>
                <a:cs typeface="Verdana" panose="020B0604030504040204" pitchFamily="34" charset="0"/>
              </a:rPr>
              <a:t>Now we define the function </a:t>
            </a:r>
            <a:r>
              <a:rPr lang="es-EC" b="0" i="0" u="none" strike="noStrike" dirty="0">
                <a:solidFill>
                  <a:srgbClr val="000000"/>
                </a:solidFill>
                <a:effectLst/>
                <a:highlight>
                  <a:srgbClr val="F7F7F7"/>
                </a:highlight>
                <a:latin typeface="Verdana" panose="020B0604030504040204" pitchFamily="34" charset="0"/>
                <a:ea typeface="Verdana" panose="020B0604030504040204" pitchFamily="34" charset="0"/>
                <a:cs typeface="Verdana" panose="020B0604030504040204" pitchFamily="34" charset="0"/>
              </a:rPr>
              <a:t>X = extract_features(spans, link_occ)</a:t>
            </a:r>
          </a:p>
          <a:p>
            <a:pPr algn="l"/>
            <a:r>
              <a:rPr lang="es-EC" b="0" i="0" u="none" strike="noStrike" dirty="0">
                <a:solidFill>
                  <a:srgbClr val="212121"/>
                </a:solidFill>
                <a:effectLst/>
                <a:latin typeface="Verdana" panose="020B0604030504040204" pitchFamily="34" charset="0"/>
                <a:ea typeface="Verdana" panose="020B0604030504040204" pitchFamily="34" charset="0"/>
                <a:cs typeface="Verdana" panose="020B0604030504040204" pitchFamily="34" charset="0"/>
              </a:rPr>
              <a:t>to fill the X matrix with the corresponding features of the path.</a:t>
            </a:r>
          </a:p>
          <a:p>
            <a:pPr algn="l"/>
            <a:endParaRPr lang="es-EC" b="0" i="0" u="none" strike="noStrike" dirty="0">
              <a:solidFill>
                <a:srgbClr val="212121"/>
              </a:solidFill>
              <a:effectLst/>
              <a:latin typeface="Verdana" panose="020B0604030504040204" pitchFamily="34" charset="0"/>
              <a:ea typeface="Verdana" panose="020B0604030504040204" pitchFamily="34" charset="0"/>
              <a:cs typeface="Verdana" panose="020B0604030504040204" pitchFamily="34" charset="0"/>
            </a:endParaRPr>
          </a:p>
          <a:p>
            <a:pPr algn="l"/>
            <a:r>
              <a:rPr lang="es-EC" b="0" i="0" u="none" strike="noStrike" dirty="0">
                <a:solidFill>
                  <a:srgbClr val="212121"/>
                </a:solidFill>
                <a:effectLst/>
                <a:latin typeface="Verdana" panose="020B0604030504040204" pitchFamily="34" charset="0"/>
                <a:ea typeface="Verdana" panose="020B0604030504040204" pitchFamily="34" charset="0"/>
                <a:cs typeface="Verdana" panose="020B0604030504040204" pitchFamily="34" charset="0"/>
              </a:rPr>
              <a:t>The features for each lightpath will be (columns):</a:t>
            </a:r>
          </a:p>
          <a:p>
            <a:pPr lvl="1">
              <a:buFont typeface="+mj-lt"/>
              <a:buAutoNum type="arabicPeriod"/>
            </a:pPr>
            <a:r>
              <a:rPr lang="es-EC" b="0" i="0" u="none" strike="noStrike" dirty="0">
                <a:solidFill>
                  <a:srgbClr val="212121"/>
                </a:solidFill>
                <a:effectLst/>
                <a:latin typeface="Verdana" panose="020B0604030504040204" pitchFamily="34" charset="0"/>
                <a:ea typeface="Verdana" panose="020B0604030504040204" pitchFamily="34" charset="0"/>
                <a:cs typeface="Verdana" panose="020B0604030504040204" pitchFamily="34" charset="0"/>
              </a:rPr>
              <a:t>Number of Fiber Spans</a:t>
            </a:r>
          </a:p>
          <a:p>
            <a:pPr lvl="1">
              <a:buFont typeface="+mj-lt"/>
              <a:buAutoNum type="arabicPeriod"/>
            </a:pPr>
            <a:r>
              <a:rPr lang="es-EC" b="0" i="0" u="none" strike="noStrike" dirty="0">
                <a:solidFill>
                  <a:srgbClr val="212121"/>
                </a:solidFill>
                <a:effectLst/>
                <a:latin typeface="Verdana" panose="020B0604030504040204" pitchFamily="34" charset="0"/>
                <a:ea typeface="Verdana" panose="020B0604030504040204" pitchFamily="34" charset="0"/>
                <a:cs typeface="Verdana" panose="020B0604030504040204" pitchFamily="34" charset="0"/>
              </a:rPr>
              <a:t>Overall Length</a:t>
            </a:r>
          </a:p>
          <a:p>
            <a:pPr lvl="1">
              <a:buFont typeface="+mj-lt"/>
              <a:buAutoNum type="arabicPeriod"/>
            </a:pPr>
            <a:r>
              <a:rPr lang="es-EC" b="0" i="0" u="none" strike="noStrike" dirty="0">
                <a:solidFill>
                  <a:srgbClr val="212121"/>
                </a:solidFill>
                <a:effectLst/>
                <a:latin typeface="Verdana" panose="020B0604030504040204" pitchFamily="34" charset="0"/>
                <a:ea typeface="Verdana" panose="020B0604030504040204" pitchFamily="34" charset="0"/>
                <a:cs typeface="Verdana" panose="020B0604030504040204" pitchFamily="34" charset="0"/>
              </a:rPr>
              <a:t>The Lenght of the Longest Span </a:t>
            </a:r>
          </a:p>
          <a:p>
            <a:pPr lvl="1">
              <a:buFont typeface="+mj-lt"/>
              <a:buAutoNum type="arabicPeriod"/>
            </a:pPr>
            <a:r>
              <a:rPr lang="es-EC" b="0" i="0" u="none" strike="noStrike" dirty="0">
                <a:solidFill>
                  <a:srgbClr val="212121"/>
                </a:solidFill>
                <a:effectLst/>
                <a:latin typeface="Verdana" panose="020B0604030504040204" pitchFamily="34" charset="0"/>
                <a:ea typeface="Verdana" panose="020B0604030504040204" pitchFamily="34" charset="0"/>
                <a:cs typeface="Verdana" panose="020B0604030504040204" pitchFamily="34" charset="0"/>
              </a:rPr>
              <a:t>Number of Links</a:t>
            </a:r>
          </a:p>
          <a:p>
            <a:pPr lvl="1">
              <a:buFont typeface="+mj-lt"/>
              <a:buAutoNum type="arabicPeriod"/>
            </a:pPr>
            <a:r>
              <a:rPr lang="es-EC" b="0" i="0" u="none" strike="noStrike" dirty="0">
                <a:solidFill>
                  <a:srgbClr val="212121"/>
                </a:solidFill>
                <a:effectLst/>
                <a:latin typeface="Verdana" panose="020B0604030504040204" pitchFamily="34" charset="0"/>
                <a:ea typeface="Verdana" panose="020B0604030504040204" pitchFamily="34" charset="0"/>
                <a:cs typeface="Verdana" panose="020B0604030504040204" pitchFamily="34" charset="0"/>
              </a:rPr>
              <a:t>The total number of channels on all the links </a:t>
            </a:r>
          </a:p>
          <a:p>
            <a:pPr lvl="1">
              <a:buFont typeface="+mj-lt"/>
              <a:buAutoNum type="arabicPeriod"/>
            </a:pPr>
            <a:r>
              <a:rPr lang="es-EC" dirty="0">
                <a:solidFill>
                  <a:srgbClr val="212121"/>
                </a:solidFill>
                <a:latin typeface="Verdana" panose="020B0604030504040204" pitchFamily="34" charset="0"/>
                <a:ea typeface="Verdana" panose="020B0604030504040204" pitchFamily="34" charset="0"/>
                <a:cs typeface="Verdana" panose="020B0604030504040204" pitchFamily="34" charset="0"/>
              </a:rPr>
              <a:t>Maximum Number of channels on a link </a:t>
            </a:r>
          </a:p>
          <a:p>
            <a:pPr algn="l"/>
            <a:endParaRPr lang="es-EC" dirty="0">
              <a:latin typeface="Verdana" panose="020B0604030504040204" pitchFamily="34" charset="0"/>
              <a:ea typeface="Verdana" panose="020B0604030504040204" pitchFamily="34" charset="0"/>
              <a:cs typeface="Verdana" panose="020B0604030504040204" pitchFamily="34" charset="0"/>
            </a:endParaRPr>
          </a:p>
          <a:p>
            <a:r>
              <a:rPr lang="es-EC" dirty="0">
                <a:latin typeface="Verdana" panose="020B0604030504040204" pitchFamily="34" charset="0"/>
                <a:ea typeface="Verdana" panose="020B0604030504040204" pitchFamily="34" charset="0"/>
                <a:cs typeface="Verdana" panose="020B0604030504040204" pitchFamily="34" charset="0"/>
              </a:rPr>
              <a:t>To see the features of each dataset we created plots of every feature of the X matrix.</a:t>
            </a:r>
          </a:p>
          <a:p>
            <a:r>
              <a:rPr lang="es-EC" dirty="0">
                <a:latin typeface="Verdana" panose="020B0604030504040204" pitchFamily="34" charset="0"/>
                <a:ea typeface="Verdana" panose="020B0604030504040204" pitchFamily="34" charset="0"/>
                <a:cs typeface="Verdana" panose="020B0604030504040204" pitchFamily="34" charset="0"/>
              </a:rPr>
              <a:t>We now plot the features to try to find a relationship between their values and the SNR obtained.</a:t>
            </a:r>
          </a:p>
          <a:p>
            <a:br>
              <a:rPr lang="es-EC" dirty="0">
                <a:latin typeface="Verdana" panose="020B0604030504040204" pitchFamily="34" charset="0"/>
                <a:ea typeface="Verdana" panose="020B0604030504040204" pitchFamily="34" charset="0"/>
                <a:cs typeface="Verdana" panose="020B0604030504040204" pitchFamily="34" charset="0"/>
              </a:rPr>
            </a:br>
            <a:endParaRPr lang="es-EC"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EDAD04B3-1E26-F669-A625-C6AE96CCDD0C}"/>
              </a:ext>
            </a:extLst>
          </p:cNvPr>
          <p:cNvSpPr txBox="1"/>
          <p:nvPr/>
        </p:nvSpPr>
        <p:spPr>
          <a:xfrm>
            <a:off x="246936" y="237671"/>
            <a:ext cx="8370848" cy="707886"/>
          </a:xfrm>
          <a:prstGeom prst="rect">
            <a:avLst/>
          </a:prstGeom>
          <a:noFill/>
        </p:spPr>
        <p:txBody>
          <a:bodyPr wrap="square" rtlCol="0">
            <a:spAutoFit/>
          </a:bodyPr>
          <a:lstStyle/>
          <a:p>
            <a:r>
              <a:rPr lang="it-IT" sz="4000" dirty="0">
                <a:latin typeface="Verdana" panose="020B0604030504040204" pitchFamily="34" charset="0"/>
                <a:ea typeface="Verdana" panose="020B0604030504040204" pitchFamily="34" charset="0"/>
              </a:rPr>
              <a:t>Feature </a:t>
            </a:r>
            <a:r>
              <a:rPr lang="it-IT" sz="4000" dirty="0" err="1">
                <a:latin typeface="Verdana" panose="020B0604030504040204" pitchFamily="34" charset="0"/>
                <a:ea typeface="Verdana" panose="020B0604030504040204" pitchFamily="34" charset="0"/>
              </a:rPr>
              <a:t>Extraction</a:t>
            </a:r>
            <a:r>
              <a:rPr lang="it-IT" sz="40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8302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906C9BB2-59BF-0166-B5B6-F81B7E283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209" y="872661"/>
            <a:ext cx="2952167" cy="2214125"/>
          </a:xfrm>
          <a:prstGeom prst="rect">
            <a:avLst/>
          </a:prstGeom>
        </p:spPr>
      </p:pic>
      <p:pic>
        <p:nvPicPr>
          <p:cNvPr id="6" name="Imagen 5">
            <a:extLst>
              <a:ext uri="{FF2B5EF4-FFF2-40B4-BE49-F238E27FC236}">
                <a16:creationId xmlns:a16="http://schemas.microsoft.com/office/drawing/2014/main" id="{51D25A1A-8BA2-A0B1-D01E-712253725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1049" y="890300"/>
            <a:ext cx="2827014" cy="2120260"/>
          </a:xfrm>
          <a:prstGeom prst="rect">
            <a:avLst/>
          </a:prstGeom>
        </p:spPr>
      </p:pic>
      <p:pic>
        <p:nvPicPr>
          <p:cNvPr id="11" name="Imagen 10">
            <a:extLst>
              <a:ext uri="{FF2B5EF4-FFF2-40B4-BE49-F238E27FC236}">
                <a16:creationId xmlns:a16="http://schemas.microsoft.com/office/drawing/2014/main" id="{57059FCA-1952-46AF-7DE8-BDA8DE545A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1952" y="3757357"/>
            <a:ext cx="2827015" cy="2120261"/>
          </a:xfrm>
          <a:prstGeom prst="rect">
            <a:avLst/>
          </a:prstGeom>
        </p:spPr>
      </p:pic>
      <p:pic>
        <p:nvPicPr>
          <p:cNvPr id="13" name="Imagen 12">
            <a:extLst>
              <a:ext uri="{FF2B5EF4-FFF2-40B4-BE49-F238E27FC236}">
                <a16:creationId xmlns:a16="http://schemas.microsoft.com/office/drawing/2014/main" id="{6C744526-1F7D-2212-9076-74A6B5870C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378" y="872661"/>
            <a:ext cx="3055405" cy="2291554"/>
          </a:xfrm>
          <a:prstGeom prst="rect">
            <a:avLst/>
          </a:prstGeom>
        </p:spPr>
      </p:pic>
      <p:pic>
        <p:nvPicPr>
          <p:cNvPr id="15" name="Imagen 14">
            <a:extLst>
              <a:ext uri="{FF2B5EF4-FFF2-40B4-BE49-F238E27FC236}">
                <a16:creationId xmlns:a16="http://schemas.microsoft.com/office/drawing/2014/main" id="{C0F4FD48-405A-2167-B208-F0E12DB6DB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87113" y="3738682"/>
            <a:ext cx="2789340" cy="2092005"/>
          </a:xfrm>
          <a:prstGeom prst="rect">
            <a:avLst/>
          </a:prstGeom>
        </p:spPr>
      </p:pic>
      <p:sp>
        <p:nvSpPr>
          <p:cNvPr id="16" name="CuadroTexto 15">
            <a:extLst>
              <a:ext uri="{FF2B5EF4-FFF2-40B4-BE49-F238E27FC236}">
                <a16:creationId xmlns:a16="http://schemas.microsoft.com/office/drawing/2014/main" id="{6EAE780F-A170-0BB4-57E0-796265FA6717}"/>
              </a:ext>
            </a:extLst>
          </p:cNvPr>
          <p:cNvSpPr txBox="1"/>
          <p:nvPr/>
        </p:nvSpPr>
        <p:spPr>
          <a:xfrm>
            <a:off x="4470400" y="393700"/>
            <a:ext cx="2372765" cy="369332"/>
          </a:xfrm>
          <a:prstGeom prst="rect">
            <a:avLst/>
          </a:prstGeom>
          <a:noFill/>
        </p:spPr>
        <p:txBody>
          <a:bodyPr wrap="none" rtlCol="0">
            <a:spAutoFit/>
          </a:bodyPr>
          <a:lstStyle/>
          <a:p>
            <a:r>
              <a:rPr lang="es-EC" dirty="0">
                <a:latin typeface="Verdana" panose="020B0604030504040204" pitchFamily="34" charset="0"/>
                <a:ea typeface="Verdana" panose="020B0604030504040204" pitchFamily="34" charset="0"/>
              </a:rPr>
              <a:t>EUROPEAN NODES</a:t>
            </a:r>
          </a:p>
        </p:txBody>
      </p:sp>
      <p:pic>
        <p:nvPicPr>
          <p:cNvPr id="4" name="Picture 3">
            <a:extLst>
              <a:ext uri="{FF2B5EF4-FFF2-40B4-BE49-F238E27FC236}">
                <a16:creationId xmlns:a16="http://schemas.microsoft.com/office/drawing/2014/main" id="{C11474B6-5C51-0384-0E8A-D6194BFB0EC9}"/>
              </a:ext>
            </a:extLst>
          </p:cNvPr>
          <p:cNvPicPr>
            <a:picLocks noChangeAspect="1"/>
          </p:cNvPicPr>
          <p:nvPr/>
        </p:nvPicPr>
        <p:blipFill>
          <a:blip r:embed="rId8"/>
          <a:stretch>
            <a:fillRect/>
          </a:stretch>
        </p:blipFill>
        <p:spPr>
          <a:xfrm>
            <a:off x="5290702" y="3757357"/>
            <a:ext cx="2915412" cy="2155896"/>
          </a:xfrm>
          <a:prstGeom prst="rect">
            <a:avLst/>
          </a:prstGeom>
        </p:spPr>
      </p:pic>
    </p:spTree>
    <p:extLst>
      <p:ext uri="{BB962C8B-B14F-4D97-AF65-F5344CB8AC3E}">
        <p14:creationId xmlns:p14="http://schemas.microsoft.com/office/powerpoint/2010/main" val="132630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0241882E-3FDC-4286-AA2F-FDC3D520A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456" y="796118"/>
            <a:ext cx="3038013" cy="2278510"/>
          </a:xfrm>
          <a:prstGeom prst="rect">
            <a:avLst/>
          </a:prstGeom>
        </p:spPr>
      </p:pic>
      <p:pic>
        <p:nvPicPr>
          <p:cNvPr id="7" name="Imagen 6">
            <a:extLst>
              <a:ext uri="{FF2B5EF4-FFF2-40B4-BE49-F238E27FC236}">
                <a16:creationId xmlns:a16="http://schemas.microsoft.com/office/drawing/2014/main" id="{D4922635-5DBF-F778-739B-7A36123E96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4671" y="813833"/>
            <a:ext cx="2890681" cy="2168011"/>
          </a:xfrm>
          <a:prstGeom prst="rect">
            <a:avLst/>
          </a:prstGeom>
        </p:spPr>
      </p:pic>
      <p:pic>
        <p:nvPicPr>
          <p:cNvPr id="9" name="Imagen 8">
            <a:extLst>
              <a:ext uri="{FF2B5EF4-FFF2-40B4-BE49-F238E27FC236}">
                <a16:creationId xmlns:a16="http://schemas.microsoft.com/office/drawing/2014/main" id="{497A1FEE-02C4-2727-2969-6F4EAC3601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6639" y="3691722"/>
            <a:ext cx="2890681" cy="2168011"/>
          </a:xfrm>
          <a:prstGeom prst="rect">
            <a:avLst/>
          </a:prstGeom>
        </p:spPr>
      </p:pic>
      <p:pic>
        <p:nvPicPr>
          <p:cNvPr id="12" name="Imagen 11">
            <a:extLst>
              <a:ext uri="{FF2B5EF4-FFF2-40B4-BE49-F238E27FC236}">
                <a16:creationId xmlns:a16="http://schemas.microsoft.com/office/drawing/2014/main" id="{0F8ED773-DBBC-166B-828C-6B983B8A04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378" y="813833"/>
            <a:ext cx="2990774" cy="2243080"/>
          </a:xfrm>
          <a:prstGeom prst="rect">
            <a:avLst/>
          </a:prstGeom>
        </p:spPr>
      </p:pic>
      <p:pic>
        <p:nvPicPr>
          <p:cNvPr id="14" name="Imagen 13">
            <a:extLst>
              <a:ext uri="{FF2B5EF4-FFF2-40B4-BE49-F238E27FC236}">
                <a16:creationId xmlns:a16="http://schemas.microsoft.com/office/drawing/2014/main" id="{6E17B319-FDD7-8CB1-5FEB-B702EB744B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1765" y="3686925"/>
            <a:ext cx="2827873" cy="2120905"/>
          </a:xfrm>
          <a:prstGeom prst="rect">
            <a:avLst/>
          </a:prstGeom>
        </p:spPr>
      </p:pic>
      <p:pic>
        <p:nvPicPr>
          <p:cNvPr id="16" name="Imagen 15">
            <a:extLst>
              <a:ext uri="{FF2B5EF4-FFF2-40B4-BE49-F238E27FC236}">
                <a16:creationId xmlns:a16="http://schemas.microsoft.com/office/drawing/2014/main" id="{99732D36-A81B-920A-D323-19B3479A33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31149" y="3686925"/>
            <a:ext cx="2890681" cy="2168011"/>
          </a:xfrm>
          <a:prstGeom prst="rect">
            <a:avLst/>
          </a:prstGeom>
        </p:spPr>
      </p:pic>
      <p:sp>
        <p:nvSpPr>
          <p:cNvPr id="3" name="CuadroTexto 15">
            <a:extLst>
              <a:ext uri="{FF2B5EF4-FFF2-40B4-BE49-F238E27FC236}">
                <a16:creationId xmlns:a16="http://schemas.microsoft.com/office/drawing/2014/main" id="{5D12CD29-B42A-8E4C-9186-7283AD7BD401}"/>
              </a:ext>
            </a:extLst>
          </p:cNvPr>
          <p:cNvSpPr txBox="1"/>
          <p:nvPr/>
        </p:nvSpPr>
        <p:spPr>
          <a:xfrm>
            <a:off x="4470400" y="393700"/>
            <a:ext cx="2111475" cy="369332"/>
          </a:xfrm>
          <a:prstGeom prst="rect">
            <a:avLst/>
          </a:prstGeom>
          <a:noFill/>
        </p:spPr>
        <p:txBody>
          <a:bodyPr wrap="none" rtlCol="0">
            <a:spAutoFit/>
          </a:bodyPr>
          <a:lstStyle/>
          <a:p>
            <a:r>
              <a:rPr lang="es-EC" dirty="0">
                <a:latin typeface="Verdana" panose="020B0604030504040204" pitchFamily="34" charset="0"/>
                <a:ea typeface="Verdana" panose="020B0604030504040204" pitchFamily="34" charset="0"/>
              </a:rPr>
              <a:t>GERMAN NODES</a:t>
            </a:r>
          </a:p>
        </p:txBody>
      </p:sp>
    </p:spTree>
    <p:extLst>
      <p:ext uri="{BB962C8B-B14F-4D97-AF65-F5344CB8AC3E}">
        <p14:creationId xmlns:p14="http://schemas.microsoft.com/office/powerpoint/2010/main" val="64366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FEB8FA2-6FFA-3AAC-A37F-5A5E6A519748}"/>
              </a:ext>
            </a:extLst>
          </p:cNvPr>
          <p:cNvSpPr txBox="1"/>
          <p:nvPr/>
        </p:nvSpPr>
        <p:spPr>
          <a:xfrm>
            <a:off x="588974" y="1320715"/>
            <a:ext cx="9027978" cy="3970318"/>
          </a:xfrm>
          <a:prstGeom prst="rect">
            <a:avLst/>
          </a:prstGeom>
          <a:noFill/>
        </p:spPr>
        <p:txBody>
          <a:bodyPr wrap="square" rtlCol="0">
            <a:spAutoFit/>
          </a:bodyPr>
          <a:lstStyle/>
          <a:p>
            <a:r>
              <a:rPr lang="es-EC" dirty="0"/>
              <a:t>It can be seen that the "Lightpath Length", the "Number of spans“ are features that are inversely proportional with respect to the SNR of the link.</a:t>
            </a:r>
          </a:p>
          <a:p>
            <a:endParaRPr lang="es-EC" dirty="0"/>
          </a:p>
          <a:p>
            <a:endParaRPr lang="es-EC" dirty="0"/>
          </a:p>
          <a:p>
            <a:r>
              <a:rPr lang="es-EC" dirty="0"/>
              <a:t>The "Total Number of channels in links" also follow this relation, but not as strong as the previous two features mentioned.</a:t>
            </a:r>
          </a:p>
          <a:p>
            <a:endParaRPr lang="es-EC" dirty="0"/>
          </a:p>
          <a:p>
            <a:endParaRPr lang="es-EC" dirty="0"/>
          </a:p>
          <a:p>
            <a:r>
              <a:rPr lang="es-EC" dirty="0"/>
              <a:t>The other features don't give a strong or clear relationship with respect to the value of the SNR.</a:t>
            </a:r>
          </a:p>
          <a:p>
            <a:br>
              <a:rPr lang="es-EC" dirty="0"/>
            </a:br>
            <a:endParaRPr lang="es-EC" dirty="0"/>
          </a:p>
          <a:p>
            <a:br>
              <a:rPr lang="es-EC" dirty="0"/>
            </a:br>
            <a:endParaRPr lang="es-EC" dirty="0"/>
          </a:p>
        </p:txBody>
      </p:sp>
      <p:sp>
        <p:nvSpPr>
          <p:cNvPr id="4" name="TextBox 3">
            <a:extLst>
              <a:ext uri="{FF2B5EF4-FFF2-40B4-BE49-F238E27FC236}">
                <a16:creationId xmlns:a16="http://schemas.microsoft.com/office/drawing/2014/main" id="{021619E8-63AB-528B-E8D1-18DF79BD31F7}"/>
              </a:ext>
            </a:extLst>
          </p:cNvPr>
          <p:cNvSpPr txBox="1"/>
          <p:nvPr/>
        </p:nvSpPr>
        <p:spPr>
          <a:xfrm>
            <a:off x="246936" y="237671"/>
            <a:ext cx="8370848" cy="707886"/>
          </a:xfrm>
          <a:prstGeom prst="rect">
            <a:avLst/>
          </a:prstGeom>
          <a:noFill/>
        </p:spPr>
        <p:txBody>
          <a:bodyPr wrap="square" rtlCol="0">
            <a:spAutoFit/>
          </a:bodyPr>
          <a:lstStyle/>
          <a:p>
            <a:r>
              <a:rPr lang="it-IT" sz="4000" dirty="0" err="1">
                <a:latin typeface="Verdana" panose="020B0604030504040204" pitchFamily="34" charset="0"/>
                <a:ea typeface="Verdana" panose="020B0604030504040204" pitchFamily="34" charset="0"/>
              </a:rPr>
              <a:t>Observations</a:t>
            </a:r>
            <a:endParaRPr lang="it-IT" sz="4000" dirty="0">
              <a:latin typeface="Verdana" panose="020B0604030504040204" pitchFamily="34" charset="0"/>
              <a:ea typeface="Verdana" panose="020B0604030504040204" pitchFamily="34" charset="0"/>
            </a:endParaRPr>
          </a:p>
        </p:txBody>
      </p:sp>
      <p:pic>
        <p:nvPicPr>
          <p:cNvPr id="6" name="Imagen 12">
            <a:extLst>
              <a:ext uri="{FF2B5EF4-FFF2-40B4-BE49-F238E27FC236}">
                <a16:creationId xmlns:a16="http://schemas.microsoft.com/office/drawing/2014/main" id="{FAD6F6DF-5A9E-504F-A490-A2D4F9C7C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063" y="4381847"/>
            <a:ext cx="2775304" cy="2081478"/>
          </a:xfrm>
          <a:prstGeom prst="rect">
            <a:avLst/>
          </a:prstGeom>
        </p:spPr>
      </p:pic>
      <p:pic>
        <p:nvPicPr>
          <p:cNvPr id="7" name="Imagen 2">
            <a:extLst>
              <a:ext uri="{FF2B5EF4-FFF2-40B4-BE49-F238E27FC236}">
                <a16:creationId xmlns:a16="http://schemas.microsoft.com/office/drawing/2014/main" id="{4FD8D74D-7F29-950B-8097-465113006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4537" y="4360145"/>
            <a:ext cx="2952167" cy="2214125"/>
          </a:xfrm>
          <a:prstGeom prst="rect">
            <a:avLst/>
          </a:prstGeom>
        </p:spPr>
      </p:pic>
      <p:pic>
        <p:nvPicPr>
          <p:cNvPr id="11" name="Picture 10">
            <a:extLst>
              <a:ext uri="{FF2B5EF4-FFF2-40B4-BE49-F238E27FC236}">
                <a16:creationId xmlns:a16="http://schemas.microsoft.com/office/drawing/2014/main" id="{D935841A-0358-A052-3108-5E7504F55425}"/>
              </a:ext>
            </a:extLst>
          </p:cNvPr>
          <p:cNvPicPr>
            <a:picLocks noChangeAspect="1"/>
          </p:cNvPicPr>
          <p:nvPr/>
        </p:nvPicPr>
        <p:blipFill>
          <a:blip r:embed="rId5"/>
          <a:stretch>
            <a:fillRect/>
          </a:stretch>
        </p:blipFill>
        <p:spPr>
          <a:xfrm>
            <a:off x="8778968" y="4389259"/>
            <a:ext cx="2915412" cy="2155896"/>
          </a:xfrm>
          <a:prstGeom prst="rect">
            <a:avLst/>
          </a:prstGeom>
        </p:spPr>
      </p:pic>
    </p:spTree>
    <p:extLst>
      <p:ext uri="{BB962C8B-B14F-4D97-AF65-F5344CB8AC3E}">
        <p14:creationId xmlns:p14="http://schemas.microsoft.com/office/powerpoint/2010/main" val="404757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2AB988B6-DD82-AE28-C233-5E466BFAF43B}"/>
              </a:ext>
            </a:extLst>
          </p:cNvPr>
          <p:cNvPicPr>
            <a:picLocks noChangeAspect="1"/>
          </p:cNvPicPr>
          <p:nvPr/>
        </p:nvPicPr>
        <p:blipFill>
          <a:blip r:embed="rId3"/>
          <a:stretch>
            <a:fillRect/>
          </a:stretch>
        </p:blipFill>
        <p:spPr>
          <a:xfrm>
            <a:off x="341170" y="960380"/>
            <a:ext cx="7772400" cy="1387200"/>
          </a:xfrm>
          <a:prstGeom prst="rect">
            <a:avLst/>
          </a:prstGeom>
        </p:spPr>
      </p:pic>
      <p:sp>
        <p:nvSpPr>
          <p:cNvPr id="3" name="CuadroTexto 2">
            <a:extLst>
              <a:ext uri="{FF2B5EF4-FFF2-40B4-BE49-F238E27FC236}">
                <a16:creationId xmlns:a16="http://schemas.microsoft.com/office/drawing/2014/main" id="{3FB7F756-807C-D10E-E687-0CF32883C9A0}"/>
              </a:ext>
            </a:extLst>
          </p:cNvPr>
          <p:cNvSpPr txBox="1"/>
          <p:nvPr/>
        </p:nvSpPr>
        <p:spPr>
          <a:xfrm>
            <a:off x="582944" y="2448005"/>
            <a:ext cx="10727386" cy="4247317"/>
          </a:xfrm>
          <a:prstGeom prst="rect">
            <a:avLst/>
          </a:prstGeom>
          <a:noFill/>
        </p:spPr>
        <p:txBody>
          <a:bodyPr wrap="square" rtlCol="0">
            <a:spAutoFit/>
          </a:bodyPr>
          <a:lstStyle/>
          <a:p>
            <a:r>
              <a:rPr lang="es-EC" b="1" dirty="0">
                <a:latin typeface="Verdana" panose="020B0604030504040204" pitchFamily="34" charset="0"/>
                <a:ea typeface="Verdana" panose="020B0604030504040204" pitchFamily="34" charset="0"/>
              </a:rPr>
              <a:t>LightGBM</a:t>
            </a:r>
            <a:r>
              <a:rPr lang="es-EC" dirty="0">
                <a:latin typeface="Verdana" panose="020B0604030504040204" pitchFamily="34" charset="0"/>
                <a:ea typeface="Verdana" panose="020B0604030504040204" pitchFamily="34" charset="0"/>
              </a:rPr>
              <a:t> (Light Gradient Boosting Machine) is a highly efficient, distributed, and high-performance gradient boosting framework based on decision tree algorithms. It is designed to be faster and more efficient than other gradient boosting frameworks like XGBoost. LightGBM is particularly suited for large datasets and has several unique features that contribute to its performance advantages, it allows quantile regression.</a:t>
            </a:r>
          </a:p>
          <a:p>
            <a:endParaRPr lang="es-EC" dirty="0">
              <a:latin typeface="Verdana" panose="020B0604030504040204" pitchFamily="34" charset="0"/>
              <a:ea typeface="Verdana" panose="020B0604030504040204" pitchFamily="34" charset="0"/>
            </a:endParaRPr>
          </a:p>
          <a:p>
            <a:r>
              <a:rPr lang="es-EC" b="1" dirty="0">
                <a:latin typeface="Verdana" panose="020B0604030504040204" pitchFamily="34" charset="0"/>
                <a:ea typeface="Verdana" panose="020B0604030504040204" pitchFamily="34" charset="0"/>
              </a:rPr>
              <a:t>Probabilistic regression </a:t>
            </a:r>
            <a:r>
              <a:rPr lang="es-EC" dirty="0">
                <a:latin typeface="Verdana" panose="020B0604030504040204" pitchFamily="34" charset="0"/>
                <a:ea typeface="Verdana" panose="020B0604030504040204" pitchFamily="34" charset="0"/>
              </a:rPr>
              <a:t>is a type of regression analysis that predicts a distribution of possible outcomes rather than a single point estimate. This approach allows us to quantify the uncertainty in our predictions, which can be very useful in many applications.</a:t>
            </a:r>
          </a:p>
          <a:p>
            <a:endParaRPr lang="es-EC" dirty="0">
              <a:latin typeface="Verdana" panose="020B0604030504040204" pitchFamily="34" charset="0"/>
              <a:ea typeface="Verdana" panose="020B0604030504040204" pitchFamily="34" charset="0"/>
            </a:endParaRPr>
          </a:p>
          <a:p>
            <a:r>
              <a:rPr lang="es-EC" dirty="0">
                <a:latin typeface="Verdana" panose="020B0604030504040204" pitchFamily="34" charset="0"/>
                <a:ea typeface="Verdana" panose="020B0604030504040204" pitchFamily="34" charset="0"/>
              </a:rPr>
              <a:t>		</a:t>
            </a:r>
            <a:r>
              <a:rPr lang="es-EC" b="1" dirty="0">
                <a:latin typeface="Verdana" panose="020B0604030504040204" pitchFamily="34" charset="0"/>
                <a:ea typeface="Verdana" panose="020B0604030504040204" pitchFamily="34" charset="0"/>
              </a:rPr>
              <a:t>Quantile regression </a:t>
            </a:r>
            <a:r>
              <a:rPr lang="es-EC" dirty="0">
                <a:latin typeface="Verdana" panose="020B0604030504040204" pitchFamily="34" charset="0"/>
                <a:ea typeface="Verdana" panose="020B0604030504040204" pitchFamily="34" charset="0"/>
              </a:rPr>
              <a:t>is a method of probabilistic regression. Instead of 		predicting the mean (as in ordinary least squares regression), quantile 			regression predicts a specified quantile of the response variable. For 			example, the 10th percentile (0.1 quantile) and the 90th percentile (0.9 		quantile).</a:t>
            </a:r>
          </a:p>
        </p:txBody>
      </p:sp>
      <p:sp>
        <p:nvSpPr>
          <p:cNvPr id="6" name="TextBox 5">
            <a:extLst>
              <a:ext uri="{FF2B5EF4-FFF2-40B4-BE49-F238E27FC236}">
                <a16:creationId xmlns:a16="http://schemas.microsoft.com/office/drawing/2014/main" id="{2637C72E-9F7F-0DCF-FEF4-213DE4E9A0CF}"/>
              </a:ext>
            </a:extLst>
          </p:cNvPr>
          <p:cNvSpPr txBox="1"/>
          <p:nvPr/>
        </p:nvSpPr>
        <p:spPr>
          <a:xfrm>
            <a:off x="341170" y="275180"/>
            <a:ext cx="9342878" cy="584775"/>
          </a:xfrm>
          <a:prstGeom prst="rect">
            <a:avLst/>
          </a:prstGeom>
          <a:noFill/>
        </p:spPr>
        <p:txBody>
          <a:bodyPr wrap="square" rtlCol="0">
            <a:spAutoFit/>
          </a:bodyPr>
          <a:lstStyle/>
          <a:p>
            <a:r>
              <a:rPr lang="it-IT" sz="3200" dirty="0">
                <a:latin typeface="Verdana" panose="020B0604030504040204" pitchFamily="34" charset="0"/>
                <a:ea typeface="Verdana" panose="020B0604030504040204" pitchFamily="34" charset="0"/>
              </a:rPr>
              <a:t>LGBM </a:t>
            </a:r>
            <a:r>
              <a:rPr lang="it-IT" sz="3200" dirty="0" err="1">
                <a:latin typeface="Verdana" panose="020B0604030504040204" pitchFamily="34" charset="0"/>
                <a:ea typeface="Verdana" panose="020B0604030504040204" pitchFamily="34" charset="0"/>
              </a:rPr>
              <a:t>as</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regressor</a:t>
            </a:r>
            <a:r>
              <a:rPr lang="it-IT" sz="3200" dirty="0">
                <a:latin typeface="Verdana" panose="020B0604030504040204" pitchFamily="34" charset="0"/>
                <a:ea typeface="Verdana" panose="020B0604030504040204" pitchFamily="34" charset="0"/>
              </a:rPr>
              <a:t> with quantile </a:t>
            </a:r>
            <a:r>
              <a:rPr lang="it-IT" sz="3200" dirty="0" err="1">
                <a:latin typeface="Verdana" panose="020B0604030504040204" pitchFamily="34" charset="0"/>
                <a:ea typeface="Verdana" panose="020B0604030504040204" pitchFamily="34" charset="0"/>
              </a:rPr>
              <a:t>regression</a:t>
            </a:r>
            <a:r>
              <a:rPr lang="it-IT" sz="32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86258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E05B5D0-4C66-BDBD-7CCB-830ECE2FCB3A}"/>
              </a:ext>
            </a:extLst>
          </p:cNvPr>
          <p:cNvSpPr/>
          <p:nvPr/>
        </p:nvSpPr>
        <p:spPr>
          <a:xfrm>
            <a:off x="-548640" y="-259080"/>
            <a:ext cx="13030200" cy="7353300"/>
          </a:xfrm>
          <a:custGeom>
            <a:avLst/>
            <a:gdLst>
              <a:gd name="connsiteX0" fmla="*/ 0 w 13030200"/>
              <a:gd name="connsiteY0" fmla="*/ 4201471 h 7353300"/>
              <a:gd name="connsiteX1" fmla="*/ 3641219 w 13030200"/>
              <a:gd name="connsiteY1" fmla="*/ 7353300 h 7353300"/>
              <a:gd name="connsiteX2" fmla="*/ 0 w 13030200"/>
              <a:gd name="connsiteY2" fmla="*/ 7353300 h 7353300"/>
              <a:gd name="connsiteX3" fmla="*/ 9823634 w 13030200"/>
              <a:gd name="connsiteY3" fmla="*/ 0 h 7353300"/>
              <a:gd name="connsiteX4" fmla="*/ 13030200 w 13030200"/>
              <a:gd name="connsiteY4" fmla="*/ 0 h 7353300"/>
              <a:gd name="connsiteX5" fmla="*/ 13030200 w 13030200"/>
              <a:gd name="connsiteY5" fmla="*/ 2775596 h 73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30200" h="7353300">
                <a:moveTo>
                  <a:pt x="0" y="4201471"/>
                </a:moveTo>
                <a:lnTo>
                  <a:pt x="3641219" y="7353300"/>
                </a:lnTo>
                <a:lnTo>
                  <a:pt x="0" y="7353300"/>
                </a:lnTo>
                <a:close/>
                <a:moveTo>
                  <a:pt x="9823634" y="0"/>
                </a:moveTo>
                <a:lnTo>
                  <a:pt x="13030200" y="0"/>
                </a:lnTo>
                <a:lnTo>
                  <a:pt x="13030200" y="2775596"/>
                </a:lnTo>
                <a:close/>
              </a:path>
            </a:pathLst>
          </a:custGeom>
        </p:spPr>
        <p:style>
          <a:lnRef idx="3">
            <a:schemeClr val="lt1"/>
          </a:lnRef>
          <a:fillRef idx="1">
            <a:schemeClr val="accent1"/>
          </a:fillRef>
          <a:effectRef idx="1">
            <a:schemeClr val="accent1"/>
          </a:effectRef>
          <a:fontRef idx="minor">
            <a:schemeClr val="lt1"/>
          </a:fontRef>
        </p:style>
        <p:txBody>
          <a:bodyPr wrap="square" rtlCol="0" anchor="ctr">
            <a:noAutofit/>
          </a:bodyPr>
          <a:lstStyle/>
          <a:p>
            <a:pPr algn="ctr"/>
            <a:endParaRPr lang="it-IT" dirty="0"/>
          </a:p>
        </p:txBody>
      </p:sp>
      <p:pic>
        <p:nvPicPr>
          <p:cNvPr id="5" name="Picture 4" descr="polimi-logo_centrato – Evaces 2023">
            <a:extLst>
              <a:ext uri="{FF2B5EF4-FFF2-40B4-BE49-F238E27FC236}">
                <a16:creationId xmlns:a16="http://schemas.microsoft.com/office/drawing/2014/main" id="{11668A6E-98C7-952C-0506-267475EEF2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78" y="5491922"/>
            <a:ext cx="1563131" cy="115042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38DF0779-5711-B928-8078-02C70542CFF4}"/>
              </a:ext>
            </a:extLst>
          </p:cNvPr>
          <p:cNvSpPr txBox="1"/>
          <p:nvPr/>
        </p:nvSpPr>
        <p:spPr>
          <a:xfrm>
            <a:off x="907943" y="1184642"/>
            <a:ext cx="10545713" cy="5355312"/>
          </a:xfrm>
          <a:prstGeom prst="rect">
            <a:avLst/>
          </a:prstGeom>
          <a:noFill/>
        </p:spPr>
        <p:txBody>
          <a:bodyPr wrap="square" rtlCol="0">
            <a:spAutoFit/>
          </a:bodyPr>
          <a:lstStyle/>
          <a:p>
            <a:r>
              <a:rPr lang="es-EC" dirty="0">
                <a:latin typeface="Verdana" panose="020B0604030504040204" pitchFamily="34" charset="0"/>
                <a:ea typeface="Verdana" panose="020B0604030504040204" pitchFamily="34" charset="0"/>
              </a:rPr>
              <a:t>LightGBM can be configured to predict quantiles using the objective parameter set to quantile.</a:t>
            </a:r>
          </a:p>
          <a:p>
            <a:r>
              <a:rPr lang="es-EC" dirty="0">
                <a:latin typeface="Verdana" panose="020B0604030504040204" pitchFamily="34" charset="0"/>
                <a:ea typeface="Verdana" panose="020B0604030504040204" pitchFamily="34" charset="0"/>
              </a:rPr>
              <a:t>In order to properly evaluate the performance of the ML algorithm, we will split the dataset into training and testing. Then, we'll find the best parameters on the training using crossvalidation.</a:t>
            </a:r>
          </a:p>
          <a:p>
            <a:br>
              <a:rPr lang="es-EC" dirty="0">
                <a:latin typeface="Verdana" panose="020B0604030504040204" pitchFamily="34" charset="0"/>
                <a:ea typeface="Verdana" panose="020B0604030504040204" pitchFamily="34" charset="0"/>
              </a:rPr>
            </a:br>
            <a:r>
              <a:rPr lang="es-EC" dirty="0">
                <a:latin typeface="Verdana" panose="020B0604030504040204" pitchFamily="34" charset="0"/>
                <a:ea typeface="Verdana" panose="020B0604030504040204" pitchFamily="34" charset="0"/>
              </a:rPr>
              <a:t>- Training set: 80%</a:t>
            </a:r>
          </a:p>
          <a:p>
            <a:r>
              <a:rPr lang="es-EC" dirty="0">
                <a:latin typeface="Verdana" panose="020B0604030504040204" pitchFamily="34" charset="0"/>
                <a:ea typeface="Verdana" panose="020B0604030504040204" pitchFamily="34" charset="0"/>
              </a:rPr>
              <a:t>- Testing set: 20%</a:t>
            </a:r>
          </a:p>
          <a:p>
            <a:r>
              <a:rPr lang="es-EC" dirty="0">
                <a:latin typeface="Verdana" panose="020B0604030504040204" pitchFamily="34" charset="0"/>
                <a:ea typeface="Verdana" panose="020B0604030504040204" pitchFamily="34" charset="0"/>
              </a:rPr>
              <a:t>- Cross-validation 5 fold (only for hyperparameter optimization)</a:t>
            </a:r>
          </a:p>
          <a:p>
            <a:pPr algn="l"/>
            <a:br>
              <a:rPr lang="es-EC" dirty="0">
                <a:latin typeface="Verdana" panose="020B0604030504040204" pitchFamily="34" charset="0"/>
                <a:ea typeface="Verdana" panose="020B0604030504040204" pitchFamily="34" charset="0"/>
              </a:rPr>
            </a:br>
            <a:endParaRPr lang="es-EC" dirty="0">
              <a:solidFill>
                <a:srgbClr val="000000"/>
              </a:solidFill>
              <a:highlight>
                <a:srgbClr val="F7F7F7"/>
              </a:highlight>
              <a:latin typeface="Verdana" panose="020B0604030504040204" pitchFamily="34" charset="0"/>
              <a:ea typeface="Verdana" panose="020B0604030504040204" pitchFamily="34" charset="0"/>
            </a:endParaRPr>
          </a:p>
          <a:p>
            <a:pPr algn="l"/>
            <a:r>
              <a:rPr lang="es-EC" b="0" i="0" u="none" strike="noStrike" dirty="0">
                <a:solidFill>
                  <a:srgbClr val="000000"/>
                </a:solidFill>
                <a:effectLst/>
                <a:latin typeface="Verdana" panose="020B0604030504040204" pitchFamily="34" charset="0"/>
                <a:ea typeface="Verdana" panose="020B0604030504040204" pitchFamily="34" charset="0"/>
              </a:rPr>
              <a:t>	We evaluated </a:t>
            </a:r>
            <a:r>
              <a:rPr lang="es-EC" dirty="0">
                <a:solidFill>
                  <a:srgbClr val="000000"/>
                </a:solidFill>
                <a:latin typeface="Verdana" panose="020B0604030504040204" pitchFamily="34" charset="0"/>
                <a:ea typeface="Verdana" panose="020B0604030504040204" pitchFamily="34" charset="0"/>
              </a:rPr>
              <a:t>performance with and without hyperparameters optimization.</a:t>
            </a:r>
          </a:p>
          <a:p>
            <a:r>
              <a:rPr lang="es-EC" dirty="0">
                <a:latin typeface="Verdana" panose="020B0604030504040204" pitchFamily="34" charset="0"/>
                <a:ea typeface="Verdana" panose="020B0604030504040204" pitchFamily="34" charset="0"/>
              </a:rPr>
              <a:t>	Using quantile regresion we calculated the SNR values of both low and high 	quantiles, and averaged them to get the final SNR values.	</a:t>
            </a:r>
          </a:p>
          <a:p>
            <a:r>
              <a:rPr lang="es-EC" dirty="0">
                <a:latin typeface="Verdana" panose="020B0604030504040204" pitchFamily="34" charset="0"/>
                <a:ea typeface="Verdana" panose="020B0604030504040204" pitchFamily="34" charset="0"/>
              </a:rPr>
              <a:t>	Then we also did the conversion from SNR to MF, and presented the number of 	incorrect matches.</a:t>
            </a:r>
          </a:p>
          <a:p>
            <a:r>
              <a:rPr lang="es-EC" dirty="0">
                <a:latin typeface="Verdana" panose="020B0604030504040204" pitchFamily="34" charset="0"/>
                <a:ea typeface="Verdana" panose="020B0604030504040204" pitchFamily="34" charset="0"/>
              </a:rPr>
              <a:t>	We calculated some performance metrics of the regressor.</a:t>
            </a:r>
          </a:p>
          <a:p>
            <a:endParaRPr lang="es-EC" dirty="0">
              <a:latin typeface="Verdana" panose="020B0604030504040204" pitchFamily="34" charset="0"/>
              <a:ea typeface="Verdana" panose="020B0604030504040204" pitchFamily="34" charset="0"/>
            </a:endParaRPr>
          </a:p>
          <a:p>
            <a:pPr algn="l"/>
            <a:endParaRPr lang="es-EC" b="0" i="0" u="none" strike="noStrike" dirty="0">
              <a:solidFill>
                <a:srgbClr val="000000"/>
              </a:solidFill>
              <a:effectLst/>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B92B6A1F-712E-E05D-9786-925B1B005E1B}"/>
              </a:ext>
            </a:extLst>
          </p:cNvPr>
          <p:cNvSpPr txBox="1"/>
          <p:nvPr/>
        </p:nvSpPr>
        <p:spPr>
          <a:xfrm>
            <a:off x="341170" y="275180"/>
            <a:ext cx="9342878" cy="584775"/>
          </a:xfrm>
          <a:prstGeom prst="rect">
            <a:avLst/>
          </a:prstGeom>
          <a:noFill/>
        </p:spPr>
        <p:txBody>
          <a:bodyPr wrap="square" rtlCol="0">
            <a:spAutoFit/>
          </a:bodyPr>
          <a:lstStyle/>
          <a:p>
            <a:r>
              <a:rPr lang="it-IT" sz="3200" dirty="0">
                <a:latin typeface="Verdana" panose="020B0604030504040204" pitchFamily="34" charset="0"/>
                <a:ea typeface="Verdana" panose="020B0604030504040204" pitchFamily="34" charset="0"/>
              </a:rPr>
              <a:t>LGBM </a:t>
            </a:r>
            <a:r>
              <a:rPr lang="it-IT" sz="3200" dirty="0" err="1">
                <a:latin typeface="Verdana" panose="020B0604030504040204" pitchFamily="34" charset="0"/>
                <a:ea typeface="Verdana" panose="020B0604030504040204" pitchFamily="34" charset="0"/>
              </a:rPr>
              <a:t>as</a:t>
            </a:r>
            <a:r>
              <a:rPr lang="it-IT" sz="3200" dirty="0">
                <a:latin typeface="Verdana" panose="020B0604030504040204" pitchFamily="34" charset="0"/>
                <a:ea typeface="Verdana" panose="020B0604030504040204" pitchFamily="34" charset="0"/>
              </a:rPr>
              <a:t> </a:t>
            </a:r>
            <a:r>
              <a:rPr lang="it-IT" sz="3200" dirty="0" err="1">
                <a:latin typeface="Verdana" panose="020B0604030504040204" pitchFamily="34" charset="0"/>
                <a:ea typeface="Verdana" panose="020B0604030504040204" pitchFamily="34" charset="0"/>
              </a:rPr>
              <a:t>regressor</a:t>
            </a:r>
            <a:r>
              <a:rPr lang="it-IT" sz="3200" dirty="0">
                <a:latin typeface="Verdana" panose="020B0604030504040204" pitchFamily="34" charset="0"/>
                <a:ea typeface="Verdana" panose="020B0604030504040204" pitchFamily="34" charset="0"/>
              </a:rPr>
              <a:t> with quantile </a:t>
            </a:r>
            <a:r>
              <a:rPr lang="it-IT" sz="3200" dirty="0" err="1">
                <a:latin typeface="Verdana" panose="020B0604030504040204" pitchFamily="34" charset="0"/>
                <a:ea typeface="Verdana" panose="020B0604030504040204" pitchFamily="34" charset="0"/>
              </a:rPr>
              <a:t>regression</a:t>
            </a:r>
            <a:r>
              <a:rPr lang="it-IT" sz="3200"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599028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681</TotalTime>
  <Words>1874</Words>
  <Application>Microsoft Office PowerPoint</Application>
  <PresentationFormat>Widescreen</PresentationFormat>
  <Paragraphs>220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Courier New</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Mattia Fiore</dc:creator>
  <cp:lastModifiedBy>Mattia Fiore</cp:lastModifiedBy>
  <cp:revision>18</cp:revision>
  <dcterms:created xsi:type="dcterms:W3CDTF">2024-07-05T19:48:28Z</dcterms:created>
  <dcterms:modified xsi:type="dcterms:W3CDTF">2024-07-07T15:54:22Z</dcterms:modified>
</cp:coreProperties>
</file>