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</p:sldIdLst>
  <p:sldSz cx="13004800" cy="7315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T Commons Pro" charset="1" panose="020B0103030102020204"/>
      <p:regular r:id="rId10"/>
    </p:embeddedFont>
    <p:embeddedFont>
      <p:font typeface="TT Commons Pro Bold" charset="1" panose="020B0103030102020204"/>
      <p:regular r:id="rId11"/>
    </p:embeddedFont>
    <p:embeddedFont>
      <p:font typeface="TT Commons Pro Italics" charset="1" panose="020B0103030102020204"/>
      <p:regular r:id="rId12"/>
    </p:embeddedFont>
    <p:embeddedFont>
      <p:font typeface="TT Commons Pro Bold Italics" charset="1" panose="020B0103030102020204"/>
      <p:regular r:id="rId13"/>
    </p:embeddedFont>
    <p:embeddedFont>
      <p:font typeface="Rasputin" charset="1" panose="00000000000000000000"/>
      <p:regular r:id="rId14"/>
    </p:embeddedFont>
    <p:embeddedFont>
      <p:font typeface="Rasputin Bold" charset="1" panose="00000000000000000000"/>
      <p:regular r:id="rId15"/>
    </p:embeddedFont>
    <p:embeddedFont>
      <p:font typeface="Rasputin Light" charset="1" panose="00000000000000000000"/>
      <p:regular r:id="rId16"/>
    </p:embeddedFont>
    <p:embeddedFont>
      <p:font typeface="Rasputin Semi-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slide3.xml" Type="http://schemas.openxmlformats.org/officeDocument/2006/relationships/slide"/><Relationship Id="rId7" Target="slide5.xml" Type="http://schemas.openxmlformats.org/officeDocument/2006/relationships/slide"/><Relationship Id="rId8" Target="slide4.xml" Type="http://schemas.openxmlformats.org/officeDocument/2006/relationships/slide"/><Relationship Id="rId9" Target="slide6.xml" Type="http://schemas.openxmlformats.org/officeDocument/2006/relationships/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jpeg" Type="http://schemas.openxmlformats.org/officeDocument/2006/relationships/image"/><Relationship Id="rId7" Target="../media/image1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7962" y="1941740"/>
            <a:ext cx="8535226" cy="3431721"/>
            <a:chOff x="0" y="0"/>
            <a:chExt cx="11380302" cy="457562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76200"/>
              <a:ext cx="11380302" cy="35121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168"/>
                </a:lnSpc>
              </a:pPr>
              <a:r>
                <a:rPr lang="en-US" sz="9244">
                  <a:solidFill>
                    <a:srgbClr val="FFFFFF"/>
                  </a:solidFill>
                  <a:latin typeface="Rasputin Light"/>
                </a:rPr>
                <a:t>Come creare un Sito Web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956064"/>
              <a:ext cx="11380302" cy="6195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82"/>
                </a:lnSpc>
                <a:spcBef>
                  <a:spcPct val="0"/>
                </a:spcBef>
              </a:pPr>
              <a:r>
                <a:rPr lang="en-US" sz="2844">
                  <a:solidFill>
                    <a:srgbClr val="FFFFFF"/>
                  </a:solidFill>
                  <a:latin typeface="TT Commons Pro"/>
                </a:rPr>
                <a:t>In semplici passaggi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621565" y="-2664124"/>
            <a:ext cx="6298870" cy="6062662"/>
          </a:xfrm>
          <a:custGeom>
            <a:avLst/>
            <a:gdLst/>
            <a:ahLst/>
            <a:cxnLst/>
            <a:rect r="r" b="b" t="t" l="l"/>
            <a:pathLst>
              <a:path h="6062662" w="6298870">
                <a:moveTo>
                  <a:pt x="0" y="0"/>
                </a:moveTo>
                <a:lnTo>
                  <a:pt x="6298870" y="0"/>
                </a:lnTo>
                <a:lnTo>
                  <a:pt x="6298870" y="6062662"/>
                </a:lnTo>
                <a:lnTo>
                  <a:pt x="0" y="6062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653687">
            <a:off x="7232689" y="2936798"/>
            <a:ext cx="7080997" cy="6160468"/>
          </a:xfrm>
          <a:custGeom>
            <a:avLst/>
            <a:gdLst/>
            <a:ahLst/>
            <a:cxnLst/>
            <a:rect r="r" b="b" t="t" l="l"/>
            <a:pathLst>
              <a:path h="6160468" w="7080997">
                <a:moveTo>
                  <a:pt x="0" y="0"/>
                </a:moveTo>
                <a:lnTo>
                  <a:pt x="7080998" y="0"/>
                </a:lnTo>
                <a:lnTo>
                  <a:pt x="7080998" y="6160467"/>
                </a:lnTo>
                <a:lnTo>
                  <a:pt x="0" y="61604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726396">
            <a:off x="-1887765" y="-640016"/>
            <a:ext cx="3781879" cy="5994333"/>
          </a:xfrm>
          <a:custGeom>
            <a:avLst/>
            <a:gdLst/>
            <a:ahLst/>
            <a:cxnLst/>
            <a:rect r="r" b="b" t="t" l="l"/>
            <a:pathLst>
              <a:path h="5994333" w="3781879">
                <a:moveTo>
                  <a:pt x="0" y="0"/>
                </a:moveTo>
                <a:lnTo>
                  <a:pt x="3781880" y="0"/>
                </a:lnTo>
                <a:lnTo>
                  <a:pt x="3781880" y="5994333"/>
                </a:lnTo>
                <a:lnTo>
                  <a:pt x="0" y="59943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788089">
            <a:off x="11425415" y="1762141"/>
            <a:ext cx="4668845" cy="7400186"/>
          </a:xfrm>
          <a:custGeom>
            <a:avLst/>
            <a:gdLst/>
            <a:ahLst/>
            <a:cxnLst/>
            <a:rect r="r" b="b" t="t" l="l"/>
            <a:pathLst>
              <a:path h="7400186" w="4668845">
                <a:moveTo>
                  <a:pt x="0" y="0"/>
                </a:moveTo>
                <a:lnTo>
                  <a:pt x="4668845" y="0"/>
                </a:lnTo>
                <a:lnTo>
                  <a:pt x="4668845" y="7400187"/>
                </a:lnTo>
                <a:lnTo>
                  <a:pt x="0" y="74001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63970" y="-1307095"/>
            <a:ext cx="9925800" cy="9553582"/>
          </a:xfrm>
          <a:custGeom>
            <a:avLst/>
            <a:gdLst/>
            <a:ahLst/>
            <a:cxnLst/>
            <a:rect r="r" b="b" t="t" l="l"/>
            <a:pathLst>
              <a:path h="9553582" w="9925800">
                <a:moveTo>
                  <a:pt x="0" y="0"/>
                </a:moveTo>
                <a:lnTo>
                  <a:pt x="9925799" y="0"/>
                </a:lnTo>
                <a:lnTo>
                  <a:pt x="9925799" y="9553582"/>
                </a:lnTo>
                <a:lnTo>
                  <a:pt x="0" y="95535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005215">
            <a:off x="5472554" y="2500643"/>
            <a:ext cx="6362179" cy="10084146"/>
          </a:xfrm>
          <a:custGeom>
            <a:avLst/>
            <a:gdLst/>
            <a:ahLst/>
            <a:cxnLst/>
            <a:rect r="r" b="b" t="t" l="l"/>
            <a:pathLst>
              <a:path h="10084146" w="6362179">
                <a:moveTo>
                  <a:pt x="0" y="0"/>
                </a:moveTo>
                <a:lnTo>
                  <a:pt x="6362179" y="0"/>
                </a:lnTo>
                <a:lnTo>
                  <a:pt x="6362179" y="10084146"/>
                </a:lnTo>
                <a:lnTo>
                  <a:pt x="0" y="100841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4695" y="3126528"/>
            <a:ext cx="4914197" cy="1052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2"/>
              </a:lnSpc>
            </a:pPr>
            <a:r>
              <a:rPr lang="en-US" sz="6826">
                <a:solidFill>
                  <a:srgbClr val="FFFFFF"/>
                </a:solidFill>
                <a:latin typeface="Rasputin Light"/>
              </a:rPr>
              <a:t>Indice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161829" y="1757451"/>
            <a:ext cx="4914197" cy="3800298"/>
            <a:chOff x="0" y="0"/>
            <a:chExt cx="6552263" cy="506706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955392"/>
              <a:ext cx="5902561" cy="4527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86"/>
                </a:lnSpc>
              </a:pPr>
              <a:r>
                <a:rPr lang="en-US" sz="1991" u="sng">
                  <a:solidFill>
                    <a:srgbClr val="142414"/>
                  </a:solidFill>
                  <a:latin typeface="TT Commons Pro"/>
                  <a:hlinkClick r:id="rId6" action="ppaction://hlinksldjump"/>
                </a:rPr>
                <a:t>Scrittura Sito 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5453" y="3728031"/>
              <a:ext cx="5902561" cy="4527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86"/>
                </a:lnSpc>
              </a:pPr>
              <a:r>
                <a:rPr lang="en-US" sz="1991" u="sng">
                  <a:solidFill>
                    <a:srgbClr val="142414"/>
                  </a:solidFill>
                  <a:latin typeface="TT Commons Pro"/>
                  <a:hlinkClick r:id="rId7" action="ppaction://hlinksldjump"/>
                </a:rPr>
                <a:t>Caricare Online</a:t>
              </a:r>
              <a:r>
                <a:rPr lang="en-US" sz="1991" u="sng">
                  <a:solidFill>
                    <a:srgbClr val="142414"/>
                  </a:solidFill>
                  <a:latin typeface="TT Commons Pro"/>
                  <a:hlinkClick r:id="rId7" action="ppaction://hlinksldjump"/>
                </a:rPr>
                <a:t> 3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841711"/>
              <a:ext cx="5902561" cy="4527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86"/>
                </a:lnSpc>
              </a:pPr>
              <a:r>
                <a:rPr lang="en-US" sz="1991" u="sng">
                  <a:solidFill>
                    <a:srgbClr val="142414"/>
                  </a:solidFill>
                  <a:latin typeface="TT Commons Pro"/>
                  <a:hlinkClick r:id="rId8" action="ppaction://hlinksldjump"/>
                </a:rPr>
                <a:t>Decisione</a:t>
              </a:r>
              <a:r>
                <a:rPr lang="en-US" sz="1991" u="sng">
                  <a:solidFill>
                    <a:srgbClr val="142414"/>
                  </a:solidFill>
                  <a:latin typeface="TT Commons Pro"/>
                  <a:hlinkClick r:id="rId8" action="ppaction://hlinksldjump"/>
                </a:rPr>
                <a:t> Utilizzo 2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5453" y="4614350"/>
              <a:ext cx="5902561" cy="4527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86"/>
                </a:lnSpc>
              </a:pPr>
              <a:r>
                <a:rPr lang="en-US" sz="1991" u="sng">
                  <a:solidFill>
                    <a:srgbClr val="142414"/>
                  </a:solidFill>
                  <a:latin typeface="TT Commons Pro"/>
                  <a:hlinkClick r:id="rId9" action="ppaction://hlinksldjump"/>
                </a:rPr>
                <a:t>Conclusione</a:t>
              </a:r>
              <a:r>
                <a:rPr lang="en-US" sz="1991" u="sng">
                  <a:solidFill>
                    <a:srgbClr val="142414"/>
                  </a:solidFill>
                  <a:latin typeface="TT Commons Pro"/>
                  <a:hlinkClick r:id="rId9" action="ppaction://hlinksldjump"/>
                </a:rPr>
                <a:t> 4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66707"/>
              <a:ext cx="6552263" cy="1475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142414"/>
                  </a:solidFill>
                  <a:latin typeface="Rasputin Light"/>
                </a:rPr>
                <a:t>Come posso procedere?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21242" y="-2586232"/>
            <a:ext cx="6298870" cy="6062662"/>
          </a:xfrm>
          <a:custGeom>
            <a:avLst/>
            <a:gdLst/>
            <a:ahLst/>
            <a:cxnLst/>
            <a:rect r="r" b="b" t="t" l="l"/>
            <a:pathLst>
              <a:path h="6062662" w="6298870">
                <a:moveTo>
                  <a:pt x="0" y="0"/>
                </a:moveTo>
                <a:lnTo>
                  <a:pt x="6298870" y="0"/>
                </a:lnTo>
                <a:lnTo>
                  <a:pt x="6298870" y="6062662"/>
                </a:lnTo>
                <a:lnTo>
                  <a:pt x="0" y="6062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243551">
            <a:off x="4644267" y="3409696"/>
            <a:ext cx="4206415" cy="6667228"/>
          </a:xfrm>
          <a:custGeom>
            <a:avLst/>
            <a:gdLst/>
            <a:ahLst/>
            <a:cxnLst/>
            <a:rect r="r" b="b" t="t" l="l"/>
            <a:pathLst>
              <a:path h="6667228" w="4206415">
                <a:moveTo>
                  <a:pt x="0" y="0"/>
                </a:moveTo>
                <a:lnTo>
                  <a:pt x="4206415" y="0"/>
                </a:lnTo>
                <a:lnTo>
                  <a:pt x="4206415" y="6667228"/>
                </a:lnTo>
                <a:lnTo>
                  <a:pt x="0" y="66672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34695" y="445099"/>
            <a:ext cx="6346330" cy="4933663"/>
            <a:chOff x="0" y="0"/>
            <a:chExt cx="8461773" cy="657821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3345329"/>
              <a:ext cx="8461773" cy="323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84"/>
                </a:lnSpc>
              </a:pPr>
              <a:r>
                <a:rPr lang="en-US" sz="2189">
                  <a:solidFill>
                    <a:srgbClr val="FFFFFF"/>
                  </a:solidFill>
                  <a:latin typeface="TT Commons Pro"/>
                </a:rPr>
                <a:t>Non è indispensabile saper programmare, ma informarsi e cercare di capire il funzionamento è fondamentale. Se non hai la possibilità di studiarlo a scuola, su YouTube troverai molte guide su come iniziare a conoscere le basi di HTML e CSS, fondamentali per creare il proprio sito..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39478"/>
              <a:ext cx="8461773" cy="27506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093"/>
                </a:lnSpc>
              </a:pPr>
              <a:r>
                <a:rPr lang="en-US" sz="6744">
                  <a:solidFill>
                    <a:srgbClr val="FFFFFF"/>
                  </a:solidFill>
                  <a:latin typeface="Rasputin Light"/>
                </a:rPr>
                <a:t>Per scrivere un sito...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362418">
            <a:off x="7084122" y="299076"/>
            <a:ext cx="6038738" cy="6717047"/>
            <a:chOff x="687070" y="247650"/>
            <a:chExt cx="11148060" cy="124002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148060" cy="12400280"/>
            </a:xfrm>
            <a:custGeom>
              <a:avLst/>
              <a:gdLst/>
              <a:ahLst/>
              <a:cxnLst/>
              <a:rect r="r" b="b" t="t" l="l"/>
              <a:pathLst>
                <a:path h="12400280" w="11148060">
                  <a:moveTo>
                    <a:pt x="9215120" y="1497330"/>
                  </a:moveTo>
                  <a:cubicBezTo>
                    <a:pt x="8773160" y="972820"/>
                    <a:pt x="8234680" y="508000"/>
                    <a:pt x="7590790" y="252730"/>
                  </a:cubicBezTo>
                  <a:cubicBezTo>
                    <a:pt x="7132320" y="71120"/>
                    <a:pt x="6633210" y="0"/>
                    <a:pt x="6139180" y="6350"/>
                  </a:cubicBezTo>
                  <a:cubicBezTo>
                    <a:pt x="4053840" y="36830"/>
                    <a:pt x="2157730" y="1490980"/>
                    <a:pt x="1289050" y="3346450"/>
                  </a:cubicBezTo>
                  <a:cubicBezTo>
                    <a:pt x="527050" y="4977130"/>
                    <a:pt x="0" y="7792720"/>
                    <a:pt x="680720" y="9457690"/>
                  </a:cubicBezTo>
                  <a:cubicBezTo>
                    <a:pt x="1360170" y="11122660"/>
                    <a:pt x="2499360" y="12005310"/>
                    <a:pt x="4248150" y="12081510"/>
                  </a:cubicBezTo>
                  <a:cubicBezTo>
                    <a:pt x="7001510" y="12400280"/>
                    <a:pt x="9088120" y="10502900"/>
                    <a:pt x="10118090" y="8309610"/>
                  </a:cubicBezTo>
                  <a:cubicBezTo>
                    <a:pt x="11148061" y="6116320"/>
                    <a:pt x="10782300" y="3361690"/>
                    <a:pt x="9215120" y="1497330"/>
                  </a:cubicBezTo>
                  <a:close/>
                </a:path>
              </a:pathLst>
            </a:custGeom>
            <a:blipFill>
              <a:blip r:embed="rId6"/>
              <a:stretch>
                <a:fillRect l="-37966" t="0" r="-37966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16209">
            <a:off x="-630188" y="3499704"/>
            <a:ext cx="6330307" cy="7436483"/>
          </a:xfrm>
          <a:custGeom>
            <a:avLst/>
            <a:gdLst/>
            <a:ahLst/>
            <a:cxnLst/>
            <a:rect r="r" b="b" t="t" l="l"/>
            <a:pathLst>
              <a:path h="7436483" w="6330307">
                <a:moveTo>
                  <a:pt x="0" y="0"/>
                </a:moveTo>
                <a:lnTo>
                  <a:pt x="6330306" y="0"/>
                </a:lnTo>
                <a:lnTo>
                  <a:pt x="6330306" y="7436484"/>
                </a:lnTo>
                <a:lnTo>
                  <a:pt x="0" y="7436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62409">
            <a:off x="9242428" y="-2515444"/>
            <a:ext cx="6330307" cy="7436483"/>
          </a:xfrm>
          <a:custGeom>
            <a:avLst/>
            <a:gdLst/>
            <a:ahLst/>
            <a:cxnLst/>
            <a:rect r="r" b="b" t="t" l="l"/>
            <a:pathLst>
              <a:path h="7436483" w="6330307">
                <a:moveTo>
                  <a:pt x="0" y="0"/>
                </a:moveTo>
                <a:lnTo>
                  <a:pt x="6330307" y="0"/>
                </a:lnTo>
                <a:lnTo>
                  <a:pt x="6330307" y="7436484"/>
                </a:lnTo>
                <a:lnTo>
                  <a:pt x="0" y="7436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18478" y="812800"/>
            <a:ext cx="5188118" cy="5770880"/>
            <a:chOff x="687070" y="247650"/>
            <a:chExt cx="11148060" cy="124002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148060" cy="12400280"/>
            </a:xfrm>
            <a:custGeom>
              <a:avLst/>
              <a:gdLst/>
              <a:ahLst/>
              <a:cxnLst/>
              <a:rect r="r" b="b" t="t" l="l"/>
              <a:pathLst>
                <a:path h="12400280" w="11148060">
                  <a:moveTo>
                    <a:pt x="9215120" y="1497330"/>
                  </a:moveTo>
                  <a:cubicBezTo>
                    <a:pt x="8773160" y="972820"/>
                    <a:pt x="8234680" y="508000"/>
                    <a:pt x="7590790" y="252730"/>
                  </a:cubicBezTo>
                  <a:cubicBezTo>
                    <a:pt x="7132320" y="71120"/>
                    <a:pt x="6633210" y="0"/>
                    <a:pt x="6139180" y="6350"/>
                  </a:cubicBezTo>
                  <a:cubicBezTo>
                    <a:pt x="4053840" y="36830"/>
                    <a:pt x="2157730" y="1490980"/>
                    <a:pt x="1289050" y="3346450"/>
                  </a:cubicBezTo>
                  <a:cubicBezTo>
                    <a:pt x="527050" y="4977130"/>
                    <a:pt x="0" y="7792720"/>
                    <a:pt x="680720" y="9457690"/>
                  </a:cubicBezTo>
                  <a:cubicBezTo>
                    <a:pt x="1360170" y="11122660"/>
                    <a:pt x="2499360" y="12005310"/>
                    <a:pt x="4248150" y="12081510"/>
                  </a:cubicBezTo>
                  <a:cubicBezTo>
                    <a:pt x="7001510" y="12400280"/>
                    <a:pt x="9088120" y="10502900"/>
                    <a:pt x="10118090" y="8309610"/>
                  </a:cubicBezTo>
                  <a:cubicBezTo>
                    <a:pt x="11148061" y="6116320"/>
                    <a:pt x="10782300" y="3361690"/>
                    <a:pt x="9215120" y="1497330"/>
                  </a:cubicBezTo>
                  <a:close/>
                </a:path>
              </a:pathLst>
            </a:custGeom>
            <a:blipFill>
              <a:blip r:embed="rId4"/>
              <a:stretch>
                <a:fillRect l="-37911" t="0" r="-37911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5954610" y="767201"/>
            <a:ext cx="8143094" cy="5535801"/>
            <a:chOff x="0" y="0"/>
            <a:chExt cx="10857458" cy="738106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4089303"/>
              <a:ext cx="7851199" cy="3291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19"/>
                </a:lnSpc>
              </a:pPr>
              <a:r>
                <a:rPr lang="en-US" sz="2679">
                  <a:solidFill>
                    <a:srgbClr val="142414"/>
                  </a:solidFill>
                  <a:latin typeface="TT Commons Pro"/>
                </a:rPr>
                <a:t>utilizzare il sito che stai per creare come ad esempio la creazione di contenuti online, la vendita di prodotti, la costruzione di una presenza online o per qualsiasi altro utilizzo tu desideri farne.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5475"/>
              <a:ext cx="10857458" cy="35582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07"/>
                </a:lnSpc>
              </a:pPr>
              <a:r>
                <a:rPr lang="en-US" sz="8756">
                  <a:solidFill>
                    <a:srgbClr val="142414"/>
                  </a:solidFill>
                  <a:latin typeface="Rasputin Light"/>
                </a:rPr>
                <a:t>Decidi per che cosa...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68842">
            <a:off x="-3275979" y="-968725"/>
            <a:ext cx="6330307" cy="7436483"/>
          </a:xfrm>
          <a:custGeom>
            <a:avLst/>
            <a:gdLst/>
            <a:ahLst/>
            <a:cxnLst/>
            <a:rect r="r" b="b" t="t" l="l"/>
            <a:pathLst>
              <a:path h="7436483" w="6330307">
                <a:moveTo>
                  <a:pt x="0" y="0"/>
                </a:moveTo>
                <a:lnTo>
                  <a:pt x="6330306" y="0"/>
                </a:lnTo>
                <a:lnTo>
                  <a:pt x="6330306" y="7436484"/>
                </a:lnTo>
                <a:lnTo>
                  <a:pt x="0" y="7436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787978">
            <a:off x="9314647" y="-3267835"/>
            <a:ext cx="5514958" cy="8741287"/>
          </a:xfrm>
          <a:custGeom>
            <a:avLst/>
            <a:gdLst/>
            <a:ahLst/>
            <a:cxnLst/>
            <a:rect r="r" b="b" t="t" l="l"/>
            <a:pathLst>
              <a:path h="8741287" w="5514958">
                <a:moveTo>
                  <a:pt x="0" y="0"/>
                </a:moveTo>
                <a:lnTo>
                  <a:pt x="5514958" y="0"/>
                </a:lnTo>
                <a:lnTo>
                  <a:pt x="5514958" y="8741287"/>
                </a:lnTo>
                <a:lnTo>
                  <a:pt x="0" y="87412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95312" y="2510365"/>
            <a:ext cx="5035037" cy="2517519"/>
            <a:chOff x="0" y="0"/>
            <a:chExt cx="6350000" cy="3175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3175000"/>
            </a:xfrm>
            <a:custGeom>
              <a:avLst/>
              <a:gdLst/>
              <a:ahLst/>
              <a:cxnLst/>
              <a:rect r="r" b="b" t="t" l="l"/>
              <a:pathLst>
                <a:path h="3175000" w="6350000">
                  <a:moveTo>
                    <a:pt x="0" y="2286000"/>
                  </a:moveTo>
                  <a:lnTo>
                    <a:pt x="0" y="889000"/>
                  </a:lnTo>
                  <a:cubicBezTo>
                    <a:pt x="0" y="397510"/>
                    <a:pt x="397510" y="0"/>
                    <a:pt x="889000" y="0"/>
                  </a:cubicBezTo>
                  <a:lnTo>
                    <a:pt x="5461000" y="0"/>
                  </a:lnTo>
                  <a:cubicBezTo>
                    <a:pt x="5952490" y="0"/>
                    <a:pt x="6350000" y="397510"/>
                    <a:pt x="6350000" y="889000"/>
                  </a:cubicBezTo>
                  <a:lnTo>
                    <a:pt x="6350000" y="2286000"/>
                  </a:lnTo>
                  <a:cubicBezTo>
                    <a:pt x="6350000" y="2777490"/>
                    <a:pt x="5952490" y="3175000"/>
                    <a:pt x="5461000" y="3175000"/>
                  </a:cubicBezTo>
                  <a:lnTo>
                    <a:pt x="889000" y="3175000"/>
                  </a:lnTo>
                  <a:cubicBezTo>
                    <a:pt x="397510" y="3175000"/>
                    <a:pt x="0" y="2777490"/>
                    <a:pt x="0" y="2286000"/>
                  </a:cubicBezTo>
                  <a:close/>
                </a:path>
              </a:pathLst>
            </a:custGeom>
            <a:blipFill>
              <a:blip r:embed="rId6"/>
              <a:stretch>
                <a:fillRect l="0" t="-16750" r="0" b="-1675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6661122" y="2510365"/>
            <a:ext cx="5035037" cy="2517519"/>
            <a:chOff x="0" y="0"/>
            <a:chExt cx="6350000" cy="3175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3175000"/>
            </a:xfrm>
            <a:custGeom>
              <a:avLst/>
              <a:gdLst/>
              <a:ahLst/>
              <a:cxnLst/>
              <a:rect r="r" b="b" t="t" l="l"/>
              <a:pathLst>
                <a:path h="3175000" w="6350000">
                  <a:moveTo>
                    <a:pt x="0" y="2286000"/>
                  </a:moveTo>
                  <a:lnTo>
                    <a:pt x="0" y="889000"/>
                  </a:lnTo>
                  <a:cubicBezTo>
                    <a:pt x="0" y="397510"/>
                    <a:pt x="397510" y="0"/>
                    <a:pt x="889000" y="0"/>
                  </a:cubicBezTo>
                  <a:lnTo>
                    <a:pt x="5461000" y="0"/>
                  </a:lnTo>
                  <a:cubicBezTo>
                    <a:pt x="5952490" y="0"/>
                    <a:pt x="6350000" y="397510"/>
                    <a:pt x="6350000" y="889000"/>
                  </a:cubicBezTo>
                  <a:lnTo>
                    <a:pt x="6350000" y="2286000"/>
                  </a:lnTo>
                  <a:cubicBezTo>
                    <a:pt x="6350000" y="2777490"/>
                    <a:pt x="5952490" y="3175000"/>
                    <a:pt x="5461000" y="3175000"/>
                  </a:cubicBezTo>
                  <a:lnTo>
                    <a:pt x="889000" y="3175000"/>
                  </a:lnTo>
                  <a:cubicBezTo>
                    <a:pt x="397510" y="3175000"/>
                    <a:pt x="0" y="2777490"/>
                    <a:pt x="0" y="2286000"/>
                  </a:cubicBezTo>
                  <a:close/>
                </a:path>
              </a:pathLst>
            </a:custGeom>
            <a:blipFill>
              <a:blip r:embed="rId7"/>
              <a:stretch>
                <a:fillRect l="0" t="-20786" r="0" b="-20786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64420" y="5355653"/>
            <a:ext cx="4175535" cy="1421821"/>
            <a:chOff x="0" y="0"/>
            <a:chExt cx="5567380" cy="189576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694439"/>
              <a:ext cx="5567380" cy="1201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453"/>
                </a:lnSpc>
              </a:pPr>
              <a:r>
                <a:rPr lang="en-US" sz="1635">
                  <a:solidFill>
                    <a:srgbClr val="142414"/>
                  </a:solidFill>
                  <a:latin typeface="TT Commons Pro"/>
                </a:rPr>
                <a:t>Potrai accedere solo tu al tuo sito web, senza caricare nulla online, ma semplicemente usando il browser per visualizzare la pagina.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28575"/>
              <a:ext cx="5567380" cy="4620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73"/>
                </a:lnSpc>
              </a:pPr>
              <a:r>
                <a:rPr lang="en-US" sz="2133">
                  <a:solidFill>
                    <a:srgbClr val="142414"/>
                  </a:solidFill>
                  <a:latin typeface="Rasputin Light"/>
                </a:rPr>
                <a:t>In locale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505575" y="5355653"/>
            <a:ext cx="5346131" cy="2168226"/>
            <a:chOff x="0" y="0"/>
            <a:chExt cx="7128175" cy="2890968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566718"/>
              <a:ext cx="7128175" cy="23242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93"/>
                </a:lnSpc>
              </a:pPr>
              <a:r>
                <a:rPr lang="en-US" sz="1329">
                  <a:solidFill>
                    <a:srgbClr val="142414"/>
                  </a:solidFill>
                  <a:latin typeface="TT Commons Pro"/>
                </a:rPr>
                <a:t>Potrai caricare il tuo sito web online:</a:t>
              </a:r>
            </a:p>
            <a:p>
              <a:pPr algn="ctr" marL="286958" indent="-143479" lvl="1">
                <a:lnSpc>
                  <a:spcPts val="1993"/>
                </a:lnSpc>
                <a:buAutoNum type="arabicPeriod" startAt="1"/>
              </a:pPr>
              <a:r>
                <a:rPr lang="en-US" sz="1329">
                  <a:solidFill>
                    <a:srgbClr val="142414"/>
                  </a:solidFill>
                  <a:latin typeface="TT Commons Pro"/>
                </a:rPr>
                <a:t>Scegli un provider di hosting e registra un dominio, se necessario.</a:t>
              </a:r>
            </a:p>
            <a:p>
              <a:pPr algn="ctr" marL="286958" indent="-143479" lvl="1">
                <a:lnSpc>
                  <a:spcPts val="1993"/>
                </a:lnSpc>
                <a:buAutoNum type="arabicPeriod" startAt="1"/>
              </a:pPr>
              <a:r>
                <a:rPr lang="en-US" sz="1329">
                  <a:solidFill>
                    <a:srgbClr val="142414"/>
                  </a:solidFill>
                  <a:latin typeface="TT Commons Pro"/>
                </a:rPr>
                <a:t>Carica i file del tuo sito web sul server utilizzando un programma FTP.</a:t>
              </a:r>
            </a:p>
            <a:p>
              <a:pPr algn="ctr" marL="286958" indent="-143479" lvl="1">
                <a:lnSpc>
                  <a:spcPts val="1993"/>
                </a:lnSpc>
                <a:buAutoNum type="arabicPeriod" startAt="1"/>
              </a:pPr>
              <a:r>
                <a:rPr lang="en-US" sz="1329">
                  <a:solidFill>
                    <a:srgbClr val="142414"/>
                  </a:solidFill>
                  <a:latin typeface="TT Commons Pro"/>
                </a:rPr>
                <a:t>Se il tuo sito web utilizza un database, configurane uno sul server.</a:t>
              </a:r>
            </a:p>
            <a:p>
              <a:pPr algn="ctr" marL="286958" indent="-143479" lvl="1">
                <a:lnSpc>
                  <a:spcPts val="1993"/>
                </a:lnSpc>
                <a:buAutoNum type="arabicPeriod" startAt="1"/>
              </a:pPr>
              <a:r>
                <a:rPr lang="en-US" sz="1329">
                  <a:solidFill>
                    <a:srgbClr val="142414"/>
                  </a:solidFill>
                  <a:latin typeface="TT Commons Pro"/>
                </a:rPr>
                <a:t>Una volta caricato, il tuo sito sarà online e accessibile tramite il tuo dominio.</a:t>
              </a:r>
            </a:p>
            <a:p>
              <a:pPr algn="ctr" marL="0" indent="0" lvl="0">
                <a:lnSpc>
                  <a:spcPts val="1993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19050"/>
              <a:ext cx="7128175" cy="371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53"/>
                </a:lnSpc>
              </a:pPr>
              <a:r>
                <a:rPr lang="en-US" sz="1733">
                  <a:solidFill>
                    <a:srgbClr val="142414"/>
                  </a:solidFill>
                  <a:latin typeface="Rasputin Light"/>
                </a:rPr>
                <a:t>Online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96363" y="721995"/>
            <a:ext cx="9818423" cy="140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6"/>
              </a:lnSpc>
            </a:pPr>
            <a:r>
              <a:rPr lang="en-US" sz="4622">
                <a:solidFill>
                  <a:srgbClr val="142414"/>
                </a:solidFill>
                <a:latin typeface="Rasputin"/>
              </a:rPr>
              <a:t>Come accedere al proprio sito Web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50384" y="4236760"/>
            <a:ext cx="5500808" cy="457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0"/>
              </a:lnSpc>
            </a:pPr>
            <a:r>
              <a:rPr lang="en-US" sz="2564">
                <a:solidFill>
                  <a:srgbClr val="FFFFFF"/>
                </a:solidFill>
                <a:latin typeface="Rasputin Light"/>
              </a:rPr>
              <a:t>per l’attenzione.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16116" y="2909707"/>
            <a:ext cx="6841477" cy="1058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50"/>
              </a:lnSpc>
            </a:pPr>
            <a:r>
              <a:rPr lang="en-US" sz="7409">
                <a:solidFill>
                  <a:srgbClr val="FFFFFF"/>
                </a:solidFill>
                <a:latin typeface="Rasputin Light"/>
              </a:rPr>
              <a:t>Grazie!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621565" y="-2664124"/>
            <a:ext cx="6298870" cy="6062662"/>
          </a:xfrm>
          <a:custGeom>
            <a:avLst/>
            <a:gdLst/>
            <a:ahLst/>
            <a:cxnLst/>
            <a:rect r="r" b="b" t="t" l="l"/>
            <a:pathLst>
              <a:path h="6062662" w="6298870">
                <a:moveTo>
                  <a:pt x="0" y="0"/>
                </a:moveTo>
                <a:lnTo>
                  <a:pt x="6298870" y="0"/>
                </a:lnTo>
                <a:lnTo>
                  <a:pt x="6298870" y="6062662"/>
                </a:lnTo>
                <a:lnTo>
                  <a:pt x="0" y="6062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653687">
            <a:off x="7232689" y="2936798"/>
            <a:ext cx="7080997" cy="6160468"/>
          </a:xfrm>
          <a:custGeom>
            <a:avLst/>
            <a:gdLst/>
            <a:ahLst/>
            <a:cxnLst/>
            <a:rect r="r" b="b" t="t" l="l"/>
            <a:pathLst>
              <a:path h="6160468" w="7080997">
                <a:moveTo>
                  <a:pt x="0" y="0"/>
                </a:moveTo>
                <a:lnTo>
                  <a:pt x="7080998" y="0"/>
                </a:lnTo>
                <a:lnTo>
                  <a:pt x="7080998" y="6160467"/>
                </a:lnTo>
                <a:lnTo>
                  <a:pt x="0" y="61604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726396">
            <a:off x="1116653" y="-2876639"/>
            <a:ext cx="3781879" cy="5994333"/>
          </a:xfrm>
          <a:custGeom>
            <a:avLst/>
            <a:gdLst/>
            <a:ahLst/>
            <a:cxnLst/>
            <a:rect r="r" b="b" t="t" l="l"/>
            <a:pathLst>
              <a:path h="5994333" w="3781879">
                <a:moveTo>
                  <a:pt x="0" y="0"/>
                </a:moveTo>
                <a:lnTo>
                  <a:pt x="3781880" y="0"/>
                </a:lnTo>
                <a:lnTo>
                  <a:pt x="3781880" y="5994334"/>
                </a:lnTo>
                <a:lnTo>
                  <a:pt x="0" y="59943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045464">
            <a:off x="7443719" y="4603239"/>
            <a:ext cx="3903291" cy="6186772"/>
          </a:xfrm>
          <a:custGeom>
            <a:avLst/>
            <a:gdLst/>
            <a:ahLst/>
            <a:cxnLst/>
            <a:rect r="r" b="b" t="t" l="l"/>
            <a:pathLst>
              <a:path h="6186772" w="3903291">
                <a:moveTo>
                  <a:pt x="0" y="0"/>
                </a:moveTo>
                <a:lnTo>
                  <a:pt x="3903290" y="0"/>
                </a:lnTo>
                <a:lnTo>
                  <a:pt x="3903290" y="6186772"/>
                </a:lnTo>
                <a:lnTo>
                  <a:pt x="0" y="61867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DAGELiMvh3Q</dc:identifier>
  <dcterms:modified xsi:type="dcterms:W3CDTF">2011-08-01T06:04:30Z</dcterms:modified>
  <cp:revision>1</cp:revision>
  <dc:title>Come creare un Sito Web</dc:title>
</cp:coreProperties>
</file>