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4" r:id="rId4"/>
    <p:sldId id="268" r:id="rId5"/>
    <p:sldId id="267" r:id="rId6"/>
    <p:sldId id="266" r:id="rId7"/>
    <p:sldId id="265" r:id="rId8"/>
    <p:sldId id="272" r:id="rId9"/>
    <p:sldId id="279" r:id="rId10"/>
    <p:sldId id="271" r:id="rId11"/>
    <p:sldId id="270" r:id="rId12"/>
    <p:sldId id="281" r:id="rId13"/>
    <p:sldId id="273" r:id="rId14"/>
    <p:sldId id="277" r:id="rId15"/>
    <p:sldId id="280" r:id="rId16"/>
    <p:sldId id="269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54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F14C0-5387-4673-88AC-C9844DD69BE3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4385F-F5D4-423C-881E-7F7ACED4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4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Main title,</a:t>
            </a:r>
            <a:r>
              <a:rPr lang="en-GB" baseline="0" dirty="0" smtClean="0"/>
              <a:t> let’s do this!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4385F-F5D4-423C-881E-7F7ACED40D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6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4385F-F5D4-423C-881E-7F7ACED40D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5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expertmode</a:t>
            </a:r>
            <a:r>
              <a:rPr lang="en-GB" dirty="0" smtClean="0"/>
              <a:t> = 1 for advanced</a:t>
            </a:r>
            <a:r>
              <a:rPr lang="en-GB" baseline="0" dirty="0" smtClean="0"/>
              <a:t> diagnostics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4385F-F5D4-423C-881E-7F7ACED40D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8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Demo?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4385F-F5D4-423C-881E-7F7ACED40DE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2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562" y="4602480"/>
            <a:ext cx="7040878" cy="812800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PH" sz="6000" b="1" kern="1200" dirty="0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516880"/>
            <a:ext cx="7010400" cy="756921"/>
          </a:xfrm>
        </p:spPr>
        <p:txBody>
          <a:bodyPr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BAC125-6E94-4F62-B574-8081DDB48ACC}" type="datetimeFigureOut">
              <a:rPr lang="en-PH" smtClean="0"/>
              <a:pPr/>
              <a:t>3/8/2018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5AF905-87A3-47F5-A7DA-2607F4C9EBC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361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P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15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3800"/>
            <a:ext cx="2057400" cy="5080000"/>
          </a:xfrm>
        </p:spPr>
        <p:txBody>
          <a:bodyPr vert="eaVert"/>
          <a:lstStyle>
            <a:lvl1pPr>
              <a:defRPr lang="en-PH" sz="3600" b="0" kern="1200" dirty="0">
                <a:solidFill>
                  <a:schemeClr val="tx1"/>
                </a:solidFill>
                <a:effectLst/>
                <a:latin typeface="Tw Cen MT Condensed Extra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3800"/>
            <a:ext cx="60198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6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45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4406901"/>
            <a:ext cx="6665913" cy="1562099"/>
          </a:xfrm>
        </p:spPr>
        <p:txBody>
          <a:bodyPr anchor="t"/>
          <a:lstStyle>
            <a:lvl1pPr algn="r" defTabSz="914400" rtl="0" eaLnBrk="1" latinLnBrk="0" hangingPunct="1">
              <a:spcBef>
                <a:spcPct val="0"/>
              </a:spcBef>
              <a:buNone/>
              <a:defRPr lang="en-PH" sz="3200" b="1" kern="1200" dirty="0">
                <a:solidFill>
                  <a:schemeClr val="tx1"/>
                </a:solidFill>
                <a:effectLst/>
                <a:latin typeface="Tw Cen MT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906713"/>
            <a:ext cx="6665913" cy="1500187"/>
          </a:xfrm>
        </p:spPr>
        <p:txBody>
          <a:bodyPr anchor="b"/>
          <a:lstStyle>
            <a:lvl1pPr marL="0" indent="0" algn="r"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7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001"/>
            <a:ext cx="40386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1"/>
            <a:ext cx="40386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67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016"/>
            <a:ext cx="8229600" cy="89001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6600"/>
            <a:ext cx="4040188" cy="406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5400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06600"/>
            <a:ext cx="4041775" cy="406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6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954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01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295400"/>
            <a:ext cx="3008313" cy="116205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1"/>
            <a:ext cx="5111750" cy="48307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514601"/>
            <a:ext cx="3008313" cy="36115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44" y="4894263"/>
            <a:ext cx="6894512" cy="566739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4744" y="1295400"/>
            <a:ext cx="6894512" cy="355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744" y="5461001"/>
            <a:ext cx="689451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3/8/2018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91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BAC125-6E94-4F62-B574-8081DDB48ACC}" type="datetimeFigureOut">
              <a:rPr lang="en-PH" smtClean="0"/>
              <a:pPr/>
              <a:t>3/8/2018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5AF905-87A3-47F5-A7DA-2607F4C9EBC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8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en-PH" sz="4000" b="0" kern="1200" dirty="0">
          <a:solidFill>
            <a:schemeClr val="tx1"/>
          </a:solidFill>
          <a:effectLst/>
          <a:latin typeface="Tw Cen MT Condensed Extra Bold" pitchFamily="34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ich@richbenn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00"/>
            <a:ext cx="8839200" cy="889000"/>
          </a:xfrm>
        </p:spPr>
        <p:txBody>
          <a:bodyPr/>
          <a:lstStyle/>
          <a:p>
            <a:pPr algn="ctr"/>
            <a:r>
              <a:rPr lang="en-PH" sz="4800" dirty="0" smtClean="0"/>
              <a:t>Making Your Emergency Toolkit</a:t>
            </a:r>
            <a:endParaRPr lang="en-PH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305050"/>
            <a:ext cx="4343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IMMEDIATE PROBLEMS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1320800"/>
          </a:xfrm>
        </p:spPr>
        <p:txBody>
          <a:bodyPr>
            <a:normAutofit fontScale="92500" lnSpcReduction="10000"/>
          </a:bodyPr>
          <a:lstStyle/>
          <a:p>
            <a:r>
              <a:rPr lang="en-PH" dirty="0" err="1" smtClean="0"/>
              <a:t>sp_BlitzFirst</a:t>
            </a:r>
            <a:r>
              <a:rPr lang="en-PH" dirty="0" smtClean="0"/>
              <a:t> (requires </a:t>
            </a:r>
            <a:r>
              <a:rPr lang="en-PH" dirty="0" err="1" smtClean="0"/>
              <a:t>sp_BlitzCache</a:t>
            </a:r>
            <a:r>
              <a:rPr lang="en-PH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EXEC </a:t>
            </a:r>
            <a:r>
              <a:rPr lang="en-GB" dirty="0" err="1"/>
              <a:t>dbo.sp_BlitzFirst</a:t>
            </a: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4724400"/>
            <a:ext cx="8229600" cy="86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 smtClean="0"/>
              <a:t>Prioritised</a:t>
            </a:r>
            <a:r>
              <a:rPr lang="en-PH" dirty="0" smtClean="0"/>
              <a:t> output, the higher on your list the more urgent it probably is</a:t>
            </a:r>
          </a:p>
          <a:p>
            <a:pPr marL="0" indent="0">
              <a:buFont typeface="Arial" pitchFamily="34" charset="0"/>
              <a:buNone/>
            </a:pP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5559"/>
            <a:ext cx="9144000" cy="1446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5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ACTIVE QUERIES – SP_WHO2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/>
              <a:t>s</a:t>
            </a:r>
            <a:r>
              <a:rPr lang="en-PH" dirty="0" smtClean="0"/>
              <a:t>p_who2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2457"/>
            <a:ext cx="6913274" cy="55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ACTIVE QUERIES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err="1" smtClean="0"/>
              <a:t>sp_WhoIsActive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6422"/>
            <a:ext cx="9144000" cy="1525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2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 STATS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Written by Paul S. Randal at SQLSkills.com</a:t>
            </a:r>
          </a:p>
          <a:p>
            <a:endParaRPr lang="en-GB" dirty="0"/>
          </a:p>
          <a:p>
            <a:r>
              <a:rPr lang="en-US" dirty="0"/>
              <a:t>https://www.sqlskills.com/blogs/paul/capturing-wait-statistics-period-time/</a:t>
            </a:r>
          </a:p>
          <a:p>
            <a:endParaRPr lang="en-GB" dirty="0" smtClean="0"/>
          </a:p>
          <a:p>
            <a:r>
              <a:rPr lang="en-GB" dirty="0" smtClean="0"/>
              <a:t>Default is 30 minutes, for the toolkit change this to 30 seconds.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63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 STAT ANALYSIS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3" y="1828800"/>
            <a:ext cx="7848600" cy="22002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815" y="4952250"/>
            <a:ext cx="8229600" cy="1168400"/>
          </a:xfrm>
        </p:spPr>
        <p:txBody>
          <a:bodyPr/>
          <a:lstStyle/>
          <a:p>
            <a:r>
              <a:rPr lang="en-GB" dirty="0"/>
              <a:t>https://www.sqlskills.com/help/waits/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7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DISK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2387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SSD’s are cheap</a:t>
            </a:r>
          </a:p>
          <a:p>
            <a:r>
              <a:rPr lang="en-GB" dirty="0" smtClean="0"/>
              <a:t>Spinning Rust is slow</a:t>
            </a:r>
          </a:p>
          <a:p>
            <a:r>
              <a:rPr lang="en-GB" dirty="0" smtClean="0"/>
              <a:t>Is network speed an issue?</a:t>
            </a:r>
          </a:p>
          <a:p>
            <a:r>
              <a:rPr lang="en-GB" dirty="0" smtClean="0"/>
              <a:t>Disk performance can cause lots of issues</a:t>
            </a:r>
          </a:p>
          <a:p>
            <a:r>
              <a:rPr lang="en-GB" dirty="0" err="1" smtClean="0"/>
              <a:t>Disk_Speed_Check.sql</a:t>
            </a:r>
            <a:r>
              <a:rPr lang="en-GB" dirty="0" smtClean="0"/>
              <a:t> – Adapted from David </a:t>
            </a:r>
            <a:r>
              <a:rPr lang="en-GB" dirty="0" err="1" smtClean="0"/>
              <a:t>Pless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6200"/>
            <a:ext cx="9144000" cy="1594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42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BINGO!</a:t>
            </a:r>
            <a:endParaRPr lang="en-P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98718"/>
              </p:ext>
            </p:extLst>
          </p:nvPr>
        </p:nvGraphicFramePr>
        <p:xfrm>
          <a:off x="914400" y="1143000"/>
          <a:ext cx="7315200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Browsing</a:t>
                      </a:r>
                      <a:r>
                        <a:rPr lang="en-GB" sz="1200" baseline="0" dirty="0" smtClean="0"/>
                        <a:t> the internet on the SQL Server to bypass content filters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“It’s using lots of</a:t>
                      </a:r>
                      <a:r>
                        <a:rPr lang="en-GB" sz="1200" baseline="0" dirty="0" smtClean="0"/>
                        <a:t> Memory”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Fiddler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left running on the server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Network</a:t>
                      </a:r>
                      <a:r>
                        <a:rPr lang="en-GB" sz="1200" baseline="0" dirty="0" smtClean="0"/>
                        <a:t> Guy: “It’s definitely the database’s fault” (spoiler: it wasn’t)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“Why can’t we build this in MS</a:t>
                      </a:r>
                      <a:r>
                        <a:rPr lang="en-GB" sz="1200" baseline="0" dirty="0" smtClean="0"/>
                        <a:t> Access?”</a:t>
                      </a:r>
                      <a:endParaRPr lang="en-GB" sz="1200" dirty="0" smtClean="0"/>
                    </a:p>
                    <a:p>
                      <a:pPr algn="ctr"/>
                      <a:endParaRPr lang="en-GB" sz="1200" dirty="0"/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Stacked SQL Instances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Spinning Disks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Where’s SSMS? Client running SQL 2000…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Percentage File Growth Stats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“It’s thrown an error</a:t>
                      </a:r>
                      <a:r>
                        <a:rPr lang="en-GB" sz="1200" baseline="0" dirty="0" smtClean="0"/>
                        <a:t>” (error not included)</a:t>
                      </a:r>
                      <a:endParaRPr lang="en-GB" sz="1200" dirty="0"/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It’s Oracle…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“It was running slow so I rebooted it”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Playing</a:t>
                      </a:r>
                      <a:r>
                        <a:rPr lang="en-GB" sz="1200" baseline="0" dirty="0" smtClean="0"/>
                        <a:t> Games on the SQL Server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Mining Bitcoin on the Server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Developer leaves transaction open and locks the database</a:t>
                      </a:r>
                      <a:endParaRPr lang="en-GB" sz="1200" dirty="0"/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“It’s just Slow”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Developer</a:t>
                      </a:r>
                      <a:r>
                        <a:rPr lang="en-GB" sz="1200" baseline="0" dirty="0" smtClean="0"/>
                        <a:t> Edition in Production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Using</a:t>
                      </a:r>
                      <a:r>
                        <a:rPr lang="en-GB" sz="1200" baseline="0" dirty="0" smtClean="0"/>
                        <a:t> server to Torrent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“Can I get</a:t>
                      </a:r>
                      <a:r>
                        <a:rPr lang="en-GB" sz="1200" baseline="0" dirty="0" smtClean="0"/>
                        <a:t> sysadmin to production?”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Default MAXDOP/Cost</a:t>
                      </a:r>
                      <a:r>
                        <a:rPr lang="en-GB" sz="1200" baseline="0" dirty="0" smtClean="0"/>
                        <a:t> Threshold for Parallelism</a:t>
                      </a:r>
                      <a:endParaRPr lang="en-GB" sz="1200" dirty="0"/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Hosting personal website on company server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Auto Shrink</a:t>
                      </a:r>
                      <a:r>
                        <a:rPr lang="en-GB" sz="1200" baseline="0" dirty="0" smtClean="0"/>
                        <a:t> on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“It doesn’t need that much memory does it?”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“Why do you keep ignoring</a:t>
                      </a:r>
                      <a:r>
                        <a:rPr lang="en-GB" sz="1200" baseline="0" dirty="0" smtClean="0"/>
                        <a:t> my emails?”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“You’re the DBA Right? Well, I’ve got this MySQL database…”</a:t>
                      </a:r>
                      <a:endParaRPr lang="en-GB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5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richbenner.com/toolkit</a:t>
            </a:r>
          </a:p>
          <a:p>
            <a:endParaRPr lang="en-GB" dirty="0"/>
          </a:p>
          <a:p>
            <a:r>
              <a:rPr lang="en-GB" dirty="0" smtClean="0"/>
              <a:t>Any Other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19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WHO’S THIS?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Rich Benner</a:t>
            </a:r>
          </a:p>
          <a:p>
            <a:r>
              <a:rPr lang="en-PH" dirty="0" smtClean="0"/>
              <a:t>SQL Server Performance Specialist</a:t>
            </a:r>
          </a:p>
          <a:p>
            <a:r>
              <a:rPr lang="en-PH" dirty="0" smtClean="0"/>
              <a:t>10 Years Experience</a:t>
            </a:r>
          </a:p>
          <a:p>
            <a:endParaRPr lang="en-PH" dirty="0"/>
          </a:p>
          <a:p>
            <a:r>
              <a:rPr lang="en-PH" dirty="0" smtClean="0"/>
              <a:t>richbenner.com/toolkit</a:t>
            </a:r>
          </a:p>
          <a:p>
            <a:r>
              <a:rPr lang="en-PH" dirty="0" smtClean="0">
                <a:hlinkClick r:id="rId2"/>
              </a:rPr>
              <a:t>rich@richbenner.com</a:t>
            </a:r>
            <a:endParaRPr lang="en-PH" dirty="0" smtClean="0"/>
          </a:p>
          <a:p>
            <a:r>
              <a:rPr lang="en-PH" dirty="0" smtClean="0"/>
              <a:t>‘SQL Server Community’ Slack Channel - @</a:t>
            </a:r>
            <a:r>
              <a:rPr lang="en-PH" dirty="0" err="1" smtClean="0"/>
              <a:t>richbenner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37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WHY AM I HERE?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You’re the main line of defense against poorly SQL Servers.</a:t>
            </a:r>
          </a:p>
          <a:p>
            <a:pPr marL="0" indent="0">
              <a:buNone/>
            </a:pPr>
            <a:endParaRPr lang="en-PH" dirty="0" smtClean="0"/>
          </a:p>
          <a:p>
            <a:r>
              <a:rPr lang="en-PH" dirty="0" smtClean="0"/>
              <a:t>You don’t have time to waste.</a:t>
            </a:r>
          </a:p>
          <a:p>
            <a:pPr marL="0" indent="0">
              <a:buNone/>
            </a:pPr>
            <a:endParaRPr lang="en-PH" dirty="0" smtClean="0"/>
          </a:p>
          <a:p>
            <a:r>
              <a:rPr lang="en-PH" dirty="0" smtClean="0"/>
              <a:t>You may not have a lot of SQL Server knowledge, but it’s your problem now.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241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MAKE A TOOLKIT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A set of scripts that you can use to diagnose problems</a:t>
            </a:r>
          </a:p>
          <a:p>
            <a:endParaRPr lang="en-PH" dirty="0" smtClean="0"/>
          </a:p>
          <a:p>
            <a:r>
              <a:rPr lang="en-PH" dirty="0" smtClean="0"/>
              <a:t>Keep it up to date</a:t>
            </a:r>
          </a:p>
          <a:p>
            <a:endParaRPr lang="en-PH" dirty="0" smtClean="0"/>
          </a:p>
          <a:p>
            <a:r>
              <a:rPr lang="en-PH" dirty="0" smtClean="0"/>
              <a:t>Make sure you know how they work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779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COMMUNITY TOOLS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Scripts available on Blogs</a:t>
            </a:r>
          </a:p>
          <a:p>
            <a:endParaRPr lang="en-PH" dirty="0" smtClean="0"/>
          </a:p>
          <a:p>
            <a:r>
              <a:rPr lang="en-PH" dirty="0" err="1"/>
              <a:t>s</a:t>
            </a:r>
            <a:r>
              <a:rPr lang="en-PH" dirty="0" err="1" smtClean="0"/>
              <a:t>p_WhoIsActive</a:t>
            </a:r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First Responder Kit</a:t>
            </a:r>
          </a:p>
          <a:p>
            <a:endParaRPr lang="en-PH" dirty="0" smtClean="0"/>
          </a:p>
          <a:p>
            <a:r>
              <a:rPr lang="en-PH" dirty="0" smtClean="0"/>
              <a:t>Diagnostic Information Queries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16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PRIORITIES, PRIORITIES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The server is melting and you need to fix it NOW</a:t>
            </a:r>
          </a:p>
          <a:p>
            <a:endParaRPr lang="en-PH" dirty="0" smtClean="0"/>
          </a:p>
          <a:p>
            <a:r>
              <a:rPr lang="en-PH" dirty="0" smtClean="0"/>
              <a:t>Major outage or performance issue</a:t>
            </a:r>
          </a:p>
          <a:p>
            <a:endParaRPr lang="en-PH" dirty="0" smtClean="0"/>
          </a:p>
          <a:p>
            <a:r>
              <a:rPr lang="en-PH" dirty="0" smtClean="0"/>
              <a:t>Slower than it is usually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3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DIAGNOSTICS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 smtClean="0"/>
          </a:p>
          <a:p>
            <a:r>
              <a:rPr lang="en-PH" dirty="0" smtClean="0"/>
              <a:t>Database Settings</a:t>
            </a:r>
          </a:p>
          <a:p>
            <a:pPr lvl="1"/>
            <a:r>
              <a:rPr lang="en-PH" dirty="0" smtClean="0"/>
              <a:t>Hardware</a:t>
            </a:r>
          </a:p>
          <a:p>
            <a:pPr lvl="1"/>
            <a:r>
              <a:rPr lang="en-PH" dirty="0" smtClean="0"/>
              <a:t>Software</a:t>
            </a:r>
          </a:p>
          <a:p>
            <a:pPr lvl="1"/>
            <a:endParaRPr lang="en-PH" dirty="0"/>
          </a:p>
          <a:p>
            <a:r>
              <a:rPr lang="en-PH" dirty="0" smtClean="0"/>
              <a:t>Current Activity</a:t>
            </a:r>
          </a:p>
          <a:p>
            <a:pPr lvl="1"/>
            <a:r>
              <a:rPr lang="en-PH" dirty="0" err="1" smtClean="0"/>
              <a:t>sp_WhoIsActive</a:t>
            </a:r>
            <a:endParaRPr lang="en-PH" dirty="0" smtClean="0"/>
          </a:p>
          <a:p>
            <a:pPr lvl="1"/>
            <a:r>
              <a:rPr lang="en-PH" dirty="0" err="1"/>
              <a:t>s</a:t>
            </a:r>
            <a:r>
              <a:rPr lang="en-PH" dirty="0" err="1" smtClean="0"/>
              <a:t>p_BlitzFirst</a:t>
            </a:r>
            <a:endParaRPr lang="en-PH" dirty="0" smtClean="0"/>
          </a:p>
          <a:p>
            <a:pPr lvl="1"/>
            <a:r>
              <a:rPr lang="en-PH" dirty="0" smtClean="0"/>
              <a:t>Wait Stats</a:t>
            </a:r>
          </a:p>
          <a:p>
            <a:pPr lvl="1"/>
            <a:r>
              <a:rPr lang="en-PH" dirty="0" smtClean="0"/>
              <a:t>Disk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44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BASICS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Script 1 - </a:t>
            </a:r>
            <a:r>
              <a:rPr lang="en-PH" dirty="0" err="1" smtClean="0"/>
              <a:t>Environment.sql</a:t>
            </a:r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Check what you’re working with</a:t>
            </a:r>
          </a:p>
          <a:p>
            <a:pPr lvl="1"/>
            <a:r>
              <a:rPr lang="en-PH" dirty="0" smtClean="0"/>
              <a:t>Machine/Instance Name</a:t>
            </a:r>
          </a:p>
          <a:p>
            <a:pPr lvl="1"/>
            <a:r>
              <a:rPr lang="en-PH" dirty="0" smtClean="0"/>
              <a:t>Product Version/Edition/Patch Level</a:t>
            </a:r>
          </a:p>
          <a:p>
            <a:pPr lvl="1"/>
            <a:r>
              <a:rPr lang="en-PH" dirty="0" smtClean="0"/>
              <a:t>Is Clustered or in an Availability Group</a:t>
            </a:r>
          </a:p>
          <a:p>
            <a:pPr lvl="1"/>
            <a:r>
              <a:rPr lang="en-PH" dirty="0" smtClean="0"/>
              <a:t>Server Uptime</a:t>
            </a:r>
          </a:p>
          <a:p>
            <a:pPr lvl="1"/>
            <a:r>
              <a:rPr lang="en-PH" dirty="0" smtClean="0"/>
              <a:t>CPU</a:t>
            </a:r>
          </a:p>
          <a:p>
            <a:pPr lvl="1"/>
            <a:r>
              <a:rPr lang="en-PH" dirty="0" smtClean="0"/>
              <a:t>Memory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14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ENVIRONMENT.SQL RESULTS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4114800" cy="3647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874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PH" sz="3200" dirty="0" smtClean="0"/>
              <a:t>Anything out of the ordinary?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9159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13853</TotalTime>
  <Words>480</Words>
  <Application>Microsoft Office PowerPoint</Application>
  <PresentationFormat>On-screen Show (4:3)</PresentationFormat>
  <Paragraphs>126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Tw Cen MT Condensed Extra Bold</vt:lpstr>
      <vt:lpstr>Office Theme</vt:lpstr>
      <vt:lpstr>Making Your Emergency Toolkit</vt:lpstr>
      <vt:lpstr>WHO’S THIS?</vt:lpstr>
      <vt:lpstr>WHY AM I HERE?</vt:lpstr>
      <vt:lpstr>LET’S MAKE A TOOLKIT</vt:lpstr>
      <vt:lpstr>COMMUNITY TOOLS</vt:lpstr>
      <vt:lpstr>PRIORITIES, PRIORITIES</vt:lpstr>
      <vt:lpstr>DIAGNOSTICS</vt:lpstr>
      <vt:lpstr>BASICS</vt:lpstr>
      <vt:lpstr>ENVIRONMENT.SQL RESULTS</vt:lpstr>
      <vt:lpstr>IMMEDIATE PROBLEMS</vt:lpstr>
      <vt:lpstr>ACTIVE QUERIES – SP_WHO2</vt:lpstr>
      <vt:lpstr>ACTIVE QUERIES</vt:lpstr>
      <vt:lpstr>WAIT STATS QUERY</vt:lpstr>
      <vt:lpstr>WAIT STAT ANALYSIS</vt:lpstr>
      <vt:lpstr>DISK PERFORMANCE</vt:lpstr>
      <vt:lpstr>BINGO!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Benner</dc:creator>
  <cp:lastModifiedBy>Richard Benner</cp:lastModifiedBy>
  <cp:revision>101</cp:revision>
  <dcterms:created xsi:type="dcterms:W3CDTF">2012-11-22T11:43:17Z</dcterms:created>
  <dcterms:modified xsi:type="dcterms:W3CDTF">2018-03-09T08:31:06Z</dcterms:modified>
</cp:coreProperties>
</file>