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70" r:id="rId8"/>
    <p:sldId id="259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8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43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7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31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7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73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9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C5F78-BD9C-4B34-9E18-58FFAA9A1EE5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CA8670-D9C5-4369-BF2E-FAB584EC792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 Backup Internals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13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 Sequence Number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only measure in SQL Server that totally guarantees the order things happened!</a:t>
            </a:r>
          </a:p>
          <a:p>
            <a:r>
              <a:rPr lang="en-GB" dirty="0" smtClean="0"/>
              <a:t>An increasing number, but</a:t>
            </a:r>
          </a:p>
          <a:p>
            <a:pPr lvl="1"/>
            <a:r>
              <a:rPr lang="en-GB" dirty="0" smtClean="0"/>
              <a:t>Only numeric quality is that if a&gt;b then a happened after b</a:t>
            </a:r>
          </a:p>
          <a:p>
            <a:r>
              <a:rPr lang="en-GB" dirty="0" smtClean="0"/>
              <a:t>Represented in 2 formats:</a:t>
            </a:r>
          </a:p>
          <a:p>
            <a:pPr lvl="1"/>
            <a:r>
              <a:rPr lang="en-GB" dirty="0" smtClean="0"/>
              <a:t>3 part Hex -  00000022:00000018:0001</a:t>
            </a:r>
          </a:p>
          <a:p>
            <a:pPr lvl="2"/>
            <a:r>
              <a:rPr lang="en-GB" dirty="0" smtClean="0"/>
              <a:t>Part 1 </a:t>
            </a:r>
            <a:r>
              <a:rPr lang="mr-IN" dirty="0" smtClean="0"/>
              <a:t>–</a:t>
            </a:r>
            <a:r>
              <a:rPr lang="en-GB" dirty="0" smtClean="0"/>
              <a:t> VLF File Sequence Number in Hex</a:t>
            </a:r>
          </a:p>
          <a:p>
            <a:pPr lvl="2"/>
            <a:r>
              <a:rPr lang="en-GB" dirty="0" smtClean="0"/>
              <a:t>Part 2 </a:t>
            </a:r>
            <a:r>
              <a:rPr lang="mr-IN" dirty="0" smtClean="0"/>
              <a:t>–</a:t>
            </a:r>
            <a:r>
              <a:rPr lang="en-GB" dirty="0" smtClean="0"/>
              <a:t> Offset to Transaction block in Hex padded to 10 with 0s</a:t>
            </a:r>
          </a:p>
          <a:p>
            <a:pPr lvl="2"/>
            <a:r>
              <a:rPr lang="en-GB" dirty="0" smtClean="0"/>
              <a:t>Part 3 </a:t>
            </a:r>
            <a:r>
              <a:rPr lang="mr-IN" dirty="0" smtClean="0"/>
              <a:t>–</a:t>
            </a:r>
            <a:r>
              <a:rPr lang="en-GB" dirty="0" smtClean="0"/>
              <a:t> Slot number in the block in Hex padded to 4 with 0s</a:t>
            </a:r>
          </a:p>
          <a:p>
            <a:pPr lvl="1"/>
            <a:r>
              <a:rPr lang="en-GB" dirty="0" smtClean="0"/>
              <a:t>Decimal</a:t>
            </a:r>
            <a:r>
              <a:rPr lang="en-GB" dirty="0"/>
              <a:t> </a:t>
            </a:r>
            <a:r>
              <a:rPr lang="en-GB" dirty="0" smtClean="0"/>
              <a:t>-   </a:t>
            </a:r>
            <a:r>
              <a:rPr lang="en-GB" dirty="0" smtClean="0"/>
              <a:t>34000000002400001</a:t>
            </a:r>
          </a:p>
          <a:p>
            <a:pPr lvl="1"/>
            <a:r>
              <a:rPr lang="en-GB" dirty="0" smtClean="0"/>
              <a:t>More </a:t>
            </a:r>
            <a:r>
              <a:rPr lang="en-GB" dirty="0"/>
              <a:t>gory details - https://stuart-moore.com/how-are-sql-server-lsns-generated/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78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action is tagged with an LSN</a:t>
            </a:r>
          </a:p>
          <a:p>
            <a:r>
              <a:rPr lang="en-GB" dirty="0" smtClean="0"/>
              <a:t>LSNs are written into the headers of the database files</a:t>
            </a:r>
          </a:p>
          <a:p>
            <a:r>
              <a:rPr lang="en-GB" dirty="0" smtClean="0"/>
              <a:t>LSNs form the ordering in the transaction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under the hood	 - Full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Checkpoint issued.</a:t>
            </a:r>
          </a:p>
          <a:p>
            <a:pPr lvl="1"/>
            <a:r>
              <a:rPr lang="en-GB" dirty="0" smtClean="0"/>
              <a:t>Flushes the buffer cache and Transaction Buffer</a:t>
            </a:r>
          </a:p>
          <a:p>
            <a:r>
              <a:rPr lang="en-GB" dirty="0" smtClean="0"/>
              <a:t>Starting LSN of oldest active transaction is recorded as </a:t>
            </a:r>
            <a:r>
              <a:rPr lang="en-GB" dirty="0" err="1" smtClean="0"/>
              <a:t>FirstLSN</a:t>
            </a:r>
            <a:endParaRPr lang="en-GB" dirty="0" smtClean="0"/>
          </a:p>
          <a:p>
            <a:r>
              <a:rPr lang="en-GB" dirty="0" smtClean="0"/>
              <a:t>All data pages read from disk via Buffer Cache and written to disk</a:t>
            </a:r>
          </a:p>
          <a:p>
            <a:r>
              <a:rPr lang="en-GB" dirty="0" smtClean="0"/>
              <a:t>Once all pages are written out, final LSN in Transaction log is recorded as </a:t>
            </a:r>
            <a:r>
              <a:rPr lang="en-GB" dirty="0" err="1" smtClean="0"/>
              <a:t>LastLsn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94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Transaction Log between </a:t>
            </a:r>
            <a:r>
              <a:rPr lang="en-GB" dirty="0" err="1"/>
              <a:t>FirstLSN</a:t>
            </a:r>
            <a:r>
              <a:rPr lang="en-GB" dirty="0"/>
              <a:t> and </a:t>
            </a:r>
            <a:r>
              <a:rPr lang="en-GB" dirty="0" err="1"/>
              <a:t>LastLSN</a:t>
            </a:r>
            <a:r>
              <a:rPr lang="en-GB" dirty="0"/>
              <a:t> is written into backup/</a:t>
            </a:r>
          </a:p>
          <a:p>
            <a:r>
              <a:rPr lang="en-GB" dirty="0"/>
              <a:t>This is NOT a Log Backup, it’s purely for </a:t>
            </a:r>
            <a:r>
              <a:rPr lang="en-GB" dirty="0" smtClean="0"/>
              <a:t>consistency</a:t>
            </a:r>
          </a:p>
          <a:p>
            <a:pPr lvl="1"/>
            <a:r>
              <a:rPr lang="en-GB" dirty="0" smtClean="0"/>
              <a:t>Can only restore to </a:t>
            </a:r>
            <a:r>
              <a:rPr lang="en-GB" dirty="0" err="1" smtClean="0"/>
              <a:t>LastLSN</a:t>
            </a:r>
            <a:r>
              <a:rPr lang="en-GB" dirty="0" smtClean="0"/>
              <a:t>!</a:t>
            </a:r>
            <a:endParaRPr lang="en-GB" dirty="0"/>
          </a:p>
          <a:p>
            <a:r>
              <a:rPr lang="en-GB" dirty="0" smtClean="0"/>
              <a:t>Differential Change Map (page 6) is reset</a:t>
            </a:r>
          </a:p>
          <a:p>
            <a:r>
              <a:rPr lang="en-GB" dirty="0" smtClean="0"/>
              <a:t>Minimal Logged Changed Map (page 7) is cleared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87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under the hood	 - Diff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Checkpoint issued to flush cache</a:t>
            </a:r>
          </a:p>
          <a:p>
            <a:r>
              <a:rPr lang="en-GB" dirty="0" smtClean="0"/>
              <a:t>Start LSN of oldest active transaction </a:t>
            </a:r>
            <a:r>
              <a:rPr lang="en-GB" dirty="0" err="1" smtClean="0"/>
              <a:t>recored</a:t>
            </a:r>
            <a:r>
              <a:rPr lang="en-GB" dirty="0" smtClean="0"/>
              <a:t> as </a:t>
            </a:r>
            <a:r>
              <a:rPr lang="en-GB" dirty="0" err="1" smtClean="0"/>
              <a:t>FirstLsn</a:t>
            </a:r>
            <a:endParaRPr lang="en-GB" dirty="0" smtClean="0"/>
          </a:p>
          <a:p>
            <a:r>
              <a:rPr lang="en-GB" dirty="0" smtClean="0"/>
              <a:t>Scans Differential Change Map</a:t>
            </a:r>
          </a:p>
          <a:p>
            <a:r>
              <a:rPr lang="en-GB" dirty="0" smtClean="0"/>
              <a:t>All extents that are marked as changed are written to disk</a:t>
            </a:r>
          </a:p>
          <a:p>
            <a:r>
              <a:rPr lang="en-GB" dirty="0" smtClean="0"/>
              <a:t>LSN recorded as </a:t>
            </a:r>
            <a:r>
              <a:rPr lang="en-GB" dirty="0" err="1" smtClean="0"/>
              <a:t>LastLsn</a:t>
            </a:r>
            <a:endParaRPr lang="en-GB" dirty="0" smtClean="0"/>
          </a:p>
          <a:p>
            <a:r>
              <a:rPr lang="en-GB" dirty="0" smtClean="0"/>
              <a:t>Transaction Log records between </a:t>
            </a:r>
            <a:r>
              <a:rPr lang="en-GB" dirty="0" err="1" smtClean="0"/>
              <a:t>FirstLsn</a:t>
            </a:r>
            <a:r>
              <a:rPr lang="en-GB" dirty="0" smtClean="0"/>
              <a:t> and Last added to Backup</a:t>
            </a:r>
          </a:p>
          <a:p>
            <a:pPr lvl="1"/>
            <a:r>
              <a:rPr lang="en-GB" dirty="0" smtClean="0"/>
              <a:t>Same restrictions as the full backup ‘log backup’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68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Backups under the hood	 - </a:t>
            </a:r>
            <a:r>
              <a:rPr lang="en-GB" dirty="0" smtClean="0"/>
              <a:t>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Checkpoint issued to flush caches</a:t>
            </a:r>
          </a:p>
          <a:p>
            <a:r>
              <a:rPr lang="en-GB" dirty="0" smtClean="0"/>
              <a:t>LSN of first active log record is </a:t>
            </a:r>
            <a:r>
              <a:rPr lang="en-GB" dirty="0" err="1" smtClean="0"/>
              <a:t>recored</a:t>
            </a:r>
            <a:r>
              <a:rPr lang="en-GB" dirty="0" smtClean="0"/>
              <a:t> as </a:t>
            </a:r>
            <a:r>
              <a:rPr lang="en-GB" dirty="0" err="1" smtClean="0"/>
              <a:t>FirstLsn</a:t>
            </a:r>
            <a:endParaRPr lang="en-GB" dirty="0" smtClean="0"/>
          </a:p>
          <a:p>
            <a:r>
              <a:rPr lang="en-GB" dirty="0" smtClean="0"/>
              <a:t>All active log records are written to disk</a:t>
            </a:r>
          </a:p>
          <a:p>
            <a:r>
              <a:rPr lang="en-GB" dirty="0" smtClean="0"/>
              <a:t>Checkpoint to ensure all new transactions flushed</a:t>
            </a:r>
          </a:p>
          <a:p>
            <a:r>
              <a:rPr lang="en-GB" dirty="0" smtClean="0"/>
              <a:t>Last written LSN is recorded as </a:t>
            </a:r>
            <a:r>
              <a:rPr lang="en-GB" dirty="0" err="1" smtClean="0"/>
              <a:t>LastLSN</a:t>
            </a:r>
            <a:endParaRPr lang="en-GB" dirty="0" smtClean="0"/>
          </a:p>
          <a:p>
            <a:pPr lvl="1"/>
            <a:r>
              <a:rPr lang="en-GB" dirty="0" smtClean="0"/>
              <a:t>Not necessarily a committed LSN!</a:t>
            </a:r>
          </a:p>
          <a:p>
            <a:pPr lvl="1"/>
            <a:r>
              <a:rPr lang="en-GB" dirty="0" smtClean="0"/>
              <a:t>Backup may finish in the middle of a transaction</a:t>
            </a:r>
          </a:p>
          <a:p>
            <a:pPr lvl="1"/>
            <a:r>
              <a:rPr lang="en-GB" dirty="0" smtClean="0"/>
              <a:t>But database restore will be consistent for that Point in Time</a:t>
            </a:r>
          </a:p>
        </p:txBody>
      </p:sp>
    </p:spTree>
    <p:extLst>
      <p:ext uri="{BB962C8B-B14F-4D97-AF65-F5344CB8AC3E}">
        <p14:creationId xmlns:p14="http://schemas.microsoft.com/office/powerpoint/2010/main" val="3418072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planning of backup strategy.</a:t>
            </a:r>
          </a:p>
          <a:p>
            <a:r>
              <a:rPr lang="en-US" dirty="0" smtClean="0"/>
              <a:t>Better planning of recovery strategy</a:t>
            </a:r>
          </a:p>
          <a:p>
            <a:r>
              <a:rPr lang="en-US" dirty="0" smtClean="0"/>
              <a:t>Understand how splitting data files and using partial backups is a good idea</a:t>
            </a:r>
          </a:p>
          <a:p>
            <a:r>
              <a:rPr lang="en-US" dirty="0" smtClean="0"/>
              <a:t>When things go slow you know where to look</a:t>
            </a:r>
          </a:p>
          <a:p>
            <a:r>
              <a:rPr lang="en-US" dirty="0" smtClean="0"/>
              <a:t>Buffer management can be an issue as you scale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20+ years slinging and wrangling data with many tools across many platforms</a:t>
            </a:r>
          </a:p>
          <a:p>
            <a:endParaRPr lang="en-GB" dirty="0"/>
          </a:p>
          <a:p>
            <a:r>
              <a:rPr lang="en-GB" dirty="0" smtClean="0"/>
              <a:t>Twitter: @</a:t>
            </a:r>
            <a:r>
              <a:rPr lang="en-GB" dirty="0" err="1" smtClean="0"/>
              <a:t>napalmgram</a:t>
            </a:r>
            <a:endParaRPr lang="en-GB" dirty="0" smtClean="0"/>
          </a:p>
          <a:p>
            <a:r>
              <a:rPr lang="en-GB" dirty="0" smtClean="0"/>
              <a:t>Blog: https://</a:t>
            </a:r>
            <a:r>
              <a:rPr lang="en-GB" dirty="0" err="1" smtClean="0"/>
              <a:t>stuart-moore.com</a:t>
            </a:r>
            <a:endParaRPr lang="en-GB" dirty="0" smtClean="0"/>
          </a:p>
          <a:p>
            <a:r>
              <a:rPr lang="en-GB" dirty="0" smtClean="0"/>
              <a:t>Email: </a:t>
            </a:r>
            <a:r>
              <a:rPr lang="en-GB" dirty="0" err="1" smtClean="0"/>
              <a:t>stuart@stuart-moore.com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56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storage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are ‘just’ an extension of the SQL Server Storage engine</a:t>
            </a:r>
          </a:p>
          <a:p>
            <a:r>
              <a:rPr lang="en-US" dirty="0" smtClean="0"/>
              <a:t>So we start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Storage – Data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written on 8kb pages</a:t>
            </a:r>
          </a:p>
          <a:p>
            <a:r>
              <a:rPr lang="en-GB" dirty="0" smtClean="0"/>
              <a:t>Extents of 8 pages (64kb)</a:t>
            </a:r>
          </a:p>
          <a:p>
            <a:r>
              <a:rPr lang="en-GB" dirty="0" smtClean="0"/>
              <a:t>First 7 page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File Head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Page Free Space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Global Allocation Map (GAM)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Shared Global Allocation Map (SGAM)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Index Allocation Map (IAM)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Differential Changed Map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Minimal Logged Changed Map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90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EVERYTHING is read or written to physical storage via </a:t>
            </a:r>
            <a:r>
              <a:rPr lang="en-GB" dirty="0" err="1" smtClean="0"/>
              <a:t>thyour</a:t>
            </a:r>
            <a:r>
              <a:rPr lang="en-GB" dirty="0" smtClean="0"/>
              <a:t> SQL instance is using</a:t>
            </a:r>
          </a:p>
          <a:p>
            <a:r>
              <a:rPr lang="en-GB" dirty="0" smtClean="0"/>
              <a:t>For this session we’re interested in:</a:t>
            </a:r>
          </a:p>
          <a:p>
            <a:pPr lvl="1"/>
            <a:r>
              <a:rPr lang="en-GB" dirty="0" smtClean="0"/>
              <a:t>Buffer Cache</a:t>
            </a:r>
          </a:p>
          <a:p>
            <a:pPr lvl="1"/>
            <a:r>
              <a:rPr lang="en-GB" dirty="0" smtClean="0"/>
              <a:t>Transaction Buffer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0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is where all that memory SQL Server grabs goes</a:t>
            </a:r>
          </a:p>
          <a:p>
            <a:r>
              <a:rPr lang="en-GB" dirty="0" smtClean="0"/>
              <a:t>If you request a record (for read or update)</a:t>
            </a:r>
          </a:p>
          <a:p>
            <a:pPr lvl="1"/>
            <a:r>
              <a:rPr lang="en-GB" dirty="0" smtClean="0"/>
              <a:t>First checked if page in the cache</a:t>
            </a:r>
          </a:p>
          <a:p>
            <a:pPr lvl="1"/>
            <a:r>
              <a:rPr lang="en-GB" dirty="0" smtClean="0"/>
              <a:t>If not, read page from disk into cache</a:t>
            </a:r>
          </a:p>
          <a:p>
            <a:r>
              <a:rPr lang="en-GB" dirty="0" smtClean="0"/>
              <a:t>Once you’ve updated a record</a:t>
            </a:r>
          </a:p>
          <a:p>
            <a:pPr lvl="1"/>
            <a:r>
              <a:rPr lang="en-GB" dirty="0" smtClean="0"/>
              <a:t>Page is updated in buffer cache</a:t>
            </a:r>
          </a:p>
          <a:p>
            <a:pPr lvl="1"/>
            <a:r>
              <a:rPr lang="en-GB" dirty="0" smtClean="0"/>
              <a:t>Page in cache is marked dirty</a:t>
            </a:r>
          </a:p>
          <a:p>
            <a:r>
              <a:rPr lang="en-GB" dirty="0" smtClean="0"/>
              <a:t>Cache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57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Ahead Logging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bit that makes all ’real’ databases worth using!</a:t>
            </a:r>
          </a:p>
          <a:p>
            <a:r>
              <a:rPr lang="en-US" dirty="0" smtClean="0"/>
              <a:t>Transaction isn’t </a:t>
            </a:r>
            <a:r>
              <a:rPr lang="en-US" dirty="0" err="1" smtClean="0"/>
              <a:t>commited</a:t>
            </a:r>
            <a:r>
              <a:rPr lang="en-US" dirty="0" smtClean="0"/>
              <a:t> when it’s data is written</a:t>
            </a:r>
          </a:p>
          <a:p>
            <a:r>
              <a:rPr lang="en-US" dirty="0" smtClean="0"/>
              <a:t>It’s committed when the log record of it is written to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Server Storage – Transaction Logs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Physical file containing Transaction Log records</a:t>
            </a:r>
          </a:p>
          <a:p>
            <a:r>
              <a:rPr lang="en-GB" dirty="0" smtClean="0"/>
              <a:t>Records vary </a:t>
            </a:r>
            <a:r>
              <a:rPr lang="en-GB" dirty="0" err="1" smtClean="0"/>
              <a:t>fromm</a:t>
            </a:r>
            <a:r>
              <a:rPr lang="en-GB" dirty="0" smtClean="0"/>
              <a:t> 512b to 60kb in size</a:t>
            </a:r>
          </a:p>
          <a:p>
            <a:r>
              <a:rPr lang="en-GB" dirty="0" smtClean="0"/>
              <a:t>Fixed format, but not fixed size.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55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Transaction Log Buffer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hands transaction information</a:t>
            </a:r>
          </a:p>
          <a:p>
            <a:r>
              <a:rPr lang="en-GB" dirty="0" smtClean="0"/>
              <a:t>Flushed to disk</a:t>
            </a:r>
          </a:p>
          <a:p>
            <a:pPr lvl="1"/>
            <a:r>
              <a:rPr lang="en-GB" dirty="0"/>
              <a:t>O</a:t>
            </a:r>
            <a:r>
              <a:rPr lang="en-GB" dirty="0" smtClean="0"/>
              <a:t>n a commit</a:t>
            </a:r>
          </a:p>
          <a:p>
            <a:pPr lvl="1"/>
            <a:r>
              <a:rPr lang="en-GB" dirty="0" smtClean="0"/>
              <a:t>Buffer hits 60kb (maximum size of buffer)</a:t>
            </a:r>
          </a:p>
          <a:p>
            <a:pPr lvl="1"/>
            <a:r>
              <a:rPr lang="en-GB" dirty="0" smtClean="0"/>
              <a:t>On checkpoint</a:t>
            </a:r>
          </a:p>
          <a:p>
            <a:r>
              <a:rPr lang="en-GB" dirty="0" smtClean="0"/>
              <a:t>If it gets to 60kb and can’t be flushed, SQL Server WILL stall.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145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4640</TotalTime>
  <Words>682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Mangal</vt:lpstr>
      <vt:lpstr>Retrospect</vt:lpstr>
      <vt:lpstr>SQL Backup Internals</vt:lpstr>
      <vt:lpstr>Me</vt:lpstr>
      <vt:lpstr>It’s all storage </vt:lpstr>
      <vt:lpstr>SQL Server Storage – Data </vt:lpstr>
      <vt:lpstr>Buffers</vt:lpstr>
      <vt:lpstr>Buffer Cache</vt:lpstr>
      <vt:lpstr>Write Ahead Logging </vt:lpstr>
      <vt:lpstr>SQL Server Storage – Transaction Logs</vt:lpstr>
      <vt:lpstr>Transaction Log Buffer </vt:lpstr>
      <vt:lpstr>Log Sequence Number</vt:lpstr>
      <vt:lpstr>PowerPoint Presentation</vt:lpstr>
      <vt:lpstr>Backups under the hood  - Full</vt:lpstr>
      <vt:lpstr>Full (2)</vt:lpstr>
      <vt:lpstr>Backups under the hood  - Diff</vt:lpstr>
      <vt:lpstr>Backups under the hood  - Log</vt:lpstr>
      <vt:lpstr>Why does this matter?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Backup Internal</dc:title>
  <dc:creator>Moore, Stuart</dc:creator>
  <cp:lastModifiedBy>Moore, Stuart</cp:lastModifiedBy>
  <cp:revision>26</cp:revision>
  <dcterms:created xsi:type="dcterms:W3CDTF">2018-03-02T14:50:20Z</dcterms:created>
  <dcterms:modified xsi:type="dcterms:W3CDTF">2018-03-08T12:08:00Z</dcterms:modified>
</cp:coreProperties>
</file>