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9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Rounds Condensed" charset="1" panose="02000506030000020003"/>
      <p:regular r:id="rId10"/>
    </p:embeddedFont>
    <p:embeddedFont>
      <p:font typeface="TT Rounds Condensed Bold" charset="1" panose="02000806030000020003"/>
      <p:regular r:id="rId11"/>
    </p:embeddedFont>
    <p:embeddedFont>
      <p:font typeface="TT Rounds Condensed Italics" charset="1" panose="02000506030000090003"/>
      <p:regular r:id="rId12"/>
    </p:embeddedFont>
    <p:embeddedFont>
      <p:font typeface="TT Rounds Condensed Bold Italics" charset="1" panose="02000806030000090003"/>
      <p:regular r:id="rId13"/>
    </p:embeddedFont>
    <p:embeddedFont>
      <p:font typeface="TT Rounds Condensed Thin" charset="1" panose="02000503020000020003"/>
      <p:regular r:id="rId14"/>
    </p:embeddedFont>
    <p:embeddedFont>
      <p:font typeface="TT Rounds Condensed Thin Italics" charset="1" panose="02000503020000090003"/>
      <p:regular r:id="rId15"/>
    </p:embeddedFont>
    <p:embeddedFont>
      <p:font typeface="TT Rounds Condensed Heavy" charset="1" panose="02000506030000020003"/>
      <p:regular r:id="rId16"/>
    </p:embeddedFont>
    <p:embeddedFont>
      <p:font typeface="TT Rounds Condensed Heavy Italics" charset="1" panose="02000506000000090003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notesMasters/notesMaster1.xml" Type="http://schemas.openxmlformats.org/officeDocument/2006/relationships/notesMaster"/><Relationship Id="rId4" Target="theme/theme1.xml" Type="http://schemas.openxmlformats.org/officeDocument/2006/relationships/theme"/><Relationship Id="rId40" Target="theme/theme2.xml" Type="http://schemas.openxmlformats.org/officeDocument/2006/relationships/theme"/><Relationship Id="rId41" Target="notesSlides/notesSlide1.xml" Type="http://schemas.openxmlformats.org/officeDocument/2006/relationships/notesSlide"/><Relationship Id="rId42" Target="notesSlides/notesSlide2.xml" Type="http://schemas.openxmlformats.org/officeDocument/2006/relationships/notesSlide"/><Relationship Id="rId43" Target="notesSlides/notesSlide3.xml" Type="http://schemas.openxmlformats.org/officeDocument/2006/relationships/notesSlide"/><Relationship Id="rId44" Target="notesSlides/notesSlide4.xml" Type="http://schemas.openxmlformats.org/officeDocument/2006/relationships/notesSlide"/><Relationship Id="rId45" Target="notesSlides/notesSlide5.xml" Type="http://schemas.openxmlformats.org/officeDocument/2006/relationships/notesSlide"/><Relationship Id="rId46" Target="notesSlides/notesSlide6.xml" Type="http://schemas.openxmlformats.org/officeDocument/2006/relationships/notesSlide"/><Relationship Id="rId47" Target="notesSlides/notesSlide7.xml" Type="http://schemas.openxmlformats.org/officeDocument/2006/relationships/notesSlide"/><Relationship Id="rId48" Target="notesSlides/notesSlide8.xml" Type="http://schemas.openxmlformats.org/officeDocument/2006/relationships/notesSlide"/><Relationship Id="rId49" Target="notesSlides/notesSlide9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0.xml" Type="http://schemas.openxmlformats.org/officeDocument/2006/relationships/notesSlide"/><Relationship Id="rId51" Target="notesSlides/notesSlide11.xml" Type="http://schemas.openxmlformats.org/officeDocument/2006/relationships/notesSlide"/><Relationship Id="rId52" Target="notesSlides/notesSlide12.xml" Type="http://schemas.openxmlformats.org/officeDocument/2006/relationships/notesSlide"/><Relationship Id="rId53" Target="notesSlides/notesSlide13.xml" Type="http://schemas.openxmlformats.org/officeDocument/2006/relationships/notesSlide"/><Relationship Id="rId54" Target="notesSlides/notesSlide14.xml" Type="http://schemas.openxmlformats.org/officeDocument/2006/relationships/notes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3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4C2FB">
                <a:alpha val="100000"/>
              </a:srgbClr>
            </a:gs>
            <a:gs pos="100000">
              <a:srgbClr val="0E2951">
                <a:alpha val="100000"/>
              </a:srgbClr>
            </a:gs>
          </a:gsLst>
          <a:lin ang="2700006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6510" y="4533937"/>
            <a:ext cx="1095498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spc="52">
                <a:solidFill>
                  <a:srgbClr val="FFFFFF"/>
                </a:solidFill>
                <a:latin typeface="TT Rounds Condensed Bold"/>
              </a:rPr>
              <a:t>Credit Card Fraud Detection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50800" y="4954624"/>
            <a:ext cx="1955800" cy="25400"/>
          </a:xfrm>
          <a:prstGeom prst="line">
            <a:avLst/>
          </a:prstGeom>
          <a:ln cap="rnd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6363996" y="4972086"/>
            <a:ext cx="1790608" cy="25400"/>
          </a:xfrm>
          <a:prstGeom prst="line">
            <a:avLst/>
          </a:prstGeom>
          <a:ln cap="rnd" w="9525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521526" y="1107726"/>
            <a:ext cx="2857500" cy="2857500"/>
          </a:xfrm>
          <a:custGeom>
            <a:avLst/>
            <a:gdLst/>
            <a:ahLst/>
            <a:cxnLst/>
            <a:rect r="r" b="b" t="t" l="l"/>
            <a:pathLst>
              <a:path h="2857500" w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01526" y="6894349"/>
            <a:ext cx="109550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FFFFFF"/>
                </a:solidFill>
                <a:latin typeface="TT Rounds Condensed"/>
              </a:rPr>
              <a:t>Named:  Passant Adel Farouq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998885">
            <a:off x="14591734" y="5888272"/>
            <a:ext cx="12464330" cy="855052"/>
            <a:chOff x="0" y="0"/>
            <a:chExt cx="16619107" cy="11400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9093" cy="1139952"/>
            </a:xfrm>
            <a:custGeom>
              <a:avLst/>
              <a:gdLst/>
              <a:ahLst/>
              <a:cxnLst/>
              <a:rect r="r" b="b" t="t" l="l"/>
              <a:pathLst>
                <a:path h="1139952" w="16619093">
                  <a:moveTo>
                    <a:pt x="0" y="0"/>
                  </a:moveTo>
                  <a:lnTo>
                    <a:pt x="16049117" y="0"/>
                  </a:lnTo>
                  <a:lnTo>
                    <a:pt x="16619093" y="569976"/>
                  </a:lnTo>
                  <a:lnTo>
                    <a:pt x="16049117" y="1139952"/>
                  </a:lnTo>
                  <a:lnTo>
                    <a:pt x="0" y="1139952"/>
                  </a:lnTo>
                  <a:close/>
                </a:path>
              </a:pathLst>
            </a:custGeom>
            <a:blipFill>
              <a:blip r:embed="rId3"/>
              <a:stretch>
                <a:fillRect l="0" t="0" r="44978" b="-35120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583666" y="3575280"/>
            <a:ext cx="5610625" cy="5683020"/>
          </a:xfrm>
          <a:custGeom>
            <a:avLst/>
            <a:gdLst/>
            <a:ahLst/>
            <a:cxnLst/>
            <a:rect r="r" b="b" t="t" l="l"/>
            <a:pathLst>
              <a:path h="5683020" w="5610625">
                <a:moveTo>
                  <a:pt x="0" y="0"/>
                </a:moveTo>
                <a:lnTo>
                  <a:pt x="5610625" y="0"/>
                </a:lnTo>
                <a:lnTo>
                  <a:pt x="5610625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7549" y="2733675"/>
            <a:ext cx="7852876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5" indent="-485777" lvl="1">
              <a:lnSpc>
                <a:spcPts val="5400"/>
              </a:lnSpc>
              <a:buFont typeface="Arial"/>
              <a:buChar char="•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Evaluation Metrics: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Accuracy: 99.9%                         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Precision: 68.1%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Recall: 79.5%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F1 Score:76%</a:t>
            </a:r>
          </a:p>
          <a:p>
            <a:pPr algn="l">
              <a:lnSpc>
                <a:spcPts val="5400"/>
              </a:lnSpc>
            </a:pP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 Bold"/>
              </a:rPr>
              <a:t>ROC AUC:89.77%</a:t>
            </a:r>
          </a:p>
          <a:p>
            <a:pPr algn="l">
              <a:lnSpc>
                <a:spcPts val="54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83072" y="630763"/>
            <a:ext cx="5321856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5599" spc="50">
                <a:solidFill>
                  <a:srgbClr val="000000"/>
                </a:solidFill>
                <a:latin typeface="TT Rounds Condensed Bold"/>
              </a:rPr>
              <a:t>Model Evaluation 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5599" spc="52">
                <a:solidFill>
                  <a:srgbClr val="000000"/>
                </a:solidFill>
                <a:latin typeface="TT Rounds Condensed Bold"/>
              </a:rPr>
              <a:t>Decision Tree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86540" y="2119313"/>
            <a:ext cx="80727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9"/>
              </a:lnSpc>
            </a:pPr>
          </a:p>
          <a:p>
            <a:pPr marL="971550" indent="-485775" lvl="1">
              <a:lnSpc>
                <a:spcPts val="5400"/>
              </a:lnSpc>
              <a:buFont typeface="Arial"/>
              <a:buChar char="•"/>
            </a:pPr>
            <a:r>
              <a:rPr lang="en-US" sz="4500" spc="42">
                <a:solidFill>
                  <a:srgbClr val="000000"/>
                </a:solidFill>
                <a:latin typeface="TT Rounds Condensed"/>
              </a:rPr>
              <a:t>Confusion Matrix: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8080" y="3575280"/>
            <a:ext cx="5610625" cy="5683020"/>
          </a:xfrm>
          <a:custGeom>
            <a:avLst/>
            <a:gdLst/>
            <a:ahLst/>
            <a:cxnLst/>
            <a:rect r="r" b="b" t="t" l="l"/>
            <a:pathLst>
              <a:path h="5683020" w="5610625">
                <a:moveTo>
                  <a:pt x="0" y="0"/>
                </a:moveTo>
                <a:lnTo>
                  <a:pt x="5610625" y="0"/>
                </a:lnTo>
                <a:lnTo>
                  <a:pt x="5610625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7549" y="2733675"/>
            <a:ext cx="7852876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5" indent="-485777" lvl="1">
              <a:lnSpc>
                <a:spcPts val="5400"/>
              </a:lnSpc>
              <a:buFont typeface="Arial"/>
              <a:buChar char="•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Evaluation Metrics: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Accuracy: 99.9%                         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Precision: 97.4%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Recall: 77.5%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F1 Score:86.3%</a:t>
            </a:r>
          </a:p>
          <a:p>
            <a:pPr algn="l">
              <a:lnSpc>
                <a:spcPts val="5400"/>
              </a:lnSpc>
            </a:pP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 Bold"/>
              </a:rPr>
              <a:t>ROC AUC:88.7%</a:t>
            </a:r>
          </a:p>
          <a:p>
            <a:pPr algn="l">
              <a:lnSpc>
                <a:spcPts val="54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483072" y="630763"/>
            <a:ext cx="5321856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5599" spc="50">
                <a:solidFill>
                  <a:srgbClr val="000000"/>
                </a:solidFill>
                <a:latin typeface="TT Rounds Condensed Bold"/>
              </a:rPr>
              <a:t>Model Evaluation 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5599" spc="52">
                <a:solidFill>
                  <a:srgbClr val="000000"/>
                </a:solidFill>
                <a:latin typeface="TT Rounds Condensed Bold"/>
              </a:rPr>
              <a:t>Random Forest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86540" y="2119313"/>
            <a:ext cx="80727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9"/>
              </a:lnSpc>
            </a:pPr>
          </a:p>
          <a:p>
            <a:pPr marL="971550" indent="-485775" lvl="1">
              <a:lnSpc>
                <a:spcPts val="5400"/>
              </a:lnSpc>
              <a:buFont typeface="Arial"/>
              <a:buChar char="•"/>
            </a:pPr>
            <a:r>
              <a:rPr lang="en-US" sz="4500" spc="42">
                <a:solidFill>
                  <a:srgbClr val="000000"/>
                </a:solidFill>
                <a:latin typeface="TT Rounds Condensed"/>
              </a:rPr>
              <a:t>Confusion Matrix: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2214" y="3357562"/>
            <a:ext cx="5354110" cy="5338128"/>
          </a:xfrm>
          <a:custGeom>
            <a:avLst/>
            <a:gdLst/>
            <a:ahLst/>
            <a:cxnLst/>
            <a:rect r="r" b="b" t="t" l="l"/>
            <a:pathLst>
              <a:path h="5338128" w="5354110">
                <a:moveTo>
                  <a:pt x="0" y="0"/>
                </a:moveTo>
                <a:lnTo>
                  <a:pt x="5354111" y="0"/>
                </a:lnTo>
                <a:lnTo>
                  <a:pt x="5354111" y="5338128"/>
                </a:lnTo>
                <a:lnTo>
                  <a:pt x="0" y="5338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7549" y="2733675"/>
            <a:ext cx="7852876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5" indent="-485777" lvl="1">
              <a:lnSpc>
                <a:spcPts val="5400"/>
              </a:lnSpc>
              <a:buFont typeface="Arial"/>
              <a:buChar char="•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Evaluation Metrics: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Accuracy: 99.9%                         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Precision: 86%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Recall: 58%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F1 Score:69.5%</a:t>
            </a:r>
          </a:p>
          <a:p>
            <a:pPr algn="l">
              <a:lnSpc>
                <a:spcPts val="5400"/>
              </a:lnSpc>
            </a:pP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 Bold"/>
              </a:rPr>
              <a:t>ROC AUC:79%</a:t>
            </a:r>
          </a:p>
          <a:p>
            <a:pPr algn="l">
              <a:lnSpc>
                <a:spcPts val="54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229588" y="630763"/>
            <a:ext cx="5828824" cy="255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5599" spc="50">
                <a:solidFill>
                  <a:srgbClr val="000000"/>
                </a:solidFill>
                <a:latin typeface="TT Rounds Condensed Bold"/>
              </a:rPr>
              <a:t>Model Evaluation 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5599" spc="50">
                <a:solidFill>
                  <a:srgbClr val="000000"/>
                </a:solidFill>
                <a:latin typeface="TT Rounds Condensed Bold"/>
              </a:rPr>
              <a:t>Logistic Regression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86540" y="2119313"/>
            <a:ext cx="80727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9"/>
              </a:lnSpc>
            </a:pPr>
          </a:p>
          <a:p>
            <a:pPr marL="971550" indent="-485775" lvl="1">
              <a:lnSpc>
                <a:spcPts val="5400"/>
              </a:lnSpc>
              <a:buFont typeface="Arial"/>
              <a:buChar char="•"/>
            </a:pPr>
            <a:r>
              <a:rPr lang="en-US" sz="4500" spc="42">
                <a:solidFill>
                  <a:srgbClr val="000000"/>
                </a:solidFill>
                <a:latin typeface="TT Rounds Condensed"/>
              </a:rPr>
              <a:t>Confusion Matrix: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33163" y="1028700"/>
            <a:ext cx="5421673" cy="1543050"/>
            <a:chOff x="0" y="0"/>
            <a:chExt cx="142793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7930" cy="406400"/>
            </a:xfrm>
            <a:custGeom>
              <a:avLst/>
              <a:gdLst/>
              <a:ahLst/>
              <a:cxnLst/>
              <a:rect r="r" b="b" t="t" l="l"/>
              <a:pathLst>
                <a:path h="406400" w="1427930">
                  <a:moveTo>
                    <a:pt x="0" y="0"/>
                  </a:moveTo>
                  <a:lnTo>
                    <a:pt x="1427930" y="0"/>
                  </a:lnTo>
                  <a:lnTo>
                    <a:pt x="142793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427930" cy="501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A0851"/>
                  </a:solidFill>
                  <a:latin typeface="Canva Sans Bold"/>
                </a:rPr>
                <a:t>Oversampling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21331" y="3248025"/>
            <a:ext cx="14191179" cy="601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49965" indent="-474983" lvl="1">
              <a:lnSpc>
                <a:spcPts val="5280"/>
              </a:lnSpc>
              <a:buFont typeface="Arial"/>
              <a:buChar char="•"/>
            </a:pPr>
            <a:r>
              <a:rPr lang="en-US" sz="4400" spc="39">
                <a:solidFill>
                  <a:srgbClr val="222A35"/>
                </a:solidFill>
                <a:latin typeface="TT Rounds Condensed"/>
              </a:rPr>
              <a:t>Oversample the minority class</a:t>
            </a:r>
          </a:p>
          <a:p>
            <a:pPr>
              <a:lnSpc>
                <a:spcPts val="5280"/>
              </a:lnSpc>
            </a:pPr>
          </a:p>
          <a:p>
            <a:pPr algn="ctr" marL="949965" indent="-474983" lvl="1">
              <a:lnSpc>
                <a:spcPts val="5280"/>
              </a:lnSpc>
              <a:buFont typeface="Arial"/>
              <a:buChar char="•"/>
            </a:pPr>
            <a:r>
              <a:rPr lang="en-US" sz="4400" spc="39">
                <a:solidFill>
                  <a:srgbClr val="222A35"/>
                </a:solidFill>
                <a:latin typeface="TT Rounds Condensed"/>
              </a:rPr>
              <a:t>The Synthetic Minority Oversampling Technique (SMOTE)</a:t>
            </a:r>
          </a:p>
          <a:p>
            <a:pPr algn="ctr">
              <a:lnSpc>
                <a:spcPts val="5280"/>
              </a:lnSpc>
            </a:pPr>
          </a:p>
          <a:p>
            <a:pPr marL="949965" indent="-474983" lvl="1">
              <a:lnSpc>
                <a:spcPts val="5280"/>
              </a:lnSpc>
              <a:buFont typeface="Arial"/>
              <a:buChar char="•"/>
            </a:pPr>
            <a:r>
              <a:rPr lang="en-US" sz="4400" spc="39">
                <a:solidFill>
                  <a:srgbClr val="222A35"/>
                </a:solidFill>
                <a:latin typeface="TT Rounds Condensed"/>
              </a:rPr>
              <a:t>Data augmentation for the minority class.</a:t>
            </a:r>
          </a:p>
          <a:p>
            <a:pPr>
              <a:lnSpc>
                <a:spcPts val="5280"/>
              </a:lnSpc>
            </a:pPr>
          </a:p>
          <a:p>
            <a:pPr marL="949965" indent="-474983" lvl="1">
              <a:lnSpc>
                <a:spcPts val="5280"/>
              </a:lnSpc>
              <a:buFont typeface="Arial"/>
              <a:buChar char="•"/>
            </a:pPr>
            <a:r>
              <a:rPr lang="en-US" sz="4400" spc="39">
                <a:solidFill>
                  <a:srgbClr val="222A35"/>
                </a:solidFill>
                <a:latin typeface="TT Rounds Condensed"/>
              </a:rPr>
              <a:t>Resampled  our data</a:t>
            </a:r>
          </a:p>
          <a:p>
            <a:pPr algn="ctr">
              <a:lnSpc>
                <a:spcPts val="5280"/>
              </a:lnSpc>
            </a:pPr>
          </a:p>
          <a:p>
            <a:pPr algn="ctr">
              <a:lnSpc>
                <a:spcPts val="528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7998919">
            <a:off x="8754362" y="-420235"/>
            <a:ext cx="10448201" cy="2344437"/>
            <a:chOff x="0" y="0"/>
            <a:chExt cx="13930934" cy="31259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31010" cy="3125978"/>
            </a:xfrm>
            <a:custGeom>
              <a:avLst/>
              <a:gdLst/>
              <a:ahLst/>
              <a:cxnLst/>
              <a:rect r="r" b="b" t="t" l="l"/>
              <a:pathLst>
                <a:path h="3125978" w="13931010">
                  <a:moveTo>
                    <a:pt x="0" y="0"/>
                  </a:moveTo>
                  <a:lnTo>
                    <a:pt x="12368022" y="0"/>
                  </a:lnTo>
                  <a:lnTo>
                    <a:pt x="13931010" y="1562989"/>
                  </a:lnTo>
                  <a:lnTo>
                    <a:pt x="12368022" y="3125978"/>
                  </a:lnTo>
                  <a:lnTo>
                    <a:pt x="0" y="3125978"/>
                  </a:lnTo>
                  <a:close/>
                </a:path>
              </a:pathLst>
            </a:custGeom>
            <a:blipFill>
              <a:blip r:embed="rId2"/>
              <a:stretch>
                <a:fillRect l="0" t="0" r="34362" b="-6454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7998885">
            <a:off x="8599878" y="2198311"/>
            <a:ext cx="12464330" cy="855053"/>
            <a:chOff x="0" y="0"/>
            <a:chExt cx="16619106" cy="11400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619093" cy="1139952"/>
            </a:xfrm>
            <a:custGeom>
              <a:avLst/>
              <a:gdLst/>
              <a:ahLst/>
              <a:cxnLst/>
              <a:rect r="r" b="b" t="t" l="l"/>
              <a:pathLst>
                <a:path h="1139952" w="16619093">
                  <a:moveTo>
                    <a:pt x="0" y="0"/>
                  </a:moveTo>
                  <a:lnTo>
                    <a:pt x="16049117" y="0"/>
                  </a:lnTo>
                  <a:lnTo>
                    <a:pt x="16619093" y="569976"/>
                  </a:lnTo>
                  <a:lnTo>
                    <a:pt x="16049117" y="1139952"/>
                  </a:lnTo>
                  <a:lnTo>
                    <a:pt x="0" y="1139952"/>
                  </a:lnTo>
                  <a:close/>
                </a:path>
              </a:pathLst>
            </a:custGeom>
            <a:blipFill>
              <a:blip r:embed="rId2"/>
              <a:stretch>
                <a:fillRect l="0" t="0" r="44978" b="-351203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7998919">
            <a:off x="12337487" y="1474777"/>
            <a:ext cx="10448201" cy="2344437"/>
            <a:chOff x="0" y="0"/>
            <a:chExt cx="13930934" cy="31259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931010" cy="3125978"/>
            </a:xfrm>
            <a:custGeom>
              <a:avLst/>
              <a:gdLst/>
              <a:ahLst/>
              <a:cxnLst/>
              <a:rect r="r" b="b" t="t" l="l"/>
              <a:pathLst>
                <a:path h="3125978" w="13931010">
                  <a:moveTo>
                    <a:pt x="0" y="0"/>
                  </a:moveTo>
                  <a:lnTo>
                    <a:pt x="12368022" y="0"/>
                  </a:lnTo>
                  <a:lnTo>
                    <a:pt x="13931010" y="1562989"/>
                  </a:lnTo>
                  <a:lnTo>
                    <a:pt x="12368022" y="3125978"/>
                  </a:lnTo>
                  <a:lnTo>
                    <a:pt x="0" y="3125978"/>
                  </a:lnTo>
                  <a:close/>
                </a:path>
              </a:pathLst>
            </a:custGeom>
            <a:blipFill>
              <a:blip r:embed="rId2"/>
              <a:stretch>
                <a:fillRect l="0" t="0" r="34362" b="-6454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18987" y="3575280"/>
            <a:ext cx="5610625" cy="5683020"/>
          </a:xfrm>
          <a:custGeom>
            <a:avLst/>
            <a:gdLst/>
            <a:ahLst/>
            <a:cxnLst/>
            <a:rect r="r" b="b" t="t" l="l"/>
            <a:pathLst>
              <a:path h="5683020" w="5610625">
                <a:moveTo>
                  <a:pt x="0" y="0"/>
                </a:moveTo>
                <a:lnTo>
                  <a:pt x="5610625" y="0"/>
                </a:lnTo>
                <a:lnTo>
                  <a:pt x="5610625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7549" y="2733675"/>
            <a:ext cx="7852876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5" indent="-485777" lvl="1">
              <a:lnSpc>
                <a:spcPts val="5400"/>
              </a:lnSpc>
              <a:buFont typeface="Arial"/>
              <a:buChar char="•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Evaluation Metrics: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Accuracy: 99.9%                         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Precision: 99.9%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Recall: 100%</a:t>
            </a: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"/>
              </a:rPr>
              <a:t>F1 Score:99.9%</a:t>
            </a:r>
          </a:p>
          <a:p>
            <a:pPr algn="l">
              <a:lnSpc>
                <a:spcPts val="5400"/>
              </a:lnSpc>
            </a:pPr>
          </a:p>
          <a:p>
            <a:pPr algn="l" marL="1943110" indent="-647703" lvl="2">
              <a:lnSpc>
                <a:spcPts val="5400"/>
              </a:lnSpc>
              <a:buFont typeface="Arial"/>
              <a:buChar char="⚬"/>
            </a:pPr>
            <a:r>
              <a:rPr lang="en-US" sz="4500" spc="40">
                <a:solidFill>
                  <a:srgbClr val="000000"/>
                </a:solidFill>
                <a:latin typeface="TT Rounds Condensed Bold"/>
              </a:rPr>
              <a:t>ROC AUC:99.99%</a:t>
            </a:r>
          </a:p>
          <a:p>
            <a:pPr algn="l">
              <a:lnSpc>
                <a:spcPts val="54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759773" y="630763"/>
            <a:ext cx="4768453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5599" spc="50">
                <a:solidFill>
                  <a:srgbClr val="000000"/>
                </a:solidFill>
                <a:latin typeface="TT Rounds Condensed Bold"/>
              </a:rPr>
              <a:t>Model Selection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5599" spc="52">
                <a:solidFill>
                  <a:srgbClr val="000000"/>
                </a:solidFill>
                <a:latin typeface="TT Rounds Condensed Bold"/>
              </a:rPr>
              <a:t>Random Forest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86540" y="2119313"/>
            <a:ext cx="80727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9"/>
              </a:lnSpc>
            </a:pPr>
          </a:p>
          <a:p>
            <a:pPr marL="971550" indent="-485775" lvl="1">
              <a:lnSpc>
                <a:spcPts val="5400"/>
              </a:lnSpc>
              <a:buFont typeface="Arial"/>
              <a:buChar char="•"/>
            </a:pPr>
            <a:r>
              <a:rPr lang="en-US" sz="4500" spc="42">
                <a:solidFill>
                  <a:srgbClr val="000000"/>
                </a:solidFill>
                <a:latin typeface="TT Rounds Condensed"/>
              </a:rPr>
              <a:t>Confusion Matrix: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20357" y="3223989"/>
            <a:ext cx="2344615" cy="2051397"/>
            <a:chOff x="0" y="0"/>
            <a:chExt cx="3126154" cy="2735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6105" cy="2735199"/>
            </a:xfrm>
            <a:custGeom>
              <a:avLst/>
              <a:gdLst/>
              <a:ahLst/>
              <a:cxnLst/>
              <a:rect r="r" b="b" t="t" l="l"/>
              <a:pathLst>
                <a:path h="2735199" w="3126105">
                  <a:moveTo>
                    <a:pt x="0" y="0"/>
                  </a:moveTo>
                  <a:lnTo>
                    <a:pt x="1758569" y="0"/>
                  </a:lnTo>
                  <a:lnTo>
                    <a:pt x="3126105" y="1367536"/>
                  </a:lnTo>
                  <a:lnTo>
                    <a:pt x="1758569" y="2735199"/>
                  </a:lnTo>
                  <a:lnTo>
                    <a:pt x="0" y="2735199"/>
                  </a:lnTo>
                  <a:lnTo>
                    <a:pt x="1367536" y="1367536"/>
                  </a:lnTo>
                  <a:close/>
                </a:path>
              </a:pathLst>
            </a:custGeom>
            <a:gradFill rotWithShape="true">
              <a:gsLst>
                <a:gs pos="0">
                  <a:srgbClr val="44C2FB">
                    <a:alpha val="100000"/>
                  </a:srgbClr>
                </a:gs>
                <a:gs pos="100000">
                  <a:srgbClr val="0E2951">
                    <a:alpha val="100000"/>
                  </a:srgbClr>
                </a:gs>
              </a:gsLst>
              <a:lin ang="2471038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224295" y="3223988"/>
            <a:ext cx="2344615" cy="2051397"/>
            <a:chOff x="0" y="0"/>
            <a:chExt cx="3126154" cy="27351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26105" cy="2735199"/>
            </a:xfrm>
            <a:custGeom>
              <a:avLst/>
              <a:gdLst/>
              <a:ahLst/>
              <a:cxnLst/>
              <a:rect r="r" b="b" t="t" l="l"/>
              <a:pathLst>
                <a:path h="2735199" w="3126105">
                  <a:moveTo>
                    <a:pt x="0" y="0"/>
                  </a:moveTo>
                  <a:lnTo>
                    <a:pt x="1758569" y="0"/>
                  </a:lnTo>
                  <a:lnTo>
                    <a:pt x="3126105" y="1367536"/>
                  </a:lnTo>
                  <a:lnTo>
                    <a:pt x="1758569" y="2735199"/>
                  </a:lnTo>
                  <a:lnTo>
                    <a:pt x="0" y="2735199"/>
                  </a:lnTo>
                  <a:lnTo>
                    <a:pt x="1367536" y="1367536"/>
                  </a:lnTo>
                  <a:close/>
                </a:path>
              </a:pathLst>
            </a:custGeom>
            <a:gradFill rotWithShape="true">
              <a:gsLst>
                <a:gs pos="0">
                  <a:srgbClr val="44C2FB">
                    <a:alpha val="100000"/>
                  </a:srgbClr>
                </a:gs>
                <a:gs pos="100000">
                  <a:srgbClr val="0E2951">
                    <a:alpha val="100000"/>
                  </a:srgbClr>
                </a:gs>
              </a:gsLst>
              <a:lin ang="2471038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54708" y="3223988"/>
            <a:ext cx="2344615" cy="2051397"/>
            <a:chOff x="0" y="0"/>
            <a:chExt cx="3126154" cy="27351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6105" cy="2735199"/>
            </a:xfrm>
            <a:custGeom>
              <a:avLst/>
              <a:gdLst/>
              <a:ahLst/>
              <a:cxnLst/>
              <a:rect r="r" b="b" t="t" l="l"/>
              <a:pathLst>
                <a:path h="2735199" w="3126105">
                  <a:moveTo>
                    <a:pt x="0" y="0"/>
                  </a:moveTo>
                  <a:lnTo>
                    <a:pt x="1758569" y="0"/>
                  </a:lnTo>
                  <a:lnTo>
                    <a:pt x="3126105" y="1367536"/>
                  </a:lnTo>
                  <a:lnTo>
                    <a:pt x="1758569" y="2735199"/>
                  </a:lnTo>
                  <a:lnTo>
                    <a:pt x="0" y="2735199"/>
                  </a:lnTo>
                  <a:lnTo>
                    <a:pt x="1367536" y="1367536"/>
                  </a:lnTo>
                  <a:close/>
                </a:path>
              </a:pathLst>
            </a:custGeom>
            <a:gradFill rotWithShape="true">
              <a:gsLst>
                <a:gs pos="0">
                  <a:srgbClr val="44C2FB">
                    <a:alpha val="100000"/>
                  </a:srgbClr>
                </a:gs>
                <a:gs pos="100000">
                  <a:srgbClr val="0E2951">
                    <a:alpha val="100000"/>
                  </a:srgbClr>
                </a:gs>
              </a:gsLst>
              <a:lin ang="2471038"/>
            </a:gra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89943" y="3223988"/>
            <a:ext cx="2344615" cy="2051397"/>
            <a:chOff x="0" y="0"/>
            <a:chExt cx="3126154" cy="2735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26105" cy="2735199"/>
            </a:xfrm>
            <a:custGeom>
              <a:avLst/>
              <a:gdLst/>
              <a:ahLst/>
              <a:cxnLst/>
              <a:rect r="r" b="b" t="t" l="l"/>
              <a:pathLst>
                <a:path h="2735199" w="3126105">
                  <a:moveTo>
                    <a:pt x="0" y="0"/>
                  </a:moveTo>
                  <a:lnTo>
                    <a:pt x="1758569" y="0"/>
                  </a:lnTo>
                  <a:lnTo>
                    <a:pt x="3126105" y="1367536"/>
                  </a:lnTo>
                  <a:lnTo>
                    <a:pt x="1758569" y="2735199"/>
                  </a:lnTo>
                  <a:lnTo>
                    <a:pt x="0" y="2735199"/>
                  </a:lnTo>
                  <a:lnTo>
                    <a:pt x="1367536" y="1367536"/>
                  </a:lnTo>
                  <a:close/>
                </a:path>
              </a:pathLst>
            </a:custGeom>
            <a:gradFill rotWithShape="true">
              <a:gsLst>
                <a:gs pos="0">
                  <a:srgbClr val="44C2FB">
                    <a:alpha val="100000"/>
                  </a:srgbClr>
                </a:gs>
                <a:gs pos="100000">
                  <a:srgbClr val="0E2951">
                    <a:alpha val="100000"/>
                  </a:srgbClr>
                </a:gs>
              </a:gsLst>
              <a:lin ang="2471038"/>
            </a:gra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030250" y="2254226"/>
            <a:ext cx="3569376" cy="3569376"/>
          </a:xfrm>
          <a:custGeom>
            <a:avLst/>
            <a:gdLst/>
            <a:ahLst/>
            <a:cxnLst/>
            <a:rect r="r" b="b" t="t" l="l"/>
            <a:pathLst>
              <a:path h="3569376" w="3569376">
                <a:moveTo>
                  <a:pt x="0" y="0"/>
                </a:moveTo>
                <a:lnTo>
                  <a:pt x="3569376" y="0"/>
                </a:lnTo>
                <a:lnTo>
                  <a:pt x="3569376" y="3569376"/>
                </a:lnTo>
                <a:lnTo>
                  <a:pt x="0" y="3569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56903" y="3773402"/>
            <a:ext cx="9774195" cy="6513598"/>
          </a:xfrm>
          <a:custGeom>
            <a:avLst/>
            <a:gdLst/>
            <a:ahLst/>
            <a:cxnLst/>
            <a:rect r="r" b="b" t="t" l="l"/>
            <a:pathLst>
              <a:path h="6513598" w="9774195">
                <a:moveTo>
                  <a:pt x="0" y="0"/>
                </a:moveTo>
                <a:lnTo>
                  <a:pt x="9774194" y="0"/>
                </a:lnTo>
                <a:lnTo>
                  <a:pt x="9774194" y="6513598"/>
                </a:lnTo>
                <a:lnTo>
                  <a:pt x="0" y="6513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" t="0" r="-7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56903" y="503263"/>
            <a:ext cx="9180009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48">
                <a:solidFill>
                  <a:srgbClr val="0A0851"/>
                </a:solidFill>
                <a:latin typeface="TT Rounds Condensed Bold"/>
              </a:rPr>
              <a:t>Analyzing Fraudulent Activities</a:t>
            </a:r>
          </a:p>
          <a:p>
            <a:pPr algn="ctr">
              <a:lnSpc>
                <a:spcPts val="6480"/>
              </a:lnSpc>
            </a:pPr>
            <a:r>
              <a:rPr lang="en-US" sz="5400" spc="48">
                <a:solidFill>
                  <a:srgbClr val="0A0851"/>
                </a:solidFill>
                <a:latin typeface="TT Rounds Condensed Bold"/>
              </a:rPr>
              <a:t>Using </a:t>
            </a:r>
          </a:p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0A0851"/>
                </a:solidFill>
                <a:latin typeface="TT Rounds Condensed Bold"/>
              </a:rPr>
              <a:t>Anomaly Detection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998885">
            <a:off x="14591734" y="5888272"/>
            <a:ext cx="12464330" cy="855052"/>
            <a:chOff x="0" y="0"/>
            <a:chExt cx="16619107" cy="11400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9093" cy="1139952"/>
            </a:xfrm>
            <a:custGeom>
              <a:avLst/>
              <a:gdLst/>
              <a:ahLst/>
              <a:cxnLst/>
              <a:rect r="r" b="b" t="t" l="l"/>
              <a:pathLst>
                <a:path h="1139952" w="16619093">
                  <a:moveTo>
                    <a:pt x="0" y="0"/>
                  </a:moveTo>
                  <a:lnTo>
                    <a:pt x="16049117" y="0"/>
                  </a:lnTo>
                  <a:lnTo>
                    <a:pt x="16619093" y="569976"/>
                  </a:lnTo>
                  <a:lnTo>
                    <a:pt x="16049117" y="1139952"/>
                  </a:lnTo>
                  <a:lnTo>
                    <a:pt x="0" y="1139952"/>
                  </a:lnTo>
                  <a:close/>
                </a:path>
              </a:pathLst>
            </a:custGeom>
            <a:blipFill>
              <a:blip r:embed="rId3"/>
              <a:stretch>
                <a:fillRect l="0" t="0" r="44978" b="-35120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942930"/>
            <a:ext cx="18288000" cy="6419648"/>
          </a:xfrm>
          <a:custGeom>
            <a:avLst/>
            <a:gdLst/>
            <a:ahLst/>
            <a:cxnLst/>
            <a:rect r="r" b="b" t="t" l="l"/>
            <a:pathLst>
              <a:path h="6419648" w="18288000">
                <a:moveTo>
                  <a:pt x="0" y="0"/>
                </a:moveTo>
                <a:lnTo>
                  <a:pt x="18288000" y="0"/>
                </a:lnTo>
                <a:lnTo>
                  <a:pt x="18288000" y="6419649"/>
                </a:lnTo>
                <a:lnTo>
                  <a:pt x="0" y="64196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4958" r="0" b="-449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98498" y="1251832"/>
            <a:ext cx="7491003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spc="51">
                <a:solidFill>
                  <a:srgbClr val="0A0851"/>
                </a:solidFill>
                <a:latin typeface="TT Rounds Condensed Bold"/>
              </a:rPr>
              <a:t>Business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BDC9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45891" y="1028700"/>
            <a:ext cx="6996217" cy="1878950"/>
            <a:chOff x="0" y="0"/>
            <a:chExt cx="1842625" cy="494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42625" cy="494867"/>
            </a:xfrm>
            <a:custGeom>
              <a:avLst/>
              <a:gdLst/>
              <a:ahLst/>
              <a:cxnLst/>
              <a:rect r="r" b="b" t="t" l="l"/>
              <a:pathLst>
                <a:path h="494867" w="1842625">
                  <a:moveTo>
                    <a:pt x="0" y="0"/>
                  </a:moveTo>
                  <a:lnTo>
                    <a:pt x="1842625" y="0"/>
                  </a:lnTo>
                  <a:lnTo>
                    <a:pt x="1842625" y="494867"/>
                  </a:lnTo>
                  <a:lnTo>
                    <a:pt x="0" y="4948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842625" cy="628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7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A0851"/>
                  </a:solidFill>
                  <a:latin typeface="Canva Sans Bold"/>
                </a:rPr>
                <a:t>Workflow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933561"/>
            <a:ext cx="4240766" cy="1878950"/>
            <a:chOff x="0" y="0"/>
            <a:chExt cx="1116909" cy="4948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16909" cy="494867"/>
            </a:xfrm>
            <a:custGeom>
              <a:avLst/>
              <a:gdLst/>
              <a:ahLst/>
              <a:cxnLst/>
              <a:rect r="r" b="b" t="t" l="l"/>
              <a:pathLst>
                <a:path h="494867" w="1116909">
                  <a:moveTo>
                    <a:pt x="93105" y="0"/>
                  </a:moveTo>
                  <a:lnTo>
                    <a:pt x="1023804" y="0"/>
                  </a:lnTo>
                  <a:cubicBezTo>
                    <a:pt x="1048497" y="0"/>
                    <a:pt x="1072179" y="9809"/>
                    <a:pt x="1089639" y="27270"/>
                  </a:cubicBezTo>
                  <a:cubicBezTo>
                    <a:pt x="1107100" y="44731"/>
                    <a:pt x="1116909" y="68412"/>
                    <a:pt x="1116909" y="93105"/>
                  </a:cubicBezTo>
                  <a:lnTo>
                    <a:pt x="1116909" y="401762"/>
                  </a:lnTo>
                  <a:cubicBezTo>
                    <a:pt x="1116909" y="453183"/>
                    <a:pt x="1075225" y="494867"/>
                    <a:pt x="1023804" y="494867"/>
                  </a:cubicBezTo>
                  <a:lnTo>
                    <a:pt x="93105" y="494867"/>
                  </a:lnTo>
                  <a:cubicBezTo>
                    <a:pt x="41685" y="494867"/>
                    <a:pt x="0" y="453183"/>
                    <a:pt x="0" y="401762"/>
                  </a:cubicBezTo>
                  <a:lnTo>
                    <a:pt x="0" y="93105"/>
                  </a:lnTo>
                  <a:cubicBezTo>
                    <a:pt x="0" y="68412"/>
                    <a:pt x="9809" y="44731"/>
                    <a:pt x="27270" y="27270"/>
                  </a:cubicBezTo>
                  <a:cubicBezTo>
                    <a:pt x="44731" y="9809"/>
                    <a:pt x="68412" y="0"/>
                    <a:pt x="93105" y="0"/>
                  </a:cubicBezTo>
                  <a:close/>
                </a:path>
              </a:pathLst>
            </a:custGeom>
            <a:solidFill>
              <a:srgbClr val="222A3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16909" cy="542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2F2F2"/>
                  </a:solidFill>
                  <a:latin typeface="Canva Sans Semi-Bold"/>
                </a:rPr>
                <a:t>Data Preprocessing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16983" y="4933561"/>
            <a:ext cx="4240766" cy="1878950"/>
            <a:chOff x="0" y="0"/>
            <a:chExt cx="1116909" cy="4948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16909" cy="494867"/>
            </a:xfrm>
            <a:custGeom>
              <a:avLst/>
              <a:gdLst/>
              <a:ahLst/>
              <a:cxnLst/>
              <a:rect r="r" b="b" t="t" l="l"/>
              <a:pathLst>
                <a:path h="494867" w="1116909">
                  <a:moveTo>
                    <a:pt x="93105" y="0"/>
                  </a:moveTo>
                  <a:lnTo>
                    <a:pt x="1023804" y="0"/>
                  </a:lnTo>
                  <a:cubicBezTo>
                    <a:pt x="1048497" y="0"/>
                    <a:pt x="1072179" y="9809"/>
                    <a:pt x="1089639" y="27270"/>
                  </a:cubicBezTo>
                  <a:cubicBezTo>
                    <a:pt x="1107100" y="44731"/>
                    <a:pt x="1116909" y="68412"/>
                    <a:pt x="1116909" y="93105"/>
                  </a:cubicBezTo>
                  <a:lnTo>
                    <a:pt x="1116909" y="401762"/>
                  </a:lnTo>
                  <a:cubicBezTo>
                    <a:pt x="1116909" y="453183"/>
                    <a:pt x="1075225" y="494867"/>
                    <a:pt x="1023804" y="494867"/>
                  </a:cubicBezTo>
                  <a:lnTo>
                    <a:pt x="93105" y="494867"/>
                  </a:lnTo>
                  <a:cubicBezTo>
                    <a:pt x="41685" y="494867"/>
                    <a:pt x="0" y="453183"/>
                    <a:pt x="0" y="401762"/>
                  </a:cubicBezTo>
                  <a:lnTo>
                    <a:pt x="0" y="93105"/>
                  </a:lnTo>
                  <a:cubicBezTo>
                    <a:pt x="0" y="68412"/>
                    <a:pt x="9809" y="44731"/>
                    <a:pt x="27270" y="27270"/>
                  </a:cubicBezTo>
                  <a:cubicBezTo>
                    <a:pt x="44731" y="9809"/>
                    <a:pt x="68412" y="0"/>
                    <a:pt x="93105" y="0"/>
                  </a:cubicBezTo>
                  <a:close/>
                </a:path>
              </a:pathLst>
            </a:custGeom>
            <a:solidFill>
              <a:srgbClr val="222A3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116909" cy="542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2F2F2"/>
                  </a:solidFill>
                  <a:latin typeface="Canva Sans Semi-Bold"/>
                </a:rPr>
                <a:t>overSampling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23617" y="4933561"/>
            <a:ext cx="4240766" cy="1878950"/>
            <a:chOff x="0" y="0"/>
            <a:chExt cx="1116909" cy="4948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16909" cy="494867"/>
            </a:xfrm>
            <a:custGeom>
              <a:avLst/>
              <a:gdLst/>
              <a:ahLst/>
              <a:cxnLst/>
              <a:rect r="r" b="b" t="t" l="l"/>
              <a:pathLst>
                <a:path h="494867" w="1116909">
                  <a:moveTo>
                    <a:pt x="93105" y="0"/>
                  </a:moveTo>
                  <a:lnTo>
                    <a:pt x="1023804" y="0"/>
                  </a:lnTo>
                  <a:cubicBezTo>
                    <a:pt x="1048497" y="0"/>
                    <a:pt x="1072179" y="9809"/>
                    <a:pt x="1089639" y="27270"/>
                  </a:cubicBezTo>
                  <a:cubicBezTo>
                    <a:pt x="1107100" y="44731"/>
                    <a:pt x="1116909" y="68412"/>
                    <a:pt x="1116909" y="93105"/>
                  </a:cubicBezTo>
                  <a:lnTo>
                    <a:pt x="1116909" y="401762"/>
                  </a:lnTo>
                  <a:cubicBezTo>
                    <a:pt x="1116909" y="453183"/>
                    <a:pt x="1075225" y="494867"/>
                    <a:pt x="1023804" y="494867"/>
                  </a:cubicBezTo>
                  <a:lnTo>
                    <a:pt x="93105" y="494867"/>
                  </a:lnTo>
                  <a:cubicBezTo>
                    <a:pt x="41685" y="494867"/>
                    <a:pt x="0" y="453183"/>
                    <a:pt x="0" y="401762"/>
                  </a:cubicBezTo>
                  <a:lnTo>
                    <a:pt x="0" y="93105"/>
                  </a:lnTo>
                  <a:cubicBezTo>
                    <a:pt x="0" y="68412"/>
                    <a:pt x="9809" y="44731"/>
                    <a:pt x="27270" y="27270"/>
                  </a:cubicBezTo>
                  <a:cubicBezTo>
                    <a:pt x="44731" y="9809"/>
                    <a:pt x="68412" y="0"/>
                    <a:pt x="93105" y="0"/>
                  </a:cubicBezTo>
                  <a:close/>
                </a:path>
              </a:pathLst>
            </a:custGeom>
            <a:solidFill>
              <a:srgbClr val="222A3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16909" cy="542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2F2F2"/>
                  </a:solidFill>
                  <a:latin typeface="Canva Sans Semi-Bold"/>
                </a:rPr>
                <a:t>Model Training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5269466" y="5873036"/>
            <a:ext cx="17541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11264383" y="5892086"/>
            <a:ext cx="17541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1028700" y="1968175"/>
            <a:ext cx="4240766" cy="1878950"/>
            <a:chOff x="0" y="0"/>
            <a:chExt cx="1116909" cy="4948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16909" cy="494867"/>
            </a:xfrm>
            <a:custGeom>
              <a:avLst/>
              <a:gdLst/>
              <a:ahLst/>
              <a:cxnLst/>
              <a:rect r="r" b="b" t="t" l="l"/>
              <a:pathLst>
                <a:path h="494867" w="1116909">
                  <a:moveTo>
                    <a:pt x="93105" y="0"/>
                  </a:moveTo>
                  <a:lnTo>
                    <a:pt x="1023804" y="0"/>
                  </a:lnTo>
                  <a:cubicBezTo>
                    <a:pt x="1048497" y="0"/>
                    <a:pt x="1072179" y="9809"/>
                    <a:pt x="1089639" y="27270"/>
                  </a:cubicBezTo>
                  <a:cubicBezTo>
                    <a:pt x="1107100" y="44731"/>
                    <a:pt x="1116909" y="68412"/>
                    <a:pt x="1116909" y="93105"/>
                  </a:cubicBezTo>
                  <a:lnTo>
                    <a:pt x="1116909" y="401762"/>
                  </a:lnTo>
                  <a:cubicBezTo>
                    <a:pt x="1116909" y="453183"/>
                    <a:pt x="1075225" y="494867"/>
                    <a:pt x="1023804" y="494867"/>
                  </a:cubicBezTo>
                  <a:lnTo>
                    <a:pt x="93105" y="494867"/>
                  </a:lnTo>
                  <a:cubicBezTo>
                    <a:pt x="41685" y="494867"/>
                    <a:pt x="0" y="453183"/>
                    <a:pt x="0" y="401762"/>
                  </a:cubicBezTo>
                  <a:lnTo>
                    <a:pt x="0" y="93105"/>
                  </a:lnTo>
                  <a:cubicBezTo>
                    <a:pt x="0" y="68412"/>
                    <a:pt x="9809" y="44731"/>
                    <a:pt x="27270" y="27270"/>
                  </a:cubicBezTo>
                  <a:cubicBezTo>
                    <a:pt x="44731" y="9809"/>
                    <a:pt x="68412" y="0"/>
                    <a:pt x="93105" y="0"/>
                  </a:cubicBezTo>
                  <a:close/>
                </a:path>
              </a:pathLst>
            </a:custGeom>
            <a:solidFill>
              <a:srgbClr val="222A3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116909" cy="542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2F2F2"/>
                  </a:solidFill>
                  <a:latin typeface="Canva Sans Semi-Bold"/>
                </a:rPr>
                <a:t>Data Understanding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3149083" y="3847124"/>
            <a:ext cx="0" cy="10864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" id="20"/>
          <p:cNvGrpSpPr/>
          <p:nvPr/>
        </p:nvGrpSpPr>
        <p:grpSpPr>
          <a:xfrm rot="0">
            <a:off x="13018534" y="8103837"/>
            <a:ext cx="4240766" cy="1878950"/>
            <a:chOff x="0" y="0"/>
            <a:chExt cx="1116909" cy="4948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16909" cy="494867"/>
            </a:xfrm>
            <a:custGeom>
              <a:avLst/>
              <a:gdLst/>
              <a:ahLst/>
              <a:cxnLst/>
              <a:rect r="r" b="b" t="t" l="l"/>
              <a:pathLst>
                <a:path h="494867" w="1116909">
                  <a:moveTo>
                    <a:pt x="93105" y="0"/>
                  </a:moveTo>
                  <a:lnTo>
                    <a:pt x="1023804" y="0"/>
                  </a:lnTo>
                  <a:cubicBezTo>
                    <a:pt x="1048497" y="0"/>
                    <a:pt x="1072179" y="9809"/>
                    <a:pt x="1089639" y="27270"/>
                  </a:cubicBezTo>
                  <a:cubicBezTo>
                    <a:pt x="1107100" y="44731"/>
                    <a:pt x="1116909" y="68412"/>
                    <a:pt x="1116909" y="93105"/>
                  </a:cubicBezTo>
                  <a:lnTo>
                    <a:pt x="1116909" y="401762"/>
                  </a:lnTo>
                  <a:cubicBezTo>
                    <a:pt x="1116909" y="453183"/>
                    <a:pt x="1075225" y="494867"/>
                    <a:pt x="1023804" y="494867"/>
                  </a:cubicBezTo>
                  <a:lnTo>
                    <a:pt x="93105" y="494867"/>
                  </a:lnTo>
                  <a:cubicBezTo>
                    <a:pt x="41685" y="494867"/>
                    <a:pt x="0" y="453183"/>
                    <a:pt x="0" y="401762"/>
                  </a:cubicBezTo>
                  <a:lnTo>
                    <a:pt x="0" y="93105"/>
                  </a:lnTo>
                  <a:cubicBezTo>
                    <a:pt x="0" y="68412"/>
                    <a:pt x="9809" y="44731"/>
                    <a:pt x="27270" y="27270"/>
                  </a:cubicBezTo>
                  <a:cubicBezTo>
                    <a:pt x="44731" y="9809"/>
                    <a:pt x="68412" y="0"/>
                    <a:pt x="93105" y="0"/>
                  </a:cubicBezTo>
                  <a:close/>
                </a:path>
              </a:pathLst>
            </a:custGeom>
            <a:solidFill>
              <a:srgbClr val="222A3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116909" cy="542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2F2F2"/>
                  </a:solidFill>
                  <a:latin typeface="Canva Sans Semi-Bold"/>
                </a:rPr>
                <a:t>Model Evaluation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5137366" y="6812510"/>
            <a:ext cx="20602" cy="12913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998885">
            <a:off x="14591734" y="5888272"/>
            <a:ext cx="12464330" cy="855052"/>
            <a:chOff x="0" y="0"/>
            <a:chExt cx="16619107" cy="11400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9093" cy="1139952"/>
            </a:xfrm>
            <a:custGeom>
              <a:avLst/>
              <a:gdLst/>
              <a:ahLst/>
              <a:cxnLst/>
              <a:rect r="r" b="b" t="t" l="l"/>
              <a:pathLst>
                <a:path h="1139952" w="16619093">
                  <a:moveTo>
                    <a:pt x="0" y="0"/>
                  </a:moveTo>
                  <a:lnTo>
                    <a:pt x="16049117" y="0"/>
                  </a:lnTo>
                  <a:lnTo>
                    <a:pt x="16619093" y="569976"/>
                  </a:lnTo>
                  <a:lnTo>
                    <a:pt x="16049117" y="1139952"/>
                  </a:lnTo>
                  <a:lnTo>
                    <a:pt x="0" y="1139952"/>
                  </a:lnTo>
                  <a:close/>
                </a:path>
              </a:pathLst>
            </a:custGeom>
            <a:blipFill>
              <a:blip r:embed="rId3"/>
              <a:stretch>
                <a:fillRect l="0" t="0" r="44978" b="-35120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7998919">
            <a:off x="6678862" y="332256"/>
            <a:ext cx="10448201" cy="2344437"/>
            <a:chOff x="0" y="0"/>
            <a:chExt cx="13930934" cy="31259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31010" cy="3125978"/>
            </a:xfrm>
            <a:custGeom>
              <a:avLst/>
              <a:gdLst/>
              <a:ahLst/>
              <a:cxnLst/>
              <a:rect r="r" b="b" t="t" l="l"/>
              <a:pathLst>
                <a:path h="3125978" w="13931010">
                  <a:moveTo>
                    <a:pt x="0" y="0"/>
                  </a:moveTo>
                  <a:lnTo>
                    <a:pt x="12368022" y="0"/>
                  </a:lnTo>
                  <a:lnTo>
                    <a:pt x="13931010" y="1562989"/>
                  </a:lnTo>
                  <a:lnTo>
                    <a:pt x="12368022" y="3125978"/>
                  </a:lnTo>
                  <a:lnTo>
                    <a:pt x="0" y="3125978"/>
                  </a:lnTo>
                  <a:close/>
                </a:path>
              </a:pathLst>
            </a:custGeom>
            <a:blipFill>
              <a:blip r:embed="rId3"/>
              <a:stretch>
                <a:fillRect l="0" t="0" r="34362" b="-6454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7998885">
            <a:off x="6524378" y="2950802"/>
            <a:ext cx="12464330" cy="855053"/>
            <a:chOff x="0" y="0"/>
            <a:chExt cx="16619106" cy="11400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19093" cy="1139952"/>
            </a:xfrm>
            <a:custGeom>
              <a:avLst/>
              <a:gdLst/>
              <a:ahLst/>
              <a:cxnLst/>
              <a:rect r="r" b="b" t="t" l="l"/>
              <a:pathLst>
                <a:path h="1139952" w="16619093">
                  <a:moveTo>
                    <a:pt x="0" y="0"/>
                  </a:moveTo>
                  <a:lnTo>
                    <a:pt x="16049117" y="0"/>
                  </a:lnTo>
                  <a:lnTo>
                    <a:pt x="16619093" y="569976"/>
                  </a:lnTo>
                  <a:lnTo>
                    <a:pt x="16049117" y="1139952"/>
                  </a:lnTo>
                  <a:lnTo>
                    <a:pt x="0" y="1139952"/>
                  </a:lnTo>
                  <a:close/>
                </a:path>
              </a:pathLst>
            </a:custGeom>
            <a:blipFill>
              <a:blip r:embed="rId3"/>
              <a:stretch>
                <a:fillRect l="0" t="0" r="44978" b="-35120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7998919">
            <a:off x="10261987" y="2227268"/>
            <a:ext cx="10448201" cy="2344437"/>
            <a:chOff x="0" y="0"/>
            <a:chExt cx="13930934" cy="31259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31010" cy="3125978"/>
            </a:xfrm>
            <a:custGeom>
              <a:avLst/>
              <a:gdLst/>
              <a:ahLst/>
              <a:cxnLst/>
              <a:rect r="r" b="b" t="t" l="l"/>
              <a:pathLst>
                <a:path h="3125978" w="13931010">
                  <a:moveTo>
                    <a:pt x="0" y="0"/>
                  </a:moveTo>
                  <a:lnTo>
                    <a:pt x="12368022" y="0"/>
                  </a:lnTo>
                  <a:lnTo>
                    <a:pt x="13931010" y="1562989"/>
                  </a:lnTo>
                  <a:lnTo>
                    <a:pt x="12368022" y="3125978"/>
                  </a:lnTo>
                  <a:lnTo>
                    <a:pt x="0" y="3125978"/>
                  </a:lnTo>
                  <a:close/>
                </a:path>
              </a:pathLst>
            </a:custGeom>
            <a:blipFill>
              <a:blip r:embed="rId3"/>
              <a:stretch>
                <a:fillRect l="0" t="0" r="34362" b="-6454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7998885">
            <a:off x="10107503" y="4845814"/>
            <a:ext cx="12464330" cy="855053"/>
            <a:chOff x="0" y="0"/>
            <a:chExt cx="16619106" cy="11400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619093" cy="1139952"/>
            </a:xfrm>
            <a:custGeom>
              <a:avLst/>
              <a:gdLst/>
              <a:ahLst/>
              <a:cxnLst/>
              <a:rect r="r" b="b" t="t" l="l"/>
              <a:pathLst>
                <a:path h="1139952" w="16619093">
                  <a:moveTo>
                    <a:pt x="0" y="0"/>
                  </a:moveTo>
                  <a:lnTo>
                    <a:pt x="16049117" y="0"/>
                  </a:lnTo>
                  <a:lnTo>
                    <a:pt x="16619093" y="569976"/>
                  </a:lnTo>
                  <a:lnTo>
                    <a:pt x="16049117" y="1139952"/>
                  </a:lnTo>
                  <a:lnTo>
                    <a:pt x="0" y="1139952"/>
                  </a:lnTo>
                  <a:close/>
                </a:path>
              </a:pathLst>
            </a:custGeom>
            <a:blipFill>
              <a:blip r:embed="rId3"/>
              <a:stretch>
                <a:fillRect l="0" t="0" r="44978" b="-351203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7998919">
            <a:off x="13141158" y="4937532"/>
            <a:ext cx="10448201" cy="2344437"/>
            <a:chOff x="0" y="0"/>
            <a:chExt cx="13930934" cy="31259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931010" cy="3125978"/>
            </a:xfrm>
            <a:custGeom>
              <a:avLst/>
              <a:gdLst/>
              <a:ahLst/>
              <a:cxnLst/>
              <a:rect r="r" b="b" t="t" l="l"/>
              <a:pathLst>
                <a:path h="3125978" w="13931010">
                  <a:moveTo>
                    <a:pt x="0" y="0"/>
                  </a:moveTo>
                  <a:lnTo>
                    <a:pt x="12368022" y="0"/>
                  </a:lnTo>
                  <a:lnTo>
                    <a:pt x="13931010" y="1562989"/>
                  </a:lnTo>
                  <a:lnTo>
                    <a:pt x="12368022" y="3125978"/>
                  </a:lnTo>
                  <a:lnTo>
                    <a:pt x="0" y="3125978"/>
                  </a:lnTo>
                  <a:close/>
                </a:path>
              </a:pathLst>
            </a:custGeom>
            <a:blipFill>
              <a:blip r:embed="rId3"/>
              <a:stretch>
                <a:fillRect l="0" t="0" r="34362" b="-6454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74115" y="3211031"/>
            <a:ext cx="11798576" cy="5797202"/>
            <a:chOff x="0" y="0"/>
            <a:chExt cx="3107444" cy="15268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07444" cy="1526835"/>
            </a:xfrm>
            <a:custGeom>
              <a:avLst/>
              <a:gdLst/>
              <a:ahLst/>
              <a:cxnLst/>
              <a:rect r="r" b="b" t="t" l="l"/>
              <a:pathLst>
                <a:path h="1526835" w="3107444">
                  <a:moveTo>
                    <a:pt x="0" y="0"/>
                  </a:moveTo>
                  <a:lnTo>
                    <a:pt x="3107444" y="0"/>
                  </a:lnTo>
                  <a:lnTo>
                    <a:pt x="3107444" y="1526835"/>
                  </a:lnTo>
                  <a:lnTo>
                    <a:pt x="0" y="15268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3107444" cy="1603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A0851"/>
                  </a:solidFill>
                  <a:latin typeface="Canva Sans Bold"/>
                </a:rPr>
                <a:t>Dataset Overview</a:t>
              </a:r>
              <a:r>
                <a:rPr lang="en-US" sz="3999">
                  <a:solidFill>
                    <a:srgbClr val="0A0851"/>
                  </a:solidFill>
                  <a:latin typeface="Canva Sans Bold"/>
                </a:rPr>
                <a:t>:</a:t>
              </a:r>
            </a:p>
            <a:p>
              <a:pPr>
                <a:lnSpc>
                  <a:spcPts val="5599"/>
                </a:lnSpc>
              </a:pPr>
            </a:p>
            <a:p>
              <a:pPr marL="863588" indent="-431794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A0851"/>
                  </a:solidFill>
                  <a:latin typeface="Canva Sans"/>
                </a:rPr>
                <a:t>Number of records: </a:t>
              </a:r>
              <a:r>
                <a:rPr lang="en-US" sz="3999">
                  <a:solidFill>
                    <a:srgbClr val="0A0851"/>
                  </a:solidFill>
                  <a:latin typeface="Canva Sans Bold"/>
                </a:rPr>
                <a:t>284 807</a:t>
              </a:r>
            </a:p>
            <a:p>
              <a:pPr marL="863588" indent="-431794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A0851"/>
                  </a:solidFill>
                  <a:latin typeface="Canva Sans"/>
                </a:rPr>
                <a:t>Features: </a:t>
              </a:r>
              <a:r>
                <a:rPr lang="en-US" sz="3999">
                  <a:solidFill>
                    <a:srgbClr val="0A0851"/>
                  </a:solidFill>
                  <a:latin typeface="Canva Sans Bold"/>
                </a:rPr>
                <a:t>31</a:t>
              </a:r>
            </a:p>
            <a:p>
              <a:pPr marL="863588" indent="-431794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A0851"/>
                  </a:solidFill>
                  <a:latin typeface="Canva Sans"/>
                </a:rPr>
                <a:t>Class Distribution: 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A0851"/>
                  </a:solidFill>
                  <a:latin typeface="Canva Sans"/>
                </a:rPr>
                <a:t>                Non-Fraud</a:t>
              </a:r>
              <a:r>
                <a:rPr lang="en-US" sz="3999">
                  <a:solidFill>
                    <a:srgbClr val="0A0851"/>
                  </a:solidFill>
                  <a:latin typeface="Canva Sans"/>
                </a:rPr>
                <a:t> -  (284315) </a:t>
              </a:r>
              <a:r>
                <a:rPr lang="en-US" sz="3999">
                  <a:solidFill>
                    <a:srgbClr val="0A0851"/>
                  </a:solidFill>
                  <a:latin typeface="Canva Sans Bold"/>
                </a:rPr>
                <a:t>99.8%</a:t>
              </a:r>
              <a:r>
                <a:rPr lang="en-US" sz="3999">
                  <a:solidFill>
                    <a:srgbClr val="0A0851"/>
                  </a:solidFill>
                  <a:latin typeface="Canva Sans"/>
                </a:rPr>
                <a:t> 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A0851"/>
                  </a:solidFill>
                  <a:latin typeface="Canva Sans"/>
                </a:rPr>
                <a:t>                Fraud</a:t>
              </a:r>
              <a:r>
                <a:rPr lang="en-US" sz="3999">
                  <a:solidFill>
                    <a:srgbClr val="0A0851"/>
                  </a:solidFill>
                  <a:latin typeface="Canva Sans"/>
                </a:rPr>
                <a:t> - (492) </a:t>
              </a:r>
              <a:r>
                <a:rPr lang="en-US" sz="3999">
                  <a:solidFill>
                    <a:srgbClr val="0A0851"/>
                  </a:solidFill>
                  <a:latin typeface="Canva Sans Bold"/>
                </a:rPr>
                <a:t>0.17%</a:t>
              </a:r>
            </a:p>
            <a:p>
              <a:pPr>
                <a:lnSpc>
                  <a:spcPts val="55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1478488"/>
            <a:ext cx="678245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spc="52">
                <a:solidFill>
                  <a:srgbClr val="0A0851"/>
                </a:solidFill>
                <a:latin typeface="TT Rounds Condensed Bold"/>
              </a:rPr>
              <a:t>Data Understanding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9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998919">
            <a:off x="8883223" y="1105613"/>
            <a:ext cx="10448201" cy="2344437"/>
            <a:chOff x="0" y="0"/>
            <a:chExt cx="13930934" cy="31259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31010" cy="3125978"/>
            </a:xfrm>
            <a:custGeom>
              <a:avLst/>
              <a:gdLst/>
              <a:ahLst/>
              <a:cxnLst/>
              <a:rect r="r" b="b" t="t" l="l"/>
              <a:pathLst>
                <a:path h="3125978" w="13931010">
                  <a:moveTo>
                    <a:pt x="0" y="0"/>
                  </a:moveTo>
                  <a:lnTo>
                    <a:pt x="12368022" y="0"/>
                  </a:lnTo>
                  <a:lnTo>
                    <a:pt x="13931010" y="1562989"/>
                  </a:lnTo>
                  <a:lnTo>
                    <a:pt x="12368022" y="3125978"/>
                  </a:lnTo>
                  <a:lnTo>
                    <a:pt x="0" y="3125978"/>
                  </a:lnTo>
                  <a:close/>
                </a:path>
              </a:pathLst>
            </a:custGeom>
            <a:blipFill>
              <a:blip r:embed="rId3"/>
              <a:stretch>
                <a:fillRect l="0" t="0" r="34362" b="-6454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7998885">
            <a:off x="9125231" y="3404660"/>
            <a:ext cx="12464330" cy="855053"/>
            <a:chOff x="0" y="0"/>
            <a:chExt cx="16619106" cy="11400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093" cy="1139952"/>
            </a:xfrm>
            <a:custGeom>
              <a:avLst/>
              <a:gdLst/>
              <a:ahLst/>
              <a:cxnLst/>
              <a:rect r="r" b="b" t="t" l="l"/>
              <a:pathLst>
                <a:path h="1139952" w="16619093">
                  <a:moveTo>
                    <a:pt x="0" y="0"/>
                  </a:moveTo>
                  <a:lnTo>
                    <a:pt x="16049117" y="0"/>
                  </a:lnTo>
                  <a:lnTo>
                    <a:pt x="16619093" y="569976"/>
                  </a:lnTo>
                  <a:lnTo>
                    <a:pt x="16049117" y="1139952"/>
                  </a:lnTo>
                  <a:lnTo>
                    <a:pt x="0" y="1139952"/>
                  </a:lnTo>
                  <a:close/>
                </a:path>
              </a:pathLst>
            </a:custGeom>
            <a:blipFill>
              <a:blip r:embed="rId3"/>
              <a:stretch>
                <a:fillRect l="0" t="0" r="44978" b="-351203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645891" y="398882"/>
            <a:ext cx="6996217" cy="1878950"/>
            <a:chOff x="0" y="0"/>
            <a:chExt cx="1842625" cy="4948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2625" cy="494867"/>
            </a:xfrm>
            <a:custGeom>
              <a:avLst/>
              <a:gdLst/>
              <a:ahLst/>
              <a:cxnLst/>
              <a:rect r="r" b="b" t="t" l="l"/>
              <a:pathLst>
                <a:path h="494867" w="1842625">
                  <a:moveTo>
                    <a:pt x="0" y="0"/>
                  </a:moveTo>
                  <a:lnTo>
                    <a:pt x="1842625" y="0"/>
                  </a:lnTo>
                  <a:lnTo>
                    <a:pt x="1842625" y="494867"/>
                  </a:lnTo>
                  <a:lnTo>
                    <a:pt x="0" y="4948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33350"/>
              <a:ext cx="1842625" cy="628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7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A0851"/>
                  </a:solidFill>
                  <a:latin typeface="Canva Sans Bold"/>
                </a:rPr>
                <a:t>Methodology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2478" y="2627008"/>
            <a:ext cx="11089631" cy="6631292"/>
            <a:chOff x="0" y="0"/>
            <a:chExt cx="2920726" cy="17465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20726" cy="1746513"/>
            </a:xfrm>
            <a:custGeom>
              <a:avLst/>
              <a:gdLst/>
              <a:ahLst/>
              <a:cxnLst/>
              <a:rect r="r" b="b" t="t" l="l"/>
              <a:pathLst>
                <a:path h="1746513" w="2920726">
                  <a:moveTo>
                    <a:pt x="0" y="0"/>
                  </a:moveTo>
                  <a:lnTo>
                    <a:pt x="2920726" y="0"/>
                  </a:lnTo>
                  <a:lnTo>
                    <a:pt x="2920726" y="1746513"/>
                  </a:lnTo>
                  <a:lnTo>
                    <a:pt x="0" y="1746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2920726" cy="1822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A0851"/>
                  </a:solidFill>
                  <a:latin typeface="Canva Sans Bold"/>
                </a:rPr>
                <a:t>Standard scaling for 'Amount' and 'Time'.</a:t>
              </a:r>
            </a:p>
            <a:p>
              <a:pPr>
                <a:lnSpc>
                  <a:spcPts val="5319"/>
                </a:lnSpc>
              </a:pPr>
            </a:p>
            <a:p>
              <a:pPr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A0851"/>
                  </a:solidFill>
                  <a:latin typeface="Canva Sans Bold"/>
                </a:rPr>
                <a:t>Models Employed:</a:t>
              </a:r>
            </a:p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A0851"/>
                  </a:solidFill>
                  <a:latin typeface="Canva Sans Bold"/>
                </a:rPr>
                <a:t>           </a:t>
              </a:r>
              <a:r>
                <a:rPr lang="en-US" sz="3499">
                  <a:solidFill>
                    <a:srgbClr val="0A0851"/>
                  </a:solidFill>
                  <a:latin typeface="Canva Sans"/>
                </a:rPr>
                <a:t>Decision Tree.</a:t>
              </a:r>
            </a:p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A0851"/>
                  </a:solidFill>
                  <a:latin typeface="Canva Sans"/>
                </a:rPr>
                <a:t>           Random Forest. </a:t>
              </a:r>
            </a:p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A0851"/>
                  </a:solidFill>
                  <a:latin typeface="Canva Sans"/>
                </a:rPr>
                <a:t>           Logistic Regression.</a:t>
              </a:r>
            </a:p>
            <a:p>
              <a:pPr>
                <a:lnSpc>
                  <a:spcPts val="5319"/>
                </a:lnSpc>
              </a:pPr>
            </a:p>
            <a:p>
              <a:pPr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A0851"/>
                  </a:solidFill>
                  <a:latin typeface="Canva Sans Bold"/>
                </a:rPr>
                <a:t>Sampling Technique:</a:t>
              </a:r>
            </a:p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A0851"/>
                  </a:solidFill>
                  <a:latin typeface="Canva Sans Bold"/>
                </a:rPr>
                <a:t>           </a:t>
              </a:r>
              <a:r>
                <a:rPr lang="en-US" sz="3499">
                  <a:solidFill>
                    <a:srgbClr val="0A0851"/>
                  </a:solidFill>
                  <a:latin typeface="Canva Sans"/>
                </a:rPr>
                <a:t>SMOTE for handling class imbalance.</a:t>
              </a:r>
            </a:p>
            <a:p>
              <a:pPr>
                <a:lnSpc>
                  <a:spcPts val="531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7998919">
            <a:off x="11554894" y="4001439"/>
            <a:ext cx="10448201" cy="2344437"/>
            <a:chOff x="0" y="0"/>
            <a:chExt cx="13930934" cy="31259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931010" cy="3125978"/>
            </a:xfrm>
            <a:custGeom>
              <a:avLst/>
              <a:gdLst/>
              <a:ahLst/>
              <a:cxnLst/>
              <a:rect r="r" b="b" t="t" l="l"/>
              <a:pathLst>
                <a:path h="3125978" w="13931010">
                  <a:moveTo>
                    <a:pt x="0" y="0"/>
                  </a:moveTo>
                  <a:lnTo>
                    <a:pt x="12368022" y="0"/>
                  </a:lnTo>
                  <a:lnTo>
                    <a:pt x="13931010" y="1562989"/>
                  </a:lnTo>
                  <a:lnTo>
                    <a:pt x="12368022" y="3125978"/>
                  </a:lnTo>
                  <a:lnTo>
                    <a:pt x="0" y="3125978"/>
                  </a:lnTo>
                  <a:close/>
                </a:path>
              </a:pathLst>
            </a:custGeom>
            <a:blipFill>
              <a:blip r:embed="rId3"/>
              <a:stretch>
                <a:fillRect l="0" t="0" r="34362" b="-6454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7998885">
            <a:off x="11508235" y="6916087"/>
            <a:ext cx="12464330" cy="855053"/>
            <a:chOff x="0" y="0"/>
            <a:chExt cx="16619106" cy="11400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19093" cy="1139952"/>
            </a:xfrm>
            <a:custGeom>
              <a:avLst/>
              <a:gdLst/>
              <a:ahLst/>
              <a:cxnLst/>
              <a:rect r="r" b="b" t="t" l="l"/>
              <a:pathLst>
                <a:path h="1139952" w="16619093">
                  <a:moveTo>
                    <a:pt x="0" y="0"/>
                  </a:moveTo>
                  <a:lnTo>
                    <a:pt x="16049117" y="0"/>
                  </a:lnTo>
                  <a:lnTo>
                    <a:pt x="16619093" y="569976"/>
                  </a:lnTo>
                  <a:lnTo>
                    <a:pt x="16049117" y="1139952"/>
                  </a:lnTo>
                  <a:lnTo>
                    <a:pt x="0" y="1139952"/>
                  </a:lnTo>
                  <a:close/>
                </a:path>
              </a:pathLst>
            </a:custGeom>
            <a:blipFill>
              <a:blip r:embed="rId3"/>
              <a:stretch>
                <a:fillRect l="0" t="0" r="44978" b="-351203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998885">
            <a:off x="6374714" y="-2529538"/>
            <a:ext cx="12464330" cy="855053"/>
            <a:chOff x="0" y="0"/>
            <a:chExt cx="16619106" cy="11400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9093" cy="1139952"/>
            </a:xfrm>
            <a:custGeom>
              <a:avLst/>
              <a:gdLst/>
              <a:ahLst/>
              <a:cxnLst/>
              <a:rect r="r" b="b" t="t" l="l"/>
              <a:pathLst>
                <a:path h="1139952" w="16619093">
                  <a:moveTo>
                    <a:pt x="0" y="0"/>
                  </a:moveTo>
                  <a:lnTo>
                    <a:pt x="16049117" y="0"/>
                  </a:lnTo>
                  <a:lnTo>
                    <a:pt x="16619093" y="569976"/>
                  </a:lnTo>
                  <a:lnTo>
                    <a:pt x="16049117" y="1139952"/>
                  </a:lnTo>
                  <a:lnTo>
                    <a:pt x="0" y="1139952"/>
                  </a:lnTo>
                  <a:close/>
                </a:path>
              </a:pathLst>
            </a:custGeom>
            <a:blipFill>
              <a:blip r:embed="rId3"/>
              <a:stretch>
                <a:fillRect l="0" t="0" r="44978" b="-35120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20511" y="1577233"/>
            <a:ext cx="9034627" cy="7493076"/>
          </a:xfrm>
          <a:custGeom>
            <a:avLst/>
            <a:gdLst/>
            <a:ahLst/>
            <a:cxnLst/>
            <a:rect r="r" b="b" t="t" l="l"/>
            <a:pathLst>
              <a:path h="7493076" w="9034627">
                <a:moveTo>
                  <a:pt x="0" y="0"/>
                </a:moveTo>
                <a:lnTo>
                  <a:pt x="9034627" y="0"/>
                </a:lnTo>
                <a:lnTo>
                  <a:pt x="9034627" y="7493076"/>
                </a:lnTo>
                <a:lnTo>
                  <a:pt x="0" y="74930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28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96186"/>
            <a:ext cx="1095500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5999" spc="56">
                <a:solidFill>
                  <a:srgbClr val="000000"/>
                </a:solidFill>
                <a:latin typeface="TT Rounds Condensed Bold"/>
              </a:rPr>
              <a:t>EDA Charts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90246"/>
            <a:ext cx="553700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  <a:spcBef>
                <a:spcPct val="0"/>
              </a:spcBef>
            </a:pPr>
            <a:r>
              <a:rPr lang="en-US" sz="5000" spc="45">
                <a:solidFill>
                  <a:srgbClr val="000000"/>
                </a:solidFill>
                <a:latin typeface="TT Rounds Condensed"/>
              </a:rPr>
              <a:t>Transaction </a:t>
            </a:r>
          </a:p>
          <a:p>
            <a:pPr>
              <a:lnSpc>
                <a:spcPts val="6000"/>
              </a:lnSpc>
              <a:spcBef>
                <a:spcPct val="0"/>
              </a:spcBef>
            </a:pPr>
            <a:r>
              <a:rPr lang="en-US" sz="5000" spc="45">
                <a:solidFill>
                  <a:srgbClr val="000000"/>
                </a:solidFill>
                <a:latin typeface="TT Rounds Condensed"/>
              </a:rPr>
              <a:t>Amount Distribution: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0"/>
            <a:ext cx="6160818" cy="10287000"/>
          </a:xfrm>
          <a:custGeom>
            <a:avLst/>
            <a:gdLst/>
            <a:ahLst/>
            <a:cxnLst/>
            <a:rect r="r" b="b" t="t" l="l"/>
            <a:pathLst>
              <a:path h="10287000" w="6160818">
                <a:moveTo>
                  <a:pt x="0" y="0"/>
                </a:moveTo>
                <a:lnTo>
                  <a:pt x="6160818" y="0"/>
                </a:lnTo>
                <a:lnTo>
                  <a:pt x="61608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3" r="0" b="-2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96186"/>
            <a:ext cx="1095500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5999" spc="56">
                <a:solidFill>
                  <a:srgbClr val="000000"/>
                </a:solidFill>
                <a:latin typeface="TT Rounds Condensed Bold"/>
              </a:rPr>
              <a:t>EDA Charts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25525"/>
            <a:ext cx="5294709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5999" spc="53">
                <a:solidFill>
                  <a:srgbClr val="000000"/>
                </a:solidFill>
                <a:latin typeface="TT Rounds Condensed"/>
              </a:rPr>
              <a:t>Normal vs Fraud </a:t>
            </a:r>
          </a:p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sz="5999" spc="53">
                <a:solidFill>
                  <a:srgbClr val="000000"/>
                </a:solidFill>
                <a:latin typeface="TT Rounds Condensed"/>
              </a:rPr>
              <a:t>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81010" y="0"/>
            <a:ext cx="9506990" cy="10457047"/>
          </a:xfrm>
          <a:custGeom>
            <a:avLst/>
            <a:gdLst/>
            <a:ahLst/>
            <a:cxnLst/>
            <a:rect r="r" b="b" t="t" l="l"/>
            <a:pathLst>
              <a:path h="10457047" w="9506990">
                <a:moveTo>
                  <a:pt x="0" y="0"/>
                </a:moveTo>
                <a:lnTo>
                  <a:pt x="9506990" y="0"/>
                </a:lnTo>
                <a:lnTo>
                  <a:pt x="9506990" y="10457047"/>
                </a:lnTo>
                <a:lnTo>
                  <a:pt x="0" y="104570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96186"/>
            <a:ext cx="1095500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5999" spc="56">
                <a:solidFill>
                  <a:srgbClr val="000000"/>
                </a:solidFill>
                <a:latin typeface="TT Rounds Condensed Bold"/>
              </a:rPr>
              <a:t>EDA Charts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835464"/>
            <a:ext cx="594253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sz="5999" spc="53">
                <a:solidFill>
                  <a:srgbClr val="000000"/>
                </a:solidFill>
                <a:latin typeface="TT Rounds Condensed"/>
              </a:rPr>
              <a:t>Correlation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DAF8Btm_yAQ</dc:identifier>
  <dcterms:modified xsi:type="dcterms:W3CDTF">2011-08-01T06:04:30Z</dcterms:modified>
  <cp:revision>1</cp:revision>
  <dc:title>Individual Project .pptx</dc:title>
</cp:coreProperties>
</file>