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657A1-0721-41EB-B9BB-1B11134B59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A60FF7-6390-4AE6-BD72-A47FF30474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880D6-2852-4CFA-BA1D-1003636CB6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06EBEC-AF29-4B71-A464-61E6E0D22E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D78307-002F-44F6-943D-C79A07027F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0E755D-FD89-4AAA-99B5-BB9E3AB13C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CC597F-8C34-4B61-A152-BBD9ACB2F9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D29FA0-A7FD-4379-871F-46751ECF50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4F170C-C41B-4041-ABC2-183566D699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109160" y="3606840"/>
            <a:ext cx="757728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2382CF-36BF-4211-A17E-58A6D6869A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80A734-F913-4E5E-B9CE-9CD8D5944A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84579-B83A-47C8-8DBD-74C8C66D4B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BDA372-2642-4E33-B685-200E0A5766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5732A2-6868-48F0-AFEC-9C756FFD7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0929FA-64A0-47E2-A99C-6FAD407CA9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F519BD-9E7F-4CD6-BB5D-CC72858B83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9BB97-C127-442F-A944-16DBCF50BE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D6FB6A-467F-484F-A8F8-AB1278460B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5A8832-5F8D-4701-AB9F-A1B15A284F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8FE1D-A53E-4AD9-B440-C9B32F3E67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09160" y="3606840"/>
            <a:ext cx="757728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8204DC-F744-4A9E-8048-3FB7B9BD87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D91BB-1CB2-4145-A13C-1209846DB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CF381-A429-41A2-9FEF-DD34672B4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974D79-B131-4417-B846-8B652A2E0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5.png" descr=""/>
          <p:cNvPicPr/>
          <p:nvPr/>
        </p:nvPicPr>
        <p:blipFill>
          <a:blip r:embed="rId2"/>
          <a:stretch/>
        </p:blipFill>
        <p:spPr>
          <a:xfrm>
            <a:off x="720" y="360"/>
            <a:ext cx="914256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image6.png" descr=""/>
          <p:cNvPicPr/>
          <p:nvPr/>
        </p:nvPicPr>
        <p:blipFill>
          <a:blip r:embed="rId3"/>
          <a:stretch/>
        </p:blipFill>
        <p:spPr>
          <a:xfrm>
            <a:off x="720" y="360"/>
            <a:ext cx="9142560" cy="6856920"/>
          </a:xfrm>
          <a:prstGeom prst="rect">
            <a:avLst/>
          </a:prstGeom>
          <a:ln w="0">
            <a:noFill/>
          </a:ln>
        </p:spPr>
      </p:pic>
      <p:pic>
        <p:nvPicPr>
          <p:cNvPr id="2" name="image1.jpg" descr="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3" name="image2.png" descr=""/>
          <p:cNvPicPr/>
          <p:nvPr/>
        </p:nvPicPr>
        <p:blipFill>
          <a:blip r:embed="rId5"/>
          <a:stretch/>
        </p:blipFill>
        <p:spPr>
          <a:xfrm>
            <a:off x="720" y="360"/>
            <a:ext cx="9142560" cy="6856920"/>
          </a:xfrm>
          <a:prstGeom prst="rect">
            <a:avLst/>
          </a:prstGeom>
          <a:ln w="0">
            <a:noFill/>
          </a:ln>
        </p:spPr>
      </p:pic>
      <p:pic>
        <p:nvPicPr>
          <p:cNvPr id="4" name="image3.png" descr=""/>
          <p:cNvPicPr/>
          <p:nvPr/>
        </p:nvPicPr>
        <p:blipFill>
          <a:blip r:embed="rId6"/>
          <a:stretch/>
        </p:blipFill>
        <p:spPr>
          <a:xfrm>
            <a:off x="720" y="360"/>
            <a:ext cx="9142560" cy="6856920"/>
          </a:xfrm>
          <a:prstGeom prst="rect">
            <a:avLst/>
          </a:prstGeom>
          <a:ln w="0">
            <a:noFill/>
          </a:ln>
        </p:spPr>
      </p:pic>
      <p:pic>
        <p:nvPicPr>
          <p:cNvPr id="5" name="image4.png" descr=""/>
          <p:cNvPicPr/>
          <p:nvPr/>
        </p:nvPicPr>
        <p:blipFill>
          <a:blip r:embed="rId7"/>
          <a:stretch/>
        </p:blipFill>
        <p:spPr>
          <a:xfrm>
            <a:off x="720" y="360"/>
            <a:ext cx="9142560" cy="68569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zh-TW" sz="3000" spc="-1" strike="noStrike">
                <a:solidFill>
                  <a:srgbClr val="000000"/>
                </a:solidFill>
                <a:latin typeface="Corbel"/>
              </a:rPr>
              <a:t>按一下以編輯母片標題樣式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75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rgbClr val="000000"/>
                </a:solidFill>
                <a:latin typeface="Corbel"/>
              </a:rPr>
              <a:t>&lt;日期/時間&gt;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75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9D2AEEC-C169-4F45-83E8-78BC50FE9E7A}" type="slidenum">
              <a:rPr b="0" lang="en-US" sz="750" spc="-1" strike="noStrike">
                <a:solidFill>
                  <a:srgbClr val="000000"/>
                </a:solidFill>
                <a:latin typeface="Corbel"/>
              </a:rPr>
              <a:t>&lt;編號&gt;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000000"/>
                </a:solidFill>
                <a:latin typeface="Corbel"/>
              </a:rPr>
              <a:t>請按這裡編輯大綱文字格式</a:t>
            </a: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第三個大綱層次</a:t>
            </a:r>
            <a:endParaRPr b="0" lang="en-US" sz="15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第四個大綱層次</a:t>
            </a:r>
            <a:endParaRPr b="0" lang="en-US" sz="15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orbe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orbe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orbe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5.png" descr=""/>
          <p:cNvPicPr/>
          <p:nvPr/>
        </p:nvPicPr>
        <p:blipFill>
          <a:blip r:embed="rId2"/>
          <a:stretch/>
        </p:blipFill>
        <p:spPr>
          <a:xfrm>
            <a:off x="720" y="360"/>
            <a:ext cx="9142560" cy="6856920"/>
          </a:xfrm>
          <a:prstGeom prst="rect">
            <a:avLst/>
          </a:prstGeom>
          <a:ln w="0">
            <a:noFill/>
          </a:ln>
        </p:spPr>
      </p:pic>
      <p:pic>
        <p:nvPicPr>
          <p:cNvPr id="48" name="image6.png" descr=""/>
          <p:cNvPicPr/>
          <p:nvPr/>
        </p:nvPicPr>
        <p:blipFill>
          <a:blip r:embed="rId3"/>
          <a:stretch/>
        </p:blipFill>
        <p:spPr>
          <a:xfrm>
            <a:off x="720" y="360"/>
            <a:ext cx="9142560" cy="68569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zh-TW" sz="2100" spc="-1" strike="noStrike">
                <a:solidFill>
                  <a:srgbClr val="000000"/>
                </a:solidFill>
                <a:latin typeface="Corbel"/>
              </a:rPr>
              <a:t>按一下以編輯母片文字樣式</a:t>
            </a: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第二層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第三層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20024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第四層</a:t>
            </a:r>
            <a:endParaRPr b="0" lang="en-US" sz="1500" spc="-1" strike="noStrike">
              <a:solidFill>
                <a:srgbClr val="000000"/>
              </a:solidFill>
              <a:latin typeface="Corbel"/>
            </a:endParaRPr>
          </a:p>
          <a:p>
            <a:pPr lvl="4" marL="15429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第五層</a:t>
            </a:r>
            <a:endParaRPr b="0" lang="en-US" sz="1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zh-TW" sz="2700" spc="-1" strike="noStrike">
                <a:solidFill>
                  <a:srgbClr val="000000"/>
                </a:solidFill>
                <a:latin typeface="Corbel"/>
              </a:rPr>
              <a:t>按一下以編輯母片標題樣式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75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rgbClr val="000000"/>
                </a:solidFill>
                <a:latin typeface="Corbel"/>
              </a:rPr>
              <a:t>&lt;日期/時間&gt;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75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2A4691F-29B6-4546-8BAD-9194F354AEE7}" type="slidenum">
              <a:rPr b="0" lang="en-US" sz="750" spc="-1" strike="noStrike">
                <a:solidFill>
                  <a:srgbClr val="000000"/>
                </a:solidFill>
                <a:latin typeface="Corbel"/>
              </a:rPr>
              <a:t>&lt;編號&gt;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6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2492640" y="5094720"/>
            <a:ext cx="6193800" cy="9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Homework 1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Enzymes are </a:t>
            </a:r>
            <a:r>
              <a:rPr b="0" lang="en-US" sz="2100" spc="-1" strike="noStrike">
                <a:solidFill>
                  <a:srgbClr val="ff0000"/>
                </a:solidFill>
                <a:latin typeface="Corbel"/>
              </a:rPr>
              <a:t>proteins</a:t>
            </a: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 that act as biological catalysts.</a:t>
            </a: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The Enzyme Commission number (EC number) is a numerical classification scheme for enzymes, based on the chemical reactions they catalyze. As a system of enzyme nomenclature, every EC number is associated with a recommended name for the respective enzyme.</a:t>
            </a: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orbel"/>
              </a:rPr>
              <a:t>Enzyme Database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4" name="圖片 4" descr=""/>
          <p:cNvPicPr/>
          <p:nvPr/>
        </p:nvPicPr>
        <p:blipFill>
          <a:blip r:embed="rId1"/>
          <a:stretch/>
        </p:blipFill>
        <p:spPr>
          <a:xfrm>
            <a:off x="70560" y="3698280"/>
            <a:ext cx="9002520" cy="283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Every enzyme code consists of the letters "EC" followed by </a:t>
            </a:r>
            <a:r>
              <a:rPr b="0" lang="en-US" sz="2100" spc="-1" strike="noStrike">
                <a:solidFill>
                  <a:srgbClr val="ff0000"/>
                </a:solidFill>
                <a:latin typeface="Corbel"/>
              </a:rPr>
              <a:t>four</a:t>
            </a: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 numbers separated by periods. Those numbers represent a progressively finer classification of the enzyme. Preliminary EC numbers exist and have an 'n' as part of the fourth (serial) digit (e.g. EC 3.5.1.n3).</a:t>
            </a: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orbel"/>
              </a:rPr>
              <a:t>Enzyme Database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zh-TW" sz="2100" spc="-1" strike="noStrike">
                <a:solidFill>
                  <a:srgbClr val="000000"/>
                </a:solidFill>
                <a:latin typeface="Corbel"/>
              </a:rPr>
              <a:t>請分析</a:t>
            </a: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uniprot_sprot.dat (~db/uniprot_sprot.dat) </a:t>
            </a:r>
            <a:r>
              <a:rPr b="0" lang="zh-TW" sz="2100" spc="-1" strike="noStrike">
                <a:solidFill>
                  <a:srgbClr val="000000"/>
                </a:solidFill>
                <a:latin typeface="Corbel"/>
              </a:rPr>
              <a:t>並建立</a:t>
            </a: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Enzyme Database</a:t>
            </a: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欄位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UNI_ID (Primary Key) (ID)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AC (1~n) (AC)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20024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不同</a:t>
            </a:r>
            <a:r>
              <a:rPr b="0" lang="en-US" sz="1500" spc="-1" strike="noStrike">
                <a:solidFill>
                  <a:srgbClr val="000000"/>
                </a:solidFill>
                <a:latin typeface="Corbel"/>
              </a:rPr>
              <a:t>AC</a:t>
            </a: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用</a:t>
            </a:r>
            <a:r>
              <a:rPr b="0" lang="en-US" sz="1500" spc="-1" strike="noStrike">
                <a:solidFill>
                  <a:srgbClr val="000000"/>
                </a:solidFill>
                <a:latin typeface="Corbel"/>
              </a:rPr>
              <a:t>;</a:t>
            </a: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分隔</a:t>
            </a:r>
            <a:endParaRPr b="0" lang="en-US" sz="15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EC (1~n) (DE)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20024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不同</a:t>
            </a:r>
            <a:r>
              <a:rPr b="0" lang="en-US" sz="1500" spc="-1" strike="noStrike">
                <a:solidFill>
                  <a:srgbClr val="000000"/>
                </a:solidFill>
                <a:latin typeface="Corbel"/>
              </a:rPr>
              <a:t>EC</a:t>
            </a: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用</a:t>
            </a:r>
            <a:r>
              <a:rPr b="0" lang="en-US" sz="1500" spc="-1" strike="noStrike">
                <a:solidFill>
                  <a:srgbClr val="000000"/>
                </a:solidFill>
                <a:latin typeface="Corbel"/>
              </a:rPr>
              <a:t>;</a:t>
            </a: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分隔</a:t>
            </a:r>
            <a:endParaRPr b="0" lang="en-US" sz="15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PDB (0~n) (DR)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20024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不同</a:t>
            </a:r>
            <a:r>
              <a:rPr b="0" lang="en-US" sz="1500" spc="-1" strike="noStrike">
                <a:solidFill>
                  <a:srgbClr val="000000"/>
                </a:solidFill>
                <a:latin typeface="Corbel"/>
              </a:rPr>
              <a:t>PDB</a:t>
            </a: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用</a:t>
            </a:r>
            <a:r>
              <a:rPr b="0" lang="en-US" sz="1500" spc="-1" strike="noStrike">
                <a:solidFill>
                  <a:srgbClr val="000000"/>
                </a:solidFill>
                <a:latin typeface="Corbel"/>
              </a:rPr>
              <a:t>;</a:t>
            </a:r>
            <a:r>
              <a:rPr b="0" lang="zh-TW" sz="1500" spc="-1" strike="noStrike">
                <a:solidFill>
                  <a:srgbClr val="000000"/>
                </a:solidFill>
                <a:latin typeface="Corbel"/>
              </a:rPr>
              <a:t>分隔</a:t>
            </a:r>
            <a:endParaRPr b="0" lang="en-US" sz="15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Sequence (SQ)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orbel"/>
              </a:rPr>
              <a:t>Homework 1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orbel"/>
              </a:rPr>
              <a:t>Homework 1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1" name="圖片 3" descr=""/>
          <p:cNvPicPr/>
          <p:nvPr/>
        </p:nvPicPr>
        <p:blipFill>
          <a:blip r:embed="rId1"/>
          <a:stretch/>
        </p:blipFill>
        <p:spPr>
          <a:xfrm>
            <a:off x="19800" y="2651760"/>
            <a:ext cx="8884440" cy="2016000"/>
          </a:xfrm>
          <a:prstGeom prst="rect">
            <a:avLst/>
          </a:prstGeom>
          <a:ln w="0">
            <a:noFill/>
          </a:ln>
        </p:spPr>
      </p:pic>
      <p:sp>
        <p:nvSpPr>
          <p:cNvPr id="102" name="文字方塊 4"/>
          <p:cNvSpPr/>
          <p:nvPr/>
        </p:nvSpPr>
        <p:spPr>
          <a:xfrm>
            <a:off x="84600" y="4996080"/>
            <a:ext cx="6590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4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個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AC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對到相同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ID, 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在資料庫只需建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筆資料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(Primary key = ID)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有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2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個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EC 2.1.1.72, EC 2.1.1.- 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都需要存到資料庫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orbel"/>
              </a:rPr>
              <a:t>Homework 1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5" name="圖片 3" descr=""/>
          <p:cNvPicPr/>
          <p:nvPr/>
        </p:nvPicPr>
        <p:blipFill>
          <a:blip r:embed="rId1"/>
          <a:stretch/>
        </p:blipFill>
        <p:spPr>
          <a:xfrm>
            <a:off x="922680" y="1749600"/>
            <a:ext cx="7508160" cy="4226760"/>
          </a:xfrm>
          <a:prstGeom prst="rect">
            <a:avLst/>
          </a:prstGeom>
          <a:ln w="0">
            <a:noFill/>
          </a:ln>
        </p:spPr>
      </p:pic>
      <p:sp>
        <p:nvSpPr>
          <p:cNvPr id="106" name="文字方塊 4"/>
          <p:cNvSpPr/>
          <p:nvPr/>
        </p:nvSpPr>
        <p:spPr>
          <a:xfrm>
            <a:off x="80640" y="6224040"/>
            <a:ext cx="625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個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ID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對到多個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PDB, 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在資料庫存到相同欄位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, 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內容以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;</a:t>
            </a: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分隔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Score</a:t>
            </a:r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資料表建立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10%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資料庫連線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10%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分析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uniprot_sprot.dat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ID 10%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AC 10%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EC 15%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PDB 15%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Sequence 15%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orbel"/>
              </a:rPr>
              <a:t>資料儲存正確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15%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orbel"/>
              </a:rPr>
              <a:t>Homework 1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Deadline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2021/04/28 23:59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Submit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Portal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57040" indent="-2570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orbel"/>
              </a:rPr>
              <a:t>Filename</a:t>
            </a:r>
            <a:endParaRPr b="0" lang="en-US" sz="2300" spc="-1" strike="noStrike">
              <a:solidFill>
                <a:srgbClr val="000000"/>
              </a:solidFill>
              <a:latin typeface="Corbel"/>
            </a:endParaRPr>
          </a:p>
          <a:p>
            <a:pPr lvl="1" marL="557280" indent="-21420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s+SID_HW1.pl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857160" indent="-1713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e.g : s1001234_HW1.pl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orbel"/>
              </a:rPr>
              <a:t>Deadline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2492640" y="5094720"/>
            <a:ext cx="6193800" cy="9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endParaRPr b="0" lang="en-US" sz="21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1109160" y="3606840"/>
            <a:ext cx="757728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Q&amp;A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1229</TotalTime>
  <Application>LibreOffice/7.4.5.1$Windows_X86_64 LibreOffice_project/9c0871452b3918c1019dde9bfac75448afc4b57f</Application>
  <AppVersion>15.0000</AppVersion>
  <Words>298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2014-10-13T00:41:19Z</dcterms:created>
  <dc:creator>tinin</dc:creator>
  <dc:description/>
  <dc:language>zh-TW</dc:language>
  <cp:lastModifiedBy/>
  <dcterms:modified xsi:type="dcterms:W3CDTF">2024-04-01T07:09:08Z</dcterms:modified>
  <cp:revision>117</cp:revision>
  <dc:subject/>
  <dc:title>Homework2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10</vt:i4>
  </property>
</Properties>
</file>