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6" name="image1.jpg"/>
          <p:cNvPicPr>
            <a:picLocks noChangeAspect="1"/>
          </p:cNvPicPr>
          <p:nvPr/>
        </p:nvPicPr>
        <p:blipFill>
          <a:blip r:embed="rId2" cstate="print">
            <a:duotone>
              <a:schemeClr val="accent1"/>
              <a:srgbClr val="FFFFFF"/>
            </a:duotone>
          </a:blip>
          <a:stretch>
            <a:fillRect/>
          </a:stretch>
        </p:blipFill>
        <p:spPr>
          <a:xfrm>
            <a:off x="0" y="0"/>
            <a:ext cx="12192000" cy="6858000"/>
          </a:xfrm>
          <a:prstGeom prst="rect">
            <a:avLst/>
          </a:prstGeom>
          <a:noFill/>
          <a:ln>
            <a:noFill/>
          </a:ln>
        </p:spPr>
      </p:pic>
      <p:pic>
        <p:nvPicPr>
          <p:cNvPr id="7" name="image2.png"/>
          <p:cNvPicPr>
            <a:picLocks noChangeAspect="1"/>
          </p:cNvPicPr>
          <p:nvPr/>
        </p:nvPicPr>
        <p:blipFill>
          <a:blip r:embed="rId3" cstate="print">
            <a:duotone>
              <a:schemeClr val="accent1"/>
              <a:srgbClr val="FFFFFF"/>
            </a:duotone>
          </a:blip>
          <a:stretch>
            <a:fillRect/>
          </a:stretch>
        </p:blipFill>
        <p:spPr>
          <a:xfrm>
            <a:off x="762" y="429"/>
            <a:ext cx="12190477" cy="6857143"/>
          </a:xfrm>
          <a:prstGeom prst="rect">
            <a:avLst/>
          </a:prstGeom>
          <a:noFill/>
          <a:ln>
            <a:noFill/>
          </a:ln>
        </p:spPr>
      </p:pic>
      <p:pic>
        <p:nvPicPr>
          <p:cNvPr id="8" name="image3.png"/>
          <p:cNvPicPr>
            <a:picLocks noChangeAspect="1"/>
          </p:cNvPicPr>
          <p:nvPr/>
        </p:nvPicPr>
        <p:blipFill>
          <a:blip r:embed="rId4"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4.png"/>
          <p:cNvPicPr>
            <a:picLocks noChangeAspect="1"/>
          </p:cNvPicPr>
          <p:nvPr/>
        </p:nvPicPr>
        <p:blipFill>
          <a:blip r:embed="rId5" cstate="print"/>
          <a:stretch>
            <a:fillRect/>
          </a:stretch>
        </p:blipFill>
        <p:spPr>
          <a:xfrm>
            <a:off x="762" y="429"/>
            <a:ext cx="12190477" cy="6857143"/>
          </a:xfrm>
          <a:prstGeom prst="rect">
            <a:avLst/>
          </a:prstGeom>
          <a:noFill/>
          <a:ln>
            <a:noFill/>
          </a:ln>
        </p:spPr>
      </p:pic>
      <p:sp>
        <p:nvSpPr>
          <p:cNvPr id="31" name="Rectangle 31"/>
          <p:cNvSpPr>
            <a:spLocks noGrp="1"/>
          </p:cNvSpPr>
          <p:nvPr>
            <p:ph type="subTitle" idx="1"/>
          </p:nvPr>
        </p:nvSpPr>
        <p:spPr>
          <a:xfrm>
            <a:off x="3323645" y="5094578"/>
            <a:ext cx="8258755" cy="925223"/>
          </a:xfrm>
        </p:spPr>
        <p:txBody>
          <a:bodyPr/>
          <a:lstStyle>
            <a:lvl1pPr marL="0" indent="0" algn="r" latinLnBrk="0">
              <a:buNone/>
              <a:defRPr lang="zh-TW" sz="28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zh-TW"/>
          </a:p>
        </p:txBody>
      </p:sp>
      <p:sp>
        <p:nvSpPr>
          <p:cNvPr id="5" name="Rectangle 5"/>
          <p:cNvSpPr>
            <a:spLocks noGrp="1"/>
          </p:cNvSpPr>
          <p:nvPr>
            <p:ph type="ctrTitle"/>
          </p:nvPr>
        </p:nvSpPr>
        <p:spPr>
          <a:xfrm>
            <a:off x="1478648" y="3606801"/>
            <a:ext cx="10103752" cy="1470025"/>
          </a:xfrm>
        </p:spPr>
        <p:txBody>
          <a:bodyPr anchor="b" anchorCtr="0"/>
          <a:lstStyle>
            <a:lvl1pPr algn="r" latinLnBrk="0">
              <a:defRPr lang="zh-TW" sz="4000"/>
            </a:lvl1pPr>
          </a:lstStyle>
          <a:p>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07A072F3-C0B9-4ACC-ADDB-25B75AE596FF}" type="datetimeFigureOut">
              <a:rPr lang="zh-TW" altLang="en-US" smtClean="0"/>
              <a:t>2022/5/12</a:t>
            </a:fld>
            <a:endParaRPr lang="zh-TW" altLang="en-US"/>
          </a:p>
        </p:txBody>
      </p:sp>
      <p:sp>
        <p:nvSpPr>
          <p:cNvPr id="11" name="Slide Number Placeholder 10"/>
          <p:cNvSpPr>
            <a:spLocks noGrp="1"/>
          </p:cNvSpPr>
          <p:nvPr>
            <p:ph type="sldNum" sz="quarter" idx="11"/>
          </p:nvPr>
        </p:nvSpPr>
        <p:spPr/>
        <p:txBody>
          <a:bodyPr/>
          <a:lstStyle/>
          <a:p>
            <a:fld id="{27B78101-89BD-40F4-9FBC-7BC13F92DFB8}" type="slidenum">
              <a:rPr lang="zh-TW" altLang="en-US" smtClean="0"/>
              <a:t>‹#›</a:t>
            </a:fld>
            <a:endParaRPr lang="zh-TW" altLang="en-US"/>
          </a:p>
        </p:txBody>
      </p:sp>
      <p:sp>
        <p:nvSpPr>
          <p:cNvPr id="12" name="Footer Placeholder 11"/>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03853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文字">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9" name="Rectangle 8"/>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B1939F74-05B3-409B-9C85-285B8D60D92C}" type="datetime1">
              <a:rPr lang="zh-TW" altLang="en-US" smtClean="0"/>
              <a:t>2022/5/12</a:t>
            </a:fld>
            <a:endParaRPr lang="zh-TW" altLang="en-US"/>
          </a:p>
        </p:txBody>
      </p:sp>
      <p:sp>
        <p:nvSpPr>
          <p:cNvPr id="10" name="Slide Number Placeholder 9"/>
          <p:cNvSpPr>
            <a:spLocks noGrp="1"/>
          </p:cNvSpPr>
          <p:nvPr>
            <p:ph type="sldNum" sz="quarter" idx="11"/>
          </p:nvPr>
        </p:nvSpPr>
        <p:spPr/>
        <p:txBody>
          <a:bodyPr/>
          <a:lstStyle/>
          <a:p>
            <a:fld id="{9177B5C0-B36D-4552-A208-68E68F527A18}" type="slidenum">
              <a:rPr lang="zh-TW" altLang="en-US" smtClean="0"/>
              <a:pPr/>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31765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6" name="Rectangle 5"/>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7" name="Date Placeholder 6"/>
          <p:cNvSpPr>
            <a:spLocks noGrp="1"/>
          </p:cNvSpPr>
          <p:nvPr>
            <p:ph type="dt" sz="half" idx="10"/>
          </p:nvPr>
        </p:nvSpPr>
        <p:spPr/>
        <p:txBody>
          <a:bodyPr/>
          <a:lstStyle/>
          <a:p>
            <a:fld id="{07A072F3-C0B9-4ACC-ADDB-25B75AE596FF}" type="datetimeFigureOut">
              <a:rPr lang="zh-TW" altLang="en-US" smtClean="0"/>
              <a:t>2022/5/12</a:t>
            </a:fld>
            <a:endParaRPr lang="zh-TW" altLang="en-US"/>
          </a:p>
        </p:txBody>
      </p:sp>
      <p:sp>
        <p:nvSpPr>
          <p:cNvPr id="8" name="Slide Number Placeholder 7"/>
          <p:cNvSpPr>
            <a:spLocks noGrp="1"/>
          </p:cNvSpPr>
          <p:nvPr>
            <p:ph type="sldNum" sz="quarter" idx="11"/>
          </p:nvPr>
        </p:nvSpPr>
        <p:spPr/>
        <p:txBody>
          <a:bodyPr/>
          <a:lstStyle/>
          <a:p>
            <a:fld id="{27B78101-89BD-40F4-9FBC-7BC13F92DFB8}" type="slidenum">
              <a:rPr lang="zh-TW" altLang="en-US" smtClean="0"/>
              <a:t>‹#›</a:t>
            </a:fld>
            <a:endParaRPr lang="zh-TW" altLang="en-US"/>
          </a:p>
        </p:txBody>
      </p:sp>
      <p:sp>
        <p:nvSpPr>
          <p:cNvPr id="9" name="Footer Placeholder 8"/>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166252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A072F3-C0B9-4ACC-ADDB-25B75AE596FF}" type="datetimeFigureOut">
              <a:rPr lang="zh-TW" altLang="en-US" smtClean="0"/>
              <a:t>2022/5/12</a:t>
            </a:fld>
            <a:endParaRPr lang="zh-TW" altLang="en-US"/>
          </a:p>
        </p:txBody>
      </p:sp>
      <p:sp>
        <p:nvSpPr>
          <p:cNvPr id="6" name="Slide Number Placeholder 5"/>
          <p:cNvSpPr>
            <a:spLocks noGrp="1"/>
          </p:cNvSpPr>
          <p:nvPr>
            <p:ph type="sldNum" sz="quarter" idx="11"/>
          </p:nvPr>
        </p:nvSpPr>
        <p:spPr/>
        <p:txBody>
          <a:bodyPr/>
          <a:lstStyle/>
          <a:p>
            <a:fld id="{27B78101-89BD-40F4-9FBC-7BC13F92DFB8}" type="slidenum">
              <a:rPr lang="zh-TW" altLang="en-US" smtClean="0"/>
              <a:t>‹#›</a:t>
            </a:fld>
            <a:endParaRPr lang="zh-TW" altLang="en-US"/>
          </a:p>
        </p:txBody>
      </p:sp>
      <p:sp>
        <p:nvSpPr>
          <p:cNvPr id="8" name="Footer Placeholder 7"/>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2710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標題及兩欄文字">
    <p:spTree>
      <p:nvGrpSpPr>
        <p:cNvPr id="1" name=""/>
        <p:cNvGrpSpPr/>
        <p:nvPr/>
      </p:nvGrpSpPr>
      <p:grpSpPr>
        <a:xfrm>
          <a:off x="0" y="0"/>
          <a:ext cx="0" cy="0"/>
          <a:chOff x="0" y="0"/>
          <a:chExt cx="0" cy="0"/>
        </a:xfrm>
      </p:grpSpPr>
      <p:sp>
        <p:nvSpPr>
          <p:cNvPr id="4" name="Rectangle 4"/>
          <p:cNvSpPr>
            <a:spLocks noGrp="1"/>
          </p:cNvSpPr>
          <p:nvPr>
            <p:ph type="body"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1" name="Rectangle 11"/>
          <p:cNvSpPr>
            <a:spLocks noGrp="1"/>
          </p:cNvSpPr>
          <p:nvPr>
            <p:ph type="body"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10" name="Date Placeholder 9"/>
          <p:cNvSpPr>
            <a:spLocks noGrp="1"/>
          </p:cNvSpPr>
          <p:nvPr>
            <p:ph type="dt" sz="half" idx="10"/>
          </p:nvPr>
        </p:nvSpPr>
        <p:spPr/>
        <p:txBody>
          <a:bodyPr/>
          <a:lstStyle/>
          <a:p>
            <a:fld id="{07A072F3-C0B9-4ACC-ADDB-25B75AE596FF}" type="datetimeFigureOut">
              <a:rPr lang="zh-TW" altLang="en-US" smtClean="0"/>
              <a:t>2022/5/12</a:t>
            </a:fld>
            <a:endParaRPr lang="zh-TW" altLang="en-US"/>
          </a:p>
        </p:txBody>
      </p:sp>
      <p:sp>
        <p:nvSpPr>
          <p:cNvPr id="12" name="Slide Number Placeholder 11"/>
          <p:cNvSpPr>
            <a:spLocks noGrp="1"/>
          </p:cNvSpPr>
          <p:nvPr>
            <p:ph type="sldNum" sz="quarter" idx="11"/>
          </p:nvPr>
        </p:nvSpPr>
        <p:spPr/>
        <p:txBody>
          <a:bodyPr/>
          <a:lstStyle/>
          <a:p>
            <a:fld id="{27B78101-89BD-40F4-9FBC-7BC13F92DFB8}" type="slidenum">
              <a:rPr lang="zh-TW" altLang="en-US" smtClean="0"/>
              <a:t>‹#›</a:t>
            </a:fld>
            <a:endParaRPr lang="zh-TW" altLang="en-US"/>
          </a:p>
        </p:txBody>
      </p:sp>
      <p:sp>
        <p:nvSpPr>
          <p:cNvPr id="13" name="Footer Placeholder 12"/>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874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
        <p:nvSpPr>
          <p:cNvPr id="16" name="Rectangle 16"/>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Rectangle 6"/>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8" name="Date Placeholder 7"/>
          <p:cNvSpPr>
            <a:spLocks noGrp="1"/>
          </p:cNvSpPr>
          <p:nvPr>
            <p:ph type="dt" sz="half" idx="10"/>
          </p:nvPr>
        </p:nvSpPr>
        <p:spPr/>
        <p:txBody>
          <a:bodyPr/>
          <a:lstStyle/>
          <a:p>
            <a:fld id="{07A072F3-C0B9-4ACC-ADDB-25B75AE596FF}" type="datetimeFigureOut">
              <a:rPr lang="zh-TW" altLang="en-US" smtClean="0"/>
              <a:t>2022/5/12</a:t>
            </a:fld>
            <a:endParaRPr lang="zh-TW" altLang="en-US"/>
          </a:p>
        </p:txBody>
      </p:sp>
      <p:sp>
        <p:nvSpPr>
          <p:cNvPr id="9" name="Slide Number Placeholder 8"/>
          <p:cNvSpPr>
            <a:spLocks noGrp="1"/>
          </p:cNvSpPr>
          <p:nvPr>
            <p:ph type="sldNum" sz="quarter" idx="11"/>
          </p:nvPr>
        </p:nvSpPr>
        <p:spPr/>
        <p:txBody>
          <a:bodyPr/>
          <a:lstStyle/>
          <a:p>
            <a:fld id="{27B78101-89BD-40F4-9FBC-7BC13F92DFB8}" type="slidenum">
              <a:rPr lang="zh-TW" altLang="en-US" smtClean="0"/>
              <a:t>‹#›</a:t>
            </a:fld>
            <a:endParaRPr lang="zh-TW" altLang="en-US"/>
          </a:p>
        </p:txBody>
      </p:sp>
      <p:sp>
        <p:nvSpPr>
          <p:cNvPr id="10" name="Footer Placeholder 9"/>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2851330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標題及兩項物件">
    <p:spTree>
      <p:nvGrpSpPr>
        <p:cNvPr id="1" name=""/>
        <p:cNvGrpSpPr/>
        <p:nvPr/>
      </p:nvGrpSpPr>
      <p:grpSpPr>
        <a:xfrm>
          <a:off x="0" y="0"/>
          <a:ext cx="0" cy="0"/>
          <a:chOff x="0" y="0"/>
          <a:chExt cx="0" cy="0"/>
        </a:xfrm>
      </p:grpSpPr>
      <p:sp>
        <p:nvSpPr>
          <p:cNvPr id="30" name="Rectangle 30"/>
          <p:cNvSpPr>
            <a:spLocks noGrp="1"/>
          </p:cNvSpPr>
          <p:nvPr>
            <p:ph sz="half" idx="1"/>
          </p:nvPr>
        </p:nvSpPr>
        <p:spPr>
          <a:xfrm>
            <a:off x="609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17" name="Rectangle 17"/>
          <p:cNvSpPr>
            <a:spLocks noGrp="1"/>
          </p:cNvSpPr>
          <p:nvPr>
            <p:ph sz="half" idx="2"/>
          </p:nvPr>
        </p:nvSpPr>
        <p:spPr>
          <a:xfrm>
            <a:off x="6197600" y="1600201"/>
            <a:ext cx="5384800" cy="452596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8" name="Rectangle 7"/>
          <p:cNvSpPr>
            <a:spLocks noGrp="1"/>
          </p:cNvSpPr>
          <p:nvPr>
            <p:ph type="title"/>
          </p:nvPr>
        </p:nvSpPr>
        <p:spPr>
          <a:xfrm>
            <a:off x="609600" y="359465"/>
            <a:ext cx="10972800" cy="1143000"/>
          </a:xfrm>
          <a:prstGeom prst="rect">
            <a:avLst/>
          </a:prstGeom>
        </p:spPr>
        <p:txBody>
          <a:bodyPr anchor="b" anchorCtr="0">
            <a:normAutofit/>
          </a:bodyPr>
          <a:lstStyle/>
          <a:p>
            <a:pPr algn="l"/>
            <a:r>
              <a:rPr lang="zh-TW" altLang="en-US" smtClean="0"/>
              <a:t>按一下以編輯母片標題樣式</a:t>
            </a:r>
            <a:endParaRPr lang="zh-TW"/>
          </a:p>
        </p:txBody>
      </p:sp>
      <p:sp>
        <p:nvSpPr>
          <p:cNvPr id="9" name="Date Placeholder 8"/>
          <p:cNvSpPr>
            <a:spLocks noGrp="1"/>
          </p:cNvSpPr>
          <p:nvPr>
            <p:ph type="dt" sz="half" idx="10"/>
          </p:nvPr>
        </p:nvSpPr>
        <p:spPr/>
        <p:txBody>
          <a:bodyPr/>
          <a:lstStyle/>
          <a:p>
            <a:fld id="{07A072F3-C0B9-4ACC-ADDB-25B75AE596FF}" type="datetimeFigureOut">
              <a:rPr lang="zh-TW" altLang="en-US" smtClean="0"/>
              <a:t>2022/5/12</a:t>
            </a:fld>
            <a:endParaRPr lang="zh-TW" altLang="en-US"/>
          </a:p>
        </p:txBody>
      </p:sp>
      <p:sp>
        <p:nvSpPr>
          <p:cNvPr id="10" name="Slide Number Placeholder 9"/>
          <p:cNvSpPr>
            <a:spLocks noGrp="1"/>
          </p:cNvSpPr>
          <p:nvPr>
            <p:ph type="sldNum" sz="quarter" idx="11"/>
          </p:nvPr>
        </p:nvSpPr>
        <p:spPr/>
        <p:txBody>
          <a:bodyPr/>
          <a:lstStyle/>
          <a:p>
            <a:fld id="{27B78101-89BD-40F4-9FBC-7BC13F92DFB8}" type="slidenum">
              <a:rPr lang="zh-TW" altLang="en-US" smtClean="0"/>
              <a:t>‹#›</a:t>
            </a:fld>
            <a:endParaRPr lang="zh-TW" altLang="en-US"/>
          </a:p>
        </p:txBody>
      </p:sp>
      <p:sp>
        <p:nvSpPr>
          <p:cNvPr id="11" name="Footer Placeholder 10"/>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58074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hade val="85000"/>
          </a:schemeClr>
        </a:solidFill>
        <a:effectLst/>
      </p:bgPr>
    </p:bg>
    <p:spTree>
      <p:nvGrpSpPr>
        <p:cNvPr id="1" name=""/>
        <p:cNvGrpSpPr/>
        <p:nvPr/>
      </p:nvGrpSpPr>
      <p:grpSpPr>
        <a:xfrm>
          <a:off x="0" y="0"/>
          <a:ext cx="0" cy="0"/>
          <a:chOff x="0" y="0"/>
          <a:chExt cx="0" cy="0"/>
        </a:xfrm>
      </p:grpSpPr>
      <p:pic>
        <p:nvPicPr>
          <p:cNvPr id="8" name="image5.png"/>
          <p:cNvPicPr>
            <a:picLocks noChangeAspect="1"/>
          </p:cNvPicPr>
          <p:nvPr/>
        </p:nvPicPr>
        <p:blipFill>
          <a:blip r:embed="rId9" cstate="print">
            <a:duotone>
              <a:schemeClr val="accent1"/>
              <a:srgbClr val="FFFFFF"/>
            </a:duotone>
          </a:blip>
          <a:stretch>
            <a:fillRect/>
          </a:stretch>
        </p:blipFill>
        <p:spPr>
          <a:xfrm>
            <a:off x="762" y="429"/>
            <a:ext cx="12190477" cy="6857143"/>
          </a:xfrm>
          <a:prstGeom prst="rect">
            <a:avLst/>
          </a:prstGeom>
          <a:noFill/>
          <a:ln>
            <a:noFill/>
          </a:ln>
        </p:spPr>
      </p:pic>
      <p:pic>
        <p:nvPicPr>
          <p:cNvPr id="9" name="image6.png"/>
          <p:cNvPicPr>
            <a:picLocks noChangeAspect="1"/>
          </p:cNvPicPr>
          <p:nvPr/>
        </p:nvPicPr>
        <p:blipFill>
          <a:blip r:embed="rId10" cstate="print"/>
          <a:stretch>
            <a:fillRect/>
          </a:stretch>
        </p:blipFill>
        <p:spPr>
          <a:xfrm>
            <a:off x="762" y="429"/>
            <a:ext cx="12190477" cy="6857143"/>
          </a:xfrm>
          <a:prstGeom prst="rect">
            <a:avLst/>
          </a:prstGeom>
          <a:noFill/>
          <a:ln>
            <a:noFill/>
          </a:ln>
        </p:spPr>
      </p:pic>
      <p:sp>
        <p:nvSpPr>
          <p:cNvPr id="30" name="Rectangle 30"/>
          <p:cNvSpPr>
            <a:spLocks noGrp="1"/>
          </p:cNvSpPr>
          <p:nvPr>
            <p:ph type="title"/>
          </p:nvPr>
        </p:nvSpPr>
        <p:spPr>
          <a:xfrm>
            <a:off x="609600" y="359465"/>
            <a:ext cx="10972800" cy="1143000"/>
          </a:xfrm>
          <a:prstGeom prst="rect">
            <a:avLst/>
          </a:prstGeom>
        </p:spPr>
        <p:txBody>
          <a:bodyPr anchor="b" anchorCtr="0">
            <a:normAutofit/>
          </a:bodyPr>
          <a:lstStyle/>
          <a:p>
            <a:pPr algn="l"/>
            <a:r>
              <a:rPr lang="zh-TW"/>
              <a:t>按一下以編輯母片標題樣式</a:t>
            </a:r>
          </a:p>
        </p:txBody>
      </p:sp>
      <p:sp>
        <p:nvSpPr>
          <p:cNvPr id="12" name="Rectangle 12"/>
          <p:cNvSpPr>
            <a:spLocks noGrp="1"/>
          </p:cNvSpPr>
          <p:nvPr>
            <p:ph type="body" idx="1"/>
          </p:nvPr>
        </p:nvSpPr>
        <p:spPr>
          <a:xfrm>
            <a:off x="609600" y="1600201"/>
            <a:ext cx="10972800" cy="4525963"/>
          </a:xfrm>
          <a:prstGeom prst="rect">
            <a:avLst/>
          </a:prstGeom>
        </p:spPr>
        <p:txBody>
          <a:bodyPr>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Rectangle 6"/>
          <p:cNvSpPr>
            <a:spLocks noGrp="1"/>
          </p:cNvSpPr>
          <p:nvPr>
            <p:ph type="dt" sz="half" idx="2"/>
          </p:nvPr>
        </p:nvSpPr>
        <p:spPr>
          <a:xfrm>
            <a:off x="609600" y="6245225"/>
            <a:ext cx="2844800" cy="476250"/>
          </a:xfrm>
          <a:prstGeom prst="rect">
            <a:avLst/>
          </a:prstGeom>
        </p:spPr>
        <p:txBody>
          <a:bodyPr/>
          <a:lstStyle>
            <a:lvl1pPr latinLnBrk="0">
              <a:defRPr lang="zh-TW" sz="1000">
                <a:latin typeface="+mn-lt"/>
              </a:defRPr>
            </a:lvl1pPr>
          </a:lstStyle>
          <a:p>
            <a:fld id="{07A072F3-C0B9-4ACC-ADDB-25B75AE596FF}" type="datetimeFigureOut">
              <a:rPr lang="zh-TW" altLang="en-US" smtClean="0"/>
              <a:t>2022/5/12</a:t>
            </a:fld>
            <a:endParaRPr lang="zh-TW" altLang="en-US"/>
          </a:p>
        </p:txBody>
      </p:sp>
      <p:sp>
        <p:nvSpPr>
          <p:cNvPr id="20" name="Rectangle 20"/>
          <p:cNvSpPr>
            <a:spLocks noGrp="1"/>
          </p:cNvSpPr>
          <p:nvPr>
            <p:ph type="ftr" sz="quarter" idx="3"/>
          </p:nvPr>
        </p:nvSpPr>
        <p:spPr>
          <a:xfrm>
            <a:off x="4165600" y="6245225"/>
            <a:ext cx="3860800" cy="476250"/>
          </a:xfrm>
          <a:prstGeom prst="rect">
            <a:avLst/>
          </a:prstGeom>
        </p:spPr>
        <p:txBody>
          <a:bodyPr/>
          <a:lstStyle>
            <a:lvl1pPr algn="ctr" latinLnBrk="0">
              <a:defRPr lang="zh-TW" sz="1000">
                <a:latin typeface="+mn-lt"/>
              </a:defRPr>
            </a:lvl1pPr>
          </a:lstStyle>
          <a:p>
            <a:endParaRPr lang="zh-TW" altLang="en-US"/>
          </a:p>
        </p:txBody>
      </p:sp>
      <p:sp>
        <p:nvSpPr>
          <p:cNvPr id="21" name="Rectangle 21"/>
          <p:cNvSpPr>
            <a:spLocks noGrp="1"/>
          </p:cNvSpPr>
          <p:nvPr>
            <p:ph type="sldNum" sz="quarter" idx="4"/>
          </p:nvPr>
        </p:nvSpPr>
        <p:spPr>
          <a:xfrm>
            <a:off x="8737600" y="6245225"/>
            <a:ext cx="2844800" cy="476250"/>
          </a:xfrm>
          <a:prstGeom prst="rect">
            <a:avLst/>
          </a:prstGeom>
        </p:spPr>
        <p:txBody>
          <a:bodyPr/>
          <a:lstStyle>
            <a:lvl1pPr latinLnBrk="0">
              <a:defRPr lang="zh-TW" sz="1000">
                <a:latin typeface="+mn-lt"/>
              </a:defRPr>
            </a:lvl1pPr>
          </a:lstStyle>
          <a:p>
            <a:fld id="{27B78101-89BD-40F4-9FBC-7BC13F92DFB8}" type="slidenum">
              <a:rPr lang="zh-TW" altLang="en-US" smtClean="0"/>
              <a:t>‹#›</a:t>
            </a:fld>
            <a:endParaRPr lang="zh-TW" altLang="en-US"/>
          </a:p>
        </p:txBody>
      </p:sp>
    </p:spTree>
    <p:extLst>
      <p:ext uri="{BB962C8B-B14F-4D97-AF65-F5344CB8AC3E}">
        <p14:creationId xmlns:p14="http://schemas.microsoft.com/office/powerpoint/2010/main" val="22116921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defPPr>
        <a:defRPr lang="zh-TW" sz="4400">
          <a:solidFill>
            <a:schemeClr val="tx1"/>
          </a:solidFill>
          <a:latin typeface="+mj-lt"/>
          <a:ea typeface="+mj-ea"/>
          <a:cs typeface="+mj-cs"/>
        </a:defRPr>
      </a:defPPr>
      <a:lvl1pPr algn="l" eaLnBrk="1" latinLnBrk="0" hangingPunct="1">
        <a:buNone/>
        <a:defRPr lang="zh-TW" sz="3600">
          <a:solidFill>
            <a:schemeClr val="tx1">
              <a:alpha val="100000"/>
            </a:schemeClr>
          </a:solidFill>
          <a:latin typeface="+mj-lt"/>
        </a:defRPr>
      </a:lvl1pPr>
    </p:titleStyle>
    <p:bodyStyle>
      <a:defPPr>
        <a:defRPr lang="zh-TW">
          <a:solidFill>
            <a:schemeClr val="tx1"/>
          </a:solidFill>
          <a:latin typeface="+mn-lt"/>
          <a:ea typeface="+mn-ea"/>
          <a:cs typeface="+mn-cs"/>
        </a:defRPr>
      </a:defPPr>
      <a:lvl1pPr marL="342900" indent="-342900" eaLnBrk="1" latinLnBrk="0" hangingPunct="1">
        <a:buChar char="•"/>
        <a:defRPr lang="zh-TW" sz="2800">
          <a:latin typeface="+mn-lt"/>
        </a:defRPr>
      </a:lvl1pPr>
      <a:lvl2pPr marL="742950" indent="-285750" eaLnBrk="1" hangingPunct="1">
        <a:buChar char="–"/>
        <a:defRPr lang="zh-TW" sz="2400">
          <a:latin typeface="+mn-lt"/>
        </a:defRPr>
      </a:lvl2pPr>
      <a:lvl3pPr marL="1143000" indent="-228600" eaLnBrk="1" hangingPunct="1">
        <a:buChar char="•"/>
        <a:defRPr lang="zh-TW" sz="2400">
          <a:latin typeface="+mn-lt"/>
        </a:defRPr>
      </a:lvl3pPr>
      <a:lvl4pPr marL="1600200" indent="-228600" eaLnBrk="1" hangingPunct="1">
        <a:buChar char="–"/>
        <a:defRPr lang="zh-TW" sz="2000">
          <a:latin typeface="+mn-lt"/>
        </a:defRPr>
      </a:lvl4pPr>
      <a:lvl5pPr marL="2057400" indent="-228600" eaLnBrk="1" hangingPunct="1">
        <a:buChar char="»"/>
        <a:defRPr lang="zh-TW" sz="2000">
          <a:latin typeface="+mn-lt"/>
        </a:defRPr>
      </a:lvl5pPr>
      <a:lvl6pPr marL="2514600" indent="-228600" eaLnBrk="1" hangingPunct="1">
        <a:buChar char="•"/>
        <a:defRPr lang="zh-TW" sz="2000"/>
      </a:lvl6pPr>
      <a:lvl7pPr marL="2971800" indent="-228600" eaLnBrk="1" hangingPunct="1">
        <a:buChar char="•"/>
        <a:defRPr lang="zh-TW" sz="2000"/>
      </a:lvl7pPr>
      <a:lvl8pPr marL="3429000" indent="-228600" eaLnBrk="1" hangingPunct="1">
        <a:buChar char="•"/>
        <a:defRPr lang="zh-TW" sz="2000"/>
      </a:lvl8pPr>
      <a:lvl9pPr marL="3886200" indent="-228600" eaLnBrk="1" hangingPunct="1">
        <a:buChar char="•"/>
        <a:defRPr lang="zh-TW" sz="2000"/>
      </a:lvl9pPr>
    </p:bodyStyle>
    <p:otherStyle>
      <a:defPPr>
        <a:defRPr lang="zh-TW">
          <a:solidFill>
            <a:schemeClr val="tx1"/>
          </a:solidFill>
          <a:latin typeface="+mn-lt"/>
          <a:ea typeface="+mn-ea"/>
          <a:cs typeface="+mn-cs"/>
        </a:defRPr>
      </a:defPPr>
      <a:lvl1pPr marL="0" eaLnBrk="1" latinLnBrk="0" hangingPunct="1">
        <a:defRPr/>
      </a:lvl1pPr>
      <a:lvl2pPr marL="457200" eaLnBrk="1" hangingPunct="1">
        <a:defRPr/>
      </a:lvl2pPr>
      <a:lvl3pPr marL="914400" eaLnBrk="1" hangingPunct="1">
        <a:defRPr/>
      </a:lvl3pPr>
      <a:lvl4pPr marL="1371600" eaLnBrk="1" hangingPunct="1">
        <a:defRPr/>
      </a:lvl4pPr>
      <a:lvl5pPr marL="1828800" eaLnBrk="1" hangingPunct="1">
        <a:defRPr/>
      </a:lvl5pPr>
      <a:lvl6pPr marL="2286000" eaLnBrk="1" hangingPunct="1">
        <a:defRPr/>
      </a:lvl6pPr>
      <a:lvl7pPr marL="2743200" eaLnBrk="1" hangingPunct="1">
        <a:defRPr/>
      </a:lvl7pPr>
      <a:lvl8pPr marL="3200400" eaLnBrk="1" hangingPunct="1">
        <a:defRPr/>
      </a:lvl8pPr>
      <a:lvl9pPr marL="3657600" eaLnBrk="1" hangingPunct="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en-US" altLang="zh-TW" dirty="0" smtClean="0"/>
              <a:t> </a:t>
            </a:r>
            <a:r>
              <a:rPr lang="zh-TW" altLang="en-US" dirty="0" smtClean="0"/>
              <a:t>簡廷因 </a:t>
            </a:r>
            <a:r>
              <a:rPr lang="en-US" altLang="zh-TW" dirty="0" smtClean="0"/>
              <a:t>Ting-Ying </a:t>
            </a:r>
            <a:r>
              <a:rPr lang="en-US" altLang="zh-TW" dirty="0" err="1" smtClean="0"/>
              <a:t>Chien</a:t>
            </a:r>
            <a:endParaRPr lang="en-US" altLang="zh-TW" dirty="0" smtClean="0"/>
          </a:p>
          <a:p>
            <a:r>
              <a:rPr lang="en-US" altLang="zh-TW" dirty="0" smtClean="0"/>
              <a:t>2022.5.12</a:t>
            </a:r>
            <a:endParaRPr lang="zh-TW" altLang="en-US" dirty="0"/>
          </a:p>
        </p:txBody>
      </p:sp>
      <p:sp>
        <p:nvSpPr>
          <p:cNvPr id="2" name="標題 1"/>
          <p:cNvSpPr>
            <a:spLocks noGrp="1"/>
          </p:cNvSpPr>
          <p:nvPr>
            <p:ph type="ctrTitle"/>
          </p:nvPr>
        </p:nvSpPr>
        <p:spPr/>
        <p:txBody>
          <a:bodyPr>
            <a:normAutofit/>
          </a:bodyPr>
          <a:lstStyle/>
          <a:p>
            <a:pPr algn="l" fontAlgn="ctr"/>
            <a:r>
              <a:rPr lang="en-US" altLang="zh-TW" dirty="0" smtClean="0"/>
              <a:t>Machine learning</a:t>
            </a:r>
            <a:endParaRPr lang="en-US" altLang="zh-TW" dirty="0">
              <a:solidFill>
                <a:srgbClr val="000000"/>
              </a:solidFill>
              <a:latin typeface="新細明體" panose="02020500000000000000" pitchFamily="18" charset="-120"/>
              <a:ea typeface="新細明體" panose="02020500000000000000" pitchFamily="18" charset="-120"/>
            </a:endParaRPr>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1</a:t>
            </a:fld>
            <a:endParaRPr lang="zh-TW" altLang="en-US"/>
          </a:p>
        </p:txBody>
      </p:sp>
    </p:spTree>
    <p:extLst>
      <p:ext uri="{BB962C8B-B14F-4D97-AF65-F5344CB8AC3E}">
        <p14:creationId xmlns:p14="http://schemas.microsoft.com/office/powerpoint/2010/main" val="3244137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Estimate </a:t>
            </a:r>
            <a:endParaRPr lang="zh-TW" altLang="en-US" dirty="0"/>
          </a:p>
        </p:txBody>
      </p:sp>
      <p:sp>
        <p:nvSpPr>
          <p:cNvPr id="4" name="投影片編號版面配置區 3"/>
          <p:cNvSpPr>
            <a:spLocks noGrp="1"/>
          </p:cNvSpPr>
          <p:nvPr>
            <p:ph type="sldNum" sz="quarter" idx="11"/>
          </p:nvPr>
        </p:nvSpPr>
        <p:spPr/>
        <p:txBody>
          <a:bodyPr/>
          <a:lstStyle/>
          <a:p>
            <a:fld id="{8B9CD19C-7B41-42DD-9AD5-3F999E355D5F}" type="slidenum">
              <a:rPr lang="zh-TW" altLang="en-US" smtClean="0"/>
              <a:pPr/>
              <a:t>10</a:t>
            </a:fld>
            <a:endParaRPr lang="zh-TW" altLang="en-US"/>
          </a:p>
        </p:txBody>
      </p:sp>
      <p:graphicFrame>
        <p:nvGraphicFramePr>
          <p:cNvPr id="5" name="表格 4"/>
          <p:cNvGraphicFramePr>
            <a:graphicFrameLocks noGrp="1"/>
          </p:cNvGraphicFramePr>
          <p:nvPr>
            <p:extLst/>
          </p:nvPr>
        </p:nvGraphicFramePr>
        <p:xfrm>
          <a:off x="4663697" y="3837891"/>
          <a:ext cx="5680775" cy="2288272"/>
        </p:xfrm>
        <a:graphic>
          <a:graphicData uri="http://schemas.openxmlformats.org/drawingml/2006/table">
            <a:tbl>
              <a:tblPr firstRow="1" bandRow="1">
                <a:tableStyleId>{2D5ABB26-0587-4C30-8999-92F81FD0307C}</a:tableStyleId>
              </a:tblPr>
              <a:tblGrid>
                <a:gridCol w="1333911">
                  <a:extLst>
                    <a:ext uri="{9D8B030D-6E8A-4147-A177-3AD203B41FA5}">
                      <a16:colId xmlns:a16="http://schemas.microsoft.com/office/drawing/2014/main" val="20000"/>
                    </a:ext>
                  </a:extLst>
                </a:gridCol>
                <a:gridCol w="1111592">
                  <a:extLst>
                    <a:ext uri="{9D8B030D-6E8A-4147-A177-3AD203B41FA5}">
                      <a16:colId xmlns:a16="http://schemas.microsoft.com/office/drawing/2014/main" val="20001"/>
                    </a:ext>
                  </a:extLst>
                </a:gridCol>
                <a:gridCol w="1815078">
                  <a:extLst>
                    <a:ext uri="{9D8B030D-6E8A-4147-A177-3AD203B41FA5}">
                      <a16:colId xmlns:a16="http://schemas.microsoft.com/office/drawing/2014/main" val="20002"/>
                    </a:ext>
                  </a:extLst>
                </a:gridCol>
                <a:gridCol w="1420194">
                  <a:extLst>
                    <a:ext uri="{9D8B030D-6E8A-4147-A177-3AD203B41FA5}">
                      <a16:colId xmlns:a16="http://schemas.microsoft.com/office/drawing/2014/main" val="20003"/>
                    </a:ext>
                  </a:extLst>
                </a:gridCol>
              </a:tblGrid>
              <a:tr h="504056">
                <a:tc rowSpan="2" gridSpan="2">
                  <a:txBody>
                    <a:bodyPr/>
                    <a:lstStyle/>
                    <a:p>
                      <a:pPr algn="ct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TW" dirty="0" smtClean="0"/>
                        <a:t>Actual value</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4056">
                <a:tc gridSpan="2" vMerge="1">
                  <a:txBody>
                    <a:bodyPr/>
                    <a:lstStyle/>
                    <a:p>
                      <a:endParaRPr lang="zh-TW"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Positive</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Negative</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56">
                <a:tc rowSpan="2">
                  <a:txBody>
                    <a:bodyPr/>
                    <a:lstStyle/>
                    <a:p>
                      <a:pPr algn="ctr"/>
                      <a:r>
                        <a:rPr lang="en-US" altLang="zh-TW" dirty="0" smtClean="0"/>
                        <a:t>Prediction</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altLang="zh-TW" dirty="0" smtClean="0"/>
                        <a:t>Positive</a:t>
                      </a:r>
                      <a:endParaRPr lang="zh-TW"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True </a:t>
                      </a:r>
                    </a:p>
                    <a:p>
                      <a:pPr algn="ctr"/>
                      <a:r>
                        <a:rPr lang="en-US" altLang="zh-TW" dirty="0" smtClean="0"/>
                        <a:t>Positive(TP)</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False Positive(FP)</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56">
                <a:tc v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altLang="zh-TW" dirty="0" smtClean="0"/>
                        <a:t>Negative</a:t>
                      </a:r>
                      <a:endParaRPr lang="zh-TW" altLang="en-US"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False</a:t>
                      </a:r>
                    </a:p>
                    <a:p>
                      <a:pPr algn="ctr"/>
                      <a:r>
                        <a:rPr lang="en-US" altLang="zh-TW" dirty="0" smtClean="0"/>
                        <a:t>Negative(FN)</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smtClean="0"/>
                        <a:t>True</a:t>
                      </a:r>
                    </a:p>
                    <a:p>
                      <a:pPr algn="ctr"/>
                      <a:r>
                        <a:rPr lang="en-US" altLang="zh-TW" dirty="0" smtClean="0"/>
                        <a:t>Negative(TN)</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6" name="文字方塊 5"/>
              <p:cNvSpPr txBox="1"/>
              <p:nvPr/>
            </p:nvSpPr>
            <p:spPr>
              <a:xfrm>
                <a:off x="2495600" y="1916833"/>
                <a:ext cx="2258054" cy="393249"/>
              </a:xfrm>
              <a:prstGeom prst="rect">
                <a:avLst/>
              </a:prstGeom>
              <a:noFill/>
            </p:spPr>
            <p:txBody>
              <a:bodyPr wrap="none" lIns="0" tIns="0" rIns="0" bIns="0" rtlCol="0">
                <a:spAutoFit/>
              </a:bodyPr>
              <a:lstStyle/>
              <a:p>
                <a:r>
                  <a:rPr lang="en-US" altLang="zh-TW" dirty="0"/>
                  <a:t>Accuracy=</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𝑇𝑃</m:t>
                        </m:r>
                        <m:r>
                          <a:rPr lang="en-US" altLang="zh-TW" i="1">
                            <a:latin typeface="Cambria Math" panose="02040503050406030204" pitchFamily="18" charset="0"/>
                          </a:rPr>
                          <m:t>+</m:t>
                        </m:r>
                        <m:r>
                          <a:rPr lang="en-US" altLang="zh-TW" i="1">
                            <a:latin typeface="Cambria Math" panose="02040503050406030204" pitchFamily="18" charset="0"/>
                          </a:rPr>
                          <m:t>𝑇𝑁</m:t>
                        </m:r>
                      </m:num>
                      <m:den>
                        <m:r>
                          <a:rPr lang="en-US" altLang="zh-TW" i="1">
                            <a:latin typeface="Cambria Math" panose="02040503050406030204" pitchFamily="18" charset="0"/>
                          </a:rPr>
                          <m:t>𝑇𝑃</m:t>
                        </m:r>
                        <m:r>
                          <a:rPr lang="en-US" altLang="zh-TW" i="1">
                            <a:latin typeface="Cambria Math" panose="02040503050406030204" pitchFamily="18" charset="0"/>
                          </a:rPr>
                          <m:t>+</m:t>
                        </m:r>
                        <m:r>
                          <a:rPr lang="en-US" altLang="zh-TW" i="1">
                            <a:latin typeface="Cambria Math" panose="02040503050406030204" pitchFamily="18" charset="0"/>
                          </a:rPr>
                          <m:t>𝐹𝑃</m:t>
                        </m:r>
                        <m:r>
                          <a:rPr lang="en-US" altLang="zh-TW" i="1">
                            <a:latin typeface="Cambria Math" panose="02040503050406030204" pitchFamily="18" charset="0"/>
                          </a:rPr>
                          <m:t>+</m:t>
                        </m:r>
                        <m:r>
                          <a:rPr lang="en-US" altLang="zh-TW" i="1">
                            <a:latin typeface="Cambria Math" panose="02040503050406030204" pitchFamily="18" charset="0"/>
                          </a:rPr>
                          <m:t>𝑇𝑁</m:t>
                        </m:r>
                        <m:r>
                          <a:rPr lang="en-US" altLang="zh-TW" i="1">
                            <a:latin typeface="Cambria Math" panose="02040503050406030204" pitchFamily="18" charset="0"/>
                          </a:rPr>
                          <m:t>+</m:t>
                        </m:r>
                        <m:r>
                          <a:rPr lang="en-US" altLang="zh-TW" i="1">
                            <a:latin typeface="Cambria Math" panose="02040503050406030204" pitchFamily="18" charset="0"/>
                          </a:rPr>
                          <m:t>𝐹𝑁</m:t>
                        </m:r>
                      </m:den>
                    </m:f>
                  </m:oMath>
                </a14:m>
                <a:endParaRPr lang="zh-TW" altLang="en-US" dirty="0"/>
              </a:p>
            </p:txBody>
          </p:sp>
        </mc:Choice>
        <mc:Fallback>
          <p:sp>
            <p:nvSpPr>
              <p:cNvPr id="6" name="文字方塊 5"/>
              <p:cNvSpPr txBox="1">
                <a:spLocks noRot="1" noChangeAspect="1" noMove="1" noResize="1" noEditPoints="1" noAdjustHandles="1" noChangeArrowheads="1" noChangeShapeType="1" noTextEdit="1"/>
              </p:cNvSpPr>
              <p:nvPr/>
            </p:nvSpPr>
            <p:spPr>
              <a:xfrm>
                <a:off x="2495600" y="1916833"/>
                <a:ext cx="2258054" cy="393249"/>
              </a:xfrm>
              <a:prstGeom prst="rect">
                <a:avLst/>
              </a:prstGeom>
              <a:blipFill>
                <a:blip r:embed="rId2"/>
                <a:stretch>
                  <a:fillRect l="-6199" t="-4615" r="-2426" b="-2153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 name="文字方塊 6"/>
              <p:cNvSpPr txBox="1"/>
              <p:nvPr/>
            </p:nvSpPr>
            <p:spPr>
              <a:xfrm>
                <a:off x="2495601" y="2492897"/>
                <a:ext cx="1734257" cy="393249"/>
              </a:xfrm>
              <a:prstGeom prst="rect">
                <a:avLst/>
              </a:prstGeom>
              <a:noFill/>
            </p:spPr>
            <p:txBody>
              <a:bodyPr wrap="none" lIns="0" tIns="0" rIns="0" bIns="0" rtlCol="0">
                <a:spAutoFit/>
              </a:bodyPr>
              <a:lstStyle/>
              <a:p>
                <a:r>
                  <a:rPr lang="en-US" altLang="zh-TW" dirty="0"/>
                  <a:t>Sensitivity =</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𝑇𝑃</m:t>
                        </m:r>
                      </m:num>
                      <m:den>
                        <m:r>
                          <a:rPr lang="en-US" altLang="zh-TW" i="1">
                            <a:latin typeface="Cambria Math" panose="02040503050406030204" pitchFamily="18" charset="0"/>
                          </a:rPr>
                          <m:t>𝑇𝑃</m:t>
                        </m:r>
                        <m:r>
                          <a:rPr lang="en-US" altLang="zh-TW" i="1">
                            <a:latin typeface="Cambria Math" panose="02040503050406030204" pitchFamily="18" charset="0"/>
                          </a:rPr>
                          <m:t>+</m:t>
                        </m:r>
                        <m:r>
                          <a:rPr lang="en-US" altLang="zh-TW" i="1">
                            <a:latin typeface="Cambria Math" panose="02040503050406030204" pitchFamily="18" charset="0"/>
                          </a:rPr>
                          <m:t>𝐹𝑁</m:t>
                        </m:r>
                      </m:den>
                    </m:f>
                  </m:oMath>
                </a14:m>
                <a:endParaRPr lang="zh-TW" altLang="en-US" dirty="0"/>
              </a:p>
            </p:txBody>
          </p:sp>
        </mc:Choice>
        <mc:Fallback>
          <p:sp>
            <p:nvSpPr>
              <p:cNvPr id="7" name="文字方塊 6"/>
              <p:cNvSpPr txBox="1">
                <a:spLocks noRot="1" noChangeAspect="1" noMove="1" noResize="1" noEditPoints="1" noAdjustHandles="1" noChangeArrowheads="1" noChangeShapeType="1" noTextEdit="1"/>
              </p:cNvSpPr>
              <p:nvPr/>
            </p:nvSpPr>
            <p:spPr>
              <a:xfrm>
                <a:off x="2495601" y="2492897"/>
                <a:ext cx="1734257" cy="393249"/>
              </a:xfrm>
              <a:prstGeom prst="rect">
                <a:avLst/>
              </a:prstGeom>
              <a:blipFill>
                <a:blip r:embed="rId3"/>
                <a:stretch>
                  <a:fillRect l="-8070" t="-4688" r="-2456" b="-21875"/>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8" name="文字方塊 7"/>
              <p:cNvSpPr txBox="1"/>
              <p:nvPr/>
            </p:nvSpPr>
            <p:spPr>
              <a:xfrm>
                <a:off x="2495601" y="3196883"/>
                <a:ext cx="1682961" cy="393249"/>
              </a:xfrm>
              <a:prstGeom prst="rect">
                <a:avLst/>
              </a:prstGeom>
              <a:noFill/>
            </p:spPr>
            <p:txBody>
              <a:bodyPr wrap="none" lIns="0" tIns="0" rIns="0" bIns="0" rtlCol="0">
                <a:spAutoFit/>
              </a:bodyPr>
              <a:lstStyle/>
              <a:p>
                <a:r>
                  <a:rPr lang="en-US" altLang="zh-TW" dirty="0"/>
                  <a:t>Specificity=</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𝑇𝑁</m:t>
                        </m:r>
                      </m:num>
                      <m:den>
                        <m:r>
                          <a:rPr lang="en-US" altLang="zh-TW" i="1">
                            <a:latin typeface="Cambria Math" panose="02040503050406030204" pitchFamily="18" charset="0"/>
                          </a:rPr>
                          <m:t>𝐹𝑃</m:t>
                        </m:r>
                        <m:r>
                          <a:rPr lang="en-US" altLang="zh-TW" i="1">
                            <a:latin typeface="Cambria Math" panose="02040503050406030204" pitchFamily="18" charset="0"/>
                          </a:rPr>
                          <m:t>+</m:t>
                        </m:r>
                        <m:r>
                          <a:rPr lang="en-US" altLang="zh-TW" i="1">
                            <a:latin typeface="Cambria Math" panose="02040503050406030204" pitchFamily="18" charset="0"/>
                          </a:rPr>
                          <m:t>𝑇𝑁</m:t>
                        </m:r>
                      </m:den>
                    </m:f>
                  </m:oMath>
                </a14:m>
                <a:endParaRPr lang="zh-TW" altLang="en-US" dirty="0"/>
              </a:p>
            </p:txBody>
          </p:sp>
        </mc:Choice>
        <mc:Fallback>
          <p:sp>
            <p:nvSpPr>
              <p:cNvPr id="8" name="文字方塊 7"/>
              <p:cNvSpPr txBox="1">
                <a:spLocks noRot="1" noChangeAspect="1" noMove="1" noResize="1" noEditPoints="1" noAdjustHandles="1" noChangeArrowheads="1" noChangeShapeType="1" noTextEdit="1"/>
              </p:cNvSpPr>
              <p:nvPr/>
            </p:nvSpPr>
            <p:spPr>
              <a:xfrm>
                <a:off x="2495601" y="3196883"/>
                <a:ext cx="1682961" cy="393249"/>
              </a:xfrm>
              <a:prstGeom prst="rect">
                <a:avLst/>
              </a:prstGeom>
              <a:blipFill>
                <a:blip r:embed="rId4"/>
                <a:stretch>
                  <a:fillRect l="-8333" t="-4615" r="-3986" b="-2153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9" name="文字方塊 8"/>
              <p:cNvSpPr txBox="1"/>
              <p:nvPr/>
            </p:nvSpPr>
            <p:spPr>
              <a:xfrm>
                <a:off x="2492488" y="3863182"/>
                <a:ext cx="1545103" cy="393249"/>
              </a:xfrm>
              <a:prstGeom prst="rect">
                <a:avLst/>
              </a:prstGeom>
              <a:noFill/>
            </p:spPr>
            <p:txBody>
              <a:bodyPr wrap="none" lIns="0" tIns="0" rIns="0" bIns="0" rtlCol="0">
                <a:spAutoFit/>
              </a:bodyPr>
              <a:lstStyle/>
              <a:p>
                <a:r>
                  <a:rPr lang="en-US" altLang="zh-TW" dirty="0"/>
                  <a:t>Precision=</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𝑇𝑃</m:t>
                        </m:r>
                      </m:num>
                      <m:den>
                        <m:r>
                          <a:rPr lang="en-US" altLang="zh-TW" i="1">
                            <a:latin typeface="Cambria Math" panose="02040503050406030204" pitchFamily="18" charset="0"/>
                          </a:rPr>
                          <m:t>𝑇𝑃</m:t>
                        </m:r>
                        <m:r>
                          <a:rPr lang="en-US" altLang="zh-TW" i="1">
                            <a:latin typeface="Cambria Math" panose="02040503050406030204" pitchFamily="18" charset="0"/>
                          </a:rPr>
                          <m:t>+</m:t>
                        </m:r>
                        <m:r>
                          <a:rPr lang="en-US" altLang="zh-TW" i="1">
                            <a:latin typeface="Cambria Math" panose="02040503050406030204" pitchFamily="18" charset="0"/>
                          </a:rPr>
                          <m:t>𝐹𝑃</m:t>
                        </m:r>
                      </m:den>
                    </m:f>
                  </m:oMath>
                </a14:m>
                <a:endParaRPr lang="zh-TW" altLang="en-US" dirty="0"/>
              </a:p>
            </p:txBody>
          </p:sp>
        </mc:Choice>
        <mc:Fallback>
          <p:sp>
            <p:nvSpPr>
              <p:cNvPr id="9" name="文字方塊 8"/>
              <p:cNvSpPr txBox="1">
                <a:spLocks noRot="1" noChangeAspect="1" noMove="1" noResize="1" noEditPoints="1" noAdjustHandles="1" noChangeArrowheads="1" noChangeShapeType="1" noTextEdit="1"/>
              </p:cNvSpPr>
              <p:nvPr/>
            </p:nvSpPr>
            <p:spPr>
              <a:xfrm>
                <a:off x="2492488" y="3863182"/>
                <a:ext cx="1545103" cy="393249"/>
              </a:xfrm>
              <a:prstGeom prst="rect">
                <a:avLst/>
              </a:prstGeom>
              <a:blipFill>
                <a:blip r:embed="rId5"/>
                <a:stretch>
                  <a:fillRect l="-9486" t="-4688" r="-3953" b="-21875"/>
                </a:stretch>
              </a:blipFill>
            </p:spPr>
            <p:txBody>
              <a:bodyPr/>
              <a:lstStyle/>
              <a:p>
                <a:r>
                  <a:rPr lang="zh-TW" altLang="en-US">
                    <a:noFill/>
                  </a:rPr>
                  <a:t> </a:t>
                </a:r>
              </a:p>
            </p:txBody>
          </p:sp>
        </mc:Fallback>
      </mc:AlternateContent>
      <p:sp>
        <p:nvSpPr>
          <p:cNvPr id="10" name="矩形 9"/>
          <p:cNvSpPr/>
          <p:nvPr/>
        </p:nvSpPr>
        <p:spPr>
          <a:xfrm>
            <a:off x="5447928" y="1225772"/>
            <a:ext cx="4320480" cy="23407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p:cNvSpPr/>
          <p:nvPr/>
        </p:nvSpPr>
        <p:spPr>
          <a:xfrm>
            <a:off x="6023021" y="1478020"/>
            <a:ext cx="1944216" cy="182125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7149343" y="1502465"/>
            <a:ext cx="1944216" cy="18212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840647" y="1230868"/>
            <a:ext cx="1154483" cy="369332"/>
          </a:xfrm>
          <a:prstGeom prst="rect">
            <a:avLst/>
          </a:prstGeom>
          <a:noFill/>
        </p:spPr>
        <p:txBody>
          <a:bodyPr wrap="none" rtlCol="0">
            <a:spAutoFit/>
          </a:bodyPr>
          <a:lstStyle/>
          <a:p>
            <a:r>
              <a:rPr lang="en-US" altLang="zh-TW" dirty="0">
                <a:solidFill>
                  <a:srgbClr val="7030A0"/>
                </a:solidFill>
              </a:rPr>
              <a:t>prediction</a:t>
            </a:r>
            <a:endParaRPr lang="zh-TW" altLang="en-US" dirty="0">
              <a:solidFill>
                <a:srgbClr val="7030A0"/>
              </a:solidFill>
            </a:endParaRPr>
          </a:p>
        </p:txBody>
      </p:sp>
      <p:sp>
        <p:nvSpPr>
          <p:cNvPr id="15" name="文字方塊 14"/>
          <p:cNvSpPr txBox="1"/>
          <p:nvPr/>
        </p:nvSpPr>
        <p:spPr>
          <a:xfrm>
            <a:off x="7727420" y="1192664"/>
            <a:ext cx="1354858" cy="369332"/>
          </a:xfrm>
          <a:prstGeom prst="rect">
            <a:avLst/>
          </a:prstGeom>
          <a:noFill/>
        </p:spPr>
        <p:txBody>
          <a:bodyPr wrap="none" rtlCol="0">
            <a:spAutoFit/>
          </a:bodyPr>
          <a:lstStyle/>
          <a:p>
            <a:r>
              <a:rPr lang="en-US" altLang="zh-TW" dirty="0">
                <a:solidFill>
                  <a:srgbClr val="FF0000"/>
                </a:solidFill>
              </a:rPr>
              <a:t>Actual value</a:t>
            </a:r>
            <a:endParaRPr lang="zh-TW" altLang="en-US" dirty="0">
              <a:solidFill>
                <a:srgbClr val="FF0000"/>
              </a:solidFill>
            </a:endParaRPr>
          </a:p>
        </p:txBody>
      </p:sp>
      <p:sp>
        <p:nvSpPr>
          <p:cNvPr id="14" name="文字方塊 13"/>
          <p:cNvSpPr txBox="1"/>
          <p:nvPr/>
        </p:nvSpPr>
        <p:spPr>
          <a:xfrm>
            <a:off x="7385992" y="2203980"/>
            <a:ext cx="415498" cy="369332"/>
          </a:xfrm>
          <a:prstGeom prst="rect">
            <a:avLst/>
          </a:prstGeom>
          <a:noFill/>
        </p:spPr>
        <p:txBody>
          <a:bodyPr wrap="none" rtlCol="0">
            <a:spAutoFit/>
          </a:bodyPr>
          <a:lstStyle/>
          <a:p>
            <a:r>
              <a:rPr lang="en-US" altLang="zh-TW" dirty="0"/>
              <a:t>TP</a:t>
            </a:r>
            <a:endParaRPr lang="zh-TW" altLang="en-US" dirty="0"/>
          </a:p>
        </p:txBody>
      </p:sp>
      <p:sp>
        <p:nvSpPr>
          <p:cNvPr id="17" name="文字方塊 16"/>
          <p:cNvSpPr txBox="1"/>
          <p:nvPr/>
        </p:nvSpPr>
        <p:spPr>
          <a:xfrm>
            <a:off x="6458077" y="2271642"/>
            <a:ext cx="409086" cy="369332"/>
          </a:xfrm>
          <a:prstGeom prst="rect">
            <a:avLst/>
          </a:prstGeom>
          <a:noFill/>
        </p:spPr>
        <p:txBody>
          <a:bodyPr wrap="none" rtlCol="0">
            <a:spAutoFit/>
          </a:bodyPr>
          <a:lstStyle/>
          <a:p>
            <a:r>
              <a:rPr lang="en-US" altLang="zh-TW" dirty="0"/>
              <a:t>FP</a:t>
            </a:r>
            <a:endParaRPr lang="zh-TW" altLang="en-US" dirty="0"/>
          </a:p>
        </p:txBody>
      </p:sp>
      <p:sp>
        <p:nvSpPr>
          <p:cNvPr id="18" name="文字方塊 17"/>
          <p:cNvSpPr txBox="1"/>
          <p:nvPr/>
        </p:nvSpPr>
        <p:spPr>
          <a:xfrm>
            <a:off x="8203886" y="2210529"/>
            <a:ext cx="439544" cy="369332"/>
          </a:xfrm>
          <a:prstGeom prst="rect">
            <a:avLst/>
          </a:prstGeom>
          <a:noFill/>
        </p:spPr>
        <p:txBody>
          <a:bodyPr wrap="none" rtlCol="0">
            <a:spAutoFit/>
          </a:bodyPr>
          <a:lstStyle/>
          <a:p>
            <a:r>
              <a:rPr lang="en-US" altLang="zh-TW" dirty="0"/>
              <a:t>FN</a:t>
            </a:r>
            <a:endParaRPr lang="zh-TW" altLang="en-US" dirty="0"/>
          </a:p>
        </p:txBody>
      </p:sp>
      <p:sp>
        <p:nvSpPr>
          <p:cNvPr id="19" name="文字方塊 18"/>
          <p:cNvSpPr txBox="1"/>
          <p:nvPr/>
        </p:nvSpPr>
        <p:spPr>
          <a:xfrm>
            <a:off x="9236604" y="2485410"/>
            <a:ext cx="445956" cy="369332"/>
          </a:xfrm>
          <a:prstGeom prst="rect">
            <a:avLst/>
          </a:prstGeom>
          <a:noFill/>
        </p:spPr>
        <p:txBody>
          <a:bodyPr wrap="none" rtlCol="0">
            <a:spAutoFit/>
          </a:bodyPr>
          <a:lstStyle/>
          <a:p>
            <a:r>
              <a:rPr lang="en-US" altLang="zh-TW" dirty="0"/>
              <a:t>T</a:t>
            </a:r>
            <a:r>
              <a:rPr lang="en-US" altLang="zh-TW" dirty="0"/>
              <a:t>N</a:t>
            </a:r>
            <a:endParaRPr lang="zh-TW" altLang="en-US" dirty="0"/>
          </a:p>
        </p:txBody>
      </p:sp>
    </p:spTree>
    <p:extLst>
      <p:ext uri="{BB962C8B-B14F-4D97-AF65-F5344CB8AC3E}">
        <p14:creationId xmlns:p14="http://schemas.microsoft.com/office/powerpoint/2010/main" val="3882766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Estimate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11</a:t>
            </a:fld>
            <a:endParaRPr lang="zh-TW" altLang="en-US"/>
          </a:p>
        </p:txBody>
      </p:sp>
      <p:pic>
        <p:nvPicPr>
          <p:cNvPr id="5122" name="Picture 2" descr=" \begin{align}&#10;\text{specificity} &amp; = \frac{\text{number of true negatives}}{\text{number of true negatives} + \text{number of false positives}} \\ \\ &amp; = \frac{\text{number of true negatives}}{\text{total number of well individuals in population}} \\  \\&#10;&amp; = \text{probability of a negative test given that the patient is well}&#10;\end{align}&#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408" y="3876080"/>
            <a:ext cx="5810250" cy="177165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egin{align}&#10;\text{sensitivity} &amp; = \frac{\text{number of true positives}}{\text{number of true positives} + \text{number of false negatives}} \\ \\&#10;&amp; = \frac{\text{number of true positives}}{\text{total number of sick individuals in population}} \\  \\&#10;&amp; = \text{probability of a positive test, given that the patient is ill}&#10;\end{alig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641" y="1700809"/>
            <a:ext cx="566737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618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If #positive : # negative = 1:999 in a dataset</a:t>
            </a:r>
          </a:p>
          <a:p>
            <a:pPr lvl="1"/>
            <a:r>
              <a:rPr lang="en-US" altLang="zh-TW" dirty="0" smtClean="0"/>
              <a:t>Predictor always predicts "negative"</a:t>
            </a:r>
          </a:p>
          <a:p>
            <a:pPr lvl="2"/>
            <a:r>
              <a:rPr lang="en-US" altLang="zh-TW" dirty="0" smtClean="0"/>
              <a:t>Accuracy = 0.999</a:t>
            </a:r>
          </a:p>
          <a:p>
            <a:pPr lvl="2"/>
            <a:r>
              <a:rPr lang="en-US" altLang="zh-TW" dirty="0" smtClean="0"/>
              <a:t>Sensitivity=0</a:t>
            </a:r>
          </a:p>
          <a:p>
            <a:pPr lvl="2"/>
            <a:r>
              <a:rPr lang="en-US" altLang="zh-TW" dirty="0" smtClean="0"/>
              <a:t>Specificity=1</a:t>
            </a:r>
          </a:p>
          <a:p>
            <a:pPr lvl="2"/>
            <a:r>
              <a:rPr lang="en-US" altLang="zh-TW" dirty="0" smtClean="0"/>
              <a:t>Precision=0</a:t>
            </a:r>
          </a:p>
          <a:p>
            <a:pPr lvl="1"/>
            <a:r>
              <a:rPr lang="en-US" altLang="zh-TW" dirty="0"/>
              <a:t>Predictor always predicts </a:t>
            </a:r>
            <a:r>
              <a:rPr lang="en-US" altLang="zh-TW" dirty="0" smtClean="0"/>
              <a:t>"positive"</a:t>
            </a:r>
          </a:p>
          <a:p>
            <a:pPr lvl="2"/>
            <a:r>
              <a:rPr lang="en-US" altLang="zh-TW" dirty="0"/>
              <a:t>Accuracy = </a:t>
            </a:r>
            <a:r>
              <a:rPr lang="en-US" altLang="zh-TW" dirty="0" smtClean="0"/>
              <a:t>0.001</a:t>
            </a:r>
            <a:endParaRPr lang="en-US" altLang="zh-TW" dirty="0"/>
          </a:p>
          <a:p>
            <a:pPr lvl="2"/>
            <a:r>
              <a:rPr lang="en-US" altLang="zh-TW" dirty="0" smtClean="0"/>
              <a:t>Sensitivity=1</a:t>
            </a:r>
            <a:endParaRPr lang="en-US" altLang="zh-TW" dirty="0"/>
          </a:p>
          <a:p>
            <a:pPr lvl="2"/>
            <a:r>
              <a:rPr lang="en-US" altLang="zh-TW" dirty="0" smtClean="0"/>
              <a:t>Specificity=0</a:t>
            </a:r>
            <a:endParaRPr lang="en-US" altLang="zh-TW" dirty="0"/>
          </a:p>
          <a:p>
            <a:pPr lvl="2"/>
            <a:r>
              <a:rPr lang="en-US" altLang="zh-TW" dirty="0" smtClean="0"/>
              <a:t>Precision=0.001</a:t>
            </a:r>
            <a:endParaRPr lang="en-US" altLang="zh-TW" dirty="0"/>
          </a:p>
          <a:p>
            <a:pPr lvl="2"/>
            <a:endParaRPr lang="en-US" altLang="zh-TW" dirty="0"/>
          </a:p>
          <a:p>
            <a:pPr lvl="1"/>
            <a:endParaRPr lang="en-US" altLang="zh-TW" dirty="0" smtClean="0"/>
          </a:p>
          <a:p>
            <a:pPr lvl="2"/>
            <a:endParaRPr lang="en-US" altLang="zh-TW" dirty="0" smtClean="0"/>
          </a:p>
          <a:p>
            <a:pPr lvl="2"/>
            <a:endParaRPr lang="en-US" altLang="zh-TW" dirty="0" smtClean="0"/>
          </a:p>
          <a:p>
            <a:pPr lvl="1"/>
            <a:endParaRPr lang="zh-TW" altLang="en-US" dirty="0"/>
          </a:p>
        </p:txBody>
      </p:sp>
      <p:sp>
        <p:nvSpPr>
          <p:cNvPr id="3" name="標題 2"/>
          <p:cNvSpPr>
            <a:spLocks noGrp="1"/>
          </p:cNvSpPr>
          <p:nvPr>
            <p:ph type="title"/>
          </p:nvPr>
        </p:nvSpPr>
        <p:spPr/>
        <p:txBody>
          <a:bodyPr/>
          <a:lstStyle/>
          <a:p>
            <a:r>
              <a:rPr lang="en-US" altLang="zh-TW" dirty="0"/>
              <a:t>Estimate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12</a:t>
            </a:fld>
            <a:endParaRPr lang="zh-TW" altLang="en-US"/>
          </a:p>
        </p:txBody>
      </p:sp>
    </p:spTree>
    <p:extLst>
      <p:ext uri="{BB962C8B-B14F-4D97-AF65-F5344CB8AC3E}">
        <p14:creationId xmlns:p14="http://schemas.microsoft.com/office/powerpoint/2010/main" val="11766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Calculate the TP, FP, TN and FN </a:t>
            </a:r>
            <a:r>
              <a:rPr lang="en-US" altLang="zh-TW" dirty="0"/>
              <a:t>o</a:t>
            </a:r>
            <a:r>
              <a:rPr lang="en-US" altLang="zh-TW" dirty="0" smtClean="0"/>
              <a:t>f the example in p.9</a:t>
            </a:r>
          </a:p>
          <a:p>
            <a:pPr lvl="1"/>
            <a:r>
              <a:rPr lang="en-US" altLang="zh-TW" dirty="0" smtClean="0"/>
              <a:t>Assume "L" is positive</a:t>
            </a:r>
          </a:p>
          <a:p>
            <a:pPr lvl="1"/>
            <a:endParaRPr lang="en-US" altLang="zh-TW" dirty="0"/>
          </a:p>
          <a:p>
            <a:r>
              <a:rPr lang="en-US" altLang="zh-TW" dirty="0" smtClean="0"/>
              <a:t>Calculate the accuracy, sensitivity, specificity and precision of </a:t>
            </a:r>
            <a:r>
              <a:rPr lang="en-US" altLang="zh-TW" dirty="0"/>
              <a:t>the example in </a:t>
            </a:r>
            <a:r>
              <a:rPr lang="en-US" altLang="zh-TW" dirty="0" smtClean="0"/>
              <a:t>p.9</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 </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13</a:t>
            </a:fld>
            <a:endParaRPr lang="zh-TW" altLang="en-US"/>
          </a:p>
        </p:txBody>
      </p:sp>
    </p:spTree>
    <p:extLst>
      <p:ext uri="{BB962C8B-B14F-4D97-AF65-F5344CB8AC3E}">
        <p14:creationId xmlns:p14="http://schemas.microsoft.com/office/powerpoint/2010/main" val="598372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Dataset : iris</a:t>
            </a:r>
          </a:p>
          <a:p>
            <a:pPr lvl="1"/>
            <a:r>
              <a:rPr lang="en-US" altLang="zh-TW" dirty="0" smtClean="0"/>
              <a:t>Training data : 135 (random)</a:t>
            </a:r>
          </a:p>
          <a:p>
            <a:pPr lvl="1"/>
            <a:r>
              <a:rPr lang="en-US" altLang="zh-TW" dirty="0" smtClean="0"/>
              <a:t>Testing data:15</a:t>
            </a:r>
          </a:p>
          <a:p>
            <a:pPr lvl="1"/>
            <a:endParaRPr lang="en-US" altLang="zh-TW" dirty="0"/>
          </a:p>
          <a:p>
            <a:r>
              <a:rPr lang="en-US" altLang="zh-TW" dirty="0"/>
              <a:t>Develop a </a:t>
            </a:r>
            <a:r>
              <a:rPr lang="en-US" altLang="zh-TW" dirty="0" smtClean="0"/>
              <a:t>KNN </a:t>
            </a:r>
            <a:r>
              <a:rPr lang="en-US" altLang="zh-TW" dirty="0"/>
              <a:t>model to predict </a:t>
            </a:r>
            <a:r>
              <a:rPr lang="en-US" altLang="zh-TW" dirty="0" smtClean="0"/>
              <a:t>species.</a:t>
            </a:r>
            <a:endParaRPr lang="en-US" altLang="zh-TW" dirty="0"/>
          </a:p>
          <a:p>
            <a:pPr lvl="1"/>
            <a:r>
              <a:rPr lang="en-US" altLang="zh-TW" dirty="0" err="1" smtClean="0"/>
              <a:t>set.seed</a:t>
            </a:r>
            <a:r>
              <a:rPr lang="en-US" altLang="zh-TW" dirty="0" smtClean="0"/>
              <a:t>(2)</a:t>
            </a:r>
            <a:endParaRPr lang="en-US" altLang="zh-TW" dirty="0"/>
          </a:p>
          <a:p>
            <a:pPr marL="0" indent="0">
              <a:buNone/>
            </a:pPr>
            <a:endParaRPr lang="en-US" altLang="zh-TW" dirty="0"/>
          </a:p>
          <a:p>
            <a:r>
              <a:rPr lang="en-US" altLang="zh-TW" dirty="0"/>
              <a:t>Calculate the </a:t>
            </a:r>
            <a:r>
              <a:rPr lang="en-US" altLang="zh-TW" dirty="0" smtClean="0"/>
              <a:t>accuracy</a:t>
            </a:r>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14</a:t>
            </a:fld>
            <a:endParaRPr lang="zh-TW" altLang="en-US"/>
          </a:p>
        </p:txBody>
      </p:sp>
      <p:sp>
        <p:nvSpPr>
          <p:cNvPr id="5" name="矩形 4"/>
          <p:cNvSpPr/>
          <p:nvPr/>
        </p:nvSpPr>
        <p:spPr>
          <a:xfrm>
            <a:off x="6456040" y="1700809"/>
            <a:ext cx="4032448"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400" dirty="0">
                <a:solidFill>
                  <a:srgbClr val="FF0000"/>
                </a:solidFill>
                <a:latin typeface="Courier New" panose="02070309020205020404" pitchFamily="49" charset="0"/>
                <a:cs typeface="Courier New" panose="02070309020205020404" pitchFamily="49" charset="0"/>
              </a:rPr>
              <a:t>&gt; </a:t>
            </a:r>
            <a:r>
              <a:rPr lang="zh-TW" altLang="en-US" sz="1400" dirty="0">
                <a:solidFill>
                  <a:srgbClr val="FF0000"/>
                </a:solidFill>
                <a:latin typeface="Courier New" panose="02070309020205020404" pitchFamily="49" charset="0"/>
                <a:cs typeface="Courier New" panose="02070309020205020404" pitchFamily="49" charset="0"/>
              </a:rPr>
              <a:t>set.seed(2</a:t>
            </a:r>
            <a:r>
              <a:rPr lang="zh-TW" altLang="en-US" sz="1400" dirty="0">
                <a:solidFill>
                  <a:srgbClr val="FF0000"/>
                </a:solidFill>
                <a:latin typeface="Courier New" panose="02070309020205020404" pitchFamily="49" charset="0"/>
                <a:cs typeface="Courier New" panose="02070309020205020404" pitchFamily="49" charset="0"/>
              </a:rPr>
              <a:t>) </a:t>
            </a:r>
            <a:r>
              <a:rPr lang="en-US" altLang="zh-TW" sz="1400" dirty="0">
                <a:solidFill>
                  <a:schemeClr val="tx1"/>
                </a:solidFill>
                <a:latin typeface="Courier New" panose="02070309020205020404" pitchFamily="49" charset="0"/>
                <a:cs typeface="Courier New" panose="02070309020205020404" pitchFamily="49" charset="0"/>
              </a:rPr>
              <a:t>#random seed</a:t>
            </a:r>
            <a:endParaRPr lang="zh-TW" altLang="en-US" sz="1400" dirty="0">
              <a:solidFill>
                <a:schemeClr val="tx1"/>
              </a:solidFill>
              <a:latin typeface="Courier New" panose="02070309020205020404" pitchFamily="49" charset="0"/>
              <a:cs typeface="Courier New" panose="02070309020205020404" pitchFamily="49" charset="0"/>
            </a:endParaRPr>
          </a:p>
          <a:p>
            <a:r>
              <a:rPr lang="en-US" altLang="zh-TW" sz="1400" dirty="0">
                <a:solidFill>
                  <a:srgbClr val="FF0000"/>
                </a:solidFill>
                <a:latin typeface="Courier New" panose="02070309020205020404" pitchFamily="49" charset="0"/>
                <a:cs typeface="Courier New" panose="02070309020205020404" pitchFamily="49" charset="0"/>
              </a:rPr>
              <a:t>&gt; </a:t>
            </a:r>
            <a:r>
              <a:rPr lang="zh-TW" altLang="en-US" sz="1400" dirty="0">
                <a:solidFill>
                  <a:srgbClr val="FF0000"/>
                </a:solidFill>
                <a:latin typeface="Courier New" panose="02070309020205020404" pitchFamily="49" charset="0"/>
                <a:cs typeface="Courier New" panose="02070309020205020404" pitchFamily="49" charset="0"/>
              </a:rPr>
              <a:t>n=0.1*nrow(iris)</a:t>
            </a:r>
          </a:p>
          <a:p>
            <a:r>
              <a:rPr lang="en-US" altLang="zh-TW" sz="1400" dirty="0">
                <a:solidFill>
                  <a:srgbClr val="FF0000"/>
                </a:solidFill>
                <a:latin typeface="Courier New" panose="02070309020205020404" pitchFamily="49" charset="0"/>
                <a:cs typeface="Courier New" panose="02070309020205020404" pitchFamily="49" charset="0"/>
              </a:rPr>
              <a:t>&gt; </a:t>
            </a:r>
            <a:r>
              <a:rPr lang="zh-TW" altLang="en-US" sz="1400" dirty="0">
                <a:solidFill>
                  <a:srgbClr val="FF0000"/>
                </a:solidFill>
                <a:latin typeface="Courier New" panose="02070309020205020404" pitchFamily="49" charset="0"/>
                <a:cs typeface="Courier New" panose="02070309020205020404" pitchFamily="49" charset="0"/>
              </a:rPr>
              <a:t>test.index=sample(1:nrow(iris),n)</a:t>
            </a:r>
          </a:p>
          <a:p>
            <a:r>
              <a:rPr lang="en-US" altLang="zh-TW" sz="1400" dirty="0">
                <a:solidFill>
                  <a:srgbClr val="FF0000"/>
                </a:solidFill>
                <a:latin typeface="Courier New" panose="02070309020205020404" pitchFamily="49" charset="0"/>
                <a:cs typeface="Courier New" panose="02070309020205020404" pitchFamily="49" charset="0"/>
              </a:rPr>
              <a:t>&gt; </a:t>
            </a:r>
            <a:r>
              <a:rPr lang="zh-TW" altLang="en-US" sz="1400" dirty="0">
                <a:solidFill>
                  <a:srgbClr val="FF0000"/>
                </a:solidFill>
                <a:latin typeface="Courier New" panose="02070309020205020404" pitchFamily="49" charset="0"/>
                <a:cs typeface="Courier New" panose="02070309020205020404" pitchFamily="49" charset="0"/>
              </a:rPr>
              <a:t>iris.train=iris[-test.index,]</a:t>
            </a:r>
          </a:p>
          <a:p>
            <a:r>
              <a:rPr lang="en-US" altLang="zh-TW" sz="1400" dirty="0">
                <a:solidFill>
                  <a:srgbClr val="FF0000"/>
                </a:solidFill>
                <a:latin typeface="Courier New" panose="02070309020205020404" pitchFamily="49" charset="0"/>
                <a:cs typeface="Courier New" panose="02070309020205020404" pitchFamily="49" charset="0"/>
              </a:rPr>
              <a:t>&gt; </a:t>
            </a:r>
            <a:r>
              <a:rPr lang="zh-TW" altLang="en-US" sz="1400" dirty="0">
                <a:solidFill>
                  <a:srgbClr val="FF0000"/>
                </a:solidFill>
                <a:latin typeface="Courier New" panose="02070309020205020404" pitchFamily="49" charset="0"/>
                <a:cs typeface="Courier New" panose="02070309020205020404" pitchFamily="49" charset="0"/>
              </a:rPr>
              <a:t>iris.test=iris[test.index,]</a:t>
            </a:r>
          </a:p>
        </p:txBody>
      </p:sp>
    </p:spTree>
    <p:extLst>
      <p:ext uri="{BB962C8B-B14F-4D97-AF65-F5344CB8AC3E}">
        <p14:creationId xmlns:p14="http://schemas.microsoft.com/office/powerpoint/2010/main" val="314421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字版面配置區 1"/>
              <p:cNvSpPr>
                <a:spLocks noGrp="1"/>
              </p:cNvSpPr>
              <p:nvPr>
                <p:ph type="body" idx="1"/>
              </p:nvPr>
            </p:nvSpPr>
            <p:spPr/>
            <p:txBody>
              <a:bodyPr>
                <a:normAutofit fontScale="92500" lnSpcReduction="20000"/>
              </a:bodyPr>
              <a:lstStyle/>
              <a:p>
                <a:r>
                  <a:rPr lang="en-US" altLang="zh-TW" dirty="0" smtClean="0"/>
                  <a:t>Dataset : </a:t>
                </a:r>
                <a:r>
                  <a:rPr lang="en-US" altLang="zh-TW" dirty="0" err="1" smtClean="0"/>
                  <a:t>Carseats</a:t>
                </a:r>
                <a:endParaRPr lang="en-US" altLang="zh-TW" dirty="0" smtClean="0"/>
              </a:p>
              <a:p>
                <a:pPr lvl="1"/>
                <a:r>
                  <a:rPr lang="en-US" altLang="zh-TW" dirty="0" smtClean="0"/>
                  <a:t>Training data : 200 (random, </a:t>
                </a:r>
                <a:r>
                  <a:rPr lang="en-US" altLang="zh-TW" dirty="0" err="1" smtClean="0"/>
                  <a:t>set.seed</a:t>
                </a:r>
                <a:r>
                  <a:rPr lang="en-US" altLang="zh-TW" dirty="0" smtClean="0"/>
                  <a:t>(2))</a:t>
                </a:r>
              </a:p>
              <a:p>
                <a:pPr lvl="1"/>
                <a:r>
                  <a:rPr lang="en-US" altLang="zh-TW" dirty="0" smtClean="0"/>
                  <a:t>Testing data : 200</a:t>
                </a:r>
              </a:p>
              <a:p>
                <a:pPr lvl="1"/>
                <a:r>
                  <a:rPr lang="en-US" altLang="zh-TW" dirty="0" smtClean="0"/>
                  <a:t>Note:</a:t>
                </a:r>
                <a:endParaRPr lang="en-US" altLang="zh-TW" dirty="0"/>
              </a:p>
              <a:p>
                <a:pPr lvl="2"/>
                <a:r>
                  <a:rPr lang="en-US" altLang="zh-TW" dirty="0"/>
                  <a:t>Sales &gt;= 8 : Yes</a:t>
                </a:r>
              </a:p>
              <a:p>
                <a:pPr lvl="2"/>
                <a:r>
                  <a:rPr lang="en-US" altLang="zh-TW" dirty="0"/>
                  <a:t>Sales &lt; 8 :</a:t>
                </a:r>
                <a:r>
                  <a:rPr lang="en-US" altLang="zh-TW" dirty="0" smtClean="0"/>
                  <a:t>No</a:t>
                </a:r>
              </a:p>
              <a:p>
                <a:pPr lvl="2"/>
                <a:r>
                  <a:rPr lang="en-US" altLang="zh-TW" dirty="0" err="1" smtClean="0"/>
                  <a:t>ShelveLoc</a:t>
                </a:r>
                <a:r>
                  <a:rPr lang="en-US" altLang="zh-TW" dirty="0" smtClean="0"/>
                  <a:t> , Urban, Education and US don’t consider</a:t>
                </a:r>
              </a:p>
              <a:p>
                <a:pPr lvl="2"/>
                <a:r>
                  <a:rPr lang="en-US" altLang="zh-TW" dirty="0" smtClean="0">
                    <a:solidFill>
                      <a:schemeClr val="tx1"/>
                    </a:solidFill>
                  </a:rPr>
                  <a:t>Normalize data : </a:t>
                </a:r>
                <a14:m>
                  <m:oMath xmlns:m="http://schemas.openxmlformats.org/officeDocument/2006/math">
                    <m:f>
                      <m:fPr>
                        <m:ctrlPr>
                          <a:rPr lang="en-US" altLang="zh-TW" i="1" smtClean="0">
                            <a:solidFill>
                              <a:schemeClr val="tx1"/>
                            </a:solidFill>
                            <a:latin typeface="Cambria Math" panose="02040503050406030204" pitchFamily="18" charset="0"/>
                          </a:rPr>
                        </m:ctrlPr>
                      </m:fPr>
                      <m:num>
                        <m:sSub>
                          <m:sSubPr>
                            <m:ctrlPr>
                              <a:rPr lang="en-US" altLang="zh-TW" b="0" i="1" smtClean="0">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𝑋</m:t>
                            </m:r>
                          </m:e>
                          <m:sub>
                            <m:r>
                              <a:rPr lang="en-US" altLang="zh-TW" b="0" i="1" smtClean="0">
                                <a:solidFill>
                                  <a:schemeClr val="tx1"/>
                                </a:solidFill>
                                <a:latin typeface="Cambria Math" panose="02040503050406030204" pitchFamily="18" charset="0"/>
                              </a:rPr>
                              <m:t>𝑖</m:t>
                            </m:r>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𝑗</m:t>
                            </m:r>
                          </m:sub>
                        </m:sSub>
                        <m:r>
                          <a:rPr lang="en-US" altLang="zh-TW" b="0" i="1" smtClean="0">
                            <a:solidFill>
                              <a:schemeClr val="tx1"/>
                            </a:solidFill>
                            <a:latin typeface="Cambria Math" panose="02040503050406030204" pitchFamily="18" charset="0"/>
                          </a:rPr>
                          <m:t>−</m:t>
                        </m:r>
                        <m:acc>
                          <m:accPr>
                            <m:chr m:val="̅"/>
                            <m:ctrlPr>
                              <a:rPr lang="en-US" altLang="zh-TW" b="0" i="1" smtClean="0">
                                <a:solidFill>
                                  <a:schemeClr val="tx1"/>
                                </a:solidFill>
                                <a:latin typeface="Cambria Math" panose="02040503050406030204" pitchFamily="18" charset="0"/>
                              </a:rPr>
                            </m:ctrlPr>
                          </m:accPr>
                          <m:e>
                            <m:sSub>
                              <m:sSubPr>
                                <m:ctrlPr>
                                  <a:rPr lang="en-US" altLang="zh-TW" b="0" i="1" smtClean="0">
                                    <a:solidFill>
                                      <a:schemeClr val="tx1"/>
                                    </a:solidFill>
                                    <a:latin typeface="Cambria Math" panose="02040503050406030204" pitchFamily="18" charset="0"/>
                                  </a:rPr>
                                </m:ctrlPr>
                              </m:sSubPr>
                              <m:e>
                                <m:r>
                                  <a:rPr lang="en-US" altLang="zh-TW" i="1">
                                    <a:solidFill>
                                      <a:schemeClr val="tx1"/>
                                    </a:solidFill>
                                    <a:latin typeface="Cambria Math" panose="02040503050406030204" pitchFamily="18" charset="0"/>
                                  </a:rPr>
                                  <m:t>𝑋</m:t>
                                </m:r>
                              </m:e>
                              <m:sub>
                                <m:r>
                                  <a:rPr lang="en-US" altLang="zh-TW" b="0" i="1" smtClean="0">
                                    <a:solidFill>
                                      <a:schemeClr val="tx1"/>
                                    </a:solidFill>
                                    <a:latin typeface="Cambria Math" panose="02040503050406030204" pitchFamily="18" charset="0"/>
                                  </a:rPr>
                                  <m:t>𝑗</m:t>
                                </m:r>
                              </m:sub>
                            </m:sSub>
                          </m:e>
                        </m:acc>
                      </m:num>
                      <m:den>
                        <m:sSub>
                          <m:sSubPr>
                            <m:ctrlPr>
                              <a:rPr lang="en-US" altLang="zh-TW" i="1" smtClean="0">
                                <a:solidFill>
                                  <a:schemeClr val="tx1"/>
                                </a:solidFill>
                                <a:latin typeface="Cambria Math" panose="02040503050406030204" pitchFamily="18" charset="0"/>
                              </a:rPr>
                            </m:ctrlPr>
                          </m:sSubPr>
                          <m:e>
                            <m:r>
                              <a:rPr lang="zh-TW" altLang="en-US" i="1">
                                <a:solidFill>
                                  <a:schemeClr val="tx1"/>
                                </a:solidFill>
                                <a:latin typeface="Cambria Math" panose="02040503050406030204" pitchFamily="18" charset="0"/>
                              </a:rPr>
                              <m:t>𝜎</m:t>
                            </m:r>
                          </m:e>
                          <m:sub>
                            <m:r>
                              <a:rPr lang="en-US" altLang="zh-TW" b="0" i="1" smtClean="0">
                                <a:solidFill>
                                  <a:schemeClr val="tx1"/>
                                </a:solidFill>
                                <a:latin typeface="Cambria Math" panose="02040503050406030204" pitchFamily="18" charset="0"/>
                              </a:rPr>
                              <m:t>𝑗</m:t>
                            </m:r>
                          </m:sub>
                        </m:sSub>
                      </m:den>
                    </m:f>
                  </m:oMath>
                </a14:m>
                <a:endParaRPr lang="en-US" altLang="zh-TW" i="1" dirty="0" smtClean="0">
                  <a:solidFill>
                    <a:schemeClr val="tx1"/>
                  </a:solidFill>
                  <a:latin typeface="Cambria Math" panose="02040503050406030204" pitchFamily="18" charset="0"/>
                </a:endParaRPr>
              </a:p>
              <a:p>
                <a:pPr marL="914400" lvl="2" indent="0">
                  <a:buNone/>
                </a:pPr>
                <a:r>
                  <a:rPr lang="en-US" altLang="zh-TW" dirty="0" smtClean="0">
                    <a:solidFill>
                      <a:schemeClr val="tx1"/>
                    </a:solidFill>
                  </a:rPr>
                  <a:t>	</a:t>
                </a:r>
                <a14:m>
                  <m:oMath xmlns:m="http://schemas.openxmlformats.org/officeDocument/2006/math">
                    <m:sSub>
                      <m:sSubPr>
                        <m:ctrlPr>
                          <a:rPr lang="en-US" altLang="zh-TW" i="1">
                            <a:solidFill>
                              <a:schemeClr val="tx1"/>
                            </a:solidFill>
                            <a:latin typeface="Cambria Math" panose="02040503050406030204" pitchFamily="18" charset="0"/>
                          </a:rPr>
                        </m:ctrlPr>
                      </m:sSubPr>
                      <m:e>
                        <m:r>
                          <a:rPr lang="en-US" altLang="zh-TW" b="0" i="1" smtClean="0">
                            <a:solidFill>
                              <a:schemeClr val="tx1"/>
                            </a:solidFill>
                            <a:latin typeface="Cambria Math" panose="02040503050406030204" pitchFamily="18" charset="0"/>
                          </a:rPr>
                          <m:t> </m:t>
                        </m:r>
                        <m:r>
                          <a:rPr lang="en-US" altLang="zh-TW" i="1">
                            <a:solidFill>
                              <a:schemeClr val="tx1"/>
                            </a:solidFill>
                            <a:latin typeface="Cambria Math" panose="02040503050406030204" pitchFamily="18" charset="0"/>
                          </a:rPr>
                          <m:t>𝑋</m:t>
                        </m:r>
                      </m:e>
                      <m:sub>
                        <m:r>
                          <a:rPr lang="en-US" altLang="zh-TW" i="1">
                            <a:solidFill>
                              <a:schemeClr val="tx1"/>
                            </a:solidFill>
                            <a:latin typeface="Cambria Math" panose="02040503050406030204" pitchFamily="18" charset="0"/>
                          </a:rPr>
                          <m:t>𝑗</m:t>
                        </m:r>
                      </m:sub>
                    </m:sSub>
                    <m:r>
                      <a:rPr lang="en-US" altLang="zh-TW" b="0" i="0" smtClean="0">
                        <a:solidFill>
                          <a:schemeClr val="tx1"/>
                        </a:solidFill>
                        <a:latin typeface="Cambria Math" panose="02040503050406030204" pitchFamily="18" charset="0"/>
                      </a:rPr>
                      <m:t> </m:t>
                    </m:r>
                    <m:r>
                      <m:rPr>
                        <m:sty m:val="p"/>
                      </m:rPr>
                      <a:rPr lang="en-US" altLang="zh-TW" b="0" i="0" smtClean="0">
                        <a:solidFill>
                          <a:schemeClr val="tx1"/>
                        </a:solidFill>
                        <a:latin typeface="Cambria Math" panose="02040503050406030204" pitchFamily="18" charset="0"/>
                      </a:rPr>
                      <m:t>is</m:t>
                    </m:r>
                    <m:r>
                      <a:rPr lang="en-US" altLang="zh-TW" b="0" i="0" smtClean="0">
                        <a:solidFill>
                          <a:schemeClr val="tx1"/>
                        </a:solidFill>
                        <a:latin typeface="Cambria Math" panose="02040503050406030204" pitchFamily="18" charset="0"/>
                      </a:rPr>
                      <m:t> </m:t>
                    </m:r>
                    <m:r>
                      <m:rPr>
                        <m:sty m:val="p"/>
                      </m:rPr>
                      <a:rPr lang="en-US" altLang="zh-TW" b="0" i="0" smtClean="0">
                        <a:solidFill>
                          <a:schemeClr val="tx1"/>
                        </a:solidFill>
                        <a:latin typeface="Cambria Math" panose="02040503050406030204" pitchFamily="18" charset="0"/>
                      </a:rPr>
                      <m:t>the</m:t>
                    </m:r>
                    <m:r>
                      <a:rPr lang="en-US" altLang="zh-TW" b="0" i="0" smtClean="0">
                        <a:solidFill>
                          <a:schemeClr val="tx1"/>
                        </a:solidFill>
                        <a:latin typeface="Cambria Math" panose="02040503050406030204" pitchFamily="18" charset="0"/>
                      </a:rPr>
                      <m:t> </m:t>
                    </m:r>
                    <m:r>
                      <m:rPr>
                        <m:sty m:val="p"/>
                      </m:rPr>
                      <a:rPr lang="en-US" altLang="zh-TW" b="0" i="0" smtClean="0">
                        <a:solidFill>
                          <a:schemeClr val="tx1"/>
                        </a:solidFill>
                        <a:latin typeface="Cambria Math" panose="02040503050406030204" pitchFamily="18" charset="0"/>
                      </a:rPr>
                      <m:t>average</m:t>
                    </m:r>
                    <m:r>
                      <a:rPr lang="en-US" altLang="zh-TW" b="0" i="0" smtClean="0">
                        <a:solidFill>
                          <a:schemeClr val="tx1"/>
                        </a:solidFill>
                        <a:latin typeface="Cambria Math" panose="02040503050406030204" pitchFamily="18" charset="0"/>
                      </a:rPr>
                      <m:t> </m:t>
                    </m:r>
                    <m:r>
                      <m:rPr>
                        <m:sty m:val="p"/>
                      </m:rPr>
                      <a:rPr lang="en-US" altLang="zh-TW" b="0" i="0" smtClean="0">
                        <a:solidFill>
                          <a:schemeClr val="tx1"/>
                        </a:solidFill>
                        <a:latin typeface="Cambria Math" panose="02040503050406030204" pitchFamily="18" charset="0"/>
                      </a:rPr>
                      <m:t>of</m:t>
                    </m:r>
                    <m:r>
                      <a:rPr lang="en-US" altLang="zh-TW" b="0" i="0" smtClean="0">
                        <a:solidFill>
                          <a:schemeClr val="tx1"/>
                        </a:solidFill>
                        <a:latin typeface="Cambria Math" panose="02040503050406030204" pitchFamily="18" charset="0"/>
                      </a:rPr>
                      <m:t> </m:t>
                    </m:r>
                    <m:r>
                      <m:rPr>
                        <m:sty m:val="p"/>
                      </m:rPr>
                      <a:rPr lang="en-US" altLang="zh-TW" b="0" i="0" smtClean="0">
                        <a:solidFill>
                          <a:schemeClr val="tx1"/>
                        </a:solidFill>
                        <a:latin typeface="Cambria Math" panose="02040503050406030204" pitchFamily="18" charset="0"/>
                      </a:rPr>
                      <m:t>column</m:t>
                    </m:r>
                    <m:r>
                      <a:rPr lang="en-US" altLang="zh-TW" b="0" i="0" smtClean="0">
                        <a:solidFill>
                          <a:schemeClr val="tx1"/>
                        </a:solidFill>
                        <a:latin typeface="Cambria Math" panose="02040503050406030204" pitchFamily="18" charset="0"/>
                      </a:rPr>
                      <m:t> </m:t>
                    </m:r>
                    <m:r>
                      <m:rPr>
                        <m:sty m:val="p"/>
                      </m:rPr>
                      <a:rPr lang="en-US" altLang="zh-TW" b="0" i="0" smtClean="0">
                        <a:solidFill>
                          <a:schemeClr val="tx1"/>
                        </a:solidFill>
                        <a:latin typeface="Cambria Math" panose="02040503050406030204" pitchFamily="18" charset="0"/>
                      </a:rPr>
                      <m:t>j</m:t>
                    </m:r>
                  </m:oMath>
                </a14:m>
                <a:endParaRPr lang="en-US" altLang="zh-TW" dirty="0" smtClean="0">
                  <a:solidFill>
                    <a:schemeClr val="tx1"/>
                  </a:solidFill>
                </a:endParaRPr>
              </a:p>
              <a:p>
                <a:pPr marL="914400" lvl="2" indent="0">
                  <a:buNone/>
                </a:pPr>
                <a:r>
                  <a:rPr lang="en-US" altLang="zh-TW" dirty="0" smtClean="0">
                    <a:solidFill>
                      <a:schemeClr val="tx1"/>
                    </a:solidFill>
                  </a:rPr>
                  <a:t> 	</a:t>
                </a:r>
                <a14:m>
                  <m:oMath xmlns:m="http://schemas.openxmlformats.org/officeDocument/2006/math">
                    <m:sSub>
                      <m:sSubPr>
                        <m:ctrlPr>
                          <a:rPr lang="en-US" altLang="zh-TW" i="1">
                            <a:solidFill>
                              <a:schemeClr val="tx1"/>
                            </a:solidFill>
                            <a:latin typeface="Cambria Math" panose="02040503050406030204" pitchFamily="18" charset="0"/>
                          </a:rPr>
                        </m:ctrlPr>
                      </m:sSubPr>
                      <m:e>
                        <m:r>
                          <a:rPr lang="zh-TW" altLang="en-US" i="1">
                            <a:solidFill>
                              <a:schemeClr val="tx1"/>
                            </a:solidFill>
                            <a:latin typeface="Cambria Math" panose="02040503050406030204" pitchFamily="18" charset="0"/>
                          </a:rPr>
                          <m:t>𝜎</m:t>
                        </m:r>
                      </m:e>
                      <m:sub>
                        <m:r>
                          <a:rPr lang="en-US" altLang="zh-TW" i="1">
                            <a:solidFill>
                              <a:schemeClr val="tx1"/>
                            </a:solidFill>
                            <a:latin typeface="Cambria Math" panose="02040503050406030204" pitchFamily="18" charset="0"/>
                          </a:rPr>
                          <m:t>𝑗</m:t>
                        </m:r>
                      </m:sub>
                    </m:sSub>
                    <m:r>
                      <a:rPr lang="en-US" altLang="zh-TW" b="0" i="1" smtClean="0">
                        <a:solidFill>
                          <a:schemeClr val="tx1"/>
                        </a:solidFill>
                        <a:latin typeface="Cambria Math" panose="02040503050406030204" pitchFamily="18" charset="0"/>
                      </a:rPr>
                      <m:t> </m:t>
                    </m:r>
                    <m:r>
                      <m:rPr>
                        <m:nor/>
                      </m:rPr>
                      <a:rPr lang="en-US" altLang="zh-TW" b="0" i="0" smtClean="0">
                        <a:solidFill>
                          <a:schemeClr val="tx1"/>
                        </a:solidFill>
                        <a:latin typeface="Cambria Math" panose="02040503050406030204" pitchFamily="18" charset="0"/>
                      </a:rPr>
                      <m:t>is</m:t>
                    </m:r>
                    <m:r>
                      <m:rPr>
                        <m:nor/>
                      </m:rPr>
                      <a:rPr lang="en-US" altLang="zh-TW" b="0" i="0" smtClean="0">
                        <a:solidFill>
                          <a:schemeClr val="tx1"/>
                        </a:solidFill>
                        <a:latin typeface="Cambria Math" panose="02040503050406030204" pitchFamily="18" charset="0"/>
                      </a:rPr>
                      <m:t> </m:t>
                    </m:r>
                    <m:r>
                      <m:rPr>
                        <m:nor/>
                      </m:rPr>
                      <a:rPr lang="en-US" altLang="zh-TW" b="0" i="0" smtClean="0">
                        <a:solidFill>
                          <a:schemeClr val="tx1"/>
                        </a:solidFill>
                        <a:latin typeface="Cambria Math" panose="02040503050406030204" pitchFamily="18" charset="0"/>
                      </a:rPr>
                      <m:t>the</m:t>
                    </m:r>
                    <m:r>
                      <m:rPr>
                        <m:nor/>
                      </m:rPr>
                      <a:rPr lang="en-US" altLang="zh-TW" b="0" i="0" smtClean="0">
                        <a:solidFill>
                          <a:schemeClr val="tx1"/>
                        </a:solidFill>
                        <a:latin typeface="Cambria Math" panose="02040503050406030204" pitchFamily="18" charset="0"/>
                      </a:rPr>
                      <m:t> </m:t>
                    </m:r>
                    <m:r>
                      <m:rPr>
                        <m:nor/>
                      </m:rPr>
                      <a:rPr lang="en-US" altLang="zh-TW" b="0" i="0" smtClean="0">
                        <a:solidFill>
                          <a:schemeClr val="tx1"/>
                        </a:solidFill>
                        <a:latin typeface="Cambria Math" panose="02040503050406030204" pitchFamily="18" charset="0"/>
                      </a:rPr>
                      <m:t>standard</m:t>
                    </m:r>
                    <m:r>
                      <m:rPr>
                        <m:nor/>
                      </m:rPr>
                      <a:rPr lang="en-US" altLang="zh-TW" b="0" i="0" smtClean="0">
                        <a:solidFill>
                          <a:schemeClr val="tx1"/>
                        </a:solidFill>
                        <a:latin typeface="Cambria Math" panose="02040503050406030204" pitchFamily="18" charset="0"/>
                      </a:rPr>
                      <m:t> </m:t>
                    </m:r>
                    <m:r>
                      <m:rPr>
                        <m:nor/>
                      </m:rPr>
                      <a:rPr lang="en-US" altLang="zh-TW" b="0" i="0" smtClean="0">
                        <a:solidFill>
                          <a:schemeClr val="tx1"/>
                        </a:solidFill>
                        <a:latin typeface="Cambria Math" panose="02040503050406030204" pitchFamily="18" charset="0"/>
                      </a:rPr>
                      <m:t>deviation</m:t>
                    </m:r>
                    <m:r>
                      <m:rPr>
                        <m:nor/>
                      </m:rPr>
                      <a:rPr lang="en-US" altLang="zh-TW" b="0" i="0" smtClean="0">
                        <a:solidFill>
                          <a:schemeClr val="tx1"/>
                        </a:solidFill>
                        <a:latin typeface="Cambria Math" panose="02040503050406030204" pitchFamily="18" charset="0"/>
                      </a:rPr>
                      <m:t> </m:t>
                    </m:r>
                    <m:r>
                      <m:rPr>
                        <m:nor/>
                      </m:rPr>
                      <a:rPr lang="en-US" altLang="zh-TW" b="0" i="0" smtClean="0">
                        <a:solidFill>
                          <a:schemeClr val="tx1"/>
                        </a:solidFill>
                        <a:latin typeface="Cambria Math" panose="02040503050406030204" pitchFamily="18" charset="0"/>
                      </a:rPr>
                      <m:t>of</m:t>
                    </m:r>
                    <m:r>
                      <m:rPr>
                        <m:nor/>
                      </m:rPr>
                      <a:rPr lang="en-US" altLang="zh-TW" b="0" i="0" smtClean="0">
                        <a:solidFill>
                          <a:schemeClr val="tx1"/>
                        </a:solidFill>
                        <a:latin typeface="Cambria Math" panose="02040503050406030204" pitchFamily="18" charset="0"/>
                      </a:rPr>
                      <m:t> </m:t>
                    </m:r>
                    <m:r>
                      <m:rPr>
                        <m:nor/>
                      </m:rPr>
                      <a:rPr lang="en-US" altLang="zh-TW" b="0" i="0" smtClean="0">
                        <a:solidFill>
                          <a:schemeClr val="tx1"/>
                        </a:solidFill>
                        <a:latin typeface="Cambria Math" panose="02040503050406030204" pitchFamily="18" charset="0"/>
                      </a:rPr>
                      <m:t>column</m:t>
                    </m:r>
                    <m:r>
                      <m:rPr>
                        <m:nor/>
                      </m:rPr>
                      <a:rPr lang="en-US" altLang="zh-TW" b="0" i="0" smtClean="0">
                        <a:solidFill>
                          <a:schemeClr val="tx1"/>
                        </a:solidFill>
                        <a:latin typeface="Cambria Math" panose="02040503050406030204" pitchFamily="18" charset="0"/>
                      </a:rPr>
                      <m:t> </m:t>
                    </m:r>
                    <m:r>
                      <m:rPr>
                        <m:nor/>
                      </m:rPr>
                      <a:rPr lang="en-US" altLang="zh-TW" b="0" i="0" smtClean="0">
                        <a:solidFill>
                          <a:schemeClr val="tx1"/>
                        </a:solidFill>
                        <a:latin typeface="Cambria Math" panose="02040503050406030204" pitchFamily="18" charset="0"/>
                      </a:rPr>
                      <m:t>j</m:t>
                    </m:r>
                  </m:oMath>
                </a14:m>
                <a:endParaRPr lang="en-US" altLang="zh-TW" dirty="0" smtClean="0">
                  <a:solidFill>
                    <a:schemeClr val="tx1"/>
                  </a:solidFill>
                </a:endParaRPr>
              </a:p>
              <a:p>
                <a:r>
                  <a:rPr lang="en-US" altLang="zh-TW" dirty="0" smtClean="0"/>
                  <a:t>Develop </a:t>
                </a:r>
                <a:r>
                  <a:rPr lang="en-US" altLang="zh-TW" dirty="0"/>
                  <a:t>a </a:t>
                </a:r>
                <a:r>
                  <a:rPr lang="en-US" altLang="zh-TW" dirty="0" smtClean="0"/>
                  <a:t>KNN </a:t>
                </a:r>
                <a:r>
                  <a:rPr lang="en-US" altLang="zh-TW" dirty="0"/>
                  <a:t>model to predict </a:t>
                </a:r>
                <a:r>
                  <a:rPr lang="en-US" altLang="zh-TW" dirty="0" smtClean="0"/>
                  <a:t>the stores performance</a:t>
                </a:r>
              </a:p>
              <a:p>
                <a:pPr lvl="1"/>
                <a:r>
                  <a:rPr lang="en-US" altLang="zh-TW" dirty="0" smtClean="0"/>
                  <a:t>Tune K = 1 to 20</a:t>
                </a:r>
                <a:endParaRPr lang="en-US" altLang="zh-TW" dirty="0"/>
              </a:p>
              <a:p>
                <a:r>
                  <a:rPr lang="en-US" altLang="zh-TW" dirty="0"/>
                  <a:t>Calculate the TP, FP, TN and </a:t>
                </a:r>
                <a:r>
                  <a:rPr lang="en-US" altLang="zh-TW" dirty="0" smtClean="0"/>
                  <a:t>FN</a:t>
                </a:r>
                <a:endParaRPr lang="en-US" altLang="zh-TW" dirty="0"/>
              </a:p>
              <a:p>
                <a:r>
                  <a:rPr lang="en-US" altLang="zh-TW" dirty="0"/>
                  <a:t>Calculate the accuracy, sensitivity, specificity and precision</a:t>
                </a:r>
              </a:p>
              <a:p>
                <a:pPr lvl="1"/>
                <a:endParaRPr lang="zh-TW" altLang="en-US" dirty="0"/>
              </a:p>
            </p:txBody>
          </p:sp>
        </mc:Choice>
        <mc:Fallback>
          <p:sp>
            <p:nvSpPr>
              <p:cNvPr id="2" name="文字版面配置區 1"/>
              <p:cNvSpPr>
                <a:spLocks noGrp="1" noRot="1" noChangeAspect="1" noMove="1" noResize="1" noEditPoints="1" noAdjustHandles="1" noChangeArrowheads="1" noChangeShapeType="1" noTextEdit="1"/>
              </p:cNvSpPr>
              <p:nvPr>
                <p:ph type="body" idx="1"/>
              </p:nvPr>
            </p:nvSpPr>
            <p:spPr>
              <a:blipFill>
                <a:blip r:embed="rId2"/>
                <a:stretch>
                  <a:fillRect l="-1000" t="-2965"/>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15</a:t>
            </a:fld>
            <a:endParaRPr lang="zh-TW" altLang="en-US"/>
          </a:p>
        </p:txBody>
      </p:sp>
    </p:spTree>
    <p:extLst>
      <p:ext uri="{BB962C8B-B14F-4D97-AF65-F5344CB8AC3E}">
        <p14:creationId xmlns:p14="http://schemas.microsoft.com/office/powerpoint/2010/main" val="291710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Data </a:t>
            </a:r>
            <a:r>
              <a:rPr lang="en-US" altLang="zh-TW" dirty="0" smtClean="0"/>
              <a:t>classification – Decision Tree</a:t>
            </a:r>
            <a:endParaRPr lang="en-US" altLang="zh-TW" dirty="0"/>
          </a:p>
        </p:txBody>
      </p:sp>
      <p:sp>
        <p:nvSpPr>
          <p:cNvPr id="4" name="投影片編號版面配置區 3"/>
          <p:cNvSpPr>
            <a:spLocks noGrp="1"/>
          </p:cNvSpPr>
          <p:nvPr>
            <p:ph type="sldNum" sz="quarter" idx="11"/>
          </p:nvPr>
        </p:nvSpPr>
        <p:spPr/>
        <p:txBody>
          <a:bodyPr/>
          <a:lstStyle/>
          <a:p>
            <a:fld id="{8B9CD19C-7B41-42DD-9AD5-3F999E355D5F}" type="slidenum">
              <a:rPr lang="zh-TW" altLang="en-US" smtClean="0"/>
              <a:pPr/>
              <a:t>16</a:t>
            </a:fld>
            <a:endParaRPr lang="zh-TW" altLang="en-US"/>
          </a:p>
        </p:txBody>
      </p:sp>
    </p:spTree>
    <p:extLst>
      <p:ext uri="{BB962C8B-B14F-4D97-AF65-F5344CB8AC3E}">
        <p14:creationId xmlns:p14="http://schemas.microsoft.com/office/powerpoint/2010/main" val="3034256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Decision tree learning uses a decision tree as a predictive model which maps observations about an item to conclusions about the item's target value. </a:t>
            </a:r>
            <a:endParaRPr lang="en-US" altLang="zh-TW" dirty="0" smtClean="0"/>
          </a:p>
          <a:p>
            <a:endParaRPr lang="en-US" altLang="zh-TW" dirty="0"/>
          </a:p>
          <a:p>
            <a:r>
              <a:rPr lang="en-US" altLang="zh-TW" dirty="0"/>
              <a:t>Tree models where the target variable can take a finite set of values are called classification </a:t>
            </a:r>
            <a:r>
              <a:rPr lang="en-US" altLang="zh-TW" dirty="0" smtClean="0"/>
              <a:t>trees.</a:t>
            </a:r>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a:t>Data classification – Decision Tree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17</a:t>
            </a:fld>
            <a:endParaRPr lang="zh-TW" altLang="en-US"/>
          </a:p>
        </p:txBody>
      </p:sp>
      <p:pic>
        <p:nvPicPr>
          <p:cNvPr id="5" name="圖片 4"/>
          <p:cNvPicPr>
            <a:picLocks noChangeAspect="1"/>
          </p:cNvPicPr>
          <p:nvPr/>
        </p:nvPicPr>
        <p:blipFill>
          <a:blip r:embed="rId2"/>
          <a:stretch>
            <a:fillRect/>
          </a:stretch>
        </p:blipFill>
        <p:spPr>
          <a:xfrm>
            <a:off x="3935760" y="4395290"/>
            <a:ext cx="4464496" cy="2088060"/>
          </a:xfrm>
          <a:prstGeom prst="rect">
            <a:avLst/>
          </a:prstGeom>
        </p:spPr>
      </p:pic>
    </p:spTree>
    <p:extLst>
      <p:ext uri="{BB962C8B-B14F-4D97-AF65-F5344CB8AC3E}">
        <p14:creationId xmlns:p14="http://schemas.microsoft.com/office/powerpoint/2010/main" val="2552275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Data classification – Decision Tree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18</a:t>
            </a:fld>
            <a:endParaRPr lang="zh-TW" altLang="en-US"/>
          </a:p>
        </p:txBody>
      </p:sp>
      <p:sp>
        <p:nvSpPr>
          <p:cNvPr id="5" name="矩形 4"/>
          <p:cNvSpPr/>
          <p:nvPr/>
        </p:nvSpPr>
        <p:spPr>
          <a:xfrm>
            <a:off x="1649760" y="1225690"/>
            <a:ext cx="8892480" cy="563231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trike="sngStrike" dirty="0">
                <a:solidFill>
                  <a:srgbClr val="FF0000"/>
                </a:solidFill>
                <a:latin typeface="Courier New" panose="02070309020205020404" pitchFamily="49" charset="0"/>
                <a:cs typeface="Courier New" panose="02070309020205020404" pitchFamily="49" charset="0"/>
              </a:rPr>
              <a:t>&gt; </a:t>
            </a:r>
            <a:r>
              <a:rPr lang="zh-TW" altLang="en-US" strike="sngStrike" dirty="0">
                <a:solidFill>
                  <a:srgbClr val="FF0000"/>
                </a:solidFill>
                <a:latin typeface="Courier New" panose="02070309020205020404" pitchFamily="49" charset="0"/>
                <a:cs typeface="Courier New" panose="02070309020205020404" pitchFamily="49" charset="0"/>
              </a:rPr>
              <a:t>install</a:t>
            </a:r>
            <a:r>
              <a:rPr lang="zh-TW" altLang="en-US" strike="sngStrike" dirty="0">
                <a:solidFill>
                  <a:srgbClr val="FF0000"/>
                </a:solidFill>
                <a:latin typeface="Courier New" panose="02070309020205020404" pitchFamily="49" charset="0"/>
                <a:cs typeface="Courier New" panose="02070309020205020404" pitchFamily="49" charset="0"/>
              </a:rPr>
              <a:t>.packages("ISLR")</a:t>
            </a:r>
          </a:p>
          <a:p>
            <a:r>
              <a:rPr lang="en-US" altLang="zh-TW" strike="sngStrike" dirty="0">
                <a:solidFill>
                  <a:srgbClr val="FF0000"/>
                </a:solidFill>
                <a:latin typeface="Courier New" panose="02070309020205020404" pitchFamily="49" charset="0"/>
                <a:cs typeface="Courier New" panose="02070309020205020404" pitchFamily="49" charset="0"/>
              </a:rPr>
              <a:t>&gt; </a:t>
            </a:r>
            <a:r>
              <a:rPr lang="zh-TW" altLang="en-US" strike="sngStrike" dirty="0">
                <a:solidFill>
                  <a:srgbClr val="FF0000"/>
                </a:solidFill>
                <a:latin typeface="Courier New" panose="02070309020205020404" pitchFamily="49" charset="0"/>
                <a:cs typeface="Courier New" panose="02070309020205020404" pitchFamily="49" charset="0"/>
              </a:rPr>
              <a:t>install</a:t>
            </a:r>
            <a:r>
              <a:rPr lang="zh-TW" altLang="en-US" strike="sngStrike" dirty="0">
                <a:solidFill>
                  <a:srgbClr val="FF0000"/>
                </a:solidFill>
                <a:latin typeface="Courier New" panose="02070309020205020404" pitchFamily="49" charset="0"/>
                <a:cs typeface="Courier New" panose="02070309020205020404" pitchFamily="49" charset="0"/>
              </a:rPr>
              <a:t>.packages</a:t>
            </a:r>
            <a:r>
              <a:rPr lang="zh-TW" altLang="en-US" strike="sngStrike" dirty="0">
                <a:solidFill>
                  <a:srgbClr val="FF0000"/>
                </a:solidFill>
                <a:latin typeface="Courier New" panose="02070309020205020404" pitchFamily="49" charset="0"/>
                <a:cs typeface="Courier New" panose="02070309020205020404" pitchFamily="49" charset="0"/>
              </a:rPr>
              <a:t>("</a:t>
            </a:r>
            <a:r>
              <a:rPr lang="en-US" altLang="zh-TW" strike="sngStrike" dirty="0" err="1">
                <a:solidFill>
                  <a:srgbClr val="FF0000"/>
                </a:solidFill>
                <a:latin typeface="Courier New" panose="02070309020205020404" pitchFamily="49" charset="0"/>
                <a:cs typeface="Courier New" panose="02070309020205020404" pitchFamily="49" charset="0"/>
              </a:rPr>
              <a:t>rpart</a:t>
            </a:r>
            <a:r>
              <a:rPr lang="zh-TW" altLang="en-US" strike="sngStrike" dirty="0">
                <a:solidFill>
                  <a:srgbClr val="FF0000"/>
                </a:solidFill>
                <a:latin typeface="Courier New" panose="02070309020205020404" pitchFamily="49" charset="0"/>
                <a:cs typeface="Courier New" panose="02070309020205020404" pitchFamily="49" charset="0"/>
              </a:rPr>
              <a:t>")</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library</a:t>
            </a:r>
            <a:r>
              <a:rPr lang="zh-TW" altLang="en-US" dirty="0">
                <a:solidFill>
                  <a:srgbClr val="FF0000"/>
                </a:solidFill>
                <a:latin typeface="Courier New" panose="02070309020205020404" pitchFamily="49" charset="0"/>
                <a:cs typeface="Courier New" panose="02070309020205020404" pitchFamily="49" charset="0"/>
              </a:rPr>
              <a:t>(ISLR)</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library(</a:t>
            </a:r>
            <a:r>
              <a:rPr lang="en-US" altLang="zh-TW" dirty="0" err="1">
                <a:solidFill>
                  <a:srgbClr val="FF0000"/>
                </a:solidFill>
                <a:latin typeface="Courier New" panose="02070309020205020404" pitchFamily="49" charset="0"/>
                <a:cs typeface="Courier New" panose="02070309020205020404" pitchFamily="49" charset="0"/>
              </a:rPr>
              <a:t>rpart</a:t>
            </a:r>
            <a:r>
              <a:rPr lang="zh-TW" altLang="en-US" dirty="0">
                <a:solidFill>
                  <a:srgbClr val="FF0000"/>
                </a:solidFill>
                <a:latin typeface="Courier New" panose="02070309020205020404" pitchFamily="49" charset="0"/>
                <a:cs typeface="Courier New" panose="02070309020205020404" pitchFamily="49" charset="0"/>
              </a:rPr>
              <a:t>)</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high </a:t>
            </a:r>
            <a:r>
              <a:rPr lang="zh-TW" altLang="en-US" dirty="0">
                <a:solidFill>
                  <a:srgbClr val="FF0000"/>
                </a:solidFill>
                <a:latin typeface="Courier New" panose="02070309020205020404" pitchFamily="49" charset="0"/>
                <a:cs typeface="Courier New" panose="02070309020205020404" pitchFamily="49" charset="0"/>
              </a:rPr>
              <a:t>= ifelse (Carseats$Sales &gt;=8,"YES","NO")</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x</a:t>
            </a:r>
            <a:r>
              <a:rPr lang="zh-TW" altLang="en-US" dirty="0">
                <a:solidFill>
                  <a:srgbClr val="FF0000"/>
                </a:solidFill>
                <a:latin typeface="Courier New" panose="02070309020205020404" pitchFamily="49" charset="0"/>
                <a:cs typeface="Courier New" panose="02070309020205020404" pitchFamily="49" charset="0"/>
              </a:rPr>
              <a:t>=cbind(Carseats,high</a:t>
            </a:r>
            <a:r>
              <a:rPr lang="zh-TW" altLang="en-US" dirty="0">
                <a:solidFill>
                  <a:srgbClr val="FF0000"/>
                </a:solidFill>
                <a:latin typeface="Courier New" panose="02070309020205020404" pitchFamily="49" charset="0"/>
                <a:cs typeface="Courier New" panose="02070309020205020404" pitchFamily="49" charset="0"/>
              </a:rPr>
              <a:t>)</a:t>
            </a:r>
            <a:endParaRPr lang="en-US" altLang="zh-TW"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x$Education</a:t>
            </a:r>
            <a:r>
              <a:rPr lang="en-US" altLang="zh-TW" dirty="0">
                <a:solidFill>
                  <a:srgbClr val="FF0000"/>
                </a:solidFill>
                <a:latin typeface="Courier New" panose="02070309020205020404" pitchFamily="49" charset="0"/>
                <a:cs typeface="Courier New" panose="02070309020205020404" pitchFamily="49" charset="0"/>
              </a:rPr>
              <a:t> = </a:t>
            </a:r>
            <a:r>
              <a:rPr lang="en-US" altLang="zh-TW" dirty="0" err="1">
                <a:solidFill>
                  <a:srgbClr val="FF0000"/>
                </a:solidFill>
                <a:latin typeface="Courier New" panose="02070309020205020404" pitchFamily="49" charset="0"/>
                <a:cs typeface="Courier New" panose="02070309020205020404" pitchFamily="49" charset="0"/>
              </a:rPr>
              <a:t>as.factor</a:t>
            </a:r>
            <a:r>
              <a:rPr lang="en-US" altLang="zh-TW"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x$Education</a:t>
            </a:r>
            <a:r>
              <a:rPr lang="en-US" altLang="zh-TW" dirty="0">
                <a:solidFill>
                  <a:srgbClr val="FF0000"/>
                </a:solidFill>
                <a:latin typeface="Courier New" panose="02070309020205020404" pitchFamily="49" charset="0"/>
                <a:cs typeface="Courier New" panose="02070309020205020404" pitchFamily="49" charset="0"/>
              </a:rPr>
              <a:t>)</a:t>
            </a:r>
            <a:endParaRPr lang="zh-TW" altLang="en-US"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y</a:t>
            </a:r>
            <a:r>
              <a:rPr lang="zh-TW" altLang="en-US" dirty="0">
                <a:solidFill>
                  <a:srgbClr val="FF0000"/>
                </a:solidFill>
                <a:latin typeface="Courier New" panose="02070309020205020404" pitchFamily="49" charset="0"/>
                <a:cs typeface="Courier New" panose="02070309020205020404" pitchFamily="49" charset="0"/>
              </a:rPr>
              <a:t>=x[,-1]</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set</a:t>
            </a:r>
            <a:r>
              <a:rPr lang="zh-TW" altLang="en-US" dirty="0">
                <a:solidFill>
                  <a:srgbClr val="FF0000"/>
                </a:solidFill>
                <a:latin typeface="Courier New" panose="02070309020205020404" pitchFamily="49" charset="0"/>
                <a:cs typeface="Courier New" panose="02070309020205020404" pitchFamily="49" charset="0"/>
              </a:rPr>
              <a:t>.seed(2</a:t>
            </a:r>
            <a:r>
              <a:rPr lang="zh-TW" altLang="en-US"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#set random seed</a:t>
            </a:r>
            <a:endParaRPr lang="zh-TW" altLang="en-US" dirty="0">
              <a:solidFill>
                <a:schemeClr val="tx1"/>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train </a:t>
            </a:r>
            <a:r>
              <a:rPr lang="zh-TW" altLang="en-US" dirty="0">
                <a:solidFill>
                  <a:srgbClr val="FF0000"/>
                </a:solidFill>
                <a:latin typeface="Courier New" panose="02070309020205020404" pitchFamily="49" charset="0"/>
                <a:cs typeface="Courier New" panose="02070309020205020404" pitchFamily="49" charset="0"/>
              </a:rPr>
              <a:t>=sample(1:nrow(y),nrow(y)/2</a:t>
            </a:r>
            <a:r>
              <a:rPr lang="zh-TW" altLang="en-US"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#training data index</a:t>
            </a:r>
            <a:endParaRPr lang="zh-TW" altLang="en-US"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test </a:t>
            </a:r>
            <a:r>
              <a:rPr lang="zh-TW" altLang="en-US" dirty="0">
                <a:solidFill>
                  <a:srgbClr val="FF0000"/>
                </a:solidFill>
                <a:latin typeface="Courier New" panose="02070309020205020404" pitchFamily="49" charset="0"/>
                <a:cs typeface="Courier New" panose="02070309020205020404" pitchFamily="49" charset="0"/>
              </a:rPr>
              <a:t>= -trai</a:t>
            </a:r>
            <a:r>
              <a:rPr lang="zh-TW" altLang="en-US" dirty="0">
                <a:solidFill>
                  <a:srgbClr val="FF0000"/>
                </a:solidFill>
                <a:latin typeface="Courier New" panose="02070309020205020404" pitchFamily="49" charset="0"/>
                <a:cs typeface="Courier New" panose="02070309020205020404" pitchFamily="49" charset="0"/>
              </a:rPr>
              <a:t>n </a:t>
            </a:r>
            <a:r>
              <a:rPr lang="en-US" altLang="zh-TW" dirty="0">
                <a:solidFill>
                  <a:schemeClr val="tx1"/>
                </a:solidFill>
                <a:latin typeface="Courier New" panose="02070309020205020404" pitchFamily="49" charset="0"/>
                <a:cs typeface="Courier New" panose="02070309020205020404" pitchFamily="49" charset="0"/>
              </a:rPr>
              <a:t>#</a:t>
            </a:r>
            <a:r>
              <a:rPr lang="en-US" altLang="zh-TW" dirty="0">
                <a:solidFill>
                  <a:schemeClr val="tx1"/>
                </a:solidFill>
                <a:latin typeface="Courier New" panose="02070309020205020404" pitchFamily="49" charset="0"/>
                <a:cs typeface="Courier New" panose="02070309020205020404" pitchFamily="49" charset="0"/>
              </a:rPr>
              <a:t>testing </a:t>
            </a:r>
            <a:r>
              <a:rPr lang="en-US" altLang="zh-TW" dirty="0">
                <a:solidFill>
                  <a:schemeClr val="tx1"/>
                </a:solidFill>
                <a:latin typeface="Courier New" panose="02070309020205020404" pitchFamily="49" charset="0"/>
                <a:cs typeface="Courier New" panose="02070309020205020404" pitchFamily="49" charset="0"/>
              </a:rPr>
              <a:t>data index</a:t>
            </a:r>
            <a:endParaRPr lang="zh-TW" altLang="en-US"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train</a:t>
            </a:r>
            <a:r>
              <a:rPr lang="zh-TW" altLang="en-US" dirty="0">
                <a:solidFill>
                  <a:srgbClr val="FF0000"/>
                </a:solidFill>
                <a:latin typeface="Courier New" panose="02070309020205020404" pitchFamily="49" charset="0"/>
                <a:cs typeface="Courier New" panose="02070309020205020404" pitchFamily="49" charset="0"/>
              </a:rPr>
              <a:t>_data=y[train,]</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test</a:t>
            </a:r>
            <a:r>
              <a:rPr lang="zh-TW" altLang="en-US" dirty="0">
                <a:solidFill>
                  <a:srgbClr val="FF0000"/>
                </a:solidFill>
                <a:latin typeface="Courier New" panose="02070309020205020404" pitchFamily="49" charset="0"/>
                <a:cs typeface="Courier New" panose="02070309020205020404" pitchFamily="49" charset="0"/>
              </a:rPr>
              <a:t>_data=y[test,]</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test</a:t>
            </a:r>
            <a:r>
              <a:rPr lang="zh-TW" altLang="en-US" dirty="0">
                <a:solidFill>
                  <a:srgbClr val="FF0000"/>
                </a:solidFill>
                <a:latin typeface="Courier New" panose="02070309020205020404" pitchFamily="49" charset="0"/>
                <a:cs typeface="Courier New" panose="02070309020205020404" pitchFamily="49" charset="0"/>
              </a:rPr>
              <a:t>_high=high[test</a:t>
            </a:r>
            <a:r>
              <a:rPr lang="zh-TW" altLang="en-US"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#answer</a:t>
            </a:r>
            <a:endParaRPr lang="zh-TW" altLang="en-US" dirty="0">
              <a:solidFill>
                <a:schemeClr val="tx1"/>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tree</a:t>
            </a:r>
            <a:r>
              <a:rPr lang="zh-TW" altLang="en-US" dirty="0">
                <a:solidFill>
                  <a:srgbClr val="FF0000"/>
                </a:solidFill>
                <a:latin typeface="Courier New" panose="02070309020205020404" pitchFamily="49" charset="0"/>
                <a:cs typeface="Courier New" panose="02070309020205020404" pitchFamily="49" charset="0"/>
              </a:rPr>
              <a:t>_model</a:t>
            </a:r>
            <a:r>
              <a:rPr lang="zh-TW" altLang="en-US"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rpart</a:t>
            </a:r>
            <a:r>
              <a:rPr lang="zh-TW" altLang="en-US" dirty="0">
                <a:solidFill>
                  <a:srgbClr val="FF0000"/>
                </a:solidFill>
                <a:latin typeface="Courier New" panose="02070309020205020404" pitchFamily="49" charset="0"/>
                <a:cs typeface="Courier New" panose="02070309020205020404" pitchFamily="49" charset="0"/>
              </a:rPr>
              <a:t>(high</a:t>
            </a:r>
            <a:r>
              <a:rPr lang="zh-TW" altLang="en-US" dirty="0">
                <a:solidFill>
                  <a:srgbClr val="FF0000"/>
                </a:solidFill>
                <a:latin typeface="Courier New" panose="02070309020205020404" pitchFamily="49" charset="0"/>
                <a:cs typeface="Courier New" panose="02070309020205020404" pitchFamily="49" charset="0"/>
              </a:rPr>
              <a:t>~.,data=train_data</a:t>
            </a:r>
            <a:r>
              <a:rPr lang="zh-TW" altLang="en-US"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#build model</a:t>
            </a:r>
            <a:endParaRPr lang="zh-TW" altLang="en-US" dirty="0">
              <a:solidFill>
                <a:schemeClr val="tx1"/>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plot</a:t>
            </a:r>
            <a:r>
              <a:rPr lang="zh-TW" altLang="en-US" dirty="0">
                <a:solidFill>
                  <a:srgbClr val="FF0000"/>
                </a:solidFill>
                <a:latin typeface="Courier New" panose="02070309020205020404" pitchFamily="49" charset="0"/>
                <a:cs typeface="Courier New" panose="02070309020205020404" pitchFamily="49" charset="0"/>
              </a:rPr>
              <a:t>(tree_model)</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text</a:t>
            </a:r>
            <a:r>
              <a:rPr lang="zh-TW" altLang="en-US" dirty="0">
                <a:solidFill>
                  <a:srgbClr val="FF0000"/>
                </a:solidFill>
                <a:latin typeface="Courier New" panose="02070309020205020404" pitchFamily="49" charset="0"/>
                <a:cs typeface="Courier New" panose="02070309020205020404" pitchFamily="49" charset="0"/>
              </a:rPr>
              <a:t>(tree_model</a:t>
            </a:r>
            <a:r>
              <a:rPr lang="zh-TW" altLang="en-US" dirty="0">
                <a:solidFill>
                  <a:srgbClr val="FF0000"/>
                </a:solidFill>
                <a:latin typeface="Courier New" panose="02070309020205020404" pitchFamily="49" charset="0"/>
                <a:cs typeface="Courier New" panose="02070309020205020404" pitchFamily="49" charset="0"/>
              </a:rPr>
              <a:t>)</a:t>
            </a:r>
            <a:endParaRPr lang="zh-TW" altLang="en-US"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tree_predict=</a:t>
            </a:r>
            <a:r>
              <a:rPr lang="zh-TW" altLang="en-US" dirty="0">
                <a:solidFill>
                  <a:srgbClr val="00B050"/>
                </a:solidFill>
                <a:latin typeface="Courier New" panose="02070309020205020404" pitchFamily="49" charset="0"/>
                <a:cs typeface="Courier New" panose="02070309020205020404" pitchFamily="49" charset="0"/>
              </a:rPr>
              <a:t>predict</a:t>
            </a:r>
            <a:r>
              <a:rPr lang="zh-TW" altLang="en-US" dirty="0">
                <a:solidFill>
                  <a:srgbClr val="FF0000"/>
                </a:solidFill>
                <a:latin typeface="Courier New" panose="02070309020205020404" pitchFamily="49" charset="0"/>
                <a:cs typeface="Courier New" panose="02070309020205020404" pitchFamily="49" charset="0"/>
              </a:rPr>
              <a:t>(tree</a:t>
            </a:r>
            <a:r>
              <a:rPr lang="zh-TW" altLang="en-US" dirty="0">
                <a:solidFill>
                  <a:srgbClr val="FF0000"/>
                </a:solidFill>
                <a:latin typeface="Courier New" panose="02070309020205020404" pitchFamily="49" charset="0"/>
                <a:cs typeface="Courier New" panose="02070309020205020404" pitchFamily="49" charset="0"/>
              </a:rPr>
              <a:t>_model,test_data,type="class")</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tree_predict</a:t>
            </a:r>
            <a:endParaRPr lang="en-US" altLang="zh-TW"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mean(</a:t>
            </a:r>
            <a:r>
              <a:rPr lang="en-US" altLang="zh-TW" dirty="0" err="1">
                <a:solidFill>
                  <a:srgbClr val="FF0000"/>
                </a:solidFill>
                <a:latin typeface="Courier New" panose="02070309020205020404" pitchFamily="49" charset="0"/>
                <a:cs typeface="Courier New" panose="02070309020205020404" pitchFamily="49" charset="0"/>
              </a:rPr>
              <a:t>tree_predict</a:t>
            </a:r>
            <a:r>
              <a:rPr lang="en-US" altLang="zh-TW"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test_high</a:t>
            </a:r>
            <a:r>
              <a:rPr lang="en-US" altLang="zh-TW"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#accuracy</a:t>
            </a:r>
            <a:endParaRPr lang="zh-TW" altLang="en-US"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04608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smtClean="0"/>
              <a:t>Dataset</a:t>
            </a:r>
          </a:p>
          <a:p>
            <a:pPr lvl="1"/>
            <a:r>
              <a:rPr lang="en-US" altLang="zh-TW" dirty="0" smtClean="0"/>
              <a:t>train=</a:t>
            </a:r>
            <a:r>
              <a:rPr lang="en-US" altLang="zh-TW" dirty="0" err="1" smtClean="0"/>
              <a:t>read.table</a:t>
            </a:r>
            <a:r>
              <a:rPr lang="en-US" altLang="zh-TW" dirty="0"/>
              <a:t>("train_data.csv", header=T, </a:t>
            </a:r>
            <a:r>
              <a:rPr lang="en-US" altLang="zh-TW" dirty="0" err="1"/>
              <a:t>sep</a:t>
            </a:r>
            <a:r>
              <a:rPr lang="en-US" altLang="zh-TW" dirty="0"/>
              <a:t>=",")</a:t>
            </a:r>
          </a:p>
          <a:p>
            <a:pPr lvl="1"/>
            <a:r>
              <a:rPr lang="en-US" altLang="zh-TW" dirty="0" smtClean="0"/>
              <a:t>test=</a:t>
            </a:r>
            <a:r>
              <a:rPr lang="en-US" altLang="zh-TW" dirty="0" err="1" smtClean="0"/>
              <a:t>read.table</a:t>
            </a:r>
            <a:r>
              <a:rPr lang="en-US" altLang="zh-TW" dirty="0"/>
              <a:t>("test_data.csv", header=T, </a:t>
            </a:r>
            <a:r>
              <a:rPr lang="en-US" altLang="zh-TW" dirty="0" err="1"/>
              <a:t>sep</a:t>
            </a:r>
            <a:r>
              <a:rPr lang="en-US" altLang="zh-TW" dirty="0"/>
              <a:t>=",")</a:t>
            </a:r>
          </a:p>
          <a:p>
            <a:pPr lvl="1"/>
            <a:r>
              <a:rPr lang="en-US" altLang="zh-TW" dirty="0" err="1" smtClean="0"/>
              <a:t>ctrain</a:t>
            </a:r>
            <a:r>
              <a:rPr lang="en-US" altLang="zh-TW" dirty="0" smtClean="0"/>
              <a:t>=scan</a:t>
            </a:r>
            <a:r>
              <a:rPr lang="en-US" altLang="zh-TW" dirty="0"/>
              <a:t>("</a:t>
            </a:r>
            <a:r>
              <a:rPr lang="en-US" altLang="zh-TW" dirty="0" err="1"/>
              <a:t>ctrain.txt",what</a:t>
            </a:r>
            <a:r>
              <a:rPr lang="en-US" altLang="zh-TW" dirty="0"/>
              <a:t>=character())</a:t>
            </a:r>
          </a:p>
          <a:p>
            <a:pPr lvl="1"/>
            <a:r>
              <a:rPr lang="en-US" altLang="zh-TW" dirty="0" err="1" smtClean="0"/>
              <a:t>ctest</a:t>
            </a:r>
            <a:r>
              <a:rPr lang="en-US" altLang="zh-TW" dirty="0" smtClean="0"/>
              <a:t>=scan</a:t>
            </a:r>
            <a:r>
              <a:rPr lang="en-US" altLang="zh-TW" dirty="0"/>
              <a:t>("</a:t>
            </a:r>
            <a:r>
              <a:rPr lang="en-US" altLang="zh-TW" dirty="0" err="1"/>
              <a:t>ctest.txt",what</a:t>
            </a:r>
            <a:r>
              <a:rPr lang="en-US" altLang="zh-TW" dirty="0"/>
              <a:t>=character())</a:t>
            </a:r>
          </a:p>
          <a:p>
            <a:endParaRPr lang="en-US" altLang="zh-TW" dirty="0" smtClean="0"/>
          </a:p>
          <a:p>
            <a:r>
              <a:rPr lang="en-US" altLang="zh-TW" dirty="0"/>
              <a:t>Develop a decision tree model </a:t>
            </a:r>
            <a:r>
              <a:rPr lang="en-US" altLang="zh-TW" dirty="0" smtClean="0"/>
              <a:t>to </a:t>
            </a:r>
            <a:r>
              <a:rPr lang="en-US" altLang="zh-TW" dirty="0"/>
              <a:t>predict </a:t>
            </a:r>
            <a:r>
              <a:rPr lang="en-US" altLang="zh-TW" dirty="0" smtClean="0"/>
              <a:t>whether </a:t>
            </a:r>
            <a:r>
              <a:rPr lang="en-US" altLang="zh-TW" dirty="0"/>
              <a:t>the patient is </a:t>
            </a:r>
            <a:r>
              <a:rPr lang="en-US" altLang="zh-TW" dirty="0" smtClean="0"/>
              <a:t>sick or not.</a:t>
            </a:r>
          </a:p>
          <a:p>
            <a:pPr lvl="1"/>
            <a:r>
              <a:rPr lang="en-US" altLang="zh-TW" dirty="0" err="1" smtClean="0"/>
              <a:t>rpart</a:t>
            </a:r>
            <a:endParaRPr lang="en-US" altLang="zh-TW" dirty="0" smtClean="0"/>
          </a:p>
          <a:p>
            <a:pPr marL="457200" lvl="1" indent="0">
              <a:buNone/>
            </a:pPr>
            <a:endParaRPr lang="en-US" altLang="zh-TW" dirty="0" smtClean="0"/>
          </a:p>
          <a:p>
            <a:r>
              <a:rPr lang="en-US" altLang="zh-TW" dirty="0"/>
              <a:t>Calculate the TP, FP, TN and </a:t>
            </a:r>
            <a:r>
              <a:rPr lang="en-US" altLang="zh-TW" dirty="0" smtClean="0"/>
              <a:t>FN</a:t>
            </a:r>
          </a:p>
          <a:p>
            <a:endParaRPr lang="en-US" altLang="zh-TW" dirty="0" smtClean="0"/>
          </a:p>
          <a:p>
            <a:r>
              <a:rPr lang="en-US" altLang="zh-TW" dirty="0"/>
              <a:t>Calculate the accuracy, sensitivity, specificity and precision</a:t>
            </a:r>
            <a:endParaRPr lang="en-US" altLang="zh-TW" dirty="0" smtClean="0"/>
          </a:p>
          <a:p>
            <a:endParaRPr lang="en-US" altLang="zh-TW" dirty="0" smtClean="0"/>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19</a:t>
            </a:fld>
            <a:endParaRPr lang="zh-TW" altLang="en-US"/>
          </a:p>
        </p:txBody>
      </p:sp>
    </p:spTree>
    <p:extLst>
      <p:ext uri="{BB962C8B-B14F-4D97-AF65-F5344CB8AC3E}">
        <p14:creationId xmlns:p14="http://schemas.microsoft.com/office/powerpoint/2010/main" val="3087354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Data classification</a:t>
            </a:r>
          </a:p>
          <a:p>
            <a:r>
              <a:rPr lang="en-US" altLang="zh-TW" dirty="0" smtClean="0"/>
              <a:t>Estimate</a:t>
            </a:r>
            <a:endParaRPr lang="zh-TW" altLang="en-US" dirty="0"/>
          </a:p>
        </p:txBody>
      </p:sp>
      <p:sp>
        <p:nvSpPr>
          <p:cNvPr id="3" name="標題 2"/>
          <p:cNvSpPr>
            <a:spLocks noGrp="1"/>
          </p:cNvSpPr>
          <p:nvPr>
            <p:ph type="title"/>
          </p:nvPr>
        </p:nvSpPr>
        <p:spPr/>
        <p:txBody>
          <a:bodyPr/>
          <a:lstStyle/>
          <a:p>
            <a:r>
              <a:rPr lang="en-US" altLang="zh-TW" dirty="0" smtClean="0"/>
              <a:t>Outline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2</a:t>
            </a:fld>
            <a:endParaRPr lang="zh-TW" altLang="en-US"/>
          </a:p>
        </p:txBody>
      </p:sp>
    </p:spTree>
    <p:extLst>
      <p:ext uri="{BB962C8B-B14F-4D97-AF65-F5344CB8AC3E}">
        <p14:creationId xmlns:p14="http://schemas.microsoft.com/office/powerpoint/2010/main" val="17134097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normAutofit/>
          </a:bodyPr>
          <a:lstStyle/>
          <a:p>
            <a:r>
              <a:rPr lang="en-US" altLang="zh-TW" sz="3600" dirty="0"/>
              <a:t>Data </a:t>
            </a:r>
            <a:r>
              <a:rPr lang="en-US" altLang="zh-TW" sz="3600" dirty="0"/>
              <a:t>classification </a:t>
            </a:r>
            <a:r>
              <a:rPr lang="en-US" altLang="zh-TW" sz="3600" dirty="0"/>
              <a:t>– </a:t>
            </a:r>
            <a:r>
              <a:rPr lang="en-US" altLang="zh-TW" sz="3600" dirty="0"/>
              <a:t>Random Forest</a:t>
            </a:r>
            <a:endParaRPr lang="en-US" altLang="zh-TW" sz="3600" dirty="0"/>
          </a:p>
        </p:txBody>
      </p:sp>
      <p:sp>
        <p:nvSpPr>
          <p:cNvPr id="4" name="投影片編號版面配置區 3"/>
          <p:cNvSpPr>
            <a:spLocks noGrp="1"/>
          </p:cNvSpPr>
          <p:nvPr>
            <p:ph type="sldNum" sz="quarter" idx="11"/>
          </p:nvPr>
        </p:nvSpPr>
        <p:spPr/>
        <p:txBody>
          <a:bodyPr/>
          <a:lstStyle/>
          <a:p>
            <a:fld id="{8B9CD19C-7B41-42DD-9AD5-3F999E355D5F}" type="slidenum">
              <a:rPr lang="zh-TW" altLang="en-US" smtClean="0"/>
              <a:pPr/>
              <a:t>20</a:t>
            </a:fld>
            <a:endParaRPr lang="zh-TW" altLang="en-US"/>
          </a:p>
        </p:txBody>
      </p:sp>
    </p:spTree>
    <p:extLst>
      <p:ext uri="{BB962C8B-B14F-4D97-AF65-F5344CB8AC3E}">
        <p14:creationId xmlns:p14="http://schemas.microsoft.com/office/powerpoint/2010/main" val="29124981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Random Forests are an ensemble learning method </a:t>
            </a:r>
            <a:r>
              <a:rPr lang="en-US" altLang="zh-TW" dirty="0" smtClean="0"/>
              <a:t>for </a:t>
            </a:r>
            <a:r>
              <a:rPr lang="en-US" altLang="zh-TW" dirty="0"/>
              <a:t>classification and regression that construct a number of decision trees at training time and outputting the class that is the mode of the classes output by individual </a:t>
            </a:r>
            <a:r>
              <a:rPr lang="en-US" altLang="zh-TW" dirty="0" smtClean="0"/>
              <a:t>trees.</a:t>
            </a:r>
          </a:p>
          <a:p>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Data classification – Random Forest</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21</a:t>
            </a:fld>
            <a:endParaRPr lang="zh-TW" altLang="en-US"/>
          </a:p>
        </p:txBody>
      </p:sp>
    </p:spTree>
    <p:extLst>
      <p:ext uri="{BB962C8B-B14F-4D97-AF65-F5344CB8AC3E}">
        <p14:creationId xmlns:p14="http://schemas.microsoft.com/office/powerpoint/2010/main" val="2369672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smtClean="0"/>
              <a:t>Algorithm </a:t>
            </a:r>
          </a:p>
          <a:p>
            <a:pPr lvl="1"/>
            <a:r>
              <a:rPr lang="en-US" altLang="zh-TW" dirty="0" smtClean="0"/>
              <a:t>Assume</a:t>
            </a:r>
          </a:p>
          <a:p>
            <a:pPr lvl="2"/>
            <a:r>
              <a:rPr lang="en-US" altLang="zh-TW" dirty="0" smtClean="0"/>
              <a:t> </a:t>
            </a:r>
            <a:r>
              <a:rPr lang="en-US" altLang="zh-TW" i="1" dirty="0" smtClean="0"/>
              <a:t>N</a:t>
            </a:r>
            <a:r>
              <a:rPr lang="en-US" altLang="zh-TW" dirty="0" smtClean="0"/>
              <a:t> : #cases in training dataset</a:t>
            </a:r>
          </a:p>
          <a:p>
            <a:pPr lvl="2"/>
            <a:r>
              <a:rPr lang="en-US" altLang="zh-TW" dirty="0" smtClean="0"/>
              <a:t> </a:t>
            </a:r>
            <a:r>
              <a:rPr lang="en-US" altLang="zh-TW" i="1" dirty="0" smtClean="0"/>
              <a:t>M</a:t>
            </a:r>
            <a:r>
              <a:rPr lang="en-US" altLang="zh-TW" dirty="0" smtClean="0"/>
              <a:t> : # of feature</a:t>
            </a:r>
          </a:p>
          <a:p>
            <a:pPr lvl="1"/>
            <a:r>
              <a:rPr lang="en-US" altLang="zh-TW" dirty="0" smtClean="0"/>
              <a:t>Step1</a:t>
            </a:r>
            <a:r>
              <a:rPr lang="en-US" altLang="zh-TW" dirty="0"/>
              <a:t>:  A different subset of the training data are selected (~2/3), </a:t>
            </a:r>
            <a:r>
              <a:rPr lang="en-US" altLang="zh-TW" dirty="0" smtClean="0"/>
              <a:t>but with replacement</a:t>
            </a:r>
          </a:p>
          <a:p>
            <a:pPr lvl="1"/>
            <a:r>
              <a:rPr lang="en-US" altLang="zh-TW" dirty="0" smtClean="0"/>
              <a:t>Step2: </a:t>
            </a:r>
            <a:r>
              <a:rPr lang="en-US" altLang="zh-TW" dirty="0"/>
              <a:t>a number </a:t>
            </a:r>
            <a:r>
              <a:rPr lang="en-US" altLang="zh-TW" i="1" dirty="0"/>
              <a:t>m</a:t>
            </a:r>
            <a:r>
              <a:rPr lang="en-US" altLang="zh-TW" dirty="0"/>
              <a:t>&lt;&lt;</a:t>
            </a:r>
            <a:r>
              <a:rPr lang="en-US" altLang="zh-TW" i="1" dirty="0"/>
              <a:t>M</a:t>
            </a:r>
            <a:r>
              <a:rPr lang="en-US" altLang="zh-TW" dirty="0"/>
              <a:t> is specified such that at each node, </a:t>
            </a:r>
            <a:r>
              <a:rPr lang="en-US" altLang="zh-TW" i="1" dirty="0"/>
              <a:t>m</a:t>
            </a:r>
            <a:r>
              <a:rPr lang="en-US" altLang="zh-TW" dirty="0"/>
              <a:t> variables are selected at random out of the </a:t>
            </a:r>
            <a:r>
              <a:rPr lang="en-US" altLang="zh-TW" i="1" dirty="0"/>
              <a:t>M</a:t>
            </a:r>
            <a:r>
              <a:rPr lang="en-US" altLang="zh-TW" dirty="0"/>
              <a:t> and the best split on these m is used to split the node. The value of </a:t>
            </a:r>
            <a:r>
              <a:rPr lang="en-US" altLang="zh-TW" i="1" dirty="0"/>
              <a:t>m</a:t>
            </a:r>
            <a:r>
              <a:rPr lang="en-US" altLang="zh-TW" dirty="0"/>
              <a:t> is held constant during the forest growing</a:t>
            </a:r>
          </a:p>
          <a:p>
            <a:pPr lvl="1"/>
            <a:r>
              <a:rPr lang="en-US" altLang="zh-TW" dirty="0"/>
              <a:t>Each tree is grown to the largest extent possible. There is no pruning.</a:t>
            </a:r>
          </a:p>
          <a:p>
            <a:pPr lvl="1"/>
            <a:r>
              <a:rPr lang="en-US" altLang="zh-TW" dirty="0"/>
              <a:t>Class assignment is made by the number of </a:t>
            </a:r>
            <a:r>
              <a:rPr lang="en-US" altLang="zh-TW" dirty="0">
                <a:solidFill>
                  <a:srgbClr val="FF0000"/>
                </a:solidFill>
              </a:rPr>
              <a:t>votes</a:t>
            </a:r>
            <a:r>
              <a:rPr lang="en-US" altLang="zh-TW" dirty="0"/>
              <a:t> from all of the trees and for regression the average of the results is used </a:t>
            </a:r>
            <a:endParaRPr lang="en-US" altLang="zh-TW" dirty="0" smtClean="0"/>
          </a:p>
        </p:txBody>
      </p:sp>
      <p:sp>
        <p:nvSpPr>
          <p:cNvPr id="3" name="標題 2"/>
          <p:cNvSpPr>
            <a:spLocks noGrp="1"/>
          </p:cNvSpPr>
          <p:nvPr>
            <p:ph type="title"/>
          </p:nvPr>
        </p:nvSpPr>
        <p:spPr/>
        <p:txBody>
          <a:bodyPr/>
          <a:lstStyle/>
          <a:p>
            <a:r>
              <a:rPr lang="en-US" altLang="zh-TW" dirty="0"/>
              <a:t>Data classification – Random Forest</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22</a:t>
            </a:fld>
            <a:endParaRPr lang="zh-TW" altLang="en-US"/>
          </a:p>
        </p:txBody>
      </p:sp>
    </p:spTree>
    <p:extLst>
      <p:ext uri="{BB962C8B-B14F-4D97-AF65-F5344CB8AC3E}">
        <p14:creationId xmlns:p14="http://schemas.microsoft.com/office/powerpoint/2010/main" val="882928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Data classification – Random Forest</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23</a:t>
            </a:fld>
            <a:endParaRPr lang="zh-TW" altLang="en-US"/>
          </a:p>
        </p:txBody>
      </p:sp>
      <p:sp>
        <p:nvSpPr>
          <p:cNvPr id="5" name="矩形 4"/>
          <p:cNvSpPr/>
          <p:nvPr/>
        </p:nvSpPr>
        <p:spPr>
          <a:xfrm>
            <a:off x="2135560" y="1997839"/>
            <a:ext cx="8075240"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trike="sngStrike" dirty="0">
                <a:solidFill>
                  <a:srgbClr val="FF0000"/>
                </a:solidFill>
                <a:latin typeface="Courier New" panose="02070309020205020404" pitchFamily="49" charset="0"/>
                <a:cs typeface="Courier New" panose="02070309020205020404" pitchFamily="49" charset="0"/>
              </a:rPr>
              <a:t>&gt; </a:t>
            </a:r>
            <a:r>
              <a:rPr lang="zh-TW" altLang="en-US" strike="sngStrike" dirty="0">
                <a:solidFill>
                  <a:srgbClr val="FF0000"/>
                </a:solidFill>
                <a:latin typeface="Courier New" panose="02070309020205020404" pitchFamily="49" charset="0"/>
                <a:cs typeface="Courier New" panose="02070309020205020404" pitchFamily="49" charset="0"/>
              </a:rPr>
              <a:t>install</a:t>
            </a:r>
            <a:r>
              <a:rPr lang="zh-TW" altLang="en-US" strike="sngStrike" dirty="0">
                <a:solidFill>
                  <a:srgbClr val="FF0000"/>
                </a:solidFill>
                <a:latin typeface="Courier New" panose="02070309020205020404" pitchFamily="49" charset="0"/>
                <a:cs typeface="Courier New" panose="02070309020205020404" pitchFamily="49" charset="0"/>
              </a:rPr>
              <a:t>.packages("randomForest")</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library</a:t>
            </a:r>
            <a:r>
              <a:rPr lang="zh-TW" altLang="en-US" dirty="0">
                <a:solidFill>
                  <a:srgbClr val="FF0000"/>
                </a:solidFill>
                <a:latin typeface="Courier New" panose="02070309020205020404" pitchFamily="49" charset="0"/>
                <a:cs typeface="Courier New" panose="02070309020205020404" pitchFamily="49" charset="0"/>
              </a:rPr>
              <a:t>(randomForest)</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set</a:t>
            </a:r>
            <a:r>
              <a:rPr lang="zh-TW" altLang="en-US" dirty="0">
                <a:solidFill>
                  <a:srgbClr val="FF0000"/>
                </a:solidFill>
                <a:latin typeface="Courier New" panose="02070309020205020404" pitchFamily="49" charset="0"/>
                <a:cs typeface="Courier New" panose="02070309020205020404" pitchFamily="49" charset="0"/>
              </a:rPr>
              <a:t>.seed(2)</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n</a:t>
            </a:r>
            <a:r>
              <a:rPr lang="zh-TW" altLang="en-US" dirty="0">
                <a:solidFill>
                  <a:srgbClr val="FF0000"/>
                </a:solidFill>
                <a:latin typeface="Courier New" panose="02070309020205020404" pitchFamily="49" charset="0"/>
                <a:cs typeface="Courier New" panose="02070309020205020404" pitchFamily="49" charset="0"/>
              </a:rPr>
              <a:t>=0.1*nrow(iris)</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test</a:t>
            </a:r>
            <a:r>
              <a:rPr lang="zh-TW" altLang="en-US" dirty="0">
                <a:solidFill>
                  <a:srgbClr val="FF0000"/>
                </a:solidFill>
                <a:latin typeface="Courier New" panose="02070309020205020404" pitchFamily="49" charset="0"/>
                <a:cs typeface="Courier New" panose="02070309020205020404" pitchFamily="49" charset="0"/>
              </a:rPr>
              <a:t>.index=sample(1:nrow(iris),n)</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iris</a:t>
            </a:r>
            <a:r>
              <a:rPr lang="zh-TW" altLang="en-US" dirty="0">
                <a:solidFill>
                  <a:srgbClr val="FF0000"/>
                </a:solidFill>
                <a:latin typeface="Courier New" panose="02070309020205020404" pitchFamily="49" charset="0"/>
                <a:cs typeface="Courier New" panose="02070309020205020404" pitchFamily="49" charset="0"/>
              </a:rPr>
              <a:t>.train=iris[-test.index,]</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iris</a:t>
            </a:r>
            <a:r>
              <a:rPr lang="zh-TW" altLang="en-US" dirty="0">
                <a:solidFill>
                  <a:srgbClr val="FF0000"/>
                </a:solidFill>
                <a:latin typeface="Courier New" panose="02070309020205020404" pitchFamily="49" charset="0"/>
                <a:cs typeface="Courier New" panose="02070309020205020404" pitchFamily="49" charset="0"/>
              </a:rPr>
              <a:t>.test=iris[test.index,]</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iris</a:t>
            </a:r>
            <a:r>
              <a:rPr lang="zh-TW" altLang="en-US" dirty="0">
                <a:solidFill>
                  <a:srgbClr val="FF0000"/>
                </a:solidFill>
                <a:latin typeface="Courier New" panose="02070309020205020404" pitchFamily="49" charset="0"/>
                <a:cs typeface="Courier New" panose="02070309020205020404" pitchFamily="49" charset="0"/>
              </a:rPr>
              <a:t>.rf=randomForest(Species~.,data=iris.train)</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rf</a:t>
            </a:r>
            <a:r>
              <a:rPr lang="zh-TW" altLang="en-US" dirty="0">
                <a:solidFill>
                  <a:srgbClr val="FF0000"/>
                </a:solidFill>
                <a:latin typeface="Courier New" panose="02070309020205020404" pitchFamily="49" charset="0"/>
                <a:cs typeface="Courier New" panose="02070309020205020404" pitchFamily="49" charset="0"/>
              </a:rPr>
              <a:t>.pred=predict(iris.rf,newdata=iris.test)</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rf.pred</a:t>
            </a:r>
            <a:endParaRPr lang="en-US" altLang="zh-TW"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2284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Data classification – Random Forest</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24</a:t>
            </a:fld>
            <a:endParaRPr lang="zh-TW" altLang="en-US"/>
          </a:p>
        </p:txBody>
      </p:sp>
      <p:sp>
        <p:nvSpPr>
          <p:cNvPr id="5" name="矩形 4"/>
          <p:cNvSpPr/>
          <p:nvPr/>
        </p:nvSpPr>
        <p:spPr>
          <a:xfrm>
            <a:off x="1631504" y="1600200"/>
            <a:ext cx="8928992" cy="535531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trike="sngStrike" dirty="0">
                <a:solidFill>
                  <a:srgbClr val="FF0000"/>
                </a:solidFill>
                <a:latin typeface="Courier New" panose="02070309020205020404" pitchFamily="49" charset="0"/>
                <a:cs typeface="Courier New" panose="02070309020205020404" pitchFamily="49" charset="0"/>
              </a:rPr>
              <a:t>&gt; </a:t>
            </a:r>
            <a:r>
              <a:rPr lang="en-US" altLang="zh-TW" strike="sngStrike" dirty="0" err="1">
                <a:solidFill>
                  <a:srgbClr val="FF0000"/>
                </a:solidFill>
                <a:latin typeface="Courier New" panose="02070309020205020404" pitchFamily="49" charset="0"/>
                <a:cs typeface="Courier New" panose="02070309020205020404" pitchFamily="49" charset="0"/>
              </a:rPr>
              <a:t>install.packages</a:t>
            </a:r>
            <a:r>
              <a:rPr lang="en-US" altLang="zh-TW" strike="sngStrike" dirty="0">
                <a:solidFill>
                  <a:srgbClr val="FF0000"/>
                </a:solidFill>
                <a:latin typeface="Courier New" panose="02070309020205020404" pitchFamily="49" charset="0"/>
                <a:cs typeface="Courier New" panose="02070309020205020404" pitchFamily="49" charset="0"/>
              </a:rPr>
              <a:t>("</a:t>
            </a:r>
            <a:r>
              <a:rPr lang="en-US" altLang="zh-TW" strike="sngStrike" dirty="0" err="1">
                <a:solidFill>
                  <a:srgbClr val="FF0000"/>
                </a:solidFill>
                <a:latin typeface="Courier New" panose="02070309020205020404" pitchFamily="49" charset="0"/>
                <a:cs typeface="Courier New" panose="02070309020205020404" pitchFamily="49" charset="0"/>
              </a:rPr>
              <a:t>randomForest</a:t>
            </a:r>
            <a:r>
              <a:rPr lang="en-US" altLang="zh-TW" strike="sngStrike" dirty="0">
                <a:solidFill>
                  <a:srgbClr val="FF0000"/>
                </a:solidFill>
                <a:latin typeface="Courier New" panose="02070309020205020404" pitchFamily="49" charset="0"/>
                <a:cs typeface="Courier New" panose="02070309020205020404" pitchFamily="49" charset="0"/>
              </a:rPr>
              <a:t>")</a:t>
            </a:r>
          </a:p>
          <a:p>
            <a:r>
              <a:rPr lang="en-US" altLang="zh-TW" strike="sngStrike" dirty="0">
                <a:solidFill>
                  <a:srgbClr val="FF0000"/>
                </a:solidFill>
                <a:latin typeface="Courier New" panose="02070309020205020404" pitchFamily="49" charset="0"/>
                <a:cs typeface="Courier New" panose="02070309020205020404" pitchFamily="49" charset="0"/>
              </a:rPr>
              <a:t>&gt; </a:t>
            </a:r>
            <a:r>
              <a:rPr lang="en-US" altLang="zh-TW" strike="sngStrike" dirty="0" err="1">
                <a:solidFill>
                  <a:srgbClr val="FF0000"/>
                </a:solidFill>
                <a:latin typeface="Courier New" panose="02070309020205020404" pitchFamily="49" charset="0"/>
                <a:cs typeface="Courier New" panose="02070309020205020404" pitchFamily="49" charset="0"/>
              </a:rPr>
              <a:t>install.packages</a:t>
            </a:r>
            <a:r>
              <a:rPr lang="en-US" altLang="zh-TW" strike="sngStrike" dirty="0">
                <a:solidFill>
                  <a:srgbClr val="FF0000"/>
                </a:solidFill>
                <a:latin typeface="Courier New" panose="02070309020205020404" pitchFamily="49" charset="0"/>
                <a:cs typeface="Courier New" panose="02070309020205020404" pitchFamily="49" charset="0"/>
              </a:rPr>
              <a:t>("ISLR")</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a:solidFill>
                  <a:srgbClr val="FF0000"/>
                </a:solidFill>
                <a:latin typeface="Courier New" panose="02070309020205020404" pitchFamily="49" charset="0"/>
                <a:cs typeface="Courier New" panose="02070309020205020404" pitchFamily="49" charset="0"/>
              </a:rPr>
              <a:t>library(</a:t>
            </a:r>
            <a:r>
              <a:rPr lang="en-US" altLang="zh-TW" dirty="0" err="1">
                <a:solidFill>
                  <a:srgbClr val="FF0000"/>
                </a:solidFill>
                <a:latin typeface="Courier New" panose="02070309020205020404" pitchFamily="49" charset="0"/>
                <a:cs typeface="Courier New" panose="02070309020205020404" pitchFamily="49" charset="0"/>
              </a:rPr>
              <a:t>randomForest</a:t>
            </a:r>
            <a:r>
              <a:rPr lang="en-US" altLang="zh-TW" dirty="0">
                <a:solidFill>
                  <a:srgbClr val="FF0000"/>
                </a:solidFill>
                <a:latin typeface="Courier New" panose="02070309020205020404" pitchFamily="49" charset="0"/>
                <a:cs typeface="Courier New" panose="02070309020205020404" pitchFamily="49" charset="0"/>
              </a:rPr>
              <a:t>)</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a:solidFill>
                  <a:srgbClr val="FF0000"/>
                </a:solidFill>
                <a:latin typeface="Courier New" panose="02070309020205020404" pitchFamily="49" charset="0"/>
                <a:cs typeface="Courier New" panose="02070309020205020404" pitchFamily="49" charset="0"/>
              </a:rPr>
              <a:t>library(ISLR</a:t>
            </a:r>
            <a:r>
              <a:rPr lang="en-US" altLang="zh-TW" dirty="0">
                <a:solidFill>
                  <a:srgbClr val="FF0000"/>
                </a:solidFill>
                <a:latin typeface="Courier New" panose="02070309020205020404" pitchFamily="49" charset="0"/>
                <a:cs typeface="Courier New" panose="02070309020205020404" pitchFamily="49" charset="0"/>
              </a:rPr>
              <a:t>)</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a:solidFill>
                  <a:srgbClr val="FF0000"/>
                </a:solidFill>
                <a:latin typeface="Courier New" panose="02070309020205020404" pitchFamily="49" charset="0"/>
                <a:cs typeface="Courier New" panose="02070309020205020404" pitchFamily="49" charset="0"/>
              </a:rPr>
              <a:t>high </a:t>
            </a:r>
            <a:r>
              <a:rPr lang="en-US" altLang="zh-TW" dirty="0">
                <a:solidFill>
                  <a:srgbClr val="FF0000"/>
                </a:solidFill>
                <a:latin typeface="Courier New" panose="02070309020205020404" pitchFamily="49" charset="0"/>
                <a:cs typeface="Courier New" panose="02070309020205020404" pitchFamily="49" charset="0"/>
              </a:rPr>
              <a:t>= </a:t>
            </a:r>
            <a:r>
              <a:rPr lang="en-US" altLang="zh-TW" dirty="0" err="1">
                <a:solidFill>
                  <a:srgbClr val="FF0000"/>
                </a:solidFill>
                <a:latin typeface="Courier New" panose="02070309020205020404" pitchFamily="49" charset="0"/>
                <a:cs typeface="Courier New" panose="02070309020205020404" pitchFamily="49" charset="0"/>
              </a:rPr>
              <a:t>ifelse</a:t>
            </a:r>
            <a:r>
              <a:rPr lang="en-US" altLang="zh-TW" dirty="0">
                <a:solidFill>
                  <a:srgbClr val="FF0000"/>
                </a:solidFill>
                <a:latin typeface="Courier New" panose="02070309020205020404" pitchFamily="49" charset="0"/>
                <a:cs typeface="Courier New" panose="02070309020205020404" pitchFamily="49" charset="0"/>
              </a:rPr>
              <a:t> (</a:t>
            </a:r>
            <a:r>
              <a:rPr lang="en-US" altLang="zh-TW" dirty="0" err="1">
                <a:solidFill>
                  <a:srgbClr val="FF0000"/>
                </a:solidFill>
                <a:latin typeface="Courier New" panose="02070309020205020404" pitchFamily="49" charset="0"/>
                <a:cs typeface="Courier New" panose="02070309020205020404" pitchFamily="49" charset="0"/>
              </a:rPr>
              <a:t>Carseats$Sales</a:t>
            </a:r>
            <a:r>
              <a:rPr lang="en-US" altLang="zh-TW" dirty="0">
                <a:solidFill>
                  <a:srgbClr val="FF0000"/>
                </a:solidFill>
                <a:latin typeface="Courier New" panose="02070309020205020404" pitchFamily="49" charset="0"/>
                <a:cs typeface="Courier New" panose="02070309020205020404" pitchFamily="49" charset="0"/>
              </a:rPr>
              <a:t> &gt;=8,"YES","NO")</a:t>
            </a:r>
          </a:p>
          <a:p>
            <a:r>
              <a:rPr lang="en-US" altLang="zh-TW" dirty="0">
                <a:solidFill>
                  <a:srgbClr val="FF0000"/>
                </a:solidFill>
                <a:latin typeface="Courier New" panose="02070309020205020404" pitchFamily="49" charset="0"/>
                <a:cs typeface="Courier New" panose="02070309020205020404" pitchFamily="49" charset="0"/>
              </a:rPr>
              <a:t>&gt; x=</a:t>
            </a:r>
            <a:r>
              <a:rPr lang="en-US" altLang="zh-TW" dirty="0" err="1">
                <a:solidFill>
                  <a:srgbClr val="FF0000"/>
                </a:solidFill>
                <a:latin typeface="Courier New" panose="02070309020205020404" pitchFamily="49" charset="0"/>
                <a:cs typeface="Courier New" panose="02070309020205020404" pitchFamily="49" charset="0"/>
              </a:rPr>
              <a:t>cbind</a:t>
            </a:r>
            <a:r>
              <a:rPr lang="en-US" altLang="zh-TW"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Carseats,high</a:t>
            </a:r>
            <a:r>
              <a:rPr lang="en-US" altLang="zh-TW" dirty="0">
                <a:solidFill>
                  <a:srgbClr val="FF0000"/>
                </a:solidFill>
                <a:latin typeface="Courier New" panose="02070309020205020404" pitchFamily="49" charset="0"/>
                <a:cs typeface="Courier New" panose="02070309020205020404" pitchFamily="49" charset="0"/>
              </a:rPr>
              <a:t>)</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x$Education</a:t>
            </a:r>
            <a:r>
              <a:rPr lang="en-US" altLang="zh-TW" dirty="0">
                <a:solidFill>
                  <a:srgbClr val="FF0000"/>
                </a:solidFill>
                <a:latin typeface="Courier New" panose="02070309020205020404" pitchFamily="49" charset="0"/>
                <a:cs typeface="Courier New" panose="02070309020205020404" pitchFamily="49" charset="0"/>
              </a:rPr>
              <a:t> </a:t>
            </a:r>
            <a:r>
              <a:rPr lang="en-US" altLang="zh-TW" dirty="0">
                <a:solidFill>
                  <a:srgbClr val="FF0000"/>
                </a:solidFill>
                <a:latin typeface="Courier New" panose="02070309020205020404" pitchFamily="49" charset="0"/>
                <a:cs typeface="Courier New" panose="02070309020205020404" pitchFamily="49" charset="0"/>
              </a:rPr>
              <a:t>= </a:t>
            </a:r>
            <a:r>
              <a:rPr lang="en-US" altLang="zh-TW" dirty="0" err="1">
                <a:solidFill>
                  <a:srgbClr val="FF0000"/>
                </a:solidFill>
                <a:latin typeface="Courier New" panose="02070309020205020404" pitchFamily="49" charset="0"/>
                <a:cs typeface="Courier New" panose="02070309020205020404" pitchFamily="49" charset="0"/>
              </a:rPr>
              <a:t>as.factor</a:t>
            </a:r>
            <a:r>
              <a:rPr lang="en-US" altLang="zh-TW"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x$Education</a:t>
            </a:r>
            <a:r>
              <a:rPr lang="en-US" altLang="zh-TW" dirty="0">
                <a:solidFill>
                  <a:srgbClr val="FF0000"/>
                </a:solidFill>
                <a:latin typeface="Courier New" panose="02070309020205020404" pitchFamily="49" charset="0"/>
                <a:cs typeface="Courier New" panose="02070309020205020404" pitchFamily="49" charset="0"/>
              </a:rPr>
              <a:t>)</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x$high</a:t>
            </a:r>
            <a:r>
              <a:rPr lang="en-US" altLang="zh-TW" dirty="0">
                <a:solidFill>
                  <a:srgbClr val="FF0000"/>
                </a:solidFill>
                <a:latin typeface="Courier New" panose="02070309020205020404" pitchFamily="49" charset="0"/>
                <a:cs typeface="Courier New" panose="02070309020205020404" pitchFamily="49" charset="0"/>
              </a:rPr>
              <a:t> = </a:t>
            </a:r>
            <a:r>
              <a:rPr lang="en-US" altLang="zh-TW" dirty="0" err="1">
                <a:solidFill>
                  <a:srgbClr val="FF0000"/>
                </a:solidFill>
                <a:latin typeface="Courier New" panose="02070309020205020404" pitchFamily="49" charset="0"/>
                <a:cs typeface="Courier New" panose="02070309020205020404" pitchFamily="49" charset="0"/>
              </a:rPr>
              <a:t>as.factor</a:t>
            </a:r>
            <a:r>
              <a:rPr lang="en-US" altLang="zh-TW"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x$high</a:t>
            </a:r>
            <a:r>
              <a:rPr lang="en-US" altLang="zh-TW" dirty="0">
                <a:solidFill>
                  <a:srgbClr val="FF0000"/>
                </a:solidFill>
                <a:latin typeface="Courier New" panose="02070309020205020404" pitchFamily="49" charset="0"/>
                <a:cs typeface="Courier New" panose="02070309020205020404" pitchFamily="49" charset="0"/>
              </a:rPr>
              <a:t>)</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a:solidFill>
                  <a:srgbClr val="FF0000"/>
                </a:solidFill>
                <a:latin typeface="Courier New" panose="02070309020205020404" pitchFamily="49" charset="0"/>
                <a:cs typeface="Courier New" panose="02070309020205020404" pitchFamily="49" charset="0"/>
              </a:rPr>
              <a:t>y=x</a:t>
            </a:r>
            <a:r>
              <a:rPr lang="en-US" altLang="zh-TW" dirty="0">
                <a:solidFill>
                  <a:srgbClr val="FF0000"/>
                </a:solidFill>
                <a:latin typeface="Courier New" panose="02070309020205020404" pitchFamily="49" charset="0"/>
                <a:cs typeface="Courier New" panose="02070309020205020404" pitchFamily="49" charset="0"/>
              </a:rPr>
              <a:t>[,-1]</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set.seed</a:t>
            </a:r>
            <a:r>
              <a:rPr lang="en-US" altLang="zh-TW" dirty="0">
                <a:solidFill>
                  <a:srgbClr val="FF0000"/>
                </a:solidFill>
                <a:latin typeface="Courier New" panose="02070309020205020404" pitchFamily="49" charset="0"/>
                <a:cs typeface="Courier New" panose="02070309020205020404" pitchFamily="49" charset="0"/>
              </a:rPr>
              <a:t>(2</a:t>
            </a:r>
            <a:r>
              <a:rPr lang="en-US" altLang="zh-TW"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#set random seed</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a:solidFill>
                  <a:srgbClr val="FF0000"/>
                </a:solidFill>
                <a:latin typeface="Courier New" panose="02070309020205020404" pitchFamily="49" charset="0"/>
                <a:cs typeface="Courier New" panose="02070309020205020404" pitchFamily="49" charset="0"/>
              </a:rPr>
              <a:t>train </a:t>
            </a:r>
            <a:r>
              <a:rPr lang="en-US" altLang="zh-TW" dirty="0">
                <a:solidFill>
                  <a:srgbClr val="FF0000"/>
                </a:solidFill>
                <a:latin typeface="Courier New" panose="02070309020205020404" pitchFamily="49" charset="0"/>
                <a:cs typeface="Courier New" panose="02070309020205020404" pitchFamily="49" charset="0"/>
              </a:rPr>
              <a:t>=sample(1:nrow(y),</a:t>
            </a:r>
            <a:r>
              <a:rPr lang="en-US" altLang="zh-TW" dirty="0" err="1">
                <a:solidFill>
                  <a:srgbClr val="FF0000"/>
                </a:solidFill>
                <a:latin typeface="Courier New" panose="02070309020205020404" pitchFamily="49" charset="0"/>
                <a:cs typeface="Courier New" panose="02070309020205020404" pitchFamily="49" charset="0"/>
              </a:rPr>
              <a:t>nrow</a:t>
            </a:r>
            <a:r>
              <a:rPr lang="en-US" altLang="zh-TW" dirty="0">
                <a:solidFill>
                  <a:srgbClr val="FF0000"/>
                </a:solidFill>
                <a:latin typeface="Courier New" panose="02070309020205020404" pitchFamily="49" charset="0"/>
                <a:cs typeface="Courier New" panose="02070309020205020404" pitchFamily="49" charset="0"/>
              </a:rPr>
              <a:t>(y)/2) </a:t>
            </a:r>
            <a:r>
              <a:rPr lang="en-US" altLang="zh-TW" dirty="0">
                <a:solidFill>
                  <a:schemeClr val="tx1"/>
                </a:solidFill>
                <a:latin typeface="Courier New" panose="02070309020205020404" pitchFamily="49" charset="0"/>
                <a:cs typeface="Courier New" panose="02070309020205020404" pitchFamily="49" charset="0"/>
              </a:rPr>
              <a:t>#training data index</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a:solidFill>
                  <a:srgbClr val="FF0000"/>
                </a:solidFill>
                <a:latin typeface="Courier New" panose="02070309020205020404" pitchFamily="49" charset="0"/>
                <a:cs typeface="Courier New" panose="02070309020205020404" pitchFamily="49" charset="0"/>
              </a:rPr>
              <a:t>test </a:t>
            </a:r>
            <a:r>
              <a:rPr lang="en-US" altLang="zh-TW" dirty="0">
                <a:solidFill>
                  <a:srgbClr val="FF0000"/>
                </a:solidFill>
                <a:latin typeface="Courier New" panose="02070309020205020404" pitchFamily="49" charset="0"/>
                <a:cs typeface="Courier New" panose="02070309020205020404" pitchFamily="49" charset="0"/>
              </a:rPr>
              <a:t>= -train #testing data index</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train_data</a:t>
            </a:r>
            <a:r>
              <a:rPr lang="en-US" altLang="zh-TW" dirty="0">
                <a:solidFill>
                  <a:srgbClr val="FF0000"/>
                </a:solidFill>
                <a:latin typeface="Courier New" panose="02070309020205020404" pitchFamily="49" charset="0"/>
                <a:cs typeface="Courier New" panose="02070309020205020404" pitchFamily="49" charset="0"/>
              </a:rPr>
              <a:t>=y[train</a:t>
            </a:r>
            <a:r>
              <a:rPr lang="en-US" altLang="zh-TW" dirty="0">
                <a:solidFill>
                  <a:srgbClr val="FF0000"/>
                </a:solidFill>
                <a:latin typeface="Courier New" panose="02070309020205020404" pitchFamily="49" charset="0"/>
                <a:cs typeface="Courier New" panose="02070309020205020404" pitchFamily="49" charset="0"/>
              </a:rPr>
              <a:t>,]</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test_data</a:t>
            </a:r>
            <a:r>
              <a:rPr lang="en-US" altLang="zh-TW" dirty="0">
                <a:solidFill>
                  <a:srgbClr val="FF0000"/>
                </a:solidFill>
                <a:latin typeface="Courier New" panose="02070309020205020404" pitchFamily="49" charset="0"/>
                <a:cs typeface="Courier New" panose="02070309020205020404" pitchFamily="49" charset="0"/>
              </a:rPr>
              <a:t>=y[test</a:t>
            </a:r>
            <a:r>
              <a:rPr lang="en-US" altLang="zh-TW" dirty="0">
                <a:solidFill>
                  <a:srgbClr val="FF0000"/>
                </a:solidFill>
                <a:latin typeface="Courier New" panose="02070309020205020404" pitchFamily="49" charset="0"/>
                <a:cs typeface="Courier New" panose="02070309020205020404" pitchFamily="49" charset="0"/>
              </a:rPr>
              <a:t>,]</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test_high</a:t>
            </a:r>
            <a:r>
              <a:rPr lang="en-US" altLang="zh-TW" dirty="0">
                <a:solidFill>
                  <a:srgbClr val="FF0000"/>
                </a:solidFill>
                <a:latin typeface="Courier New" panose="02070309020205020404" pitchFamily="49" charset="0"/>
                <a:cs typeface="Courier New" panose="02070309020205020404" pitchFamily="49" charset="0"/>
              </a:rPr>
              <a:t>=high[test</a:t>
            </a:r>
            <a:r>
              <a:rPr lang="en-US" altLang="zh-TW"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#answer</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tree_model</a:t>
            </a:r>
            <a:r>
              <a:rPr lang="en-US" altLang="zh-TW"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randomForest</a:t>
            </a:r>
            <a:r>
              <a:rPr lang="en-US" altLang="zh-TW"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high</a:t>
            </a:r>
            <a:r>
              <a:rPr lang="en-US" altLang="zh-TW" dirty="0" err="1">
                <a:solidFill>
                  <a:srgbClr val="FF0000"/>
                </a:solidFill>
                <a:latin typeface="Courier New" panose="02070309020205020404" pitchFamily="49" charset="0"/>
                <a:cs typeface="Courier New" panose="02070309020205020404" pitchFamily="49" charset="0"/>
              </a:rPr>
              <a:t>~.,data</a:t>
            </a:r>
            <a:r>
              <a:rPr lang="en-US" altLang="zh-TW"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train_data</a:t>
            </a:r>
            <a:r>
              <a:rPr lang="en-US" altLang="zh-TW"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#build model</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rf.predict</a:t>
            </a:r>
            <a:r>
              <a:rPr lang="en-US" altLang="zh-TW" dirty="0">
                <a:solidFill>
                  <a:srgbClr val="FF0000"/>
                </a:solidFill>
                <a:latin typeface="Courier New" panose="02070309020205020404" pitchFamily="49" charset="0"/>
                <a:cs typeface="Courier New" panose="02070309020205020404" pitchFamily="49" charset="0"/>
              </a:rPr>
              <a:t>=predict(</a:t>
            </a:r>
            <a:r>
              <a:rPr lang="en-US" altLang="zh-TW" dirty="0" err="1">
                <a:solidFill>
                  <a:srgbClr val="FF0000"/>
                </a:solidFill>
                <a:latin typeface="Courier New" panose="02070309020205020404" pitchFamily="49" charset="0"/>
                <a:cs typeface="Courier New" panose="02070309020205020404" pitchFamily="49" charset="0"/>
              </a:rPr>
              <a:t>tree_model,test_data,type</a:t>
            </a:r>
            <a:r>
              <a:rPr lang="en-US" altLang="zh-TW" dirty="0">
                <a:solidFill>
                  <a:srgbClr val="FF0000"/>
                </a:solidFill>
                <a:latin typeface="Courier New" panose="02070309020205020404" pitchFamily="49" charset="0"/>
                <a:cs typeface="Courier New" panose="02070309020205020404" pitchFamily="49" charset="0"/>
              </a:rPr>
              <a:t>="class")</a:t>
            </a: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rf.predict</a:t>
            </a:r>
            <a:endParaRPr lang="en-US" altLang="zh-TW"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a:solidFill>
                  <a:srgbClr val="FF0000"/>
                </a:solidFill>
                <a:latin typeface="Courier New" panose="02070309020205020404" pitchFamily="49" charset="0"/>
                <a:cs typeface="Courier New" panose="02070309020205020404" pitchFamily="49" charset="0"/>
              </a:rPr>
              <a:t>mean(</a:t>
            </a:r>
            <a:r>
              <a:rPr lang="en-US" altLang="zh-TW" dirty="0" err="1">
                <a:solidFill>
                  <a:srgbClr val="FF0000"/>
                </a:solidFill>
                <a:latin typeface="Courier New" panose="02070309020205020404" pitchFamily="49" charset="0"/>
                <a:cs typeface="Courier New" panose="02070309020205020404" pitchFamily="49" charset="0"/>
              </a:rPr>
              <a:t>rf.predict</a:t>
            </a:r>
            <a:r>
              <a:rPr lang="en-US" altLang="zh-TW"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test_high</a:t>
            </a:r>
            <a:r>
              <a:rPr lang="en-US" altLang="zh-TW" dirty="0">
                <a:solidFill>
                  <a:srgbClr val="FF0000"/>
                </a:solidFill>
                <a:latin typeface="Courier New" panose="02070309020205020404" pitchFamily="49" charset="0"/>
                <a:cs typeface="Courier New" panose="02070309020205020404" pitchFamily="49" charset="0"/>
              </a:rPr>
              <a:t>) </a:t>
            </a:r>
            <a:endParaRPr lang="en-US" altLang="zh-TW"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57962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fontScale="92500"/>
          </a:bodyPr>
          <a:lstStyle/>
          <a:p>
            <a:r>
              <a:rPr lang="en-US" altLang="zh-TW" dirty="0" smtClean="0"/>
              <a:t>Dataset</a:t>
            </a:r>
          </a:p>
          <a:p>
            <a:pPr lvl="1"/>
            <a:r>
              <a:rPr lang="en-US" altLang="zh-TW" dirty="0" smtClean="0"/>
              <a:t>train=</a:t>
            </a:r>
            <a:r>
              <a:rPr lang="en-US" altLang="zh-TW" dirty="0" err="1" smtClean="0"/>
              <a:t>read.table</a:t>
            </a:r>
            <a:r>
              <a:rPr lang="en-US" altLang="zh-TW" dirty="0"/>
              <a:t>("train_data.csv", header=T, </a:t>
            </a:r>
            <a:r>
              <a:rPr lang="en-US" altLang="zh-TW" dirty="0" err="1"/>
              <a:t>sep</a:t>
            </a:r>
            <a:r>
              <a:rPr lang="en-US" altLang="zh-TW" dirty="0"/>
              <a:t>=",")</a:t>
            </a:r>
          </a:p>
          <a:p>
            <a:pPr lvl="1"/>
            <a:r>
              <a:rPr lang="en-US" altLang="zh-TW" dirty="0" smtClean="0"/>
              <a:t>test=</a:t>
            </a:r>
            <a:r>
              <a:rPr lang="en-US" altLang="zh-TW" dirty="0" err="1" smtClean="0"/>
              <a:t>read.table</a:t>
            </a:r>
            <a:r>
              <a:rPr lang="en-US" altLang="zh-TW" dirty="0"/>
              <a:t>("test_data.csv", header=T, </a:t>
            </a:r>
            <a:r>
              <a:rPr lang="en-US" altLang="zh-TW" dirty="0" err="1"/>
              <a:t>sep</a:t>
            </a:r>
            <a:r>
              <a:rPr lang="en-US" altLang="zh-TW" dirty="0"/>
              <a:t>=",")</a:t>
            </a:r>
          </a:p>
          <a:p>
            <a:pPr lvl="1"/>
            <a:r>
              <a:rPr lang="en-US" altLang="zh-TW" dirty="0" err="1" smtClean="0"/>
              <a:t>ctrain</a:t>
            </a:r>
            <a:r>
              <a:rPr lang="en-US" altLang="zh-TW" dirty="0" smtClean="0"/>
              <a:t>=scan</a:t>
            </a:r>
            <a:r>
              <a:rPr lang="en-US" altLang="zh-TW" dirty="0"/>
              <a:t>("</a:t>
            </a:r>
            <a:r>
              <a:rPr lang="en-US" altLang="zh-TW" dirty="0" err="1"/>
              <a:t>ctrain.txt",what</a:t>
            </a:r>
            <a:r>
              <a:rPr lang="en-US" altLang="zh-TW" dirty="0"/>
              <a:t>=character())</a:t>
            </a:r>
          </a:p>
          <a:p>
            <a:pPr lvl="1"/>
            <a:r>
              <a:rPr lang="en-US" altLang="zh-TW" dirty="0" err="1" smtClean="0"/>
              <a:t>ctest</a:t>
            </a:r>
            <a:r>
              <a:rPr lang="en-US" altLang="zh-TW" dirty="0" smtClean="0"/>
              <a:t>=scan</a:t>
            </a:r>
            <a:r>
              <a:rPr lang="en-US" altLang="zh-TW" dirty="0"/>
              <a:t>("</a:t>
            </a:r>
            <a:r>
              <a:rPr lang="en-US" altLang="zh-TW" dirty="0" err="1"/>
              <a:t>ctest.txt",what</a:t>
            </a:r>
            <a:r>
              <a:rPr lang="en-US" altLang="zh-TW" dirty="0"/>
              <a:t>=character())</a:t>
            </a:r>
          </a:p>
          <a:p>
            <a:endParaRPr lang="en-US" altLang="zh-TW" dirty="0" smtClean="0"/>
          </a:p>
          <a:p>
            <a:r>
              <a:rPr lang="en-US" altLang="zh-TW" dirty="0"/>
              <a:t>Develop a </a:t>
            </a:r>
            <a:r>
              <a:rPr lang="en-US" altLang="zh-TW" dirty="0" smtClean="0"/>
              <a:t>random forest </a:t>
            </a:r>
            <a:r>
              <a:rPr lang="en-US" altLang="zh-TW" dirty="0"/>
              <a:t>model </a:t>
            </a:r>
            <a:r>
              <a:rPr lang="en-US" altLang="zh-TW" dirty="0" smtClean="0"/>
              <a:t>to </a:t>
            </a:r>
            <a:r>
              <a:rPr lang="en-US" altLang="zh-TW" dirty="0"/>
              <a:t>predict </a:t>
            </a:r>
            <a:r>
              <a:rPr lang="en-US" altLang="zh-TW" dirty="0" smtClean="0"/>
              <a:t>whether </a:t>
            </a:r>
            <a:r>
              <a:rPr lang="en-US" altLang="zh-TW" dirty="0"/>
              <a:t>the patient is </a:t>
            </a:r>
            <a:r>
              <a:rPr lang="en-US" altLang="zh-TW" dirty="0" smtClean="0"/>
              <a:t>sick or not.</a:t>
            </a:r>
          </a:p>
          <a:p>
            <a:pPr lvl="1"/>
            <a:r>
              <a:rPr lang="en-US" altLang="zh-TW" dirty="0" err="1" smtClean="0"/>
              <a:t>set.seed</a:t>
            </a:r>
            <a:r>
              <a:rPr lang="en-US" altLang="zh-TW" dirty="0" smtClean="0"/>
              <a:t>(100)</a:t>
            </a:r>
          </a:p>
          <a:p>
            <a:pPr marL="457200" lvl="1" indent="0">
              <a:buNone/>
            </a:pPr>
            <a:endParaRPr lang="en-US" altLang="zh-TW" dirty="0" smtClean="0"/>
          </a:p>
          <a:p>
            <a:r>
              <a:rPr lang="en-US" altLang="zh-TW" dirty="0"/>
              <a:t>Calculate the TP, FP, TN and </a:t>
            </a:r>
            <a:r>
              <a:rPr lang="en-US" altLang="zh-TW" dirty="0" smtClean="0"/>
              <a:t>FN</a:t>
            </a:r>
          </a:p>
          <a:p>
            <a:endParaRPr lang="en-US" altLang="zh-TW" dirty="0" smtClean="0"/>
          </a:p>
          <a:p>
            <a:r>
              <a:rPr lang="en-US" altLang="zh-TW" dirty="0"/>
              <a:t>Calculate the accuracy, sensitivity, specificity and precision</a:t>
            </a:r>
            <a:endParaRPr lang="en-US" altLang="zh-TW" dirty="0" smtClean="0"/>
          </a:p>
          <a:p>
            <a:endParaRPr lang="en-US" altLang="zh-TW" dirty="0" smtClean="0"/>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25</a:t>
            </a:fld>
            <a:endParaRPr lang="zh-TW" altLang="en-US"/>
          </a:p>
        </p:txBody>
      </p:sp>
    </p:spTree>
    <p:extLst>
      <p:ext uri="{BB962C8B-B14F-4D97-AF65-F5344CB8AC3E}">
        <p14:creationId xmlns:p14="http://schemas.microsoft.com/office/powerpoint/2010/main" val="13632938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dirty="0"/>
          </a:p>
        </p:txBody>
      </p:sp>
      <p:sp>
        <p:nvSpPr>
          <p:cNvPr id="5" name="標題 4"/>
          <p:cNvSpPr>
            <a:spLocks noGrp="1"/>
          </p:cNvSpPr>
          <p:nvPr>
            <p:ph type="ctrTitle"/>
          </p:nvPr>
        </p:nvSpPr>
        <p:spPr/>
        <p:txBody>
          <a:bodyPr/>
          <a:lstStyle/>
          <a:p>
            <a:r>
              <a:rPr lang="en-US" altLang="zh-TW" dirty="0"/>
              <a:t>Data </a:t>
            </a:r>
            <a:r>
              <a:rPr lang="en-US" altLang="zh-TW" dirty="0" smtClean="0"/>
              <a:t>classification </a:t>
            </a:r>
            <a:r>
              <a:rPr lang="en-US" altLang="zh-TW" dirty="0"/>
              <a:t>– </a:t>
            </a:r>
            <a:r>
              <a:rPr lang="en-US" altLang="zh-TW" dirty="0" smtClean="0"/>
              <a:t>Native Bayes</a:t>
            </a:r>
            <a:endParaRPr lang="en-US" altLang="zh-TW" dirty="0"/>
          </a:p>
        </p:txBody>
      </p:sp>
      <p:sp>
        <p:nvSpPr>
          <p:cNvPr id="4" name="投影片編號版面配置區 3"/>
          <p:cNvSpPr>
            <a:spLocks noGrp="1"/>
          </p:cNvSpPr>
          <p:nvPr>
            <p:ph type="sldNum" sz="quarter" idx="11"/>
          </p:nvPr>
        </p:nvSpPr>
        <p:spPr/>
        <p:txBody>
          <a:bodyPr/>
          <a:lstStyle/>
          <a:p>
            <a:fld id="{8B9CD19C-7B41-42DD-9AD5-3F999E355D5F}" type="slidenum">
              <a:rPr lang="zh-TW" altLang="en-US" smtClean="0"/>
              <a:pPr/>
              <a:t>26</a:t>
            </a:fld>
            <a:endParaRPr lang="zh-TW" altLang="en-US"/>
          </a:p>
        </p:txBody>
      </p:sp>
    </p:spTree>
    <p:extLst>
      <p:ext uri="{BB962C8B-B14F-4D97-AF65-F5344CB8AC3E}">
        <p14:creationId xmlns:p14="http://schemas.microsoft.com/office/powerpoint/2010/main" val="6424327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Conditional probability</a:t>
            </a:r>
          </a:p>
          <a:p>
            <a:endParaRPr lang="en-US" altLang="zh-TW" dirty="0"/>
          </a:p>
          <a:p>
            <a:endParaRPr lang="en-US" altLang="zh-TW" dirty="0" smtClean="0"/>
          </a:p>
          <a:p>
            <a:r>
              <a:rPr lang="en-US" altLang="zh-TW" dirty="0" smtClean="0"/>
              <a:t>Independence</a:t>
            </a:r>
          </a:p>
          <a:p>
            <a:pPr lvl="1"/>
            <a:r>
              <a:rPr lang="en-US" altLang="zh-TW" dirty="0" smtClean="0"/>
              <a:t>Two events</a:t>
            </a:r>
          </a:p>
          <a:p>
            <a:pPr lvl="1"/>
            <a:endParaRPr lang="en-US" altLang="zh-TW" dirty="0"/>
          </a:p>
          <a:p>
            <a:pPr lvl="1"/>
            <a:endParaRPr lang="en-US" altLang="zh-TW" dirty="0" smtClean="0"/>
          </a:p>
          <a:p>
            <a:pPr lvl="1"/>
            <a:r>
              <a:rPr lang="en-US" altLang="zh-TW" dirty="0" smtClean="0"/>
              <a:t>Three events</a:t>
            </a:r>
          </a:p>
          <a:p>
            <a:pPr lvl="1"/>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27</a:t>
            </a:fld>
            <a:endParaRPr lang="zh-TW" altLang="en-US"/>
          </a:p>
        </p:txBody>
      </p:sp>
      <mc:AlternateContent xmlns:mc="http://schemas.openxmlformats.org/markup-compatibility/2006">
        <mc:Choice xmlns:a14="http://schemas.microsoft.com/office/drawing/2010/main" Requires="a14">
          <p:sp>
            <p:nvSpPr>
              <p:cNvPr id="5" name="文字方塊 4"/>
              <p:cNvSpPr txBox="1"/>
              <p:nvPr/>
            </p:nvSpPr>
            <p:spPr>
              <a:xfrm>
                <a:off x="4295800" y="2276873"/>
                <a:ext cx="2664296" cy="5767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𝐴</m:t>
                          </m:r>
                        </m:e>
                        <m:e>
                          <m:r>
                            <a:rPr lang="en-US" altLang="zh-TW" i="1">
                              <a:latin typeface="Cambria Math" panose="02040503050406030204" pitchFamily="18" charset="0"/>
                            </a:rPr>
                            <m:t>𝐵</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𝐵</m:t>
                          </m:r>
                          <m:r>
                            <a:rPr lang="en-US" altLang="zh-TW" i="1">
                              <a:latin typeface="Cambria Math" panose="02040503050406030204" pitchFamily="18" charset="0"/>
                              <a:ea typeface="Cambria Math" panose="02040503050406030204" pitchFamily="18" charset="0"/>
                            </a:rPr>
                            <m:t>)</m:t>
                          </m:r>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𝐵</m:t>
                          </m:r>
                          <m:r>
                            <a:rPr lang="en-US" altLang="zh-TW" i="1">
                              <a:latin typeface="Cambria Math" panose="02040503050406030204" pitchFamily="18" charset="0"/>
                            </a:rPr>
                            <m:t>)</m:t>
                          </m:r>
                        </m:den>
                      </m:f>
                    </m:oMath>
                  </m:oMathPara>
                </a14:m>
                <a:endParaRPr lang="zh-TW" altLang="en-US" dirty="0"/>
              </a:p>
            </p:txBody>
          </p:sp>
        </mc:Choice>
        <mc:Fallback>
          <p:sp>
            <p:nvSpPr>
              <p:cNvPr id="5" name="文字方塊 4"/>
              <p:cNvSpPr txBox="1">
                <a:spLocks noRot="1" noChangeAspect="1" noMove="1" noResize="1" noEditPoints="1" noAdjustHandles="1" noChangeArrowheads="1" noChangeShapeType="1" noTextEdit="1"/>
              </p:cNvSpPr>
              <p:nvPr/>
            </p:nvSpPr>
            <p:spPr>
              <a:xfrm>
                <a:off x="4295800" y="2276873"/>
                <a:ext cx="2664296" cy="576761"/>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 name="文字方塊 5"/>
              <p:cNvSpPr txBox="1"/>
              <p:nvPr/>
            </p:nvSpPr>
            <p:spPr>
              <a:xfrm>
                <a:off x="4439816" y="3933057"/>
                <a:ext cx="266429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𝐵</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𝐵</m:t>
                      </m:r>
                      <m:r>
                        <a:rPr lang="en-US" altLang="zh-TW" i="1">
                          <a:latin typeface="Cambria Math" panose="02040503050406030204" pitchFamily="18" charset="0"/>
                          <a:ea typeface="Cambria Math" panose="02040503050406030204" pitchFamily="18" charset="0"/>
                        </a:rPr>
                        <m:t>)</m:t>
                      </m:r>
                    </m:oMath>
                  </m:oMathPara>
                </a14:m>
                <a:endParaRPr lang="zh-TW" altLang="en-US" dirty="0"/>
              </a:p>
            </p:txBody>
          </p:sp>
        </mc:Choice>
        <mc:Fallback>
          <p:sp>
            <p:nvSpPr>
              <p:cNvPr id="6" name="文字方塊 5"/>
              <p:cNvSpPr txBox="1">
                <a:spLocks noRot="1" noChangeAspect="1" noMove="1" noResize="1" noEditPoints="1" noAdjustHandles="1" noChangeArrowheads="1" noChangeShapeType="1" noTextEdit="1"/>
              </p:cNvSpPr>
              <p:nvPr/>
            </p:nvSpPr>
            <p:spPr>
              <a:xfrm>
                <a:off x="4439816" y="3933057"/>
                <a:ext cx="2664296" cy="276999"/>
              </a:xfrm>
              <a:prstGeom prst="rect">
                <a:avLst/>
              </a:prstGeom>
              <a:blipFill>
                <a:blip r:embed="rId3"/>
                <a:stretch>
                  <a:fillRect t="-2174" b="-32609"/>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 name="文字方塊 6"/>
              <p:cNvSpPr txBox="1"/>
              <p:nvPr/>
            </p:nvSpPr>
            <p:spPr>
              <a:xfrm>
                <a:off x="3323692" y="4987532"/>
                <a:ext cx="4896544" cy="1107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𝐵</m:t>
                          </m:r>
                        </m:e>
                      </m:d>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𝐴</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𝐵</m:t>
                          </m:r>
                        </m:e>
                      </m:d>
                    </m:oMath>
                  </m:oMathPara>
                </a14:m>
                <a:endParaRPr lang="en-US" altLang="zh-TW"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𝐵</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𝐶</m:t>
                          </m:r>
                        </m:e>
                      </m:d>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𝐵</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𝐶</m:t>
                          </m:r>
                        </m:e>
                      </m:d>
                    </m:oMath>
                  </m:oMathPara>
                </a14:m>
                <a:endParaRPr lang="en-US" altLang="zh-TW"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𝐶</m:t>
                          </m:r>
                        </m:e>
                      </m:d>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𝐴</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𝐶</m:t>
                          </m:r>
                        </m:e>
                      </m:d>
                    </m:oMath>
                  </m:oMathPara>
                </a14:m>
                <a:endParaRPr lang="en-US" altLang="zh-TW"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𝐵</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𝐶</m:t>
                          </m:r>
                        </m:e>
                      </m:d>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𝐴</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𝐵</m:t>
                          </m:r>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𝐶</m:t>
                          </m:r>
                        </m:e>
                      </m:d>
                    </m:oMath>
                  </m:oMathPara>
                </a14:m>
                <a:endParaRPr lang="zh-TW" altLang="en-US" dirty="0"/>
              </a:p>
            </p:txBody>
          </p:sp>
        </mc:Choice>
        <mc:Fallback>
          <p:sp>
            <p:nvSpPr>
              <p:cNvPr id="7" name="文字方塊 6"/>
              <p:cNvSpPr txBox="1">
                <a:spLocks noRot="1" noChangeAspect="1" noMove="1" noResize="1" noEditPoints="1" noAdjustHandles="1" noChangeArrowheads="1" noChangeShapeType="1" noTextEdit="1"/>
              </p:cNvSpPr>
              <p:nvPr/>
            </p:nvSpPr>
            <p:spPr>
              <a:xfrm>
                <a:off x="3323692" y="4987532"/>
                <a:ext cx="4896544" cy="1107996"/>
              </a:xfrm>
              <a:prstGeom prst="rect">
                <a:avLst/>
              </a:prstGeom>
              <a:blipFill>
                <a:blip r:embed="rId4"/>
                <a:stretch>
                  <a:fillRect b="-109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02101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Conditionally Independent </a:t>
            </a:r>
            <a:endParaRPr lang="en-US" altLang="zh-TW" dirty="0" smtClean="0"/>
          </a:p>
          <a:p>
            <a:pPr lvl="1"/>
            <a:r>
              <a:rPr lang="en-US" altLang="zh-TW" dirty="0"/>
              <a:t>two events </a:t>
            </a:r>
            <a:r>
              <a:rPr lang="en-US" altLang="zh-TW" dirty="0" smtClean="0"/>
              <a:t>A </a:t>
            </a:r>
            <a:r>
              <a:rPr lang="en-US" altLang="zh-TW" dirty="0"/>
              <a:t>and B are conditionally independent given a third event </a:t>
            </a:r>
            <a:r>
              <a:rPr lang="en-US" altLang="zh-TW" dirty="0" smtClean="0"/>
              <a:t>C </a:t>
            </a:r>
            <a:r>
              <a:rPr lang="en-US" altLang="zh-TW" dirty="0"/>
              <a:t>precisely if the occurrence or non-occurrence of </a:t>
            </a:r>
            <a:r>
              <a:rPr lang="en-US" altLang="zh-TW" dirty="0" smtClean="0"/>
              <a:t>A </a:t>
            </a:r>
            <a:r>
              <a:rPr lang="en-US" altLang="zh-TW" dirty="0"/>
              <a:t>and the occurrence or non-occurrence of B are independent events in their conditional probability distribution given </a:t>
            </a:r>
            <a:r>
              <a:rPr lang="en-US" altLang="zh-TW" dirty="0" smtClean="0"/>
              <a:t>C.</a:t>
            </a:r>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28</a:t>
            </a:fld>
            <a:endParaRPr lang="zh-TW" altLang="en-US"/>
          </a:p>
        </p:txBody>
      </p:sp>
      <mc:AlternateContent xmlns:mc="http://schemas.openxmlformats.org/markup-compatibility/2006">
        <mc:Choice xmlns:a14="http://schemas.microsoft.com/office/drawing/2010/main" Requires="a14">
          <p:sp>
            <p:nvSpPr>
              <p:cNvPr id="5" name="文字方塊 4"/>
              <p:cNvSpPr txBox="1"/>
              <p:nvPr/>
            </p:nvSpPr>
            <p:spPr>
              <a:xfrm>
                <a:off x="4439816" y="4365105"/>
                <a:ext cx="3888432"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𝐵</m:t>
                      </m:r>
                      <m:r>
                        <a:rPr lang="en-US" altLang="zh-TW" i="1">
                          <a:latin typeface="Cambria Math" panose="02040503050406030204" pitchFamily="18" charset="0"/>
                          <a:ea typeface="Cambria Math" panose="02040503050406030204" pitchFamily="18" charset="0"/>
                        </a:rPr>
                        <m:t>|</m:t>
                      </m:r>
                      <m:r>
                        <m:rPr>
                          <m:sty m:val="p"/>
                        </m:rPr>
                        <a:rPr lang="en-US" altLang="zh-TW" i="1">
                          <a:latin typeface="Cambria Math" panose="02040503050406030204" pitchFamily="18" charset="0"/>
                          <a:ea typeface="Cambria Math" panose="02040503050406030204" pitchFamily="18" charset="0"/>
                        </a:rPr>
                        <m:t>C</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rPr>
                        <m:t>|</m:t>
                      </m:r>
                      <m:r>
                        <m:rPr>
                          <m:sty m:val="p"/>
                        </m:rPr>
                        <a:rPr lang="en-US" altLang="zh-TW" i="1">
                          <a:latin typeface="Cambria Math" panose="02040503050406030204" pitchFamily="18" charset="0"/>
                        </a:rPr>
                        <m:t>C</m:t>
                      </m:r>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𝐵</m:t>
                      </m:r>
                      <m:r>
                        <a:rPr lang="en-US" altLang="zh-TW" i="1">
                          <a:latin typeface="Cambria Math" panose="02040503050406030204" pitchFamily="18" charset="0"/>
                          <a:ea typeface="Cambria Math" panose="02040503050406030204" pitchFamily="18" charset="0"/>
                        </a:rPr>
                        <m:t>|</m:t>
                      </m:r>
                      <m:r>
                        <m:rPr>
                          <m:sty m:val="p"/>
                        </m:rPr>
                        <a:rPr lang="en-US" altLang="zh-TW" i="1">
                          <a:latin typeface="Cambria Math" panose="02040503050406030204" pitchFamily="18" charset="0"/>
                          <a:ea typeface="Cambria Math" panose="02040503050406030204" pitchFamily="18" charset="0"/>
                        </a:rPr>
                        <m:t>C</m:t>
                      </m:r>
                      <m:r>
                        <a:rPr lang="en-US" altLang="zh-TW" i="1">
                          <a:latin typeface="Cambria Math" panose="02040503050406030204" pitchFamily="18" charset="0"/>
                          <a:ea typeface="Cambria Math" panose="02040503050406030204" pitchFamily="18" charset="0"/>
                        </a:rPr>
                        <m:t>)</m:t>
                      </m:r>
                    </m:oMath>
                  </m:oMathPara>
                </a14:m>
                <a:endParaRPr lang="zh-TW" altLang="en-US" dirty="0"/>
              </a:p>
            </p:txBody>
          </p:sp>
        </mc:Choice>
        <mc:Fallback>
          <p:sp>
            <p:nvSpPr>
              <p:cNvPr id="5" name="文字方塊 4"/>
              <p:cNvSpPr txBox="1">
                <a:spLocks noRot="1" noChangeAspect="1" noMove="1" noResize="1" noEditPoints="1" noAdjustHandles="1" noChangeArrowheads="1" noChangeShapeType="1" noTextEdit="1"/>
              </p:cNvSpPr>
              <p:nvPr/>
            </p:nvSpPr>
            <p:spPr>
              <a:xfrm>
                <a:off x="4439816" y="4365105"/>
                <a:ext cx="3888432" cy="276999"/>
              </a:xfrm>
              <a:prstGeom prst="rect">
                <a:avLst/>
              </a:prstGeom>
              <a:blipFill>
                <a:blip r:embed="rId2"/>
                <a:stretch>
                  <a:fillRect t="-2174" b="-3260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89591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Partition</a:t>
            </a:r>
          </a:p>
          <a:p>
            <a:pPr lvl="1"/>
            <a:r>
              <a:rPr lang="en-US" altLang="zh-TW" dirty="0" smtClean="0"/>
              <a:t>H</a:t>
            </a:r>
            <a:r>
              <a:rPr lang="en-US" altLang="zh-TW" baseline="-25000" dirty="0" smtClean="0"/>
              <a:t>1</a:t>
            </a:r>
            <a:r>
              <a:rPr lang="en-US" altLang="zh-TW" dirty="0" smtClean="0"/>
              <a:t>,</a:t>
            </a:r>
            <a:r>
              <a:rPr lang="en-US" altLang="zh-TW" dirty="0"/>
              <a:t> </a:t>
            </a:r>
            <a:r>
              <a:rPr lang="en-US" altLang="zh-TW" dirty="0" smtClean="0"/>
              <a:t>H</a:t>
            </a:r>
            <a:r>
              <a:rPr lang="en-US" altLang="zh-TW" baseline="-25000" dirty="0" smtClean="0"/>
              <a:t>2</a:t>
            </a:r>
            <a:r>
              <a:rPr lang="en-US" altLang="zh-TW" dirty="0" smtClean="0"/>
              <a:t>, H</a:t>
            </a:r>
            <a:r>
              <a:rPr lang="en-US" altLang="zh-TW" baseline="-25000" dirty="0" smtClean="0"/>
              <a:t>3</a:t>
            </a:r>
            <a:r>
              <a:rPr lang="en-US" altLang="zh-TW" dirty="0" smtClean="0"/>
              <a:t> ,… </a:t>
            </a:r>
            <a:r>
              <a:rPr lang="en-US" altLang="zh-TW" dirty="0" err="1" smtClean="0"/>
              <a:t>H</a:t>
            </a:r>
            <a:r>
              <a:rPr lang="en-US" altLang="zh-TW" baseline="-25000" dirty="0" err="1" smtClean="0"/>
              <a:t>n</a:t>
            </a:r>
            <a:r>
              <a:rPr lang="en-US" altLang="zh-TW" baseline="-25000" dirty="0" smtClean="0"/>
              <a:t> </a:t>
            </a:r>
            <a:r>
              <a:rPr lang="en-US" altLang="zh-TW" dirty="0" smtClean="0"/>
              <a:t>are subsets of space S that satisfy</a:t>
            </a:r>
          </a:p>
          <a:p>
            <a:pPr lvl="2"/>
            <a:endParaRPr lang="en-US" altLang="zh-TW" dirty="0"/>
          </a:p>
          <a:p>
            <a:pPr lvl="1"/>
            <a:endParaRPr lang="en-US" altLang="zh-TW" dirty="0"/>
          </a:p>
          <a:p>
            <a:pPr lvl="1"/>
            <a:endParaRPr lang="en-US" altLang="zh-TW" dirty="0"/>
          </a:p>
          <a:p>
            <a:pPr lvl="1"/>
            <a:endParaRPr lang="en-US" altLang="zh-TW" dirty="0"/>
          </a:p>
          <a:p>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29</a:t>
            </a:fld>
            <a:endParaRPr lang="zh-TW" altLang="en-US"/>
          </a:p>
        </p:txBody>
      </p:sp>
      <mc:AlternateContent xmlns:mc="http://schemas.openxmlformats.org/markup-compatibility/2006">
        <mc:Choice xmlns:a14="http://schemas.microsoft.com/office/drawing/2010/main" Requires="a14">
          <p:sp>
            <p:nvSpPr>
              <p:cNvPr id="5" name="文字方塊 4"/>
              <p:cNvSpPr txBox="1"/>
              <p:nvPr/>
            </p:nvSpPr>
            <p:spPr>
              <a:xfrm>
                <a:off x="4511825" y="2599798"/>
                <a:ext cx="27545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2</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3</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𝑛</m:t>
                          </m:r>
                        </m:sub>
                      </m:sSub>
                      <m:r>
                        <a:rPr lang="en-US" altLang="zh-TW" i="1">
                          <a:latin typeface="Cambria Math" panose="02040503050406030204" pitchFamily="18" charset="0"/>
                        </a:rPr>
                        <m:t>=</m:t>
                      </m:r>
                      <m:r>
                        <a:rPr lang="en-US" altLang="zh-TW" i="1">
                          <a:latin typeface="Cambria Math" panose="02040503050406030204" pitchFamily="18" charset="0"/>
                        </a:rPr>
                        <m:t>𝑆</m:t>
                      </m:r>
                    </m:oMath>
                  </m:oMathPara>
                </a14:m>
                <a:endParaRPr lang="en-US" altLang="zh-TW" dirty="0"/>
              </a:p>
            </p:txBody>
          </p:sp>
        </mc:Choice>
        <mc:Fallback>
          <p:sp>
            <p:nvSpPr>
              <p:cNvPr id="5" name="文字方塊 4"/>
              <p:cNvSpPr txBox="1">
                <a:spLocks noRot="1" noChangeAspect="1" noMove="1" noResize="1" noEditPoints="1" noAdjustHandles="1" noChangeArrowheads="1" noChangeShapeType="1" noTextEdit="1"/>
              </p:cNvSpPr>
              <p:nvPr/>
            </p:nvSpPr>
            <p:spPr>
              <a:xfrm>
                <a:off x="4511825" y="2599798"/>
                <a:ext cx="2754537" cy="276999"/>
              </a:xfrm>
              <a:prstGeom prst="rect">
                <a:avLst/>
              </a:prstGeom>
              <a:blipFill>
                <a:blip r:embed="rId2"/>
                <a:stretch>
                  <a:fillRect l="-1549" r="-1549" b="-1521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 name="文字方塊 5"/>
              <p:cNvSpPr txBox="1"/>
              <p:nvPr/>
            </p:nvSpPr>
            <p:spPr>
              <a:xfrm>
                <a:off x="4934119" y="3068961"/>
                <a:ext cx="2242001"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𝑖</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𝑗</m:t>
                          </m:r>
                        </m:sub>
                      </m:sSub>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𝑗</m:t>
                      </m:r>
                    </m:oMath>
                  </m:oMathPara>
                </a14:m>
                <a:endParaRPr lang="zh-TW" altLang="en-US" dirty="0"/>
              </a:p>
            </p:txBody>
          </p:sp>
        </mc:Choice>
        <mc:Fallback>
          <p:sp>
            <p:nvSpPr>
              <p:cNvPr id="6" name="文字方塊 5"/>
              <p:cNvSpPr txBox="1">
                <a:spLocks noRot="1" noChangeAspect="1" noMove="1" noResize="1" noEditPoints="1" noAdjustHandles="1" noChangeArrowheads="1" noChangeShapeType="1" noTextEdit="1"/>
              </p:cNvSpPr>
              <p:nvPr/>
            </p:nvSpPr>
            <p:spPr>
              <a:xfrm>
                <a:off x="4934119" y="3068961"/>
                <a:ext cx="2242001" cy="299313"/>
              </a:xfrm>
              <a:prstGeom prst="rect">
                <a:avLst/>
              </a:prstGeom>
              <a:blipFill>
                <a:blip r:embed="rId3"/>
                <a:stretch>
                  <a:fillRect b="-24000"/>
                </a:stretch>
              </a:blipFill>
            </p:spPr>
            <p:txBody>
              <a:bodyPr/>
              <a:lstStyle/>
              <a:p>
                <a:r>
                  <a:rPr lang="zh-TW" altLang="en-US">
                    <a:noFill/>
                  </a:rPr>
                  <a:t> </a:t>
                </a:r>
              </a:p>
            </p:txBody>
          </p:sp>
        </mc:Fallback>
      </mc:AlternateContent>
      <p:sp>
        <p:nvSpPr>
          <p:cNvPr id="7" name="矩形 6"/>
          <p:cNvSpPr/>
          <p:nvPr/>
        </p:nvSpPr>
        <p:spPr>
          <a:xfrm>
            <a:off x="3935760" y="3861048"/>
            <a:ext cx="3672408"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cxnSp>
        <p:nvCxnSpPr>
          <p:cNvPr id="9" name="直線接點 8"/>
          <p:cNvCxnSpPr/>
          <p:nvPr/>
        </p:nvCxnSpPr>
        <p:spPr>
          <a:xfrm flipH="1">
            <a:off x="3935760" y="3876394"/>
            <a:ext cx="936104" cy="1136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flipH="1">
            <a:off x="5087888" y="3876394"/>
            <a:ext cx="216024" cy="1352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p:cNvCxnSpPr>
            <a:stCxn id="7" idx="0"/>
          </p:cNvCxnSpPr>
          <p:nvPr/>
        </p:nvCxnSpPr>
        <p:spPr>
          <a:xfrm>
            <a:off x="5771964" y="3861048"/>
            <a:ext cx="468052"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6456040" y="3861048"/>
            <a:ext cx="1152128" cy="1368152"/>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4394724" y="4620956"/>
            <a:ext cx="457176" cy="369332"/>
          </a:xfrm>
          <a:prstGeom prst="rect">
            <a:avLst/>
          </a:prstGeom>
          <a:noFill/>
        </p:spPr>
        <p:txBody>
          <a:bodyPr wrap="none" rtlCol="0">
            <a:spAutoFit/>
          </a:bodyPr>
          <a:lstStyle/>
          <a:p>
            <a:r>
              <a:rPr lang="en-US" altLang="zh-TW" dirty="0"/>
              <a:t>H2</a:t>
            </a:r>
            <a:endParaRPr lang="zh-TW" altLang="en-US" dirty="0"/>
          </a:p>
        </p:txBody>
      </p:sp>
      <p:sp>
        <p:nvSpPr>
          <p:cNvPr id="19" name="文字方塊 18"/>
          <p:cNvSpPr txBox="1"/>
          <p:nvPr/>
        </p:nvSpPr>
        <p:spPr>
          <a:xfrm>
            <a:off x="3961062" y="4005064"/>
            <a:ext cx="442750" cy="369332"/>
          </a:xfrm>
          <a:prstGeom prst="rect">
            <a:avLst/>
          </a:prstGeom>
          <a:noFill/>
        </p:spPr>
        <p:txBody>
          <a:bodyPr wrap="none" rtlCol="0">
            <a:spAutoFit/>
          </a:bodyPr>
          <a:lstStyle/>
          <a:p>
            <a:r>
              <a:rPr lang="en-US" altLang="zh-TW" dirty="0"/>
              <a:t>H1</a:t>
            </a:r>
            <a:endParaRPr lang="zh-TW" altLang="en-US" dirty="0"/>
          </a:p>
        </p:txBody>
      </p:sp>
      <p:sp>
        <p:nvSpPr>
          <p:cNvPr id="20" name="文字方塊 19"/>
          <p:cNvSpPr txBox="1"/>
          <p:nvPr/>
        </p:nvSpPr>
        <p:spPr>
          <a:xfrm>
            <a:off x="5250172" y="4595866"/>
            <a:ext cx="442750" cy="369332"/>
          </a:xfrm>
          <a:prstGeom prst="rect">
            <a:avLst/>
          </a:prstGeom>
          <a:noFill/>
        </p:spPr>
        <p:txBody>
          <a:bodyPr wrap="none" rtlCol="0">
            <a:spAutoFit/>
          </a:bodyPr>
          <a:lstStyle/>
          <a:p>
            <a:r>
              <a:rPr lang="en-US" altLang="zh-TW" dirty="0"/>
              <a:t>H3</a:t>
            </a:r>
            <a:endParaRPr lang="zh-TW" altLang="en-US" dirty="0"/>
          </a:p>
        </p:txBody>
      </p:sp>
      <p:sp>
        <p:nvSpPr>
          <p:cNvPr id="21" name="文字方塊 20"/>
          <p:cNvSpPr txBox="1"/>
          <p:nvPr/>
        </p:nvSpPr>
        <p:spPr>
          <a:xfrm>
            <a:off x="7029884" y="4167859"/>
            <a:ext cx="460382" cy="369332"/>
          </a:xfrm>
          <a:prstGeom prst="rect">
            <a:avLst/>
          </a:prstGeom>
          <a:noFill/>
        </p:spPr>
        <p:txBody>
          <a:bodyPr wrap="none" rtlCol="0">
            <a:spAutoFit/>
          </a:bodyPr>
          <a:lstStyle/>
          <a:p>
            <a:r>
              <a:rPr lang="en-US" altLang="zh-TW" dirty="0" err="1"/>
              <a:t>Hn</a:t>
            </a:r>
            <a:endParaRPr lang="zh-TW" altLang="en-US" dirty="0"/>
          </a:p>
        </p:txBody>
      </p:sp>
      <p:sp>
        <p:nvSpPr>
          <p:cNvPr id="23" name="文字方塊 22"/>
          <p:cNvSpPr txBox="1"/>
          <p:nvPr/>
        </p:nvSpPr>
        <p:spPr>
          <a:xfrm>
            <a:off x="6452658" y="4545124"/>
            <a:ext cx="343364" cy="369332"/>
          </a:xfrm>
          <a:prstGeom prst="rect">
            <a:avLst/>
          </a:prstGeom>
          <a:noFill/>
        </p:spPr>
        <p:txBody>
          <a:bodyPr wrap="none" rtlCol="0">
            <a:spAutoFit/>
          </a:bodyPr>
          <a:lstStyle/>
          <a:p>
            <a:r>
              <a:rPr lang="en-US" altLang="zh-TW" dirty="0"/>
              <a:t>…</a:t>
            </a:r>
            <a:endParaRPr lang="zh-TW" altLang="en-US" dirty="0"/>
          </a:p>
        </p:txBody>
      </p:sp>
      <p:sp>
        <p:nvSpPr>
          <p:cNvPr id="24" name="文字方塊 23"/>
          <p:cNvSpPr txBox="1"/>
          <p:nvPr/>
        </p:nvSpPr>
        <p:spPr>
          <a:xfrm>
            <a:off x="7596655" y="3635732"/>
            <a:ext cx="290464" cy="369332"/>
          </a:xfrm>
          <a:prstGeom prst="rect">
            <a:avLst/>
          </a:prstGeom>
          <a:noFill/>
        </p:spPr>
        <p:txBody>
          <a:bodyPr wrap="none" rtlCol="0">
            <a:spAutoFit/>
          </a:bodyPr>
          <a:lstStyle/>
          <a:p>
            <a:r>
              <a:rPr lang="en-US" altLang="zh-TW" dirty="0"/>
              <a:t>S</a:t>
            </a:r>
            <a:endParaRPr lang="zh-TW" altLang="en-US" dirty="0"/>
          </a:p>
        </p:txBody>
      </p:sp>
    </p:spTree>
    <p:extLst>
      <p:ext uri="{BB962C8B-B14F-4D97-AF65-F5344CB8AC3E}">
        <p14:creationId xmlns:p14="http://schemas.microsoft.com/office/powerpoint/2010/main" val="3025666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Data </a:t>
            </a:r>
            <a:r>
              <a:rPr lang="en-US" altLang="zh-TW" dirty="0" smtClean="0"/>
              <a:t>classification - KNN</a:t>
            </a:r>
            <a:endParaRPr lang="en-US" altLang="zh-TW" dirty="0"/>
          </a:p>
        </p:txBody>
      </p:sp>
      <p:sp>
        <p:nvSpPr>
          <p:cNvPr id="4" name="投影片編號版面配置區 3"/>
          <p:cNvSpPr>
            <a:spLocks noGrp="1"/>
          </p:cNvSpPr>
          <p:nvPr>
            <p:ph type="sldNum" sz="quarter" idx="11"/>
          </p:nvPr>
        </p:nvSpPr>
        <p:spPr/>
        <p:txBody>
          <a:bodyPr/>
          <a:lstStyle/>
          <a:p>
            <a:fld id="{8B9CD19C-7B41-42DD-9AD5-3F999E355D5F}" type="slidenum">
              <a:rPr lang="zh-TW" altLang="en-US" smtClean="0"/>
              <a:pPr/>
              <a:t>3</a:t>
            </a:fld>
            <a:endParaRPr lang="zh-TW" altLang="en-US"/>
          </a:p>
        </p:txBody>
      </p:sp>
    </p:spTree>
    <p:extLst>
      <p:ext uri="{BB962C8B-B14F-4D97-AF65-F5344CB8AC3E}">
        <p14:creationId xmlns:p14="http://schemas.microsoft.com/office/powerpoint/2010/main" val="15068781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Partition</a:t>
            </a:r>
          </a:p>
          <a:p>
            <a:pPr lvl="1"/>
            <a:r>
              <a:rPr lang="en-US" altLang="zh-TW" dirty="0" smtClean="0"/>
              <a:t>Event A </a:t>
            </a:r>
            <a:r>
              <a:rPr lang="zh-TW" altLang="en-US" dirty="0" smtClean="0"/>
              <a:t>⊂ </a:t>
            </a:r>
            <a:r>
              <a:rPr lang="en-US" altLang="zh-TW" dirty="0" smtClean="0"/>
              <a:t>S , </a:t>
            </a:r>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30</a:t>
            </a:fld>
            <a:endParaRPr lang="zh-TW" altLang="en-US"/>
          </a:p>
        </p:txBody>
      </p:sp>
      <mc:AlternateContent xmlns:mc="http://schemas.openxmlformats.org/markup-compatibility/2006">
        <mc:Choice xmlns:a14="http://schemas.microsoft.com/office/drawing/2010/main" Requires="a14">
          <p:sp>
            <p:nvSpPr>
              <p:cNvPr id="5" name="文字方塊 4"/>
              <p:cNvSpPr txBox="1"/>
              <p:nvPr/>
            </p:nvSpPr>
            <p:spPr>
              <a:xfrm>
                <a:off x="2927648" y="2708920"/>
                <a:ext cx="6769930" cy="163903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𝐴</m:t>
                          </m:r>
                        </m:e>
                      </m:d>
                      <m:r>
                        <a:rPr lang="en-US" altLang="zh-TW" i="1">
                          <a:latin typeface="Cambria Math" panose="02040503050406030204" pitchFamily="18" charset="0"/>
                        </a:rPr>
                        <m:t>=</m:t>
                      </m:r>
                      <m:r>
                        <a:rPr lang="en-US" altLang="zh-TW" i="1">
                          <a:latin typeface="Cambria Math" panose="02040503050406030204" pitchFamily="18" charset="0"/>
                        </a:rPr>
                        <m:t>𝑃</m:t>
                      </m:r>
                      <m:d>
                        <m:dPr>
                          <m:begChr m:val="["/>
                          <m:endChr m:val="]"/>
                          <m:ctrlPr>
                            <a:rPr lang="en-US" altLang="zh-TW" i="1">
                              <a:latin typeface="Cambria Math" panose="02040503050406030204" pitchFamily="18" charset="0"/>
                            </a:rPr>
                          </m:ctrlPr>
                        </m:dPr>
                        <m:e>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H</m:t>
                                  </m:r>
                                </m:e>
                                <m:sub>
                                  <m:r>
                                    <a:rPr lang="en-US" altLang="zh-TW" i="1">
                                      <a:latin typeface="Cambria Math" panose="02040503050406030204" pitchFamily="18" charset="0"/>
                                      <a:ea typeface="Cambria Math" panose="02040503050406030204" pitchFamily="18" charset="0"/>
                                    </a:rPr>
                                    <m:t>1</m:t>
                                  </m:r>
                                </m:sub>
                              </m:sSub>
                            </m:e>
                          </m:d>
                          <m:r>
                            <a:rPr lang="en-US" altLang="zh-TW" i="1">
                              <a:latin typeface="Cambria Math" panose="02040503050406030204" pitchFamily="18" charset="0"/>
                              <a:ea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2</m:t>
                                  </m:r>
                                </m:sub>
                              </m:sSub>
                            </m:e>
                          </m:d>
                          <m:r>
                            <a:rPr lang="en-US" altLang="zh-TW" i="1">
                              <a:latin typeface="Cambria Math" panose="02040503050406030204" pitchFamily="18" charset="0"/>
                              <a:ea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3</m:t>
                                  </m:r>
                                </m:sub>
                              </m:sSub>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𝑛</m:t>
                                  </m:r>
                                </m:sub>
                              </m:sSub>
                            </m:e>
                          </m:d>
                        </m:e>
                      </m:d>
                    </m:oMath>
                  </m:oMathPara>
                </a14:m>
                <a:endParaRPr lang="en-US" altLang="zh-TW"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H</m:t>
                              </m:r>
                            </m:e>
                            <m:sub>
                              <m:r>
                                <a:rPr lang="en-US" altLang="zh-TW" i="1">
                                  <a:latin typeface="Cambria Math" panose="02040503050406030204" pitchFamily="18" charset="0"/>
                                  <a:ea typeface="Cambria Math" panose="02040503050406030204" pitchFamily="18" charset="0"/>
                                </a:rPr>
                                <m:t>1</m:t>
                              </m:r>
                            </m:sub>
                          </m:sSub>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H</m:t>
                              </m:r>
                            </m:e>
                            <m:sub>
                              <m:r>
                                <a:rPr lang="en-US" altLang="zh-TW" i="1">
                                  <a:latin typeface="Cambria Math" panose="02040503050406030204" pitchFamily="18" charset="0"/>
                                  <a:ea typeface="Cambria Math" panose="02040503050406030204" pitchFamily="18" charset="0"/>
                                </a:rPr>
                                <m:t>2</m:t>
                              </m:r>
                            </m:sub>
                          </m:sSub>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H</m:t>
                              </m:r>
                            </m:e>
                            <m:sub>
                              <m:r>
                                <a:rPr lang="en-US" altLang="zh-TW" i="1">
                                  <a:latin typeface="Cambria Math" panose="02040503050406030204" pitchFamily="18" charset="0"/>
                                  <a:ea typeface="Cambria Math" panose="02040503050406030204" pitchFamily="18" charset="0"/>
                                </a:rPr>
                                <m:t>3</m:t>
                              </m:r>
                            </m:sub>
                          </m:sSub>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H</m:t>
                              </m:r>
                            </m:e>
                            <m:sub>
                              <m:r>
                                <a:rPr lang="en-US" altLang="zh-TW" i="1">
                                  <a:latin typeface="Cambria Math" panose="02040503050406030204" pitchFamily="18" charset="0"/>
                                  <a:ea typeface="Cambria Math" panose="02040503050406030204" pitchFamily="18" charset="0"/>
                                </a:rPr>
                                <m:t>𝑛</m:t>
                              </m:r>
                            </m:sub>
                          </m:sSub>
                        </m:e>
                      </m:d>
                    </m:oMath>
                  </m:oMathPara>
                </a14:m>
                <a:endParaRPr lang="en-US" altLang="zh-TW" i="1" dirty="0">
                  <a:latin typeface="Cambria Math" panose="02040503050406030204" pitchFamily="18" charset="0"/>
                  <a:ea typeface="Cambria Math" panose="02040503050406030204" pitchFamily="18" charset="0"/>
                </a:endParaRPr>
              </a:p>
              <a:p>
                <a14:m>
                  <m:oMath xmlns:m="http://schemas.openxmlformats.org/officeDocument/2006/math">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1</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1</m:t>
                            </m:r>
                          </m:sub>
                        </m:sSub>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2</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2</m:t>
                            </m:r>
                          </m:sub>
                        </m:sSub>
                      </m:e>
                    </m:d>
                  </m:oMath>
                </a14:m>
                <a:r>
                  <a:rPr lang="en-US" altLang="zh-TW" dirty="0">
                    <a:ea typeface="Cambria Math" panose="02040503050406030204" pitchFamily="18" charset="0"/>
                  </a:rPr>
                  <a:t>+</a:t>
                </a:r>
                <a14:m>
                  <m:oMath xmlns:m="http://schemas.openxmlformats.org/officeDocument/2006/math">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3</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3</m:t>
                            </m:r>
                          </m:sub>
                        </m:sSub>
                      </m:e>
                    </m:d>
                  </m:oMath>
                </a14:m>
                <a:r>
                  <a:rPr lang="en-US" altLang="zh-TW" dirty="0">
                    <a:ea typeface="Cambria Math" panose="02040503050406030204" pitchFamily="18" charset="0"/>
                  </a:rPr>
                  <a:t>+…+</a:t>
                </a:r>
                <a14:m>
                  <m:oMath xmlns:m="http://schemas.openxmlformats.org/officeDocument/2006/math">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𝑛</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𝑛</m:t>
                            </m:r>
                          </m:sub>
                        </m:sSub>
                      </m:e>
                    </m:d>
                  </m:oMath>
                </a14:m>
                <a:endParaRPr lang="en-US" altLang="zh-TW"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=1</m:t>
                          </m:r>
                        </m:sub>
                        <m:sup>
                          <m:r>
                            <a:rPr lang="en-US" altLang="zh-TW" i="1">
                              <a:latin typeface="Cambria Math" panose="02040503050406030204" pitchFamily="18" charset="0"/>
                              <a:ea typeface="Cambria Math" panose="02040503050406030204" pitchFamily="18" charset="0"/>
                            </a:rPr>
                            <m:t>𝑛</m:t>
                          </m:r>
                        </m:sup>
                        <m:e>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𝑖</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𝑖</m:t>
                                  </m:r>
                                </m:sub>
                              </m:sSub>
                            </m:e>
                          </m:d>
                        </m:e>
                      </m:nary>
                    </m:oMath>
                  </m:oMathPara>
                </a14:m>
                <a:endParaRPr lang="en-US" altLang="zh-TW" dirty="0">
                  <a:ea typeface="Cambria Math" panose="02040503050406030204" pitchFamily="18" charset="0"/>
                </a:endParaRPr>
              </a:p>
            </p:txBody>
          </p:sp>
        </mc:Choice>
        <mc:Fallback>
          <p:sp>
            <p:nvSpPr>
              <p:cNvPr id="5" name="文字方塊 4"/>
              <p:cNvSpPr txBox="1">
                <a:spLocks noRot="1" noChangeAspect="1" noMove="1" noResize="1" noEditPoints="1" noAdjustHandles="1" noChangeArrowheads="1" noChangeShapeType="1" noTextEdit="1"/>
              </p:cNvSpPr>
              <p:nvPr/>
            </p:nvSpPr>
            <p:spPr>
              <a:xfrm>
                <a:off x="2927648" y="2708920"/>
                <a:ext cx="6769930" cy="1639038"/>
              </a:xfrm>
              <a:prstGeom prst="rect">
                <a:avLst/>
              </a:prstGeom>
              <a:blipFill>
                <a:blip r:embed="rId2"/>
                <a:stretch>
                  <a:fillRect l="-1170"/>
                </a:stretch>
              </a:blipFill>
            </p:spPr>
            <p:txBody>
              <a:bodyPr/>
              <a:lstStyle/>
              <a:p>
                <a:r>
                  <a:rPr lang="zh-TW" altLang="en-US">
                    <a:noFill/>
                  </a:rPr>
                  <a:t> </a:t>
                </a:r>
              </a:p>
            </p:txBody>
          </p:sp>
        </mc:Fallback>
      </mc:AlternateContent>
      <p:sp>
        <p:nvSpPr>
          <p:cNvPr id="6" name="矩形 5"/>
          <p:cNvSpPr/>
          <p:nvPr/>
        </p:nvSpPr>
        <p:spPr>
          <a:xfrm>
            <a:off x="4085636" y="4440326"/>
            <a:ext cx="3672408"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cxnSp>
        <p:nvCxnSpPr>
          <p:cNvPr id="7" name="直線接點 6"/>
          <p:cNvCxnSpPr/>
          <p:nvPr/>
        </p:nvCxnSpPr>
        <p:spPr>
          <a:xfrm flipH="1">
            <a:off x="4085636" y="4455672"/>
            <a:ext cx="936104" cy="1136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H="1">
            <a:off x="5237764" y="4455672"/>
            <a:ext cx="216024" cy="1352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接點 8"/>
          <p:cNvCxnSpPr>
            <a:stCxn id="6" idx="0"/>
          </p:cNvCxnSpPr>
          <p:nvPr/>
        </p:nvCxnSpPr>
        <p:spPr>
          <a:xfrm>
            <a:off x="5921840" y="4440326"/>
            <a:ext cx="468052"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6605916" y="4440326"/>
            <a:ext cx="1152128" cy="1368152"/>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4544600" y="5200234"/>
            <a:ext cx="457176" cy="369332"/>
          </a:xfrm>
          <a:prstGeom prst="rect">
            <a:avLst/>
          </a:prstGeom>
          <a:noFill/>
        </p:spPr>
        <p:txBody>
          <a:bodyPr wrap="none" rtlCol="0">
            <a:spAutoFit/>
          </a:bodyPr>
          <a:lstStyle/>
          <a:p>
            <a:r>
              <a:rPr lang="en-US" altLang="zh-TW" dirty="0"/>
              <a:t>H2</a:t>
            </a:r>
            <a:endParaRPr lang="zh-TW" altLang="en-US" dirty="0"/>
          </a:p>
        </p:txBody>
      </p:sp>
      <p:sp>
        <p:nvSpPr>
          <p:cNvPr id="12" name="文字方塊 11"/>
          <p:cNvSpPr txBox="1"/>
          <p:nvPr/>
        </p:nvSpPr>
        <p:spPr>
          <a:xfrm>
            <a:off x="4110938" y="4584342"/>
            <a:ext cx="442750" cy="369332"/>
          </a:xfrm>
          <a:prstGeom prst="rect">
            <a:avLst/>
          </a:prstGeom>
          <a:noFill/>
        </p:spPr>
        <p:txBody>
          <a:bodyPr wrap="none" rtlCol="0">
            <a:spAutoFit/>
          </a:bodyPr>
          <a:lstStyle/>
          <a:p>
            <a:r>
              <a:rPr lang="en-US" altLang="zh-TW" dirty="0"/>
              <a:t>H1</a:t>
            </a:r>
            <a:endParaRPr lang="zh-TW" altLang="en-US" dirty="0"/>
          </a:p>
        </p:txBody>
      </p:sp>
      <p:sp>
        <p:nvSpPr>
          <p:cNvPr id="13" name="文字方塊 12"/>
          <p:cNvSpPr txBox="1"/>
          <p:nvPr/>
        </p:nvSpPr>
        <p:spPr>
          <a:xfrm>
            <a:off x="5400048" y="5175144"/>
            <a:ext cx="442750" cy="369332"/>
          </a:xfrm>
          <a:prstGeom prst="rect">
            <a:avLst/>
          </a:prstGeom>
          <a:noFill/>
        </p:spPr>
        <p:txBody>
          <a:bodyPr wrap="none" rtlCol="0">
            <a:spAutoFit/>
          </a:bodyPr>
          <a:lstStyle/>
          <a:p>
            <a:r>
              <a:rPr lang="en-US" altLang="zh-TW" dirty="0"/>
              <a:t>H3</a:t>
            </a:r>
            <a:endParaRPr lang="zh-TW" altLang="en-US" dirty="0"/>
          </a:p>
        </p:txBody>
      </p:sp>
      <p:sp>
        <p:nvSpPr>
          <p:cNvPr id="14" name="文字方塊 13"/>
          <p:cNvSpPr txBox="1"/>
          <p:nvPr/>
        </p:nvSpPr>
        <p:spPr>
          <a:xfrm>
            <a:off x="7179760" y="4747137"/>
            <a:ext cx="460382" cy="369332"/>
          </a:xfrm>
          <a:prstGeom prst="rect">
            <a:avLst/>
          </a:prstGeom>
          <a:noFill/>
        </p:spPr>
        <p:txBody>
          <a:bodyPr wrap="none" rtlCol="0">
            <a:spAutoFit/>
          </a:bodyPr>
          <a:lstStyle/>
          <a:p>
            <a:r>
              <a:rPr lang="en-US" altLang="zh-TW" dirty="0" err="1"/>
              <a:t>Hn</a:t>
            </a:r>
            <a:endParaRPr lang="zh-TW" altLang="en-US" dirty="0"/>
          </a:p>
        </p:txBody>
      </p:sp>
      <p:sp>
        <p:nvSpPr>
          <p:cNvPr id="15" name="文字方塊 14"/>
          <p:cNvSpPr txBox="1"/>
          <p:nvPr/>
        </p:nvSpPr>
        <p:spPr>
          <a:xfrm>
            <a:off x="6602534" y="5124402"/>
            <a:ext cx="343364" cy="369332"/>
          </a:xfrm>
          <a:prstGeom prst="rect">
            <a:avLst/>
          </a:prstGeom>
          <a:noFill/>
        </p:spPr>
        <p:txBody>
          <a:bodyPr wrap="none" rtlCol="0">
            <a:spAutoFit/>
          </a:bodyPr>
          <a:lstStyle/>
          <a:p>
            <a:r>
              <a:rPr lang="en-US" altLang="zh-TW" dirty="0"/>
              <a:t>…</a:t>
            </a:r>
            <a:endParaRPr lang="zh-TW" altLang="en-US" dirty="0"/>
          </a:p>
        </p:txBody>
      </p:sp>
      <p:sp>
        <p:nvSpPr>
          <p:cNvPr id="16" name="文字方塊 15"/>
          <p:cNvSpPr txBox="1"/>
          <p:nvPr/>
        </p:nvSpPr>
        <p:spPr>
          <a:xfrm>
            <a:off x="7746531" y="4215010"/>
            <a:ext cx="290464" cy="369332"/>
          </a:xfrm>
          <a:prstGeom prst="rect">
            <a:avLst/>
          </a:prstGeom>
          <a:noFill/>
        </p:spPr>
        <p:txBody>
          <a:bodyPr wrap="none" rtlCol="0">
            <a:spAutoFit/>
          </a:bodyPr>
          <a:lstStyle/>
          <a:p>
            <a:r>
              <a:rPr lang="en-US" altLang="zh-TW" dirty="0"/>
              <a:t>S</a:t>
            </a:r>
            <a:endParaRPr lang="zh-TW" altLang="en-US" dirty="0"/>
          </a:p>
        </p:txBody>
      </p:sp>
      <p:sp>
        <p:nvSpPr>
          <p:cNvPr id="17" name="橢圓 16"/>
          <p:cNvSpPr/>
          <p:nvPr/>
        </p:nvSpPr>
        <p:spPr>
          <a:xfrm>
            <a:off x="4332313" y="4613155"/>
            <a:ext cx="3024336" cy="9846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7031440" y="4423684"/>
            <a:ext cx="317716" cy="369332"/>
          </a:xfrm>
          <a:prstGeom prst="rect">
            <a:avLst/>
          </a:prstGeom>
          <a:noFill/>
        </p:spPr>
        <p:txBody>
          <a:bodyPr wrap="none" rtlCol="0">
            <a:spAutoFit/>
          </a:bodyPr>
          <a:lstStyle/>
          <a:p>
            <a:r>
              <a:rPr lang="en-US" altLang="zh-TW" dirty="0">
                <a:solidFill>
                  <a:srgbClr val="FF0000"/>
                </a:solidFill>
              </a:rPr>
              <a:t>A</a:t>
            </a:r>
            <a:endParaRPr lang="zh-TW" altLang="en-US" dirty="0">
              <a:solidFill>
                <a:srgbClr val="FF0000"/>
              </a:solidFill>
            </a:endParaRPr>
          </a:p>
        </p:txBody>
      </p:sp>
    </p:spTree>
    <p:extLst>
      <p:ext uri="{BB962C8B-B14F-4D97-AF65-F5344CB8AC3E}">
        <p14:creationId xmlns:p14="http://schemas.microsoft.com/office/powerpoint/2010/main" val="3407141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Bayes’ Theorem</a:t>
            </a:r>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31</a:t>
            </a:fld>
            <a:endParaRPr lang="zh-TW" altLang="en-US"/>
          </a:p>
        </p:txBody>
      </p:sp>
      <p:sp>
        <p:nvSpPr>
          <p:cNvPr id="5" name="矩形 4"/>
          <p:cNvSpPr/>
          <p:nvPr/>
        </p:nvSpPr>
        <p:spPr>
          <a:xfrm>
            <a:off x="4085636" y="4440326"/>
            <a:ext cx="3672408" cy="13681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p>
        </p:txBody>
      </p:sp>
      <p:cxnSp>
        <p:nvCxnSpPr>
          <p:cNvPr id="6" name="直線接點 5"/>
          <p:cNvCxnSpPr/>
          <p:nvPr/>
        </p:nvCxnSpPr>
        <p:spPr>
          <a:xfrm flipH="1">
            <a:off x="4085636" y="4455672"/>
            <a:ext cx="936104" cy="11367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flipH="1">
            <a:off x="5237764" y="4455672"/>
            <a:ext cx="216024" cy="1352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接點 7"/>
          <p:cNvCxnSpPr>
            <a:stCxn id="5" idx="0"/>
          </p:cNvCxnSpPr>
          <p:nvPr/>
        </p:nvCxnSpPr>
        <p:spPr>
          <a:xfrm>
            <a:off x="5921840" y="4440326"/>
            <a:ext cx="468052"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6605916" y="4440326"/>
            <a:ext cx="1152128" cy="136815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4544600" y="5200234"/>
            <a:ext cx="457176" cy="369332"/>
          </a:xfrm>
          <a:prstGeom prst="rect">
            <a:avLst/>
          </a:prstGeom>
          <a:noFill/>
        </p:spPr>
        <p:txBody>
          <a:bodyPr wrap="none" rtlCol="0">
            <a:spAutoFit/>
          </a:bodyPr>
          <a:lstStyle/>
          <a:p>
            <a:r>
              <a:rPr lang="en-US" altLang="zh-TW" dirty="0"/>
              <a:t>H2</a:t>
            </a:r>
            <a:endParaRPr lang="zh-TW" altLang="en-US" dirty="0"/>
          </a:p>
        </p:txBody>
      </p:sp>
      <p:sp>
        <p:nvSpPr>
          <p:cNvPr id="11" name="文字方塊 10"/>
          <p:cNvSpPr txBox="1"/>
          <p:nvPr/>
        </p:nvSpPr>
        <p:spPr>
          <a:xfrm>
            <a:off x="4110938" y="4584342"/>
            <a:ext cx="442750" cy="369332"/>
          </a:xfrm>
          <a:prstGeom prst="rect">
            <a:avLst/>
          </a:prstGeom>
          <a:noFill/>
        </p:spPr>
        <p:txBody>
          <a:bodyPr wrap="none" rtlCol="0">
            <a:spAutoFit/>
          </a:bodyPr>
          <a:lstStyle/>
          <a:p>
            <a:r>
              <a:rPr lang="en-US" altLang="zh-TW" dirty="0"/>
              <a:t>H1</a:t>
            </a:r>
            <a:endParaRPr lang="zh-TW" altLang="en-US" dirty="0"/>
          </a:p>
        </p:txBody>
      </p:sp>
      <p:sp>
        <p:nvSpPr>
          <p:cNvPr id="12" name="文字方塊 11"/>
          <p:cNvSpPr txBox="1"/>
          <p:nvPr/>
        </p:nvSpPr>
        <p:spPr>
          <a:xfrm>
            <a:off x="5400048" y="5175144"/>
            <a:ext cx="442750" cy="369332"/>
          </a:xfrm>
          <a:prstGeom prst="rect">
            <a:avLst/>
          </a:prstGeom>
          <a:noFill/>
        </p:spPr>
        <p:txBody>
          <a:bodyPr wrap="none" rtlCol="0">
            <a:spAutoFit/>
          </a:bodyPr>
          <a:lstStyle/>
          <a:p>
            <a:r>
              <a:rPr lang="en-US" altLang="zh-TW" dirty="0"/>
              <a:t>H3</a:t>
            </a:r>
            <a:endParaRPr lang="zh-TW" altLang="en-US" dirty="0"/>
          </a:p>
        </p:txBody>
      </p:sp>
      <p:sp>
        <p:nvSpPr>
          <p:cNvPr id="13" name="文字方塊 12"/>
          <p:cNvSpPr txBox="1"/>
          <p:nvPr/>
        </p:nvSpPr>
        <p:spPr>
          <a:xfrm>
            <a:off x="7179760" y="4747137"/>
            <a:ext cx="460382" cy="369332"/>
          </a:xfrm>
          <a:prstGeom prst="rect">
            <a:avLst/>
          </a:prstGeom>
          <a:noFill/>
        </p:spPr>
        <p:txBody>
          <a:bodyPr wrap="none" rtlCol="0">
            <a:spAutoFit/>
          </a:bodyPr>
          <a:lstStyle/>
          <a:p>
            <a:r>
              <a:rPr lang="en-US" altLang="zh-TW" dirty="0" err="1"/>
              <a:t>Hn</a:t>
            </a:r>
            <a:endParaRPr lang="zh-TW" altLang="en-US" dirty="0"/>
          </a:p>
        </p:txBody>
      </p:sp>
      <p:sp>
        <p:nvSpPr>
          <p:cNvPr id="14" name="文字方塊 13"/>
          <p:cNvSpPr txBox="1"/>
          <p:nvPr/>
        </p:nvSpPr>
        <p:spPr>
          <a:xfrm>
            <a:off x="6602534" y="5124402"/>
            <a:ext cx="343364" cy="369332"/>
          </a:xfrm>
          <a:prstGeom prst="rect">
            <a:avLst/>
          </a:prstGeom>
          <a:noFill/>
        </p:spPr>
        <p:txBody>
          <a:bodyPr wrap="none" rtlCol="0">
            <a:spAutoFit/>
          </a:bodyPr>
          <a:lstStyle/>
          <a:p>
            <a:r>
              <a:rPr lang="en-US" altLang="zh-TW" dirty="0"/>
              <a:t>…</a:t>
            </a:r>
            <a:endParaRPr lang="zh-TW" altLang="en-US" dirty="0"/>
          </a:p>
        </p:txBody>
      </p:sp>
      <p:sp>
        <p:nvSpPr>
          <p:cNvPr id="15" name="文字方塊 14"/>
          <p:cNvSpPr txBox="1"/>
          <p:nvPr/>
        </p:nvSpPr>
        <p:spPr>
          <a:xfrm>
            <a:off x="7746531" y="4215010"/>
            <a:ext cx="290464" cy="369332"/>
          </a:xfrm>
          <a:prstGeom prst="rect">
            <a:avLst/>
          </a:prstGeom>
          <a:noFill/>
        </p:spPr>
        <p:txBody>
          <a:bodyPr wrap="none" rtlCol="0">
            <a:spAutoFit/>
          </a:bodyPr>
          <a:lstStyle/>
          <a:p>
            <a:r>
              <a:rPr lang="en-US" altLang="zh-TW" dirty="0"/>
              <a:t>S</a:t>
            </a:r>
            <a:endParaRPr lang="zh-TW" altLang="en-US" dirty="0"/>
          </a:p>
        </p:txBody>
      </p:sp>
      <p:sp>
        <p:nvSpPr>
          <p:cNvPr id="16" name="橢圓 15"/>
          <p:cNvSpPr/>
          <p:nvPr/>
        </p:nvSpPr>
        <p:spPr>
          <a:xfrm>
            <a:off x="4332313" y="4613155"/>
            <a:ext cx="3024336" cy="9846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7031440" y="4423684"/>
            <a:ext cx="317716" cy="369332"/>
          </a:xfrm>
          <a:prstGeom prst="rect">
            <a:avLst/>
          </a:prstGeom>
          <a:noFill/>
        </p:spPr>
        <p:txBody>
          <a:bodyPr wrap="none" rtlCol="0">
            <a:spAutoFit/>
          </a:bodyPr>
          <a:lstStyle/>
          <a:p>
            <a:r>
              <a:rPr lang="en-US" altLang="zh-TW" dirty="0">
                <a:solidFill>
                  <a:srgbClr val="FF0000"/>
                </a:solidFill>
              </a:rPr>
              <a:t>A</a:t>
            </a:r>
            <a:endParaRPr lang="zh-TW" altLang="en-US" dirty="0">
              <a:solidFill>
                <a:srgbClr val="FF0000"/>
              </a:solidFill>
            </a:endParaRPr>
          </a:p>
        </p:txBody>
      </p:sp>
      <mc:AlternateContent xmlns:mc="http://schemas.openxmlformats.org/markup-compatibility/2006">
        <mc:Choice xmlns:a14="http://schemas.microsoft.com/office/drawing/2010/main" Requires="a14">
          <p:sp>
            <p:nvSpPr>
              <p:cNvPr id="18" name="文字方塊 17"/>
              <p:cNvSpPr txBox="1"/>
              <p:nvPr/>
            </p:nvSpPr>
            <p:spPr>
              <a:xfrm>
                <a:off x="3774997" y="2878129"/>
                <a:ext cx="4282839" cy="91941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𝑗</m:t>
                              </m:r>
                            </m:sub>
                          </m:sSub>
                          <m:r>
                            <a:rPr lang="en-US" altLang="zh-TW" i="1">
                              <a:latin typeface="Cambria Math" panose="02040503050406030204" pitchFamily="18" charset="0"/>
                            </a:rPr>
                            <m:t>|</m:t>
                          </m:r>
                          <m:r>
                            <a:rPr lang="en-US" altLang="zh-TW" i="1">
                              <a:latin typeface="Cambria Math" panose="02040503050406030204" pitchFamily="18" charset="0"/>
                            </a:rPr>
                            <m:t>𝐴</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𝑗</m:t>
                              </m:r>
                            </m:sub>
                          </m:sSub>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rPr>
                            <m:t>)</m:t>
                          </m:r>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𝑗</m:t>
                                  </m:r>
                                </m:sub>
                              </m:sSub>
                            </m:e>
                          </m:d>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𝑗</m:t>
                              </m:r>
                            </m:sub>
                          </m:sSub>
                          <m:r>
                            <a:rPr lang="en-US" altLang="zh-TW" i="1">
                              <a:latin typeface="Cambria Math" panose="02040503050406030204" pitchFamily="18" charset="0"/>
                            </a:rPr>
                            <m:t>)</m:t>
                          </m:r>
                        </m:num>
                        <m:den>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=1</m:t>
                              </m:r>
                            </m:sub>
                            <m:sup>
                              <m:r>
                                <a:rPr lang="en-US" altLang="zh-TW" i="1">
                                  <a:latin typeface="Cambria Math" panose="02040503050406030204" pitchFamily="18" charset="0"/>
                                  <a:ea typeface="Cambria Math" panose="02040503050406030204" pitchFamily="18" charset="0"/>
                                </a:rPr>
                                <m:t>𝑛</m:t>
                              </m:r>
                            </m:sup>
                            <m:e>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𝑖</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𝑖</m:t>
                                      </m:r>
                                    </m:sub>
                                  </m:sSub>
                                </m:e>
                              </m:d>
                            </m:e>
                          </m:nary>
                        </m:den>
                      </m:f>
                    </m:oMath>
                  </m:oMathPara>
                </a14:m>
                <a:endParaRPr lang="en-US" altLang="zh-TW" i="1" dirty="0">
                  <a:latin typeface="Cambria Math" panose="02040503050406030204" pitchFamily="18" charset="0"/>
                </a:endParaRPr>
              </a:p>
              <a:p>
                <a:endParaRPr lang="en-US" altLang="zh-TW" dirty="0">
                  <a:ea typeface="Cambria Math" panose="02040503050406030204" pitchFamily="18" charset="0"/>
                </a:endParaRPr>
              </a:p>
            </p:txBody>
          </p:sp>
        </mc:Choice>
        <mc:Fallback>
          <p:sp>
            <p:nvSpPr>
              <p:cNvPr id="18" name="文字方塊 17"/>
              <p:cNvSpPr txBox="1">
                <a:spLocks noRot="1" noChangeAspect="1" noMove="1" noResize="1" noEditPoints="1" noAdjustHandles="1" noChangeArrowheads="1" noChangeShapeType="1" noTextEdit="1"/>
              </p:cNvSpPr>
              <p:nvPr/>
            </p:nvSpPr>
            <p:spPr>
              <a:xfrm>
                <a:off x="3774997" y="2878129"/>
                <a:ext cx="4282839" cy="919419"/>
              </a:xfrm>
              <a:prstGeom prst="rect">
                <a:avLst/>
              </a:prstGeom>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108965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Example :</a:t>
            </a:r>
          </a:p>
          <a:p>
            <a:pPr lvl="1"/>
            <a:r>
              <a:rPr lang="en-US" altLang="zh-TW" dirty="0" smtClean="0"/>
              <a:t>Calculate the </a:t>
            </a:r>
            <a:r>
              <a:rPr lang="en-US" altLang="zh-TW" dirty="0"/>
              <a:t>probability of rain in </a:t>
            </a:r>
            <a:r>
              <a:rPr lang="en-US" altLang="zh-TW" dirty="0" smtClean="0"/>
              <a:t>the year</a:t>
            </a:r>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32</a:t>
            </a:fld>
            <a:endParaRPr lang="zh-TW" altLang="en-US"/>
          </a:p>
        </p:txBody>
      </p:sp>
      <p:graphicFrame>
        <p:nvGraphicFramePr>
          <p:cNvPr id="5" name="表格 4"/>
          <p:cNvGraphicFramePr>
            <a:graphicFrameLocks noGrp="1"/>
          </p:cNvGraphicFramePr>
          <p:nvPr>
            <p:extLst/>
          </p:nvPr>
        </p:nvGraphicFramePr>
        <p:xfrm>
          <a:off x="4003714" y="2564904"/>
          <a:ext cx="6096000" cy="11074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149735">
                <a:tc>
                  <a:txBody>
                    <a:bodyPr/>
                    <a:lstStyle/>
                    <a:p>
                      <a:endParaRPr lang="zh-TW" altLang="en-US" dirty="0"/>
                    </a:p>
                  </a:txBody>
                  <a:tcPr/>
                </a:tc>
                <a:tc>
                  <a:txBody>
                    <a:bodyPr/>
                    <a:lstStyle/>
                    <a:p>
                      <a:r>
                        <a:rPr lang="en-US" altLang="zh-TW" dirty="0" smtClean="0"/>
                        <a:t>Spring</a:t>
                      </a:r>
                      <a:endParaRPr lang="zh-TW" altLang="en-US" dirty="0"/>
                    </a:p>
                  </a:txBody>
                  <a:tcPr/>
                </a:tc>
                <a:tc>
                  <a:txBody>
                    <a:bodyPr/>
                    <a:lstStyle/>
                    <a:p>
                      <a:r>
                        <a:rPr lang="en-US" altLang="zh-TW" dirty="0" smtClean="0"/>
                        <a:t>Summer</a:t>
                      </a:r>
                      <a:endParaRPr lang="zh-TW" altLang="en-US" dirty="0"/>
                    </a:p>
                  </a:txBody>
                  <a:tcPr/>
                </a:tc>
                <a:tc>
                  <a:txBody>
                    <a:bodyPr/>
                    <a:lstStyle/>
                    <a:p>
                      <a:r>
                        <a:rPr lang="en-US" altLang="zh-TW" dirty="0" smtClean="0"/>
                        <a:t>Fall</a:t>
                      </a:r>
                      <a:endParaRPr lang="zh-TW" altLang="en-US" dirty="0"/>
                    </a:p>
                  </a:txBody>
                  <a:tcPr/>
                </a:tc>
                <a:tc>
                  <a:txBody>
                    <a:bodyPr/>
                    <a:lstStyle/>
                    <a:p>
                      <a:r>
                        <a:rPr lang="en-US" altLang="zh-TW" dirty="0" smtClean="0"/>
                        <a:t>Winter</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smtClean="0"/>
                        <a:t>Sunny</a:t>
                      </a:r>
                      <a:endParaRPr lang="zh-TW" altLang="en-US" dirty="0"/>
                    </a:p>
                  </a:txBody>
                  <a:tcPr/>
                </a:tc>
                <a:tc>
                  <a:txBody>
                    <a:bodyPr/>
                    <a:lstStyle/>
                    <a:p>
                      <a:r>
                        <a:rPr lang="en-US" altLang="zh-TW" dirty="0" smtClean="0"/>
                        <a:t>0.7</a:t>
                      </a:r>
                      <a:endParaRPr lang="zh-TW" altLang="en-US" dirty="0"/>
                    </a:p>
                  </a:txBody>
                  <a:tcPr/>
                </a:tc>
                <a:tc>
                  <a:txBody>
                    <a:bodyPr/>
                    <a:lstStyle/>
                    <a:p>
                      <a:r>
                        <a:rPr lang="en-US" altLang="zh-TW" dirty="0" smtClean="0"/>
                        <a:t>0.6</a:t>
                      </a:r>
                      <a:endParaRPr lang="zh-TW" altLang="en-US" dirty="0"/>
                    </a:p>
                  </a:txBody>
                  <a:tcPr/>
                </a:tc>
                <a:tc>
                  <a:txBody>
                    <a:bodyPr/>
                    <a:lstStyle/>
                    <a:p>
                      <a:r>
                        <a:rPr lang="en-US" altLang="zh-TW" dirty="0" smtClean="0"/>
                        <a:t>0.8</a:t>
                      </a:r>
                      <a:endParaRPr lang="zh-TW" altLang="en-US" dirty="0"/>
                    </a:p>
                  </a:txBody>
                  <a:tcPr/>
                </a:tc>
                <a:tc>
                  <a:txBody>
                    <a:bodyPr/>
                    <a:lstStyle/>
                    <a:p>
                      <a:r>
                        <a:rPr lang="en-US" altLang="zh-TW" dirty="0" smtClean="0"/>
                        <a:t>0.7</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smtClean="0"/>
                        <a:t>Rain</a:t>
                      </a:r>
                      <a:endParaRPr lang="zh-TW" altLang="en-US" dirty="0"/>
                    </a:p>
                  </a:txBody>
                  <a:tcPr/>
                </a:tc>
                <a:tc>
                  <a:txBody>
                    <a:bodyPr/>
                    <a:lstStyle/>
                    <a:p>
                      <a:r>
                        <a:rPr lang="en-US" altLang="zh-TW" dirty="0" smtClean="0"/>
                        <a:t>0.3</a:t>
                      </a:r>
                      <a:endParaRPr lang="zh-TW" altLang="en-US" dirty="0"/>
                    </a:p>
                  </a:txBody>
                  <a:tcPr/>
                </a:tc>
                <a:tc>
                  <a:txBody>
                    <a:bodyPr/>
                    <a:lstStyle/>
                    <a:p>
                      <a:r>
                        <a:rPr lang="en-US" altLang="zh-TW" dirty="0" smtClean="0"/>
                        <a:t>0.4</a:t>
                      </a:r>
                      <a:endParaRPr lang="zh-TW" altLang="en-US" dirty="0"/>
                    </a:p>
                  </a:txBody>
                  <a:tcPr/>
                </a:tc>
                <a:tc>
                  <a:txBody>
                    <a:bodyPr/>
                    <a:lstStyle/>
                    <a:p>
                      <a:r>
                        <a:rPr lang="en-US" altLang="zh-TW" dirty="0" smtClean="0"/>
                        <a:t>0.2</a:t>
                      </a:r>
                      <a:endParaRPr lang="zh-TW" altLang="en-US" dirty="0"/>
                    </a:p>
                  </a:txBody>
                  <a:tcPr/>
                </a:tc>
                <a:tc>
                  <a:txBody>
                    <a:bodyPr/>
                    <a:lstStyle/>
                    <a:p>
                      <a:r>
                        <a:rPr lang="en-US" altLang="zh-TW" dirty="0" smtClean="0"/>
                        <a:t>0.3</a:t>
                      </a:r>
                      <a:endParaRPr lang="zh-TW" altLang="en-US"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mc:Choice xmlns:a14="http://schemas.microsoft.com/office/drawing/2010/main" Requires="a14">
          <p:sp>
            <p:nvSpPr>
              <p:cNvPr id="6" name="文字方塊 5"/>
              <p:cNvSpPr txBox="1"/>
              <p:nvPr/>
            </p:nvSpPr>
            <p:spPr>
              <a:xfrm>
                <a:off x="2937428" y="3599708"/>
                <a:ext cx="6206058" cy="1384995"/>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𝑅𝑎𝑖𝑛</m:t>
                          </m:r>
                        </m:e>
                      </m:d>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𝑆𝑝𝑟𝑖𝑛𝑔</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𝑅𝑎𝑖𝑛</m:t>
                          </m:r>
                        </m:e>
                        <m:e>
                          <m:r>
                            <a:rPr lang="en-US" altLang="zh-TW" i="1">
                              <a:latin typeface="Cambria Math" panose="02040503050406030204" pitchFamily="18" charset="0"/>
                            </a:rPr>
                            <m:t>𝑆𝑝𝑟𝑖𝑛𝑔</m:t>
                          </m:r>
                        </m:e>
                      </m:d>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𝑆𝑢𝑚𝑚𝑒𝑟</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𝑅𝑎𝑖𝑛</m:t>
                          </m:r>
                        </m:e>
                        <m:e>
                          <m:r>
                            <a:rPr lang="en-US" altLang="zh-TW" i="1">
                              <a:latin typeface="Cambria Math" panose="02040503050406030204" pitchFamily="18" charset="0"/>
                            </a:rPr>
                            <m:t>𝑆𝑢𝑚𝑚𝑒𝑟</m:t>
                          </m:r>
                        </m:e>
                      </m:d>
                    </m:oMath>
                  </m:oMathPara>
                </a14:m>
                <a:endParaRPr lang="en-US" altLang="zh-TW"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𝐹𝑎𝑙𝑙</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𝑅𝑎𝑖𝑛</m:t>
                          </m:r>
                        </m:e>
                        <m:e>
                          <m:r>
                            <a:rPr lang="en-US" altLang="zh-TW" i="1">
                              <a:latin typeface="Cambria Math" panose="02040503050406030204" pitchFamily="18" charset="0"/>
                            </a:rPr>
                            <m:t>𝐹𝑎𝑙𝑙</m:t>
                          </m:r>
                        </m:e>
                      </m:d>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𝑊𝑖𝑛𝑡𝑒𝑟</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𝑅𝑎𝑖𝑛</m:t>
                          </m:r>
                        </m:e>
                        <m:e>
                          <m:r>
                            <a:rPr lang="en-US" altLang="zh-TW" i="1">
                              <a:latin typeface="Cambria Math" panose="02040503050406030204" pitchFamily="18" charset="0"/>
                            </a:rPr>
                            <m:t>𝑊𝑖𝑛𝑡𝑒𝑟</m:t>
                          </m:r>
                        </m:e>
                      </m:d>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=0.25 </m:t>
                      </m:r>
                      <m:r>
                        <a:rPr lang="en-US" altLang="zh-TW" i="1">
                          <a:latin typeface="Cambria Math" panose="02040503050406030204" pitchFamily="18" charset="0"/>
                          <a:ea typeface="Cambria Math" panose="02040503050406030204" pitchFamily="18" charset="0"/>
                        </a:rPr>
                        <m:t>×0.3+0.25×0.4+0.25×0.2+0.25×0.3</m:t>
                      </m:r>
                    </m:oMath>
                  </m:oMathPara>
                </a14:m>
                <a:endParaRPr lang="en-US" altLang="zh-TW"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ea typeface="Cambria Math" panose="02040503050406030204" pitchFamily="18" charset="0"/>
                        </a:rPr>
                        <m:t>=0.3</m:t>
                      </m:r>
                    </m:oMath>
                  </m:oMathPara>
                </a14:m>
                <a:endParaRPr lang="en-US" altLang="zh-TW" dirty="0"/>
              </a:p>
            </p:txBody>
          </p:sp>
        </mc:Choice>
        <mc:Fallback>
          <p:sp>
            <p:nvSpPr>
              <p:cNvPr id="6" name="文字方塊 5"/>
              <p:cNvSpPr txBox="1">
                <a:spLocks noRot="1" noChangeAspect="1" noMove="1" noResize="1" noEditPoints="1" noAdjustHandles="1" noChangeArrowheads="1" noChangeShapeType="1" noTextEdit="1"/>
              </p:cNvSpPr>
              <p:nvPr/>
            </p:nvSpPr>
            <p:spPr>
              <a:xfrm>
                <a:off x="2937428" y="3599708"/>
                <a:ext cx="6206058" cy="1384995"/>
              </a:xfrm>
              <a:prstGeom prst="rect">
                <a:avLst/>
              </a:prstGeom>
              <a:blipFill>
                <a:blip r:embed="rId2"/>
                <a:stretch>
                  <a:fillRect l="-1375" b="-44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 name="文字方塊 6"/>
              <p:cNvSpPr txBox="1"/>
              <p:nvPr/>
            </p:nvSpPr>
            <p:spPr>
              <a:xfrm>
                <a:off x="2853815" y="5082437"/>
                <a:ext cx="6769930" cy="163903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𝐴</m:t>
                          </m:r>
                        </m:e>
                      </m:d>
                      <m:r>
                        <a:rPr lang="en-US" altLang="zh-TW" i="1">
                          <a:latin typeface="Cambria Math" panose="02040503050406030204" pitchFamily="18" charset="0"/>
                        </a:rPr>
                        <m:t>=</m:t>
                      </m:r>
                      <m:r>
                        <a:rPr lang="en-US" altLang="zh-TW" i="1">
                          <a:latin typeface="Cambria Math" panose="02040503050406030204" pitchFamily="18" charset="0"/>
                        </a:rPr>
                        <m:t>𝑃</m:t>
                      </m:r>
                      <m:d>
                        <m:dPr>
                          <m:begChr m:val="["/>
                          <m:endChr m:val="]"/>
                          <m:ctrlPr>
                            <a:rPr lang="en-US" altLang="zh-TW" i="1">
                              <a:latin typeface="Cambria Math" panose="02040503050406030204" pitchFamily="18" charset="0"/>
                            </a:rPr>
                          </m:ctrlPr>
                        </m:dPr>
                        <m:e>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H</m:t>
                                  </m:r>
                                </m:e>
                                <m:sub>
                                  <m:r>
                                    <a:rPr lang="en-US" altLang="zh-TW" i="1">
                                      <a:latin typeface="Cambria Math" panose="02040503050406030204" pitchFamily="18" charset="0"/>
                                      <a:ea typeface="Cambria Math" panose="02040503050406030204" pitchFamily="18" charset="0"/>
                                    </a:rPr>
                                    <m:t>1</m:t>
                                  </m:r>
                                </m:sub>
                              </m:sSub>
                            </m:e>
                          </m:d>
                          <m:r>
                            <a:rPr lang="en-US" altLang="zh-TW" i="1">
                              <a:latin typeface="Cambria Math" panose="02040503050406030204" pitchFamily="18" charset="0"/>
                              <a:ea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2</m:t>
                                  </m:r>
                                </m:sub>
                              </m:sSub>
                            </m:e>
                          </m:d>
                          <m:r>
                            <a:rPr lang="en-US" altLang="zh-TW" i="1">
                              <a:latin typeface="Cambria Math" panose="02040503050406030204" pitchFamily="18" charset="0"/>
                              <a:ea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3</m:t>
                                  </m:r>
                                </m:sub>
                              </m:sSub>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𝑛</m:t>
                                  </m:r>
                                </m:sub>
                              </m:sSub>
                            </m:e>
                          </m:d>
                        </m:e>
                      </m:d>
                    </m:oMath>
                  </m:oMathPara>
                </a14:m>
                <a:endParaRPr lang="en-US" altLang="zh-TW"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H</m:t>
                              </m:r>
                            </m:e>
                            <m:sub>
                              <m:r>
                                <a:rPr lang="en-US" altLang="zh-TW" i="1">
                                  <a:latin typeface="Cambria Math" panose="02040503050406030204" pitchFamily="18" charset="0"/>
                                  <a:ea typeface="Cambria Math" panose="02040503050406030204" pitchFamily="18" charset="0"/>
                                </a:rPr>
                                <m:t>1</m:t>
                              </m:r>
                            </m:sub>
                          </m:sSub>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H</m:t>
                              </m:r>
                            </m:e>
                            <m:sub>
                              <m:r>
                                <a:rPr lang="en-US" altLang="zh-TW" i="1">
                                  <a:latin typeface="Cambria Math" panose="02040503050406030204" pitchFamily="18" charset="0"/>
                                  <a:ea typeface="Cambria Math" panose="02040503050406030204" pitchFamily="18" charset="0"/>
                                </a:rPr>
                                <m:t>2</m:t>
                              </m:r>
                            </m:sub>
                          </m:sSub>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H</m:t>
                              </m:r>
                            </m:e>
                            <m:sub>
                              <m:r>
                                <a:rPr lang="en-US" altLang="zh-TW" i="1">
                                  <a:latin typeface="Cambria Math" panose="02040503050406030204" pitchFamily="18" charset="0"/>
                                  <a:ea typeface="Cambria Math" panose="02040503050406030204" pitchFamily="18" charset="0"/>
                                </a:rPr>
                                <m:t>3</m:t>
                              </m:r>
                            </m:sub>
                          </m:sSub>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rPr>
                            <m:t>𝐴</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ea typeface="Cambria Math" panose="02040503050406030204" pitchFamily="18" charset="0"/>
                                </a:rPr>
                              </m:ctrlPr>
                            </m:sSubPr>
                            <m:e>
                              <m:r>
                                <m:rPr>
                                  <m:sty m:val="p"/>
                                </m:rPr>
                                <a:rPr lang="en-US" altLang="zh-TW" i="1">
                                  <a:latin typeface="Cambria Math" panose="02040503050406030204" pitchFamily="18" charset="0"/>
                                  <a:ea typeface="Cambria Math" panose="02040503050406030204" pitchFamily="18" charset="0"/>
                                </a:rPr>
                                <m:t>H</m:t>
                              </m:r>
                            </m:e>
                            <m:sub>
                              <m:r>
                                <a:rPr lang="en-US" altLang="zh-TW" i="1">
                                  <a:latin typeface="Cambria Math" panose="02040503050406030204" pitchFamily="18" charset="0"/>
                                  <a:ea typeface="Cambria Math" panose="02040503050406030204" pitchFamily="18" charset="0"/>
                                </a:rPr>
                                <m:t>𝑛</m:t>
                              </m:r>
                            </m:sub>
                          </m:sSub>
                        </m:e>
                      </m:d>
                    </m:oMath>
                  </m:oMathPara>
                </a14:m>
                <a:endParaRPr lang="en-US" altLang="zh-TW" i="1" dirty="0">
                  <a:latin typeface="Cambria Math" panose="02040503050406030204" pitchFamily="18" charset="0"/>
                  <a:ea typeface="Cambria Math" panose="02040503050406030204" pitchFamily="18" charset="0"/>
                </a:endParaRPr>
              </a:p>
              <a:p>
                <a14:m>
                  <m:oMath xmlns:m="http://schemas.openxmlformats.org/officeDocument/2006/math">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1</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1</m:t>
                            </m:r>
                          </m:sub>
                        </m:sSub>
                      </m:e>
                    </m:d>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2</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2</m:t>
                            </m:r>
                          </m:sub>
                        </m:sSub>
                      </m:e>
                    </m:d>
                  </m:oMath>
                </a14:m>
                <a:r>
                  <a:rPr lang="en-US" altLang="zh-TW" dirty="0">
                    <a:ea typeface="Cambria Math" panose="02040503050406030204" pitchFamily="18" charset="0"/>
                  </a:rPr>
                  <a:t>+</a:t>
                </a:r>
                <a14:m>
                  <m:oMath xmlns:m="http://schemas.openxmlformats.org/officeDocument/2006/math">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3</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3</m:t>
                            </m:r>
                          </m:sub>
                        </m:sSub>
                      </m:e>
                    </m:d>
                  </m:oMath>
                </a14:m>
                <a:r>
                  <a:rPr lang="en-US" altLang="zh-TW" dirty="0">
                    <a:ea typeface="Cambria Math" panose="02040503050406030204" pitchFamily="18" charset="0"/>
                  </a:rPr>
                  <a:t>+…+</a:t>
                </a:r>
                <a14:m>
                  <m:oMath xmlns:m="http://schemas.openxmlformats.org/officeDocument/2006/math">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𝑛</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𝑛</m:t>
                            </m:r>
                          </m:sub>
                        </m:sSub>
                      </m:e>
                    </m:d>
                  </m:oMath>
                </a14:m>
                <a:endParaRPr lang="en-US" altLang="zh-TW"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ea typeface="Cambria Math" panose="02040503050406030204" pitchFamily="18" charset="0"/>
                        </a:rPr>
                        <m:t>=</m:t>
                      </m:r>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=1</m:t>
                          </m:r>
                        </m:sub>
                        <m:sup>
                          <m:r>
                            <a:rPr lang="en-US" altLang="zh-TW" i="1">
                              <a:latin typeface="Cambria Math" panose="02040503050406030204" pitchFamily="18" charset="0"/>
                              <a:ea typeface="Cambria Math" panose="02040503050406030204" pitchFamily="18" charset="0"/>
                            </a:rPr>
                            <m:t>𝑛</m:t>
                          </m:r>
                        </m:sup>
                        <m:e>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𝑖</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𝑖</m:t>
                                  </m:r>
                                </m:sub>
                              </m:sSub>
                            </m:e>
                          </m:d>
                        </m:e>
                      </m:nary>
                    </m:oMath>
                  </m:oMathPara>
                </a14:m>
                <a:endParaRPr lang="en-US" altLang="zh-TW" dirty="0">
                  <a:ea typeface="Cambria Math" panose="02040503050406030204" pitchFamily="18" charset="0"/>
                </a:endParaRPr>
              </a:p>
            </p:txBody>
          </p:sp>
        </mc:Choice>
        <mc:Fallback>
          <p:sp>
            <p:nvSpPr>
              <p:cNvPr id="7" name="文字方塊 6"/>
              <p:cNvSpPr txBox="1">
                <a:spLocks noRot="1" noChangeAspect="1" noMove="1" noResize="1" noEditPoints="1" noAdjustHandles="1" noChangeArrowheads="1" noChangeShapeType="1" noTextEdit="1"/>
              </p:cNvSpPr>
              <p:nvPr/>
            </p:nvSpPr>
            <p:spPr>
              <a:xfrm>
                <a:off x="2853815" y="5082437"/>
                <a:ext cx="6769930" cy="1639038"/>
              </a:xfrm>
              <a:prstGeom prst="rect">
                <a:avLst/>
              </a:prstGeom>
              <a:blipFill>
                <a:blip r:embed="rId3"/>
                <a:stretch>
                  <a:fillRect l="-117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34429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Example :</a:t>
            </a:r>
          </a:p>
          <a:p>
            <a:pPr lvl="1"/>
            <a:r>
              <a:rPr lang="en-US" altLang="zh-TW" dirty="0" smtClean="0"/>
              <a:t>If the day rains</a:t>
            </a:r>
            <a:r>
              <a:rPr lang="en-US" altLang="zh-TW" dirty="0"/>
              <a:t>, what is the probability that it </a:t>
            </a:r>
            <a:r>
              <a:rPr lang="en-US" altLang="zh-TW" dirty="0" smtClean="0"/>
              <a:t>rains in fall?</a:t>
            </a:r>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33</a:t>
            </a:fld>
            <a:endParaRPr lang="zh-TW" altLang="en-US"/>
          </a:p>
        </p:txBody>
      </p:sp>
      <p:graphicFrame>
        <p:nvGraphicFramePr>
          <p:cNvPr id="5" name="表格 4"/>
          <p:cNvGraphicFramePr>
            <a:graphicFrameLocks noGrp="1"/>
          </p:cNvGraphicFramePr>
          <p:nvPr>
            <p:extLst/>
          </p:nvPr>
        </p:nvGraphicFramePr>
        <p:xfrm>
          <a:off x="3048784" y="2783442"/>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endParaRPr lang="zh-TW" altLang="en-US" dirty="0"/>
                    </a:p>
                  </a:txBody>
                  <a:tcPr/>
                </a:tc>
                <a:tc>
                  <a:txBody>
                    <a:bodyPr/>
                    <a:lstStyle/>
                    <a:p>
                      <a:r>
                        <a:rPr lang="en-US" altLang="zh-TW" dirty="0" smtClean="0"/>
                        <a:t>Spring</a:t>
                      </a:r>
                      <a:endParaRPr lang="zh-TW" altLang="en-US" dirty="0"/>
                    </a:p>
                  </a:txBody>
                  <a:tcPr/>
                </a:tc>
                <a:tc>
                  <a:txBody>
                    <a:bodyPr/>
                    <a:lstStyle/>
                    <a:p>
                      <a:r>
                        <a:rPr lang="en-US" altLang="zh-TW" dirty="0" smtClean="0"/>
                        <a:t>Summer</a:t>
                      </a:r>
                      <a:endParaRPr lang="zh-TW" altLang="en-US" dirty="0"/>
                    </a:p>
                  </a:txBody>
                  <a:tcPr/>
                </a:tc>
                <a:tc>
                  <a:txBody>
                    <a:bodyPr/>
                    <a:lstStyle/>
                    <a:p>
                      <a:r>
                        <a:rPr lang="en-US" altLang="zh-TW" dirty="0" smtClean="0"/>
                        <a:t>Fall</a:t>
                      </a:r>
                      <a:endParaRPr lang="zh-TW" altLang="en-US" dirty="0"/>
                    </a:p>
                  </a:txBody>
                  <a:tcPr/>
                </a:tc>
                <a:tc>
                  <a:txBody>
                    <a:bodyPr/>
                    <a:lstStyle/>
                    <a:p>
                      <a:r>
                        <a:rPr lang="en-US" altLang="zh-TW" dirty="0" smtClean="0"/>
                        <a:t>Winter</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smtClean="0"/>
                        <a:t>Sunny</a:t>
                      </a:r>
                      <a:endParaRPr lang="zh-TW" altLang="en-US" dirty="0"/>
                    </a:p>
                  </a:txBody>
                  <a:tcPr/>
                </a:tc>
                <a:tc>
                  <a:txBody>
                    <a:bodyPr/>
                    <a:lstStyle/>
                    <a:p>
                      <a:r>
                        <a:rPr lang="en-US" altLang="zh-TW" dirty="0" smtClean="0"/>
                        <a:t>0.7</a:t>
                      </a:r>
                      <a:endParaRPr lang="zh-TW" altLang="en-US" dirty="0"/>
                    </a:p>
                  </a:txBody>
                  <a:tcPr/>
                </a:tc>
                <a:tc>
                  <a:txBody>
                    <a:bodyPr/>
                    <a:lstStyle/>
                    <a:p>
                      <a:r>
                        <a:rPr lang="en-US" altLang="zh-TW" dirty="0" smtClean="0"/>
                        <a:t>0.6</a:t>
                      </a:r>
                      <a:endParaRPr lang="zh-TW" altLang="en-US" dirty="0"/>
                    </a:p>
                  </a:txBody>
                  <a:tcPr/>
                </a:tc>
                <a:tc>
                  <a:txBody>
                    <a:bodyPr/>
                    <a:lstStyle/>
                    <a:p>
                      <a:r>
                        <a:rPr lang="en-US" altLang="zh-TW" dirty="0" smtClean="0"/>
                        <a:t>0.8</a:t>
                      </a:r>
                      <a:endParaRPr lang="zh-TW" altLang="en-US" dirty="0"/>
                    </a:p>
                  </a:txBody>
                  <a:tcPr/>
                </a:tc>
                <a:tc>
                  <a:txBody>
                    <a:bodyPr/>
                    <a:lstStyle/>
                    <a:p>
                      <a:r>
                        <a:rPr lang="en-US" altLang="zh-TW" dirty="0" smtClean="0"/>
                        <a:t>0.7</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smtClean="0"/>
                        <a:t>Rain</a:t>
                      </a:r>
                      <a:endParaRPr lang="zh-TW" altLang="en-US" dirty="0"/>
                    </a:p>
                  </a:txBody>
                  <a:tcPr/>
                </a:tc>
                <a:tc>
                  <a:txBody>
                    <a:bodyPr/>
                    <a:lstStyle/>
                    <a:p>
                      <a:r>
                        <a:rPr lang="en-US" altLang="zh-TW" dirty="0" smtClean="0"/>
                        <a:t>0.3</a:t>
                      </a:r>
                      <a:endParaRPr lang="zh-TW" altLang="en-US" dirty="0"/>
                    </a:p>
                  </a:txBody>
                  <a:tcPr/>
                </a:tc>
                <a:tc>
                  <a:txBody>
                    <a:bodyPr/>
                    <a:lstStyle/>
                    <a:p>
                      <a:r>
                        <a:rPr lang="en-US" altLang="zh-TW" dirty="0" smtClean="0"/>
                        <a:t>0.4</a:t>
                      </a:r>
                      <a:endParaRPr lang="zh-TW" altLang="en-US" dirty="0"/>
                    </a:p>
                  </a:txBody>
                  <a:tcPr/>
                </a:tc>
                <a:tc>
                  <a:txBody>
                    <a:bodyPr/>
                    <a:lstStyle/>
                    <a:p>
                      <a:r>
                        <a:rPr lang="en-US" altLang="zh-TW" dirty="0" smtClean="0"/>
                        <a:t>0.2</a:t>
                      </a:r>
                      <a:endParaRPr lang="zh-TW" altLang="en-US" dirty="0"/>
                    </a:p>
                  </a:txBody>
                  <a:tcPr/>
                </a:tc>
                <a:tc>
                  <a:txBody>
                    <a:bodyPr/>
                    <a:lstStyle/>
                    <a:p>
                      <a:r>
                        <a:rPr lang="en-US" altLang="zh-TW" dirty="0" smtClean="0"/>
                        <a:t>0.3</a:t>
                      </a:r>
                      <a:endParaRPr lang="zh-TW" altLang="en-US" dirty="0"/>
                    </a:p>
                  </a:txBody>
                  <a:tcPr/>
                </a:tc>
                <a:extLst>
                  <a:ext uri="{0D108BD9-81ED-4DB2-BD59-A6C34878D82A}">
                    <a16:rowId xmlns:a16="http://schemas.microsoft.com/office/drawing/2014/main" val="10002"/>
                  </a:ext>
                </a:extLst>
              </a:tr>
            </a:tbl>
          </a:graphicData>
        </a:graphic>
      </p:graphicFrame>
      <mc:AlternateContent xmlns:mc="http://schemas.openxmlformats.org/markup-compatibility/2006">
        <mc:Choice xmlns:a14="http://schemas.microsoft.com/office/drawing/2010/main" Requires="a14">
          <p:sp>
            <p:nvSpPr>
              <p:cNvPr id="6" name="文字方塊 5"/>
              <p:cNvSpPr txBox="1"/>
              <p:nvPr/>
            </p:nvSpPr>
            <p:spPr>
              <a:xfrm>
                <a:off x="3916693" y="4141174"/>
                <a:ext cx="4178708" cy="138967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𝐹𝑎𝑙𝑙</m:t>
                          </m:r>
                          <m:r>
                            <a:rPr lang="en-US" altLang="zh-TW" i="1">
                              <a:latin typeface="Cambria Math" panose="02040503050406030204" pitchFamily="18" charset="0"/>
                            </a:rPr>
                            <m:t>|</m:t>
                          </m:r>
                          <m:r>
                            <a:rPr lang="en-US" altLang="zh-TW" i="1">
                              <a:latin typeface="Cambria Math" panose="02040503050406030204" pitchFamily="18" charset="0"/>
                            </a:rPr>
                            <m:t>𝑅𝑎𝑖𝑛</m:t>
                          </m:r>
                        </m:e>
                      </m:d>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𝑅𝑎𝑖𝑛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𝐹𝑎𝑙𝑙</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𝑅𝑎𝑖𝑛</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𝐹𝑎𝑙𝑙</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𝑅𝑎𝑖𝑛</m:t>
                              </m:r>
                            </m:e>
                            <m:e>
                              <m:r>
                                <a:rPr lang="en-US" altLang="zh-TW" i="1">
                                  <a:latin typeface="Cambria Math" panose="02040503050406030204" pitchFamily="18" charset="0"/>
                                </a:rPr>
                                <m:t>𝐹𝑎𝑙𝑙</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𝑅𝑎𝑖𝑛</m:t>
                          </m:r>
                          <m:r>
                            <a:rPr lang="en-US" altLang="zh-TW" i="1">
                              <a:latin typeface="Cambria Math" panose="02040503050406030204" pitchFamily="18" charset="0"/>
                            </a:rPr>
                            <m:t>)</m:t>
                          </m:r>
                        </m:den>
                      </m:f>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0.25×0.</m:t>
                          </m:r>
                          <m:r>
                            <a:rPr lang="en-US" altLang="zh-TW" i="1">
                              <a:latin typeface="Cambria Math" panose="02040503050406030204" pitchFamily="18" charset="0"/>
                              <a:ea typeface="Cambria Math" panose="02040503050406030204" pitchFamily="18" charset="0"/>
                            </a:rPr>
                            <m:t>2</m:t>
                          </m:r>
                        </m:num>
                        <m:den>
                          <m:r>
                            <a:rPr lang="en-US" altLang="zh-TW" i="1">
                              <a:latin typeface="Cambria Math" panose="02040503050406030204" pitchFamily="18" charset="0"/>
                              <a:ea typeface="Cambria Math" panose="02040503050406030204" pitchFamily="18" charset="0"/>
                            </a:rPr>
                            <m:t>0.3</m:t>
                          </m:r>
                        </m:den>
                      </m:f>
                      <m:r>
                        <a:rPr lang="en-US" altLang="zh-TW" i="1">
                          <a:latin typeface="Cambria Math" panose="02040503050406030204" pitchFamily="18" charset="0"/>
                          <a:ea typeface="Cambria Math" panose="02040503050406030204" pitchFamily="18" charset="0"/>
                        </a:rPr>
                        <m:t>=0.167</m:t>
                      </m:r>
                    </m:oMath>
                  </m:oMathPara>
                </a14:m>
                <a:endParaRPr lang="en-US" altLang="zh-TW" dirty="0"/>
              </a:p>
            </p:txBody>
          </p:sp>
        </mc:Choice>
        <mc:Fallback>
          <p:sp>
            <p:nvSpPr>
              <p:cNvPr id="6" name="文字方塊 5"/>
              <p:cNvSpPr txBox="1">
                <a:spLocks noRot="1" noChangeAspect="1" noMove="1" noResize="1" noEditPoints="1" noAdjustHandles="1" noChangeArrowheads="1" noChangeShapeType="1" noTextEdit="1"/>
              </p:cNvSpPr>
              <p:nvPr/>
            </p:nvSpPr>
            <p:spPr>
              <a:xfrm>
                <a:off x="3916693" y="4141174"/>
                <a:ext cx="4178708" cy="1389676"/>
              </a:xfrm>
              <a:prstGeom prst="rect">
                <a:avLst/>
              </a:prstGeom>
              <a:blipFill>
                <a:blip r:embed="rId2"/>
                <a:stretch>
                  <a:fillRect l="-2044"/>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8" name="文字方塊 7"/>
              <p:cNvSpPr txBox="1"/>
              <p:nvPr/>
            </p:nvSpPr>
            <p:spPr>
              <a:xfrm>
                <a:off x="4079777" y="5666454"/>
                <a:ext cx="4282839" cy="91941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𝑗</m:t>
                              </m:r>
                            </m:sub>
                          </m:sSub>
                          <m:r>
                            <a:rPr lang="en-US" altLang="zh-TW" i="1">
                              <a:latin typeface="Cambria Math" panose="02040503050406030204" pitchFamily="18" charset="0"/>
                            </a:rPr>
                            <m:t>|</m:t>
                          </m:r>
                          <m:r>
                            <a:rPr lang="en-US" altLang="zh-TW" i="1">
                              <a:latin typeface="Cambria Math" panose="02040503050406030204" pitchFamily="18" charset="0"/>
                            </a:rPr>
                            <m:t>𝐴</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𝑗</m:t>
                              </m:r>
                            </m:sub>
                          </m:sSub>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rPr>
                            <m:t>)</m:t>
                          </m:r>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𝑗</m:t>
                                  </m:r>
                                </m:sub>
                              </m:sSub>
                            </m:e>
                          </m:d>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𝐴</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𝑗</m:t>
                              </m:r>
                            </m:sub>
                          </m:sSub>
                          <m:r>
                            <a:rPr lang="en-US" altLang="zh-TW" i="1">
                              <a:latin typeface="Cambria Math" panose="02040503050406030204" pitchFamily="18" charset="0"/>
                            </a:rPr>
                            <m:t>)</m:t>
                          </m:r>
                        </m:num>
                        <m:den>
                          <m:nary>
                            <m:naryPr>
                              <m:chr m:val="∑"/>
                              <m:ctrlPr>
                                <a:rPr lang="en-US" altLang="zh-TW" i="1">
                                  <a:latin typeface="Cambria Math" panose="02040503050406030204" pitchFamily="18" charset="0"/>
                                  <a:ea typeface="Cambria Math" panose="02040503050406030204" pitchFamily="18" charset="0"/>
                                </a:rPr>
                              </m:ctrlPr>
                            </m:naryPr>
                            <m:sub>
                              <m:r>
                                <m:rPr>
                                  <m:brk m:alnAt="23"/>
                                </m:rPr>
                                <a:rPr lang="en-US" altLang="zh-TW" i="1">
                                  <a:latin typeface="Cambria Math" panose="02040503050406030204" pitchFamily="18" charset="0"/>
                                  <a:ea typeface="Cambria Math" panose="02040503050406030204" pitchFamily="18" charset="0"/>
                                </a:rPr>
                                <m:t>𝑖</m:t>
                              </m:r>
                              <m:r>
                                <a:rPr lang="en-US" altLang="zh-TW" i="1">
                                  <a:latin typeface="Cambria Math" panose="02040503050406030204" pitchFamily="18" charset="0"/>
                                  <a:ea typeface="Cambria Math" panose="02040503050406030204" pitchFamily="18" charset="0"/>
                                </a:rPr>
                                <m:t>=1</m:t>
                              </m:r>
                            </m:sub>
                            <m:sup>
                              <m:r>
                                <a:rPr lang="en-US" altLang="zh-TW" i="1">
                                  <a:latin typeface="Cambria Math" panose="02040503050406030204" pitchFamily="18" charset="0"/>
                                  <a:ea typeface="Cambria Math" panose="02040503050406030204" pitchFamily="18" charset="0"/>
                                </a:rPr>
                                <m:t>𝑛</m:t>
                              </m:r>
                            </m:sup>
                            <m:e>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𝑖</m:t>
                                      </m:r>
                                    </m:sub>
                                  </m:sSub>
                                </m:e>
                              </m:d>
                              <m:r>
                                <a:rPr lang="en-US" altLang="zh-TW" i="1">
                                  <a:latin typeface="Cambria Math" panose="02040503050406030204" pitchFamily="18" charset="0"/>
                                  <a:ea typeface="Cambria Math" panose="02040503050406030204" pitchFamily="18" charset="0"/>
                                </a:rPr>
                                <m:t>𝑃</m:t>
                              </m:r>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𝐴</m:t>
                                  </m:r>
                                </m:e>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𝐻</m:t>
                                      </m:r>
                                    </m:e>
                                    <m:sub>
                                      <m:r>
                                        <a:rPr lang="en-US" altLang="zh-TW" i="1">
                                          <a:latin typeface="Cambria Math" panose="02040503050406030204" pitchFamily="18" charset="0"/>
                                          <a:ea typeface="Cambria Math" panose="02040503050406030204" pitchFamily="18" charset="0"/>
                                        </a:rPr>
                                        <m:t>𝑖</m:t>
                                      </m:r>
                                    </m:sub>
                                  </m:sSub>
                                </m:e>
                              </m:d>
                            </m:e>
                          </m:nary>
                        </m:den>
                      </m:f>
                    </m:oMath>
                  </m:oMathPara>
                </a14:m>
                <a:endParaRPr lang="en-US" altLang="zh-TW" i="1" dirty="0">
                  <a:latin typeface="Cambria Math" panose="02040503050406030204" pitchFamily="18" charset="0"/>
                </a:endParaRPr>
              </a:p>
              <a:p>
                <a:endParaRPr lang="en-US" altLang="zh-TW" dirty="0">
                  <a:ea typeface="Cambria Math" panose="02040503050406030204" pitchFamily="18" charset="0"/>
                </a:endParaRPr>
              </a:p>
            </p:txBody>
          </p:sp>
        </mc:Choice>
        <mc:Fallback>
          <p:sp>
            <p:nvSpPr>
              <p:cNvPr id="8" name="文字方塊 7"/>
              <p:cNvSpPr txBox="1">
                <a:spLocks noRot="1" noChangeAspect="1" noMove="1" noResize="1" noEditPoints="1" noAdjustHandles="1" noChangeArrowheads="1" noChangeShapeType="1" noTextEdit="1"/>
              </p:cNvSpPr>
              <p:nvPr/>
            </p:nvSpPr>
            <p:spPr>
              <a:xfrm>
                <a:off x="4079777" y="5666454"/>
                <a:ext cx="4282839" cy="919419"/>
              </a:xfrm>
              <a:prstGeom prst="rect">
                <a:avLst/>
              </a:prstGeom>
              <a:blipFill>
                <a:blip r:embed="rId3"/>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250130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Naïve  Bayes</a:t>
            </a:r>
          </a:p>
          <a:p>
            <a:pPr lvl="1"/>
            <a:r>
              <a:rPr lang="en-US" altLang="zh-TW" dirty="0"/>
              <a:t>A</a:t>
            </a:r>
            <a:r>
              <a:rPr lang="en-US" altLang="zh-TW" dirty="0" smtClean="0"/>
              <a:t>ssumptions</a:t>
            </a:r>
            <a:r>
              <a:rPr lang="en-US" altLang="zh-TW" dirty="0"/>
              <a:t> </a:t>
            </a:r>
            <a:endParaRPr lang="en-US" altLang="zh-TW" dirty="0" smtClean="0"/>
          </a:p>
          <a:p>
            <a:pPr lvl="2"/>
            <a:r>
              <a:rPr lang="en-US" altLang="zh-TW" dirty="0" smtClean="0"/>
              <a:t>Features are independence to each other</a:t>
            </a:r>
          </a:p>
          <a:p>
            <a:pPr lvl="2"/>
            <a:r>
              <a:rPr lang="en-US" altLang="zh-TW" dirty="0" smtClean="0"/>
              <a:t>All features are useful</a:t>
            </a:r>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34</a:t>
            </a:fld>
            <a:endParaRPr lang="zh-TW" altLang="en-US"/>
          </a:p>
        </p:txBody>
      </p:sp>
    </p:spTree>
    <p:extLst>
      <p:ext uri="{BB962C8B-B14F-4D97-AF65-F5344CB8AC3E}">
        <p14:creationId xmlns:p14="http://schemas.microsoft.com/office/powerpoint/2010/main" val="16634416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35</a:t>
            </a:fld>
            <a:endParaRPr lang="zh-TW" altLang="en-US"/>
          </a:p>
        </p:txBody>
      </p:sp>
      <p:graphicFrame>
        <p:nvGraphicFramePr>
          <p:cNvPr id="5" name="表格 4"/>
          <p:cNvGraphicFramePr>
            <a:graphicFrameLocks noGrp="1"/>
          </p:cNvGraphicFramePr>
          <p:nvPr>
            <p:extLst/>
          </p:nvPr>
        </p:nvGraphicFramePr>
        <p:xfrm>
          <a:off x="1631504" y="1340768"/>
          <a:ext cx="5297760" cy="3668576"/>
        </p:xfrm>
        <a:graphic>
          <a:graphicData uri="http://schemas.openxmlformats.org/drawingml/2006/table">
            <a:tbl>
              <a:tblPr/>
              <a:tblGrid>
                <a:gridCol w="882960">
                  <a:extLst>
                    <a:ext uri="{9D8B030D-6E8A-4147-A177-3AD203B41FA5}">
                      <a16:colId xmlns:a16="http://schemas.microsoft.com/office/drawing/2014/main" val="20000"/>
                    </a:ext>
                  </a:extLst>
                </a:gridCol>
                <a:gridCol w="882960">
                  <a:extLst>
                    <a:ext uri="{9D8B030D-6E8A-4147-A177-3AD203B41FA5}">
                      <a16:colId xmlns:a16="http://schemas.microsoft.com/office/drawing/2014/main" val="20001"/>
                    </a:ext>
                  </a:extLst>
                </a:gridCol>
                <a:gridCol w="882960">
                  <a:extLst>
                    <a:ext uri="{9D8B030D-6E8A-4147-A177-3AD203B41FA5}">
                      <a16:colId xmlns:a16="http://schemas.microsoft.com/office/drawing/2014/main" val="20002"/>
                    </a:ext>
                  </a:extLst>
                </a:gridCol>
                <a:gridCol w="882960">
                  <a:extLst>
                    <a:ext uri="{9D8B030D-6E8A-4147-A177-3AD203B41FA5}">
                      <a16:colId xmlns:a16="http://schemas.microsoft.com/office/drawing/2014/main" val="20003"/>
                    </a:ext>
                  </a:extLst>
                </a:gridCol>
                <a:gridCol w="882960">
                  <a:extLst>
                    <a:ext uri="{9D8B030D-6E8A-4147-A177-3AD203B41FA5}">
                      <a16:colId xmlns:a16="http://schemas.microsoft.com/office/drawing/2014/main" val="20004"/>
                    </a:ext>
                  </a:extLst>
                </a:gridCol>
                <a:gridCol w="882960">
                  <a:extLst>
                    <a:ext uri="{9D8B030D-6E8A-4147-A177-3AD203B41FA5}">
                      <a16:colId xmlns:a16="http://schemas.microsoft.com/office/drawing/2014/main" val="20005"/>
                    </a:ext>
                  </a:extLst>
                </a:gridCol>
              </a:tblGrid>
              <a:tr h="416068">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Day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Outlook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Temperature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Humidity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Wind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err="1">
                          <a:solidFill>
                            <a:srgbClr val="000000"/>
                          </a:solidFill>
                          <a:effectLst/>
                          <a:latin typeface="新細明體" panose="02020500000000000000" pitchFamily="18" charset="-120"/>
                          <a:ea typeface="新細明體" panose="02020500000000000000" pitchFamily="18" charset="-120"/>
                        </a:rPr>
                        <a:t>PlayTennis</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Sunny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Hot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Weak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Sunny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Hot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Strong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Overcast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Hot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Weak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Rain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Mild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Weak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Rain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新細明體" panose="02020500000000000000" pitchFamily="18" charset="-120"/>
                          <a:ea typeface="新細明體" panose="02020500000000000000" pitchFamily="18" charset="-120"/>
                        </a:rPr>
                        <a:t>Cool</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Normal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Weak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Rain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新細明體" panose="02020500000000000000" pitchFamily="18" charset="-120"/>
                          <a:ea typeface="新細明體" panose="02020500000000000000" pitchFamily="18" charset="-120"/>
                        </a:rPr>
                        <a:t>Cool</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Normal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Strong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Overcast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新細明體" panose="02020500000000000000" pitchFamily="18" charset="-120"/>
                          <a:ea typeface="新細明體" panose="02020500000000000000" pitchFamily="18" charset="-120"/>
                        </a:rPr>
                        <a:t>Cool</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Normal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Strong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Sunny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Mild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Weak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Sunny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smtClean="0">
                          <a:solidFill>
                            <a:srgbClr val="000000"/>
                          </a:solidFill>
                          <a:effectLst/>
                          <a:latin typeface="新細明體" panose="02020500000000000000" pitchFamily="18" charset="-120"/>
                          <a:ea typeface="新細明體" panose="02020500000000000000" pitchFamily="18" charset="-120"/>
                        </a:rPr>
                        <a:t>Cool</a:t>
                      </a:r>
                      <a:endParaRPr lang="en-US" sz="12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Normal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Weak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Rain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Mild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Normal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Weak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Sunny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Mild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Normal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Strong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Overcast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Mild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Strong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32322">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D13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Overcast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Hot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Normal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Weak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Yes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32322">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D14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Rain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Mild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High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a:solidFill>
                            <a:srgbClr val="000000"/>
                          </a:solidFill>
                          <a:effectLst/>
                          <a:latin typeface="新細明體" panose="02020500000000000000" pitchFamily="18" charset="-120"/>
                          <a:ea typeface="新細明體" panose="02020500000000000000" pitchFamily="18" charset="-120"/>
                        </a:rPr>
                        <a:t>Strong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200" b="0" i="0" u="none" strike="noStrike" dirty="0">
                          <a:solidFill>
                            <a:srgbClr val="000000"/>
                          </a:solidFill>
                          <a:effectLst/>
                          <a:latin typeface="新細明體" panose="02020500000000000000" pitchFamily="18" charset="-120"/>
                          <a:ea typeface="新細明體" panose="02020500000000000000" pitchFamily="18" charset="-120"/>
                        </a:rPr>
                        <a:t>No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graphicFrame>
        <p:nvGraphicFramePr>
          <p:cNvPr id="6" name="表格 5"/>
          <p:cNvGraphicFramePr>
            <a:graphicFrameLocks noGrp="1"/>
          </p:cNvGraphicFramePr>
          <p:nvPr>
            <p:extLst/>
          </p:nvPr>
        </p:nvGraphicFramePr>
        <p:xfrm>
          <a:off x="7464152" y="1600200"/>
          <a:ext cx="2880024" cy="1737360"/>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gridCol w="813918">
                  <a:extLst>
                    <a:ext uri="{9D8B030D-6E8A-4147-A177-3AD203B41FA5}">
                      <a16:colId xmlns:a16="http://schemas.microsoft.com/office/drawing/2014/main" val="20003"/>
                    </a:ext>
                  </a:extLst>
                </a:gridCol>
              </a:tblGrid>
              <a:tr h="214823">
                <a:tc rowSpan="2">
                  <a:txBody>
                    <a:bodyPr/>
                    <a:lstStyle/>
                    <a:p>
                      <a:endParaRPr lang="zh-TW" altLang="en-US" dirty="0"/>
                    </a:p>
                  </a:txBody>
                  <a:tcPr/>
                </a:tc>
                <a:tc gridSpan="3">
                  <a:txBody>
                    <a:bodyPr/>
                    <a:lstStyle/>
                    <a:p>
                      <a:pPr algn="ctr"/>
                      <a:r>
                        <a:rPr lang="en-US" altLang="zh-TW" dirty="0" smtClean="0"/>
                        <a:t>Outlook</a:t>
                      </a:r>
                      <a:endParaRPr lang="zh-TW" altLang="en-US" dirty="0"/>
                    </a:p>
                  </a:txBody>
                  <a:tcPr anchor="ct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0"/>
                  </a:ext>
                </a:extLst>
              </a:tr>
              <a:tr h="252000">
                <a:tc vMerge="1">
                  <a:txBody>
                    <a:bodyPr/>
                    <a:lstStyle/>
                    <a:p>
                      <a:endParaRPr lang="zh-TW" altLang="en-US" dirty="0"/>
                    </a:p>
                  </a:txBody>
                  <a:tcPr/>
                </a:tc>
                <a:tc>
                  <a:txBody>
                    <a:bodyPr/>
                    <a:lstStyle/>
                    <a:p>
                      <a:pPr algn="ctr"/>
                      <a:r>
                        <a:rPr lang="en-US" altLang="zh-TW" sz="1200" dirty="0" smtClean="0"/>
                        <a:t>Sunny</a:t>
                      </a:r>
                      <a:endParaRPr lang="zh-TW" altLang="en-US" sz="1200" dirty="0"/>
                    </a:p>
                  </a:txBody>
                  <a:tcPr anchor="ctr"/>
                </a:tc>
                <a:tc>
                  <a:txBody>
                    <a:bodyPr/>
                    <a:lstStyle/>
                    <a:p>
                      <a:pPr algn="ctr"/>
                      <a:r>
                        <a:rPr lang="en-US" altLang="zh-TW" sz="1200" dirty="0" smtClean="0"/>
                        <a:t>Overcast</a:t>
                      </a:r>
                      <a:endParaRPr lang="zh-TW" altLang="en-US" sz="1200" dirty="0"/>
                    </a:p>
                  </a:txBody>
                  <a:tcPr anchor="ctr"/>
                </a:tc>
                <a:tc>
                  <a:txBody>
                    <a:bodyPr/>
                    <a:lstStyle/>
                    <a:p>
                      <a:pPr algn="ctr"/>
                      <a:r>
                        <a:rPr lang="en-US" altLang="zh-TW" sz="1200" dirty="0" smtClean="0"/>
                        <a:t>Rain</a:t>
                      </a:r>
                      <a:endParaRPr lang="zh-TW" altLang="en-US" sz="1200" dirty="0"/>
                    </a:p>
                  </a:txBody>
                  <a:tcPr anchor="ctr"/>
                </a:tc>
                <a:extLst>
                  <a:ext uri="{0D108BD9-81ED-4DB2-BD59-A6C34878D82A}">
                    <a16:rowId xmlns:a16="http://schemas.microsoft.com/office/drawing/2014/main" val="10001"/>
                  </a:ext>
                </a:extLst>
              </a:tr>
              <a:tr h="252000">
                <a:tc>
                  <a:txBody>
                    <a:bodyPr/>
                    <a:lstStyle/>
                    <a:p>
                      <a:r>
                        <a:rPr lang="en-US" altLang="zh-TW" sz="1200" dirty="0" smtClean="0"/>
                        <a:t>Yes</a:t>
                      </a:r>
                      <a:endParaRPr lang="zh-TW" altLang="en-US" sz="1200" dirty="0"/>
                    </a:p>
                  </a:txBody>
                  <a:tcPr/>
                </a:tc>
                <a:tc>
                  <a:txBody>
                    <a:bodyPr/>
                    <a:lstStyle/>
                    <a:p>
                      <a:pPr algn="ctr"/>
                      <a:r>
                        <a:rPr lang="en-US" altLang="zh-TW" sz="1200" dirty="0" smtClean="0"/>
                        <a:t>2</a:t>
                      </a:r>
                      <a:endParaRPr lang="zh-TW" altLang="en-US" sz="1200" dirty="0"/>
                    </a:p>
                  </a:txBody>
                  <a:tcPr/>
                </a:tc>
                <a:tc>
                  <a:txBody>
                    <a:bodyPr/>
                    <a:lstStyle/>
                    <a:p>
                      <a:pPr algn="ctr"/>
                      <a:r>
                        <a:rPr lang="en-US" altLang="zh-TW" sz="1200" dirty="0" smtClean="0"/>
                        <a:t>4</a:t>
                      </a:r>
                      <a:endParaRPr lang="zh-TW" altLang="en-US" sz="1200" dirty="0"/>
                    </a:p>
                  </a:txBody>
                  <a:tcPr/>
                </a:tc>
                <a:tc>
                  <a:txBody>
                    <a:bodyPr/>
                    <a:lstStyle/>
                    <a:p>
                      <a:pPr algn="ctr"/>
                      <a:r>
                        <a:rPr lang="en-US" altLang="zh-TW" sz="1200" dirty="0" smtClean="0"/>
                        <a:t>3</a:t>
                      </a:r>
                      <a:endParaRPr lang="zh-TW" altLang="en-US" sz="1200" dirty="0"/>
                    </a:p>
                  </a:txBody>
                  <a:tcPr/>
                </a:tc>
                <a:extLst>
                  <a:ext uri="{0D108BD9-81ED-4DB2-BD59-A6C34878D82A}">
                    <a16:rowId xmlns:a16="http://schemas.microsoft.com/office/drawing/2014/main" val="10002"/>
                  </a:ext>
                </a:extLst>
              </a:tr>
              <a:tr h="252000">
                <a:tc>
                  <a:txBody>
                    <a:bodyPr/>
                    <a:lstStyle/>
                    <a:p>
                      <a:r>
                        <a:rPr lang="en-US" altLang="zh-TW" sz="1200" dirty="0" smtClean="0"/>
                        <a:t>No</a:t>
                      </a:r>
                      <a:endParaRPr lang="zh-TW" altLang="en-US" sz="1200" dirty="0"/>
                    </a:p>
                  </a:txBody>
                  <a:tcPr/>
                </a:tc>
                <a:tc>
                  <a:txBody>
                    <a:bodyPr/>
                    <a:lstStyle/>
                    <a:p>
                      <a:pPr algn="ctr"/>
                      <a:r>
                        <a:rPr lang="en-US" altLang="zh-TW" sz="1200" dirty="0" smtClean="0"/>
                        <a:t>3</a:t>
                      </a:r>
                      <a:endParaRPr lang="zh-TW" altLang="en-US" sz="1200" dirty="0"/>
                    </a:p>
                  </a:txBody>
                  <a:tcPr/>
                </a:tc>
                <a:tc>
                  <a:txBody>
                    <a:bodyPr/>
                    <a:lstStyle/>
                    <a:p>
                      <a:pPr algn="ctr"/>
                      <a:r>
                        <a:rPr lang="en-US" altLang="zh-TW" sz="1200" dirty="0" smtClean="0"/>
                        <a:t>0</a:t>
                      </a:r>
                      <a:endParaRPr lang="zh-TW" altLang="en-US" sz="1200" dirty="0"/>
                    </a:p>
                  </a:txBody>
                  <a:tcPr/>
                </a:tc>
                <a:tc>
                  <a:txBody>
                    <a:bodyPr/>
                    <a:lstStyle/>
                    <a:p>
                      <a:pPr algn="ctr"/>
                      <a:r>
                        <a:rPr lang="en-US" altLang="zh-TW" sz="1200" dirty="0" smtClean="0"/>
                        <a:t>2</a:t>
                      </a:r>
                      <a:endParaRPr lang="zh-TW" altLang="en-US" sz="1200" dirty="0"/>
                    </a:p>
                  </a:txBody>
                  <a:tcPr/>
                </a:tc>
                <a:extLst>
                  <a:ext uri="{0D108BD9-81ED-4DB2-BD59-A6C34878D82A}">
                    <a16:rowId xmlns:a16="http://schemas.microsoft.com/office/drawing/2014/main" val="10003"/>
                  </a:ext>
                </a:extLst>
              </a:tr>
              <a:tr h="252000">
                <a:tc>
                  <a:txBody>
                    <a:bodyPr/>
                    <a:lstStyle/>
                    <a:p>
                      <a:r>
                        <a:rPr lang="en-US" altLang="zh-TW" sz="1200" dirty="0" smtClean="0"/>
                        <a:t>Yes</a:t>
                      </a:r>
                      <a:endParaRPr lang="zh-TW" altLang="en-US" sz="1200" dirty="0"/>
                    </a:p>
                  </a:txBody>
                  <a:tcPr/>
                </a:tc>
                <a:tc>
                  <a:txBody>
                    <a:bodyPr/>
                    <a:lstStyle/>
                    <a:p>
                      <a:pPr algn="ctr"/>
                      <a:r>
                        <a:rPr lang="en-US" altLang="zh-TW" sz="1200" dirty="0" smtClean="0"/>
                        <a:t>2/9</a:t>
                      </a:r>
                      <a:endParaRPr lang="zh-TW" altLang="en-US" sz="1200" dirty="0"/>
                    </a:p>
                  </a:txBody>
                  <a:tcPr/>
                </a:tc>
                <a:tc>
                  <a:txBody>
                    <a:bodyPr/>
                    <a:lstStyle/>
                    <a:p>
                      <a:pPr algn="ctr"/>
                      <a:r>
                        <a:rPr lang="en-US" altLang="zh-TW" sz="1200" dirty="0" smtClean="0"/>
                        <a:t>4/9</a:t>
                      </a:r>
                      <a:endParaRPr lang="zh-TW" altLang="en-US" sz="1200" dirty="0"/>
                    </a:p>
                  </a:txBody>
                  <a:tcPr/>
                </a:tc>
                <a:tc>
                  <a:txBody>
                    <a:bodyPr/>
                    <a:lstStyle/>
                    <a:p>
                      <a:pPr algn="ctr"/>
                      <a:r>
                        <a:rPr lang="en-US" altLang="zh-TW" sz="1200" dirty="0" smtClean="0"/>
                        <a:t>3/9</a:t>
                      </a:r>
                      <a:endParaRPr lang="zh-TW" altLang="en-US" sz="1200" dirty="0"/>
                    </a:p>
                  </a:txBody>
                  <a:tcPr/>
                </a:tc>
                <a:extLst>
                  <a:ext uri="{0D108BD9-81ED-4DB2-BD59-A6C34878D82A}">
                    <a16:rowId xmlns:a16="http://schemas.microsoft.com/office/drawing/2014/main" val="10004"/>
                  </a:ext>
                </a:extLst>
              </a:tr>
              <a:tr h="252000">
                <a:tc>
                  <a:txBody>
                    <a:bodyPr/>
                    <a:lstStyle/>
                    <a:p>
                      <a:r>
                        <a:rPr lang="en-US" altLang="zh-TW" sz="1200" dirty="0" smtClean="0"/>
                        <a:t>No</a:t>
                      </a:r>
                      <a:endParaRPr lang="zh-TW" altLang="en-US" sz="1200" dirty="0"/>
                    </a:p>
                  </a:txBody>
                  <a:tcPr/>
                </a:tc>
                <a:tc>
                  <a:txBody>
                    <a:bodyPr/>
                    <a:lstStyle/>
                    <a:p>
                      <a:pPr algn="ctr"/>
                      <a:r>
                        <a:rPr lang="en-US" altLang="zh-TW" sz="1200" dirty="0" smtClean="0"/>
                        <a:t>3/5</a:t>
                      </a:r>
                      <a:endParaRPr lang="zh-TW" altLang="en-US" sz="1200" dirty="0"/>
                    </a:p>
                  </a:txBody>
                  <a:tcPr/>
                </a:tc>
                <a:tc>
                  <a:txBody>
                    <a:bodyPr/>
                    <a:lstStyle/>
                    <a:p>
                      <a:pPr algn="ctr"/>
                      <a:r>
                        <a:rPr lang="en-US" altLang="zh-TW" sz="1200" dirty="0" smtClean="0"/>
                        <a:t>0/5</a:t>
                      </a:r>
                      <a:endParaRPr lang="zh-TW" altLang="en-US" sz="1200" dirty="0"/>
                    </a:p>
                  </a:txBody>
                  <a:tcPr/>
                </a:tc>
                <a:tc>
                  <a:txBody>
                    <a:bodyPr/>
                    <a:lstStyle/>
                    <a:p>
                      <a:pPr algn="ctr"/>
                      <a:r>
                        <a:rPr lang="en-US" altLang="zh-TW" sz="1200" dirty="0" smtClean="0"/>
                        <a:t>2/5</a:t>
                      </a:r>
                      <a:endParaRPr lang="zh-TW" altLang="en-US" sz="1200" dirty="0"/>
                    </a:p>
                  </a:txBody>
                  <a:tcPr/>
                </a:tc>
                <a:extLst>
                  <a:ext uri="{0D108BD9-81ED-4DB2-BD59-A6C34878D82A}">
                    <a16:rowId xmlns:a16="http://schemas.microsoft.com/office/drawing/2014/main" val="10005"/>
                  </a:ext>
                </a:extLst>
              </a:tr>
            </a:tbl>
          </a:graphicData>
        </a:graphic>
      </p:graphicFrame>
      <p:graphicFrame>
        <p:nvGraphicFramePr>
          <p:cNvPr id="7" name="表格 6"/>
          <p:cNvGraphicFramePr>
            <a:graphicFrameLocks noGrp="1"/>
          </p:cNvGraphicFramePr>
          <p:nvPr>
            <p:extLst/>
          </p:nvPr>
        </p:nvGraphicFramePr>
        <p:xfrm>
          <a:off x="7464152" y="3501008"/>
          <a:ext cx="2880024" cy="1737360"/>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gridCol w="813918">
                  <a:extLst>
                    <a:ext uri="{9D8B030D-6E8A-4147-A177-3AD203B41FA5}">
                      <a16:colId xmlns:a16="http://schemas.microsoft.com/office/drawing/2014/main" val="20003"/>
                    </a:ext>
                  </a:extLst>
                </a:gridCol>
              </a:tblGrid>
              <a:tr h="214823">
                <a:tc rowSpan="2">
                  <a:txBody>
                    <a:bodyPr/>
                    <a:lstStyle/>
                    <a:p>
                      <a:endParaRPr lang="zh-TW" altLang="en-US" dirty="0">
                        <a:latin typeface="+mn-lt"/>
                      </a:endParaRPr>
                    </a:p>
                  </a:txBody>
                  <a:tcPr/>
                </a:tc>
                <a:tc gridSpan="3">
                  <a:txBody>
                    <a:bodyPr/>
                    <a:lstStyle/>
                    <a:p>
                      <a:pPr algn="ctr"/>
                      <a:r>
                        <a:rPr lang="en-US" altLang="zh-TW" sz="1800" b="0" i="0" u="none" strike="noStrike" dirty="0" smtClean="0">
                          <a:solidFill>
                            <a:srgbClr val="000000"/>
                          </a:solidFill>
                          <a:effectLst/>
                          <a:latin typeface="+mn-lt"/>
                          <a:ea typeface="+mn-ea"/>
                        </a:rPr>
                        <a:t>Temperature</a:t>
                      </a:r>
                      <a:endParaRPr lang="zh-TW" altLang="en-US" dirty="0">
                        <a:latin typeface="+mn-lt"/>
                      </a:endParaRPr>
                    </a:p>
                  </a:txBody>
                  <a:tcPr anchor="ct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0"/>
                  </a:ext>
                </a:extLst>
              </a:tr>
              <a:tr h="252000">
                <a:tc vMerge="1">
                  <a:txBody>
                    <a:bodyPr/>
                    <a:lstStyle/>
                    <a:p>
                      <a:endParaRPr lang="zh-TW" altLang="en-US" dirty="0"/>
                    </a:p>
                  </a:txBody>
                  <a:tcPr/>
                </a:tc>
                <a:tc>
                  <a:txBody>
                    <a:bodyPr/>
                    <a:lstStyle/>
                    <a:p>
                      <a:pPr algn="ctr"/>
                      <a:r>
                        <a:rPr lang="en-US" altLang="zh-TW" sz="1200" dirty="0" smtClean="0">
                          <a:latin typeface="+mn-lt"/>
                        </a:rPr>
                        <a:t>Hot</a:t>
                      </a:r>
                      <a:endParaRPr lang="zh-TW" altLang="en-US" sz="1200" dirty="0">
                        <a:latin typeface="+mn-lt"/>
                      </a:endParaRPr>
                    </a:p>
                  </a:txBody>
                  <a:tcPr anchor="ctr"/>
                </a:tc>
                <a:tc>
                  <a:txBody>
                    <a:bodyPr/>
                    <a:lstStyle/>
                    <a:p>
                      <a:pPr algn="ctr"/>
                      <a:r>
                        <a:rPr lang="en-US" altLang="zh-TW" sz="1200" dirty="0" smtClean="0">
                          <a:latin typeface="+mn-lt"/>
                        </a:rPr>
                        <a:t>Mild</a:t>
                      </a:r>
                      <a:endParaRPr lang="zh-TW" altLang="en-US" sz="1200" dirty="0">
                        <a:latin typeface="+mn-lt"/>
                      </a:endParaRPr>
                    </a:p>
                  </a:txBody>
                  <a:tcPr anchor="ctr"/>
                </a:tc>
                <a:tc>
                  <a:txBody>
                    <a:bodyPr/>
                    <a:lstStyle/>
                    <a:p>
                      <a:pPr algn="ctr"/>
                      <a:r>
                        <a:rPr lang="en-US" altLang="zh-TW" sz="1200" dirty="0" smtClean="0">
                          <a:latin typeface="+mn-lt"/>
                        </a:rPr>
                        <a:t>Cool</a:t>
                      </a:r>
                      <a:endParaRPr lang="zh-TW" altLang="en-US" sz="1200" dirty="0">
                        <a:latin typeface="+mn-lt"/>
                      </a:endParaRPr>
                    </a:p>
                  </a:txBody>
                  <a:tcPr anchor="ctr"/>
                </a:tc>
                <a:extLst>
                  <a:ext uri="{0D108BD9-81ED-4DB2-BD59-A6C34878D82A}">
                    <a16:rowId xmlns:a16="http://schemas.microsoft.com/office/drawing/2014/main" val="10001"/>
                  </a:ext>
                </a:extLst>
              </a:tr>
              <a:tr h="252000">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tc>
                  <a:txBody>
                    <a:bodyPr/>
                    <a:lstStyle/>
                    <a:p>
                      <a:pPr algn="ctr"/>
                      <a:r>
                        <a:rPr lang="en-US" altLang="zh-TW" sz="1200" dirty="0" smtClean="0">
                          <a:latin typeface="+mn-lt"/>
                        </a:rPr>
                        <a:t>4</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extLst>
                  <a:ext uri="{0D108BD9-81ED-4DB2-BD59-A6C34878D82A}">
                    <a16:rowId xmlns:a16="http://schemas.microsoft.com/office/drawing/2014/main" val="10002"/>
                  </a:ext>
                </a:extLst>
              </a:tr>
              <a:tr h="252000">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tc>
                  <a:txBody>
                    <a:bodyPr/>
                    <a:lstStyle/>
                    <a:p>
                      <a:pPr algn="ctr"/>
                      <a:r>
                        <a:rPr lang="en-US" altLang="zh-TW" sz="1200" dirty="0" smtClean="0">
                          <a:latin typeface="+mn-lt"/>
                        </a:rPr>
                        <a:t>1</a:t>
                      </a:r>
                      <a:endParaRPr lang="zh-TW" altLang="en-US" sz="1200" dirty="0">
                        <a:latin typeface="+mn-lt"/>
                      </a:endParaRPr>
                    </a:p>
                  </a:txBody>
                  <a:tcPr/>
                </a:tc>
                <a:extLst>
                  <a:ext uri="{0D108BD9-81ED-4DB2-BD59-A6C34878D82A}">
                    <a16:rowId xmlns:a16="http://schemas.microsoft.com/office/drawing/2014/main" val="10003"/>
                  </a:ext>
                </a:extLst>
              </a:tr>
              <a:tr h="252000">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2/9</a:t>
                      </a:r>
                      <a:endParaRPr lang="zh-TW" altLang="en-US" sz="1200" dirty="0">
                        <a:latin typeface="+mn-lt"/>
                      </a:endParaRPr>
                    </a:p>
                  </a:txBody>
                  <a:tcPr/>
                </a:tc>
                <a:tc>
                  <a:txBody>
                    <a:bodyPr/>
                    <a:lstStyle/>
                    <a:p>
                      <a:pPr algn="ctr"/>
                      <a:r>
                        <a:rPr lang="en-US" altLang="zh-TW" sz="1200" dirty="0" smtClean="0">
                          <a:latin typeface="+mn-lt"/>
                        </a:rPr>
                        <a:t>4/9</a:t>
                      </a:r>
                      <a:endParaRPr lang="zh-TW" altLang="en-US" sz="1200" dirty="0">
                        <a:latin typeface="+mn-lt"/>
                      </a:endParaRPr>
                    </a:p>
                  </a:txBody>
                  <a:tcPr/>
                </a:tc>
                <a:tc>
                  <a:txBody>
                    <a:bodyPr/>
                    <a:lstStyle/>
                    <a:p>
                      <a:pPr algn="ctr"/>
                      <a:r>
                        <a:rPr lang="en-US" altLang="zh-TW" sz="1200" dirty="0" smtClean="0">
                          <a:latin typeface="+mn-lt"/>
                        </a:rPr>
                        <a:t>3/9</a:t>
                      </a:r>
                      <a:endParaRPr lang="zh-TW" altLang="en-US" sz="1200" dirty="0">
                        <a:latin typeface="+mn-lt"/>
                      </a:endParaRPr>
                    </a:p>
                  </a:txBody>
                  <a:tcPr/>
                </a:tc>
                <a:extLst>
                  <a:ext uri="{0D108BD9-81ED-4DB2-BD59-A6C34878D82A}">
                    <a16:rowId xmlns:a16="http://schemas.microsoft.com/office/drawing/2014/main" val="10004"/>
                  </a:ext>
                </a:extLst>
              </a:tr>
              <a:tr h="252000">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2/5</a:t>
                      </a:r>
                      <a:endParaRPr lang="zh-TW" altLang="en-US" sz="1200" dirty="0">
                        <a:latin typeface="+mn-lt"/>
                      </a:endParaRPr>
                    </a:p>
                  </a:txBody>
                  <a:tcPr/>
                </a:tc>
                <a:tc>
                  <a:txBody>
                    <a:bodyPr/>
                    <a:lstStyle/>
                    <a:p>
                      <a:pPr algn="ctr"/>
                      <a:r>
                        <a:rPr lang="en-US" altLang="zh-TW" sz="1200" dirty="0" smtClean="0">
                          <a:latin typeface="+mn-lt"/>
                        </a:rPr>
                        <a:t>2/5</a:t>
                      </a:r>
                      <a:endParaRPr lang="zh-TW" altLang="en-US" sz="1200" dirty="0">
                        <a:latin typeface="+mn-lt"/>
                      </a:endParaRPr>
                    </a:p>
                  </a:txBody>
                  <a:tcPr/>
                </a:tc>
                <a:tc>
                  <a:txBody>
                    <a:bodyPr/>
                    <a:lstStyle/>
                    <a:p>
                      <a:pPr algn="ctr"/>
                      <a:r>
                        <a:rPr lang="en-US" altLang="zh-TW" sz="1200" dirty="0" smtClean="0">
                          <a:latin typeface="+mn-lt"/>
                        </a:rPr>
                        <a:t>1/5</a:t>
                      </a:r>
                      <a:endParaRPr lang="zh-TW" altLang="en-US" sz="1200" dirty="0">
                        <a:latin typeface="+mn-lt"/>
                      </a:endParaRPr>
                    </a:p>
                  </a:txBody>
                  <a:tcPr/>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extLst/>
          </p:nvPr>
        </p:nvGraphicFramePr>
        <p:xfrm>
          <a:off x="1919536" y="5110570"/>
          <a:ext cx="2066106" cy="1747431"/>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tblGrid>
              <a:tr h="375831">
                <a:tc rowSpan="2">
                  <a:txBody>
                    <a:bodyPr/>
                    <a:lstStyle/>
                    <a:p>
                      <a:endParaRPr lang="zh-TW" altLang="en-US" dirty="0">
                        <a:latin typeface="+mn-lt"/>
                      </a:endParaRPr>
                    </a:p>
                  </a:txBody>
                  <a:tcPr/>
                </a:tc>
                <a:tc gridSpan="2">
                  <a:txBody>
                    <a:bodyPr/>
                    <a:lstStyle/>
                    <a:p>
                      <a:pPr algn="ctr"/>
                      <a:r>
                        <a:rPr lang="en-US" altLang="zh-TW" sz="1800" b="0" i="0" u="none" strike="noStrike" dirty="0" smtClean="0">
                          <a:solidFill>
                            <a:srgbClr val="000000"/>
                          </a:solidFill>
                          <a:effectLst/>
                          <a:latin typeface="+mn-lt"/>
                          <a:ea typeface="+mn-ea"/>
                        </a:rPr>
                        <a:t>Humidity</a:t>
                      </a:r>
                      <a:endParaRPr lang="zh-TW" altLang="en-US" dirty="0">
                        <a:latin typeface="+mn-lt"/>
                      </a:endParaRPr>
                    </a:p>
                  </a:txBody>
                  <a:tcPr anchor="ctr"/>
                </a:tc>
                <a:tc hMerge="1">
                  <a:txBody>
                    <a:bodyPr/>
                    <a:lstStyle/>
                    <a:p>
                      <a:pPr algn="ctr"/>
                      <a:endParaRPr lang="zh-TW" altLang="en-US" dirty="0">
                        <a:latin typeface="+mn-lt"/>
                      </a:endParaRPr>
                    </a:p>
                  </a:txBody>
                  <a:tcPr anchor="ctr"/>
                </a:tc>
                <a:extLst>
                  <a:ext uri="{0D108BD9-81ED-4DB2-BD59-A6C34878D82A}">
                    <a16:rowId xmlns:a16="http://schemas.microsoft.com/office/drawing/2014/main" val="10000"/>
                  </a:ext>
                </a:extLst>
              </a:tr>
              <a:tr h="264995">
                <a:tc vMerge="1">
                  <a:txBody>
                    <a:bodyPr/>
                    <a:lstStyle/>
                    <a:p>
                      <a:endParaRPr lang="zh-TW" altLang="en-US" dirty="0"/>
                    </a:p>
                  </a:txBody>
                  <a:tcPr/>
                </a:tc>
                <a:tc>
                  <a:txBody>
                    <a:bodyPr/>
                    <a:lstStyle/>
                    <a:p>
                      <a:pPr algn="ctr"/>
                      <a:r>
                        <a:rPr lang="en-US" altLang="zh-TW" sz="1200" dirty="0" smtClean="0">
                          <a:latin typeface="+mn-lt"/>
                        </a:rPr>
                        <a:t>High</a:t>
                      </a:r>
                      <a:endParaRPr lang="zh-TW" altLang="en-US" sz="1200" dirty="0">
                        <a:latin typeface="+mn-lt"/>
                      </a:endParaRPr>
                    </a:p>
                  </a:txBody>
                  <a:tcPr anchor="ctr"/>
                </a:tc>
                <a:tc>
                  <a:txBody>
                    <a:bodyPr/>
                    <a:lstStyle/>
                    <a:p>
                      <a:pPr algn="ctr"/>
                      <a:r>
                        <a:rPr lang="en-US" altLang="zh-TW" sz="1200" dirty="0" smtClean="0">
                          <a:latin typeface="+mn-lt"/>
                        </a:rPr>
                        <a:t>Normal</a:t>
                      </a:r>
                      <a:endParaRPr lang="zh-TW" altLang="en-US" sz="1200" dirty="0">
                        <a:latin typeface="+mn-lt"/>
                      </a:endParaRPr>
                    </a:p>
                  </a:txBody>
                  <a:tcPr anchor="ctr"/>
                </a:tc>
                <a:extLst>
                  <a:ext uri="{0D108BD9-81ED-4DB2-BD59-A6C34878D82A}">
                    <a16:rowId xmlns:a16="http://schemas.microsoft.com/office/drawing/2014/main" val="10001"/>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tc>
                  <a:txBody>
                    <a:bodyPr/>
                    <a:lstStyle/>
                    <a:p>
                      <a:pPr algn="ctr"/>
                      <a:r>
                        <a:rPr lang="en-US" altLang="zh-TW" sz="1200" dirty="0" smtClean="0">
                          <a:latin typeface="+mn-lt"/>
                        </a:rPr>
                        <a:t>6</a:t>
                      </a:r>
                      <a:endParaRPr lang="zh-TW" altLang="en-US" sz="1200" dirty="0">
                        <a:latin typeface="+mn-lt"/>
                      </a:endParaRPr>
                    </a:p>
                  </a:txBody>
                  <a:tcPr/>
                </a:tc>
                <a:extLst>
                  <a:ext uri="{0D108BD9-81ED-4DB2-BD59-A6C34878D82A}">
                    <a16:rowId xmlns:a16="http://schemas.microsoft.com/office/drawing/2014/main" val="10002"/>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4</a:t>
                      </a:r>
                      <a:endParaRPr lang="zh-TW" altLang="en-US" sz="1200" dirty="0">
                        <a:latin typeface="+mn-lt"/>
                      </a:endParaRPr>
                    </a:p>
                  </a:txBody>
                  <a:tcPr/>
                </a:tc>
                <a:tc>
                  <a:txBody>
                    <a:bodyPr/>
                    <a:lstStyle/>
                    <a:p>
                      <a:pPr algn="ctr"/>
                      <a:r>
                        <a:rPr lang="en-US" altLang="zh-TW" sz="1200" dirty="0" smtClean="0">
                          <a:latin typeface="+mn-lt"/>
                        </a:rPr>
                        <a:t>1</a:t>
                      </a:r>
                      <a:endParaRPr lang="zh-TW" altLang="en-US" sz="1200" dirty="0">
                        <a:latin typeface="+mn-lt"/>
                      </a:endParaRPr>
                    </a:p>
                  </a:txBody>
                  <a:tcPr/>
                </a:tc>
                <a:extLst>
                  <a:ext uri="{0D108BD9-81ED-4DB2-BD59-A6C34878D82A}">
                    <a16:rowId xmlns:a16="http://schemas.microsoft.com/office/drawing/2014/main" val="10003"/>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3/9</a:t>
                      </a:r>
                      <a:endParaRPr lang="zh-TW" altLang="en-US" sz="1200" dirty="0">
                        <a:latin typeface="+mn-lt"/>
                      </a:endParaRPr>
                    </a:p>
                  </a:txBody>
                  <a:tcPr/>
                </a:tc>
                <a:tc>
                  <a:txBody>
                    <a:bodyPr/>
                    <a:lstStyle/>
                    <a:p>
                      <a:pPr algn="ctr"/>
                      <a:r>
                        <a:rPr lang="en-US" altLang="zh-TW" sz="1200" dirty="0" smtClean="0">
                          <a:latin typeface="+mn-lt"/>
                        </a:rPr>
                        <a:t>6/9</a:t>
                      </a:r>
                      <a:endParaRPr lang="zh-TW" altLang="en-US" sz="1200" dirty="0">
                        <a:latin typeface="+mn-lt"/>
                      </a:endParaRPr>
                    </a:p>
                  </a:txBody>
                  <a:tcPr/>
                </a:tc>
                <a:extLst>
                  <a:ext uri="{0D108BD9-81ED-4DB2-BD59-A6C34878D82A}">
                    <a16:rowId xmlns:a16="http://schemas.microsoft.com/office/drawing/2014/main" val="10004"/>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4/5</a:t>
                      </a:r>
                      <a:endParaRPr lang="zh-TW" altLang="en-US" sz="1200" dirty="0">
                        <a:latin typeface="+mn-lt"/>
                      </a:endParaRPr>
                    </a:p>
                  </a:txBody>
                  <a:tcPr/>
                </a:tc>
                <a:tc>
                  <a:txBody>
                    <a:bodyPr/>
                    <a:lstStyle/>
                    <a:p>
                      <a:pPr algn="ctr"/>
                      <a:r>
                        <a:rPr lang="en-US" altLang="zh-TW" sz="1200" dirty="0" smtClean="0">
                          <a:latin typeface="+mn-lt"/>
                        </a:rPr>
                        <a:t>1/5</a:t>
                      </a:r>
                      <a:endParaRPr lang="zh-TW" altLang="en-US" sz="1200" dirty="0">
                        <a:latin typeface="+mn-lt"/>
                      </a:endParaRPr>
                    </a:p>
                  </a:txBody>
                  <a:tcPr/>
                </a:tc>
                <a:extLst>
                  <a:ext uri="{0D108BD9-81ED-4DB2-BD59-A6C34878D82A}">
                    <a16:rowId xmlns:a16="http://schemas.microsoft.com/office/drawing/2014/main" val="10005"/>
                  </a:ext>
                </a:extLst>
              </a:tr>
            </a:tbl>
          </a:graphicData>
        </a:graphic>
      </p:graphicFrame>
      <p:graphicFrame>
        <p:nvGraphicFramePr>
          <p:cNvPr id="9" name="表格 8"/>
          <p:cNvGraphicFramePr>
            <a:graphicFrameLocks noGrp="1"/>
          </p:cNvGraphicFramePr>
          <p:nvPr>
            <p:extLst/>
          </p:nvPr>
        </p:nvGraphicFramePr>
        <p:xfrm>
          <a:off x="4223792" y="5110570"/>
          <a:ext cx="2066106" cy="1747431"/>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tblGrid>
              <a:tr h="375831">
                <a:tc rowSpan="2">
                  <a:txBody>
                    <a:bodyPr/>
                    <a:lstStyle/>
                    <a:p>
                      <a:endParaRPr lang="zh-TW" altLang="en-US" dirty="0">
                        <a:latin typeface="+mn-lt"/>
                      </a:endParaRPr>
                    </a:p>
                  </a:txBody>
                  <a:tcPr/>
                </a:tc>
                <a:tc gridSpan="2">
                  <a:txBody>
                    <a:bodyPr/>
                    <a:lstStyle/>
                    <a:p>
                      <a:pPr algn="ctr"/>
                      <a:r>
                        <a:rPr lang="en-US" altLang="zh-TW" sz="1800" b="0" i="0" u="none" strike="noStrike" dirty="0" smtClean="0">
                          <a:solidFill>
                            <a:srgbClr val="000000"/>
                          </a:solidFill>
                          <a:effectLst/>
                          <a:latin typeface="+mn-lt"/>
                          <a:ea typeface="+mn-ea"/>
                        </a:rPr>
                        <a:t>Wind</a:t>
                      </a:r>
                      <a:endParaRPr lang="zh-TW" altLang="en-US" dirty="0">
                        <a:latin typeface="+mn-lt"/>
                      </a:endParaRPr>
                    </a:p>
                  </a:txBody>
                  <a:tcPr anchor="ctr"/>
                </a:tc>
                <a:tc hMerge="1">
                  <a:txBody>
                    <a:bodyPr/>
                    <a:lstStyle/>
                    <a:p>
                      <a:pPr algn="ctr"/>
                      <a:endParaRPr lang="zh-TW" altLang="en-US" dirty="0">
                        <a:latin typeface="+mn-lt"/>
                      </a:endParaRPr>
                    </a:p>
                  </a:txBody>
                  <a:tcPr anchor="ctr"/>
                </a:tc>
                <a:extLst>
                  <a:ext uri="{0D108BD9-81ED-4DB2-BD59-A6C34878D82A}">
                    <a16:rowId xmlns:a16="http://schemas.microsoft.com/office/drawing/2014/main" val="10000"/>
                  </a:ext>
                </a:extLst>
              </a:tr>
              <a:tr h="264995">
                <a:tc vMerge="1">
                  <a:txBody>
                    <a:bodyPr/>
                    <a:lstStyle/>
                    <a:p>
                      <a:endParaRPr lang="zh-TW" altLang="en-US" dirty="0"/>
                    </a:p>
                  </a:txBody>
                  <a:tcPr/>
                </a:tc>
                <a:tc>
                  <a:txBody>
                    <a:bodyPr/>
                    <a:lstStyle/>
                    <a:p>
                      <a:pPr algn="ctr"/>
                      <a:r>
                        <a:rPr lang="en-US" altLang="zh-TW" sz="1200" dirty="0" smtClean="0">
                          <a:latin typeface="+mn-lt"/>
                        </a:rPr>
                        <a:t>Strong</a:t>
                      </a:r>
                      <a:endParaRPr lang="zh-TW" altLang="en-US" sz="1200" dirty="0">
                        <a:latin typeface="+mn-lt"/>
                      </a:endParaRPr>
                    </a:p>
                  </a:txBody>
                  <a:tcPr anchor="ctr"/>
                </a:tc>
                <a:tc>
                  <a:txBody>
                    <a:bodyPr/>
                    <a:lstStyle/>
                    <a:p>
                      <a:pPr algn="ctr"/>
                      <a:r>
                        <a:rPr lang="en-US" altLang="zh-TW" sz="1200" dirty="0" smtClean="0">
                          <a:latin typeface="+mn-lt"/>
                        </a:rPr>
                        <a:t>Weak</a:t>
                      </a:r>
                      <a:endParaRPr lang="zh-TW" altLang="en-US" sz="1200" dirty="0">
                        <a:latin typeface="+mn-lt"/>
                      </a:endParaRPr>
                    </a:p>
                  </a:txBody>
                  <a:tcPr anchor="ctr"/>
                </a:tc>
                <a:extLst>
                  <a:ext uri="{0D108BD9-81ED-4DB2-BD59-A6C34878D82A}">
                    <a16:rowId xmlns:a16="http://schemas.microsoft.com/office/drawing/2014/main" val="10001"/>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tc>
                  <a:txBody>
                    <a:bodyPr/>
                    <a:lstStyle/>
                    <a:p>
                      <a:pPr algn="ctr"/>
                      <a:r>
                        <a:rPr lang="en-US" altLang="zh-TW" sz="1200" dirty="0" smtClean="0">
                          <a:latin typeface="+mn-lt"/>
                        </a:rPr>
                        <a:t>6</a:t>
                      </a:r>
                      <a:endParaRPr lang="zh-TW" altLang="en-US" sz="1200" dirty="0">
                        <a:latin typeface="+mn-lt"/>
                      </a:endParaRPr>
                    </a:p>
                  </a:txBody>
                  <a:tcPr/>
                </a:tc>
                <a:extLst>
                  <a:ext uri="{0D108BD9-81ED-4DB2-BD59-A6C34878D82A}">
                    <a16:rowId xmlns:a16="http://schemas.microsoft.com/office/drawing/2014/main" val="10002"/>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extLst>
                  <a:ext uri="{0D108BD9-81ED-4DB2-BD59-A6C34878D82A}">
                    <a16:rowId xmlns:a16="http://schemas.microsoft.com/office/drawing/2014/main" val="10003"/>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3/9</a:t>
                      </a:r>
                      <a:endParaRPr lang="zh-TW" altLang="en-US" sz="1200" dirty="0">
                        <a:latin typeface="+mn-lt"/>
                      </a:endParaRPr>
                    </a:p>
                  </a:txBody>
                  <a:tcPr/>
                </a:tc>
                <a:tc>
                  <a:txBody>
                    <a:bodyPr/>
                    <a:lstStyle/>
                    <a:p>
                      <a:pPr algn="ctr"/>
                      <a:r>
                        <a:rPr lang="en-US" altLang="zh-TW" sz="1200" dirty="0" smtClean="0">
                          <a:latin typeface="+mn-lt"/>
                        </a:rPr>
                        <a:t>6/9</a:t>
                      </a:r>
                      <a:endParaRPr lang="zh-TW" altLang="en-US" sz="1200" dirty="0">
                        <a:latin typeface="+mn-lt"/>
                      </a:endParaRPr>
                    </a:p>
                  </a:txBody>
                  <a:tcPr/>
                </a:tc>
                <a:extLst>
                  <a:ext uri="{0D108BD9-81ED-4DB2-BD59-A6C34878D82A}">
                    <a16:rowId xmlns:a16="http://schemas.microsoft.com/office/drawing/2014/main" val="10004"/>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3/5</a:t>
                      </a:r>
                      <a:endParaRPr lang="zh-TW" altLang="en-US" sz="1200" dirty="0">
                        <a:latin typeface="+mn-lt"/>
                      </a:endParaRPr>
                    </a:p>
                  </a:txBody>
                  <a:tcPr/>
                </a:tc>
                <a:tc>
                  <a:txBody>
                    <a:bodyPr/>
                    <a:lstStyle/>
                    <a:p>
                      <a:pPr algn="ctr"/>
                      <a:r>
                        <a:rPr lang="en-US" altLang="zh-TW" sz="1200" dirty="0" smtClean="0">
                          <a:latin typeface="+mn-lt"/>
                        </a:rPr>
                        <a:t>2/5</a:t>
                      </a:r>
                      <a:endParaRPr lang="zh-TW" altLang="en-US" sz="1200" dirty="0">
                        <a:latin typeface="+mn-lt"/>
                      </a:endParaRPr>
                    </a:p>
                  </a:txBody>
                  <a:tcPr/>
                </a:tc>
                <a:extLst>
                  <a:ext uri="{0D108BD9-81ED-4DB2-BD59-A6C34878D82A}">
                    <a16:rowId xmlns:a16="http://schemas.microsoft.com/office/drawing/2014/main" val="10005"/>
                  </a:ext>
                </a:extLst>
              </a:tr>
            </a:tbl>
          </a:graphicData>
        </a:graphic>
      </p:graphicFrame>
      <p:sp>
        <p:nvSpPr>
          <p:cNvPr id="10" name="矩形 9"/>
          <p:cNvSpPr/>
          <p:nvPr/>
        </p:nvSpPr>
        <p:spPr>
          <a:xfrm>
            <a:off x="1559496" y="3645024"/>
            <a:ext cx="54006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559496" y="4077072"/>
            <a:ext cx="54006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單箭頭接點 12"/>
          <p:cNvCxnSpPr/>
          <p:nvPr/>
        </p:nvCxnSpPr>
        <p:spPr>
          <a:xfrm flipV="1">
            <a:off x="6744072" y="2420888"/>
            <a:ext cx="1224136" cy="13449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6816080" y="2420888"/>
            <a:ext cx="1152128" cy="1764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6600057" y="5409220"/>
            <a:ext cx="119257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zh-TW" dirty="0"/>
              <a:t>P(</a:t>
            </a:r>
            <a:r>
              <a:rPr lang="en-US" altLang="zh-TW" dirty="0" err="1"/>
              <a:t>Hot|Yes</a:t>
            </a:r>
            <a:r>
              <a:rPr lang="en-US" altLang="zh-TW" dirty="0"/>
              <a:t>)</a:t>
            </a:r>
            <a:endParaRPr lang="zh-TW" altLang="en-US" dirty="0"/>
          </a:p>
        </p:txBody>
      </p:sp>
      <p:cxnSp>
        <p:nvCxnSpPr>
          <p:cNvPr id="19" name="直線單箭頭接點 18"/>
          <p:cNvCxnSpPr/>
          <p:nvPr/>
        </p:nvCxnSpPr>
        <p:spPr>
          <a:xfrm flipV="1">
            <a:off x="7356140" y="4869160"/>
            <a:ext cx="828092"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橢圓 19"/>
          <p:cNvSpPr/>
          <p:nvPr/>
        </p:nvSpPr>
        <p:spPr>
          <a:xfrm>
            <a:off x="8183056" y="4077072"/>
            <a:ext cx="288032"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8999984" y="4113076"/>
            <a:ext cx="288032"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9786946" y="4113076"/>
            <a:ext cx="288032" cy="36004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8627842" y="4077072"/>
            <a:ext cx="313184" cy="33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rgbClr val="FFC000"/>
                </a:solidFill>
              </a:rPr>
              <a:t>+</a:t>
            </a:r>
            <a:endParaRPr lang="zh-TW" altLang="en-US" sz="3200" dirty="0">
              <a:solidFill>
                <a:srgbClr val="FFC000"/>
              </a:solidFill>
            </a:endParaRPr>
          </a:p>
        </p:txBody>
      </p:sp>
      <p:sp>
        <p:nvSpPr>
          <p:cNvPr id="24" name="矩形 23"/>
          <p:cNvSpPr/>
          <p:nvPr/>
        </p:nvSpPr>
        <p:spPr>
          <a:xfrm>
            <a:off x="9473762" y="4077072"/>
            <a:ext cx="313184" cy="338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a:solidFill>
                  <a:srgbClr val="FFC000"/>
                </a:solidFill>
              </a:rPr>
              <a:t>+</a:t>
            </a:r>
            <a:endParaRPr lang="zh-TW" altLang="en-US" sz="3200" dirty="0">
              <a:solidFill>
                <a:srgbClr val="FFC000"/>
              </a:solidFill>
            </a:endParaRPr>
          </a:p>
        </p:txBody>
      </p:sp>
      <p:cxnSp>
        <p:nvCxnSpPr>
          <p:cNvPr id="26" name="直線單箭頭接點 25"/>
          <p:cNvCxnSpPr/>
          <p:nvPr/>
        </p:nvCxnSpPr>
        <p:spPr>
          <a:xfrm>
            <a:off x="8392873" y="4415230"/>
            <a:ext cx="0" cy="45393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H="1">
            <a:off x="8421191" y="4415230"/>
            <a:ext cx="722811" cy="38192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22" idx="3"/>
          </p:cNvCxnSpPr>
          <p:nvPr/>
        </p:nvCxnSpPr>
        <p:spPr>
          <a:xfrm flipH="1">
            <a:off x="8497417" y="4420389"/>
            <a:ext cx="1331711" cy="41829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8248858" y="4293096"/>
            <a:ext cx="0" cy="50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577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Assumptions</a:t>
            </a:r>
          </a:p>
          <a:p>
            <a:pPr lvl="1"/>
            <a:r>
              <a:rPr lang="en-US" altLang="zh-TW" dirty="0" smtClean="0"/>
              <a:t>Outlook = H1</a:t>
            </a:r>
          </a:p>
          <a:p>
            <a:pPr lvl="1"/>
            <a:r>
              <a:rPr lang="en-US" altLang="zh-TW" dirty="0" smtClean="0"/>
              <a:t>Temperature = H2</a:t>
            </a:r>
          </a:p>
          <a:p>
            <a:pPr lvl="1"/>
            <a:r>
              <a:rPr lang="en-US" altLang="zh-TW" dirty="0" smtClean="0"/>
              <a:t>Humidity = H3</a:t>
            </a:r>
          </a:p>
          <a:p>
            <a:pPr lvl="1"/>
            <a:r>
              <a:rPr lang="en-US" altLang="zh-TW" dirty="0" smtClean="0"/>
              <a:t>Wind = H4</a:t>
            </a:r>
          </a:p>
          <a:p>
            <a:pPr lvl="1"/>
            <a:r>
              <a:rPr lang="en-US" altLang="zh-TW" dirty="0" err="1" smtClean="0"/>
              <a:t>PlayTennis</a:t>
            </a:r>
            <a:r>
              <a:rPr lang="en-US" altLang="zh-TW" dirty="0" smtClean="0"/>
              <a:t>=A</a:t>
            </a:r>
          </a:p>
          <a:p>
            <a:pPr lvl="1"/>
            <a:r>
              <a:rPr lang="en-US" altLang="zh-TW" dirty="0"/>
              <a:t>Features are independence to each other</a:t>
            </a:r>
          </a:p>
          <a:p>
            <a:pPr lvl="1"/>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36</a:t>
            </a:fld>
            <a:endParaRPr lang="zh-TW" altLang="en-US"/>
          </a:p>
        </p:txBody>
      </p:sp>
    </p:spTree>
    <p:extLst>
      <p:ext uri="{BB962C8B-B14F-4D97-AF65-F5344CB8AC3E}">
        <p14:creationId xmlns:p14="http://schemas.microsoft.com/office/powerpoint/2010/main" val="38393201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版面配置區 1"/>
              <p:cNvSpPr>
                <a:spLocks noGrp="1"/>
              </p:cNvSpPr>
              <p:nvPr>
                <p:ph type="body" idx="1"/>
              </p:nvPr>
            </p:nvSpPr>
            <p:spPr/>
            <p:txBody>
              <a:bodyPr/>
              <a:lstStyle/>
              <a:p>
                <a:r>
                  <a:rPr lang="en-US" altLang="zh-TW" dirty="0" smtClean="0"/>
                  <a:t>Step1: Calculate P(</a:t>
                </a:r>
                <a:r>
                  <a:rPr lang="en-US" altLang="zh-TW" dirty="0" err="1" smtClean="0"/>
                  <a:t>Yes|H</a:t>
                </a:r>
                <a:r>
                  <a:rPr lang="en-US" altLang="zh-TW" dirty="0" smtClean="0"/>
                  <a:t>) and P(</a:t>
                </a:r>
                <a:r>
                  <a:rPr lang="en-US" altLang="zh-TW" dirty="0" err="1" smtClean="0"/>
                  <a:t>No|H</a:t>
                </a:r>
                <a:r>
                  <a:rPr lang="en-US" altLang="zh-TW" dirty="0" smtClean="0"/>
                  <a:t>)</a:t>
                </a:r>
                <a:endParaRPr lang="en-US" altLang="zh-TW" b="0" i="1" dirty="0" smtClean="0">
                  <a:latin typeface="Cambria Math" panose="02040503050406030204" pitchFamily="18" charset="0"/>
                </a:endParaRPr>
              </a:p>
              <a:p>
                <a:pPr lvl="1"/>
                <a14:m>
                  <m:oMath xmlns:m="http://schemas.openxmlformats.org/officeDocument/2006/math">
                    <m:r>
                      <a:rPr lang="en-US" altLang="zh-TW" b="0" i="1" smtClean="0">
                        <a:latin typeface="Cambria Math" panose="02040503050406030204" pitchFamily="18" charset="0"/>
                      </a:rPr>
                      <m:t>𝐻</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𝐻</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b="0" i="1" smtClean="0">
                            <a:latin typeface="Cambria Math" panose="02040503050406030204" pitchFamily="18" charset="0"/>
                          </a:rPr>
                          <m:t>2</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b="0" i="1" smtClean="0">
                            <a:latin typeface="Cambria Math" panose="02040503050406030204" pitchFamily="18" charset="0"/>
                          </a:rPr>
                          <m:t>3</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b="0" i="1" smtClean="0">
                            <a:latin typeface="Cambria Math" panose="02040503050406030204" pitchFamily="18" charset="0"/>
                          </a:rPr>
                          <m:t>4</m:t>
                        </m:r>
                      </m:sub>
                    </m:sSub>
                  </m:oMath>
                </a14:m>
                <a:endParaRPr lang="en-US" altLang="zh-TW" dirty="0" smtClean="0"/>
              </a:p>
              <a:p>
                <a:pPr lvl="1"/>
                <a:endParaRPr lang="en-US" altLang="zh-TW" dirty="0" smtClean="0"/>
              </a:p>
              <a:p>
                <a:r>
                  <a:rPr lang="en-US" altLang="zh-TW" dirty="0" smtClean="0"/>
                  <a:t>Step2: Normalize and find Max</a:t>
                </a:r>
              </a:p>
              <a:p>
                <a:pPr marL="0" indent="0">
                  <a:buNone/>
                </a:pPr>
                <a:endParaRPr lang="zh-TW" altLang="en-US" dirty="0"/>
              </a:p>
            </p:txBody>
          </p:sp>
        </mc:Choice>
        <mc:Fallback xmlns="">
          <p:sp>
            <p:nvSpPr>
              <p:cNvPr id="2" name="文字版面配置區 1"/>
              <p:cNvSpPr>
                <a:spLocks noGrp="1" noRot="1" noChangeAspect="1" noMove="1" noResize="1" noEditPoints="1" noAdjustHandles="1" noChangeArrowheads="1" noChangeShapeType="1" noTextEdit="1"/>
              </p:cNvSpPr>
              <p:nvPr>
                <p:ph type="body" idx="1"/>
              </p:nvPr>
            </p:nvSpPr>
            <p:spPr>
              <a:blipFill rotWithShape="0">
                <a:blip r:embed="rId2"/>
                <a:stretch>
                  <a:fillRect l="-1556" t="-1482"/>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37</a:t>
            </a:fld>
            <a:endParaRPr lang="zh-TW" altLang="en-US"/>
          </a:p>
        </p:txBody>
      </p:sp>
    </p:spTree>
    <p:extLst>
      <p:ext uri="{BB962C8B-B14F-4D97-AF65-F5344CB8AC3E}">
        <p14:creationId xmlns:p14="http://schemas.microsoft.com/office/powerpoint/2010/main" val="1684288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38</a:t>
            </a:fld>
            <a:endParaRPr lang="zh-TW" altLang="en-US"/>
          </a:p>
        </p:txBody>
      </p:sp>
      <mc:AlternateContent xmlns:mc="http://schemas.openxmlformats.org/markup-compatibility/2006">
        <mc:Choice xmlns:a14="http://schemas.microsoft.com/office/drawing/2010/main" Requires="a14">
          <p:sp>
            <p:nvSpPr>
              <p:cNvPr id="5" name="文字方塊 4"/>
              <p:cNvSpPr txBox="1"/>
              <p:nvPr/>
            </p:nvSpPr>
            <p:spPr>
              <a:xfrm>
                <a:off x="2927649" y="2060849"/>
                <a:ext cx="6997493" cy="14503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𝐻</m:t>
                          </m:r>
                        </m:e>
                      </m:d>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𝑌𝑒𝑠</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𝐻</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𝐻</m:t>
                              </m:r>
                            </m:e>
                            <m:e>
                              <m:r>
                                <a:rPr lang="en-US" altLang="zh-TW" i="1">
                                  <a:latin typeface="Cambria Math" panose="02040503050406030204" pitchFamily="18" charset="0"/>
                                </a:rPr>
                                <m:t>𝑌𝑒𝑠</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2</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3</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4</m:t>
                                  </m:r>
                                </m:sub>
                              </m:sSub>
                            </m:e>
                            <m:e>
                              <m:r>
                                <a:rPr lang="en-US" altLang="zh-TW" i="1">
                                  <a:latin typeface="Cambria Math" panose="02040503050406030204" pitchFamily="18" charset="0"/>
                                </a:rPr>
                                <m:t>𝑌𝑒𝑠</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1</m:t>
                                  </m:r>
                                </m:sub>
                              </m:sSub>
                            </m:e>
                            <m:e>
                              <m:r>
                                <a:rPr lang="en-US" altLang="zh-TW" i="1">
                                  <a:latin typeface="Cambria Math" panose="02040503050406030204" pitchFamily="18" charset="0"/>
                                </a:rPr>
                                <m:t>𝑌𝑒𝑠</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2</m:t>
                                  </m:r>
                                </m:sub>
                              </m:sSub>
                            </m:e>
                            <m:e>
                              <m:r>
                                <a:rPr lang="en-US" altLang="zh-TW" i="1">
                                  <a:latin typeface="Cambria Math" panose="02040503050406030204" pitchFamily="18" charset="0"/>
                                </a:rPr>
                                <m:t>𝑌𝑒𝑠</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3</m:t>
                                  </m:r>
                                </m:sub>
                              </m:sSub>
                            </m:e>
                            <m:e>
                              <m:r>
                                <a:rPr lang="en-US" altLang="zh-TW" i="1">
                                  <a:latin typeface="Cambria Math" panose="02040503050406030204" pitchFamily="18" charset="0"/>
                                </a:rPr>
                                <m:t>𝑌𝑒𝑠</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4</m:t>
                                  </m:r>
                                </m:sub>
                              </m:sSub>
                            </m:e>
                            <m:e>
                              <m:r>
                                <a:rPr lang="en-US" altLang="zh-TW" i="1">
                                  <a:latin typeface="Cambria Math" panose="02040503050406030204" pitchFamily="18" charset="0"/>
                                </a:rPr>
                                <m:t>𝑌𝑒𝑠</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dirty="0"/>
              </a:p>
            </p:txBody>
          </p:sp>
        </mc:Choice>
        <mc:Fallback>
          <p:sp>
            <p:nvSpPr>
              <p:cNvPr id="5" name="文字方塊 4"/>
              <p:cNvSpPr txBox="1">
                <a:spLocks noRot="1" noChangeAspect="1" noMove="1" noResize="1" noEditPoints="1" noAdjustHandles="1" noChangeArrowheads="1" noChangeShapeType="1" noTextEdit="1"/>
              </p:cNvSpPr>
              <p:nvPr/>
            </p:nvSpPr>
            <p:spPr>
              <a:xfrm>
                <a:off x="2927649" y="2060849"/>
                <a:ext cx="6997493" cy="1450397"/>
              </a:xfrm>
              <a:prstGeom prst="rect">
                <a:avLst/>
              </a:prstGeom>
              <a:blipFill>
                <a:blip r:embed="rId2"/>
                <a:stretch>
                  <a:fillRect l="-1132"/>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 name="文字方塊 5"/>
              <p:cNvSpPr txBox="1"/>
              <p:nvPr/>
            </p:nvSpPr>
            <p:spPr>
              <a:xfrm>
                <a:off x="2927649" y="3892939"/>
                <a:ext cx="6723059" cy="145039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𝐻</m:t>
                          </m:r>
                        </m:e>
                      </m:d>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𝑁𝑜</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𝐻</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𝐻</m:t>
                              </m:r>
                            </m:e>
                            <m:e>
                              <m:r>
                                <a:rPr lang="en-US" altLang="zh-TW" i="1">
                                  <a:latin typeface="Cambria Math" panose="02040503050406030204" pitchFamily="18" charset="0"/>
                                </a:rPr>
                                <m:t>𝑁𝑜</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2</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3</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4</m:t>
                                  </m:r>
                                </m:sub>
                              </m:sSub>
                            </m:e>
                            <m:e>
                              <m:r>
                                <a:rPr lang="en-US" altLang="zh-TW" i="1">
                                  <a:latin typeface="Cambria Math" panose="02040503050406030204" pitchFamily="18" charset="0"/>
                                </a:rPr>
                                <m:t>𝑁𝑜</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1</m:t>
                                  </m:r>
                                </m:sub>
                              </m:sSub>
                            </m:e>
                            <m:e>
                              <m:r>
                                <a:rPr lang="en-US" altLang="zh-TW" i="1">
                                  <a:latin typeface="Cambria Math" panose="02040503050406030204" pitchFamily="18" charset="0"/>
                                </a:rPr>
                                <m:t>𝑁𝑜</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2</m:t>
                                  </m:r>
                                </m:sub>
                              </m:sSub>
                            </m:e>
                            <m:e>
                              <m:r>
                                <a:rPr lang="en-US" altLang="zh-TW" i="1">
                                  <a:latin typeface="Cambria Math" panose="02040503050406030204" pitchFamily="18" charset="0"/>
                                </a:rPr>
                                <m:t>𝑁𝑜</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3</m:t>
                                  </m:r>
                                </m:sub>
                              </m:sSub>
                            </m:e>
                            <m:e>
                              <m:r>
                                <a:rPr lang="en-US" altLang="zh-TW" i="1">
                                  <a:latin typeface="Cambria Math" panose="02040503050406030204" pitchFamily="18" charset="0"/>
                                </a:rPr>
                                <m:t>𝑁𝑜</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4</m:t>
                                  </m:r>
                                </m:sub>
                              </m:sSub>
                            </m:e>
                            <m:e>
                              <m:r>
                                <a:rPr lang="en-US" altLang="zh-TW" i="1">
                                  <a:latin typeface="Cambria Math" panose="02040503050406030204" pitchFamily="18" charset="0"/>
                                </a:rPr>
                                <m:t>𝑁𝑜</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dirty="0"/>
              </a:p>
            </p:txBody>
          </p:sp>
        </mc:Choice>
        <mc:Fallback>
          <p:sp>
            <p:nvSpPr>
              <p:cNvPr id="6" name="文字方塊 5"/>
              <p:cNvSpPr txBox="1">
                <a:spLocks noRot="1" noChangeAspect="1" noMove="1" noResize="1" noEditPoints="1" noAdjustHandles="1" noChangeArrowheads="1" noChangeShapeType="1" noTextEdit="1"/>
              </p:cNvSpPr>
              <p:nvPr/>
            </p:nvSpPr>
            <p:spPr>
              <a:xfrm>
                <a:off x="2927649" y="3892939"/>
                <a:ext cx="6723059" cy="1450397"/>
              </a:xfrm>
              <a:prstGeom prst="rect">
                <a:avLst/>
              </a:prstGeom>
              <a:blipFill>
                <a:blip r:embed="rId3"/>
                <a:stretch>
                  <a:fillRect l="-1179" t="-42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56729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Example :</a:t>
            </a:r>
          </a:p>
          <a:p>
            <a:pPr lvl="1"/>
            <a:r>
              <a:rPr lang="en-US" altLang="zh-TW" dirty="0" smtClean="0"/>
              <a:t>{H1 </a:t>
            </a:r>
            <a:r>
              <a:rPr lang="en-US" altLang="zh-TW" dirty="0"/>
              <a:t>= Sunny, H2 = Cool, H3 = High, H4 = Strong</a:t>
            </a:r>
            <a:r>
              <a:rPr lang="en-US" altLang="zh-TW" dirty="0" smtClean="0"/>
              <a:t>}</a:t>
            </a:r>
          </a:p>
          <a:p>
            <a:pPr lvl="1"/>
            <a:r>
              <a:rPr lang="en-US" altLang="zh-TW" dirty="0" err="1" smtClean="0"/>
              <a:t>PlayTennis</a:t>
            </a:r>
            <a:r>
              <a:rPr lang="en-US" altLang="zh-TW" dirty="0" smtClean="0"/>
              <a:t> = Yes or No?</a:t>
            </a:r>
          </a:p>
          <a:p>
            <a:pPr lvl="1"/>
            <a:r>
              <a:rPr lang="en-US" altLang="zh-TW" dirty="0" smtClean="0"/>
              <a:t>Step 1:</a:t>
            </a:r>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39</a:t>
            </a:fld>
            <a:endParaRPr lang="zh-TW" altLang="en-US"/>
          </a:p>
        </p:txBody>
      </p:sp>
      <mc:AlternateContent xmlns:mc="http://schemas.openxmlformats.org/markup-compatibility/2006">
        <mc:Choice xmlns:a14="http://schemas.microsoft.com/office/drawing/2010/main" Requires="a14">
          <p:sp>
            <p:nvSpPr>
              <p:cNvPr id="5" name="文字方塊 4"/>
              <p:cNvSpPr txBox="1"/>
              <p:nvPr/>
            </p:nvSpPr>
            <p:spPr>
              <a:xfrm>
                <a:off x="2855641" y="3415349"/>
                <a:ext cx="6997493" cy="2829877"/>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𝐻</m:t>
                          </m:r>
                        </m:e>
                      </m:d>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𝑌𝑒𝑠</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𝐻</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𝐻</m:t>
                              </m:r>
                            </m:e>
                            <m:e>
                              <m:r>
                                <a:rPr lang="en-US" altLang="zh-TW" i="1">
                                  <a:latin typeface="Cambria Math" panose="02040503050406030204" pitchFamily="18" charset="0"/>
                                </a:rPr>
                                <m:t>𝑌𝑒𝑠</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2</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3</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4</m:t>
                                  </m:r>
                                </m:sub>
                              </m:sSub>
                            </m:e>
                            <m:e>
                              <m:r>
                                <a:rPr lang="en-US" altLang="zh-TW" i="1">
                                  <a:latin typeface="Cambria Math" panose="02040503050406030204" pitchFamily="18" charset="0"/>
                                </a:rPr>
                                <m:t>𝑌𝑒𝑠</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1</m:t>
                                  </m:r>
                                </m:sub>
                              </m:sSub>
                            </m:e>
                            <m:e>
                              <m:r>
                                <a:rPr lang="en-US" altLang="zh-TW" i="1">
                                  <a:latin typeface="Cambria Math" panose="02040503050406030204" pitchFamily="18" charset="0"/>
                                </a:rPr>
                                <m:t>𝑌𝑒𝑠</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2</m:t>
                                  </m:r>
                                </m:sub>
                              </m:sSub>
                            </m:e>
                            <m:e>
                              <m:r>
                                <a:rPr lang="en-US" altLang="zh-TW" i="1">
                                  <a:latin typeface="Cambria Math" panose="02040503050406030204" pitchFamily="18" charset="0"/>
                                </a:rPr>
                                <m:t>𝑌𝑒𝑠</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3</m:t>
                                  </m:r>
                                </m:sub>
                              </m:sSub>
                            </m:e>
                            <m:e>
                              <m:r>
                                <a:rPr lang="en-US" altLang="zh-TW" i="1">
                                  <a:latin typeface="Cambria Math" panose="02040503050406030204" pitchFamily="18" charset="0"/>
                                </a:rPr>
                                <m:t>𝑌𝑒𝑠</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4</m:t>
                                  </m:r>
                                </m:sub>
                              </m:sSub>
                            </m:e>
                            <m:e>
                              <m:r>
                                <a:rPr lang="en-US" altLang="zh-TW" i="1">
                                  <a:latin typeface="Cambria Math" panose="02040503050406030204" pitchFamily="18" charset="0"/>
                                </a:rPr>
                                <m:t>𝑌𝑒𝑠</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𝑆𝑢𝑛𝑛𝑦</m:t>
                              </m:r>
                            </m:e>
                            <m:e>
                              <m:r>
                                <a:rPr lang="en-US" altLang="zh-TW" i="1">
                                  <a:latin typeface="Cambria Math" panose="02040503050406030204" pitchFamily="18" charset="0"/>
                                </a:rPr>
                                <m:t>𝑌𝑒𝑠</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𝐶𝑜𝑜𝑙</m:t>
                              </m:r>
                            </m:e>
                            <m:e>
                              <m:r>
                                <a:rPr lang="en-US" altLang="zh-TW" i="1">
                                  <a:latin typeface="Cambria Math" panose="02040503050406030204" pitchFamily="18" charset="0"/>
                                </a:rPr>
                                <m:t>𝑌𝑒𝑠</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𝐻𝑖𝑔h</m:t>
                              </m:r>
                            </m:e>
                            <m:e>
                              <m:r>
                                <a:rPr lang="en-US" altLang="zh-TW" i="1">
                                  <a:latin typeface="Cambria Math" panose="02040503050406030204" pitchFamily="18" charset="0"/>
                                </a:rPr>
                                <m:t>𝑌𝑒𝑠</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𝑆𝑡𝑟𝑜𝑛𝑔</m:t>
                              </m:r>
                            </m:e>
                            <m:e>
                              <m:r>
                                <a:rPr lang="en-US" altLang="zh-TW" i="1">
                                  <a:latin typeface="Cambria Math" panose="02040503050406030204" pitchFamily="18" charset="0"/>
                                </a:rPr>
                                <m:t>𝑌𝑒𝑠</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f>
                            <m:fPr>
                              <m:ctrlPr>
                                <a:rPr lang="en-US" altLang="zh-TW" i="1">
                                  <a:latin typeface="Cambria Math" panose="02040503050406030204" pitchFamily="18" charset="0"/>
                                </a:rPr>
                              </m:ctrlPr>
                            </m:fPr>
                            <m:num>
                              <m:r>
                                <a:rPr lang="en-US" altLang="zh-TW" i="1">
                                  <a:latin typeface="Cambria Math" panose="02040503050406030204" pitchFamily="18" charset="0"/>
                                </a:rPr>
                                <m:t>9</m:t>
                              </m:r>
                            </m:num>
                            <m:den>
                              <m:r>
                                <a:rPr lang="en-US" altLang="zh-TW" i="1">
                                  <a:latin typeface="Cambria Math" panose="02040503050406030204" pitchFamily="18" charset="0"/>
                                </a:rPr>
                                <m:t>14</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num>
                            <m:den>
                              <m:r>
                                <a:rPr lang="en-US" altLang="zh-TW" i="1">
                                  <a:latin typeface="Cambria Math" panose="02040503050406030204" pitchFamily="18" charset="0"/>
                                  <a:ea typeface="Cambria Math" panose="02040503050406030204" pitchFamily="18" charset="0"/>
                                </a:rPr>
                                <m:t>9</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9</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9</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9</m:t>
                              </m:r>
                            </m:den>
                          </m:f>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dirty="0"/>
              </a:p>
            </p:txBody>
          </p:sp>
        </mc:Choice>
        <mc:Fallback>
          <p:sp>
            <p:nvSpPr>
              <p:cNvPr id="5" name="文字方塊 4"/>
              <p:cNvSpPr txBox="1">
                <a:spLocks noRot="1" noChangeAspect="1" noMove="1" noResize="1" noEditPoints="1" noAdjustHandles="1" noChangeArrowheads="1" noChangeShapeType="1" noTextEdit="1"/>
              </p:cNvSpPr>
              <p:nvPr/>
            </p:nvSpPr>
            <p:spPr>
              <a:xfrm>
                <a:off x="2855641" y="3415349"/>
                <a:ext cx="6997493" cy="2829877"/>
              </a:xfrm>
              <a:prstGeom prst="rect">
                <a:avLst/>
              </a:prstGeom>
              <a:blipFill>
                <a:blip r:embed="rId2"/>
                <a:stretch>
                  <a:fillRect l="-113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46744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Class Prediction</a:t>
            </a:r>
          </a:p>
          <a:p>
            <a:pPr lvl="1"/>
            <a:r>
              <a:rPr lang="en-US" altLang="zh-TW" dirty="0"/>
              <a:t>A classification task usually involves with training and testing data which consist of some data instances.</a:t>
            </a:r>
          </a:p>
          <a:p>
            <a:pPr lvl="1"/>
            <a:r>
              <a:rPr lang="en-US" altLang="zh-TW" dirty="0"/>
              <a:t>Each instance in the training set contains one "target value" (class labels) and several "attributes" (features)</a:t>
            </a:r>
            <a:endParaRPr lang="zh-TW" altLang="en-US" dirty="0"/>
          </a:p>
        </p:txBody>
      </p:sp>
      <p:sp>
        <p:nvSpPr>
          <p:cNvPr id="3" name="標題 2"/>
          <p:cNvSpPr>
            <a:spLocks noGrp="1"/>
          </p:cNvSpPr>
          <p:nvPr>
            <p:ph type="title"/>
          </p:nvPr>
        </p:nvSpPr>
        <p:spPr/>
        <p:txBody>
          <a:bodyPr/>
          <a:lstStyle/>
          <a:p>
            <a:r>
              <a:rPr lang="en-US" altLang="zh-TW" dirty="0"/>
              <a:t>Data Classification</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4</a:t>
            </a:fld>
            <a:endParaRPr lang="zh-TW" altLang="en-US"/>
          </a:p>
        </p:txBody>
      </p:sp>
      <p:sp>
        <p:nvSpPr>
          <p:cNvPr id="5" name="矩形 4"/>
          <p:cNvSpPr/>
          <p:nvPr/>
        </p:nvSpPr>
        <p:spPr>
          <a:xfrm>
            <a:off x="2927648" y="4005064"/>
            <a:ext cx="792088" cy="69837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label</a:t>
            </a:r>
            <a:endParaRPr lang="zh-TW" altLang="en-US" dirty="0"/>
          </a:p>
        </p:txBody>
      </p:sp>
      <p:sp>
        <p:nvSpPr>
          <p:cNvPr id="6" name="矩形 5"/>
          <p:cNvSpPr/>
          <p:nvPr/>
        </p:nvSpPr>
        <p:spPr>
          <a:xfrm>
            <a:off x="3719736" y="4005064"/>
            <a:ext cx="1008112" cy="698376"/>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a:t>features</a:t>
            </a:r>
            <a:endParaRPr lang="zh-TW" altLang="en-US" dirty="0"/>
          </a:p>
        </p:txBody>
      </p:sp>
      <p:sp>
        <p:nvSpPr>
          <p:cNvPr id="7" name="矩形 6"/>
          <p:cNvSpPr/>
          <p:nvPr/>
        </p:nvSpPr>
        <p:spPr>
          <a:xfrm>
            <a:off x="2927648" y="5301208"/>
            <a:ext cx="792088" cy="698376"/>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a:t>label</a:t>
            </a:r>
            <a:endParaRPr lang="zh-TW" altLang="en-US" dirty="0"/>
          </a:p>
        </p:txBody>
      </p:sp>
      <p:sp>
        <p:nvSpPr>
          <p:cNvPr id="8" name="矩形 7"/>
          <p:cNvSpPr/>
          <p:nvPr/>
        </p:nvSpPr>
        <p:spPr>
          <a:xfrm>
            <a:off x="3719736" y="5301208"/>
            <a:ext cx="1008112" cy="69837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dirty="0"/>
              <a:t>features</a:t>
            </a:r>
            <a:endParaRPr lang="zh-TW" altLang="en-US" dirty="0"/>
          </a:p>
        </p:txBody>
      </p:sp>
      <p:sp>
        <p:nvSpPr>
          <p:cNvPr id="9" name="文字方塊 8"/>
          <p:cNvSpPr txBox="1"/>
          <p:nvPr/>
        </p:nvSpPr>
        <p:spPr>
          <a:xfrm>
            <a:off x="1775521" y="4061229"/>
            <a:ext cx="960263" cy="646331"/>
          </a:xfrm>
          <a:prstGeom prst="rect">
            <a:avLst/>
          </a:prstGeom>
          <a:noFill/>
        </p:spPr>
        <p:txBody>
          <a:bodyPr wrap="none" rtlCol="0">
            <a:spAutoFit/>
          </a:bodyPr>
          <a:lstStyle/>
          <a:p>
            <a:r>
              <a:rPr lang="en-US" altLang="zh-TW" dirty="0"/>
              <a:t>Training</a:t>
            </a:r>
          </a:p>
          <a:p>
            <a:r>
              <a:rPr lang="en-US" altLang="zh-TW" dirty="0"/>
              <a:t>dataset</a:t>
            </a:r>
            <a:endParaRPr lang="zh-TW" altLang="en-US" dirty="0"/>
          </a:p>
        </p:txBody>
      </p:sp>
      <p:sp>
        <p:nvSpPr>
          <p:cNvPr id="10" name="文字方塊 9"/>
          <p:cNvSpPr txBox="1"/>
          <p:nvPr/>
        </p:nvSpPr>
        <p:spPr>
          <a:xfrm>
            <a:off x="1854245" y="5328366"/>
            <a:ext cx="904415" cy="646331"/>
          </a:xfrm>
          <a:prstGeom prst="rect">
            <a:avLst/>
          </a:prstGeom>
          <a:noFill/>
        </p:spPr>
        <p:txBody>
          <a:bodyPr wrap="none" rtlCol="0">
            <a:spAutoFit/>
          </a:bodyPr>
          <a:lstStyle/>
          <a:p>
            <a:r>
              <a:rPr lang="en-US" altLang="zh-TW" dirty="0"/>
              <a:t>Testing</a:t>
            </a:r>
          </a:p>
          <a:p>
            <a:r>
              <a:rPr lang="en-US" altLang="zh-TW" dirty="0"/>
              <a:t>dataset</a:t>
            </a:r>
            <a:endParaRPr lang="zh-TW" altLang="en-US" dirty="0"/>
          </a:p>
        </p:txBody>
      </p:sp>
      <p:cxnSp>
        <p:nvCxnSpPr>
          <p:cNvPr id="12" name="直線單箭頭接點 11"/>
          <p:cNvCxnSpPr>
            <a:stCxn id="6" idx="3"/>
            <a:endCxn id="23" idx="1"/>
          </p:cNvCxnSpPr>
          <p:nvPr/>
        </p:nvCxnSpPr>
        <p:spPr>
          <a:xfrm>
            <a:off x="4727848" y="4354252"/>
            <a:ext cx="720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圓柱 14"/>
          <p:cNvSpPr/>
          <p:nvPr/>
        </p:nvSpPr>
        <p:spPr>
          <a:xfrm>
            <a:off x="6977735" y="4081400"/>
            <a:ext cx="1008112" cy="545705"/>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model</a:t>
            </a:r>
            <a:endParaRPr lang="zh-TW" altLang="en-US" dirty="0"/>
          </a:p>
        </p:txBody>
      </p:sp>
      <p:sp>
        <p:nvSpPr>
          <p:cNvPr id="18" name="文字方塊 17"/>
          <p:cNvSpPr txBox="1"/>
          <p:nvPr/>
        </p:nvSpPr>
        <p:spPr>
          <a:xfrm>
            <a:off x="5585958" y="5465730"/>
            <a:ext cx="1164101"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TW" dirty="0"/>
              <a:t>Prediction</a:t>
            </a:r>
            <a:endParaRPr lang="zh-TW" altLang="en-US" dirty="0"/>
          </a:p>
        </p:txBody>
      </p:sp>
      <p:cxnSp>
        <p:nvCxnSpPr>
          <p:cNvPr id="20" name="直線單箭頭接點 19"/>
          <p:cNvCxnSpPr>
            <a:stCxn id="23" idx="3"/>
            <a:endCxn id="15" idx="2"/>
          </p:cNvCxnSpPr>
          <p:nvPr/>
        </p:nvCxnSpPr>
        <p:spPr>
          <a:xfrm>
            <a:off x="6281811" y="4354252"/>
            <a:ext cx="6959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單箭頭接點 23"/>
          <p:cNvCxnSpPr>
            <a:stCxn id="8" idx="3"/>
            <a:endCxn id="18" idx="1"/>
          </p:cNvCxnSpPr>
          <p:nvPr/>
        </p:nvCxnSpPr>
        <p:spPr>
          <a:xfrm>
            <a:off x="4727849" y="5650396"/>
            <a:ext cx="858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流程圖: 打孔紙帶 27"/>
          <p:cNvSpPr/>
          <p:nvPr/>
        </p:nvSpPr>
        <p:spPr>
          <a:xfrm>
            <a:off x="7239029" y="4931615"/>
            <a:ext cx="989582" cy="653179"/>
          </a:xfrm>
          <a:prstGeom prst="flowChartPunchedTap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a:t>Result</a:t>
            </a:r>
            <a:endParaRPr lang="zh-TW" altLang="en-US" dirty="0"/>
          </a:p>
        </p:txBody>
      </p:sp>
      <p:sp>
        <p:nvSpPr>
          <p:cNvPr id="29" name="文字方塊 28"/>
          <p:cNvSpPr txBox="1"/>
          <p:nvPr/>
        </p:nvSpPr>
        <p:spPr>
          <a:xfrm>
            <a:off x="8400256" y="5471437"/>
            <a:ext cx="1197764"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TW" dirty="0"/>
              <a:t>Evaluation</a:t>
            </a:r>
            <a:endParaRPr lang="zh-TW" altLang="en-US" dirty="0"/>
          </a:p>
        </p:txBody>
      </p:sp>
      <p:cxnSp>
        <p:nvCxnSpPr>
          <p:cNvPr id="30" name="直線單箭頭接點 29"/>
          <p:cNvCxnSpPr>
            <a:stCxn id="18" idx="3"/>
            <a:endCxn id="29" idx="1"/>
          </p:cNvCxnSpPr>
          <p:nvPr/>
        </p:nvCxnSpPr>
        <p:spPr>
          <a:xfrm>
            <a:off x="6750058" y="5650396"/>
            <a:ext cx="16501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肘形接點 34"/>
          <p:cNvCxnSpPr>
            <a:stCxn id="7" idx="2"/>
            <a:endCxn id="29" idx="2"/>
          </p:cNvCxnSpPr>
          <p:nvPr/>
        </p:nvCxnSpPr>
        <p:spPr>
          <a:xfrm rot="5400000" flipH="1" flipV="1">
            <a:off x="6082008" y="3082454"/>
            <a:ext cx="158815" cy="5675446"/>
          </a:xfrm>
          <a:prstGeom prst="bentConnector3">
            <a:avLst>
              <a:gd name="adj1" fmla="val -143941"/>
            </a:avLst>
          </a:prstGeom>
          <a:ln>
            <a:tailEnd type="triangle"/>
          </a:ln>
        </p:spPr>
        <p:style>
          <a:lnRef idx="1">
            <a:schemeClr val="dk1"/>
          </a:lnRef>
          <a:fillRef idx="0">
            <a:schemeClr val="dk1"/>
          </a:fillRef>
          <a:effectRef idx="0">
            <a:schemeClr val="dk1"/>
          </a:effectRef>
          <a:fontRef idx="minor">
            <a:schemeClr val="tx1"/>
          </a:fontRef>
        </p:style>
      </p:cxnSp>
      <p:sp>
        <p:nvSpPr>
          <p:cNvPr id="23" name="文字方塊 22"/>
          <p:cNvSpPr txBox="1"/>
          <p:nvPr/>
        </p:nvSpPr>
        <p:spPr>
          <a:xfrm>
            <a:off x="5447929" y="4169586"/>
            <a:ext cx="83388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TW" dirty="0"/>
              <a:t>ML/DL</a:t>
            </a:r>
            <a:endParaRPr lang="zh-TW" altLang="en-US" dirty="0"/>
          </a:p>
        </p:txBody>
      </p:sp>
      <p:cxnSp>
        <p:nvCxnSpPr>
          <p:cNvPr id="31" name="肘形接點 30"/>
          <p:cNvCxnSpPr>
            <a:stCxn id="15" idx="3"/>
            <a:endCxn id="18" idx="0"/>
          </p:cNvCxnSpPr>
          <p:nvPr/>
        </p:nvCxnSpPr>
        <p:spPr>
          <a:xfrm rot="5400000">
            <a:off x="6405587" y="4389527"/>
            <a:ext cx="838626" cy="1313783"/>
          </a:xfrm>
          <a:prstGeom prst="bentConnector3">
            <a:avLst>
              <a:gd name="adj1" fmla="val 1645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72245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Example :</a:t>
            </a:r>
          </a:p>
          <a:p>
            <a:pPr lvl="1"/>
            <a:r>
              <a:rPr lang="en-US" altLang="zh-TW" dirty="0" smtClean="0"/>
              <a:t>{H1 </a:t>
            </a:r>
            <a:r>
              <a:rPr lang="en-US" altLang="zh-TW" dirty="0"/>
              <a:t>= Sunny, H2 = Cool, H3 = High, H4 = Strong</a:t>
            </a:r>
            <a:r>
              <a:rPr lang="en-US" altLang="zh-TW" dirty="0" smtClean="0"/>
              <a:t>}</a:t>
            </a:r>
          </a:p>
          <a:p>
            <a:pPr lvl="1"/>
            <a:r>
              <a:rPr lang="en-US" altLang="zh-TW" dirty="0" smtClean="0"/>
              <a:t>Step 1:</a:t>
            </a:r>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40</a:t>
            </a:fld>
            <a:endParaRPr lang="zh-TW" altLang="en-US"/>
          </a:p>
        </p:txBody>
      </p:sp>
      <mc:AlternateContent xmlns:mc="http://schemas.openxmlformats.org/markup-compatibility/2006">
        <mc:Choice xmlns:a14="http://schemas.microsoft.com/office/drawing/2010/main" Requires="a14">
          <p:sp>
            <p:nvSpPr>
              <p:cNvPr id="5" name="文字方塊 4"/>
              <p:cNvSpPr txBox="1"/>
              <p:nvPr/>
            </p:nvSpPr>
            <p:spPr>
              <a:xfrm>
                <a:off x="2783633" y="3068960"/>
                <a:ext cx="6723059" cy="278781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𝐻</m:t>
                          </m:r>
                        </m:e>
                      </m:d>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𝑁𝑜</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𝐻</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𝐻</m:t>
                              </m:r>
                            </m:e>
                            <m:e>
                              <m:r>
                                <a:rPr lang="en-US" altLang="zh-TW" i="1">
                                  <a:latin typeface="Cambria Math" panose="02040503050406030204" pitchFamily="18" charset="0"/>
                                </a:rPr>
                                <m:t>𝑁𝑜</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2</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3</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4</m:t>
                                  </m:r>
                                </m:sub>
                              </m:sSub>
                            </m:e>
                            <m:e>
                              <m:r>
                                <a:rPr lang="en-US" altLang="zh-TW" i="1">
                                  <a:latin typeface="Cambria Math" panose="02040503050406030204" pitchFamily="18" charset="0"/>
                                </a:rPr>
                                <m:t>𝑁𝑜</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1</m:t>
                                  </m:r>
                                </m:sub>
                              </m:sSub>
                            </m:e>
                            <m:e>
                              <m:r>
                                <a:rPr lang="en-US" altLang="zh-TW" i="1">
                                  <a:latin typeface="Cambria Math" panose="02040503050406030204" pitchFamily="18" charset="0"/>
                                </a:rPr>
                                <m:t>𝑁𝑜</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2</m:t>
                                  </m:r>
                                </m:sub>
                              </m:sSub>
                            </m:e>
                            <m:e>
                              <m:r>
                                <a:rPr lang="en-US" altLang="zh-TW" i="1">
                                  <a:latin typeface="Cambria Math" panose="02040503050406030204" pitchFamily="18" charset="0"/>
                                </a:rPr>
                                <m:t>𝑁𝑜</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3</m:t>
                                  </m:r>
                                </m:sub>
                              </m:sSub>
                            </m:e>
                            <m:e>
                              <m:r>
                                <a:rPr lang="en-US" altLang="zh-TW" i="1">
                                  <a:latin typeface="Cambria Math" panose="02040503050406030204" pitchFamily="18" charset="0"/>
                                </a:rPr>
                                <m:t>𝑁𝑜</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𝐻</m:t>
                                  </m:r>
                                </m:e>
                                <m:sub>
                                  <m:r>
                                    <a:rPr lang="en-US" altLang="zh-TW" i="1">
                                      <a:latin typeface="Cambria Math" panose="02040503050406030204" pitchFamily="18" charset="0"/>
                                    </a:rPr>
                                    <m:t>4</m:t>
                                  </m:r>
                                </m:sub>
                              </m:sSub>
                            </m:e>
                            <m:e>
                              <m:r>
                                <a:rPr lang="en-US" altLang="zh-TW" i="1">
                                  <a:latin typeface="Cambria Math" panose="02040503050406030204" pitchFamily="18" charset="0"/>
                                </a:rPr>
                                <m:t>𝑁𝑜</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𝑆𝑢𝑛𝑛𝑦</m:t>
                              </m:r>
                            </m:e>
                            <m:e>
                              <m:r>
                                <a:rPr lang="en-US" altLang="zh-TW" i="1">
                                  <a:latin typeface="Cambria Math" panose="02040503050406030204" pitchFamily="18" charset="0"/>
                                </a:rPr>
                                <m:t>𝑁𝑜</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𝐶𝑜𝑜𝑙</m:t>
                              </m:r>
                            </m:e>
                            <m:e>
                              <m:r>
                                <a:rPr lang="en-US" altLang="zh-TW" i="1">
                                  <a:latin typeface="Cambria Math" panose="02040503050406030204" pitchFamily="18" charset="0"/>
                                </a:rPr>
                                <m:t>𝑁𝑜</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𝐻𝑖𝑔h</m:t>
                              </m:r>
                            </m:e>
                            <m:e>
                              <m:r>
                                <a:rPr lang="en-US" altLang="zh-TW" i="1">
                                  <a:latin typeface="Cambria Math" panose="02040503050406030204" pitchFamily="18" charset="0"/>
                                </a:rPr>
                                <m:t>𝑁𝑜</m:t>
                              </m:r>
                            </m:e>
                          </m:d>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𝑆𝑡𝑟𝑜𝑛𝑔</m:t>
                              </m:r>
                            </m:e>
                            <m:e>
                              <m:r>
                                <a:rPr lang="en-US" altLang="zh-TW" i="1">
                                  <a:latin typeface="Cambria Math" panose="02040503050406030204" pitchFamily="18" charset="0"/>
                                </a:rPr>
                                <m:t>𝑁𝑜</m:t>
                              </m:r>
                            </m:e>
                          </m:d>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f>
                            <m:fPr>
                              <m:ctrlPr>
                                <a:rPr lang="en-US" altLang="zh-TW" i="1">
                                  <a:latin typeface="Cambria Math" panose="02040503050406030204" pitchFamily="18" charset="0"/>
                                </a:rPr>
                              </m:ctrlPr>
                            </m:fPr>
                            <m:num>
                              <m:r>
                                <a:rPr lang="en-US" altLang="zh-TW" i="1">
                                  <a:latin typeface="Cambria Math" panose="02040503050406030204" pitchFamily="18" charset="0"/>
                                </a:rPr>
                                <m:t>5</m:t>
                              </m:r>
                            </m:num>
                            <m:den>
                              <m:r>
                                <a:rPr lang="en-US" altLang="zh-TW" i="1">
                                  <a:latin typeface="Cambria Math" panose="02040503050406030204" pitchFamily="18" charset="0"/>
                                </a:rPr>
                                <m:t>14</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5</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5</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4</m:t>
                              </m:r>
                            </m:num>
                            <m:den>
                              <m:r>
                                <a:rPr lang="en-US" altLang="zh-TW" i="1">
                                  <a:latin typeface="Cambria Math" panose="02040503050406030204" pitchFamily="18" charset="0"/>
                                  <a:ea typeface="Cambria Math" panose="02040503050406030204" pitchFamily="18" charset="0"/>
                                </a:rPr>
                                <m:t>5</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5</m:t>
                              </m:r>
                            </m:den>
                          </m:f>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oMath>
                  </m:oMathPara>
                </a14:m>
                <a:endParaRPr lang="en-US" altLang="zh-TW" dirty="0"/>
              </a:p>
            </p:txBody>
          </p:sp>
        </mc:Choice>
        <mc:Fallback>
          <p:sp>
            <p:nvSpPr>
              <p:cNvPr id="5" name="文字方塊 4"/>
              <p:cNvSpPr txBox="1">
                <a:spLocks noRot="1" noChangeAspect="1" noMove="1" noResize="1" noEditPoints="1" noAdjustHandles="1" noChangeArrowheads="1" noChangeShapeType="1" noTextEdit="1"/>
              </p:cNvSpPr>
              <p:nvPr/>
            </p:nvSpPr>
            <p:spPr>
              <a:xfrm>
                <a:off x="2783633" y="3068960"/>
                <a:ext cx="6723059" cy="2787814"/>
              </a:xfrm>
              <a:prstGeom prst="rect">
                <a:avLst/>
              </a:prstGeom>
              <a:blipFill>
                <a:blip r:embed="rId2"/>
                <a:stretch>
                  <a:fillRect l="-127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778817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Example :</a:t>
            </a:r>
          </a:p>
          <a:p>
            <a:pPr lvl="1"/>
            <a:r>
              <a:rPr lang="en-US" altLang="zh-TW" dirty="0"/>
              <a:t>{H1 = Sunny, H2 = Cool, H3 = High, H4 = Strong}</a:t>
            </a:r>
          </a:p>
          <a:p>
            <a:pPr lvl="1"/>
            <a:r>
              <a:rPr lang="en-US" altLang="zh-TW" dirty="0"/>
              <a:t>Step </a:t>
            </a:r>
            <a:r>
              <a:rPr lang="en-US" altLang="zh-TW" dirty="0" smtClean="0"/>
              <a:t>2: Normalize and find Max</a:t>
            </a:r>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41</a:t>
            </a:fld>
            <a:endParaRPr lang="zh-TW" altLang="en-US"/>
          </a:p>
        </p:txBody>
      </p:sp>
      <mc:AlternateContent xmlns:mc="http://schemas.openxmlformats.org/markup-compatibility/2006">
        <mc:Choice xmlns:a14="http://schemas.microsoft.com/office/drawing/2010/main" Requires="a14">
          <p:sp>
            <p:nvSpPr>
              <p:cNvPr id="5" name="文字方塊 4"/>
              <p:cNvSpPr txBox="1"/>
              <p:nvPr/>
            </p:nvSpPr>
            <p:spPr>
              <a:xfrm>
                <a:off x="1981200" y="2924945"/>
                <a:ext cx="8461996" cy="14501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𝑇</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𝑌𝑒𝑠</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𝐻</m:t>
                              </m:r>
                            </m:e>
                          </m:d>
                        </m:num>
                        <m:den>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𝐻</m:t>
                              </m:r>
                            </m:e>
                          </m:d>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𝐻</m:t>
                              </m:r>
                            </m:e>
                          </m:d>
                        </m:den>
                      </m:f>
                      <m:r>
                        <a:rPr lang="en-US" altLang="zh-TW" i="1">
                          <a:latin typeface="Cambria Math" panose="02040503050406030204" pitchFamily="18" charset="0"/>
                        </a:rPr>
                        <m:t>=</m:t>
                      </m:r>
                      <m:f>
                        <m:fPr>
                          <m:ctrlPr>
                            <a:rPr lang="en-US" altLang="zh-TW" i="1">
                              <a:latin typeface="Cambria Math" panose="02040503050406030204" pitchFamily="18" charset="0"/>
                            </a:rPr>
                          </m:ctrlPr>
                        </m:fPr>
                        <m:num>
                          <m:f>
                            <m:fPr>
                              <m:ctrlPr>
                                <a:rPr lang="en-US" altLang="zh-TW" i="1">
                                  <a:latin typeface="Cambria Math" panose="02040503050406030204" pitchFamily="18" charset="0"/>
                                </a:rPr>
                              </m:ctrlPr>
                            </m:fPr>
                            <m:num>
                              <m:f>
                                <m:fPr>
                                  <m:ctrlPr>
                                    <a:rPr lang="en-US" altLang="zh-TW" i="1">
                                      <a:latin typeface="Cambria Math" panose="02040503050406030204" pitchFamily="18" charset="0"/>
                                    </a:rPr>
                                  </m:ctrlPr>
                                </m:fPr>
                                <m:num>
                                  <m:r>
                                    <a:rPr lang="en-US" altLang="zh-TW" i="1">
                                      <a:latin typeface="Cambria Math" panose="02040503050406030204" pitchFamily="18" charset="0"/>
                                    </a:rPr>
                                    <m:t>9</m:t>
                                  </m:r>
                                </m:num>
                                <m:den>
                                  <m:r>
                                    <a:rPr lang="en-US" altLang="zh-TW" i="1">
                                      <a:latin typeface="Cambria Math" panose="02040503050406030204" pitchFamily="18" charset="0"/>
                                    </a:rPr>
                                    <m:t>14</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num>
                                <m:den>
                                  <m:r>
                                    <a:rPr lang="en-US" altLang="zh-TW" i="1">
                                      <a:latin typeface="Cambria Math" panose="02040503050406030204" pitchFamily="18" charset="0"/>
                                      <a:ea typeface="Cambria Math" panose="02040503050406030204" pitchFamily="18" charset="0"/>
                                    </a:rPr>
                                    <m:t>9</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9</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9</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9</m:t>
                                  </m:r>
                                </m:den>
                              </m:f>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num>
                        <m:den>
                          <m:f>
                            <m:fPr>
                              <m:ctrlPr>
                                <a:rPr lang="en-US" altLang="zh-TW" i="1">
                                  <a:latin typeface="Cambria Math" panose="02040503050406030204" pitchFamily="18" charset="0"/>
                                </a:rPr>
                              </m:ctrlPr>
                            </m:fPr>
                            <m:num>
                              <m:f>
                                <m:fPr>
                                  <m:ctrlPr>
                                    <a:rPr lang="en-US" altLang="zh-TW" i="1">
                                      <a:latin typeface="Cambria Math" panose="02040503050406030204" pitchFamily="18" charset="0"/>
                                    </a:rPr>
                                  </m:ctrlPr>
                                </m:fPr>
                                <m:num>
                                  <m:r>
                                    <a:rPr lang="en-US" altLang="zh-TW" i="1">
                                      <a:latin typeface="Cambria Math" panose="02040503050406030204" pitchFamily="18" charset="0"/>
                                    </a:rPr>
                                    <m:t>9</m:t>
                                  </m:r>
                                </m:num>
                                <m:den>
                                  <m:r>
                                    <a:rPr lang="en-US" altLang="zh-TW" i="1">
                                      <a:latin typeface="Cambria Math" panose="02040503050406030204" pitchFamily="18" charset="0"/>
                                    </a:rPr>
                                    <m:t>14</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2</m:t>
                                  </m:r>
                                </m:num>
                                <m:den>
                                  <m:r>
                                    <a:rPr lang="en-US" altLang="zh-TW" i="1">
                                      <a:latin typeface="Cambria Math" panose="02040503050406030204" pitchFamily="18" charset="0"/>
                                      <a:ea typeface="Cambria Math" panose="02040503050406030204" pitchFamily="18" charset="0"/>
                                    </a:rPr>
                                    <m:t>9</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9</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9</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9</m:t>
                                  </m:r>
                                </m:den>
                              </m:f>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r>
                            <a:rPr lang="en-US" altLang="zh-TW" i="1">
                              <a:latin typeface="Cambria Math" panose="02040503050406030204" pitchFamily="18" charset="0"/>
                            </a:rPr>
                            <m:t>+</m:t>
                          </m:r>
                          <m:f>
                            <m:fPr>
                              <m:ctrlPr>
                                <a:rPr lang="en-US" altLang="zh-TW" i="1">
                                  <a:latin typeface="Cambria Math" panose="02040503050406030204" pitchFamily="18" charset="0"/>
                                </a:rPr>
                              </m:ctrlPr>
                            </m:fPr>
                            <m:num>
                              <m:f>
                                <m:fPr>
                                  <m:ctrlPr>
                                    <a:rPr lang="en-US" altLang="zh-TW" i="1">
                                      <a:latin typeface="Cambria Math" panose="02040503050406030204" pitchFamily="18" charset="0"/>
                                    </a:rPr>
                                  </m:ctrlPr>
                                </m:fPr>
                                <m:num>
                                  <m:r>
                                    <a:rPr lang="en-US" altLang="zh-TW" i="1">
                                      <a:latin typeface="Cambria Math" panose="02040503050406030204" pitchFamily="18" charset="0"/>
                                    </a:rPr>
                                    <m:t>5</m:t>
                                  </m:r>
                                </m:num>
                                <m:den>
                                  <m:r>
                                    <a:rPr lang="en-US" altLang="zh-TW" i="1">
                                      <a:latin typeface="Cambria Math" panose="02040503050406030204" pitchFamily="18" charset="0"/>
                                    </a:rPr>
                                    <m:t>14</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5</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1</m:t>
                                  </m:r>
                                </m:num>
                                <m:den>
                                  <m:r>
                                    <a:rPr lang="en-US" altLang="zh-TW" i="1">
                                      <a:latin typeface="Cambria Math" panose="02040503050406030204" pitchFamily="18" charset="0"/>
                                      <a:ea typeface="Cambria Math" panose="02040503050406030204" pitchFamily="18" charset="0"/>
                                    </a:rPr>
                                    <m:t>5</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4</m:t>
                                  </m:r>
                                </m:num>
                                <m:den>
                                  <m:r>
                                    <a:rPr lang="en-US" altLang="zh-TW" i="1">
                                      <a:latin typeface="Cambria Math" panose="02040503050406030204" pitchFamily="18" charset="0"/>
                                      <a:ea typeface="Cambria Math" panose="02040503050406030204" pitchFamily="18" charset="0"/>
                                    </a:rPr>
                                    <m:t>5</m:t>
                                  </m:r>
                                </m:den>
                              </m:f>
                              <m:r>
                                <a:rPr lang="en-US" altLang="zh-TW" i="1">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en-US" altLang="zh-TW" i="1">
                                      <a:latin typeface="Cambria Math" panose="02040503050406030204" pitchFamily="18" charset="0"/>
                                      <a:ea typeface="Cambria Math" panose="02040503050406030204" pitchFamily="18" charset="0"/>
                                    </a:rPr>
                                    <m:t>3</m:t>
                                  </m:r>
                                </m:num>
                                <m:den>
                                  <m:r>
                                    <a:rPr lang="en-US" altLang="zh-TW" i="1">
                                      <a:latin typeface="Cambria Math" panose="02040503050406030204" pitchFamily="18" charset="0"/>
                                      <a:ea typeface="Cambria Math" panose="02040503050406030204" pitchFamily="18" charset="0"/>
                                    </a:rPr>
                                    <m:t>5</m:t>
                                  </m:r>
                                </m:den>
                              </m:f>
                            </m:num>
                            <m:den>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𝐻</m:t>
                              </m:r>
                              <m:r>
                                <a:rPr lang="en-US" altLang="zh-TW" i="1">
                                  <a:latin typeface="Cambria Math" panose="02040503050406030204" pitchFamily="18" charset="0"/>
                                </a:rPr>
                                <m:t>)</m:t>
                              </m:r>
                            </m:den>
                          </m:f>
                        </m:den>
                      </m:f>
                      <m:r>
                        <a:rPr lang="en-US" altLang="zh-TW" i="1">
                          <a:latin typeface="Cambria Math" panose="02040503050406030204" pitchFamily="18" charset="0"/>
                        </a:rPr>
                        <m:t>=20.5%</m:t>
                      </m:r>
                    </m:oMath>
                  </m:oMathPara>
                </a14:m>
                <a:endParaRPr lang="zh-TW" altLang="en-US" dirty="0"/>
              </a:p>
            </p:txBody>
          </p:sp>
        </mc:Choice>
        <mc:Fallback>
          <p:sp>
            <p:nvSpPr>
              <p:cNvPr id="5" name="文字方塊 4"/>
              <p:cNvSpPr txBox="1">
                <a:spLocks noRot="1" noChangeAspect="1" noMove="1" noResize="1" noEditPoints="1" noAdjustHandles="1" noChangeArrowheads="1" noChangeShapeType="1" noTextEdit="1"/>
              </p:cNvSpPr>
              <p:nvPr/>
            </p:nvSpPr>
            <p:spPr>
              <a:xfrm>
                <a:off x="1981200" y="2924945"/>
                <a:ext cx="8461996" cy="1450141"/>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 name="文字方塊 5"/>
              <p:cNvSpPr txBox="1"/>
              <p:nvPr/>
            </p:nvSpPr>
            <p:spPr>
              <a:xfrm>
                <a:off x="1981200" y="4581129"/>
                <a:ext cx="5771260"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𝑇</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𝑁𝑜</m:t>
                          </m:r>
                        </m:e>
                      </m:d>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𝐻</m:t>
                              </m:r>
                            </m:e>
                          </m:d>
                        </m:num>
                        <m:den>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𝑌𝑒𝑠</m:t>
                              </m:r>
                              <m:r>
                                <a:rPr lang="en-US" altLang="zh-TW" i="1">
                                  <a:latin typeface="Cambria Math" panose="02040503050406030204" pitchFamily="18" charset="0"/>
                                </a:rPr>
                                <m:t>|</m:t>
                              </m:r>
                              <m:r>
                                <a:rPr lang="en-US" altLang="zh-TW" i="1">
                                  <a:latin typeface="Cambria Math" panose="02040503050406030204" pitchFamily="18" charset="0"/>
                                </a:rPr>
                                <m:t>𝐻</m:t>
                              </m:r>
                            </m:e>
                          </m:d>
                          <m:r>
                            <a:rPr lang="en-US" altLang="zh-TW" i="1">
                              <a:latin typeface="Cambria Math" panose="02040503050406030204" pitchFamily="18" charset="0"/>
                            </a:rPr>
                            <m:t>+</m:t>
                          </m:r>
                          <m:r>
                            <a:rPr lang="en-US" altLang="zh-TW" i="1">
                              <a:latin typeface="Cambria Math" panose="02040503050406030204" pitchFamily="18" charset="0"/>
                            </a:rPr>
                            <m:t>𝑃</m:t>
                          </m:r>
                          <m:d>
                            <m:dPr>
                              <m:ctrlPr>
                                <a:rPr lang="en-US" altLang="zh-TW" i="1">
                                  <a:latin typeface="Cambria Math" panose="02040503050406030204" pitchFamily="18" charset="0"/>
                                </a:rPr>
                              </m:ctrlPr>
                            </m:dPr>
                            <m:e>
                              <m:r>
                                <a:rPr lang="en-US" altLang="zh-TW" i="1">
                                  <a:latin typeface="Cambria Math" panose="02040503050406030204" pitchFamily="18" charset="0"/>
                                </a:rPr>
                                <m:t>𝑁𝑜</m:t>
                              </m:r>
                              <m:r>
                                <a:rPr lang="en-US" altLang="zh-TW" i="1">
                                  <a:latin typeface="Cambria Math" panose="02040503050406030204" pitchFamily="18" charset="0"/>
                                </a:rPr>
                                <m:t>|</m:t>
                              </m:r>
                              <m:r>
                                <a:rPr lang="en-US" altLang="zh-TW" i="1">
                                  <a:latin typeface="Cambria Math" panose="02040503050406030204" pitchFamily="18" charset="0"/>
                                </a:rPr>
                                <m:t>𝐻</m:t>
                              </m:r>
                            </m:e>
                          </m:d>
                        </m:den>
                      </m:f>
                      <m:r>
                        <a:rPr lang="en-US" altLang="zh-TW" i="1">
                          <a:latin typeface="Cambria Math" panose="02040503050406030204" pitchFamily="18" charset="0"/>
                        </a:rPr>
                        <m:t>=1−</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𝑇</m:t>
                          </m:r>
                        </m:sub>
                      </m:sSub>
                      <m:d>
                        <m:dPr>
                          <m:ctrlPr>
                            <a:rPr lang="en-US" altLang="zh-TW" i="1">
                              <a:latin typeface="Cambria Math" panose="02040503050406030204" pitchFamily="18" charset="0"/>
                            </a:rPr>
                          </m:ctrlPr>
                        </m:dPr>
                        <m:e>
                          <m:r>
                            <a:rPr lang="en-US" altLang="zh-TW" i="1">
                              <a:latin typeface="Cambria Math" panose="02040503050406030204" pitchFamily="18" charset="0"/>
                            </a:rPr>
                            <m:t>𝑌𝑒𝑠</m:t>
                          </m:r>
                        </m:e>
                      </m:d>
                      <m:r>
                        <a:rPr lang="en-US" altLang="zh-TW" i="1">
                          <a:latin typeface="Cambria Math" panose="02040503050406030204" pitchFamily="18" charset="0"/>
                        </a:rPr>
                        <m:t>=</m:t>
                      </m:r>
                      <m:r>
                        <a:rPr lang="en-US" altLang="zh-TW" i="1">
                          <a:solidFill>
                            <a:srgbClr val="FF0000"/>
                          </a:solidFill>
                          <a:latin typeface="Cambria Math" panose="02040503050406030204" pitchFamily="18" charset="0"/>
                        </a:rPr>
                        <m:t>79.5%</m:t>
                      </m:r>
                    </m:oMath>
                  </m:oMathPara>
                </a14:m>
                <a:endParaRPr lang="zh-TW" altLang="en-US" dirty="0"/>
              </a:p>
            </p:txBody>
          </p:sp>
        </mc:Choice>
        <mc:Fallback>
          <p:sp>
            <p:nvSpPr>
              <p:cNvPr id="6" name="文字方塊 5"/>
              <p:cNvSpPr txBox="1">
                <a:spLocks noRot="1" noChangeAspect="1" noMove="1" noResize="1" noEditPoints="1" noAdjustHandles="1" noChangeArrowheads="1" noChangeShapeType="1" noTextEdit="1"/>
              </p:cNvSpPr>
              <p:nvPr/>
            </p:nvSpPr>
            <p:spPr>
              <a:xfrm>
                <a:off x="1981200" y="4581129"/>
                <a:ext cx="5771260" cy="584199"/>
              </a:xfrm>
              <a:prstGeom prst="rect">
                <a:avLst/>
              </a:prstGeom>
              <a:blipFill>
                <a:blip r:embed="rId3"/>
                <a:stretch>
                  <a:fillRect/>
                </a:stretch>
              </a:blipFill>
            </p:spPr>
            <p:txBody>
              <a:bodyPr/>
              <a:lstStyle/>
              <a:p>
                <a:r>
                  <a:rPr lang="zh-TW" altLang="en-US">
                    <a:noFill/>
                  </a:rPr>
                  <a:t> </a:t>
                </a:r>
              </a:p>
            </p:txBody>
          </p:sp>
        </mc:Fallback>
      </mc:AlternateContent>
      <p:sp>
        <p:nvSpPr>
          <p:cNvPr id="7" name="文字方塊 6"/>
          <p:cNvSpPr txBox="1"/>
          <p:nvPr/>
        </p:nvSpPr>
        <p:spPr>
          <a:xfrm>
            <a:off x="2567608" y="5302708"/>
            <a:ext cx="1707262" cy="369332"/>
          </a:xfrm>
          <a:prstGeom prst="rect">
            <a:avLst/>
          </a:prstGeom>
          <a:noFill/>
        </p:spPr>
        <p:txBody>
          <a:bodyPr wrap="none" rtlCol="0">
            <a:spAutoFit/>
          </a:bodyPr>
          <a:lstStyle/>
          <a:p>
            <a:r>
              <a:rPr lang="en-US" altLang="zh-TW" dirty="0" err="1">
                <a:solidFill>
                  <a:srgbClr val="FF0000"/>
                </a:solidFill>
              </a:rPr>
              <a:t>PlayTennis</a:t>
            </a:r>
            <a:r>
              <a:rPr lang="en-US" altLang="zh-TW" dirty="0">
                <a:solidFill>
                  <a:srgbClr val="FF0000"/>
                </a:solidFill>
              </a:rPr>
              <a:t> = No</a:t>
            </a:r>
            <a:endParaRPr lang="zh-TW" altLang="en-US" dirty="0">
              <a:solidFill>
                <a:srgbClr val="FF0000"/>
              </a:solidFill>
            </a:endParaRPr>
          </a:p>
        </p:txBody>
      </p:sp>
    </p:spTree>
    <p:extLst>
      <p:ext uri="{BB962C8B-B14F-4D97-AF65-F5344CB8AC3E}">
        <p14:creationId xmlns:p14="http://schemas.microsoft.com/office/powerpoint/2010/main" val="4701980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pPr marL="342900" lvl="1" indent="-342900">
              <a:buFontTx/>
              <a:buChar char="•"/>
            </a:pPr>
            <a:r>
              <a:rPr lang="en-US" altLang="zh-TW" dirty="0"/>
              <a:t>{H1 = Overcast, H2 = Hot, H3 =High , H4 = Strong}</a:t>
            </a:r>
          </a:p>
          <a:p>
            <a:pPr lvl="1"/>
            <a:r>
              <a:rPr lang="en-US" altLang="zh-TW" dirty="0" err="1">
                <a:solidFill>
                  <a:schemeClr val="tx1"/>
                </a:solidFill>
              </a:rPr>
              <a:t>PlayTennis</a:t>
            </a:r>
            <a:r>
              <a:rPr lang="en-US" altLang="zh-TW" dirty="0">
                <a:solidFill>
                  <a:schemeClr val="tx1"/>
                </a:solidFill>
              </a:rPr>
              <a:t>=Yes </a:t>
            </a:r>
            <a:r>
              <a:rPr lang="en-US" altLang="zh-TW" dirty="0"/>
              <a:t>or No?</a:t>
            </a:r>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42</a:t>
            </a:fld>
            <a:endParaRPr lang="zh-TW" altLang="en-US"/>
          </a:p>
        </p:txBody>
      </p:sp>
      <p:graphicFrame>
        <p:nvGraphicFramePr>
          <p:cNvPr id="5" name="表格 4"/>
          <p:cNvGraphicFramePr>
            <a:graphicFrameLocks noGrp="1"/>
          </p:cNvGraphicFramePr>
          <p:nvPr>
            <p:extLst/>
          </p:nvPr>
        </p:nvGraphicFramePr>
        <p:xfrm>
          <a:off x="1775520" y="3068960"/>
          <a:ext cx="2880024" cy="1737360"/>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gridCol w="813918">
                  <a:extLst>
                    <a:ext uri="{9D8B030D-6E8A-4147-A177-3AD203B41FA5}">
                      <a16:colId xmlns:a16="http://schemas.microsoft.com/office/drawing/2014/main" val="20003"/>
                    </a:ext>
                  </a:extLst>
                </a:gridCol>
              </a:tblGrid>
              <a:tr h="214823">
                <a:tc rowSpan="2">
                  <a:txBody>
                    <a:bodyPr/>
                    <a:lstStyle/>
                    <a:p>
                      <a:endParaRPr lang="zh-TW" altLang="en-US" dirty="0"/>
                    </a:p>
                  </a:txBody>
                  <a:tcPr/>
                </a:tc>
                <a:tc gridSpan="3">
                  <a:txBody>
                    <a:bodyPr/>
                    <a:lstStyle/>
                    <a:p>
                      <a:pPr algn="ctr"/>
                      <a:r>
                        <a:rPr lang="en-US" altLang="zh-TW" dirty="0" smtClean="0"/>
                        <a:t>Outlook</a:t>
                      </a:r>
                      <a:endParaRPr lang="zh-TW" altLang="en-US" dirty="0"/>
                    </a:p>
                  </a:txBody>
                  <a:tcPr anchor="ct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0"/>
                  </a:ext>
                </a:extLst>
              </a:tr>
              <a:tr h="252000">
                <a:tc vMerge="1">
                  <a:txBody>
                    <a:bodyPr/>
                    <a:lstStyle/>
                    <a:p>
                      <a:endParaRPr lang="zh-TW" altLang="en-US" dirty="0"/>
                    </a:p>
                  </a:txBody>
                  <a:tcPr/>
                </a:tc>
                <a:tc>
                  <a:txBody>
                    <a:bodyPr/>
                    <a:lstStyle/>
                    <a:p>
                      <a:pPr algn="ctr"/>
                      <a:r>
                        <a:rPr lang="en-US" altLang="zh-TW" sz="1200" dirty="0" smtClean="0"/>
                        <a:t>Sunny</a:t>
                      </a:r>
                      <a:endParaRPr lang="zh-TW" altLang="en-US" sz="1200" dirty="0"/>
                    </a:p>
                  </a:txBody>
                  <a:tcPr anchor="ctr"/>
                </a:tc>
                <a:tc>
                  <a:txBody>
                    <a:bodyPr/>
                    <a:lstStyle/>
                    <a:p>
                      <a:pPr algn="ctr"/>
                      <a:r>
                        <a:rPr lang="en-US" altLang="zh-TW" sz="1200" dirty="0" smtClean="0"/>
                        <a:t>Overcast</a:t>
                      </a:r>
                      <a:endParaRPr lang="zh-TW" altLang="en-US" sz="1200" dirty="0"/>
                    </a:p>
                  </a:txBody>
                  <a:tcPr anchor="ctr"/>
                </a:tc>
                <a:tc>
                  <a:txBody>
                    <a:bodyPr/>
                    <a:lstStyle/>
                    <a:p>
                      <a:pPr algn="ctr"/>
                      <a:r>
                        <a:rPr lang="en-US" altLang="zh-TW" sz="1200" dirty="0" smtClean="0"/>
                        <a:t>Rain</a:t>
                      </a:r>
                      <a:endParaRPr lang="zh-TW" altLang="en-US" sz="1200" dirty="0"/>
                    </a:p>
                  </a:txBody>
                  <a:tcPr anchor="ctr"/>
                </a:tc>
                <a:extLst>
                  <a:ext uri="{0D108BD9-81ED-4DB2-BD59-A6C34878D82A}">
                    <a16:rowId xmlns:a16="http://schemas.microsoft.com/office/drawing/2014/main" val="10001"/>
                  </a:ext>
                </a:extLst>
              </a:tr>
              <a:tr h="252000">
                <a:tc>
                  <a:txBody>
                    <a:bodyPr/>
                    <a:lstStyle/>
                    <a:p>
                      <a:r>
                        <a:rPr lang="en-US" altLang="zh-TW" sz="1200" dirty="0" smtClean="0"/>
                        <a:t>Yes</a:t>
                      </a:r>
                      <a:endParaRPr lang="zh-TW" altLang="en-US" sz="1200" dirty="0"/>
                    </a:p>
                  </a:txBody>
                  <a:tcPr/>
                </a:tc>
                <a:tc>
                  <a:txBody>
                    <a:bodyPr/>
                    <a:lstStyle/>
                    <a:p>
                      <a:pPr algn="ctr"/>
                      <a:r>
                        <a:rPr lang="en-US" altLang="zh-TW" sz="1200" dirty="0" smtClean="0"/>
                        <a:t>2</a:t>
                      </a:r>
                      <a:endParaRPr lang="zh-TW" altLang="en-US" sz="1200" dirty="0"/>
                    </a:p>
                  </a:txBody>
                  <a:tcPr/>
                </a:tc>
                <a:tc>
                  <a:txBody>
                    <a:bodyPr/>
                    <a:lstStyle/>
                    <a:p>
                      <a:pPr algn="ctr"/>
                      <a:r>
                        <a:rPr lang="en-US" altLang="zh-TW" sz="1200" dirty="0" smtClean="0"/>
                        <a:t>4</a:t>
                      </a:r>
                      <a:endParaRPr lang="zh-TW" altLang="en-US" sz="1200" dirty="0"/>
                    </a:p>
                  </a:txBody>
                  <a:tcPr/>
                </a:tc>
                <a:tc>
                  <a:txBody>
                    <a:bodyPr/>
                    <a:lstStyle/>
                    <a:p>
                      <a:pPr algn="ctr"/>
                      <a:r>
                        <a:rPr lang="en-US" altLang="zh-TW" sz="1200" dirty="0" smtClean="0"/>
                        <a:t>3</a:t>
                      </a:r>
                      <a:endParaRPr lang="zh-TW" altLang="en-US" sz="1200" dirty="0"/>
                    </a:p>
                  </a:txBody>
                  <a:tcPr/>
                </a:tc>
                <a:extLst>
                  <a:ext uri="{0D108BD9-81ED-4DB2-BD59-A6C34878D82A}">
                    <a16:rowId xmlns:a16="http://schemas.microsoft.com/office/drawing/2014/main" val="10002"/>
                  </a:ext>
                </a:extLst>
              </a:tr>
              <a:tr h="252000">
                <a:tc>
                  <a:txBody>
                    <a:bodyPr/>
                    <a:lstStyle/>
                    <a:p>
                      <a:r>
                        <a:rPr lang="en-US" altLang="zh-TW" sz="1200" dirty="0" smtClean="0"/>
                        <a:t>No</a:t>
                      </a:r>
                      <a:endParaRPr lang="zh-TW" altLang="en-US" sz="1200" dirty="0"/>
                    </a:p>
                  </a:txBody>
                  <a:tcPr/>
                </a:tc>
                <a:tc>
                  <a:txBody>
                    <a:bodyPr/>
                    <a:lstStyle/>
                    <a:p>
                      <a:pPr algn="ctr"/>
                      <a:r>
                        <a:rPr lang="en-US" altLang="zh-TW" sz="1200" dirty="0" smtClean="0"/>
                        <a:t>3</a:t>
                      </a:r>
                      <a:endParaRPr lang="zh-TW" altLang="en-US" sz="1200" dirty="0"/>
                    </a:p>
                  </a:txBody>
                  <a:tcPr/>
                </a:tc>
                <a:tc>
                  <a:txBody>
                    <a:bodyPr/>
                    <a:lstStyle/>
                    <a:p>
                      <a:pPr algn="ctr"/>
                      <a:r>
                        <a:rPr lang="en-US" altLang="zh-TW" sz="1200" dirty="0" smtClean="0"/>
                        <a:t>0</a:t>
                      </a:r>
                      <a:endParaRPr lang="zh-TW" altLang="en-US" sz="1200" dirty="0"/>
                    </a:p>
                  </a:txBody>
                  <a:tcPr/>
                </a:tc>
                <a:tc>
                  <a:txBody>
                    <a:bodyPr/>
                    <a:lstStyle/>
                    <a:p>
                      <a:pPr algn="ctr"/>
                      <a:r>
                        <a:rPr lang="en-US" altLang="zh-TW" sz="1200" dirty="0" smtClean="0"/>
                        <a:t>2</a:t>
                      </a:r>
                      <a:endParaRPr lang="zh-TW" altLang="en-US" sz="1200" dirty="0"/>
                    </a:p>
                  </a:txBody>
                  <a:tcPr/>
                </a:tc>
                <a:extLst>
                  <a:ext uri="{0D108BD9-81ED-4DB2-BD59-A6C34878D82A}">
                    <a16:rowId xmlns:a16="http://schemas.microsoft.com/office/drawing/2014/main" val="10003"/>
                  </a:ext>
                </a:extLst>
              </a:tr>
              <a:tr h="252000">
                <a:tc>
                  <a:txBody>
                    <a:bodyPr/>
                    <a:lstStyle/>
                    <a:p>
                      <a:r>
                        <a:rPr lang="en-US" altLang="zh-TW" sz="1200" dirty="0" smtClean="0"/>
                        <a:t>Yes</a:t>
                      </a:r>
                      <a:endParaRPr lang="zh-TW" altLang="en-US" sz="1200" dirty="0"/>
                    </a:p>
                  </a:txBody>
                  <a:tcPr/>
                </a:tc>
                <a:tc>
                  <a:txBody>
                    <a:bodyPr/>
                    <a:lstStyle/>
                    <a:p>
                      <a:pPr algn="ctr"/>
                      <a:r>
                        <a:rPr lang="en-US" altLang="zh-TW" sz="1200" dirty="0" smtClean="0"/>
                        <a:t>2/9</a:t>
                      </a:r>
                      <a:endParaRPr lang="zh-TW" altLang="en-US" sz="1200" dirty="0"/>
                    </a:p>
                  </a:txBody>
                  <a:tcPr/>
                </a:tc>
                <a:tc>
                  <a:txBody>
                    <a:bodyPr/>
                    <a:lstStyle/>
                    <a:p>
                      <a:pPr algn="ctr"/>
                      <a:r>
                        <a:rPr lang="en-US" altLang="zh-TW" sz="1200" dirty="0" smtClean="0"/>
                        <a:t>4/9</a:t>
                      </a:r>
                      <a:endParaRPr lang="zh-TW" altLang="en-US" sz="1200" dirty="0"/>
                    </a:p>
                  </a:txBody>
                  <a:tcPr/>
                </a:tc>
                <a:tc>
                  <a:txBody>
                    <a:bodyPr/>
                    <a:lstStyle/>
                    <a:p>
                      <a:pPr algn="ctr"/>
                      <a:r>
                        <a:rPr lang="en-US" altLang="zh-TW" sz="1200" dirty="0" smtClean="0"/>
                        <a:t>3/9</a:t>
                      </a:r>
                      <a:endParaRPr lang="zh-TW" altLang="en-US" sz="1200" dirty="0"/>
                    </a:p>
                  </a:txBody>
                  <a:tcPr/>
                </a:tc>
                <a:extLst>
                  <a:ext uri="{0D108BD9-81ED-4DB2-BD59-A6C34878D82A}">
                    <a16:rowId xmlns:a16="http://schemas.microsoft.com/office/drawing/2014/main" val="10004"/>
                  </a:ext>
                </a:extLst>
              </a:tr>
              <a:tr h="252000">
                <a:tc>
                  <a:txBody>
                    <a:bodyPr/>
                    <a:lstStyle/>
                    <a:p>
                      <a:r>
                        <a:rPr lang="en-US" altLang="zh-TW" sz="1200" dirty="0" smtClean="0"/>
                        <a:t>No</a:t>
                      </a:r>
                      <a:endParaRPr lang="zh-TW" altLang="en-US" sz="1200" dirty="0"/>
                    </a:p>
                  </a:txBody>
                  <a:tcPr/>
                </a:tc>
                <a:tc>
                  <a:txBody>
                    <a:bodyPr/>
                    <a:lstStyle/>
                    <a:p>
                      <a:pPr algn="ctr"/>
                      <a:r>
                        <a:rPr lang="en-US" altLang="zh-TW" sz="1200" dirty="0" smtClean="0"/>
                        <a:t>3/5</a:t>
                      </a:r>
                      <a:endParaRPr lang="zh-TW" altLang="en-US" sz="1200" dirty="0"/>
                    </a:p>
                  </a:txBody>
                  <a:tcPr/>
                </a:tc>
                <a:tc>
                  <a:txBody>
                    <a:bodyPr/>
                    <a:lstStyle/>
                    <a:p>
                      <a:pPr algn="ctr"/>
                      <a:r>
                        <a:rPr lang="en-US" altLang="zh-TW" sz="1200" dirty="0" smtClean="0"/>
                        <a:t>0/5</a:t>
                      </a:r>
                      <a:endParaRPr lang="zh-TW" altLang="en-US" sz="1200" dirty="0"/>
                    </a:p>
                  </a:txBody>
                  <a:tcPr/>
                </a:tc>
                <a:tc>
                  <a:txBody>
                    <a:bodyPr/>
                    <a:lstStyle/>
                    <a:p>
                      <a:pPr algn="ctr"/>
                      <a:r>
                        <a:rPr lang="en-US" altLang="zh-TW" sz="1200" dirty="0" smtClean="0"/>
                        <a:t>2/5</a:t>
                      </a:r>
                      <a:endParaRPr lang="zh-TW" altLang="en-US" sz="1200" dirty="0"/>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nvPr>
        </p:nvGraphicFramePr>
        <p:xfrm>
          <a:off x="1775520" y="5012834"/>
          <a:ext cx="2880024" cy="1737360"/>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gridCol w="813918">
                  <a:extLst>
                    <a:ext uri="{9D8B030D-6E8A-4147-A177-3AD203B41FA5}">
                      <a16:colId xmlns:a16="http://schemas.microsoft.com/office/drawing/2014/main" val="20003"/>
                    </a:ext>
                  </a:extLst>
                </a:gridCol>
              </a:tblGrid>
              <a:tr h="214823">
                <a:tc rowSpan="2">
                  <a:txBody>
                    <a:bodyPr/>
                    <a:lstStyle/>
                    <a:p>
                      <a:endParaRPr lang="zh-TW" altLang="en-US" dirty="0">
                        <a:latin typeface="+mn-lt"/>
                      </a:endParaRPr>
                    </a:p>
                  </a:txBody>
                  <a:tcPr/>
                </a:tc>
                <a:tc gridSpan="3">
                  <a:txBody>
                    <a:bodyPr/>
                    <a:lstStyle/>
                    <a:p>
                      <a:pPr algn="ctr"/>
                      <a:r>
                        <a:rPr lang="en-US" altLang="zh-TW" sz="1800" b="0" i="0" u="none" strike="noStrike" dirty="0" smtClean="0">
                          <a:solidFill>
                            <a:srgbClr val="000000"/>
                          </a:solidFill>
                          <a:effectLst/>
                          <a:latin typeface="+mn-lt"/>
                          <a:ea typeface="+mn-ea"/>
                        </a:rPr>
                        <a:t>Temperature</a:t>
                      </a:r>
                      <a:endParaRPr lang="zh-TW" altLang="en-US" dirty="0">
                        <a:latin typeface="+mn-lt"/>
                      </a:endParaRPr>
                    </a:p>
                  </a:txBody>
                  <a:tcPr anchor="ct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0"/>
                  </a:ext>
                </a:extLst>
              </a:tr>
              <a:tr h="252000">
                <a:tc vMerge="1">
                  <a:txBody>
                    <a:bodyPr/>
                    <a:lstStyle/>
                    <a:p>
                      <a:endParaRPr lang="zh-TW" altLang="en-US" dirty="0"/>
                    </a:p>
                  </a:txBody>
                  <a:tcPr/>
                </a:tc>
                <a:tc>
                  <a:txBody>
                    <a:bodyPr/>
                    <a:lstStyle/>
                    <a:p>
                      <a:pPr algn="ctr"/>
                      <a:r>
                        <a:rPr lang="en-US" altLang="zh-TW" sz="1200" dirty="0" smtClean="0">
                          <a:latin typeface="+mn-lt"/>
                        </a:rPr>
                        <a:t>Hot</a:t>
                      </a:r>
                      <a:endParaRPr lang="zh-TW" altLang="en-US" sz="1200" dirty="0">
                        <a:latin typeface="+mn-lt"/>
                      </a:endParaRPr>
                    </a:p>
                  </a:txBody>
                  <a:tcPr anchor="ctr"/>
                </a:tc>
                <a:tc>
                  <a:txBody>
                    <a:bodyPr/>
                    <a:lstStyle/>
                    <a:p>
                      <a:pPr algn="ctr"/>
                      <a:r>
                        <a:rPr lang="en-US" altLang="zh-TW" sz="1200" dirty="0" smtClean="0">
                          <a:latin typeface="+mn-lt"/>
                        </a:rPr>
                        <a:t>Mild</a:t>
                      </a:r>
                      <a:endParaRPr lang="zh-TW" altLang="en-US" sz="1200" dirty="0">
                        <a:latin typeface="+mn-lt"/>
                      </a:endParaRPr>
                    </a:p>
                  </a:txBody>
                  <a:tcPr anchor="ctr"/>
                </a:tc>
                <a:tc>
                  <a:txBody>
                    <a:bodyPr/>
                    <a:lstStyle/>
                    <a:p>
                      <a:pPr algn="ctr"/>
                      <a:r>
                        <a:rPr lang="en-US" altLang="zh-TW" sz="1200" dirty="0" smtClean="0">
                          <a:latin typeface="+mn-lt"/>
                        </a:rPr>
                        <a:t>Cool</a:t>
                      </a:r>
                      <a:endParaRPr lang="zh-TW" altLang="en-US" sz="1200" dirty="0">
                        <a:latin typeface="+mn-lt"/>
                      </a:endParaRPr>
                    </a:p>
                  </a:txBody>
                  <a:tcPr anchor="ctr"/>
                </a:tc>
                <a:extLst>
                  <a:ext uri="{0D108BD9-81ED-4DB2-BD59-A6C34878D82A}">
                    <a16:rowId xmlns:a16="http://schemas.microsoft.com/office/drawing/2014/main" val="10001"/>
                  </a:ext>
                </a:extLst>
              </a:tr>
              <a:tr h="252000">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tc>
                  <a:txBody>
                    <a:bodyPr/>
                    <a:lstStyle/>
                    <a:p>
                      <a:pPr algn="ctr"/>
                      <a:r>
                        <a:rPr lang="en-US" altLang="zh-TW" sz="1200" dirty="0" smtClean="0">
                          <a:latin typeface="+mn-lt"/>
                        </a:rPr>
                        <a:t>4</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extLst>
                  <a:ext uri="{0D108BD9-81ED-4DB2-BD59-A6C34878D82A}">
                    <a16:rowId xmlns:a16="http://schemas.microsoft.com/office/drawing/2014/main" val="10002"/>
                  </a:ext>
                </a:extLst>
              </a:tr>
              <a:tr h="252000">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tc>
                  <a:txBody>
                    <a:bodyPr/>
                    <a:lstStyle/>
                    <a:p>
                      <a:pPr algn="ctr"/>
                      <a:r>
                        <a:rPr lang="en-US" altLang="zh-TW" sz="1200" dirty="0" smtClean="0">
                          <a:latin typeface="+mn-lt"/>
                        </a:rPr>
                        <a:t>1</a:t>
                      </a:r>
                      <a:endParaRPr lang="zh-TW" altLang="en-US" sz="1200" dirty="0">
                        <a:latin typeface="+mn-lt"/>
                      </a:endParaRPr>
                    </a:p>
                  </a:txBody>
                  <a:tcPr/>
                </a:tc>
                <a:extLst>
                  <a:ext uri="{0D108BD9-81ED-4DB2-BD59-A6C34878D82A}">
                    <a16:rowId xmlns:a16="http://schemas.microsoft.com/office/drawing/2014/main" val="10003"/>
                  </a:ext>
                </a:extLst>
              </a:tr>
              <a:tr h="252000">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2/9</a:t>
                      </a:r>
                      <a:endParaRPr lang="zh-TW" altLang="en-US" sz="1200" dirty="0">
                        <a:latin typeface="+mn-lt"/>
                      </a:endParaRPr>
                    </a:p>
                  </a:txBody>
                  <a:tcPr/>
                </a:tc>
                <a:tc>
                  <a:txBody>
                    <a:bodyPr/>
                    <a:lstStyle/>
                    <a:p>
                      <a:pPr algn="ctr"/>
                      <a:r>
                        <a:rPr lang="en-US" altLang="zh-TW" sz="1200" dirty="0" smtClean="0">
                          <a:latin typeface="+mn-lt"/>
                        </a:rPr>
                        <a:t>4/9</a:t>
                      </a:r>
                      <a:endParaRPr lang="zh-TW" altLang="en-US" sz="1200" dirty="0">
                        <a:latin typeface="+mn-lt"/>
                      </a:endParaRPr>
                    </a:p>
                  </a:txBody>
                  <a:tcPr/>
                </a:tc>
                <a:tc>
                  <a:txBody>
                    <a:bodyPr/>
                    <a:lstStyle/>
                    <a:p>
                      <a:pPr algn="ctr"/>
                      <a:r>
                        <a:rPr lang="en-US" altLang="zh-TW" sz="1200" dirty="0" smtClean="0">
                          <a:latin typeface="+mn-lt"/>
                        </a:rPr>
                        <a:t>3/9</a:t>
                      </a:r>
                      <a:endParaRPr lang="zh-TW" altLang="en-US" sz="1200" dirty="0">
                        <a:latin typeface="+mn-lt"/>
                      </a:endParaRPr>
                    </a:p>
                  </a:txBody>
                  <a:tcPr/>
                </a:tc>
                <a:extLst>
                  <a:ext uri="{0D108BD9-81ED-4DB2-BD59-A6C34878D82A}">
                    <a16:rowId xmlns:a16="http://schemas.microsoft.com/office/drawing/2014/main" val="10004"/>
                  </a:ext>
                </a:extLst>
              </a:tr>
              <a:tr h="252000">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2/5</a:t>
                      </a:r>
                      <a:endParaRPr lang="zh-TW" altLang="en-US" sz="1200" dirty="0">
                        <a:latin typeface="+mn-lt"/>
                      </a:endParaRPr>
                    </a:p>
                  </a:txBody>
                  <a:tcPr/>
                </a:tc>
                <a:tc>
                  <a:txBody>
                    <a:bodyPr/>
                    <a:lstStyle/>
                    <a:p>
                      <a:pPr algn="ctr"/>
                      <a:r>
                        <a:rPr lang="en-US" altLang="zh-TW" sz="1200" dirty="0" smtClean="0">
                          <a:latin typeface="+mn-lt"/>
                        </a:rPr>
                        <a:t>2/5</a:t>
                      </a:r>
                      <a:endParaRPr lang="zh-TW" altLang="en-US" sz="1200" dirty="0">
                        <a:latin typeface="+mn-lt"/>
                      </a:endParaRPr>
                    </a:p>
                  </a:txBody>
                  <a:tcPr/>
                </a:tc>
                <a:tc>
                  <a:txBody>
                    <a:bodyPr/>
                    <a:lstStyle/>
                    <a:p>
                      <a:pPr algn="ctr"/>
                      <a:r>
                        <a:rPr lang="en-US" altLang="zh-TW" sz="1200" dirty="0" smtClean="0">
                          <a:latin typeface="+mn-lt"/>
                        </a:rPr>
                        <a:t>1/5</a:t>
                      </a:r>
                      <a:endParaRPr lang="zh-TW" altLang="en-US" sz="1200" dirty="0">
                        <a:latin typeface="+mn-lt"/>
                      </a:endParaRPr>
                    </a:p>
                  </a:txBody>
                  <a:tcPr/>
                </a:tc>
                <a:extLst>
                  <a:ext uri="{0D108BD9-81ED-4DB2-BD59-A6C34878D82A}">
                    <a16:rowId xmlns:a16="http://schemas.microsoft.com/office/drawing/2014/main" val="10005"/>
                  </a:ext>
                </a:extLst>
              </a:tr>
            </a:tbl>
          </a:graphicData>
        </a:graphic>
      </p:graphicFrame>
      <p:graphicFrame>
        <p:nvGraphicFramePr>
          <p:cNvPr id="7" name="表格 6"/>
          <p:cNvGraphicFramePr>
            <a:graphicFrameLocks noGrp="1"/>
          </p:cNvGraphicFramePr>
          <p:nvPr>
            <p:extLst/>
          </p:nvPr>
        </p:nvGraphicFramePr>
        <p:xfrm>
          <a:off x="4861224" y="3068961"/>
          <a:ext cx="2066106" cy="1747431"/>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tblGrid>
              <a:tr h="375831">
                <a:tc rowSpan="2">
                  <a:txBody>
                    <a:bodyPr/>
                    <a:lstStyle/>
                    <a:p>
                      <a:endParaRPr lang="zh-TW" altLang="en-US" dirty="0">
                        <a:latin typeface="+mn-lt"/>
                      </a:endParaRPr>
                    </a:p>
                  </a:txBody>
                  <a:tcPr/>
                </a:tc>
                <a:tc gridSpan="2">
                  <a:txBody>
                    <a:bodyPr/>
                    <a:lstStyle/>
                    <a:p>
                      <a:pPr algn="ctr"/>
                      <a:r>
                        <a:rPr lang="en-US" altLang="zh-TW" sz="1800" b="0" i="0" u="none" strike="noStrike" dirty="0" smtClean="0">
                          <a:solidFill>
                            <a:srgbClr val="000000"/>
                          </a:solidFill>
                          <a:effectLst/>
                          <a:latin typeface="+mn-lt"/>
                          <a:ea typeface="+mn-ea"/>
                        </a:rPr>
                        <a:t>Humidity</a:t>
                      </a:r>
                      <a:endParaRPr lang="zh-TW" altLang="en-US" dirty="0">
                        <a:latin typeface="+mn-lt"/>
                      </a:endParaRPr>
                    </a:p>
                  </a:txBody>
                  <a:tcPr anchor="ctr"/>
                </a:tc>
                <a:tc hMerge="1">
                  <a:txBody>
                    <a:bodyPr/>
                    <a:lstStyle/>
                    <a:p>
                      <a:pPr algn="ctr"/>
                      <a:endParaRPr lang="zh-TW" altLang="en-US" dirty="0">
                        <a:latin typeface="+mn-lt"/>
                      </a:endParaRPr>
                    </a:p>
                  </a:txBody>
                  <a:tcPr anchor="ctr"/>
                </a:tc>
                <a:extLst>
                  <a:ext uri="{0D108BD9-81ED-4DB2-BD59-A6C34878D82A}">
                    <a16:rowId xmlns:a16="http://schemas.microsoft.com/office/drawing/2014/main" val="10000"/>
                  </a:ext>
                </a:extLst>
              </a:tr>
              <a:tr h="264995">
                <a:tc vMerge="1">
                  <a:txBody>
                    <a:bodyPr/>
                    <a:lstStyle/>
                    <a:p>
                      <a:endParaRPr lang="zh-TW" altLang="en-US" dirty="0"/>
                    </a:p>
                  </a:txBody>
                  <a:tcPr/>
                </a:tc>
                <a:tc>
                  <a:txBody>
                    <a:bodyPr/>
                    <a:lstStyle/>
                    <a:p>
                      <a:pPr algn="ctr"/>
                      <a:r>
                        <a:rPr lang="en-US" altLang="zh-TW" sz="1200" dirty="0" smtClean="0">
                          <a:latin typeface="+mn-lt"/>
                        </a:rPr>
                        <a:t>High</a:t>
                      </a:r>
                      <a:endParaRPr lang="zh-TW" altLang="en-US" sz="1200" dirty="0">
                        <a:latin typeface="+mn-lt"/>
                      </a:endParaRPr>
                    </a:p>
                  </a:txBody>
                  <a:tcPr anchor="ctr"/>
                </a:tc>
                <a:tc>
                  <a:txBody>
                    <a:bodyPr/>
                    <a:lstStyle/>
                    <a:p>
                      <a:pPr algn="ctr"/>
                      <a:r>
                        <a:rPr lang="en-US" altLang="zh-TW" sz="1200" dirty="0" smtClean="0">
                          <a:latin typeface="+mn-lt"/>
                        </a:rPr>
                        <a:t>Normal</a:t>
                      </a:r>
                      <a:endParaRPr lang="zh-TW" altLang="en-US" sz="1200" dirty="0">
                        <a:latin typeface="+mn-lt"/>
                      </a:endParaRPr>
                    </a:p>
                  </a:txBody>
                  <a:tcPr anchor="ctr"/>
                </a:tc>
                <a:extLst>
                  <a:ext uri="{0D108BD9-81ED-4DB2-BD59-A6C34878D82A}">
                    <a16:rowId xmlns:a16="http://schemas.microsoft.com/office/drawing/2014/main" val="10001"/>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tc>
                  <a:txBody>
                    <a:bodyPr/>
                    <a:lstStyle/>
                    <a:p>
                      <a:pPr algn="ctr"/>
                      <a:r>
                        <a:rPr lang="en-US" altLang="zh-TW" sz="1200" dirty="0" smtClean="0">
                          <a:latin typeface="+mn-lt"/>
                        </a:rPr>
                        <a:t>6</a:t>
                      </a:r>
                      <a:endParaRPr lang="zh-TW" altLang="en-US" sz="1200" dirty="0">
                        <a:latin typeface="+mn-lt"/>
                      </a:endParaRPr>
                    </a:p>
                  </a:txBody>
                  <a:tcPr/>
                </a:tc>
                <a:extLst>
                  <a:ext uri="{0D108BD9-81ED-4DB2-BD59-A6C34878D82A}">
                    <a16:rowId xmlns:a16="http://schemas.microsoft.com/office/drawing/2014/main" val="10002"/>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4</a:t>
                      </a:r>
                      <a:endParaRPr lang="zh-TW" altLang="en-US" sz="1200" dirty="0">
                        <a:latin typeface="+mn-lt"/>
                      </a:endParaRPr>
                    </a:p>
                  </a:txBody>
                  <a:tcPr/>
                </a:tc>
                <a:tc>
                  <a:txBody>
                    <a:bodyPr/>
                    <a:lstStyle/>
                    <a:p>
                      <a:pPr algn="ctr"/>
                      <a:r>
                        <a:rPr lang="en-US" altLang="zh-TW" sz="1200" dirty="0" smtClean="0">
                          <a:latin typeface="+mn-lt"/>
                        </a:rPr>
                        <a:t>1</a:t>
                      </a:r>
                      <a:endParaRPr lang="zh-TW" altLang="en-US" sz="1200" dirty="0">
                        <a:latin typeface="+mn-lt"/>
                      </a:endParaRPr>
                    </a:p>
                  </a:txBody>
                  <a:tcPr/>
                </a:tc>
                <a:extLst>
                  <a:ext uri="{0D108BD9-81ED-4DB2-BD59-A6C34878D82A}">
                    <a16:rowId xmlns:a16="http://schemas.microsoft.com/office/drawing/2014/main" val="10003"/>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3/9</a:t>
                      </a:r>
                      <a:endParaRPr lang="zh-TW" altLang="en-US" sz="1200" dirty="0">
                        <a:latin typeface="+mn-lt"/>
                      </a:endParaRPr>
                    </a:p>
                  </a:txBody>
                  <a:tcPr/>
                </a:tc>
                <a:tc>
                  <a:txBody>
                    <a:bodyPr/>
                    <a:lstStyle/>
                    <a:p>
                      <a:pPr algn="ctr"/>
                      <a:r>
                        <a:rPr lang="en-US" altLang="zh-TW" sz="1200" dirty="0" smtClean="0">
                          <a:latin typeface="+mn-lt"/>
                        </a:rPr>
                        <a:t>6/9</a:t>
                      </a:r>
                      <a:endParaRPr lang="zh-TW" altLang="en-US" sz="1200" dirty="0">
                        <a:latin typeface="+mn-lt"/>
                      </a:endParaRPr>
                    </a:p>
                  </a:txBody>
                  <a:tcPr/>
                </a:tc>
                <a:extLst>
                  <a:ext uri="{0D108BD9-81ED-4DB2-BD59-A6C34878D82A}">
                    <a16:rowId xmlns:a16="http://schemas.microsoft.com/office/drawing/2014/main" val="10004"/>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4/5</a:t>
                      </a:r>
                      <a:endParaRPr lang="zh-TW" altLang="en-US" sz="1200" dirty="0">
                        <a:latin typeface="+mn-lt"/>
                      </a:endParaRPr>
                    </a:p>
                  </a:txBody>
                  <a:tcPr/>
                </a:tc>
                <a:tc>
                  <a:txBody>
                    <a:bodyPr/>
                    <a:lstStyle/>
                    <a:p>
                      <a:pPr algn="ctr"/>
                      <a:r>
                        <a:rPr lang="en-US" altLang="zh-TW" sz="1200" dirty="0" smtClean="0">
                          <a:latin typeface="+mn-lt"/>
                        </a:rPr>
                        <a:t>1/5</a:t>
                      </a:r>
                      <a:endParaRPr lang="zh-TW" altLang="en-US" sz="1200" dirty="0">
                        <a:latin typeface="+mn-lt"/>
                      </a:endParaRPr>
                    </a:p>
                  </a:txBody>
                  <a:tcPr/>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extLst/>
          </p:nvPr>
        </p:nvGraphicFramePr>
        <p:xfrm>
          <a:off x="4875201" y="5012835"/>
          <a:ext cx="2066106" cy="1747431"/>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tblGrid>
              <a:tr h="375831">
                <a:tc rowSpan="2">
                  <a:txBody>
                    <a:bodyPr/>
                    <a:lstStyle/>
                    <a:p>
                      <a:endParaRPr lang="zh-TW" altLang="en-US" dirty="0">
                        <a:latin typeface="+mn-lt"/>
                      </a:endParaRPr>
                    </a:p>
                  </a:txBody>
                  <a:tcPr/>
                </a:tc>
                <a:tc gridSpan="2">
                  <a:txBody>
                    <a:bodyPr/>
                    <a:lstStyle/>
                    <a:p>
                      <a:pPr algn="ctr"/>
                      <a:r>
                        <a:rPr lang="en-US" altLang="zh-TW" sz="1800" b="0" i="0" u="none" strike="noStrike" dirty="0" smtClean="0">
                          <a:solidFill>
                            <a:srgbClr val="000000"/>
                          </a:solidFill>
                          <a:effectLst/>
                          <a:latin typeface="+mn-lt"/>
                          <a:ea typeface="+mn-ea"/>
                        </a:rPr>
                        <a:t>Wind</a:t>
                      </a:r>
                      <a:endParaRPr lang="zh-TW" altLang="en-US" dirty="0">
                        <a:latin typeface="+mn-lt"/>
                      </a:endParaRPr>
                    </a:p>
                  </a:txBody>
                  <a:tcPr anchor="ctr"/>
                </a:tc>
                <a:tc hMerge="1">
                  <a:txBody>
                    <a:bodyPr/>
                    <a:lstStyle/>
                    <a:p>
                      <a:pPr algn="ctr"/>
                      <a:endParaRPr lang="zh-TW" altLang="en-US" dirty="0">
                        <a:latin typeface="+mn-lt"/>
                      </a:endParaRPr>
                    </a:p>
                  </a:txBody>
                  <a:tcPr anchor="ctr"/>
                </a:tc>
                <a:extLst>
                  <a:ext uri="{0D108BD9-81ED-4DB2-BD59-A6C34878D82A}">
                    <a16:rowId xmlns:a16="http://schemas.microsoft.com/office/drawing/2014/main" val="10000"/>
                  </a:ext>
                </a:extLst>
              </a:tr>
              <a:tr h="264995">
                <a:tc vMerge="1">
                  <a:txBody>
                    <a:bodyPr/>
                    <a:lstStyle/>
                    <a:p>
                      <a:endParaRPr lang="zh-TW" altLang="en-US" dirty="0"/>
                    </a:p>
                  </a:txBody>
                  <a:tcPr/>
                </a:tc>
                <a:tc>
                  <a:txBody>
                    <a:bodyPr/>
                    <a:lstStyle/>
                    <a:p>
                      <a:pPr algn="ctr"/>
                      <a:r>
                        <a:rPr lang="en-US" altLang="zh-TW" sz="1200" dirty="0" smtClean="0">
                          <a:latin typeface="+mn-lt"/>
                        </a:rPr>
                        <a:t>Strong</a:t>
                      </a:r>
                      <a:endParaRPr lang="zh-TW" altLang="en-US" sz="1200" dirty="0">
                        <a:latin typeface="+mn-lt"/>
                      </a:endParaRPr>
                    </a:p>
                  </a:txBody>
                  <a:tcPr anchor="ctr"/>
                </a:tc>
                <a:tc>
                  <a:txBody>
                    <a:bodyPr/>
                    <a:lstStyle/>
                    <a:p>
                      <a:pPr algn="ctr"/>
                      <a:r>
                        <a:rPr lang="en-US" altLang="zh-TW" sz="1200" dirty="0" smtClean="0">
                          <a:latin typeface="+mn-lt"/>
                        </a:rPr>
                        <a:t>Weak</a:t>
                      </a:r>
                      <a:endParaRPr lang="zh-TW" altLang="en-US" sz="1200" dirty="0">
                        <a:latin typeface="+mn-lt"/>
                      </a:endParaRPr>
                    </a:p>
                  </a:txBody>
                  <a:tcPr anchor="ctr"/>
                </a:tc>
                <a:extLst>
                  <a:ext uri="{0D108BD9-81ED-4DB2-BD59-A6C34878D82A}">
                    <a16:rowId xmlns:a16="http://schemas.microsoft.com/office/drawing/2014/main" val="10001"/>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tc>
                  <a:txBody>
                    <a:bodyPr/>
                    <a:lstStyle/>
                    <a:p>
                      <a:pPr algn="ctr"/>
                      <a:r>
                        <a:rPr lang="en-US" altLang="zh-TW" sz="1200" dirty="0" smtClean="0">
                          <a:latin typeface="+mn-lt"/>
                        </a:rPr>
                        <a:t>6</a:t>
                      </a:r>
                      <a:endParaRPr lang="zh-TW" altLang="en-US" sz="1200" dirty="0">
                        <a:latin typeface="+mn-lt"/>
                      </a:endParaRPr>
                    </a:p>
                  </a:txBody>
                  <a:tcPr/>
                </a:tc>
                <a:extLst>
                  <a:ext uri="{0D108BD9-81ED-4DB2-BD59-A6C34878D82A}">
                    <a16:rowId xmlns:a16="http://schemas.microsoft.com/office/drawing/2014/main" val="10002"/>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extLst>
                  <a:ext uri="{0D108BD9-81ED-4DB2-BD59-A6C34878D82A}">
                    <a16:rowId xmlns:a16="http://schemas.microsoft.com/office/drawing/2014/main" val="10003"/>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3/9</a:t>
                      </a:r>
                      <a:endParaRPr lang="zh-TW" altLang="en-US" sz="1200" dirty="0">
                        <a:latin typeface="+mn-lt"/>
                      </a:endParaRPr>
                    </a:p>
                  </a:txBody>
                  <a:tcPr/>
                </a:tc>
                <a:tc>
                  <a:txBody>
                    <a:bodyPr/>
                    <a:lstStyle/>
                    <a:p>
                      <a:pPr algn="ctr"/>
                      <a:r>
                        <a:rPr lang="en-US" altLang="zh-TW" sz="1200" dirty="0" smtClean="0">
                          <a:latin typeface="+mn-lt"/>
                        </a:rPr>
                        <a:t>6/9</a:t>
                      </a:r>
                      <a:endParaRPr lang="zh-TW" altLang="en-US" sz="1200" dirty="0">
                        <a:latin typeface="+mn-lt"/>
                      </a:endParaRPr>
                    </a:p>
                  </a:txBody>
                  <a:tcPr/>
                </a:tc>
                <a:extLst>
                  <a:ext uri="{0D108BD9-81ED-4DB2-BD59-A6C34878D82A}">
                    <a16:rowId xmlns:a16="http://schemas.microsoft.com/office/drawing/2014/main" val="10004"/>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3/5</a:t>
                      </a:r>
                      <a:endParaRPr lang="zh-TW" altLang="en-US" sz="1200" dirty="0">
                        <a:latin typeface="+mn-lt"/>
                      </a:endParaRPr>
                    </a:p>
                  </a:txBody>
                  <a:tcPr/>
                </a:tc>
                <a:tc>
                  <a:txBody>
                    <a:bodyPr/>
                    <a:lstStyle/>
                    <a:p>
                      <a:pPr algn="ctr"/>
                      <a:r>
                        <a:rPr lang="en-US" altLang="zh-TW" sz="1200" dirty="0" smtClean="0">
                          <a:latin typeface="+mn-lt"/>
                        </a:rPr>
                        <a:t>2/5</a:t>
                      </a:r>
                      <a:endParaRPr lang="zh-TW" altLang="en-US" sz="1200" dirty="0">
                        <a:latin typeface="+mn-lt"/>
                      </a:endParaRPr>
                    </a:p>
                  </a:txBody>
                  <a:tcPr/>
                </a:tc>
                <a:extLst>
                  <a:ext uri="{0D108BD9-81ED-4DB2-BD59-A6C34878D82A}">
                    <a16:rowId xmlns:a16="http://schemas.microsoft.com/office/drawing/2014/main" val="10005"/>
                  </a:ext>
                </a:extLst>
              </a:tr>
            </a:tbl>
          </a:graphicData>
        </a:graphic>
      </p:graphicFrame>
      <p:pic>
        <p:nvPicPr>
          <p:cNvPr id="9" name="圖片 8"/>
          <p:cNvPicPr>
            <a:picLocks noChangeAspect="1"/>
          </p:cNvPicPr>
          <p:nvPr/>
        </p:nvPicPr>
        <p:blipFill>
          <a:blip r:embed="rId2"/>
          <a:stretch>
            <a:fillRect/>
          </a:stretch>
        </p:blipFill>
        <p:spPr>
          <a:xfrm>
            <a:off x="6927330" y="4040436"/>
            <a:ext cx="3738168" cy="1748354"/>
          </a:xfrm>
          <a:prstGeom prst="rect">
            <a:avLst/>
          </a:prstGeom>
        </p:spPr>
      </p:pic>
    </p:spTree>
    <p:extLst>
      <p:ext uri="{BB962C8B-B14F-4D97-AF65-F5344CB8AC3E}">
        <p14:creationId xmlns:p14="http://schemas.microsoft.com/office/powerpoint/2010/main" val="41524184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pPr marL="342900" lvl="1" indent="-342900">
              <a:buFontTx/>
              <a:buChar char="•"/>
            </a:pPr>
            <a:r>
              <a:rPr lang="en-US" altLang="zh-TW" dirty="0"/>
              <a:t>{H1 = Rain, H2 = Cool, H3 = Normal, H4 = Strong}</a:t>
            </a:r>
          </a:p>
          <a:p>
            <a:pPr lvl="1"/>
            <a:r>
              <a:rPr lang="en-US" altLang="zh-TW" dirty="0" err="1">
                <a:solidFill>
                  <a:schemeClr val="tx1"/>
                </a:solidFill>
              </a:rPr>
              <a:t>PlayTennis</a:t>
            </a:r>
            <a:r>
              <a:rPr lang="en-US" altLang="zh-TW" dirty="0">
                <a:solidFill>
                  <a:schemeClr val="tx1"/>
                </a:solidFill>
              </a:rPr>
              <a:t>=Yes </a:t>
            </a:r>
            <a:r>
              <a:rPr lang="en-US" altLang="zh-TW" dirty="0"/>
              <a:t>or No?</a:t>
            </a:r>
          </a:p>
          <a:p>
            <a:endParaRPr lang="zh-TW" altLang="en-US" dirty="0"/>
          </a:p>
        </p:txBody>
      </p:sp>
      <p:sp>
        <p:nvSpPr>
          <p:cNvPr id="3" name="標題 2"/>
          <p:cNvSpPr>
            <a:spLocks noGrp="1"/>
          </p:cNvSpPr>
          <p:nvPr>
            <p:ph type="title"/>
          </p:nvPr>
        </p:nvSpPr>
        <p:spPr/>
        <p:txBody>
          <a:bodyPr/>
          <a:lstStyle/>
          <a:p>
            <a:r>
              <a:rPr lang="en-US" altLang="zh-TW" dirty="0"/>
              <a:t>Exercise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43</a:t>
            </a:fld>
            <a:endParaRPr lang="zh-TW" altLang="en-US"/>
          </a:p>
        </p:txBody>
      </p:sp>
      <p:graphicFrame>
        <p:nvGraphicFramePr>
          <p:cNvPr id="5" name="表格 4"/>
          <p:cNvGraphicFramePr>
            <a:graphicFrameLocks noGrp="1"/>
          </p:cNvGraphicFramePr>
          <p:nvPr>
            <p:extLst/>
          </p:nvPr>
        </p:nvGraphicFramePr>
        <p:xfrm>
          <a:off x="1775520" y="3068960"/>
          <a:ext cx="2880024" cy="1737360"/>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gridCol w="813918">
                  <a:extLst>
                    <a:ext uri="{9D8B030D-6E8A-4147-A177-3AD203B41FA5}">
                      <a16:colId xmlns:a16="http://schemas.microsoft.com/office/drawing/2014/main" val="20003"/>
                    </a:ext>
                  </a:extLst>
                </a:gridCol>
              </a:tblGrid>
              <a:tr h="214823">
                <a:tc rowSpan="2">
                  <a:txBody>
                    <a:bodyPr/>
                    <a:lstStyle/>
                    <a:p>
                      <a:endParaRPr lang="zh-TW" altLang="en-US" dirty="0"/>
                    </a:p>
                  </a:txBody>
                  <a:tcPr/>
                </a:tc>
                <a:tc gridSpan="3">
                  <a:txBody>
                    <a:bodyPr/>
                    <a:lstStyle/>
                    <a:p>
                      <a:pPr algn="ctr"/>
                      <a:r>
                        <a:rPr lang="en-US" altLang="zh-TW" dirty="0" smtClean="0"/>
                        <a:t>Outlook</a:t>
                      </a:r>
                      <a:endParaRPr lang="zh-TW" altLang="en-US" dirty="0"/>
                    </a:p>
                  </a:txBody>
                  <a:tcPr anchor="ct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0"/>
                  </a:ext>
                </a:extLst>
              </a:tr>
              <a:tr h="252000">
                <a:tc vMerge="1">
                  <a:txBody>
                    <a:bodyPr/>
                    <a:lstStyle/>
                    <a:p>
                      <a:endParaRPr lang="zh-TW" altLang="en-US" dirty="0"/>
                    </a:p>
                  </a:txBody>
                  <a:tcPr/>
                </a:tc>
                <a:tc>
                  <a:txBody>
                    <a:bodyPr/>
                    <a:lstStyle/>
                    <a:p>
                      <a:pPr algn="ctr"/>
                      <a:r>
                        <a:rPr lang="en-US" altLang="zh-TW" sz="1200" dirty="0" smtClean="0"/>
                        <a:t>Sunny</a:t>
                      </a:r>
                      <a:endParaRPr lang="zh-TW" altLang="en-US" sz="1200" dirty="0"/>
                    </a:p>
                  </a:txBody>
                  <a:tcPr anchor="ctr"/>
                </a:tc>
                <a:tc>
                  <a:txBody>
                    <a:bodyPr/>
                    <a:lstStyle/>
                    <a:p>
                      <a:pPr algn="ctr"/>
                      <a:r>
                        <a:rPr lang="en-US" altLang="zh-TW" sz="1200" dirty="0" smtClean="0"/>
                        <a:t>Overcast</a:t>
                      </a:r>
                      <a:endParaRPr lang="zh-TW" altLang="en-US" sz="1200" dirty="0"/>
                    </a:p>
                  </a:txBody>
                  <a:tcPr anchor="ctr"/>
                </a:tc>
                <a:tc>
                  <a:txBody>
                    <a:bodyPr/>
                    <a:lstStyle/>
                    <a:p>
                      <a:pPr algn="ctr"/>
                      <a:r>
                        <a:rPr lang="en-US" altLang="zh-TW" sz="1200" dirty="0" smtClean="0"/>
                        <a:t>Rain</a:t>
                      </a:r>
                      <a:endParaRPr lang="zh-TW" altLang="en-US" sz="1200" dirty="0"/>
                    </a:p>
                  </a:txBody>
                  <a:tcPr anchor="ctr"/>
                </a:tc>
                <a:extLst>
                  <a:ext uri="{0D108BD9-81ED-4DB2-BD59-A6C34878D82A}">
                    <a16:rowId xmlns:a16="http://schemas.microsoft.com/office/drawing/2014/main" val="10001"/>
                  </a:ext>
                </a:extLst>
              </a:tr>
              <a:tr h="252000">
                <a:tc>
                  <a:txBody>
                    <a:bodyPr/>
                    <a:lstStyle/>
                    <a:p>
                      <a:r>
                        <a:rPr lang="en-US" altLang="zh-TW" sz="1200" dirty="0" smtClean="0"/>
                        <a:t>Yes</a:t>
                      </a:r>
                      <a:endParaRPr lang="zh-TW" altLang="en-US" sz="1200" dirty="0"/>
                    </a:p>
                  </a:txBody>
                  <a:tcPr/>
                </a:tc>
                <a:tc>
                  <a:txBody>
                    <a:bodyPr/>
                    <a:lstStyle/>
                    <a:p>
                      <a:pPr algn="ctr"/>
                      <a:r>
                        <a:rPr lang="en-US" altLang="zh-TW" sz="1200" dirty="0" smtClean="0"/>
                        <a:t>2</a:t>
                      </a:r>
                      <a:endParaRPr lang="zh-TW" altLang="en-US" sz="1200" dirty="0"/>
                    </a:p>
                  </a:txBody>
                  <a:tcPr/>
                </a:tc>
                <a:tc>
                  <a:txBody>
                    <a:bodyPr/>
                    <a:lstStyle/>
                    <a:p>
                      <a:pPr algn="ctr"/>
                      <a:r>
                        <a:rPr lang="en-US" altLang="zh-TW" sz="1200" dirty="0" smtClean="0"/>
                        <a:t>4</a:t>
                      </a:r>
                      <a:endParaRPr lang="zh-TW" altLang="en-US" sz="1200" dirty="0"/>
                    </a:p>
                  </a:txBody>
                  <a:tcPr/>
                </a:tc>
                <a:tc>
                  <a:txBody>
                    <a:bodyPr/>
                    <a:lstStyle/>
                    <a:p>
                      <a:pPr algn="ctr"/>
                      <a:r>
                        <a:rPr lang="en-US" altLang="zh-TW" sz="1200" dirty="0" smtClean="0"/>
                        <a:t>3</a:t>
                      </a:r>
                      <a:endParaRPr lang="zh-TW" altLang="en-US" sz="1200" dirty="0"/>
                    </a:p>
                  </a:txBody>
                  <a:tcPr/>
                </a:tc>
                <a:extLst>
                  <a:ext uri="{0D108BD9-81ED-4DB2-BD59-A6C34878D82A}">
                    <a16:rowId xmlns:a16="http://schemas.microsoft.com/office/drawing/2014/main" val="10002"/>
                  </a:ext>
                </a:extLst>
              </a:tr>
              <a:tr h="252000">
                <a:tc>
                  <a:txBody>
                    <a:bodyPr/>
                    <a:lstStyle/>
                    <a:p>
                      <a:r>
                        <a:rPr lang="en-US" altLang="zh-TW" sz="1200" dirty="0" smtClean="0"/>
                        <a:t>No</a:t>
                      </a:r>
                      <a:endParaRPr lang="zh-TW" altLang="en-US" sz="1200" dirty="0"/>
                    </a:p>
                  </a:txBody>
                  <a:tcPr/>
                </a:tc>
                <a:tc>
                  <a:txBody>
                    <a:bodyPr/>
                    <a:lstStyle/>
                    <a:p>
                      <a:pPr algn="ctr"/>
                      <a:r>
                        <a:rPr lang="en-US" altLang="zh-TW" sz="1200" dirty="0" smtClean="0"/>
                        <a:t>3</a:t>
                      </a:r>
                      <a:endParaRPr lang="zh-TW" altLang="en-US" sz="1200" dirty="0"/>
                    </a:p>
                  </a:txBody>
                  <a:tcPr/>
                </a:tc>
                <a:tc>
                  <a:txBody>
                    <a:bodyPr/>
                    <a:lstStyle/>
                    <a:p>
                      <a:pPr algn="ctr"/>
                      <a:r>
                        <a:rPr lang="en-US" altLang="zh-TW" sz="1200" dirty="0" smtClean="0"/>
                        <a:t>0</a:t>
                      </a:r>
                      <a:endParaRPr lang="zh-TW" altLang="en-US" sz="1200" dirty="0"/>
                    </a:p>
                  </a:txBody>
                  <a:tcPr/>
                </a:tc>
                <a:tc>
                  <a:txBody>
                    <a:bodyPr/>
                    <a:lstStyle/>
                    <a:p>
                      <a:pPr algn="ctr"/>
                      <a:r>
                        <a:rPr lang="en-US" altLang="zh-TW" sz="1200" dirty="0" smtClean="0"/>
                        <a:t>2</a:t>
                      </a:r>
                      <a:endParaRPr lang="zh-TW" altLang="en-US" sz="1200" dirty="0"/>
                    </a:p>
                  </a:txBody>
                  <a:tcPr/>
                </a:tc>
                <a:extLst>
                  <a:ext uri="{0D108BD9-81ED-4DB2-BD59-A6C34878D82A}">
                    <a16:rowId xmlns:a16="http://schemas.microsoft.com/office/drawing/2014/main" val="10003"/>
                  </a:ext>
                </a:extLst>
              </a:tr>
              <a:tr h="252000">
                <a:tc>
                  <a:txBody>
                    <a:bodyPr/>
                    <a:lstStyle/>
                    <a:p>
                      <a:r>
                        <a:rPr lang="en-US" altLang="zh-TW" sz="1200" dirty="0" smtClean="0"/>
                        <a:t>Yes</a:t>
                      </a:r>
                      <a:endParaRPr lang="zh-TW" altLang="en-US" sz="1200" dirty="0"/>
                    </a:p>
                  </a:txBody>
                  <a:tcPr/>
                </a:tc>
                <a:tc>
                  <a:txBody>
                    <a:bodyPr/>
                    <a:lstStyle/>
                    <a:p>
                      <a:pPr algn="ctr"/>
                      <a:r>
                        <a:rPr lang="en-US" altLang="zh-TW" sz="1200" dirty="0" smtClean="0"/>
                        <a:t>2/9</a:t>
                      </a:r>
                      <a:endParaRPr lang="zh-TW" altLang="en-US" sz="1200" dirty="0"/>
                    </a:p>
                  </a:txBody>
                  <a:tcPr/>
                </a:tc>
                <a:tc>
                  <a:txBody>
                    <a:bodyPr/>
                    <a:lstStyle/>
                    <a:p>
                      <a:pPr algn="ctr"/>
                      <a:r>
                        <a:rPr lang="en-US" altLang="zh-TW" sz="1200" dirty="0" smtClean="0"/>
                        <a:t>4/9</a:t>
                      </a:r>
                      <a:endParaRPr lang="zh-TW" altLang="en-US" sz="1200" dirty="0"/>
                    </a:p>
                  </a:txBody>
                  <a:tcPr/>
                </a:tc>
                <a:tc>
                  <a:txBody>
                    <a:bodyPr/>
                    <a:lstStyle/>
                    <a:p>
                      <a:pPr algn="ctr"/>
                      <a:r>
                        <a:rPr lang="en-US" altLang="zh-TW" sz="1200" dirty="0" smtClean="0"/>
                        <a:t>3/9</a:t>
                      </a:r>
                      <a:endParaRPr lang="zh-TW" altLang="en-US" sz="1200" dirty="0"/>
                    </a:p>
                  </a:txBody>
                  <a:tcPr/>
                </a:tc>
                <a:extLst>
                  <a:ext uri="{0D108BD9-81ED-4DB2-BD59-A6C34878D82A}">
                    <a16:rowId xmlns:a16="http://schemas.microsoft.com/office/drawing/2014/main" val="10004"/>
                  </a:ext>
                </a:extLst>
              </a:tr>
              <a:tr h="252000">
                <a:tc>
                  <a:txBody>
                    <a:bodyPr/>
                    <a:lstStyle/>
                    <a:p>
                      <a:r>
                        <a:rPr lang="en-US" altLang="zh-TW" sz="1200" dirty="0" smtClean="0"/>
                        <a:t>No</a:t>
                      </a:r>
                      <a:endParaRPr lang="zh-TW" altLang="en-US" sz="1200" dirty="0"/>
                    </a:p>
                  </a:txBody>
                  <a:tcPr/>
                </a:tc>
                <a:tc>
                  <a:txBody>
                    <a:bodyPr/>
                    <a:lstStyle/>
                    <a:p>
                      <a:pPr algn="ctr"/>
                      <a:r>
                        <a:rPr lang="en-US" altLang="zh-TW" sz="1200" dirty="0" smtClean="0"/>
                        <a:t>3/5</a:t>
                      </a:r>
                      <a:endParaRPr lang="zh-TW" altLang="en-US" sz="1200" dirty="0"/>
                    </a:p>
                  </a:txBody>
                  <a:tcPr/>
                </a:tc>
                <a:tc>
                  <a:txBody>
                    <a:bodyPr/>
                    <a:lstStyle/>
                    <a:p>
                      <a:pPr algn="ctr"/>
                      <a:r>
                        <a:rPr lang="en-US" altLang="zh-TW" sz="1200" dirty="0" smtClean="0"/>
                        <a:t>0/5</a:t>
                      </a:r>
                      <a:endParaRPr lang="zh-TW" altLang="en-US" sz="1200" dirty="0"/>
                    </a:p>
                  </a:txBody>
                  <a:tcPr/>
                </a:tc>
                <a:tc>
                  <a:txBody>
                    <a:bodyPr/>
                    <a:lstStyle/>
                    <a:p>
                      <a:pPr algn="ctr"/>
                      <a:r>
                        <a:rPr lang="en-US" altLang="zh-TW" sz="1200" dirty="0" smtClean="0"/>
                        <a:t>2/5</a:t>
                      </a:r>
                      <a:endParaRPr lang="zh-TW" altLang="en-US" sz="1200" dirty="0"/>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extLst/>
          </p:nvPr>
        </p:nvGraphicFramePr>
        <p:xfrm>
          <a:off x="1775520" y="5012834"/>
          <a:ext cx="2880024" cy="1737360"/>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gridCol w="813918">
                  <a:extLst>
                    <a:ext uri="{9D8B030D-6E8A-4147-A177-3AD203B41FA5}">
                      <a16:colId xmlns:a16="http://schemas.microsoft.com/office/drawing/2014/main" val="20003"/>
                    </a:ext>
                  </a:extLst>
                </a:gridCol>
              </a:tblGrid>
              <a:tr h="214823">
                <a:tc rowSpan="2">
                  <a:txBody>
                    <a:bodyPr/>
                    <a:lstStyle/>
                    <a:p>
                      <a:endParaRPr lang="zh-TW" altLang="en-US" dirty="0">
                        <a:latin typeface="+mn-lt"/>
                      </a:endParaRPr>
                    </a:p>
                  </a:txBody>
                  <a:tcPr/>
                </a:tc>
                <a:tc gridSpan="3">
                  <a:txBody>
                    <a:bodyPr/>
                    <a:lstStyle/>
                    <a:p>
                      <a:pPr algn="ctr"/>
                      <a:r>
                        <a:rPr lang="en-US" altLang="zh-TW" sz="1800" b="0" i="0" u="none" strike="noStrike" dirty="0" smtClean="0">
                          <a:solidFill>
                            <a:srgbClr val="000000"/>
                          </a:solidFill>
                          <a:effectLst/>
                          <a:latin typeface="+mn-lt"/>
                          <a:ea typeface="+mn-ea"/>
                        </a:rPr>
                        <a:t>Temperature</a:t>
                      </a:r>
                      <a:endParaRPr lang="zh-TW" altLang="en-US" dirty="0">
                        <a:latin typeface="+mn-lt"/>
                      </a:endParaRPr>
                    </a:p>
                  </a:txBody>
                  <a:tcPr anchor="ct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10000"/>
                  </a:ext>
                </a:extLst>
              </a:tr>
              <a:tr h="252000">
                <a:tc vMerge="1">
                  <a:txBody>
                    <a:bodyPr/>
                    <a:lstStyle/>
                    <a:p>
                      <a:endParaRPr lang="zh-TW" altLang="en-US" dirty="0"/>
                    </a:p>
                  </a:txBody>
                  <a:tcPr/>
                </a:tc>
                <a:tc>
                  <a:txBody>
                    <a:bodyPr/>
                    <a:lstStyle/>
                    <a:p>
                      <a:pPr algn="ctr"/>
                      <a:r>
                        <a:rPr lang="en-US" altLang="zh-TW" sz="1200" dirty="0" smtClean="0">
                          <a:latin typeface="+mn-lt"/>
                        </a:rPr>
                        <a:t>Hot</a:t>
                      </a:r>
                      <a:endParaRPr lang="zh-TW" altLang="en-US" sz="1200" dirty="0">
                        <a:latin typeface="+mn-lt"/>
                      </a:endParaRPr>
                    </a:p>
                  </a:txBody>
                  <a:tcPr anchor="ctr"/>
                </a:tc>
                <a:tc>
                  <a:txBody>
                    <a:bodyPr/>
                    <a:lstStyle/>
                    <a:p>
                      <a:pPr algn="ctr"/>
                      <a:r>
                        <a:rPr lang="en-US" altLang="zh-TW" sz="1200" dirty="0" smtClean="0">
                          <a:latin typeface="+mn-lt"/>
                        </a:rPr>
                        <a:t>Mild</a:t>
                      </a:r>
                      <a:endParaRPr lang="zh-TW" altLang="en-US" sz="1200" dirty="0">
                        <a:latin typeface="+mn-lt"/>
                      </a:endParaRPr>
                    </a:p>
                  </a:txBody>
                  <a:tcPr anchor="ctr"/>
                </a:tc>
                <a:tc>
                  <a:txBody>
                    <a:bodyPr/>
                    <a:lstStyle/>
                    <a:p>
                      <a:pPr algn="ctr"/>
                      <a:r>
                        <a:rPr lang="en-US" altLang="zh-TW" sz="1200" dirty="0" smtClean="0">
                          <a:latin typeface="+mn-lt"/>
                        </a:rPr>
                        <a:t>Cool</a:t>
                      </a:r>
                      <a:endParaRPr lang="zh-TW" altLang="en-US" sz="1200" dirty="0">
                        <a:latin typeface="+mn-lt"/>
                      </a:endParaRPr>
                    </a:p>
                  </a:txBody>
                  <a:tcPr anchor="ctr"/>
                </a:tc>
                <a:extLst>
                  <a:ext uri="{0D108BD9-81ED-4DB2-BD59-A6C34878D82A}">
                    <a16:rowId xmlns:a16="http://schemas.microsoft.com/office/drawing/2014/main" val="10001"/>
                  </a:ext>
                </a:extLst>
              </a:tr>
              <a:tr h="252000">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tc>
                  <a:txBody>
                    <a:bodyPr/>
                    <a:lstStyle/>
                    <a:p>
                      <a:pPr algn="ctr"/>
                      <a:r>
                        <a:rPr lang="en-US" altLang="zh-TW" sz="1200" dirty="0" smtClean="0">
                          <a:latin typeface="+mn-lt"/>
                        </a:rPr>
                        <a:t>4</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extLst>
                  <a:ext uri="{0D108BD9-81ED-4DB2-BD59-A6C34878D82A}">
                    <a16:rowId xmlns:a16="http://schemas.microsoft.com/office/drawing/2014/main" val="10002"/>
                  </a:ext>
                </a:extLst>
              </a:tr>
              <a:tr h="252000">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tc>
                  <a:txBody>
                    <a:bodyPr/>
                    <a:lstStyle/>
                    <a:p>
                      <a:pPr algn="ctr"/>
                      <a:r>
                        <a:rPr lang="en-US" altLang="zh-TW" sz="1200" dirty="0" smtClean="0">
                          <a:latin typeface="+mn-lt"/>
                        </a:rPr>
                        <a:t>1</a:t>
                      </a:r>
                      <a:endParaRPr lang="zh-TW" altLang="en-US" sz="1200" dirty="0">
                        <a:latin typeface="+mn-lt"/>
                      </a:endParaRPr>
                    </a:p>
                  </a:txBody>
                  <a:tcPr/>
                </a:tc>
                <a:extLst>
                  <a:ext uri="{0D108BD9-81ED-4DB2-BD59-A6C34878D82A}">
                    <a16:rowId xmlns:a16="http://schemas.microsoft.com/office/drawing/2014/main" val="10003"/>
                  </a:ext>
                </a:extLst>
              </a:tr>
              <a:tr h="252000">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2/9</a:t>
                      </a:r>
                      <a:endParaRPr lang="zh-TW" altLang="en-US" sz="1200" dirty="0">
                        <a:latin typeface="+mn-lt"/>
                      </a:endParaRPr>
                    </a:p>
                  </a:txBody>
                  <a:tcPr/>
                </a:tc>
                <a:tc>
                  <a:txBody>
                    <a:bodyPr/>
                    <a:lstStyle/>
                    <a:p>
                      <a:pPr algn="ctr"/>
                      <a:r>
                        <a:rPr lang="en-US" altLang="zh-TW" sz="1200" dirty="0" smtClean="0">
                          <a:latin typeface="+mn-lt"/>
                        </a:rPr>
                        <a:t>4/9</a:t>
                      </a:r>
                      <a:endParaRPr lang="zh-TW" altLang="en-US" sz="1200" dirty="0">
                        <a:latin typeface="+mn-lt"/>
                      </a:endParaRPr>
                    </a:p>
                  </a:txBody>
                  <a:tcPr/>
                </a:tc>
                <a:tc>
                  <a:txBody>
                    <a:bodyPr/>
                    <a:lstStyle/>
                    <a:p>
                      <a:pPr algn="ctr"/>
                      <a:r>
                        <a:rPr lang="en-US" altLang="zh-TW" sz="1200" dirty="0" smtClean="0">
                          <a:latin typeface="+mn-lt"/>
                        </a:rPr>
                        <a:t>3/9</a:t>
                      </a:r>
                      <a:endParaRPr lang="zh-TW" altLang="en-US" sz="1200" dirty="0">
                        <a:latin typeface="+mn-lt"/>
                      </a:endParaRPr>
                    </a:p>
                  </a:txBody>
                  <a:tcPr/>
                </a:tc>
                <a:extLst>
                  <a:ext uri="{0D108BD9-81ED-4DB2-BD59-A6C34878D82A}">
                    <a16:rowId xmlns:a16="http://schemas.microsoft.com/office/drawing/2014/main" val="10004"/>
                  </a:ext>
                </a:extLst>
              </a:tr>
              <a:tr h="252000">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2/5</a:t>
                      </a:r>
                      <a:endParaRPr lang="zh-TW" altLang="en-US" sz="1200" dirty="0">
                        <a:latin typeface="+mn-lt"/>
                      </a:endParaRPr>
                    </a:p>
                  </a:txBody>
                  <a:tcPr/>
                </a:tc>
                <a:tc>
                  <a:txBody>
                    <a:bodyPr/>
                    <a:lstStyle/>
                    <a:p>
                      <a:pPr algn="ctr"/>
                      <a:r>
                        <a:rPr lang="en-US" altLang="zh-TW" sz="1200" dirty="0" smtClean="0">
                          <a:latin typeface="+mn-lt"/>
                        </a:rPr>
                        <a:t>2/5</a:t>
                      </a:r>
                      <a:endParaRPr lang="zh-TW" altLang="en-US" sz="1200" dirty="0">
                        <a:latin typeface="+mn-lt"/>
                      </a:endParaRPr>
                    </a:p>
                  </a:txBody>
                  <a:tcPr/>
                </a:tc>
                <a:tc>
                  <a:txBody>
                    <a:bodyPr/>
                    <a:lstStyle/>
                    <a:p>
                      <a:pPr algn="ctr"/>
                      <a:r>
                        <a:rPr lang="en-US" altLang="zh-TW" sz="1200" dirty="0" smtClean="0">
                          <a:latin typeface="+mn-lt"/>
                        </a:rPr>
                        <a:t>1/5</a:t>
                      </a:r>
                      <a:endParaRPr lang="zh-TW" altLang="en-US" sz="1200" dirty="0">
                        <a:latin typeface="+mn-lt"/>
                      </a:endParaRPr>
                    </a:p>
                  </a:txBody>
                  <a:tcPr/>
                </a:tc>
                <a:extLst>
                  <a:ext uri="{0D108BD9-81ED-4DB2-BD59-A6C34878D82A}">
                    <a16:rowId xmlns:a16="http://schemas.microsoft.com/office/drawing/2014/main" val="10005"/>
                  </a:ext>
                </a:extLst>
              </a:tr>
            </a:tbl>
          </a:graphicData>
        </a:graphic>
      </p:graphicFrame>
      <p:graphicFrame>
        <p:nvGraphicFramePr>
          <p:cNvPr id="7" name="表格 6"/>
          <p:cNvGraphicFramePr>
            <a:graphicFrameLocks noGrp="1"/>
          </p:cNvGraphicFramePr>
          <p:nvPr>
            <p:extLst/>
          </p:nvPr>
        </p:nvGraphicFramePr>
        <p:xfrm>
          <a:off x="4861224" y="3068961"/>
          <a:ext cx="2066106" cy="1747431"/>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tblGrid>
              <a:tr h="375831">
                <a:tc rowSpan="2">
                  <a:txBody>
                    <a:bodyPr/>
                    <a:lstStyle/>
                    <a:p>
                      <a:endParaRPr lang="zh-TW" altLang="en-US" dirty="0">
                        <a:latin typeface="+mn-lt"/>
                      </a:endParaRPr>
                    </a:p>
                  </a:txBody>
                  <a:tcPr/>
                </a:tc>
                <a:tc gridSpan="2">
                  <a:txBody>
                    <a:bodyPr/>
                    <a:lstStyle/>
                    <a:p>
                      <a:pPr algn="ctr"/>
                      <a:r>
                        <a:rPr lang="en-US" altLang="zh-TW" sz="1800" b="0" i="0" u="none" strike="noStrike" dirty="0" smtClean="0">
                          <a:solidFill>
                            <a:srgbClr val="000000"/>
                          </a:solidFill>
                          <a:effectLst/>
                          <a:latin typeface="+mn-lt"/>
                          <a:ea typeface="+mn-ea"/>
                        </a:rPr>
                        <a:t>Humidity</a:t>
                      </a:r>
                      <a:endParaRPr lang="zh-TW" altLang="en-US" dirty="0">
                        <a:latin typeface="+mn-lt"/>
                      </a:endParaRPr>
                    </a:p>
                  </a:txBody>
                  <a:tcPr anchor="ctr"/>
                </a:tc>
                <a:tc hMerge="1">
                  <a:txBody>
                    <a:bodyPr/>
                    <a:lstStyle/>
                    <a:p>
                      <a:pPr algn="ctr"/>
                      <a:endParaRPr lang="zh-TW" altLang="en-US" dirty="0">
                        <a:latin typeface="+mn-lt"/>
                      </a:endParaRPr>
                    </a:p>
                  </a:txBody>
                  <a:tcPr anchor="ctr"/>
                </a:tc>
                <a:extLst>
                  <a:ext uri="{0D108BD9-81ED-4DB2-BD59-A6C34878D82A}">
                    <a16:rowId xmlns:a16="http://schemas.microsoft.com/office/drawing/2014/main" val="10000"/>
                  </a:ext>
                </a:extLst>
              </a:tr>
              <a:tr h="264995">
                <a:tc vMerge="1">
                  <a:txBody>
                    <a:bodyPr/>
                    <a:lstStyle/>
                    <a:p>
                      <a:endParaRPr lang="zh-TW" altLang="en-US" dirty="0"/>
                    </a:p>
                  </a:txBody>
                  <a:tcPr/>
                </a:tc>
                <a:tc>
                  <a:txBody>
                    <a:bodyPr/>
                    <a:lstStyle/>
                    <a:p>
                      <a:pPr algn="ctr"/>
                      <a:r>
                        <a:rPr lang="en-US" altLang="zh-TW" sz="1200" dirty="0" smtClean="0">
                          <a:latin typeface="+mn-lt"/>
                        </a:rPr>
                        <a:t>High</a:t>
                      </a:r>
                      <a:endParaRPr lang="zh-TW" altLang="en-US" sz="1200" dirty="0">
                        <a:latin typeface="+mn-lt"/>
                      </a:endParaRPr>
                    </a:p>
                  </a:txBody>
                  <a:tcPr anchor="ctr"/>
                </a:tc>
                <a:tc>
                  <a:txBody>
                    <a:bodyPr/>
                    <a:lstStyle/>
                    <a:p>
                      <a:pPr algn="ctr"/>
                      <a:r>
                        <a:rPr lang="en-US" altLang="zh-TW" sz="1200" dirty="0" smtClean="0">
                          <a:latin typeface="+mn-lt"/>
                        </a:rPr>
                        <a:t>Normal</a:t>
                      </a:r>
                      <a:endParaRPr lang="zh-TW" altLang="en-US" sz="1200" dirty="0">
                        <a:latin typeface="+mn-lt"/>
                      </a:endParaRPr>
                    </a:p>
                  </a:txBody>
                  <a:tcPr anchor="ctr"/>
                </a:tc>
                <a:extLst>
                  <a:ext uri="{0D108BD9-81ED-4DB2-BD59-A6C34878D82A}">
                    <a16:rowId xmlns:a16="http://schemas.microsoft.com/office/drawing/2014/main" val="10001"/>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tc>
                  <a:txBody>
                    <a:bodyPr/>
                    <a:lstStyle/>
                    <a:p>
                      <a:pPr algn="ctr"/>
                      <a:r>
                        <a:rPr lang="en-US" altLang="zh-TW" sz="1200" dirty="0" smtClean="0">
                          <a:latin typeface="+mn-lt"/>
                        </a:rPr>
                        <a:t>6</a:t>
                      </a:r>
                      <a:endParaRPr lang="zh-TW" altLang="en-US" sz="1200" dirty="0">
                        <a:latin typeface="+mn-lt"/>
                      </a:endParaRPr>
                    </a:p>
                  </a:txBody>
                  <a:tcPr/>
                </a:tc>
                <a:extLst>
                  <a:ext uri="{0D108BD9-81ED-4DB2-BD59-A6C34878D82A}">
                    <a16:rowId xmlns:a16="http://schemas.microsoft.com/office/drawing/2014/main" val="10002"/>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4</a:t>
                      </a:r>
                      <a:endParaRPr lang="zh-TW" altLang="en-US" sz="1200" dirty="0">
                        <a:latin typeface="+mn-lt"/>
                      </a:endParaRPr>
                    </a:p>
                  </a:txBody>
                  <a:tcPr/>
                </a:tc>
                <a:tc>
                  <a:txBody>
                    <a:bodyPr/>
                    <a:lstStyle/>
                    <a:p>
                      <a:pPr algn="ctr"/>
                      <a:r>
                        <a:rPr lang="en-US" altLang="zh-TW" sz="1200" dirty="0" smtClean="0">
                          <a:latin typeface="+mn-lt"/>
                        </a:rPr>
                        <a:t>1</a:t>
                      </a:r>
                      <a:endParaRPr lang="zh-TW" altLang="en-US" sz="1200" dirty="0">
                        <a:latin typeface="+mn-lt"/>
                      </a:endParaRPr>
                    </a:p>
                  </a:txBody>
                  <a:tcPr/>
                </a:tc>
                <a:extLst>
                  <a:ext uri="{0D108BD9-81ED-4DB2-BD59-A6C34878D82A}">
                    <a16:rowId xmlns:a16="http://schemas.microsoft.com/office/drawing/2014/main" val="10003"/>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3/9</a:t>
                      </a:r>
                      <a:endParaRPr lang="zh-TW" altLang="en-US" sz="1200" dirty="0">
                        <a:latin typeface="+mn-lt"/>
                      </a:endParaRPr>
                    </a:p>
                  </a:txBody>
                  <a:tcPr/>
                </a:tc>
                <a:tc>
                  <a:txBody>
                    <a:bodyPr/>
                    <a:lstStyle/>
                    <a:p>
                      <a:pPr algn="ctr"/>
                      <a:r>
                        <a:rPr lang="en-US" altLang="zh-TW" sz="1200" dirty="0" smtClean="0">
                          <a:latin typeface="+mn-lt"/>
                        </a:rPr>
                        <a:t>6/9</a:t>
                      </a:r>
                      <a:endParaRPr lang="zh-TW" altLang="en-US" sz="1200" dirty="0">
                        <a:latin typeface="+mn-lt"/>
                      </a:endParaRPr>
                    </a:p>
                  </a:txBody>
                  <a:tcPr/>
                </a:tc>
                <a:extLst>
                  <a:ext uri="{0D108BD9-81ED-4DB2-BD59-A6C34878D82A}">
                    <a16:rowId xmlns:a16="http://schemas.microsoft.com/office/drawing/2014/main" val="10004"/>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4/5</a:t>
                      </a:r>
                      <a:endParaRPr lang="zh-TW" altLang="en-US" sz="1200" dirty="0">
                        <a:latin typeface="+mn-lt"/>
                      </a:endParaRPr>
                    </a:p>
                  </a:txBody>
                  <a:tcPr/>
                </a:tc>
                <a:tc>
                  <a:txBody>
                    <a:bodyPr/>
                    <a:lstStyle/>
                    <a:p>
                      <a:pPr algn="ctr"/>
                      <a:r>
                        <a:rPr lang="en-US" altLang="zh-TW" sz="1200" dirty="0" smtClean="0">
                          <a:latin typeface="+mn-lt"/>
                        </a:rPr>
                        <a:t>1/5</a:t>
                      </a:r>
                      <a:endParaRPr lang="zh-TW" altLang="en-US" sz="1200" dirty="0">
                        <a:latin typeface="+mn-lt"/>
                      </a:endParaRPr>
                    </a:p>
                  </a:txBody>
                  <a:tcPr/>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extLst/>
          </p:nvPr>
        </p:nvGraphicFramePr>
        <p:xfrm>
          <a:off x="4875201" y="5012835"/>
          <a:ext cx="2066106" cy="1747431"/>
        </p:xfrm>
        <a:graphic>
          <a:graphicData uri="http://schemas.openxmlformats.org/drawingml/2006/table">
            <a:tbl>
              <a:tblPr firstRow="1" bandRow="1">
                <a:tableStyleId>{5940675A-B579-460E-94D1-54222C63F5DA}</a:tableStyleId>
              </a:tblPr>
              <a:tblGrid>
                <a:gridCol w="438270">
                  <a:extLst>
                    <a:ext uri="{9D8B030D-6E8A-4147-A177-3AD203B41FA5}">
                      <a16:colId xmlns:a16="http://schemas.microsoft.com/office/drawing/2014/main" val="20000"/>
                    </a:ext>
                  </a:extLst>
                </a:gridCol>
                <a:gridCol w="813918">
                  <a:extLst>
                    <a:ext uri="{9D8B030D-6E8A-4147-A177-3AD203B41FA5}">
                      <a16:colId xmlns:a16="http://schemas.microsoft.com/office/drawing/2014/main" val="20001"/>
                    </a:ext>
                  </a:extLst>
                </a:gridCol>
                <a:gridCol w="813918">
                  <a:extLst>
                    <a:ext uri="{9D8B030D-6E8A-4147-A177-3AD203B41FA5}">
                      <a16:colId xmlns:a16="http://schemas.microsoft.com/office/drawing/2014/main" val="20002"/>
                    </a:ext>
                  </a:extLst>
                </a:gridCol>
              </a:tblGrid>
              <a:tr h="375831">
                <a:tc rowSpan="2">
                  <a:txBody>
                    <a:bodyPr/>
                    <a:lstStyle/>
                    <a:p>
                      <a:endParaRPr lang="zh-TW" altLang="en-US" dirty="0">
                        <a:latin typeface="+mn-lt"/>
                      </a:endParaRPr>
                    </a:p>
                  </a:txBody>
                  <a:tcPr/>
                </a:tc>
                <a:tc gridSpan="2">
                  <a:txBody>
                    <a:bodyPr/>
                    <a:lstStyle/>
                    <a:p>
                      <a:pPr algn="ctr"/>
                      <a:r>
                        <a:rPr lang="en-US" altLang="zh-TW" sz="1800" b="0" i="0" u="none" strike="noStrike" dirty="0" smtClean="0">
                          <a:solidFill>
                            <a:srgbClr val="000000"/>
                          </a:solidFill>
                          <a:effectLst/>
                          <a:latin typeface="+mn-lt"/>
                          <a:ea typeface="+mn-ea"/>
                        </a:rPr>
                        <a:t>Wind</a:t>
                      </a:r>
                      <a:endParaRPr lang="zh-TW" altLang="en-US" dirty="0">
                        <a:latin typeface="+mn-lt"/>
                      </a:endParaRPr>
                    </a:p>
                  </a:txBody>
                  <a:tcPr anchor="ctr"/>
                </a:tc>
                <a:tc hMerge="1">
                  <a:txBody>
                    <a:bodyPr/>
                    <a:lstStyle/>
                    <a:p>
                      <a:pPr algn="ctr"/>
                      <a:endParaRPr lang="zh-TW" altLang="en-US" dirty="0">
                        <a:latin typeface="+mn-lt"/>
                      </a:endParaRPr>
                    </a:p>
                  </a:txBody>
                  <a:tcPr anchor="ctr"/>
                </a:tc>
                <a:extLst>
                  <a:ext uri="{0D108BD9-81ED-4DB2-BD59-A6C34878D82A}">
                    <a16:rowId xmlns:a16="http://schemas.microsoft.com/office/drawing/2014/main" val="10000"/>
                  </a:ext>
                </a:extLst>
              </a:tr>
              <a:tr h="264995">
                <a:tc vMerge="1">
                  <a:txBody>
                    <a:bodyPr/>
                    <a:lstStyle/>
                    <a:p>
                      <a:endParaRPr lang="zh-TW" altLang="en-US" dirty="0"/>
                    </a:p>
                  </a:txBody>
                  <a:tcPr/>
                </a:tc>
                <a:tc>
                  <a:txBody>
                    <a:bodyPr/>
                    <a:lstStyle/>
                    <a:p>
                      <a:pPr algn="ctr"/>
                      <a:r>
                        <a:rPr lang="en-US" altLang="zh-TW" sz="1200" dirty="0" smtClean="0">
                          <a:latin typeface="+mn-lt"/>
                        </a:rPr>
                        <a:t>Strong</a:t>
                      </a:r>
                      <a:endParaRPr lang="zh-TW" altLang="en-US" sz="1200" dirty="0">
                        <a:latin typeface="+mn-lt"/>
                      </a:endParaRPr>
                    </a:p>
                  </a:txBody>
                  <a:tcPr anchor="ctr"/>
                </a:tc>
                <a:tc>
                  <a:txBody>
                    <a:bodyPr/>
                    <a:lstStyle/>
                    <a:p>
                      <a:pPr algn="ctr"/>
                      <a:r>
                        <a:rPr lang="en-US" altLang="zh-TW" sz="1200" dirty="0" smtClean="0">
                          <a:latin typeface="+mn-lt"/>
                        </a:rPr>
                        <a:t>Weak</a:t>
                      </a:r>
                      <a:endParaRPr lang="zh-TW" altLang="en-US" sz="1200" dirty="0">
                        <a:latin typeface="+mn-lt"/>
                      </a:endParaRPr>
                    </a:p>
                  </a:txBody>
                  <a:tcPr anchor="ctr"/>
                </a:tc>
                <a:extLst>
                  <a:ext uri="{0D108BD9-81ED-4DB2-BD59-A6C34878D82A}">
                    <a16:rowId xmlns:a16="http://schemas.microsoft.com/office/drawing/2014/main" val="10001"/>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tc>
                  <a:txBody>
                    <a:bodyPr/>
                    <a:lstStyle/>
                    <a:p>
                      <a:pPr algn="ctr"/>
                      <a:r>
                        <a:rPr lang="en-US" altLang="zh-TW" sz="1200" dirty="0" smtClean="0">
                          <a:latin typeface="+mn-lt"/>
                        </a:rPr>
                        <a:t>6</a:t>
                      </a:r>
                      <a:endParaRPr lang="zh-TW" altLang="en-US" sz="1200" dirty="0">
                        <a:latin typeface="+mn-lt"/>
                      </a:endParaRPr>
                    </a:p>
                  </a:txBody>
                  <a:tcPr/>
                </a:tc>
                <a:extLst>
                  <a:ext uri="{0D108BD9-81ED-4DB2-BD59-A6C34878D82A}">
                    <a16:rowId xmlns:a16="http://schemas.microsoft.com/office/drawing/2014/main" val="10002"/>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3</a:t>
                      </a:r>
                      <a:endParaRPr lang="zh-TW" altLang="en-US" sz="1200" dirty="0">
                        <a:latin typeface="+mn-lt"/>
                      </a:endParaRPr>
                    </a:p>
                  </a:txBody>
                  <a:tcPr/>
                </a:tc>
                <a:tc>
                  <a:txBody>
                    <a:bodyPr/>
                    <a:lstStyle/>
                    <a:p>
                      <a:pPr algn="ctr"/>
                      <a:r>
                        <a:rPr lang="en-US" altLang="zh-TW" sz="1200" dirty="0" smtClean="0">
                          <a:latin typeface="+mn-lt"/>
                        </a:rPr>
                        <a:t>2</a:t>
                      </a:r>
                      <a:endParaRPr lang="zh-TW" altLang="en-US" sz="1200" dirty="0">
                        <a:latin typeface="+mn-lt"/>
                      </a:endParaRPr>
                    </a:p>
                  </a:txBody>
                  <a:tcPr/>
                </a:tc>
                <a:extLst>
                  <a:ext uri="{0D108BD9-81ED-4DB2-BD59-A6C34878D82A}">
                    <a16:rowId xmlns:a16="http://schemas.microsoft.com/office/drawing/2014/main" val="10003"/>
                  </a:ext>
                </a:extLst>
              </a:tr>
              <a:tr h="264995">
                <a:tc>
                  <a:txBody>
                    <a:bodyPr/>
                    <a:lstStyle/>
                    <a:p>
                      <a:r>
                        <a:rPr lang="en-US" altLang="zh-TW" sz="1200" dirty="0" smtClean="0">
                          <a:latin typeface="+mn-lt"/>
                        </a:rPr>
                        <a:t>Yes</a:t>
                      </a:r>
                      <a:endParaRPr lang="zh-TW" altLang="en-US" sz="1200" dirty="0">
                        <a:latin typeface="+mn-lt"/>
                      </a:endParaRPr>
                    </a:p>
                  </a:txBody>
                  <a:tcPr/>
                </a:tc>
                <a:tc>
                  <a:txBody>
                    <a:bodyPr/>
                    <a:lstStyle/>
                    <a:p>
                      <a:pPr algn="ctr"/>
                      <a:r>
                        <a:rPr lang="en-US" altLang="zh-TW" sz="1200" dirty="0" smtClean="0">
                          <a:latin typeface="+mn-lt"/>
                        </a:rPr>
                        <a:t>3/9</a:t>
                      </a:r>
                      <a:endParaRPr lang="zh-TW" altLang="en-US" sz="1200" dirty="0">
                        <a:latin typeface="+mn-lt"/>
                      </a:endParaRPr>
                    </a:p>
                  </a:txBody>
                  <a:tcPr/>
                </a:tc>
                <a:tc>
                  <a:txBody>
                    <a:bodyPr/>
                    <a:lstStyle/>
                    <a:p>
                      <a:pPr algn="ctr"/>
                      <a:r>
                        <a:rPr lang="en-US" altLang="zh-TW" sz="1200" dirty="0" smtClean="0">
                          <a:latin typeface="+mn-lt"/>
                        </a:rPr>
                        <a:t>6/9</a:t>
                      </a:r>
                      <a:endParaRPr lang="zh-TW" altLang="en-US" sz="1200" dirty="0">
                        <a:latin typeface="+mn-lt"/>
                      </a:endParaRPr>
                    </a:p>
                  </a:txBody>
                  <a:tcPr/>
                </a:tc>
                <a:extLst>
                  <a:ext uri="{0D108BD9-81ED-4DB2-BD59-A6C34878D82A}">
                    <a16:rowId xmlns:a16="http://schemas.microsoft.com/office/drawing/2014/main" val="10004"/>
                  </a:ext>
                </a:extLst>
              </a:tr>
              <a:tr h="264995">
                <a:tc>
                  <a:txBody>
                    <a:bodyPr/>
                    <a:lstStyle/>
                    <a:p>
                      <a:r>
                        <a:rPr lang="en-US" altLang="zh-TW" sz="1200" dirty="0" smtClean="0">
                          <a:latin typeface="+mn-lt"/>
                        </a:rPr>
                        <a:t>No</a:t>
                      </a:r>
                      <a:endParaRPr lang="zh-TW" altLang="en-US" sz="1200" dirty="0">
                        <a:latin typeface="+mn-lt"/>
                      </a:endParaRPr>
                    </a:p>
                  </a:txBody>
                  <a:tcPr/>
                </a:tc>
                <a:tc>
                  <a:txBody>
                    <a:bodyPr/>
                    <a:lstStyle/>
                    <a:p>
                      <a:pPr algn="ctr"/>
                      <a:r>
                        <a:rPr lang="en-US" altLang="zh-TW" sz="1200" dirty="0" smtClean="0">
                          <a:latin typeface="+mn-lt"/>
                        </a:rPr>
                        <a:t>3/5</a:t>
                      </a:r>
                      <a:endParaRPr lang="zh-TW" altLang="en-US" sz="1200" dirty="0">
                        <a:latin typeface="+mn-lt"/>
                      </a:endParaRPr>
                    </a:p>
                  </a:txBody>
                  <a:tcPr/>
                </a:tc>
                <a:tc>
                  <a:txBody>
                    <a:bodyPr/>
                    <a:lstStyle/>
                    <a:p>
                      <a:pPr algn="ctr"/>
                      <a:r>
                        <a:rPr lang="en-US" altLang="zh-TW" sz="1200" dirty="0" smtClean="0">
                          <a:latin typeface="+mn-lt"/>
                        </a:rPr>
                        <a:t>2/5</a:t>
                      </a:r>
                      <a:endParaRPr lang="zh-TW" altLang="en-US" sz="1200" dirty="0">
                        <a:latin typeface="+mn-lt"/>
                      </a:endParaRPr>
                    </a:p>
                  </a:txBody>
                  <a:tcPr/>
                </a:tc>
                <a:extLst>
                  <a:ext uri="{0D108BD9-81ED-4DB2-BD59-A6C34878D82A}">
                    <a16:rowId xmlns:a16="http://schemas.microsoft.com/office/drawing/2014/main" val="10005"/>
                  </a:ext>
                </a:extLst>
              </a:tr>
            </a:tbl>
          </a:graphicData>
        </a:graphic>
      </p:graphicFrame>
      <p:pic>
        <p:nvPicPr>
          <p:cNvPr id="11" name="圖片 10"/>
          <p:cNvPicPr>
            <a:picLocks noChangeAspect="1"/>
          </p:cNvPicPr>
          <p:nvPr/>
        </p:nvPicPr>
        <p:blipFill>
          <a:blip r:embed="rId2"/>
          <a:stretch>
            <a:fillRect/>
          </a:stretch>
        </p:blipFill>
        <p:spPr>
          <a:xfrm>
            <a:off x="6927330" y="4040436"/>
            <a:ext cx="3738168" cy="1748354"/>
          </a:xfrm>
          <a:prstGeom prst="rect">
            <a:avLst/>
          </a:prstGeom>
        </p:spPr>
      </p:pic>
    </p:spTree>
    <p:extLst>
      <p:ext uri="{BB962C8B-B14F-4D97-AF65-F5344CB8AC3E}">
        <p14:creationId xmlns:p14="http://schemas.microsoft.com/office/powerpoint/2010/main" val="3938378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44</a:t>
            </a:fld>
            <a:endParaRPr lang="zh-TW" altLang="en-US"/>
          </a:p>
        </p:txBody>
      </p:sp>
      <p:sp>
        <p:nvSpPr>
          <p:cNvPr id="5" name="矩形 4"/>
          <p:cNvSpPr/>
          <p:nvPr/>
        </p:nvSpPr>
        <p:spPr>
          <a:xfrm>
            <a:off x="2434072" y="2432020"/>
            <a:ext cx="6709929"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library</a:t>
            </a:r>
            <a:r>
              <a:rPr lang="zh-TW" altLang="en-US" dirty="0">
                <a:solidFill>
                  <a:srgbClr val="FF0000"/>
                </a:solidFill>
                <a:latin typeface="Courier New" panose="02070309020205020404" pitchFamily="49" charset="0"/>
                <a:cs typeface="Courier New" panose="02070309020205020404" pitchFamily="49" charset="0"/>
              </a:rPr>
              <a:t>(e1071</a:t>
            </a:r>
            <a:r>
              <a:rPr lang="zh-TW" altLang="en-US" dirty="0">
                <a:solidFill>
                  <a:srgbClr val="FF0000"/>
                </a:solidFill>
                <a:latin typeface="Courier New" panose="02070309020205020404" pitchFamily="49" charset="0"/>
                <a:cs typeface="Courier New" panose="02070309020205020404" pitchFamily="49" charset="0"/>
              </a:rPr>
              <a:t>)</a:t>
            </a:r>
            <a:endParaRPr lang="en-US" altLang="zh-TW"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set</a:t>
            </a:r>
            <a:r>
              <a:rPr lang="zh-TW" altLang="en-US" dirty="0">
                <a:solidFill>
                  <a:srgbClr val="FF0000"/>
                </a:solidFill>
                <a:latin typeface="Courier New" panose="02070309020205020404" pitchFamily="49" charset="0"/>
                <a:cs typeface="Courier New" panose="02070309020205020404" pitchFamily="49" charset="0"/>
              </a:rPr>
              <a:t>.seed(2)</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n</a:t>
            </a:r>
            <a:r>
              <a:rPr lang="zh-TW" altLang="en-US" dirty="0">
                <a:solidFill>
                  <a:srgbClr val="FF0000"/>
                </a:solidFill>
                <a:latin typeface="Courier New" panose="02070309020205020404" pitchFamily="49" charset="0"/>
                <a:cs typeface="Courier New" panose="02070309020205020404" pitchFamily="49" charset="0"/>
              </a:rPr>
              <a:t>=0.1*nrow(iris)</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test</a:t>
            </a:r>
            <a:r>
              <a:rPr lang="zh-TW" altLang="en-US" dirty="0">
                <a:solidFill>
                  <a:srgbClr val="FF0000"/>
                </a:solidFill>
                <a:latin typeface="Courier New" panose="02070309020205020404" pitchFamily="49" charset="0"/>
                <a:cs typeface="Courier New" panose="02070309020205020404" pitchFamily="49" charset="0"/>
              </a:rPr>
              <a:t>.index=sample(1:nrow(iris),n)</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iris</a:t>
            </a:r>
            <a:r>
              <a:rPr lang="zh-TW" altLang="en-US" dirty="0">
                <a:solidFill>
                  <a:srgbClr val="FF0000"/>
                </a:solidFill>
                <a:latin typeface="Courier New" panose="02070309020205020404" pitchFamily="49" charset="0"/>
                <a:cs typeface="Courier New" panose="02070309020205020404" pitchFamily="49" charset="0"/>
              </a:rPr>
              <a:t>.train=iris[-test.index,]</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iris</a:t>
            </a:r>
            <a:r>
              <a:rPr lang="zh-TW" altLang="en-US" dirty="0">
                <a:solidFill>
                  <a:srgbClr val="FF0000"/>
                </a:solidFill>
                <a:latin typeface="Courier New" panose="02070309020205020404" pitchFamily="49" charset="0"/>
                <a:cs typeface="Courier New" panose="02070309020205020404" pitchFamily="49" charset="0"/>
              </a:rPr>
              <a:t>.test=iris[test.index,]</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iris</a:t>
            </a:r>
            <a:r>
              <a:rPr lang="zh-TW" altLang="en-US" dirty="0">
                <a:solidFill>
                  <a:srgbClr val="FF0000"/>
                </a:solidFill>
                <a:latin typeface="Courier New" panose="02070309020205020404" pitchFamily="49" charset="0"/>
                <a:cs typeface="Courier New" panose="02070309020205020404" pitchFamily="49" charset="0"/>
              </a:rPr>
              <a:t>.nB</a:t>
            </a:r>
            <a:r>
              <a:rPr lang="zh-TW" altLang="en-US" dirty="0">
                <a:solidFill>
                  <a:srgbClr val="00B050"/>
                </a:solidFill>
                <a:latin typeface="Courier New" panose="02070309020205020404" pitchFamily="49" charset="0"/>
                <a:cs typeface="Courier New" panose="02070309020205020404" pitchFamily="49" charset="0"/>
              </a:rPr>
              <a:t>=</a:t>
            </a:r>
            <a:r>
              <a:rPr lang="en-US" altLang="zh-TW" dirty="0">
                <a:solidFill>
                  <a:srgbClr val="00B050"/>
                </a:solidFill>
                <a:latin typeface="Courier New" panose="02070309020205020404" pitchFamily="49" charset="0"/>
                <a:cs typeface="Courier New" panose="02070309020205020404" pitchFamily="49" charset="0"/>
              </a:rPr>
              <a:t>naive</a:t>
            </a:r>
            <a:r>
              <a:rPr lang="zh-TW" altLang="en-US" dirty="0">
                <a:solidFill>
                  <a:srgbClr val="00B050"/>
                </a:solidFill>
                <a:latin typeface="Courier New" panose="02070309020205020404" pitchFamily="49" charset="0"/>
                <a:cs typeface="Courier New" panose="02070309020205020404" pitchFamily="49" charset="0"/>
              </a:rPr>
              <a:t>Bayes</a:t>
            </a:r>
            <a:r>
              <a:rPr lang="zh-TW" altLang="en-US" dirty="0">
                <a:solidFill>
                  <a:srgbClr val="FF0000"/>
                </a:solidFill>
                <a:latin typeface="Courier New" panose="02070309020205020404" pitchFamily="49" charset="0"/>
                <a:cs typeface="Courier New" panose="02070309020205020404" pitchFamily="49" charset="0"/>
              </a:rPr>
              <a:t>(Species~.,data=iris.train)</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nB</a:t>
            </a:r>
            <a:r>
              <a:rPr lang="zh-TW" altLang="en-US" dirty="0">
                <a:solidFill>
                  <a:srgbClr val="FF0000"/>
                </a:solidFill>
                <a:latin typeface="Courier New" panose="02070309020205020404" pitchFamily="49" charset="0"/>
                <a:cs typeface="Courier New" panose="02070309020205020404" pitchFamily="49" charset="0"/>
              </a:rPr>
              <a:t>.pred=predict(iris.nB,newdata=iris.test)</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nB</a:t>
            </a:r>
            <a:r>
              <a:rPr lang="zh-TW" altLang="en-US" dirty="0">
                <a:solidFill>
                  <a:srgbClr val="FF0000"/>
                </a:solidFill>
                <a:latin typeface="Courier New" panose="02070309020205020404" pitchFamily="49" charset="0"/>
                <a:cs typeface="Courier New" panose="02070309020205020404" pitchFamily="49" charset="0"/>
              </a:rPr>
              <a:t>.pred</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mean</a:t>
            </a:r>
            <a:r>
              <a:rPr lang="zh-TW" altLang="en-US" dirty="0">
                <a:solidFill>
                  <a:srgbClr val="FF0000"/>
                </a:solidFill>
                <a:latin typeface="Courier New" panose="02070309020205020404" pitchFamily="49" charset="0"/>
                <a:cs typeface="Courier New" panose="02070309020205020404" pitchFamily="49" charset="0"/>
              </a:rPr>
              <a:t>(nB.pred==iris.test[,5]) </a:t>
            </a:r>
          </a:p>
        </p:txBody>
      </p:sp>
    </p:spTree>
    <p:extLst>
      <p:ext uri="{BB962C8B-B14F-4D97-AF65-F5344CB8AC3E}">
        <p14:creationId xmlns:p14="http://schemas.microsoft.com/office/powerpoint/2010/main" val="40135887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Data classification – </a:t>
            </a:r>
            <a:r>
              <a:rPr lang="en-US" altLang="zh-TW" dirty="0" smtClean="0"/>
              <a:t>Naïve  </a:t>
            </a:r>
            <a:r>
              <a:rPr lang="en-US" altLang="zh-TW" dirty="0"/>
              <a:t>Bayes</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45</a:t>
            </a:fld>
            <a:endParaRPr lang="zh-TW" altLang="en-US"/>
          </a:p>
        </p:txBody>
      </p:sp>
      <p:sp>
        <p:nvSpPr>
          <p:cNvPr id="5" name="矩形 4"/>
          <p:cNvSpPr/>
          <p:nvPr/>
        </p:nvSpPr>
        <p:spPr>
          <a:xfrm>
            <a:off x="1955032" y="1878847"/>
            <a:ext cx="8712968"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library</a:t>
            </a:r>
            <a:r>
              <a:rPr lang="zh-TW" altLang="en-US" dirty="0">
                <a:solidFill>
                  <a:srgbClr val="FF0000"/>
                </a:solidFill>
                <a:latin typeface="Courier New" panose="02070309020205020404" pitchFamily="49" charset="0"/>
                <a:cs typeface="Courier New" panose="02070309020205020404" pitchFamily="49" charset="0"/>
              </a:rPr>
              <a:t>(e1071)</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library</a:t>
            </a:r>
            <a:r>
              <a:rPr lang="zh-TW" altLang="en-US" dirty="0">
                <a:solidFill>
                  <a:srgbClr val="FF0000"/>
                </a:solidFill>
                <a:latin typeface="Courier New" panose="02070309020205020404" pitchFamily="49" charset="0"/>
                <a:cs typeface="Courier New" panose="02070309020205020404" pitchFamily="49" charset="0"/>
              </a:rPr>
              <a:t>(ISLR)</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high </a:t>
            </a:r>
            <a:r>
              <a:rPr lang="zh-TW" altLang="en-US" dirty="0">
                <a:solidFill>
                  <a:srgbClr val="FF0000"/>
                </a:solidFill>
                <a:latin typeface="Courier New" panose="02070309020205020404" pitchFamily="49" charset="0"/>
                <a:cs typeface="Courier New" panose="02070309020205020404" pitchFamily="49" charset="0"/>
              </a:rPr>
              <a:t>= ifelse (Carseats$Sales &gt;=8,"YES","NO")</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x</a:t>
            </a:r>
            <a:r>
              <a:rPr lang="zh-TW" altLang="en-US" dirty="0">
                <a:solidFill>
                  <a:srgbClr val="FF0000"/>
                </a:solidFill>
                <a:latin typeface="Courier New" panose="02070309020205020404" pitchFamily="49" charset="0"/>
                <a:cs typeface="Courier New" panose="02070309020205020404" pitchFamily="49" charset="0"/>
              </a:rPr>
              <a:t>=cbind(Carseats,high</a:t>
            </a:r>
            <a:r>
              <a:rPr lang="zh-TW" altLang="en-US" dirty="0">
                <a:solidFill>
                  <a:srgbClr val="FF0000"/>
                </a:solidFill>
                <a:latin typeface="Courier New" panose="02070309020205020404" pitchFamily="49" charset="0"/>
                <a:cs typeface="Courier New" panose="02070309020205020404" pitchFamily="49" charset="0"/>
              </a:rPr>
              <a:t>)</a:t>
            </a:r>
            <a:endParaRPr lang="en-US" altLang="zh-TW"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en-US" altLang="zh-TW" dirty="0" err="1">
                <a:solidFill>
                  <a:srgbClr val="FF0000"/>
                </a:solidFill>
                <a:latin typeface="Courier New" panose="02070309020205020404" pitchFamily="49" charset="0"/>
                <a:cs typeface="Courier New" panose="02070309020205020404" pitchFamily="49" charset="0"/>
              </a:rPr>
              <a:t>x$Education</a:t>
            </a:r>
            <a:r>
              <a:rPr lang="en-US" altLang="zh-TW" dirty="0">
                <a:solidFill>
                  <a:srgbClr val="FF0000"/>
                </a:solidFill>
                <a:latin typeface="Courier New" panose="02070309020205020404" pitchFamily="49" charset="0"/>
                <a:cs typeface="Courier New" panose="02070309020205020404" pitchFamily="49" charset="0"/>
              </a:rPr>
              <a:t> = </a:t>
            </a:r>
            <a:r>
              <a:rPr lang="en-US" altLang="zh-TW" dirty="0" err="1">
                <a:solidFill>
                  <a:srgbClr val="FF0000"/>
                </a:solidFill>
                <a:latin typeface="Courier New" panose="02070309020205020404" pitchFamily="49" charset="0"/>
                <a:cs typeface="Courier New" panose="02070309020205020404" pitchFamily="49" charset="0"/>
              </a:rPr>
              <a:t>as.factor</a:t>
            </a:r>
            <a:r>
              <a:rPr lang="en-US" altLang="zh-TW" dirty="0">
                <a:solidFill>
                  <a:srgbClr val="FF0000"/>
                </a:solidFill>
                <a:latin typeface="Courier New" panose="02070309020205020404" pitchFamily="49" charset="0"/>
                <a:cs typeface="Courier New" panose="02070309020205020404" pitchFamily="49" charset="0"/>
              </a:rPr>
              <a:t>(</a:t>
            </a:r>
            <a:r>
              <a:rPr lang="en-US" altLang="zh-TW" dirty="0" err="1">
                <a:solidFill>
                  <a:srgbClr val="FF0000"/>
                </a:solidFill>
                <a:latin typeface="Courier New" panose="02070309020205020404" pitchFamily="49" charset="0"/>
                <a:cs typeface="Courier New" panose="02070309020205020404" pitchFamily="49" charset="0"/>
              </a:rPr>
              <a:t>x$Education</a:t>
            </a:r>
            <a:r>
              <a:rPr lang="en-US" altLang="zh-TW" dirty="0">
                <a:solidFill>
                  <a:srgbClr val="FF0000"/>
                </a:solidFill>
                <a:latin typeface="Courier New" panose="02070309020205020404" pitchFamily="49" charset="0"/>
                <a:cs typeface="Courier New" panose="02070309020205020404" pitchFamily="49" charset="0"/>
              </a:rPr>
              <a:t>)</a:t>
            </a:r>
            <a:endParaRPr lang="zh-TW" altLang="en-US"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y</a:t>
            </a:r>
            <a:r>
              <a:rPr lang="zh-TW" altLang="en-US" dirty="0">
                <a:solidFill>
                  <a:srgbClr val="FF0000"/>
                </a:solidFill>
                <a:latin typeface="Courier New" panose="02070309020205020404" pitchFamily="49" charset="0"/>
                <a:cs typeface="Courier New" panose="02070309020205020404" pitchFamily="49" charset="0"/>
              </a:rPr>
              <a:t>=x[,-1]</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set</a:t>
            </a:r>
            <a:r>
              <a:rPr lang="zh-TW" altLang="en-US" dirty="0">
                <a:solidFill>
                  <a:srgbClr val="FF0000"/>
                </a:solidFill>
                <a:latin typeface="Courier New" panose="02070309020205020404" pitchFamily="49" charset="0"/>
                <a:cs typeface="Courier New" panose="02070309020205020404" pitchFamily="49" charset="0"/>
              </a:rPr>
              <a:t>.seed(2)  </a:t>
            </a:r>
            <a:r>
              <a:rPr lang="zh-TW" altLang="en-US" dirty="0">
                <a:solidFill>
                  <a:schemeClr val="tx1"/>
                </a:solidFill>
                <a:latin typeface="Courier New" panose="02070309020205020404" pitchFamily="49" charset="0"/>
                <a:cs typeface="Courier New" panose="02070309020205020404" pitchFamily="49" charset="0"/>
              </a:rPr>
              <a:t>#set random seed</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train </a:t>
            </a:r>
            <a:r>
              <a:rPr lang="zh-TW" altLang="en-US" dirty="0">
                <a:solidFill>
                  <a:srgbClr val="FF0000"/>
                </a:solidFill>
                <a:latin typeface="Courier New" panose="02070309020205020404" pitchFamily="49" charset="0"/>
                <a:cs typeface="Courier New" panose="02070309020205020404" pitchFamily="49" charset="0"/>
              </a:rPr>
              <a:t>=sample(1:nrow(y),nrow(y)/2) </a:t>
            </a:r>
            <a:r>
              <a:rPr lang="zh-TW" altLang="en-US" dirty="0">
                <a:solidFill>
                  <a:schemeClr val="tx1"/>
                </a:solidFill>
                <a:latin typeface="Courier New" panose="02070309020205020404" pitchFamily="49" charset="0"/>
                <a:cs typeface="Courier New" panose="02070309020205020404" pitchFamily="49" charset="0"/>
              </a:rPr>
              <a:t>#training data index</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test </a:t>
            </a:r>
            <a:r>
              <a:rPr lang="zh-TW" altLang="en-US" dirty="0">
                <a:solidFill>
                  <a:srgbClr val="FF0000"/>
                </a:solidFill>
                <a:latin typeface="Courier New" panose="02070309020205020404" pitchFamily="49" charset="0"/>
                <a:cs typeface="Courier New" panose="02070309020205020404" pitchFamily="49" charset="0"/>
              </a:rPr>
              <a:t>= -train #testing data index</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train</a:t>
            </a:r>
            <a:r>
              <a:rPr lang="zh-TW" altLang="en-US" dirty="0">
                <a:solidFill>
                  <a:srgbClr val="FF0000"/>
                </a:solidFill>
                <a:latin typeface="Courier New" panose="02070309020205020404" pitchFamily="49" charset="0"/>
                <a:cs typeface="Courier New" panose="02070309020205020404" pitchFamily="49" charset="0"/>
              </a:rPr>
              <a:t>_data=y[train,]</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test</a:t>
            </a:r>
            <a:r>
              <a:rPr lang="zh-TW" altLang="en-US" dirty="0">
                <a:solidFill>
                  <a:srgbClr val="FF0000"/>
                </a:solidFill>
                <a:latin typeface="Courier New" panose="02070309020205020404" pitchFamily="49" charset="0"/>
                <a:cs typeface="Courier New" panose="02070309020205020404" pitchFamily="49" charset="0"/>
              </a:rPr>
              <a:t>_data=y[test,]</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test</a:t>
            </a:r>
            <a:r>
              <a:rPr lang="zh-TW" altLang="en-US" dirty="0">
                <a:solidFill>
                  <a:srgbClr val="FF0000"/>
                </a:solidFill>
                <a:latin typeface="Courier New" panose="02070309020205020404" pitchFamily="49" charset="0"/>
                <a:cs typeface="Courier New" panose="02070309020205020404" pitchFamily="49" charset="0"/>
              </a:rPr>
              <a:t>_high=high[test] </a:t>
            </a:r>
            <a:r>
              <a:rPr lang="zh-TW" altLang="en-US" dirty="0">
                <a:solidFill>
                  <a:schemeClr val="tx1"/>
                </a:solidFill>
                <a:latin typeface="Courier New" panose="02070309020205020404" pitchFamily="49" charset="0"/>
                <a:cs typeface="Courier New" panose="02070309020205020404" pitchFamily="49" charset="0"/>
              </a:rPr>
              <a:t>#answer</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nB</a:t>
            </a:r>
            <a:r>
              <a:rPr lang="zh-TW" altLang="en-US" dirty="0">
                <a:solidFill>
                  <a:srgbClr val="FF0000"/>
                </a:solidFill>
                <a:latin typeface="Courier New" panose="02070309020205020404" pitchFamily="49" charset="0"/>
                <a:cs typeface="Courier New" panose="02070309020205020404" pitchFamily="49" charset="0"/>
              </a:rPr>
              <a:t>_model</a:t>
            </a:r>
            <a:r>
              <a:rPr lang="zh-TW" altLang="en-US" dirty="0">
                <a:solidFill>
                  <a:srgbClr val="FF0000"/>
                </a:solidFill>
                <a:latin typeface="Courier New" panose="02070309020205020404" pitchFamily="49" charset="0"/>
                <a:cs typeface="Courier New" panose="02070309020205020404" pitchFamily="49" charset="0"/>
              </a:rPr>
              <a:t>=</a:t>
            </a:r>
            <a:r>
              <a:rPr lang="en-US" altLang="zh-TW" dirty="0">
                <a:solidFill>
                  <a:srgbClr val="00B050"/>
                </a:solidFill>
                <a:latin typeface="Courier New" panose="02070309020205020404" pitchFamily="49" charset="0"/>
                <a:cs typeface="Courier New" panose="02070309020205020404" pitchFamily="49" charset="0"/>
              </a:rPr>
              <a:t> naive</a:t>
            </a:r>
            <a:r>
              <a:rPr lang="zh-TW" altLang="en-US" dirty="0">
                <a:solidFill>
                  <a:srgbClr val="00B050"/>
                </a:solidFill>
                <a:latin typeface="Courier New" panose="02070309020205020404" pitchFamily="49" charset="0"/>
                <a:cs typeface="Courier New" panose="02070309020205020404" pitchFamily="49" charset="0"/>
              </a:rPr>
              <a:t>Bayes</a:t>
            </a:r>
            <a:r>
              <a:rPr lang="zh-TW" altLang="en-US" dirty="0">
                <a:solidFill>
                  <a:srgbClr val="FF0000"/>
                </a:solidFill>
                <a:latin typeface="Courier New" panose="02070309020205020404" pitchFamily="49" charset="0"/>
                <a:cs typeface="Courier New" panose="02070309020205020404" pitchFamily="49" charset="0"/>
              </a:rPr>
              <a:t>(high</a:t>
            </a:r>
            <a:r>
              <a:rPr lang="zh-TW" altLang="en-US" dirty="0">
                <a:solidFill>
                  <a:srgbClr val="FF0000"/>
                </a:solidFill>
                <a:latin typeface="Courier New" panose="02070309020205020404" pitchFamily="49" charset="0"/>
                <a:cs typeface="Courier New" panose="02070309020205020404" pitchFamily="49" charset="0"/>
              </a:rPr>
              <a:t>~.,data=train_data) </a:t>
            </a:r>
            <a:r>
              <a:rPr lang="zh-TW" altLang="en-US" dirty="0">
                <a:solidFill>
                  <a:schemeClr val="tx1"/>
                </a:solidFill>
                <a:latin typeface="Courier New" panose="02070309020205020404" pitchFamily="49" charset="0"/>
                <a:cs typeface="Courier New" panose="02070309020205020404" pitchFamily="49" charset="0"/>
              </a:rPr>
              <a:t>#build model</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nB</a:t>
            </a:r>
            <a:r>
              <a:rPr lang="zh-TW" altLang="en-US" dirty="0">
                <a:solidFill>
                  <a:srgbClr val="FF0000"/>
                </a:solidFill>
                <a:latin typeface="Courier New" panose="02070309020205020404" pitchFamily="49" charset="0"/>
                <a:cs typeface="Courier New" panose="02070309020205020404" pitchFamily="49" charset="0"/>
              </a:rPr>
              <a:t>.predict=predict(nB_model,test_data,type="class")</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nB</a:t>
            </a:r>
            <a:r>
              <a:rPr lang="zh-TW" altLang="en-US" dirty="0">
                <a:solidFill>
                  <a:srgbClr val="FF0000"/>
                </a:solidFill>
                <a:latin typeface="Courier New" panose="02070309020205020404" pitchFamily="49" charset="0"/>
                <a:cs typeface="Courier New" panose="02070309020205020404" pitchFamily="49" charset="0"/>
              </a:rPr>
              <a:t>.predict</a:t>
            </a:r>
          </a:p>
          <a:p>
            <a:r>
              <a:rPr lang="en-US" altLang="zh-TW" dirty="0">
                <a:solidFill>
                  <a:srgbClr val="FF0000"/>
                </a:solidFill>
                <a:latin typeface="Courier New" panose="02070309020205020404" pitchFamily="49" charset="0"/>
                <a:cs typeface="Courier New" panose="02070309020205020404" pitchFamily="49" charset="0"/>
              </a:rPr>
              <a:t>&gt; </a:t>
            </a:r>
            <a:r>
              <a:rPr lang="zh-TW" altLang="en-US" dirty="0">
                <a:solidFill>
                  <a:srgbClr val="FF0000"/>
                </a:solidFill>
                <a:latin typeface="Courier New" panose="02070309020205020404" pitchFamily="49" charset="0"/>
                <a:cs typeface="Courier New" panose="02070309020205020404" pitchFamily="49" charset="0"/>
              </a:rPr>
              <a:t>mean</a:t>
            </a:r>
            <a:r>
              <a:rPr lang="zh-TW" altLang="en-US" dirty="0">
                <a:solidFill>
                  <a:srgbClr val="FF0000"/>
                </a:solidFill>
                <a:latin typeface="Courier New" panose="02070309020205020404" pitchFamily="49" charset="0"/>
                <a:cs typeface="Courier New" panose="02070309020205020404" pitchFamily="49" charset="0"/>
              </a:rPr>
              <a:t>(nB.predict==test_high)</a:t>
            </a:r>
          </a:p>
        </p:txBody>
      </p:sp>
    </p:spTree>
    <p:extLst>
      <p:ext uri="{BB962C8B-B14F-4D97-AF65-F5344CB8AC3E}">
        <p14:creationId xmlns:p14="http://schemas.microsoft.com/office/powerpoint/2010/main" val="8659704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smtClean="0"/>
              <a:t>Dataset</a:t>
            </a:r>
          </a:p>
          <a:p>
            <a:pPr lvl="1"/>
            <a:r>
              <a:rPr lang="en-US" altLang="zh-TW" dirty="0" smtClean="0"/>
              <a:t>train=</a:t>
            </a:r>
            <a:r>
              <a:rPr lang="en-US" altLang="zh-TW" dirty="0" err="1" smtClean="0"/>
              <a:t>read.table</a:t>
            </a:r>
            <a:r>
              <a:rPr lang="en-US" altLang="zh-TW" dirty="0"/>
              <a:t>("train_data.csv", header=T, </a:t>
            </a:r>
            <a:r>
              <a:rPr lang="en-US" altLang="zh-TW" dirty="0" err="1"/>
              <a:t>sep</a:t>
            </a:r>
            <a:r>
              <a:rPr lang="en-US" altLang="zh-TW" dirty="0"/>
              <a:t>=",")</a:t>
            </a:r>
          </a:p>
          <a:p>
            <a:pPr lvl="1"/>
            <a:r>
              <a:rPr lang="en-US" altLang="zh-TW" dirty="0" smtClean="0"/>
              <a:t>test=</a:t>
            </a:r>
            <a:r>
              <a:rPr lang="en-US" altLang="zh-TW" dirty="0" err="1" smtClean="0"/>
              <a:t>read.table</a:t>
            </a:r>
            <a:r>
              <a:rPr lang="en-US" altLang="zh-TW" dirty="0"/>
              <a:t>("test_data.csv", header=T, </a:t>
            </a:r>
            <a:r>
              <a:rPr lang="en-US" altLang="zh-TW" dirty="0" err="1"/>
              <a:t>sep</a:t>
            </a:r>
            <a:r>
              <a:rPr lang="en-US" altLang="zh-TW" dirty="0"/>
              <a:t>=",")</a:t>
            </a:r>
          </a:p>
          <a:p>
            <a:pPr lvl="1"/>
            <a:r>
              <a:rPr lang="en-US" altLang="zh-TW" dirty="0" err="1" smtClean="0"/>
              <a:t>ctrain</a:t>
            </a:r>
            <a:r>
              <a:rPr lang="en-US" altLang="zh-TW" dirty="0" smtClean="0"/>
              <a:t>=scan</a:t>
            </a:r>
            <a:r>
              <a:rPr lang="en-US" altLang="zh-TW" dirty="0"/>
              <a:t>("</a:t>
            </a:r>
            <a:r>
              <a:rPr lang="en-US" altLang="zh-TW" dirty="0" err="1"/>
              <a:t>ctrain.txt",what</a:t>
            </a:r>
            <a:r>
              <a:rPr lang="en-US" altLang="zh-TW" dirty="0"/>
              <a:t>=character())</a:t>
            </a:r>
          </a:p>
          <a:p>
            <a:pPr lvl="1"/>
            <a:r>
              <a:rPr lang="en-US" altLang="zh-TW" dirty="0" err="1" smtClean="0"/>
              <a:t>ctest</a:t>
            </a:r>
            <a:r>
              <a:rPr lang="en-US" altLang="zh-TW" dirty="0" smtClean="0"/>
              <a:t>=scan</a:t>
            </a:r>
            <a:r>
              <a:rPr lang="en-US" altLang="zh-TW" dirty="0"/>
              <a:t>("</a:t>
            </a:r>
            <a:r>
              <a:rPr lang="en-US" altLang="zh-TW" dirty="0" err="1"/>
              <a:t>ctest.txt",what</a:t>
            </a:r>
            <a:r>
              <a:rPr lang="en-US" altLang="zh-TW" dirty="0"/>
              <a:t>=character())</a:t>
            </a:r>
          </a:p>
          <a:p>
            <a:endParaRPr lang="en-US" altLang="zh-TW" dirty="0" smtClean="0"/>
          </a:p>
          <a:p>
            <a:r>
              <a:rPr lang="en-US" altLang="zh-TW" dirty="0"/>
              <a:t>Develop a </a:t>
            </a:r>
            <a:r>
              <a:rPr lang="en-US" altLang="zh-TW" dirty="0" smtClean="0"/>
              <a:t>Naïve  </a:t>
            </a:r>
            <a:r>
              <a:rPr lang="en-US" altLang="zh-TW" dirty="0"/>
              <a:t>Bayes model </a:t>
            </a:r>
            <a:r>
              <a:rPr lang="en-US" altLang="zh-TW" dirty="0" smtClean="0"/>
              <a:t>to </a:t>
            </a:r>
            <a:r>
              <a:rPr lang="en-US" altLang="zh-TW" dirty="0"/>
              <a:t>predict </a:t>
            </a:r>
            <a:r>
              <a:rPr lang="en-US" altLang="zh-TW" dirty="0" smtClean="0"/>
              <a:t>whether </a:t>
            </a:r>
            <a:r>
              <a:rPr lang="en-US" altLang="zh-TW" dirty="0"/>
              <a:t>the patient is </a:t>
            </a:r>
            <a:r>
              <a:rPr lang="en-US" altLang="zh-TW" dirty="0" smtClean="0"/>
              <a:t>sick or not.</a:t>
            </a:r>
          </a:p>
          <a:p>
            <a:pPr marL="457200" lvl="1" indent="0">
              <a:buNone/>
            </a:pPr>
            <a:endParaRPr lang="en-US" altLang="zh-TW" dirty="0" smtClean="0"/>
          </a:p>
          <a:p>
            <a:r>
              <a:rPr lang="en-US" altLang="zh-TW" dirty="0"/>
              <a:t>Calculate the TP, FP, TN and </a:t>
            </a:r>
            <a:r>
              <a:rPr lang="en-US" altLang="zh-TW" dirty="0" smtClean="0"/>
              <a:t>FN</a:t>
            </a:r>
          </a:p>
          <a:p>
            <a:endParaRPr lang="en-US" altLang="zh-TW" dirty="0" smtClean="0"/>
          </a:p>
          <a:p>
            <a:r>
              <a:rPr lang="en-US" altLang="zh-TW" dirty="0"/>
              <a:t>Calculate the accuracy, sensitivity, specificity and precision</a:t>
            </a:r>
            <a:endParaRPr lang="en-US" altLang="zh-TW" dirty="0" smtClean="0"/>
          </a:p>
          <a:p>
            <a:endParaRPr lang="en-US" altLang="zh-TW" dirty="0" smtClean="0"/>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46</a:t>
            </a:fld>
            <a:endParaRPr lang="zh-TW" altLang="en-US"/>
          </a:p>
        </p:txBody>
      </p:sp>
    </p:spTree>
    <p:extLst>
      <p:ext uri="{BB962C8B-B14F-4D97-AF65-F5344CB8AC3E}">
        <p14:creationId xmlns:p14="http://schemas.microsoft.com/office/powerpoint/2010/main" val="18358746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a:t>Data </a:t>
            </a:r>
            <a:r>
              <a:rPr lang="en-US" altLang="zh-TW" dirty="0" smtClean="0"/>
              <a:t>classification – SVM</a:t>
            </a:r>
            <a:endParaRPr lang="en-US" altLang="zh-TW" dirty="0"/>
          </a:p>
        </p:txBody>
      </p:sp>
      <p:sp>
        <p:nvSpPr>
          <p:cNvPr id="4" name="投影片編號版面配置區 3"/>
          <p:cNvSpPr>
            <a:spLocks noGrp="1"/>
          </p:cNvSpPr>
          <p:nvPr>
            <p:ph type="sldNum" sz="quarter" idx="11"/>
          </p:nvPr>
        </p:nvSpPr>
        <p:spPr/>
        <p:txBody>
          <a:bodyPr/>
          <a:lstStyle/>
          <a:p>
            <a:fld id="{8B9CD19C-7B41-42DD-9AD5-3F999E355D5F}" type="slidenum">
              <a:rPr lang="zh-TW" altLang="en-US" smtClean="0"/>
              <a:pPr/>
              <a:t>47</a:t>
            </a:fld>
            <a:endParaRPr lang="zh-TW" altLang="en-US"/>
          </a:p>
        </p:txBody>
      </p:sp>
    </p:spTree>
    <p:extLst>
      <p:ext uri="{BB962C8B-B14F-4D97-AF65-F5344CB8AC3E}">
        <p14:creationId xmlns:p14="http://schemas.microsoft.com/office/powerpoint/2010/main" val="16120901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SVM (Support Vector Machines</a:t>
            </a:r>
            <a:r>
              <a:rPr lang="en-US" altLang="zh-TW" dirty="0" smtClean="0"/>
              <a:t>)</a:t>
            </a:r>
          </a:p>
          <a:p>
            <a:pPr lvl="1"/>
            <a:r>
              <a:rPr lang="en-US" altLang="zh-TW" dirty="0"/>
              <a:t>A SVM model is a representation of the examples as points in space, mapped so that the examples of the separate categories are divided by a clear gap that is as wide as possible. </a:t>
            </a:r>
            <a:endParaRPr lang="en-US" altLang="zh-TW" dirty="0" smtClean="0"/>
          </a:p>
          <a:p>
            <a:pPr lvl="1"/>
            <a:r>
              <a:rPr lang="en-US" altLang="zh-TW" dirty="0" smtClean="0"/>
              <a:t>New </a:t>
            </a:r>
            <a:r>
              <a:rPr lang="en-US" altLang="zh-TW" dirty="0"/>
              <a:t>examples are then mapped into that same space and predicted to belong to a category based on which side of the gap they fall on.</a:t>
            </a:r>
          </a:p>
          <a:p>
            <a:endParaRPr lang="zh-TW" altLang="en-US" dirty="0"/>
          </a:p>
        </p:txBody>
      </p:sp>
      <p:sp>
        <p:nvSpPr>
          <p:cNvPr id="3" name="標題 2"/>
          <p:cNvSpPr>
            <a:spLocks noGrp="1"/>
          </p:cNvSpPr>
          <p:nvPr>
            <p:ph type="title"/>
          </p:nvPr>
        </p:nvSpPr>
        <p:spPr/>
        <p:txBody>
          <a:bodyPr/>
          <a:lstStyle/>
          <a:p>
            <a:r>
              <a:rPr lang="en-US" altLang="zh-TW" dirty="0"/>
              <a:t>Data classification – SVM</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48</a:t>
            </a:fld>
            <a:endParaRPr lang="zh-TW" altLang="en-US"/>
          </a:p>
        </p:txBody>
      </p:sp>
    </p:spTree>
    <p:extLst>
      <p:ext uri="{BB962C8B-B14F-4D97-AF65-F5344CB8AC3E}">
        <p14:creationId xmlns:p14="http://schemas.microsoft.com/office/powerpoint/2010/main" val="32620677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SVM (Support Vector Machines)</a:t>
            </a:r>
          </a:p>
          <a:p>
            <a:pPr lvl="1"/>
            <a:r>
              <a:rPr lang="en-US" altLang="zh-TW" dirty="0" smtClean="0"/>
              <a:t>Linear SVM</a:t>
            </a:r>
          </a:p>
          <a:p>
            <a:pPr lvl="2"/>
            <a:r>
              <a:rPr lang="en-US" altLang="zh-TW" dirty="0" smtClean="0"/>
              <a:t>Goal : To Find the maximum marginal </a:t>
            </a:r>
            <a:r>
              <a:rPr lang="en-US" altLang="zh-TW" dirty="0" err="1" smtClean="0"/>
              <a:t>hyperplane</a:t>
            </a:r>
            <a:endParaRPr lang="en-US" altLang="zh-TW" dirty="0" smtClean="0"/>
          </a:p>
          <a:p>
            <a:pPr lvl="1"/>
            <a:endParaRPr lang="en-US" altLang="zh-TW" dirty="0" smtClean="0"/>
          </a:p>
          <a:p>
            <a:pPr lvl="1"/>
            <a:endParaRPr lang="en-US" altLang="zh-TW" dirty="0" smtClean="0"/>
          </a:p>
          <a:p>
            <a:pPr lvl="1"/>
            <a:endParaRPr lang="en-US" altLang="zh-TW" dirty="0" smtClean="0"/>
          </a:p>
          <a:p>
            <a:pPr lvl="1"/>
            <a:endParaRPr lang="en-US" altLang="zh-TW" dirty="0" smtClean="0"/>
          </a:p>
          <a:p>
            <a:pPr lvl="1"/>
            <a:endParaRPr lang="en-US" altLang="zh-TW" dirty="0" smtClean="0"/>
          </a:p>
          <a:p>
            <a:pPr lvl="1"/>
            <a:endParaRPr lang="en-US" altLang="zh-TW" dirty="0" smtClean="0"/>
          </a:p>
        </p:txBody>
      </p:sp>
      <p:sp>
        <p:nvSpPr>
          <p:cNvPr id="3" name="標題 2"/>
          <p:cNvSpPr>
            <a:spLocks noGrp="1"/>
          </p:cNvSpPr>
          <p:nvPr>
            <p:ph type="title"/>
          </p:nvPr>
        </p:nvSpPr>
        <p:spPr/>
        <p:txBody>
          <a:bodyPr/>
          <a:lstStyle/>
          <a:p>
            <a:r>
              <a:rPr lang="en-US" altLang="zh-TW" dirty="0"/>
              <a:t>Data classification – SVM</a:t>
            </a:r>
            <a:endParaRPr lang="zh-TW" altLang="en-US" dirty="0"/>
          </a:p>
        </p:txBody>
      </p:sp>
      <p:sp>
        <p:nvSpPr>
          <p:cNvPr id="4" name="投影片編號版面配置區 3"/>
          <p:cNvSpPr>
            <a:spLocks noGrp="1"/>
          </p:cNvSpPr>
          <p:nvPr>
            <p:ph type="sldNum" sz="quarter" idx="11"/>
          </p:nvPr>
        </p:nvSpPr>
        <p:spPr/>
        <p:txBody>
          <a:bodyPr/>
          <a:lstStyle/>
          <a:p>
            <a:fld id="{8B9CD19C-7B41-42DD-9AD5-3F999E355D5F}" type="slidenum">
              <a:rPr lang="zh-TW" altLang="en-US" smtClean="0"/>
              <a:pPr/>
              <a:t>49</a:t>
            </a:fld>
            <a:endParaRPr lang="zh-TW" altLang="en-US"/>
          </a:p>
        </p:txBody>
      </p:sp>
      <p:pic>
        <p:nvPicPr>
          <p:cNvPr id="103428" name="Picture 4" descr="File:Svm max sep hyperplane with margin.png"/>
          <p:cNvPicPr>
            <a:picLocks noChangeAspect="1" noChangeArrowheads="1"/>
          </p:cNvPicPr>
          <p:nvPr/>
        </p:nvPicPr>
        <p:blipFill>
          <a:blip r:embed="rId2" cstate="print"/>
          <a:srcRect/>
          <a:stretch>
            <a:fillRect/>
          </a:stretch>
        </p:blipFill>
        <p:spPr bwMode="auto">
          <a:xfrm>
            <a:off x="8077200" y="3028080"/>
            <a:ext cx="1953960" cy="2105076"/>
          </a:xfrm>
          <a:prstGeom prst="rect">
            <a:avLst/>
          </a:prstGeom>
          <a:noFill/>
        </p:spPr>
      </p:pic>
      <p:grpSp>
        <p:nvGrpSpPr>
          <p:cNvPr id="56" name="群組 55"/>
          <p:cNvGrpSpPr/>
          <p:nvPr/>
        </p:nvGrpSpPr>
        <p:grpSpPr>
          <a:xfrm>
            <a:off x="1801560" y="2924944"/>
            <a:ext cx="3862392" cy="2952328"/>
            <a:chOff x="277560" y="2924944"/>
            <a:chExt cx="3862392" cy="2952328"/>
          </a:xfrm>
        </p:grpSpPr>
        <p:grpSp>
          <p:nvGrpSpPr>
            <p:cNvPr id="16" name="群組 15"/>
            <p:cNvGrpSpPr/>
            <p:nvPr/>
          </p:nvGrpSpPr>
          <p:grpSpPr>
            <a:xfrm>
              <a:off x="277560" y="2924944"/>
              <a:ext cx="3862392" cy="2952328"/>
              <a:chOff x="277560" y="2924944"/>
              <a:chExt cx="3862392" cy="2952328"/>
            </a:xfrm>
          </p:grpSpPr>
          <p:sp>
            <p:nvSpPr>
              <p:cNvPr id="13" name="矩形 12"/>
              <p:cNvSpPr/>
              <p:nvPr/>
            </p:nvSpPr>
            <p:spPr>
              <a:xfrm>
                <a:off x="277560" y="2924944"/>
                <a:ext cx="3862392" cy="295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8" name="直線單箭頭接點 7"/>
              <p:cNvCxnSpPr/>
              <p:nvPr/>
            </p:nvCxnSpPr>
            <p:spPr>
              <a:xfrm>
                <a:off x="683568" y="4797152"/>
                <a:ext cx="24482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單箭頭接點 11"/>
              <p:cNvCxnSpPr/>
              <p:nvPr/>
            </p:nvCxnSpPr>
            <p:spPr>
              <a:xfrm flipH="1" flipV="1">
                <a:off x="827584" y="3284984"/>
                <a:ext cx="8384" cy="1736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圖片 13"/>
              <p:cNvPicPr>
                <a:picLocks noChangeAspect="1"/>
              </p:cNvPicPr>
              <p:nvPr/>
            </p:nvPicPr>
            <p:blipFill>
              <a:blip r:embed="rId3"/>
              <a:stretch>
                <a:fillRect/>
              </a:stretch>
            </p:blipFill>
            <p:spPr>
              <a:xfrm>
                <a:off x="2111399" y="3559274"/>
                <a:ext cx="142875" cy="152400"/>
              </a:xfrm>
              <a:prstGeom prst="rect">
                <a:avLst/>
              </a:prstGeom>
            </p:spPr>
          </p:pic>
          <p:pic>
            <p:nvPicPr>
              <p:cNvPr id="17" name="圖片 16"/>
              <p:cNvPicPr>
                <a:picLocks noChangeAspect="1"/>
              </p:cNvPicPr>
              <p:nvPr/>
            </p:nvPicPr>
            <p:blipFill>
              <a:blip r:embed="rId4"/>
              <a:stretch>
                <a:fillRect/>
              </a:stretch>
            </p:blipFill>
            <p:spPr>
              <a:xfrm>
                <a:off x="1260359" y="4467565"/>
                <a:ext cx="152400" cy="161925"/>
              </a:xfrm>
              <a:prstGeom prst="rect">
                <a:avLst/>
              </a:prstGeom>
            </p:spPr>
          </p:pic>
          <p:pic>
            <p:nvPicPr>
              <p:cNvPr id="19" name="圖片 18"/>
              <p:cNvPicPr>
                <a:picLocks noChangeAspect="1"/>
              </p:cNvPicPr>
              <p:nvPr/>
            </p:nvPicPr>
            <p:blipFill>
              <a:blip r:embed="rId4"/>
              <a:stretch>
                <a:fillRect/>
              </a:stretch>
            </p:blipFill>
            <p:spPr>
              <a:xfrm>
                <a:off x="983323" y="4137978"/>
                <a:ext cx="152400" cy="161925"/>
              </a:xfrm>
              <a:prstGeom prst="rect">
                <a:avLst/>
              </a:prstGeom>
            </p:spPr>
          </p:pic>
          <p:pic>
            <p:nvPicPr>
              <p:cNvPr id="20" name="圖片 19"/>
              <p:cNvPicPr>
                <a:picLocks noChangeAspect="1"/>
              </p:cNvPicPr>
              <p:nvPr/>
            </p:nvPicPr>
            <p:blipFill>
              <a:blip r:embed="rId4"/>
              <a:stretch>
                <a:fillRect/>
              </a:stretch>
            </p:blipFill>
            <p:spPr>
              <a:xfrm>
                <a:off x="1340029" y="4241406"/>
                <a:ext cx="152400" cy="161925"/>
              </a:xfrm>
              <a:prstGeom prst="rect">
                <a:avLst/>
              </a:prstGeom>
            </p:spPr>
          </p:pic>
          <p:pic>
            <p:nvPicPr>
              <p:cNvPr id="21" name="圖片 20"/>
              <p:cNvPicPr>
                <a:picLocks noChangeAspect="1"/>
              </p:cNvPicPr>
              <p:nvPr/>
            </p:nvPicPr>
            <p:blipFill>
              <a:blip r:embed="rId4"/>
              <a:stretch>
                <a:fillRect/>
              </a:stretch>
            </p:blipFill>
            <p:spPr>
              <a:xfrm>
                <a:off x="1184159" y="4041381"/>
                <a:ext cx="152400" cy="161925"/>
              </a:xfrm>
              <a:prstGeom prst="rect">
                <a:avLst/>
              </a:prstGeom>
            </p:spPr>
          </p:pic>
          <p:pic>
            <p:nvPicPr>
              <p:cNvPr id="22" name="圖片 21"/>
              <p:cNvPicPr>
                <a:picLocks noChangeAspect="1"/>
              </p:cNvPicPr>
              <p:nvPr/>
            </p:nvPicPr>
            <p:blipFill>
              <a:blip r:embed="rId4"/>
              <a:stretch>
                <a:fillRect/>
              </a:stretch>
            </p:blipFill>
            <p:spPr>
              <a:xfrm>
                <a:off x="1583650" y="4329857"/>
                <a:ext cx="152400" cy="161925"/>
              </a:xfrm>
              <a:prstGeom prst="rect">
                <a:avLst/>
              </a:prstGeom>
            </p:spPr>
          </p:pic>
          <p:pic>
            <p:nvPicPr>
              <p:cNvPr id="23" name="圖片 22"/>
              <p:cNvPicPr>
                <a:picLocks noChangeAspect="1"/>
              </p:cNvPicPr>
              <p:nvPr/>
            </p:nvPicPr>
            <p:blipFill>
              <a:blip r:embed="rId4"/>
              <a:stretch>
                <a:fillRect/>
              </a:stretch>
            </p:blipFill>
            <p:spPr>
              <a:xfrm>
                <a:off x="1015615" y="3861691"/>
                <a:ext cx="152400" cy="161925"/>
              </a:xfrm>
              <a:prstGeom prst="rect">
                <a:avLst/>
              </a:prstGeom>
            </p:spPr>
          </p:pic>
          <p:pic>
            <p:nvPicPr>
              <p:cNvPr id="24" name="圖片 23"/>
              <p:cNvPicPr>
                <a:picLocks noChangeAspect="1"/>
              </p:cNvPicPr>
              <p:nvPr/>
            </p:nvPicPr>
            <p:blipFill>
              <a:blip r:embed="rId4"/>
              <a:stretch>
                <a:fillRect/>
              </a:stretch>
            </p:blipFill>
            <p:spPr>
              <a:xfrm>
                <a:off x="1091815" y="4358689"/>
                <a:ext cx="152400" cy="161925"/>
              </a:xfrm>
              <a:prstGeom prst="rect">
                <a:avLst/>
              </a:prstGeom>
            </p:spPr>
          </p:pic>
          <p:pic>
            <p:nvPicPr>
              <p:cNvPr id="25" name="圖片 24"/>
              <p:cNvPicPr>
                <a:picLocks noChangeAspect="1"/>
              </p:cNvPicPr>
              <p:nvPr/>
            </p:nvPicPr>
            <p:blipFill>
              <a:blip r:embed="rId4"/>
              <a:stretch>
                <a:fillRect/>
              </a:stretch>
            </p:blipFill>
            <p:spPr>
              <a:xfrm>
                <a:off x="1351472" y="3830590"/>
                <a:ext cx="152400" cy="161925"/>
              </a:xfrm>
              <a:prstGeom prst="rect">
                <a:avLst/>
              </a:prstGeom>
            </p:spPr>
          </p:pic>
          <p:pic>
            <p:nvPicPr>
              <p:cNvPr id="26" name="圖片 25"/>
              <p:cNvPicPr>
                <a:picLocks noChangeAspect="1"/>
              </p:cNvPicPr>
              <p:nvPr/>
            </p:nvPicPr>
            <p:blipFill>
              <a:blip r:embed="rId4"/>
              <a:stretch>
                <a:fillRect/>
              </a:stretch>
            </p:blipFill>
            <p:spPr>
              <a:xfrm>
                <a:off x="1168015" y="3539998"/>
                <a:ext cx="152400" cy="161925"/>
              </a:xfrm>
              <a:prstGeom prst="rect">
                <a:avLst/>
              </a:prstGeom>
            </p:spPr>
          </p:pic>
          <p:pic>
            <p:nvPicPr>
              <p:cNvPr id="27" name="圖片 26"/>
              <p:cNvPicPr>
                <a:picLocks noChangeAspect="1"/>
              </p:cNvPicPr>
              <p:nvPr/>
            </p:nvPicPr>
            <p:blipFill>
              <a:blip r:embed="rId4"/>
              <a:stretch>
                <a:fillRect/>
              </a:stretch>
            </p:blipFill>
            <p:spPr>
              <a:xfrm>
                <a:off x="1661251" y="3909641"/>
                <a:ext cx="152400" cy="161925"/>
              </a:xfrm>
              <a:prstGeom prst="rect">
                <a:avLst/>
              </a:prstGeom>
            </p:spPr>
          </p:pic>
          <p:pic>
            <p:nvPicPr>
              <p:cNvPr id="28" name="圖片 27"/>
              <p:cNvPicPr>
                <a:picLocks noChangeAspect="1"/>
              </p:cNvPicPr>
              <p:nvPr/>
            </p:nvPicPr>
            <p:blipFill>
              <a:blip r:embed="rId4"/>
              <a:stretch>
                <a:fillRect/>
              </a:stretch>
            </p:blipFill>
            <p:spPr>
              <a:xfrm>
                <a:off x="1732821" y="4137977"/>
                <a:ext cx="152400" cy="161925"/>
              </a:xfrm>
              <a:prstGeom prst="rect">
                <a:avLst/>
              </a:prstGeom>
            </p:spPr>
          </p:pic>
          <p:pic>
            <p:nvPicPr>
              <p:cNvPr id="29" name="圖片 28"/>
              <p:cNvPicPr>
                <a:picLocks noChangeAspect="1"/>
              </p:cNvPicPr>
              <p:nvPr/>
            </p:nvPicPr>
            <p:blipFill>
              <a:blip r:embed="rId4"/>
              <a:stretch>
                <a:fillRect/>
              </a:stretch>
            </p:blipFill>
            <p:spPr>
              <a:xfrm>
                <a:off x="1496300" y="3712059"/>
                <a:ext cx="152400" cy="161925"/>
              </a:xfrm>
              <a:prstGeom prst="rect">
                <a:avLst/>
              </a:prstGeom>
            </p:spPr>
          </p:pic>
          <p:pic>
            <p:nvPicPr>
              <p:cNvPr id="30" name="圖片 29"/>
              <p:cNvPicPr>
                <a:picLocks noChangeAspect="1"/>
              </p:cNvPicPr>
              <p:nvPr/>
            </p:nvPicPr>
            <p:blipFill>
              <a:blip r:embed="rId4"/>
              <a:stretch>
                <a:fillRect/>
              </a:stretch>
            </p:blipFill>
            <p:spPr>
              <a:xfrm>
                <a:off x="1830741" y="4397637"/>
                <a:ext cx="152400" cy="161925"/>
              </a:xfrm>
              <a:prstGeom prst="rect">
                <a:avLst/>
              </a:prstGeom>
            </p:spPr>
          </p:pic>
          <p:pic>
            <p:nvPicPr>
              <p:cNvPr id="32" name="圖片 31"/>
              <p:cNvPicPr>
                <a:picLocks noChangeAspect="1"/>
              </p:cNvPicPr>
              <p:nvPr/>
            </p:nvPicPr>
            <p:blipFill>
              <a:blip r:embed="rId3"/>
              <a:stretch>
                <a:fillRect/>
              </a:stretch>
            </p:blipFill>
            <p:spPr>
              <a:xfrm>
                <a:off x="1959930" y="3671341"/>
                <a:ext cx="142875" cy="152400"/>
              </a:xfrm>
              <a:prstGeom prst="rect">
                <a:avLst/>
              </a:prstGeom>
            </p:spPr>
          </p:pic>
          <p:pic>
            <p:nvPicPr>
              <p:cNvPr id="33" name="圖片 32"/>
              <p:cNvPicPr>
                <a:picLocks noChangeAspect="1"/>
              </p:cNvPicPr>
              <p:nvPr/>
            </p:nvPicPr>
            <p:blipFill>
              <a:blip r:embed="rId3"/>
              <a:stretch>
                <a:fillRect/>
              </a:stretch>
            </p:blipFill>
            <p:spPr>
              <a:xfrm>
                <a:off x="2535362" y="4217695"/>
                <a:ext cx="142875" cy="152400"/>
              </a:xfrm>
              <a:prstGeom prst="rect">
                <a:avLst/>
              </a:prstGeom>
            </p:spPr>
          </p:pic>
          <p:pic>
            <p:nvPicPr>
              <p:cNvPr id="34" name="圖片 33"/>
              <p:cNvPicPr>
                <a:picLocks noChangeAspect="1"/>
              </p:cNvPicPr>
              <p:nvPr/>
            </p:nvPicPr>
            <p:blipFill>
              <a:blip r:embed="rId3"/>
              <a:stretch>
                <a:fillRect/>
              </a:stretch>
            </p:blipFill>
            <p:spPr>
              <a:xfrm>
                <a:off x="1630714" y="3384118"/>
                <a:ext cx="142875" cy="152400"/>
              </a:xfrm>
              <a:prstGeom prst="rect">
                <a:avLst/>
              </a:prstGeom>
            </p:spPr>
          </p:pic>
          <p:pic>
            <p:nvPicPr>
              <p:cNvPr id="35" name="圖片 34"/>
              <p:cNvPicPr>
                <a:picLocks noChangeAspect="1"/>
              </p:cNvPicPr>
              <p:nvPr/>
            </p:nvPicPr>
            <p:blipFill>
              <a:blip r:embed="rId3"/>
              <a:stretch>
                <a:fillRect/>
              </a:stretch>
            </p:blipFill>
            <p:spPr>
              <a:xfrm>
                <a:off x="1783114" y="3536518"/>
                <a:ext cx="142875" cy="152400"/>
              </a:xfrm>
              <a:prstGeom prst="rect">
                <a:avLst/>
              </a:prstGeom>
            </p:spPr>
          </p:pic>
          <p:pic>
            <p:nvPicPr>
              <p:cNvPr id="36" name="圖片 35"/>
              <p:cNvPicPr>
                <a:picLocks noChangeAspect="1"/>
              </p:cNvPicPr>
              <p:nvPr/>
            </p:nvPicPr>
            <p:blipFill>
              <a:blip r:embed="rId3"/>
              <a:stretch>
                <a:fillRect/>
              </a:stretch>
            </p:blipFill>
            <p:spPr>
              <a:xfrm>
                <a:off x="2091051" y="3861691"/>
                <a:ext cx="142875" cy="152400"/>
              </a:xfrm>
              <a:prstGeom prst="rect">
                <a:avLst/>
              </a:prstGeom>
            </p:spPr>
          </p:pic>
          <p:pic>
            <p:nvPicPr>
              <p:cNvPr id="37" name="圖片 36"/>
              <p:cNvPicPr>
                <a:picLocks noChangeAspect="1"/>
              </p:cNvPicPr>
              <p:nvPr/>
            </p:nvPicPr>
            <p:blipFill>
              <a:blip r:embed="rId3"/>
              <a:stretch>
                <a:fillRect/>
              </a:stretch>
            </p:blipFill>
            <p:spPr>
              <a:xfrm>
                <a:off x="2543272" y="4406098"/>
                <a:ext cx="142875" cy="152400"/>
              </a:xfrm>
              <a:prstGeom prst="rect">
                <a:avLst/>
              </a:prstGeom>
            </p:spPr>
          </p:pic>
          <p:pic>
            <p:nvPicPr>
              <p:cNvPr id="38" name="圖片 37"/>
              <p:cNvPicPr>
                <a:picLocks noChangeAspect="1"/>
              </p:cNvPicPr>
              <p:nvPr/>
            </p:nvPicPr>
            <p:blipFill>
              <a:blip r:embed="rId3"/>
              <a:stretch>
                <a:fillRect/>
              </a:stretch>
            </p:blipFill>
            <p:spPr>
              <a:xfrm>
                <a:off x="1903474" y="3353288"/>
                <a:ext cx="142875" cy="152400"/>
              </a:xfrm>
              <a:prstGeom prst="rect">
                <a:avLst/>
              </a:prstGeom>
            </p:spPr>
          </p:pic>
          <p:pic>
            <p:nvPicPr>
              <p:cNvPr id="39" name="圖片 38"/>
              <p:cNvPicPr>
                <a:picLocks noChangeAspect="1"/>
              </p:cNvPicPr>
              <p:nvPr/>
            </p:nvPicPr>
            <p:blipFill>
              <a:blip r:embed="rId3"/>
              <a:stretch>
                <a:fillRect/>
              </a:stretch>
            </p:blipFill>
            <p:spPr>
              <a:xfrm>
                <a:off x="2732276" y="4265790"/>
                <a:ext cx="142875" cy="152400"/>
              </a:xfrm>
              <a:prstGeom prst="rect">
                <a:avLst/>
              </a:prstGeom>
            </p:spPr>
          </p:pic>
          <p:pic>
            <p:nvPicPr>
              <p:cNvPr id="40" name="圖片 39"/>
              <p:cNvPicPr>
                <a:picLocks noChangeAspect="1"/>
              </p:cNvPicPr>
              <p:nvPr/>
            </p:nvPicPr>
            <p:blipFill>
              <a:blip r:embed="rId3"/>
              <a:stretch>
                <a:fillRect/>
              </a:stretch>
            </p:blipFill>
            <p:spPr>
              <a:xfrm>
                <a:off x="2650492" y="4039229"/>
                <a:ext cx="142875" cy="152400"/>
              </a:xfrm>
              <a:prstGeom prst="rect">
                <a:avLst/>
              </a:prstGeom>
            </p:spPr>
          </p:pic>
          <p:pic>
            <p:nvPicPr>
              <p:cNvPr id="41" name="圖片 40"/>
              <p:cNvPicPr>
                <a:picLocks noChangeAspect="1"/>
              </p:cNvPicPr>
              <p:nvPr/>
            </p:nvPicPr>
            <p:blipFill>
              <a:blip r:embed="rId3"/>
              <a:stretch>
                <a:fillRect/>
              </a:stretch>
            </p:blipFill>
            <p:spPr>
              <a:xfrm>
                <a:off x="2187299" y="4098900"/>
                <a:ext cx="142875" cy="152400"/>
              </a:xfrm>
              <a:prstGeom prst="rect">
                <a:avLst/>
              </a:prstGeom>
            </p:spPr>
          </p:pic>
          <p:pic>
            <p:nvPicPr>
              <p:cNvPr id="42" name="圖片 41"/>
              <p:cNvPicPr>
                <a:picLocks noChangeAspect="1"/>
              </p:cNvPicPr>
              <p:nvPr/>
            </p:nvPicPr>
            <p:blipFill>
              <a:blip r:embed="rId3"/>
              <a:stretch>
                <a:fillRect/>
              </a:stretch>
            </p:blipFill>
            <p:spPr>
              <a:xfrm>
                <a:off x="2392487" y="4022700"/>
                <a:ext cx="142875" cy="152400"/>
              </a:xfrm>
              <a:prstGeom prst="rect">
                <a:avLst/>
              </a:prstGeom>
            </p:spPr>
          </p:pic>
          <p:pic>
            <p:nvPicPr>
              <p:cNvPr id="43" name="圖片 42"/>
              <p:cNvPicPr>
                <a:picLocks noChangeAspect="1"/>
              </p:cNvPicPr>
              <p:nvPr/>
            </p:nvPicPr>
            <p:blipFill>
              <a:blip r:embed="rId3"/>
              <a:stretch>
                <a:fillRect/>
              </a:stretch>
            </p:blipFill>
            <p:spPr>
              <a:xfrm>
                <a:off x="2325880" y="4208967"/>
                <a:ext cx="142875" cy="152400"/>
              </a:xfrm>
              <a:prstGeom prst="rect">
                <a:avLst/>
              </a:prstGeom>
            </p:spPr>
          </p:pic>
          <p:pic>
            <p:nvPicPr>
              <p:cNvPr id="44" name="圖片 43"/>
              <p:cNvPicPr>
                <a:picLocks noChangeAspect="1"/>
              </p:cNvPicPr>
              <p:nvPr/>
            </p:nvPicPr>
            <p:blipFill>
              <a:blip r:embed="rId3"/>
              <a:stretch>
                <a:fillRect/>
              </a:stretch>
            </p:blipFill>
            <p:spPr>
              <a:xfrm>
                <a:off x="2261636" y="3675305"/>
                <a:ext cx="142875" cy="152400"/>
              </a:xfrm>
              <a:prstGeom prst="rect">
                <a:avLst/>
              </a:prstGeom>
            </p:spPr>
          </p:pic>
          <p:pic>
            <p:nvPicPr>
              <p:cNvPr id="45" name="圖片 44"/>
              <p:cNvPicPr>
                <a:picLocks noChangeAspect="1"/>
              </p:cNvPicPr>
              <p:nvPr/>
            </p:nvPicPr>
            <p:blipFill>
              <a:blip r:embed="rId3"/>
              <a:stretch>
                <a:fillRect/>
              </a:stretch>
            </p:blipFill>
            <p:spPr>
              <a:xfrm>
                <a:off x="2414036" y="3827705"/>
                <a:ext cx="142875" cy="152400"/>
              </a:xfrm>
              <a:prstGeom prst="rect">
                <a:avLst/>
              </a:prstGeom>
            </p:spPr>
          </p:pic>
        </p:grpSp>
        <p:cxnSp>
          <p:nvCxnSpPr>
            <p:cNvPr id="46" name="直線接點 45"/>
            <p:cNvCxnSpPr/>
            <p:nvPr/>
          </p:nvCxnSpPr>
          <p:spPr>
            <a:xfrm>
              <a:off x="1015615" y="3140968"/>
              <a:ext cx="1859536"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V="1">
              <a:off x="1925989" y="3384118"/>
              <a:ext cx="466498" cy="655111"/>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50" name="文字方塊 49"/>
                <p:cNvSpPr txBox="1"/>
                <p:nvPr/>
              </p:nvSpPr>
              <p:spPr>
                <a:xfrm>
                  <a:off x="2411873" y="3400648"/>
                  <a:ext cx="1846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i="1">
                                <a:solidFill>
                                  <a:srgbClr val="7030A0"/>
                                </a:solidFill>
                                <a:latin typeface="Cambria Math" panose="02040503050406030204" pitchFamily="18" charset="0"/>
                              </a:rPr>
                            </m:ctrlPr>
                          </m:accPr>
                          <m:e>
                            <m:r>
                              <a:rPr lang="en-US" altLang="zh-TW" i="1">
                                <a:solidFill>
                                  <a:srgbClr val="7030A0"/>
                                </a:solidFill>
                                <a:latin typeface="Cambria Math" panose="02040503050406030204" pitchFamily="18" charset="0"/>
                              </a:rPr>
                              <m:t>𝑣</m:t>
                            </m:r>
                          </m:e>
                        </m:acc>
                      </m:oMath>
                    </m:oMathPara>
                  </a14:m>
                  <a:endParaRPr lang="zh-TW" altLang="en-US" dirty="0">
                    <a:solidFill>
                      <a:srgbClr val="7030A0"/>
                    </a:solidFill>
                  </a:endParaRPr>
                </a:p>
              </p:txBody>
            </p:sp>
          </mc:Choice>
          <mc:Fallback>
            <p:sp>
              <p:nvSpPr>
                <p:cNvPr id="50" name="文字方塊 49"/>
                <p:cNvSpPr txBox="1">
                  <a:spLocks noRot="1" noChangeAspect="1" noMove="1" noResize="1" noEditPoints="1" noAdjustHandles="1" noChangeArrowheads="1" noChangeShapeType="1" noTextEdit="1"/>
                </p:cNvSpPr>
                <p:nvPr/>
              </p:nvSpPr>
              <p:spPr>
                <a:xfrm>
                  <a:off x="2411873" y="3400648"/>
                  <a:ext cx="184666" cy="276999"/>
                </a:xfrm>
                <a:prstGeom prst="rect">
                  <a:avLst/>
                </a:prstGeom>
                <a:blipFill>
                  <a:blip r:embed="rId5"/>
                  <a:stretch>
                    <a:fillRect l="-20000" t="-26667" r="-76667"/>
                  </a:stretch>
                </a:blipFill>
              </p:spPr>
              <p:txBody>
                <a:bodyPr/>
                <a:lstStyle/>
                <a:p>
                  <a:r>
                    <a:rPr lang="zh-TW" altLang="en-US">
                      <a:noFill/>
                    </a:rPr>
                    <a:t> </a:t>
                  </a:r>
                </a:p>
              </p:txBody>
            </p:sp>
          </mc:Fallback>
        </mc:AlternateContent>
        <p:cxnSp>
          <p:nvCxnSpPr>
            <p:cNvPr id="52" name="直線接點 51"/>
            <p:cNvCxnSpPr/>
            <p:nvPr/>
          </p:nvCxnSpPr>
          <p:spPr>
            <a:xfrm flipH="1">
              <a:off x="1534324" y="3487278"/>
              <a:ext cx="138285" cy="150957"/>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1377091" y="3228788"/>
              <a:ext cx="340158" cy="369332"/>
            </a:xfrm>
            <a:prstGeom prst="rect">
              <a:avLst/>
            </a:prstGeom>
            <a:noFill/>
          </p:spPr>
          <p:txBody>
            <a:bodyPr wrap="none" rtlCol="0">
              <a:spAutoFit/>
            </a:bodyPr>
            <a:lstStyle/>
            <a:p>
              <a:r>
                <a:rPr lang="en-US" altLang="zh-TW" dirty="0"/>
                <a:t>D</a:t>
              </a:r>
              <a:endParaRPr lang="zh-TW" altLang="en-US" dirty="0"/>
            </a:p>
          </p:txBody>
        </p:sp>
      </p:grpSp>
      <mc:AlternateContent xmlns:mc="http://schemas.openxmlformats.org/markup-compatibility/2006">
        <mc:Choice xmlns:a14="http://schemas.microsoft.com/office/drawing/2010/main" Requires="a14">
          <p:sp>
            <p:nvSpPr>
              <p:cNvPr id="54" name="文字方塊 53"/>
              <p:cNvSpPr txBox="1"/>
              <p:nvPr/>
            </p:nvSpPr>
            <p:spPr>
              <a:xfrm>
                <a:off x="5298099" y="3386149"/>
                <a:ext cx="1996508" cy="10172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𝐿𝑒𝑡</m:t>
                      </m:r>
                      <m:r>
                        <a:rPr lang="en-US" altLang="zh-TW" i="1">
                          <a:latin typeface="Cambria Math" panose="02040503050406030204" pitchFamily="18" charset="0"/>
                        </a:rPr>
                        <m:t> </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𝑣</m:t>
                          </m:r>
                        </m:e>
                      </m:acc>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m>
                            <m:mPr>
                              <m:mcs>
                                <m:mc>
                                  <m:mcPr>
                                    <m:count m:val="1"/>
                                    <m:mcJc m:val="center"/>
                                  </m:mcPr>
                                </m:mc>
                              </m:mcs>
                              <m:ctrlPr>
                                <a:rPr lang="en-US" altLang="zh-TW" i="1">
                                  <a:latin typeface="Cambria Math" panose="02040503050406030204" pitchFamily="18" charset="0"/>
                                </a:rPr>
                              </m:ctrlPr>
                            </m:mPr>
                            <m:mr>
                              <m:e>
                                <m:r>
                                  <m:rPr>
                                    <m:brk m:alnAt="7"/>
                                  </m:rPr>
                                  <a:rPr lang="en-US" altLang="zh-TW" i="1">
                                    <a:latin typeface="Cambria Math" panose="02040503050406030204" pitchFamily="18" charset="0"/>
                                  </a:rPr>
                                  <m:t>𝑎</m:t>
                                </m:r>
                              </m:e>
                            </m:mr>
                            <m:mr>
                              <m:e>
                                <m:r>
                                  <a:rPr lang="en-US" altLang="zh-TW" i="1">
                                    <a:latin typeface="Cambria Math" panose="02040503050406030204" pitchFamily="18" charset="0"/>
                                  </a:rPr>
                                  <m:t>𝑏</m:t>
                                </m:r>
                              </m:e>
                            </m:mr>
                          </m:m>
                        </m:e>
                      </m:d>
                      <m:r>
                        <a:rPr lang="en-US" altLang="zh-TW" i="1">
                          <a:latin typeface="Cambria Math" panose="02040503050406030204" pitchFamily="18" charset="0"/>
                        </a:rPr>
                        <m:t> </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𝑥</m:t>
                          </m:r>
                        </m:e>
                      </m:acc>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m>
                            <m:mPr>
                              <m:mcs>
                                <m:mc>
                                  <m:mcPr>
                                    <m:count m:val="1"/>
                                    <m:mcJc m:val="center"/>
                                  </m:mcPr>
                                </m:mc>
                              </m:mcs>
                              <m:ctrlPr>
                                <a:rPr lang="en-US" altLang="zh-TW" i="1">
                                  <a:latin typeface="Cambria Math" panose="02040503050406030204" pitchFamily="18" charset="0"/>
                                </a:rPr>
                              </m:ctrlPr>
                            </m:mPr>
                            <m:mr>
                              <m:e>
                                <m:r>
                                  <m:rPr>
                                    <m:brk m:alnAt="7"/>
                                  </m:rPr>
                                  <a:rPr lang="en-US" altLang="zh-TW" i="1">
                                    <a:latin typeface="Cambria Math" panose="02040503050406030204" pitchFamily="18" charset="0"/>
                                  </a:rPr>
                                  <m:t>𝑥</m:t>
                                </m:r>
                              </m:e>
                            </m:mr>
                            <m:mr>
                              <m:e>
                                <m:r>
                                  <a:rPr lang="en-US" altLang="zh-TW" i="1">
                                    <a:latin typeface="Cambria Math" panose="02040503050406030204" pitchFamily="18" charset="0"/>
                                  </a:rPr>
                                  <m:t>𝑦</m:t>
                                </m:r>
                              </m:e>
                            </m:mr>
                          </m:m>
                        </m:e>
                      </m:d>
                    </m:oMath>
                  </m:oMathPara>
                </a14:m>
                <a:endParaRPr lang="en-US" altLang="zh-TW"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𝑎𝑥</m:t>
                      </m:r>
                      <m:r>
                        <a:rPr lang="en-US" altLang="zh-TW" i="1">
                          <a:latin typeface="Cambria Math" panose="02040503050406030204" pitchFamily="18" charset="0"/>
                        </a:rPr>
                        <m:t>+</m:t>
                      </m:r>
                      <m:r>
                        <a:rPr lang="en-US" altLang="zh-TW" i="1">
                          <a:latin typeface="Cambria Math" panose="02040503050406030204" pitchFamily="18" charset="0"/>
                        </a:rPr>
                        <m:t>𝑏𝑦</m:t>
                      </m:r>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=0</m:t>
                      </m:r>
                    </m:oMath>
                  </m:oMathPara>
                </a14:m>
                <a:endParaRPr lang="en-US" altLang="zh-TW"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Cambria Math" panose="02040503050406030204" pitchFamily="18" charset="0"/>
                        </a:rPr>
                        <m:t>↔</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𝑣</m:t>
                          </m:r>
                        </m:e>
                      </m:acc>
                      <m:r>
                        <a:rPr lang="en-US" altLang="zh-TW" i="1">
                          <a:latin typeface="Cambria Math" panose="02040503050406030204" pitchFamily="18" charset="0"/>
                          <a:ea typeface="Cambria Math" panose="02040503050406030204" pitchFamily="18" charset="0"/>
                        </a:rPr>
                        <m:t>∙</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𝑥</m:t>
                          </m:r>
                        </m:e>
                      </m:acc>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m:t>
                      </m:r>
                      <m:r>
                        <a:rPr lang="en-US" altLang="zh-TW" i="1">
                          <a:latin typeface="Cambria Math" panose="02040503050406030204" pitchFamily="18" charset="0"/>
                        </a:rPr>
                        <m:t>0</m:t>
                      </m:r>
                    </m:oMath>
                  </m:oMathPara>
                </a14:m>
                <a:endParaRPr lang="en-US" altLang="zh-TW" dirty="0"/>
              </a:p>
            </p:txBody>
          </p:sp>
        </mc:Choice>
        <mc:Fallback>
          <p:sp>
            <p:nvSpPr>
              <p:cNvPr id="54" name="文字方塊 53"/>
              <p:cNvSpPr txBox="1">
                <a:spLocks noRot="1" noChangeAspect="1" noMove="1" noResize="1" noEditPoints="1" noAdjustHandles="1" noChangeArrowheads="1" noChangeShapeType="1" noTextEdit="1"/>
              </p:cNvSpPr>
              <p:nvPr/>
            </p:nvSpPr>
            <p:spPr>
              <a:xfrm>
                <a:off x="5298099" y="3386149"/>
                <a:ext cx="1996508" cy="1017202"/>
              </a:xfrm>
              <a:prstGeom prst="rect">
                <a:avLst/>
              </a:prstGeom>
              <a:blipFill>
                <a:blip r:embed="rId6"/>
                <a:stretch>
                  <a:fillRect b="-119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5" name="文字方塊 54"/>
              <p:cNvSpPr txBox="1"/>
              <p:nvPr/>
            </p:nvSpPr>
            <p:spPr>
              <a:xfrm>
                <a:off x="4583832" y="5161275"/>
                <a:ext cx="3294428" cy="6077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𝐷</m:t>
                      </m:r>
                      <m:r>
                        <a:rPr lang="en-US" altLang="zh-TW" i="1">
                          <a:latin typeface="Cambria Math" panose="02040503050406030204" pitchFamily="18" charset="0"/>
                        </a:rPr>
                        <m:t>=</m:t>
                      </m:r>
                      <m:f>
                        <m:fPr>
                          <m:ctrlPr>
                            <a:rPr lang="en-US" altLang="zh-TW" i="1">
                              <a:latin typeface="Cambria Math" panose="02040503050406030204" pitchFamily="18" charset="0"/>
                            </a:rPr>
                          </m:ctrlPr>
                        </m:fPr>
                        <m:num>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𝑎</m:t>
                              </m:r>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0</m:t>
                                  </m:r>
                                </m:sub>
                              </m:sSub>
                              <m:r>
                                <a:rPr lang="en-US" altLang="zh-TW" i="1">
                                  <a:latin typeface="Cambria Math" panose="02040503050406030204" pitchFamily="18" charset="0"/>
                                </a:rPr>
                                <m:t>+</m:t>
                              </m:r>
                              <m:r>
                                <a:rPr lang="en-US" altLang="zh-TW" i="1">
                                  <a:latin typeface="Cambria Math" panose="02040503050406030204" pitchFamily="18" charset="0"/>
                                </a:rPr>
                                <m:t>𝑏</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0</m:t>
                                  </m:r>
                                </m:sub>
                              </m:sSub>
                              <m:r>
                                <a:rPr lang="en-US" altLang="zh-TW" i="1">
                                  <a:latin typeface="Cambria Math" panose="02040503050406030204" pitchFamily="18" charset="0"/>
                                </a:rPr>
                                <m:t>+</m:t>
                              </m:r>
                              <m:r>
                                <a:rPr lang="en-US" altLang="zh-TW" i="1">
                                  <a:latin typeface="Cambria Math" panose="02040503050406030204" pitchFamily="18" charset="0"/>
                                </a:rPr>
                                <m:t>𝑐</m:t>
                              </m:r>
                            </m:e>
                          </m:d>
                        </m:num>
                        <m:den>
                          <m:rad>
                            <m:radPr>
                              <m:degHide m:val="on"/>
                              <m:ctrlPr>
                                <a:rPr lang="en-US" altLang="zh-TW" i="1">
                                  <a:latin typeface="Cambria Math" panose="02040503050406030204" pitchFamily="18" charset="0"/>
                                </a:rPr>
                              </m:ctrlPr>
                            </m:radPr>
                            <m:deg/>
                            <m:e>
                              <m:sSup>
                                <m:sSupPr>
                                  <m:ctrlPr>
                                    <a:rPr lang="en-US" altLang="zh-TW" i="1">
                                      <a:latin typeface="Cambria Math" panose="02040503050406030204" pitchFamily="18" charset="0"/>
                                    </a:rPr>
                                  </m:ctrlPr>
                                </m:sSupPr>
                                <m:e>
                                  <m:r>
                                    <a:rPr lang="en-US" altLang="zh-TW" i="1">
                                      <a:latin typeface="Cambria Math" panose="02040503050406030204" pitchFamily="18" charset="0"/>
                                    </a:rPr>
                                    <m:t>𝑎</m:t>
                                  </m:r>
                                </m:e>
                                <m:sup>
                                  <m:r>
                                    <a:rPr lang="en-US" altLang="zh-TW" i="1">
                                      <a:latin typeface="Cambria Math" panose="02040503050406030204" pitchFamily="18" charset="0"/>
                                    </a:rPr>
                                    <m:t>2</m:t>
                                  </m:r>
                                </m:sup>
                              </m:sSup>
                              <m:r>
                                <a:rPr lang="en-US" altLang="zh-TW" i="1">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𝑏</m:t>
                                  </m:r>
                                </m:e>
                                <m:sup>
                                  <m:r>
                                    <a:rPr lang="en-US" altLang="zh-TW" i="1">
                                      <a:latin typeface="Cambria Math" panose="02040503050406030204" pitchFamily="18" charset="0"/>
                                    </a:rPr>
                                    <m:t>2</m:t>
                                  </m:r>
                                </m:sup>
                              </m:sSup>
                            </m:e>
                          </m:rad>
                        </m:den>
                      </m:f>
                      <m:r>
                        <a:rPr lang="en-US" altLang="zh-TW" i="1">
                          <a:latin typeface="Cambria Math" panose="02040503050406030204" pitchFamily="18" charset="0"/>
                        </a:rPr>
                        <m:t>=</m:t>
                      </m:r>
                      <m:f>
                        <m:fPr>
                          <m:ctrlPr>
                            <a:rPr lang="en-US" altLang="zh-TW" i="1">
                              <a:latin typeface="Cambria Math" panose="02040503050406030204" pitchFamily="18" charset="0"/>
                            </a:rPr>
                          </m:ctrlPr>
                        </m:fPr>
                        <m:num>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𝑣</m:t>
                                  </m:r>
                                </m:e>
                              </m:acc>
                            </m:e>
                            <m:sup>
                              <m:r>
                                <a:rPr lang="en-US" altLang="zh-TW" i="1">
                                  <a:latin typeface="Cambria Math" panose="02040503050406030204" pitchFamily="18" charset="0"/>
                                </a:rPr>
                                <m:t>𝑇</m:t>
                              </m:r>
                            </m:sup>
                          </m:sSup>
                          <m:r>
                            <a:rPr lang="en-US" altLang="zh-TW" i="1">
                              <a:latin typeface="Cambria Math" panose="02040503050406030204" pitchFamily="18" charset="0"/>
                              <a:ea typeface="Cambria Math" panose="02040503050406030204" pitchFamily="18" charset="0"/>
                            </a:rPr>
                            <m:t>∙</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𝑥</m:t>
                              </m:r>
                            </m:e>
                          </m:acc>
                          <m:r>
                            <a:rPr lang="en-US" altLang="zh-TW" i="1">
                              <a:latin typeface="Cambria Math" panose="02040503050406030204" pitchFamily="18" charset="0"/>
                            </a:rPr>
                            <m:t>+</m:t>
                          </m:r>
                          <m:r>
                            <a:rPr lang="en-US" altLang="zh-TW" i="1">
                              <a:latin typeface="Cambria Math" panose="02040503050406030204" pitchFamily="18" charset="0"/>
                            </a:rPr>
                            <m:t>𝑐</m:t>
                          </m:r>
                        </m:num>
                        <m:den>
                          <m:d>
                            <m:dPr>
                              <m:begChr m:val="|"/>
                              <m:endChr m:val="|"/>
                              <m:ctrlPr>
                                <a:rPr lang="en-US" altLang="zh-TW" i="1">
                                  <a:latin typeface="Cambria Math" panose="02040503050406030204" pitchFamily="18" charset="0"/>
                                </a:rPr>
                              </m:ctrlPr>
                            </m:d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𝑣</m:t>
                                  </m:r>
                                </m:e>
                              </m:acc>
                            </m:e>
                          </m:d>
                        </m:den>
                      </m:f>
                    </m:oMath>
                  </m:oMathPara>
                </a14:m>
                <a:endParaRPr lang="zh-TW" altLang="en-US" dirty="0"/>
              </a:p>
            </p:txBody>
          </p:sp>
        </mc:Choice>
        <mc:Fallback>
          <p:sp>
            <p:nvSpPr>
              <p:cNvPr id="55" name="文字方塊 54"/>
              <p:cNvSpPr txBox="1">
                <a:spLocks noRot="1" noChangeAspect="1" noMove="1" noResize="1" noEditPoints="1" noAdjustHandles="1" noChangeArrowheads="1" noChangeShapeType="1" noTextEdit="1"/>
              </p:cNvSpPr>
              <p:nvPr/>
            </p:nvSpPr>
            <p:spPr>
              <a:xfrm>
                <a:off x="4583832" y="5161275"/>
                <a:ext cx="3294428" cy="607795"/>
              </a:xfrm>
              <a:prstGeom prst="rect">
                <a:avLst/>
              </a:prstGeom>
              <a:blipFill>
                <a:blip r:embed="rId7"/>
                <a:stretch>
                  <a:fillRect/>
                </a:stretch>
              </a:blipFill>
            </p:spPr>
            <p:txBody>
              <a:bodyPr/>
              <a:lstStyle/>
              <a:p>
                <a:r>
                  <a:rPr lang="zh-TW" altLang="en-US">
                    <a:noFill/>
                  </a:rPr>
                  <a:t> </a:t>
                </a:r>
              </a:p>
            </p:txBody>
          </p:sp>
        </mc:Fallback>
      </mc:AlternateContent>
      <p:cxnSp>
        <p:nvCxnSpPr>
          <p:cNvPr id="58" name="直線單箭頭接點 57"/>
          <p:cNvCxnSpPr/>
          <p:nvPr/>
        </p:nvCxnSpPr>
        <p:spPr>
          <a:xfrm>
            <a:off x="7752184" y="2768138"/>
            <a:ext cx="2232248" cy="7967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24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lnSpcReduction="10000"/>
          </a:bodyPr>
          <a:lstStyle/>
          <a:p>
            <a:r>
              <a:rPr lang="en-US" altLang="zh-TW" dirty="0" smtClean="0"/>
              <a:t>Cross validation</a:t>
            </a:r>
          </a:p>
          <a:p>
            <a:pPr lvl="1"/>
            <a:r>
              <a:rPr lang="en-US" altLang="zh-TW" dirty="0"/>
              <a:t>The goal of cross validation is to define a dataset to "test" the model in the training phase (i.e., the validation dataset), in order to limit problems like </a:t>
            </a:r>
            <a:r>
              <a:rPr lang="en-US" altLang="zh-TW" dirty="0" err="1"/>
              <a:t>overfitting</a:t>
            </a:r>
            <a:r>
              <a:rPr lang="en-US" altLang="zh-TW" dirty="0"/>
              <a:t>, give an insight on how the model will generalize to an independent dataset (i.e., an unknown dataset, for instance from a real problem), etc.</a:t>
            </a:r>
          </a:p>
          <a:p>
            <a:pPr lvl="1"/>
            <a:endParaRPr lang="en-US" altLang="zh-TW" dirty="0"/>
          </a:p>
          <a:p>
            <a:pPr lvl="1"/>
            <a:r>
              <a:rPr lang="en-US" altLang="zh-TW" dirty="0"/>
              <a:t>One round of cross-validation involves partitioning a sample of data into complementary subsets, performing the analysis on one subset (called the training set), and validating the analysis on the other subset (called the validation set or testing set). To reduce variability, multiple rounds of cross-validation are performed using different partitions, and the validation results are averaged over the rounds.</a:t>
            </a:r>
            <a:endParaRPr lang="zh-TW" altLang="en-US" dirty="0"/>
          </a:p>
        </p:txBody>
      </p:sp>
      <p:sp>
        <p:nvSpPr>
          <p:cNvPr id="3" name="標題 2"/>
          <p:cNvSpPr>
            <a:spLocks noGrp="1"/>
          </p:cNvSpPr>
          <p:nvPr>
            <p:ph type="title"/>
          </p:nvPr>
        </p:nvSpPr>
        <p:spPr/>
        <p:txBody>
          <a:bodyPr/>
          <a:lstStyle/>
          <a:p>
            <a:r>
              <a:rPr lang="en-US" altLang="zh-TW" dirty="0"/>
              <a:t>Data Classification</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5</a:t>
            </a:fld>
            <a:endParaRPr lang="zh-TW" altLang="en-US"/>
          </a:p>
        </p:txBody>
      </p:sp>
    </p:spTree>
    <p:extLst>
      <p:ext uri="{BB962C8B-B14F-4D97-AF65-F5344CB8AC3E}">
        <p14:creationId xmlns:p14="http://schemas.microsoft.com/office/powerpoint/2010/main" val="26882122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版面配置區 1"/>
              <p:cNvSpPr>
                <a:spLocks noGrp="1"/>
              </p:cNvSpPr>
              <p:nvPr>
                <p:ph type="body" idx="1"/>
              </p:nvPr>
            </p:nvSpPr>
            <p:spPr/>
            <p:txBody>
              <a:bodyPr/>
              <a:lstStyle/>
              <a:p>
                <a:r>
                  <a:rPr lang="en-US" altLang="zh-TW" dirty="0" smtClean="0"/>
                  <a:t>SVM (Support Vector Machines)</a:t>
                </a:r>
              </a:p>
              <a:p>
                <a:pPr lvl="1"/>
                <a:r>
                  <a:rPr lang="en-US" altLang="zh-TW" dirty="0"/>
                  <a:t>Linear </a:t>
                </a:r>
                <a:r>
                  <a:rPr lang="en-US" altLang="zh-TW" dirty="0" smtClean="0"/>
                  <a:t>SVM</a:t>
                </a:r>
              </a:p>
              <a:p>
                <a:pPr lvl="2"/>
                <a:r>
                  <a:rPr lang="en-US" altLang="zh-TW" dirty="0" smtClean="0"/>
                  <a:t>How to separate the data?</a:t>
                </a:r>
              </a:p>
              <a:p>
                <a:pPr lvl="3"/>
                <a:r>
                  <a:rPr lang="en-US" altLang="zh-TW" dirty="0" smtClean="0"/>
                  <a:t>Find a function </a:t>
                </a:r>
                <a14:m>
                  <m:oMath xmlns:m="http://schemas.openxmlformats.org/officeDocument/2006/math">
                    <m:r>
                      <a:rPr lang="en-US" altLang="zh-TW" i="1">
                        <a:latin typeface="Cambria Math" panose="02040503050406030204" pitchFamily="18" charset="0"/>
                      </a:rPr>
                      <m:t>𝑎𝑥</m:t>
                    </m:r>
                    <m:r>
                      <a:rPr lang="en-US" altLang="zh-TW" i="1">
                        <a:latin typeface="Cambria Math" panose="02040503050406030204" pitchFamily="18" charset="0"/>
                      </a:rPr>
                      <m:t>+</m:t>
                    </m:r>
                    <m:r>
                      <a:rPr lang="en-US" altLang="zh-TW" i="1">
                        <a:latin typeface="Cambria Math" panose="02040503050406030204" pitchFamily="18" charset="0"/>
                      </a:rPr>
                      <m:t>𝑏𝑦</m:t>
                    </m:r>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=0 </m:t>
                    </m:r>
                  </m:oMath>
                </a14:m>
                <a:r>
                  <a:rPr lang="en-US" altLang="zh-TW" dirty="0" smtClean="0"/>
                  <a:t>that </a:t>
                </a:r>
              </a:p>
              <a:p>
                <a:pPr lvl="2"/>
                <a:endParaRPr lang="en-US" altLang="zh-TW" dirty="0"/>
              </a:p>
              <a:p>
                <a:pPr lvl="1"/>
                <a:endParaRPr lang="en-US" altLang="zh-TW" dirty="0"/>
              </a:p>
              <a:p>
                <a:endParaRPr lang="zh-TW" altLang="en-US" dirty="0"/>
              </a:p>
            </p:txBody>
          </p:sp>
        </mc:Choice>
        <mc:Fallback xmlns="">
          <p:sp>
            <p:nvSpPr>
              <p:cNvPr id="2" name="文字版面配置區 1"/>
              <p:cNvSpPr>
                <a:spLocks noGrp="1" noRot="1" noChangeAspect="1" noMove="1" noResize="1" noEditPoints="1" noAdjustHandles="1" noChangeArrowheads="1" noChangeShapeType="1" noTextEdit="1"/>
              </p:cNvSpPr>
              <p:nvPr>
                <p:ph type="body" idx="1"/>
              </p:nvPr>
            </p:nvSpPr>
            <p:spPr>
              <a:blipFill rotWithShape="0">
                <a:blip r:embed="rId2"/>
                <a:stretch>
                  <a:fillRect l="-1556" t="-1482"/>
                </a:stretch>
              </a:blipFill>
            </p:spPr>
            <p:txBody>
              <a:bodyPr/>
              <a:lstStyle/>
              <a:p>
                <a:r>
                  <a:rPr lang="zh-TW" altLang="en-US">
                    <a:noFill/>
                  </a:rPr>
                  <a:t> </a:t>
                </a:r>
              </a:p>
            </p:txBody>
          </p:sp>
        </mc:Fallback>
      </mc:AlternateContent>
      <p:sp>
        <p:nvSpPr>
          <p:cNvPr id="3" name="標題 2"/>
          <p:cNvSpPr>
            <a:spLocks noGrp="1"/>
          </p:cNvSpPr>
          <p:nvPr>
            <p:ph type="title"/>
          </p:nvPr>
        </p:nvSpPr>
        <p:spPr/>
        <p:txBody>
          <a:bodyPr/>
          <a:lstStyle/>
          <a:p>
            <a:r>
              <a:rPr lang="en-US" altLang="zh-TW" dirty="0"/>
              <a:t>Data classification – SVM</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50</a:t>
            </a:fld>
            <a:endParaRPr lang="zh-TW" altLang="en-US"/>
          </a:p>
        </p:txBody>
      </p:sp>
      <p:grpSp>
        <p:nvGrpSpPr>
          <p:cNvPr id="37" name="群組 36"/>
          <p:cNvGrpSpPr/>
          <p:nvPr/>
        </p:nvGrpSpPr>
        <p:grpSpPr>
          <a:xfrm>
            <a:off x="1981984" y="3531022"/>
            <a:ext cx="3862392" cy="2952328"/>
            <a:chOff x="277560" y="2924944"/>
            <a:chExt cx="3862392" cy="2952328"/>
          </a:xfrm>
        </p:grpSpPr>
        <p:grpSp>
          <p:nvGrpSpPr>
            <p:cNvPr id="38" name="群組 37"/>
            <p:cNvGrpSpPr/>
            <p:nvPr/>
          </p:nvGrpSpPr>
          <p:grpSpPr>
            <a:xfrm>
              <a:off x="277560" y="2924944"/>
              <a:ext cx="3862392" cy="2952328"/>
              <a:chOff x="277560" y="2924944"/>
              <a:chExt cx="3862392" cy="2952328"/>
            </a:xfrm>
          </p:grpSpPr>
          <p:sp>
            <p:nvSpPr>
              <p:cNvPr id="44" name="矩形 43"/>
              <p:cNvSpPr/>
              <p:nvPr/>
            </p:nvSpPr>
            <p:spPr>
              <a:xfrm>
                <a:off x="277560" y="2924944"/>
                <a:ext cx="3862392" cy="295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5" name="直線單箭頭接點 44"/>
              <p:cNvCxnSpPr/>
              <p:nvPr/>
            </p:nvCxnSpPr>
            <p:spPr>
              <a:xfrm>
                <a:off x="683568" y="4797152"/>
                <a:ext cx="24482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線單箭頭接點 45"/>
              <p:cNvCxnSpPr/>
              <p:nvPr/>
            </p:nvCxnSpPr>
            <p:spPr>
              <a:xfrm flipH="1" flipV="1">
                <a:off x="827584" y="3284984"/>
                <a:ext cx="8384" cy="1736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7" name="圖片 46"/>
              <p:cNvPicPr>
                <a:picLocks noChangeAspect="1"/>
              </p:cNvPicPr>
              <p:nvPr/>
            </p:nvPicPr>
            <p:blipFill>
              <a:blip r:embed="rId3"/>
              <a:stretch>
                <a:fillRect/>
              </a:stretch>
            </p:blipFill>
            <p:spPr>
              <a:xfrm>
                <a:off x="2111399" y="3559274"/>
                <a:ext cx="142875" cy="152400"/>
              </a:xfrm>
              <a:prstGeom prst="rect">
                <a:avLst/>
              </a:prstGeom>
            </p:spPr>
          </p:pic>
          <p:pic>
            <p:nvPicPr>
              <p:cNvPr id="48" name="圖片 47"/>
              <p:cNvPicPr>
                <a:picLocks noChangeAspect="1"/>
              </p:cNvPicPr>
              <p:nvPr/>
            </p:nvPicPr>
            <p:blipFill>
              <a:blip r:embed="rId2"/>
              <a:stretch>
                <a:fillRect/>
              </a:stretch>
            </p:blipFill>
            <p:spPr>
              <a:xfrm>
                <a:off x="1260359" y="4467565"/>
                <a:ext cx="152400" cy="161925"/>
              </a:xfrm>
              <a:prstGeom prst="rect">
                <a:avLst/>
              </a:prstGeom>
            </p:spPr>
          </p:pic>
          <p:pic>
            <p:nvPicPr>
              <p:cNvPr id="49" name="圖片 48"/>
              <p:cNvPicPr>
                <a:picLocks noChangeAspect="1"/>
              </p:cNvPicPr>
              <p:nvPr/>
            </p:nvPicPr>
            <p:blipFill>
              <a:blip r:embed="rId2"/>
              <a:stretch>
                <a:fillRect/>
              </a:stretch>
            </p:blipFill>
            <p:spPr>
              <a:xfrm>
                <a:off x="983323" y="4137978"/>
                <a:ext cx="152400" cy="161925"/>
              </a:xfrm>
              <a:prstGeom prst="rect">
                <a:avLst/>
              </a:prstGeom>
            </p:spPr>
          </p:pic>
          <p:pic>
            <p:nvPicPr>
              <p:cNvPr id="50" name="圖片 49"/>
              <p:cNvPicPr>
                <a:picLocks noChangeAspect="1"/>
              </p:cNvPicPr>
              <p:nvPr/>
            </p:nvPicPr>
            <p:blipFill>
              <a:blip r:embed="rId2"/>
              <a:stretch>
                <a:fillRect/>
              </a:stretch>
            </p:blipFill>
            <p:spPr>
              <a:xfrm>
                <a:off x="1340029" y="4241406"/>
                <a:ext cx="152400" cy="161925"/>
              </a:xfrm>
              <a:prstGeom prst="rect">
                <a:avLst/>
              </a:prstGeom>
            </p:spPr>
          </p:pic>
          <p:pic>
            <p:nvPicPr>
              <p:cNvPr id="51" name="圖片 50"/>
              <p:cNvPicPr>
                <a:picLocks noChangeAspect="1"/>
              </p:cNvPicPr>
              <p:nvPr/>
            </p:nvPicPr>
            <p:blipFill>
              <a:blip r:embed="rId2"/>
              <a:stretch>
                <a:fillRect/>
              </a:stretch>
            </p:blipFill>
            <p:spPr>
              <a:xfrm>
                <a:off x="1184159" y="4041381"/>
                <a:ext cx="152400" cy="161925"/>
              </a:xfrm>
              <a:prstGeom prst="rect">
                <a:avLst/>
              </a:prstGeom>
            </p:spPr>
          </p:pic>
          <p:pic>
            <p:nvPicPr>
              <p:cNvPr id="52" name="圖片 51"/>
              <p:cNvPicPr>
                <a:picLocks noChangeAspect="1"/>
              </p:cNvPicPr>
              <p:nvPr/>
            </p:nvPicPr>
            <p:blipFill>
              <a:blip r:embed="rId2"/>
              <a:stretch>
                <a:fillRect/>
              </a:stretch>
            </p:blipFill>
            <p:spPr>
              <a:xfrm>
                <a:off x="1583650" y="4329857"/>
                <a:ext cx="152400" cy="161925"/>
              </a:xfrm>
              <a:prstGeom prst="rect">
                <a:avLst/>
              </a:prstGeom>
            </p:spPr>
          </p:pic>
          <p:pic>
            <p:nvPicPr>
              <p:cNvPr id="53" name="圖片 52"/>
              <p:cNvPicPr>
                <a:picLocks noChangeAspect="1"/>
              </p:cNvPicPr>
              <p:nvPr/>
            </p:nvPicPr>
            <p:blipFill>
              <a:blip r:embed="rId2"/>
              <a:stretch>
                <a:fillRect/>
              </a:stretch>
            </p:blipFill>
            <p:spPr>
              <a:xfrm>
                <a:off x="1015615" y="3861691"/>
                <a:ext cx="152400" cy="161925"/>
              </a:xfrm>
              <a:prstGeom prst="rect">
                <a:avLst/>
              </a:prstGeom>
            </p:spPr>
          </p:pic>
          <p:pic>
            <p:nvPicPr>
              <p:cNvPr id="54" name="圖片 53"/>
              <p:cNvPicPr>
                <a:picLocks noChangeAspect="1"/>
              </p:cNvPicPr>
              <p:nvPr/>
            </p:nvPicPr>
            <p:blipFill>
              <a:blip r:embed="rId2"/>
              <a:stretch>
                <a:fillRect/>
              </a:stretch>
            </p:blipFill>
            <p:spPr>
              <a:xfrm>
                <a:off x="1091815" y="4358689"/>
                <a:ext cx="152400" cy="161925"/>
              </a:xfrm>
              <a:prstGeom prst="rect">
                <a:avLst/>
              </a:prstGeom>
            </p:spPr>
          </p:pic>
          <p:pic>
            <p:nvPicPr>
              <p:cNvPr id="55" name="圖片 54"/>
              <p:cNvPicPr>
                <a:picLocks noChangeAspect="1"/>
              </p:cNvPicPr>
              <p:nvPr/>
            </p:nvPicPr>
            <p:blipFill>
              <a:blip r:embed="rId2"/>
              <a:stretch>
                <a:fillRect/>
              </a:stretch>
            </p:blipFill>
            <p:spPr>
              <a:xfrm>
                <a:off x="1351472" y="3830590"/>
                <a:ext cx="152400" cy="161925"/>
              </a:xfrm>
              <a:prstGeom prst="rect">
                <a:avLst/>
              </a:prstGeom>
            </p:spPr>
          </p:pic>
          <p:pic>
            <p:nvPicPr>
              <p:cNvPr id="56" name="圖片 55"/>
              <p:cNvPicPr>
                <a:picLocks noChangeAspect="1"/>
              </p:cNvPicPr>
              <p:nvPr/>
            </p:nvPicPr>
            <p:blipFill>
              <a:blip r:embed="rId2"/>
              <a:stretch>
                <a:fillRect/>
              </a:stretch>
            </p:blipFill>
            <p:spPr>
              <a:xfrm>
                <a:off x="1168015" y="3539998"/>
                <a:ext cx="152400" cy="161925"/>
              </a:xfrm>
              <a:prstGeom prst="rect">
                <a:avLst/>
              </a:prstGeom>
            </p:spPr>
          </p:pic>
          <p:pic>
            <p:nvPicPr>
              <p:cNvPr id="57" name="圖片 56"/>
              <p:cNvPicPr>
                <a:picLocks noChangeAspect="1"/>
              </p:cNvPicPr>
              <p:nvPr/>
            </p:nvPicPr>
            <p:blipFill>
              <a:blip r:embed="rId2"/>
              <a:stretch>
                <a:fillRect/>
              </a:stretch>
            </p:blipFill>
            <p:spPr>
              <a:xfrm>
                <a:off x="1661251" y="3909641"/>
                <a:ext cx="152400" cy="161925"/>
              </a:xfrm>
              <a:prstGeom prst="rect">
                <a:avLst/>
              </a:prstGeom>
            </p:spPr>
          </p:pic>
          <p:pic>
            <p:nvPicPr>
              <p:cNvPr id="58" name="圖片 57"/>
              <p:cNvPicPr>
                <a:picLocks noChangeAspect="1"/>
              </p:cNvPicPr>
              <p:nvPr/>
            </p:nvPicPr>
            <p:blipFill>
              <a:blip r:embed="rId2"/>
              <a:stretch>
                <a:fillRect/>
              </a:stretch>
            </p:blipFill>
            <p:spPr>
              <a:xfrm>
                <a:off x="1732821" y="4137977"/>
                <a:ext cx="152400" cy="161925"/>
              </a:xfrm>
              <a:prstGeom prst="rect">
                <a:avLst/>
              </a:prstGeom>
            </p:spPr>
          </p:pic>
          <p:pic>
            <p:nvPicPr>
              <p:cNvPr id="59" name="圖片 58"/>
              <p:cNvPicPr>
                <a:picLocks noChangeAspect="1"/>
              </p:cNvPicPr>
              <p:nvPr/>
            </p:nvPicPr>
            <p:blipFill>
              <a:blip r:embed="rId2"/>
              <a:stretch>
                <a:fillRect/>
              </a:stretch>
            </p:blipFill>
            <p:spPr>
              <a:xfrm>
                <a:off x="1496300" y="3712059"/>
                <a:ext cx="152400" cy="161925"/>
              </a:xfrm>
              <a:prstGeom prst="rect">
                <a:avLst/>
              </a:prstGeom>
            </p:spPr>
          </p:pic>
          <p:pic>
            <p:nvPicPr>
              <p:cNvPr id="60" name="圖片 59"/>
              <p:cNvPicPr>
                <a:picLocks noChangeAspect="1"/>
              </p:cNvPicPr>
              <p:nvPr/>
            </p:nvPicPr>
            <p:blipFill>
              <a:blip r:embed="rId2"/>
              <a:stretch>
                <a:fillRect/>
              </a:stretch>
            </p:blipFill>
            <p:spPr>
              <a:xfrm>
                <a:off x="1830741" y="4397637"/>
                <a:ext cx="152400" cy="161925"/>
              </a:xfrm>
              <a:prstGeom prst="rect">
                <a:avLst/>
              </a:prstGeom>
            </p:spPr>
          </p:pic>
          <p:pic>
            <p:nvPicPr>
              <p:cNvPr id="61" name="圖片 60"/>
              <p:cNvPicPr>
                <a:picLocks noChangeAspect="1"/>
              </p:cNvPicPr>
              <p:nvPr/>
            </p:nvPicPr>
            <p:blipFill>
              <a:blip r:embed="rId3"/>
              <a:stretch>
                <a:fillRect/>
              </a:stretch>
            </p:blipFill>
            <p:spPr>
              <a:xfrm>
                <a:off x="1959930" y="3671341"/>
                <a:ext cx="142875" cy="152400"/>
              </a:xfrm>
              <a:prstGeom prst="rect">
                <a:avLst/>
              </a:prstGeom>
            </p:spPr>
          </p:pic>
          <p:pic>
            <p:nvPicPr>
              <p:cNvPr id="62" name="圖片 61"/>
              <p:cNvPicPr>
                <a:picLocks noChangeAspect="1"/>
              </p:cNvPicPr>
              <p:nvPr/>
            </p:nvPicPr>
            <p:blipFill>
              <a:blip r:embed="rId3"/>
              <a:stretch>
                <a:fillRect/>
              </a:stretch>
            </p:blipFill>
            <p:spPr>
              <a:xfrm>
                <a:off x="2535362" y="4217695"/>
                <a:ext cx="142875" cy="152400"/>
              </a:xfrm>
              <a:prstGeom prst="rect">
                <a:avLst/>
              </a:prstGeom>
            </p:spPr>
          </p:pic>
          <p:pic>
            <p:nvPicPr>
              <p:cNvPr id="63" name="圖片 62"/>
              <p:cNvPicPr>
                <a:picLocks noChangeAspect="1"/>
              </p:cNvPicPr>
              <p:nvPr/>
            </p:nvPicPr>
            <p:blipFill>
              <a:blip r:embed="rId3"/>
              <a:stretch>
                <a:fillRect/>
              </a:stretch>
            </p:blipFill>
            <p:spPr>
              <a:xfrm>
                <a:off x="1630714" y="3384118"/>
                <a:ext cx="142875" cy="152400"/>
              </a:xfrm>
              <a:prstGeom prst="rect">
                <a:avLst/>
              </a:prstGeom>
            </p:spPr>
          </p:pic>
          <p:pic>
            <p:nvPicPr>
              <p:cNvPr id="64" name="圖片 63"/>
              <p:cNvPicPr>
                <a:picLocks noChangeAspect="1"/>
              </p:cNvPicPr>
              <p:nvPr/>
            </p:nvPicPr>
            <p:blipFill>
              <a:blip r:embed="rId3"/>
              <a:stretch>
                <a:fillRect/>
              </a:stretch>
            </p:blipFill>
            <p:spPr>
              <a:xfrm>
                <a:off x="1783114" y="3536518"/>
                <a:ext cx="142875" cy="152400"/>
              </a:xfrm>
              <a:prstGeom prst="rect">
                <a:avLst/>
              </a:prstGeom>
            </p:spPr>
          </p:pic>
          <p:pic>
            <p:nvPicPr>
              <p:cNvPr id="65" name="圖片 64"/>
              <p:cNvPicPr>
                <a:picLocks noChangeAspect="1"/>
              </p:cNvPicPr>
              <p:nvPr/>
            </p:nvPicPr>
            <p:blipFill>
              <a:blip r:embed="rId3"/>
              <a:stretch>
                <a:fillRect/>
              </a:stretch>
            </p:blipFill>
            <p:spPr>
              <a:xfrm>
                <a:off x="2091051" y="3861691"/>
                <a:ext cx="142875" cy="152400"/>
              </a:xfrm>
              <a:prstGeom prst="rect">
                <a:avLst/>
              </a:prstGeom>
            </p:spPr>
          </p:pic>
          <p:pic>
            <p:nvPicPr>
              <p:cNvPr id="66" name="圖片 65"/>
              <p:cNvPicPr>
                <a:picLocks noChangeAspect="1"/>
              </p:cNvPicPr>
              <p:nvPr/>
            </p:nvPicPr>
            <p:blipFill>
              <a:blip r:embed="rId3"/>
              <a:stretch>
                <a:fillRect/>
              </a:stretch>
            </p:blipFill>
            <p:spPr>
              <a:xfrm>
                <a:off x="2543272" y="4406098"/>
                <a:ext cx="142875" cy="152400"/>
              </a:xfrm>
              <a:prstGeom prst="rect">
                <a:avLst/>
              </a:prstGeom>
            </p:spPr>
          </p:pic>
          <p:pic>
            <p:nvPicPr>
              <p:cNvPr id="67" name="圖片 66"/>
              <p:cNvPicPr>
                <a:picLocks noChangeAspect="1"/>
              </p:cNvPicPr>
              <p:nvPr/>
            </p:nvPicPr>
            <p:blipFill>
              <a:blip r:embed="rId3"/>
              <a:stretch>
                <a:fillRect/>
              </a:stretch>
            </p:blipFill>
            <p:spPr>
              <a:xfrm>
                <a:off x="1903474" y="3353288"/>
                <a:ext cx="142875" cy="152400"/>
              </a:xfrm>
              <a:prstGeom prst="rect">
                <a:avLst/>
              </a:prstGeom>
            </p:spPr>
          </p:pic>
          <p:pic>
            <p:nvPicPr>
              <p:cNvPr id="68" name="圖片 67"/>
              <p:cNvPicPr>
                <a:picLocks noChangeAspect="1"/>
              </p:cNvPicPr>
              <p:nvPr/>
            </p:nvPicPr>
            <p:blipFill>
              <a:blip r:embed="rId3"/>
              <a:stretch>
                <a:fillRect/>
              </a:stretch>
            </p:blipFill>
            <p:spPr>
              <a:xfrm>
                <a:off x="2732276" y="4265790"/>
                <a:ext cx="142875" cy="152400"/>
              </a:xfrm>
              <a:prstGeom prst="rect">
                <a:avLst/>
              </a:prstGeom>
            </p:spPr>
          </p:pic>
          <p:pic>
            <p:nvPicPr>
              <p:cNvPr id="69" name="圖片 68"/>
              <p:cNvPicPr>
                <a:picLocks noChangeAspect="1"/>
              </p:cNvPicPr>
              <p:nvPr/>
            </p:nvPicPr>
            <p:blipFill>
              <a:blip r:embed="rId3"/>
              <a:stretch>
                <a:fillRect/>
              </a:stretch>
            </p:blipFill>
            <p:spPr>
              <a:xfrm>
                <a:off x="2650492" y="4039229"/>
                <a:ext cx="142875" cy="152400"/>
              </a:xfrm>
              <a:prstGeom prst="rect">
                <a:avLst/>
              </a:prstGeom>
            </p:spPr>
          </p:pic>
          <p:pic>
            <p:nvPicPr>
              <p:cNvPr id="70" name="圖片 69"/>
              <p:cNvPicPr>
                <a:picLocks noChangeAspect="1"/>
              </p:cNvPicPr>
              <p:nvPr/>
            </p:nvPicPr>
            <p:blipFill>
              <a:blip r:embed="rId3"/>
              <a:stretch>
                <a:fillRect/>
              </a:stretch>
            </p:blipFill>
            <p:spPr>
              <a:xfrm>
                <a:off x="2187299" y="4098900"/>
                <a:ext cx="142875" cy="152400"/>
              </a:xfrm>
              <a:prstGeom prst="rect">
                <a:avLst/>
              </a:prstGeom>
            </p:spPr>
          </p:pic>
          <p:pic>
            <p:nvPicPr>
              <p:cNvPr id="71" name="圖片 70"/>
              <p:cNvPicPr>
                <a:picLocks noChangeAspect="1"/>
              </p:cNvPicPr>
              <p:nvPr/>
            </p:nvPicPr>
            <p:blipFill>
              <a:blip r:embed="rId3"/>
              <a:stretch>
                <a:fillRect/>
              </a:stretch>
            </p:blipFill>
            <p:spPr>
              <a:xfrm>
                <a:off x="2392487" y="4022700"/>
                <a:ext cx="142875" cy="152400"/>
              </a:xfrm>
              <a:prstGeom prst="rect">
                <a:avLst/>
              </a:prstGeom>
            </p:spPr>
          </p:pic>
          <p:pic>
            <p:nvPicPr>
              <p:cNvPr id="72" name="圖片 71"/>
              <p:cNvPicPr>
                <a:picLocks noChangeAspect="1"/>
              </p:cNvPicPr>
              <p:nvPr/>
            </p:nvPicPr>
            <p:blipFill>
              <a:blip r:embed="rId3"/>
              <a:stretch>
                <a:fillRect/>
              </a:stretch>
            </p:blipFill>
            <p:spPr>
              <a:xfrm>
                <a:off x="2325880" y="4208967"/>
                <a:ext cx="142875" cy="152400"/>
              </a:xfrm>
              <a:prstGeom prst="rect">
                <a:avLst/>
              </a:prstGeom>
            </p:spPr>
          </p:pic>
          <p:pic>
            <p:nvPicPr>
              <p:cNvPr id="73" name="圖片 72"/>
              <p:cNvPicPr>
                <a:picLocks noChangeAspect="1"/>
              </p:cNvPicPr>
              <p:nvPr/>
            </p:nvPicPr>
            <p:blipFill>
              <a:blip r:embed="rId3"/>
              <a:stretch>
                <a:fillRect/>
              </a:stretch>
            </p:blipFill>
            <p:spPr>
              <a:xfrm>
                <a:off x="2261636" y="3675305"/>
                <a:ext cx="142875" cy="152400"/>
              </a:xfrm>
              <a:prstGeom prst="rect">
                <a:avLst/>
              </a:prstGeom>
            </p:spPr>
          </p:pic>
          <p:pic>
            <p:nvPicPr>
              <p:cNvPr id="74" name="圖片 73"/>
              <p:cNvPicPr>
                <a:picLocks noChangeAspect="1"/>
              </p:cNvPicPr>
              <p:nvPr/>
            </p:nvPicPr>
            <p:blipFill>
              <a:blip r:embed="rId3"/>
              <a:stretch>
                <a:fillRect/>
              </a:stretch>
            </p:blipFill>
            <p:spPr>
              <a:xfrm>
                <a:off x="2414036" y="3827705"/>
                <a:ext cx="142875" cy="152400"/>
              </a:xfrm>
              <a:prstGeom prst="rect">
                <a:avLst/>
              </a:prstGeom>
            </p:spPr>
          </p:pic>
        </p:grpSp>
        <p:cxnSp>
          <p:nvCxnSpPr>
            <p:cNvPr id="39" name="直線接點 38"/>
            <p:cNvCxnSpPr/>
            <p:nvPr/>
          </p:nvCxnSpPr>
          <p:spPr>
            <a:xfrm>
              <a:off x="1015615" y="3140968"/>
              <a:ext cx="1859536"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77" name="文字方塊 76"/>
              <p:cNvSpPr txBox="1"/>
              <p:nvPr/>
            </p:nvSpPr>
            <p:spPr>
              <a:xfrm>
                <a:off x="6456041" y="3891776"/>
                <a:ext cx="225318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    </m:t>
                      </m:r>
                      <m:r>
                        <a:rPr lang="en-US" altLang="zh-TW" i="1">
                          <a:latin typeface="Cambria Math" panose="02040503050406030204" pitchFamily="18" charset="0"/>
                        </a:rPr>
                        <m:t>𝑎</m:t>
                      </m:r>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0</m:t>
                          </m:r>
                        </m:sub>
                      </m:sSub>
                      <m:r>
                        <a:rPr lang="en-US" altLang="zh-TW" i="1">
                          <a:latin typeface="Cambria Math" panose="02040503050406030204" pitchFamily="18" charset="0"/>
                        </a:rPr>
                        <m:t>+</m:t>
                      </m:r>
                      <m:r>
                        <a:rPr lang="en-US" altLang="zh-TW" i="1">
                          <a:latin typeface="Cambria Math" panose="02040503050406030204" pitchFamily="18" charset="0"/>
                        </a:rPr>
                        <m:t>𝑏</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0</m:t>
                          </m:r>
                        </m:sub>
                      </m:sSub>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rPr>
                        <m:t>&lt;</m:t>
                      </m:r>
                      <m:r>
                        <a:rPr lang="en-US" altLang="zh-TW" i="1">
                          <a:latin typeface="Cambria Math" panose="02040503050406030204" pitchFamily="18" charset="0"/>
                        </a:rPr>
                        <m:t>0</m:t>
                      </m:r>
                    </m:oMath>
                  </m:oMathPara>
                </a14:m>
                <a:endParaRPr lang="zh-TW" altLang="en-US" dirty="0"/>
              </a:p>
            </p:txBody>
          </p:sp>
        </mc:Choice>
        <mc:Fallback>
          <p:sp>
            <p:nvSpPr>
              <p:cNvPr id="77" name="文字方塊 76"/>
              <p:cNvSpPr txBox="1">
                <a:spLocks noRot="1" noChangeAspect="1" noMove="1" noResize="1" noEditPoints="1" noAdjustHandles="1" noChangeArrowheads="1" noChangeShapeType="1" noTextEdit="1"/>
              </p:cNvSpPr>
              <p:nvPr/>
            </p:nvSpPr>
            <p:spPr>
              <a:xfrm>
                <a:off x="6456041" y="3891776"/>
                <a:ext cx="2253181" cy="369332"/>
              </a:xfrm>
              <a:prstGeom prst="rect">
                <a:avLst/>
              </a:prstGeom>
              <a:blipFill>
                <a:blip r:embed="rId4"/>
                <a:stretch>
                  <a:fillRect b="-3077"/>
                </a:stretch>
              </a:blipFill>
            </p:spPr>
            <p:txBody>
              <a:bodyPr/>
              <a:lstStyle/>
              <a:p>
                <a:r>
                  <a:rPr lang="zh-TW" altLang="en-US">
                    <a:noFill/>
                  </a:rPr>
                  <a:t> </a:t>
                </a:r>
              </a:p>
            </p:txBody>
          </p:sp>
        </mc:Fallback>
      </mc:AlternateContent>
      <p:pic>
        <p:nvPicPr>
          <p:cNvPr id="79" name="圖片 78"/>
          <p:cNvPicPr>
            <a:picLocks noChangeAspect="1"/>
          </p:cNvPicPr>
          <p:nvPr/>
        </p:nvPicPr>
        <p:blipFill>
          <a:blip r:embed="rId2"/>
          <a:stretch>
            <a:fillRect/>
          </a:stretch>
        </p:blipFill>
        <p:spPr>
          <a:xfrm>
            <a:off x="6582431" y="4006215"/>
            <a:ext cx="152400" cy="161925"/>
          </a:xfrm>
          <a:prstGeom prst="rect">
            <a:avLst/>
          </a:prstGeom>
        </p:spPr>
      </p:pic>
      <mc:AlternateContent xmlns:mc="http://schemas.openxmlformats.org/markup-compatibility/2006">
        <mc:Choice xmlns:a14="http://schemas.microsoft.com/office/drawing/2010/main" Requires="a14">
          <p:sp>
            <p:nvSpPr>
              <p:cNvPr id="80" name="文字方塊 79"/>
              <p:cNvSpPr txBox="1"/>
              <p:nvPr/>
            </p:nvSpPr>
            <p:spPr>
              <a:xfrm>
                <a:off x="6456040" y="3392685"/>
                <a:ext cx="225318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    </m:t>
                      </m:r>
                      <m:r>
                        <a:rPr lang="en-US" altLang="zh-TW" i="1">
                          <a:latin typeface="Cambria Math" panose="02040503050406030204" pitchFamily="18" charset="0"/>
                        </a:rPr>
                        <m:t>𝑎</m:t>
                      </m:r>
                      <m:sSub>
                        <m:sSubPr>
                          <m:ctrlPr>
                            <a:rPr lang="en-US" altLang="zh-TW" i="1">
                              <a:latin typeface="Cambria Math" panose="02040503050406030204" pitchFamily="18" charset="0"/>
                            </a:rPr>
                          </m:ctrlPr>
                        </m:sSubPr>
                        <m:e>
                          <m:r>
                            <a:rPr lang="en-US" altLang="zh-TW" i="1">
                              <a:latin typeface="Cambria Math" panose="02040503050406030204" pitchFamily="18" charset="0"/>
                            </a:rPr>
                            <m:t>𝑥</m:t>
                          </m:r>
                        </m:e>
                        <m:sub>
                          <m:r>
                            <a:rPr lang="en-US" altLang="zh-TW" i="1">
                              <a:latin typeface="Cambria Math" panose="02040503050406030204" pitchFamily="18" charset="0"/>
                            </a:rPr>
                            <m:t>0</m:t>
                          </m:r>
                        </m:sub>
                      </m:sSub>
                      <m:r>
                        <a:rPr lang="en-US" altLang="zh-TW" i="1">
                          <a:latin typeface="Cambria Math" panose="02040503050406030204" pitchFamily="18" charset="0"/>
                        </a:rPr>
                        <m:t>+</m:t>
                      </m:r>
                      <m:r>
                        <a:rPr lang="en-US" altLang="zh-TW" i="1">
                          <a:latin typeface="Cambria Math" panose="02040503050406030204" pitchFamily="18" charset="0"/>
                        </a:rPr>
                        <m:t>𝑏</m:t>
                      </m:r>
                      <m:sSub>
                        <m:sSubPr>
                          <m:ctrlPr>
                            <a:rPr lang="en-US" altLang="zh-TW" i="1">
                              <a:latin typeface="Cambria Math" panose="02040503050406030204" pitchFamily="18" charset="0"/>
                            </a:rPr>
                          </m:ctrlPr>
                        </m:sSubPr>
                        <m:e>
                          <m:r>
                            <a:rPr lang="en-US" altLang="zh-TW" i="1">
                              <a:latin typeface="Cambria Math" panose="02040503050406030204" pitchFamily="18" charset="0"/>
                            </a:rPr>
                            <m:t>𝑦</m:t>
                          </m:r>
                        </m:e>
                        <m:sub>
                          <m:r>
                            <a:rPr lang="en-US" altLang="zh-TW" i="1">
                              <a:latin typeface="Cambria Math" panose="02040503050406030204" pitchFamily="18" charset="0"/>
                            </a:rPr>
                            <m:t>0</m:t>
                          </m:r>
                        </m:sub>
                      </m:sSub>
                      <m:r>
                        <a:rPr lang="en-US" altLang="zh-TW" i="1">
                          <a:latin typeface="Cambria Math" panose="02040503050406030204" pitchFamily="18" charset="0"/>
                        </a:rPr>
                        <m:t>+</m:t>
                      </m:r>
                      <m:r>
                        <a:rPr lang="en-US" altLang="zh-TW" i="1">
                          <a:latin typeface="Cambria Math" panose="02040503050406030204" pitchFamily="18" charset="0"/>
                        </a:rPr>
                        <m:t>𝑐</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0</m:t>
                      </m:r>
                    </m:oMath>
                  </m:oMathPara>
                </a14:m>
                <a:endParaRPr lang="zh-TW" altLang="en-US" dirty="0"/>
              </a:p>
            </p:txBody>
          </p:sp>
        </mc:Choice>
        <mc:Fallback>
          <p:sp>
            <p:nvSpPr>
              <p:cNvPr id="80" name="文字方塊 79"/>
              <p:cNvSpPr txBox="1">
                <a:spLocks noRot="1" noChangeAspect="1" noMove="1" noResize="1" noEditPoints="1" noAdjustHandles="1" noChangeArrowheads="1" noChangeShapeType="1" noTextEdit="1"/>
              </p:cNvSpPr>
              <p:nvPr/>
            </p:nvSpPr>
            <p:spPr>
              <a:xfrm>
                <a:off x="6456040" y="3392685"/>
                <a:ext cx="2253181" cy="369332"/>
              </a:xfrm>
              <a:prstGeom prst="rect">
                <a:avLst/>
              </a:prstGeom>
              <a:blipFill>
                <a:blip r:embed="rId5"/>
                <a:stretch>
                  <a:fillRect b="-3125"/>
                </a:stretch>
              </a:blipFill>
            </p:spPr>
            <p:txBody>
              <a:bodyPr/>
              <a:lstStyle/>
              <a:p>
                <a:r>
                  <a:rPr lang="zh-TW" altLang="en-US">
                    <a:noFill/>
                  </a:rPr>
                  <a:t> </a:t>
                </a:r>
              </a:p>
            </p:txBody>
          </p:sp>
        </mc:Fallback>
      </mc:AlternateContent>
      <p:pic>
        <p:nvPicPr>
          <p:cNvPr id="81" name="圖片 80"/>
          <p:cNvPicPr>
            <a:picLocks noChangeAspect="1"/>
          </p:cNvPicPr>
          <p:nvPr/>
        </p:nvPicPr>
        <p:blipFill>
          <a:blip r:embed="rId3"/>
          <a:stretch>
            <a:fillRect/>
          </a:stretch>
        </p:blipFill>
        <p:spPr>
          <a:xfrm>
            <a:off x="6582432" y="3531022"/>
            <a:ext cx="142875" cy="152400"/>
          </a:xfrm>
          <a:prstGeom prst="rect">
            <a:avLst/>
          </a:prstGeom>
        </p:spPr>
      </p:pic>
    </p:spTree>
    <p:extLst>
      <p:ext uri="{BB962C8B-B14F-4D97-AF65-F5344CB8AC3E}">
        <p14:creationId xmlns:p14="http://schemas.microsoft.com/office/powerpoint/2010/main" val="38326317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SVM (Support Vector Machines)</a:t>
            </a:r>
          </a:p>
          <a:p>
            <a:pPr lvl="1"/>
            <a:r>
              <a:rPr lang="en-US" altLang="zh-TW" dirty="0"/>
              <a:t>Linear </a:t>
            </a:r>
            <a:r>
              <a:rPr lang="en-US" altLang="zh-TW" dirty="0" smtClean="0"/>
              <a:t>SVM</a:t>
            </a:r>
          </a:p>
          <a:p>
            <a:pPr lvl="2"/>
            <a:r>
              <a:rPr lang="en-US" altLang="zh-TW" dirty="0" smtClean="0"/>
              <a:t>Which line is the best?</a:t>
            </a:r>
          </a:p>
          <a:p>
            <a:pPr lvl="2"/>
            <a:r>
              <a:rPr lang="en-US" altLang="zh-TW" dirty="0" smtClean="0"/>
              <a:t>Choose the one with large margin</a:t>
            </a:r>
            <a:endParaRPr lang="en-US" altLang="zh-TW" dirty="0"/>
          </a:p>
          <a:p>
            <a:endParaRPr lang="zh-TW" altLang="en-US" dirty="0"/>
          </a:p>
        </p:txBody>
      </p:sp>
      <p:sp>
        <p:nvSpPr>
          <p:cNvPr id="3" name="標題 2"/>
          <p:cNvSpPr>
            <a:spLocks noGrp="1"/>
          </p:cNvSpPr>
          <p:nvPr>
            <p:ph type="title"/>
          </p:nvPr>
        </p:nvSpPr>
        <p:spPr/>
        <p:txBody>
          <a:bodyPr/>
          <a:lstStyle/>
          <a:p>
            <a:r>
              <a:rPr lang="en-US" altLang="zh-TW" dirty="0"/>
              <a:t>Data classification – SVM</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51</a:t>
            </a:fld>
            <a:endParaRPr lang="zh-TW" altLang="en-US"/>
          </a:p>
        </p:txBody>
      </p:sp>
      <p:grpSp>
        <p:nvGrpSpPr>
          <p:cNvPr id="5" name="群組 4"/>
          <p:cNvGrpSpPr/>
          <p:nvPr/>
        </p:nvGrpSpPr>
        <p:grpSpPr>
          <a:xfrm>
            <a:off x="6146004" y="3163903"/>
            <a:ext cx="3862392" cy="2952328"/>
            <a:chOff x="277560" y="2924944"/>
            <a:chExt cx="3862392" cy="2952328"/>
          </a:xfrm>
        </p:grpSpPr>
        <p:grpSp>
          <p:nvGrpSpPr>
            <p:cNvPr id="6" name="群組 5"/>
            <p:cNvGrpSpPr/>
            <p:nvPr/>
          </p:nvGrpSpPr>
          <p:grpSpPr>
            <a:xfrm>
              <a:off x="277560" y="2924944"/>
              <a:ext cx="3862392" cy="2952328"/>
              <a:chOff x="277560" y="2924944"/>
              <a:chExt cx="3862392" cy="2952328"/>
            </a:xfrm>
          </p:grpSpPr>
          <p:sp>
            <p:nvSpPr>
              <p:cNvPr id="8" name="矩形 7"/>
              <p:cNvSpPr/>
              <p:nvPr/>
            </p:nvSpPr>
            <p:spPr>
              <a:xfrm>
                <a:off x="277560" y="2924944"/>
                <a:ext cx="3862392" cy="2952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9" name="直線單箭頭接點 8"/>
              <p:cNvCxnSpPr/>
              <p:nvPr/>
            </p:nvCxnSpPr>
            <p:spPr>
              <a:xfrm>
                <a:off x="683568" y="4797152"/>
                <a:ext cx="24482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單箭頭接點 9"/>
              <p:cNvCxnSpPr/>
              <p:nvPr/>
            </p:nvCxnSpPr>
            <p:spPr>
              <a:xfrm flipH="1" flipV="1">
                <a:off x="827584" y="3284984"/>
                <a:ext cx="8384" cy="17365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圖片 10"/>
              <p:cNvPicPr>
                <a:picLocks noChangeAspect="1"/>
              </p:cNvPicPr>
              <p:nvPr/>
            </p:nvPicPr>
            <p:blipFill>
              <a:blip r:embed="rId2"/>
              <a:stretch>
                <a:fillRect/>
              </a:stretch>
            </p:blipFill>
            <p:spPr>
              <a:xfrm>
                <a:off x="2111399" y="3559274"/>
                <a:ext cx="142875" cy="152400"/>
              </a:xfrm>
              <a:prstGeom prst="rect">
                <a:avLst/>
              </a:prstGeom>
            </p:spPr>
          </p:pic>
          <p:pic>
            <p:nvPicPr>
              <p:cNvPr id="12" name="圖片 11"/>
              <p:cNvPicPr>
                <a:picLocks noChangeAspect="1"/>
              </p:cNvPicPr>
              <p:nvPr/>
            </p:nvPicPr>
            <p:blipFill>
              <a:blip r:embed="rId3"/>
              <a:stretch>
                <a:fillRect/>
              </a:stretch>
            </p:blipFill>
            <p:spPr>
              <a:xfrm>
                <a:off x="1260359" y="4467565"/>
                <a:ext cx="152400" cy="161925"/>
              </a:xfrm>
              <a:prstGeom prst="rect">
                <a:avLst/>
              </a:prstGeom>
            </p:spPr>
          </p:pic>
          <p:pic>
            <p:nvPicPr>
              <p:cNvPr id="13" name="圖片 12"/>
              <p:cNvPicPr>
                <a:picLocks noChangeAspect="1"/>
              </p:cNvPicPr>
              <p:nvPr/>
            </p:nvPicPr>
            <p:blipFill>
              <a:blip r:embed="rId3"/>
              <a:stretch>
                <a:fillRect/>
              </a:stretch>
            </p:blipFill>
            <p:spPr>
              <a:xfrm>
                <a:off x="983323" y="4137978"/>
                <a:ext cx="152400" cy="161925"/>
              </a:xfrm>
              <a:prstGeom prst="rect">
                <a:avLst/>
              </a:prstGeom>
            </p:spPr>
          </p:pic>
          <p:pic>
            <p:nvPicPr>
              <p:cNvPr id="14" name="圖片 13"/>
              <p:cNvPicPr>
                <a:picLocks noChangeAspect="1"/>
              </p:cNvPicPr>
              <p:nvPr/>
            </p:nvPicPr>
            <p:blipFill>
              <a:blip r:embed="rId3"/>
              <a:stretch>
                <a:fillRect/>
              </a:stretch>
            </p:blipFill>
            <p:spPr>
              <a:xfrm>
                <a:off x="1340029" y="4241406"/>
                <a:ext cx="152400" cy="161925"/>
              </a:xfrm>
              <a:prstGeom prst="rect">
                <a:avLst/>
              </a:prstGeom>
            </p:spPr>
          </p:pic>
          <p:pic>
            <p:nvPicPr>
              <p:cNvPr id="15" name="圖片 14"/>
              <p:cNvPicPr>
                <a:picLocks noChangeAspect="1"/>
              </p:cNvPicPr>
              <p:nvPr/>
            </p:nvPicPr>
            <p:blipFill>
              <a:blip r:embed="rId3"/>
              <a:stretch>
                <a:fillRect/>
              </a:stretch>
            </p:blipFill>
            <p:spPr>
              <a:xfrm>
                <a:off x="1184159" y="4041381"/>
                <a:ext cx="152400" cy="161925"/>
              </a:xfrm>
              <a:prstGeom prst="rect">
                <a:avLst/>
              </a:prstGeom>
            </p:spPr>
          </p:pic>
          <p:pic>
            <p:nvPicPr>
              <p:cNvPr id="16" name="圖片 15"/>
              <p:cNvPicPr>
                <a:picLocks noChangeAspect="1"/>
              </p:cNvPicPr>
              <p:nvPr/>
            </p:nvPicPr>
            <p:blipFill>
              <a:blip r:embed="rId3"/>
              <a:stretch>
                <a:fillRect/>
              </a:stretch>
            </p:blipFill>
            <p:spPr>
              <a:xfrm>
                <a:off x="1583650" y="4329857"/>
                <a:ext cx="152400" cy="161925"/>
              </a:xfrm>
              <a:prstGeom prst="rect">
                <a:avLst/>
              </a:prstGeom>
            </p:spPr>
          </p:pic>
          <p:pic>
            <p:nvPicPr>
              <p:cNvPr id="17" name="圖片 16"/>
              <p:cNvPicPr>
                <a:picLocks noChangeAspect="1"/>
              </p:cNvPicPr>
              <p:nvPr/>
            </p:nvPicPr>
            <p:blipFill>
              <a:blip r:embed="rId3"/>
              <a:stretch>
                <a:fillRect/>
              </a:stretch>
            </p:blipFill>
            <p:spPr>
              <a:xfrm>
                <a:off x="1015615" y="3861691"/>
                <a:ext cx="152400" cy="161925"/>
              </a:xfrm>
              <a:prstGeom prst="rect">
                <a:avLst/>
              </a:prstGeom>
            </p:spPr>
          </p:pic>
          <p:pic>
            <p:nvPicPr>
              <p:cNvPr id="18" name="圖片 17"/>
              <p:cNvPicPr>
                <a:picLocks noChangeAspect="1"/>
              </p:cNvPicPr>
              <p:nvPr/>
            </p:nvPicPr>
            <p:blipFill>
              <a:blip r:embed="rId3"/>
              <a:stretch>
                <a:fillRect/>
              </a:stretch>
            </p:blipFill>
            <p:spPr>
              <a:xfrm>
                <a:off x="1091815" y="4358689"/>
                <a:ext cx="152400" cy="161925"/>
              </a:xfrm>
              <a:prstGeom prst="rect">
                <a:avLst/>
              </a:prstGeom>
            </p:spPr>
          </p:pic>
          <p:pic>
            <p:nvPicPr>
              <p:cNvPr id="19" name="圖片 18"/>
              <p:cNvPicPr>
                <a:picLocks noChangeAspect="1"/>
              </p:cNvPicPr>
              <p:nvPr/>
            </p:nvPicPr>
            <p:blipFill>
              <a:blip r:embed="rId3"/>
              <a:stretch>
                <a:fillRect/>
              </a:stretch>
            </p:blipFill>
            <p:spPr>
              <a:xfrm>
                <a:off x="1351472" y="3830590"/>
                <a:ext cx="152400" cy="161925"/>
              </a:xfrm>
              <a:prstGeom prst="rect">
                <a:avLst/>
              </a:prstGeom>
            </p:spPr>
          </p:pic>
          <p:pic>
            <p:nvPicPr>
              <p:cNvPr id="20" name="圖片 19"/>
              <p:cNvPicPr>
                <a:picLocks noChangeAspect="1"/>
              </p:cNvPicPr>
              <p:nvPr/>
            </p:nvPicPr>
            <p:blipFill>
              <a:blip r:embed="rId3"/>
              <a:stretch>
                <a:fillRect/>
              </a:stretch>
            </p:blipFill>
            <p:spPr>
              <a:xfrm>
                <a:off x="1168015" y="3539998"/>
                <a:ext cx="152400" cy="161925"/>
              </a:xfrm>
              <a:prstGeom prst="rect">
                <a:avLst/>
              </a:prstGeom>
            </p:spPr>
          </p:pic>
          <p:pic>
            <p:nvPicPr>
              <p:cNvPr id="21" name="圖片 20"/>
              <p:cNvPicPr>
                <a:picLocks noChangeAspect="1"/>
              </p:cNvPicPr>
              <p:nvPr/>
            </p:nvPicPr>
            <p:blipFill>
              <a:blip r:embed="rId3"/>
              <a:stretch>
                <a:fillRect/>
              </a:stretch>
            </p:blipFill>
            <p:spPr>
              <a:xfrm>
                <a:off x="1661251" y="3909641"/>
                <a:ext cx="152400" cy="161925"/>
              </a:xfrm>
              <a:prstGeom prst="rect">
                <a:avLst/>
              </a:prstGeom>
            </p:spPr>
          </p:pic>
          <p:pic>
            <p:nvPicPr>
              <p:cNvPr id="22" name="圖片 21"/>
              <p:cNvPicPr>
                <a:picLocks noChangeAspect="1"/>
              </p:cNvPicPr>
              <p:nvPr/>
            </p:nvPicPr>
            <p:blipFill>
              <a:blip r:embed="rId3"/>
              <a:stretch>
                <a:fillRect/>
              </a:stretch>
            </p:blipFill>
            <p:spPr>
              <a:xfrm>
                <a:off x="1732821" y="4137977"/>
                <a:ext cx="152400" cy="161925"/>
              </a:xfrm>
              <a:prstGeom prst="rect">
                <a:avLst/>
              </a:prstGeom>
            </p:spPr>
          </p:pic>
          <p:pic>
            <p:nvPicPr>
              <p:cNvPr id="23" name="圖片 22"/>
              <p:cNvPicPr>
                <a:picLocks noChangeAspect="1"/>
              </p:cNvPicPr>
              <p:nvPr/>
            </p:nvPicPr>
            <p:blipFill>
              <a:blip r:embed="rId3"/>
              <a:stretch>
                <a:fillRect/>
              </a:stretch>
            </p:blipFill>
            <p:spPr>
              <a:xfrm>
                <a:off x="1496300" y="3712059"/>
                <a:ext cx="152400" cy="161925"/>
              </a:xfrm>
              <a:prstGeom prst="rect">
                <a:avLst/>
              </a:prstGeom>
            </p:spPr>
          </p:pic>
          <p:pic>
            <p:nvPicPr>
              <p:cNvPr id="24" name="圖片 23"/>
              <p:cNvPicPr>
                <a:picLocks noChangeAspect="1"/>
              </p:cNvPicPr>
              <p:nvPr/>
            </p:nvPicPr>
            <p:blipFill>
              <a:blip r:embed="rId3"/>
              <a:stretch>
                <a:fillRect/>
              </a:stretch>
            </p:blipFill>
            <p:spPr>
              <a:xfrm>
                <a:off x="1830741" y="4397637"/>
                <a:ext cx="152400" cy="161925"/>
              </a:xfrm>
              <a:prstGeom prst="rect">
                <a:avLst/>
              </a:prstGeom>
            </p:spPr>
          </p:pic>
          <p:pic>
            <p:nvPicPr>
              <p:cNvPr id="25" name="圖片 24"/>
              <p:cNvPicPr>
                <a:picLocks noChangeAspect="1"/>
              </p:cNvPicPr>
              <p:nvPr/>
            </p:nvPicPr>
            <p:blipFill>
              <a:blip r:embed="rId2"/>
              <a:stretch>
                <a:fillRect/>
              </a:stretch>
            </p:blipFill>
            <p:spPr>
              <a:xfrm>
                <a:off x="1959930" y="3671341"/>
                <a:ext cx="142875" cy="152400"/>
              </a:xfrm>
              <a:prstGeom prst="rect">
                <a:avLst/>
              </a:prstGeom>
            </p:spPr>
          </p:pic>
          <p:pic>
            <p:nvPicPr>
              <p:cNvPr id="26" name="圖片 25"/>
              <p:cNvPicPr>
                <a:picLocks noChangeAspect="1"/>
              </p:cNvPicPr>
              <p:nvPr/>
            </p:nvPicPr>
            <p:blipFill>
              <a:blip r:embed="rId2"/>
              <a:stretch>
                <a:fillRect/>
              </a:stretch>
            </p:blipFill>
            <p:spPr>
              <a:xfrm>
                <a:off x="2535362" y="4217695"/>
                <a:ext cx="142875" cy="152400"/>
              </a:xfrm>
              <a:prstGeom prst="rect">
                <a:avLst/>
              </a:prstGeom>
            </p:spPr>
          </p:pic>
          <p:pic>
            <p:nvPicPr>
              <p:cNvPr id="27" name="圖片 26"/>
              <p:cNvPicPr>
                <a:picLocks noChangeAspect="1"/>
              </p:cNvPicPr>
              <p:nvPr/>
            </p:nvPicPr>
            <p:blipFill>
              <a:blip r:embed="rId2"/>
              <a:stretch>
                <a:fillRect/>
              </a:stretch>
            </p:blipFill>
            <p:spPr>
              <a:xfrm>
                <a:off x="1630714" y="3384118"/>
                <a:ext cx="142875" cy="152400"/>
              </a:xfrm>
              <a:prstGeom prst="rect">
                <a:avLst/>
              </a:prstGeom>
            </p:spPr>
          </p:pic>
          <p:pic>
            <p:nvPicPr>
              <p:cNvPr id="28" name="圖片 27"/>
              <p:cNvPicPr>
                <a:picLocks noChangeAspect="1"/>
              </p:cNvPicPr>
              <p:nvPr/>
            </p:nvPicPr>
            <p:blipFill>
              <a:blip r:embed="rId2"/>
              <a:stretch>
                <a:fillRect/>
              </a:stretch>
            </p:blipFill>
            <p:spPr>
              <a:xfrm>
                <a:off x="1783114" y="3536518"/>
                <a:ext cx="142875" cy="152400"/>
              </a:xfrm>
              <a:prstGeom prst="rect">
                <a:avLst/>
              </a:prstGeom>
            </p:spPr>
          </p:pic>
          <p:pic>
            <p:nvPicPr>
              <p:cNvPr id="29" name="圖片 28"/>
              <p:cNvPicPr>
                <a:picLocks noChangeAspect="1"/>
              </p:cNvPicPr>
              <p:nvPr/>
            </p:nvPicPr>
            <p:blipFill>
              <a:blip r:embed="rId2"/>
              <a:stretch>
                <a:fillRect/>
              </a:stretch>
            </p:blipFill>
            <p:spPr>
              <a:xfrm>
                <a:off x="2091051" y="3861691"/>
                <a:ext cx="142875" cy="152400"/>
              </a:xfrm>
              <a:prstGeom prst="rect">
                <a:avLst/>
              </a:prstGeom>
            </p:spPr>
          </p:pic>
          <p:pic>
            <p:nvPicPr>
              <p:cNvPr id="30" name="圖片 29"/>
              <p:cNvPicPr>
                <a:picLocks noChangeAspect="1"/>
              </p:cNvPicPr>
              <p:nvPr/>
            </p:nvPicPr>
            <p:blipFill>
              <a:blip r:embed="rId2"/>
              <a:stretch>
                <a:fillRect/>
              </a:stretch>
            </p:blipFill>
            <p:spPr>
              <a:xfrm>
                <a:off x="2543272" y="4406098"/>
                <a:ext cx="142875" cy="152400"/>
              </a:xfrm>
              <a:prstGeom prst="rect">
                <a:avLst/>
              </a:prstGeom>
            </p:spPr>
          </p:pic>
          <p:pic>
            <p:nvPicPr>
              <p:cNvPr id="31" name="圖片 30"/>
              <p:cNvPicPr>
                <a:picLocks noChangeAspect="1"/>
              </p:cNvPicPr>
              <p:nvPr/>
            </p:nvPicPr>
            <p:blipFill>
              <a:blip r:embed="rId2"/>
              <a:stretch>
                <a:fillRect/>
              </a:stretch>
            </p:blipFill>
            <p:spPr>
              <a:xfrm>
                <a:off x="1903474" y="3353288"/>
                <a:ext cx="142875" cy="152400"/>
              </a:xfrm>
              <a:prstGeom prst="rect">
                <a:avLst/>
              </a:prstGeom>
            </p:spPr>
          </p:pic>
          <p:pic>
            <p:nvPicPr>
              <p:cNvPr id="32" name="圖片 31"/>
              <p:cNvPicPr>
                <a:picLocks noChangeAspect="1"/>
              </p:cNvPicPr>
              <p:nvPr/>
            </p:nvPicPr>
            <p:blipFill>
              <a:blip r:embed="rId2"/>
              <a:stretch>
                <a:fillRect/>
              </a:stretch>
            </p:blipFill>
            <p:spPr>
              <a:xfrm>
                <a:off x="2732276" y="4265790"/>
                <a:ext cx="142875" cy="152400"/>
              </a:xfrm>
              <a:prstGeom prst="rect">
                <a:avLst/>
              </a:prstGeom>
            </p:spPr>
          </p:pic>
          <p:pic>
            <p:nvPicPr>
              <p:cNvPr id="33" name="圖片 32"/>
              <p:cNvPicPr>
                <a:picLocks noChangeAspect="1"/>
              </p:cNvPicPr>
              <p:nvPr/>
            </p:nvPicPr>
            <p:blipFill>
              <a:blip r:embed="rId2"/>
              <a:stretch>
                <a:fillRect/>
              </a:stretch>
            </p:blipFill>
            <p:spPr>
              <a:xfrm>
                <a:off x="2650492" y="4039229"/>
                <a:ext cx="142875" cy="152400"/>
              </a:xfrm>
              <a:prstGeom prst="rect">
                <a:avLst/>
              </a:prstGeom>
            </p:spPr>
          </p:pic>
          <p:pic>
            <p:nvPicPr>
              <p:cNvPr id="34" name="圖片 33"/>
              <p:cNvPicPr>
                <a:picLocks noChangeAspect="1"/>
              </p:cNvPicPr>
              <p:nvPr/>
            </p:nvPicPr>
            <p:blipFill>
              <a:blip r:embed="rId2"/>
              <a:stretch>
                <a:fillRect/>
              </a:stretch>
            </p:blipFill>
            <p:spPr>
              <a:xfrm>
                <a:off x="2187299" y="4098900"/>
                <a:ext cx="142875" cy="152400"/>
              </a:xfrm>
              <a:prstGeom prst="rect">
                <a:avLst/>
              </a:prstGeom>
            </p:spPr>
          </p:pic>
          <p:pic>
            <p:nvPicPr>
              <p:cNvPr id="35" name="圖片 34"/>
              <p:cNvPicPr>
                <a:picLocks noChangeAspect="1"/>
              </p:cNvPicPr>
              <p:nvPr/>
            </p:nvPicPr>
            <p:blipFill>
              <a:blip r:embed="rId2"/>
              <a:stretch>
                <a:fillRect/>
              </a:stretch>
            </p:blipFill>
            <p:spPr>
              <a:xfrm>
                <a:off x="2392487" y="4022700"/>
                <a:ext cx="142875" cy="152400"/>
              </a:xfrm>
              <a:prstGeom prst="rect">
                <a:avLst/>
              </a:prstGeom>
            </p:spPr>
          </p:pic>
          <p:pic>
            <p:nvPicPr>
              <p:cNvPr id="36" name="圖片 35"/>
              <p:cNvPicPr>
                <a:picLocks noChangeAspect="1"/>
              </p:cNvPicPr>
              <p:nvPr/>
            </p:nvPicPr>
            <p:blipFill>
              <a:blip r:embed="rId2"/>
              <a:stretch>
                <a:fillRect/>
              </a:stretch>
            </p:blipFill>
            <p:spPr>
              <a:xfrm>
                <a:off x="2325880" y="4208967"/>
                <a:ext cx="142875" cy="152400"/>
              </a:xfrm>
              <a:prstGeom prst="rect">
                <a:avLst/>
              </a:prstGeom>
            </p:spPr>
          </p:pic>
          <p:pic>
            <p:nvPicPr>
              <p:cNvPr id="37" name="圖片 36"/>
              <p:cNvPicPr>
                <a:picLocks noChangeAspect="1"/>
              </p:cNvPicPr>
              <p:nvPr/>
            </p:nvPicPr>
            <p:blipFill>
              <a:blip r:embed="rId2"/>
              <a:stretch>
                <a:fillRect/>
              </a:stretch>
            </p:blipFill>
            <p:spPr>
              <a:xfrm>
                <a:off x="2261636" y="3675305"/>
                <a:ext cx="142875" cy="152400"/>
              </a:xfrm>
              <a:prstGeom prst="rect">
                <a:avLst/>
              </a:prstGeom>
            </p:spPr>
          </p:pic>
          <p:pic>
            <p:nvPicPr>
              <p:cNvPr id="38" name="圖片 37"/>
              <p:cNvPicPr>
                <a:picLocks noChangeAspect="1"/>
              </p:cNvPicPr>
              <p:nvPr/>
            </p:nvPicPr>
            <p:blipFill>
              <a:blip r:embed="rId2"/>
              <a:stretch>
                <a:fillRect/>
              </a:stretch>
            </p:blipFill>
            <p:spPr>
              <a:xfrm>
                <a:off x="2414036" y="3827705"/>
                <a:ext cx="142875" cy="152400"/>
              </a:xfrm>
              <a:prstGeom prst="rect">
                <a:avLst/>
              </a:prstGeom>
            </p:spPr>
          </p:pic>
        </p:grpSp>
        <p:cxnSp>
          <p:nvCxnSpPr>
            <p:cNvPr id="7" name="直線接點 6"/>
            <p:cNvCxnSpPr/>
            <p:nvPr/>
          </p:nvCxnSpPr>
          <p:spPr>
            <a:xfrm>
              <a:off x="1015615" y="3140968"/>
              <a:ext cx="1859536" cy="1800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40" name="直線接點 39"/>
          <p:cNvCxnSpPr/>
          <p:nvPr/>
        </p:nvCxnSpPr>
        <p:spPr>
          <a:xfrm>
            <a:off x="7219917" y="3235911"/>
            <a:ext cx="1149149" cy="216024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a:off x="6951785" y="3235911"/>
            <a:ext cx="1944211" cy="2304256"/>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8759177" y="4991135"/>
            <a:ext cx="409086" cy="369332"/>
          </a:xfrm>
          <a:prstGeom prst="rect">
            <a:avLst/>
          </a:prstGeom>
          <a:noFill/>
        </p:spPr>
        <p:txBody>
          <a:bodyPr wrap="none" rtlCol="0">
            <a:spAutoFit/>
          </a:bodyPr>
          <a:lstStyle/>
          <a:p>
            <a:r>
              <a:rPr lang="en-US" altLang="zh-TW" dirty="0">
                <a:solidFill>
                  <a:srgbClr val="FF0000"/>
                </a:solidFill>
              </a:rPr>
              <a:t>L1</a:t>
            </a:r>
            <a:endParaRPr lang="zh-TW" altLang="en-US" dirty="0">
              <a:solidFill>
                <a:srgbClr val="FF0000"/>
              </a:solidFill>
            </a:endParaRPr>
          </a:p>
        </p:txBody>
      </p:sp>
      <p:sp>
        <p:nvSpPr>
          <p:cNvPr id="44" name="文字方塊 43"/>
          <p:cNvSpPr txBox="1"/>
          <p:nvPr/>
        </p:nvSpPr>
        <p:spPr>
          <a:xfrm>
            <a:off x="8174679" y="5355970"/>
            <a:ext cx="399468" cy="369332"/>
          </a:xfrm>
          <a:prstGeom prst="rect">
            <a:avLst/>
          </a:prstGeom>
          <a:noFill/>
        </p:spPr>
        <p:txBody>
          <a:bodyPr wrap="none" rtlCol="0">
            <a:spAutoFit/>
          </a:bodyPr>
          <a:lstStyle/>
          <a:p>
            <a:r>
              <a:rPr lang="en-US" altLang="zh-TW" dirty="0">
                <a:solidFill>
                  <a:srgbClr val="7030A0"/>
                </a:solidFill>
              </a:rPr>
              <a:t>L2</a:t>
            </a:r>
            <a:endParaRPr lang="zh-TW" altLang="en-US" dirty="0">
              <a:solidFill>
                <a:srgbClr val="7030A0"/>
              </a:solidFill>
            </a:endParaRPr>
          </a:p>
        </p:txBody>
      </p:sp>
      <p:sp>
        <p:nvSpPr>
          <p:cNvPr id="45" name="文字方塊 44"/>
          <p:cNvSpPr txBox="1"/>
          <p:nvPr/>
        </p:nvSpPr>
        <p:spPr>
          <a:xfrm>
            <a:off x="8773282" y="5461675"/>
            <a:ext cx="409086" cy="369332"/>
          </a:xfrm>
          <a:prstGeom prst="rect">
            <a:avLst/>
          </a:prstGeom>
          <a:noFill/>
        </p:spPr>
        <p:txBody>
          <a:bodyPr wrap="none" rtlCol="0">
            <a:spAutoFit/>
          </a:bodyPr>
          <a:lstStyle/>
          <a:p>
            <a:r>
              <a:rPr lang="en-US" altLang="zh-TW" dirty="0">
                <a:solidFill>
                  <a:schemeClr val="accent6">
                    <a:lumMod val="75000"/>
                  </a:schemeClr>
                </a:solidFill>
              </a:rPr>
              <a:t>L3</a:t>
            </a:r>
            <a:endParaRPr lang="zh-TW" altLang="en-US" dirty="0">
              <a:solidFill>
                <a:schemeClr val="accent6">
                  <a:lumMod val="75000"/>
                </a:schemeClr>
              </a:solidFill>
            </a:endParaRPr>
          </a:p>
        </p:txBody>
      </p:sp>
    </p:spTree>
    <p:extLst>
      <p:ext uri="{BB962C8B-B14F-4D97-AF65-F5344CB8AC3E}">
        <p14:creationId xmlns:p14="http://schemas.microsoft.com/office/powerpoint/2010/main" val="6513210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SVM (Support Vector Machines</a:t>
            </a:r>
            <a:r>
              <a:rPr lang="en-US" altLang="zh-TW" dirty="0" smtClean="0"/>
              <a:t>)</a:t>
            </a:r>
          </a:p>
          <a:p>
            <a:pPr lvl="1"/>
            <a:r>
              <a:rPr lang="en-US" altLang="zh-TW" dirty="0"/>
              <a:t>Nonlinear classification</a:t>
            </a:r>
          </a:p>
          <a:p>
            <a:pPr lvl="2"/>
            <a:r>
              <a:rPr lang="en-US" altLang="zh-TW" dirty="0"/>
              <a:t>Every dot product is replaced by a nonlinear kernel function</a:t>
            </a:r>
          </a:p>
          <a:p>
            <a:pPr lvl="3"/>
            <a:r>
              <a:rPr lang="en-US" altLang="zh-TW" dirty="0"/>
              <a:t>Gaussian radial basis function(RBF)</a:t>
            </a:r>
          </a:p>
          <a:p>
            <a:pPr lvl="3"/>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Data classification – SVM</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52</a:t>
            </a:fld>
            <a:endParaRPr lang="zh-TW" altLang="en-US"/>
          </a:p>
        </p:txBody>
      </p:sp>
      <p:pic>
        <p:nvPicPr>
          <p:cNvPr id="5" name="圖片 4"/>
          <p:cNvPicPr>
            <a:picLocks noChangeAspect="1"/>
          </p:cNvPicPr>
          <p:nvPr/>
        </p:nvPicPr>
        <p:blipFill>
          <a:blip r:embed="rId2"/>
          <a:stretch>
            <a:fillRect/>
          </a:stretch>
        </p:blipFill>
        <p:spPr>
          <a:xfrm>
            <a:off x="3983553" y="3717033"/>
            <a:ext cx="4224894" cy="1908213"/>
          </a:xfrm>
          <a:prstGeom prst="rect">
            <a:avLst/>
          </a:prstGeom>
        </p:spPr>
      </p:pic>
    </p:spTree>
    <p:extLst>
      <p:ext uri="{BB962C8B-B14F-4D97-AF65-F5344CB8AC3E}">
        <p14:creationId xmlns:p14="http://schemas.microsoft.com/office/powerpoint/2010/main" val="31799939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SVM type</a:t>
            </a:r>
          </a:p>
          <a:p>
            <a:pPr lvl="1"/>
            <a:r>
              <a:rPr lang="en-US" altLang="zh-TW" i="1" dirty="0"/>
              <a:t>C-</a:t>
            </a:r>
            <a:r>
              <a:rPr lang="en-US" altLang="zh-TW" dirty="0"/>
              <a:t>support vector classification (</a:t>
            </a:r>
            <a:r>
              <a:rPr lang="en-US" altLang="zh-TW" dirty="0" smtClean="0"/>
              <a:t>C-SVC)</a:t>
            </a:r>
          </a:p>
          <a:p>
            <a:pPr lvl="2"/>
            <a:r>
              <a:rPr lang="en-US" altLang="zh-TW" dirty="0" smtClean="0"/>
              <a:t>Parameter :cost gamma</a:t>
            </a:r>
          </a:p>
          <a:p>
            <a:pPr lvl="1"/>
            <a:r>
              <a:rPr lang="en-US" altLang="zh-TW" dirty="0" smtClean="0"/>
              <a:t>nu- </a:t>
            </a:r>
            <a:r>
              <a:rPr lang="en-US" altLang="zh-TW" dirty="0"/>
              <a:t>support vector classification (</a:t>
            </a:r>
            <a:r>
              <a:rPr lang="en-US" altLang="zh-TW" dirty="0" smtClean="0"/>
              <a:t>nu-SVC)</a:t>
            </a:r>
          </a:p>
          <a:p>
            <a:pPr lvl="2"/>
            <a:r>
              <a:rPr lang="en-US" altLang="zh-TW" dirty="0"/>
              <a:t>Parameter :cost </a:t>
            </a:r>
            <a:r>
              <a:rPr lang="en-US" altLang="zh-TW" dirty="0" smtClean="0"/>
              <a:t>gamma nu</a:t>
            </a:r>
          </a:p>
          <a:p>
            <a:pPr lvl="1"/>
            <a:r>
              <a:rPr lang="en-US" altLang="zh-TW" dirty="0" smtClean="0"/>
              <a:t>distribution </a:t>
            </a:r>
            <a:r>
              <a:rPr lang="en-US" altLang="zh-TW" dirty="0"/>
              <a:t>estimation (one-class </a:t>
            </a:r>
            <a:r>
              <a:rPr lang="en-US" altLang="zh-TW" dirty="0" smtClean="0"/>
              <a:t>SVM)</a:t>
            </a:r>
          </a:p>
          <a:p>
            <a:pPr lvl="2"/>
            <a:r>
              <a:rPr lang="en-US" altLang="zh-TW" dirty="0"/>
              <a:t>Parameter :cost gamma </a:t>
            </a:r>
            <a:r>
              <a:rPr lang="en-US" altLang="zh-TW" dirty="0" smtClean="0"/>
              <a:t>nu</a:t>
            </a:r>
          </a:p>
          <a:p>
            <a:pPr lvl="1"/>
            <a:r>
              <a:rPr lang="en-US" altLang="zh-TW" dirty="0" smtClean="0"/>
              <a:t>epsilon-support </a:t>
            </a:r>
            <a:r>
              <a:rPr lang="en-US" altLang="zh-TW" dirty="0"/>
              <a:t>vector regression (</a:t>
            </a:r>
            <a:r>
              <a:rPr lang="en-US" altLang="zh-TW" dirty="0" smtClean="0"/>
              <a:t>epsilon-SVR)</a:t>
            </a:r>
          </a:p>
          <a:p>
            <a:pPr lvl="2"/>
            <a:r>
              <a:rPr lang="en-US" altLang="zh-TW" dirty="0"/>
              <a:t>Parameter :cost gamma </a:t>
            </a:r>
            <a:r>
              <a:rPr lang="en-US" altLang="zh-TW" dirty="0" smtClean="0"/>
              <a:t>epsilon</a:t>
            </a:r>
          </a:p>
          <a:p>
            <a:pPr lvl="1"/>
            <a:r>
              <a:rPr lang="en-US" altLang="zh-TW" dirty="0" smtClean="0"/>
              <a:t>nu-support </a:t>
            </a:r>
            <a:r>
              <a:rPr lang="en-US" altLang="zh-TW" dirty="0"/>
              <a:t>vector regression (SVR</a:t>
            </a:r>
            <a:r>
              <a:rPr lang="en-US" altLang="zh-TW" dirty="0" smtClean="0"/>
              <a:t>)</a:t>
            </a:r>
          </a:p>
          <a:p>
            <a:pPr lvl="2"/>
            <a:r>
              <a:rPr lang="en-US" altLang="zh-TW" dirty="0"/>
              <a:t>Parameter :cost gamma nu</a:t>
            </a:r>
          </a:p>
          <a:p>
            <a:pPr lvl="2"/>
            <a:endParaRPr lang="zh-TW" altLang="en-US" dirty="0"/>
          </a:p>
        </p:txBody>
      </p:sp>
      <p:sp>
        <p:nvSpPr>
          <p:cNvPr id="3" name="標題 2"/>
          <p:cNvSpPr>
            <a:spLocks noGrp="1"/>
          </p:cNvSpPr>
          <p:nvPr>
            <p:ph type="title"/>
          </p:nvPr>
        </p:nvSpPr>
        <p:spPr/>
        <p:txBody>
          <a:bodyPr/>
          <a:lstStyle/>
          <a:p>
            <a:r>
              <a:rPr lang="en-US" altLang="zh-TW" dirty="0"/>
              <a:t>Data classification – SVM</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53</a:t>
            </a:fld>
            <a:endParaRPr lang="zh-TW" altLang="en-US"/>
          </a:p>
        </p:txBody>
      </p:sp>
      <p:sp>
        <p:nvSpPr>
          <p:cNvPr id="5" name="矩形 4"/>
          <p:cNvSpPr/>
          <p:nvPr/>
        </p:nvSpPr>
        <p:spPr>
          <a:xfrm>
            <a:off x="2279576" y="5749906"/>
            <a:ext cx="7344816" cy="307777"/>
          </a:xfrm>
          <a:prstGeom prst="rect">
            <a:avLst/>
          </a:prstGeom>
        </p:spPr>
        <p:txBody>
          <a:bodyPr wrap="square">
            <a:spAutoFit/>
          </a:bodyPr>
          <a:lstStyle/>
          <a:p>
            <a:r>
              <a:rPr lang="en-US" altLang="zh-TW" sz="1400" dirty="0"/>
              <a:t>Ref </a:t>
            </a:r>
            <a:r>
              <a:rPr lang="en-US" altLang="zh-TW" sz="1400" dirty="0"/>
              <a:t>: CHIH-CHUNG CHANG and CHIH-JEN </a:t>
            </a:r>
            <a:r>
              <a:rPr lang="en-US" altLang="zh-TW" sz="1400" dirty="0"/>
              <a:t>LIN, "</a:t>
            </a:r>
            <a:r>
              <a:rPr lang="en-US" altLang="zh-TW" sz="1400" dirty="0"/>
              <a:t>LIBSVM: A Library for Support Vector </a:t>
            </a:r>
            <a:r>
              <a:rPr lang="en-US" altLang="zh-TW" sz="1400" dirty="0"/>
              <a:t>Machines"</a:t>
            </a:r>
            <a:endParaRPr lang="zh-TW" altLang="en-US" sz="1400" dirty="0"/>
          </a:p>
        </p:txBody>
      </p:sp>
    </p:spTree>
    <p:extLst>
      <p:ext uri="{BB962C8B-B14F-4D97-AF65-F5344CB8AC3E}">
        <p14:creationId xmlns:p14="http://schemas.microsoft.com/office/powerpoint/2010/main" val="37411660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SVM (Support Vector Machines)</a:t>
            </a:r>
          </a:p>
          <a:p>
            <a:pPr lvl="1"/>
            <a:r>
              <a:rPr lang="en-US" altLang="zh-TW" dirty="0" smtClean="0"/>
              <a:t>http://www.csie.ntu.edu.tw/~cjlin/libsvm/index.html#GUI</a:t>
            </a:r>
            <a:endParaRPr lang="zh-TW" altLang="en-US" dirty="0" smtClean="0"/>
          </a:p>
          <a:p>
            <a:pPr lvl="1"/>
            <a:endParaRPr lang="en-US" altLang="zh-TW" dirty="0" smtClean="0"/>
          </a:p>
          <a:p>
            <a:endParaRPr lang="zh-TW" altLang="en-US" dirty="0"/>
          </a:p>
        </p:txBody>
      </p:sp>
      <p:sp>
        <p:nvSpPr>
          <p:cNvPr id="3" name="標題 2"/>
          <p:cNvSpPr>
            <a:spLocks noGrp="1"/>
          </p:cNvSpPr>
          <p:nvPr>
            <p:ph type="title"/>
          </p:nvPr>
        </p:nvSpPr>
        <p:spPr/>
        <p:txBody>
          <a:bodyPr/>
          <a:lstStyle/>
          <a:p>
            <a:r>
              <a:rPr lang="en-US" altLang="zh-TW" dirty="0"/>
              <a:t>Data classification – SVM</a:t>
            </a:r>
            <a:endParaRPr lang="zh-TW" altLang="en-US" dirty="0"/>
          </a:p>
        </p:txBody>
      </p:sp>
      <p:sp>
        <p:nvSpPr>
          <p:cNvPr id="4" name="投影片編號版面配置區 3"/>
          <p:cNvSpPr>
            <a:spLocks noGrp="1"/>
          </p:cNvSpPr>
          <p:nvPr>
            <p:ph type="sldNum" sz="quarter" idx="11"/>
          </p:nvPr>
        </p:nvSpPr>
        <p:spPr/>
        <p:txBody>
          <a:bodyPr/>
          <a:lstStyle/>
          <a:p>
            <a:fld id="{8B9CD19C-7B41-42DD-9AD5-3F999E355D5F}" type="slidenum">
              <a:rPr lang="zh-TW" altLang="en-US" smtClean="0"/>
              <a:pPr/>
              <a:t>54</a:t>
            </a:fld>
            <a:endParaRPr lang="zh-TW" altLang="en-US"/>
          </a:p>
        </p:txBody>
      </p:sp>
      <p:pic>
        <p:nvPicPr>
          <p:cNvPr id="5" name="Picture 2"/>
          <p:cNvPicPr>
            <a:picLocks noChangeAspect="1" noChangeArrowheads="1"/>
          </p:cNvPicPr>
          <p:nvPr/>
        </p:nvPicPr>
        <p:blipFill>
          <a:blip r:embed="rId2" cstate="print"/>
          <a:srcRect/>
          <a:stretch>
            <a:fillRect/>
          </a:stretch>
        </p:blipFill>
        <p:spPr bwMode="auto">
          <a:xfrm>
            <a:off x="4079776" y="2708920"/>
            <a:ext cx="3456384" cy="3456384"/>
          </a:xfrm>
          <a:prstGeom prst="rect">
            <a:avLst/>
          </a:prstGeom>
          <a:noFill/>
          <a:ln w="9525">
            <a:noFill/>
            <a:miter lim="800000"/>
            <a:headEnd/>
            <a:tailEnd/>
          </a:ln>
        </p:spPr>
      </p:pic>
    </p:spTree>
    <p:extLst>
      <p:ext uri="{BB962C8B-B14F-4D97-AF65-F5344CB8AC3E}">
        <p14:creationId xmlns:p14="http://schemas.microsoft.com/office/powerpoint/2010/main" val="29857972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Data classification – SVM</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55</a:t>
            </a:fld>
            <a:endParaRPr lang="zh-TW" altLang="en-US"/>
          </a:p>
        </p:txBody>
      </p:sp>
      <p:sp>
        <p:nvSpPr>
          <p:cNvPr id="5" name="矩形 4"/>
          <p:cNvSpPr/>
          <p:nvPr/>
        </p:nvSpPr>
        <p:spPr>
          <a:xfrm>
            <a:off x="1524000" y="1739523"/>
            <a:ext cx="9144000"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trike="sngStrike" dirty="0">
                <a:solidFill>
                  <a:srgbClr val="FF0000"/>
                </a:solidFill>
                <a:latin typeface="Courier New" pitchFamily="49" charset="0"/>
                <a:cs typeface="Courier New" pitchFamily="49" charset="0"/>
              </a:rPr>
              <a:t>&gt; </a:t>
            </a:r>
            <a:r>
              <a:rPr lang="en-US" altLang="zh-TW" strike="sngStrike" dirty="0" err="1">
                <a:solidFill>
                  <a:srgbClr val="FF0000"/>
                </a:solidFill>
                <a:latin typeface="Courier New" pitchFamily="49" charset="0"/>
                <a:cs typeface="Courier New" pitchFamily="49" charset="0"/>
              </a:rPr>
              <a:t>install.packages</a:t>
            </a:r>
            <a:r>
              <a:rPr lang="en-US" altLang="zh-TW" strike="sngStrike" dirty="0">
                <a:solidFill>
                  <a:srgbClr val="FF0000"/>
                </a:solidFill>
                <a:latin typeface="Courier New" pitchFamily="49" charset="0"/>
                <a:cs typeface="Courier New" pitchFamily="49" charset="0"/>
              </a:rPr>
              <a:t>("e1071")</a:t>
            </a:r>
          </a:p>
          <a:p>
            <a:r>
              <a:rPr lang="en-US" altLang="zh-TW" dirty="0">
                <a:solidFill>
                  <a:srgbClr val="FF0000"/>
                </a:solidFill>
                <a:latin typeface="Courier New" pitchFamily="49" charset="0"/>
                <a:cs typeface="Courier New" pitchFamily="49" charset="0"/>
              </a:rPr>
              <a:t>&gt; library(e1071</a:t>
            </a:r>
            <a:r>
              <a:rPr lang="en-US" altLang="zh-TW" dirty="0">
                <a:solidFill>
                  <a:srgbClr val="FF0000"/>
                </a:solidFill>
                <a:latin typeface="Courier New" pitchFamily="49" charset="0"/>
                <a:cs typeface="Courier New" pitchFamily="49" charset="0"/>
              </a:rPr>
              <a:t>)</a:t>
            </a:r>
          </a:p>
          <a:p>
            <a:r>
              <a:rPr lang="en-US" altLang="zh-TW" dirty="0">
                <a:solidFill>
                  <a:srgbClr val="FF0000"/>
                </a:solidFill>
                <a:latin typeface="Courier New" pitchFamily="49" charset="0"/>
                <a:cs typeface="Courier New" pitchFamily="49" charset="0"/>
              </a:rPr>
              <a:t>&gt; </a:t>
            </a:r>
            <a:r>
              <a:rPr lang="zh-TW" altLang="en-US" dirty="0">
                <a:solidFill>
                  <a:srgbClr val="FF0000"/>
                </a:solidFill>
                <a:latin typeface="Courier New" panose="02070309020205020404" pitchFamily="49" charset="0"/>
                <a:cs typeface="Courier New" panose="02070309020205020404" pitchFamily="49" charset="0"/>
              </a:rPr>
              <a:t>set</a:t>
            </a:r>
            <a:r>
              <a:rPr lang="zh-TW" altLang="en-US" dirty="0">
                <a:solidFill>
                  <a:srgbClr val="FF0000"/>
                </a:solidFill>
                <a:latin typeface="Courier New" panose="02070309020205020404" pitchFamily="49" charset="0"/>
                <a:cs typeface="Courier New" panose="02070309020205020404" pitchFamily="49" charset="0"/>
              </a:rPr>
              <a:t>.seed(2)</a:t>
            </a:r>
          </a:p>
          <a:p>
            <a:r>
              <a:rPr lang="en-US" altLang="zh-TW" dirty="0">
                <a:solidFill>
                  <a:srgbClr val="FF0000"/>
                </a:solidFill>
                <a:latin typeface="Courier New" pitchFamily="49" charset="0"/>
                <a:cs typeface="Courier New" pitchFamily="49" charset="0"/>
              </a:rPr>
              <a:t>&gt; </a:t>
            </a:r>
            <a:r>
              <a:rPr lang="zh-TW" altLang="en-US" dirty="0">
                <a:solidFill>
                  <a:srgbClr val="FF0000"/>
                </a:solidFill>
                <a:latin typeface="Courier New" panose="02070309020205020404" pitchFamily="49" charset="0"/>
                <a:cs typeface="Courier New" panose="02070309020205020404" pitchFamily="49" charset="0"/>
              </a:rPr>
              <a:t>n</a:t>
            </a:r>
            <a:r>
              <a:rPr lang="zh-TW" altLang="en-US" dirty="0">
                <a:solidFill>
                  <a:srgbClr val="FF0000"/>
                </a:solidFill>
                <a:latin typeface="Courier New" panose="02070309020205020404" pitchFamily="49" charset="0"/>
                <a:cs typeface="Courier New" panose="02070309020205020404" pitchFamily="49" charset="0"/>
              </a:rPr>
              <a:t>=0.1*nrow(iris)</a:t>
            </a:r>
          </a:p>
          <a:p>
            <a:r>
              <a:rPr lang="en-US" altLang="zh-TW" dirty="0">
                <a:solidFill>
                  <a:srgbClr val="FF0000"/>
                </a:solidFill>
                <a:latin typeface="Courier New" pitchFamily="49" charset="0"/>
                <a:cs typeface="Courier New" pitchFamily="49" charset="0"/>
              </a:rPr>
              <a:t>&gt; </a:t>
            </a:r>
            <a:r>
              <a:rPr lang="zh-TW" altLang="en-US" dirty="0">
                <a:solidFill>
                  <a:srgbClr val="FF0000"/>
                </a:solidFill>
                <a:latin typeface="Courier New" panose="02070309020205020404" pitchFamily="49" charset="0"/>
                <a:cs typeface="Courier New" panose="02070309020205020404" pitchFamily="49" charset="0"/>
              </a:rPr>
              <a:t>test</a:t>
            </a:r>
            <a:r>
              <a:rPr lang="zh-TW" altLang="en-US" dirty="0">
                <a:solidFill>
                  <a:srgbClr val="FF0000"/>
                </a:solidFill>
                <a:latin typeface="Courier New" panose="02070309020205020404" pitchFamily="49" charset="0"/>
                <a:cs typeface="Courier New" panose="02070309020205020404" pitchFamily="49" charset="0"/>
              </a:rPr>
              <a:t>.index=sample(1:nrow(iris),n)</a:t>
            </a:r>
          </a:p>
          <a:p>
            <a:r>
              <a:rPr lang="en-US" altLang="zh-TW" dirty="0">
                <a:solidFill>
                  <a:srgbClr val="FF0000"/>
                </a:solidFill>
                <a:latin typeface="Courier New" pitchFamily="49" charset="0"/>
                <a:cs typeface="Courier New" pitchFamily="49" charset="0"/>
              </a:rPr>
              <a:t>&gt; </a:t>
            </a:r>
            <a:r>
              <a:rPr lang="zh-TW" altLang="en-US" dirty="0">
                <a:solidFill>
                  <a:srgbClr val="FF0000"/>
                </a:solidFill>
                <a:latin typeface="Courier New" panose="02070309020205020404" pitchFamily="49" charset="0"/>
                <a:cs typeface="Courier New" panose="02070309020205020404" pitchFamily="49" charset="0"/>
              </a:rPr>
              <a:t>iris</a:t>
            </a:r>
            <a:r>
              <a:rPr lang="zh-TW" altLang="en-US" dirty="0">
                <a:solidFill>
                  <a:srgbClr val="FF0000"/>
                </a:solidFill>
                <a:latin typeface="Courier New" panose="02070309020205020404" pitchFamily="49" charset="0"/>
                <a:cs typeface="Courier New" panose="02070309020205020404" pitchFamily="49" charset="0"/>
              </a:rPr>
              <a:t>.train=iris[-test.index,]</a:t>
            </a:r>
          </a:p>
          <a:p>
            <a:r>
              <a:rPr lang="en-US" altLang="zh-TW" dirty="0">
                <a:solidFill>
                  <a:srgbClr val="FF0000"/>
                </a:solidFill>
                <a:latin typeface="Courier New" pitchFamily="49" charset="0"/>
                <a:cs typeface="Courier New" pitchFamily="49" charset="0"/>
              </a:rPr>
              <a:t>&gt; </a:t>
            </a:r>
            <a:r>
              <a:rPr lang="zh-TW" altLang="en-US" dirty="0">
                <a:solidFill>
                  <a:srgbClr val="FF0000"/>
                </a:solidFill>
                <a:latin typeface="Courier New" panose="02070309020205020404" pitchFamily="49" charset="0"/>
                <a:cs typeface="Courier New" panose="02070309020205020404" pitchFamily="49" charset="0"/>
              </a:rPr>
              <a:t>iris</a:t>
            </a:r>
            <a:r>
              <a:rPr lang="zh-TW" altLang="en-US" dirty="0">
                <a:solidFill>
                  <a:srgbClr val="FF0000"/>
                </a:solidFill>
                <a:latin typeface="Courier New" panose="02070309020205020404" pitchFamily="49" charset="0"/>
                <a:cs typeface="Courier New" panose="02070309020205020404" pitchFamily="49" charset="0"/>
              </a:rPr>
              <a:t>.test=iris[test.index,]</a:t>
            </a:r>
          </a:p>
          <a:p>
            <a:r>
              <a:rPr lang="en-US" altLang="zh-TW" dirty="0">
                <a:solidFill>
                  <a:srgbClr val="FF0000"/>
                </a:solidFill>
                <a:latin typeface="Courier New" pitchFamily="49" charset="0"/>
                <a:cs typeface="Courier New" pitchFamily="49" charset="0"/>
              </a:rPr>
              <a:t>&gt; </a:t>
            </a:r>
            <a:r>
              <a:rPr lang="zh-TW" altLang="en-US" dirty="0">
                <a:solidFill>
                  <a:srgbClr val="FF0000"/>
                </a:solidFill>
                <a:latin typeface="Courier New" panose="02070309020205020404" pitchFamily="49" charset="0"/>
                <a:cs typeface="Courier New" panose="02070309020205020404" pitchFamily="49" charset="0"/>
              </a:rPr>
              <a:t>bestgc</a:t>
            </a:r>
            <a:r>
              <a:rPr lang="zh-TW" altLang="en-US" dirty="0">
                <a:solidFill>
                  <a:srgbClr val="FF0000"/>
                </a:solidFill>
                <a:latin typeface="Courier New" panose="02070309020205020404" pitchFamily="49" charset="0"/>
                <a:cs typeface="Courier New" panose="02070309020205020404" pitchFamily="49" charset="0"/>
              </a:rPr>
              <a:t>=tune.svm(iris.train[,1:4],iris.train[,5] , </a:t>
            </a:r>
            <a:endParaRPr lang="en-US" altLang="zh-TW"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 </a:t>
            </a:r>
            <a:r>
              <a:rPr lang="zh-TW" altLang="en-US" dirty="0">
                <a:solidFill>
                  <a:srgbClr val="FF0000"/>
                </a:solidFill>
                <a:latin typeface="Courier New" panose="02070309020205020404" pitchFamily="49" charset="0"/>
                <a:cs typeface="Courier New" panose="02070309020205020404" pitchFamily="49" charset="0"/>
              </a:rPr>
              <a:t>gamma </a:t>
            </a:r>
            <a:r>
              <a:rPr lang="zh-TW" altLang="en-US" dirty="0">
                <a:solidFill>
                  <a:srgbClr val="FF0000"/>
                </a:solidFill>
                <a:latin typeface="Courier New" panose="02070309020205020404" pitchFamily="49" charset="0"/>
                <a:cs typeface="Courier New" panose="02070309020205020404" pitchFamily="49" charset="0"/>
              </a:rPr>
              <a:t>= 2^(-15:3),cost = 2^(-5:15),scale=F</a:t>
            </a:r>
            <a:r>
              <a:rPr lang="zh-TW" altLang="en-US" dirty="0">
                <a:solidFill>
                  <a:srgbClr val="FF0000"/>
                </a:solidFill>
                <a:latin typeface="Courier New" panose="02070309020205020404" pitchFamily="49" charset="0"/>
                <a:cs typeface="Courier New" panose="02070309020205020404" pitchFamily="49" charset="0"/>
              </a:rPr>
              <a:t>)</a:t>
            </a:r>
            <a:r>
              <a:rPr lang="en-US" altLang="zh-TW" dirty="0">
                <a:solidFill>
                  <a:schemeClr val="tx1"/>
                </a:solidFill>
                <a:latin typeface="Courier New" panose="02070309020205020404" pitchFamily="49" charset="0"/>
                <a:cs typeface="Courier New" panose="02070309020205020404" pitchFamily="49" charset="0"/>
              </a:rPr>
              <a:t>#tune cost and gamma</a:t>
            </a:r>
            <a:endParaRPr lang="zh-TW" altLang="en-US" dirty="0">
              <a:solidFill>
                <a:schemeClr val="tx1"/>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itchFamily="49" charset="0"/>
                <a:cs typeface="Courier New" pitchFamily="49" charset="0"/>
              </a:rPr>
              <a:t>&gt; </a:t>
            </a:r>
            <a:r>
              <a:rPr lang="zh-TW" altLang="en-US" dirty="0">
                <a:solidFill>
                  <a:srgbClr val="FF0000"/>
                </a:solidFill>
                <a:latin typeface="Courier New" panose="02070309020205020404" pitchFamily="49" charset="0"/>
                <a:cs typeface="Courier New" panose="02070309020205020404" pitchFamily="49" charset="0"/>
              </a:rPr>
              <a:t>bestg</a:t>
            </a:r>
            <a:r>
              <a:rPr lang="zh-TW" altLang="en-US" dirty="0">
                <a:solidFill>
                  <a:srgbClr val="FF0000"/>
                </a:solidFill>
                <a:latin typeface="Courier New" panose="02070309020205020404" pitchFamily="49" charset="0"/>
                <a:cs typeface="Courier New" panose="02070309020205020404" pitchFamily="49" charset="0"/>
              </a:rPr>
              <a:t>=bestgc[[1]][[1]</a:t>
            </a:r>
            <a:r>
              <a:rPr lang="zh-TW" altLang="en-US"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#best gamma</a:t>
            </a:r>
            <a:endParaRPr lang="zh-TW" altLang="en-US" dirty="0">
              <a:solidFill>
                <a:schemeClr val="tx1"/>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itchFamily="49" charset="0"/>
                <a:cs typeface="Courier New" pitchFamily="49" charset="0"/>
              </a:rPr>
              <a:t>&gt; </a:t>
            </a:r>
            <a:r>
              <a:rPr lang="zh-TW" altLang="en-US" dirty="0">
                <a:solidFill>
                  <a:srgbClr val="FF0000"/>
                </a:solidFill>
                <a:latin typeface="Courier New" panose="02070309020205020404" pitchFamily="49" charset="0"/>
                <a:cs typeface="Courier New" panose="02070309020205020404" pitchFamily="49" charset="0"/>
              </a:rPr>
              <a:t>bestc</a:t>
            </a:r>
            <a:r>
              <a:rPr lang="zh-TW" altLang="en-US" dirty="0">
                <a:solidFill>
                  <a:srgbClr val="FF0000"/>
                </a:solidFill>
                <a:latin typeface="Courier New" panose="02070309020205020404" pitchFamily="49" charset="0"/>
                <a:cs typeface="Courier New" panose="02070309020205020404" pitchFamily="49" charset="0"/>
              </a:rPr>
              <a:t>=bestgc[[1]][[2]</a:t>
            </a:r>
            <a:r>
              <a:rPr lang="zh-TW" altLang="en-US"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#best cost</a:t>
            </a:r>
            <a:endParaRPr lang="zh-TW" altLang="en-US" dirty="0">
              <a:solidFill>
                <a:schemeClr val="tx1"/>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itchFamily="49" charset="0"/>
                <a:cs typeface="Courier New" pitchFamily="49" charset="0"/>
              </a:rPr>
              <a:t>&gt; </a:t>
            </a:r>
            <a:r>
              <a:rPr lang="zh-TW" altLang="en-US" dirty="0">
                <a:solidFill>
                  <a:srgbClr val="FF0000"/>
                </a:solidFill>
                <a:latin typeface="Courier New" panose="02070309020205020404" pitchFamily="49" charset="0"/>
                <a:cs typeface="Courier New" panose="02070309020205020404" pitchFamily="49" charset="0"/>
              </a:rPr>
              <a:t>bbmodel</a:t>
            </a:r>
            <a:r>
              <a:rPr lang="zh-TW" altLang="en-US" dirty="0">
                <a:solidFill>
                  <a:srgbClr val="FF0000"/>
                </a:solidFill>
                <a:latin typeface="Courier New" panose="02070309020205020404" pitchFamily="49" charset="0"/>
                <a:cs typeface="Courier New" panose="02070309020205020404" pitchFamily="49" charset="0"/>
              </a:rPr>
              <a:t>=svm(iris.train[,1:4],iris.train[,5], </a:t>
            </a:r>
            <a:endParaRPr lang="en-US" altLang="zh-TW"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anose="02070309020205020404" pitchFamily="49" charset="0"/>
                <a:cs typeface="Courier New" panose="02070309020205020404" pitchFamily="49" charset="0"/>
              </a:rPr>
              <a:t>+ </a:t>
            </a:r>
            <a:r>
              <a:rPr lang="zh-TW" altLang="en-US" dirty="0">
                <a:solidFill>
                  <a:srgbClr val="FF0000"/>
                </a:solidFill>
                <a:latin typeface="Courier New" panose="02070309020205020404" pitchFamily="49" charset="0"/>
                <a:cs typeface="Courier New" panose="02070309020205020404" pitchFamily="49" charset="0"/>
              </a:rPr>
              <a:t>gamma</a:t>
            </a:r>
            <a:r>
              <a:rPr lang="zh-TW" altLang="en-US" dirty="0">
                <a:solidFill>
                  <a:srgbClr val="FF0000"/>
                </a:solidFill>
                <a:latin typeface="Courier New" panose="02070309020205020404" pitchFamily="49" charset="0"/>
                <a:cs typeface="Courier New" panose="02070309020205020404" pitchFamily="49" charset="0"/>
              </a:rPr>
              <a:t>=bestg,cost=bestc,scale=F</a:t>
            </a:r>
            <a:r>
              <a:rPr lang="zh-TW" altLang="en-US" dirty="0">
                <a:solidFill>
                  <a:srgbClr val="FF0000"/>
                </a:solidFill>
                <a:latin typeface="Courier New" panose="02070309020205020404" pitchFamily="49" charset="0"/>
                <a:cs typeface="Courier New" panose="02070309020205020404" pitchFamily="49" charset="0"/>
              </a:rPr>
              <a:t>)</a:t>
            </a:r>
            <a:r>
              <a:rPr lang="en-US" altLang="zh-TW" dirty="0">
                <a:solidFill>
                  <a:schemeClr val="tx1"/>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#build model</a:t>
            </a:r>
            <a:endParaRPr lang="zh-TW" altLang="en-US" dirty="0">
              <a:solidFill>
                <a:srgbClr val="FF0000"/>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itchFamily="49" charset="0"/>
                <a:cs typeface="Courier New" pitchFamily="49" charset="0"/>
              </a:rPr>
              <a:t>&gt; </a:t>
            </a:r>
            <a:r>
              <a:rPr lang="zh-TW" altLang="en-US" dirty="0">
                <a:solidFill>
                  <a:srgbClr val="FF0000"/>
                </a:solidFill>
                <a:latin typeface="Courier New" panose="02070309020205020404" pitchFamily="49" charset="0"/>
                <a:cs typeface="Courier New" panose="02070309020205020404" pitchFamily="49" charset="0"/>
              </a:rPr>
              <a:t>svm</a:t>
            </a:r>
            <a:r>
              <a:rPr lang="zh-TW" altLang="en-US" dirty="0">
                <a:solidFill>
                  <a:srgbClr val="FF0000"/>
                </a:solidFill>
                <a:latin typeface="Courier New" panose="02070309020205020404" pitchFamily="49" charset="0"/>
                <a:cs typeface="Courier New" panose="02070309020205020404" pitchFamily="49" charset="0"/>
              </a:rPr>
              <a:t>.result=</a:t>
            </a:r>
            <a:r>
              <a:rPr lang="zh-TW" altLang="en-US" dirty="0">
                <a:solidFill>
                  <a:srgbClr val="00B050"/>
                </a:solidFill>
                <a:latin typeface="Courier New" panose="02070309020205020404" pitchFamily="49" charset="0"/>
                <a:cs typeface="Courier New" panose="02070309020205020404" pitchFamily="49" charset="0"/>
              </a:rPr>
              <a:t>predict</a:t>
            </a:r>
            <a:r>
              <a:rPr lang="zh-TW" altLang="en-US" dirty="0">
                <a:solidFill>
                  <a:srgbClr val="FF0000"/>
                </a:solidFill>
                <a:latin typeface="Courier New" panose="02070309020205020404" pitchFamily="49" charset="0"/>
                <a:cs typeface="Courier New" panose="02070309020205020404" pitchFamily="49" charset="0"/>
              </a:rPr>
              <a:t>(bbmodel, iris.test[,1:4], scale=F</a:t>
            </a:r>
            <a:r>
              <a:rPr lang="zh-TW" altLang="en-US" dirty="0">
                <a:solidFill>
                  <a:srgbClr val="FF0000"/>
                </a:solidFill>
                <a:latin typeface="Courier New" panose="02070309020205020404" pitchFamily="49" charset="0"/>
                <a:cs typeface="Courier New" panose="02070309020205020404" pitchFamily="49" charset="0"/>
              </a:rPr>
              <a:t>) </a:t>
            </a:r>
            <a:r>
              <a:rPr lang="en-US" altLang="zh-TW" dirty="0">
                <a:solidFill>
                  <a:schemeClr val="tx1"/>
                </a:solidFill>
                <a:latin typeface="Courier New" panose="02070309020205020404" pitchFamily="49" charset="0"/>
                <a:cs typeface="Courier New" panose="02070309020205020404" pitchFamily="49" charset="0"/>
              </a:rPr>
              <a:t>#predict</a:t>
            </a:r>
            <a:endParaRPr lang="zh-TW" altLang="en-US" dirty="0">
              <a:solidFill>
                <a:schemeClr val="tx1"/>
              </a:solidFill>
              <a:latin typeface="Courier New" panose="02070309020205020404" pitchFamily="49" charset="0"/>
              <a:cs typeface="Courier New" panose="02070309020205020404" pitchFamily="49" charset="0"/>
            </a:endParaRPr>
          </a:p>
          <a:p>
            <a:r>
              <a:rPr lang="en-US" altLang="zh-TW" dirty="0">
                <a:solidFill>
                  <a:srgbClr val="FF0000"/>
                </a:solidFill>
                <a:latin typeface="Courier New" pitchFamily="49" charset="0"/>
                <a:cs typeface="Courier New" pitchFamily="49" charset="0"/>
              </a:rPr>
              <a:t>&gt; mean(</a:t>
            </a:r>
            <a:r>
              <a:rPr lang="en-US" altLang="zh-TW" dirty="0" err="1">
                <a:solidFill>
                  <a:srgbClr val="FF0000"/>
                </a:solidFill>
                <a:latin typeface="Courier New" pitchFamily="49" charset="0"/>
                <a:cs typeface="Courier New" pitchFamily="49" charset="0"/>
              </a:rPr>
              <a:t>svm.result</a:t>
            </a:r>
            <a:r>
              <a:rPr lang="en-US" altLang="zh-TW" dirty="0">
                <a:solidFill>
                  <a:srgbClr val="FF0000"/>
                </a:solidFill>
                <a:latin typeface="Courier New" pitchFamily="49" charset="0"/>
                <a:cs typeface="Courier New" pitchFamily="49" charset="0"/>
              </a:rPr>
              <a:t>==</a:t>
            </a:r>
            <a:r>
              <a:rPr lang="en-US" altLang="zh-TW" dirty="0" err="1">
                <a:solidFill>
                  <a:srgbClr val="FF0000"/>
                </a:solidFill>
                <a:latin typeface="Courier New" pitchFamily="49" charset="0"/>
                <a:cs typeface="Courier New" pitchFamily="49" charset="0"/>
              </a:rPr>
              <a:t>iris.test</a:t>
            </a:r>
            <a:r>
              <a:rPr lang="en-US" altLang="zh-TW" dirty="0">
                <a:solidFill>
                  <a:srgbClr val="FF0000"/>
                </a:solidFill>
                <a:latin typeface="Courier New" pitchFamily="49" charset="0"/>
                <a:cs typeface="Courier New" pitchFamily="49" charset="0"/>
              </a:rPr>
              <a:t>[,5</a:t>
            </a:r>
            <a:r>
              <a:rPr lang="en-US" altLang="zh-TW" dirty="0">
                <a:solidFill>
                  <a:srgbClr val="FF0000"/>
                </a:solidFill>
                <a:latin typeface="Courier New" pitchFamily="49" charset="0"/>
                <a:cs typeface="Courier New" pitchFamily="49" charset="0"/>
              </a:rPr>
              <a:t>]) </a:t>
            </a:r>
            <a:endParaRPr lang="zh-TW" alt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02362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normAutofit/>
          </a:bodyPr>
          <a:lstStyle/>
          <a:p>
            <a:r>
              <a:rPr lang="en-US" altLang="zh-TW" dirty="0" smtClean="0"/>
              <a:t>Dataset</a:t>
            </a:r>
          </a:p>
          <a:p>
            <a:pPr lvl="1"/>
            <a:r>
              <a:rPr lang="en-US" altLang="zh-TW" dirty="0" smtClean="0"/>
              <a:t>train=</a:t>
            </a:r>
            <a:r>
              <a:rPr lang="en-US" altLang="zh-TW" dirty="0" err="1" smtClean="0"/>
              <a:t>read.table</a:t>
            </a:r>
            <a:r>
              <a:rPr lang="en-US" altLang="zh-TW" dirty="0"/>
              <a:t>("train_data.csv", header=T, </a:t>
            </a:r>
            <a:r>
              <a:rPr lang="en-US" altLang="zh-TW" dirty="0" err="1"/>
              <a:t>sep</a:t>
            </a:r>
            <a:r>
              <a:rPr lang="en-US" altLang="zh-TW" dirty="0"/>
              <a:t>=",")</a:t>
            </a:r>
          </a:p>
          <a:p>
            <a:pPr lvl="1"/>
            <a:r>
              <a:rPr lang="en-US" altLang="zh-TW" dirty="0" smtClean="0"/>
              <a:t>test=</a:t>
            </a:r>
            <a:r>
              <a:rPr lang="en-US" altLang="zh-TW" dirty="0" err="1" smtClean="0"/>
              <a:t>read.table</a:t>
            </a:r>
            <a:r>
              <a:rPr lang="en-US" altLang="zh-TW" dirty="0"/>
              <a:t>("test_data.csv", header=T, </a:t>
            </a:r>
            <a:r>
              <a:rPr lang="en-US" altLang="zh-TW" dirty="0" err="1"/>
              <a:t>sep</a:t>
            </a:r>
            <a:r>
              <a:rPr lang="en-US" altLang="zh-TW" dirty="0"/>
              <a:t>=",")</a:t>
            </a:r>
          </a:p>
          <a:p>
            <a:pPr lvl="1"/>
            <a:r>
              <a:rPr lang="en-US" altLang="zh-TW" dirty="0" err="1" smtClean="0"/>
              <a:t>ctrain</a:t>
            </a:r>
            <a:r>
              <a:rPr lang="en-US" altLang="zh-TW" dirty="0" smtClean="0"/>
              <a:t>=scan</a:t>
            </a:r>
            <a:r>
              <a:rPr lang="en-US" altLang="zh-TW" dirty="0"/>
              <a:t>("</a:t>
            </a:r>
            <a:r>
              <a:rPr lang="en-US" altLang="zh-TW" dirty="0" err="1"/>
              <a:t>ctrain.txt",what</a:t>
            </a:r>
            <a:r>
              <a:rPr lang="en-US" altLang="zh-TW" dirty="0"/>
              <a:t>=character())</a:t>
            </a:r>
          </a:p>
          <a:p>
            <a:pPr lvl="1"/>
            <a:r>
              <a:rPr lang="en-US" altLang="zh-TW" dirty="0" err="1" smtClean="0"/>
              <a:t>ctest</a:t>
            </a:r>
            <a:r>
              <a:rPr lang="en-US" altLang="zh-TW" dirty="0" smtClean="0"/>
              <a:t>=scan</a:t>
            </a:r>
            <a:r>
              <a:rPr lang="en-US" altLang="zh-TW" dirty="0"/>
              <a:t>("</a:t>
            </a:r>
            <a:r>
              <a:rPr lang="en-US" altLang="zh-TW" dirty="0" err="1"/>
              <a:t>ctest.txt",what</a:t>
            </a:r>
            <a:r>
              <a:rPr lang="en-US" altLang="zh-TW" dirty="0"/>
              <a:t>=character())</a:t>
            </a:r>
          </a:p>
          <a:p>
            <a:endParaRPr lang="en-US" altLang="zh-TW" dirty="0" smtClean="0"/>
          </a:p>
          <a:p>
            <a:r>
              <a:rPr lang="en-US" altLang="zh-TW" dirty="0"/>
              <a:t>Develop a </a:t>
            </a:r>
            <a:r>
              <a:rPr lang="en-US" altLang="zh-TW" dirty="0" smtClean="0"/>
              <a:t>SVM </a:t>
            </a:r>
            <a:r>
              <a:rPr lang="en-US" altLang="zh-TW" dirty="0"/>
              <a:t>model </a:t>
            </a:r>
            <a:r>
              <a:rPr lang="en-US" altLang="zh-TW" dirty="0" smtClean="0"/>
              <a:t>to </a:t>
            </a:r>
            <a:r>
              <a:rPr lang="en-US" altLang="zh-TW" dirty="0"/>
              <a:t>predict </a:t>
            </a:r>
            <a:r>
              <a:rPr lang="en-US" altLang="zh-TW" dirty="0" smtClean="0"/>
              <a:t>whether </a:t>
            </a:r>
            <a:r>
              <a:rPr lang="en-US" altLang="zh-TW" dirty="0"/>
              <a:t>the patient is </a:t>
            </a:r>
            <a:r>
              <a:rPr lang="en-US" altLang="zh-TW" dirty="0" smtClean="0"/>
              <a:t>sick or not.</a:t>
            </a:r>
          </a:p>
          <a:p>
            <a:pPr marL="457200" lvl="1" indent="0">
              <a:buNone/>
            </a:pPr>
            <a:endParaRPr lang="en-US" altLang="zh-TW" dirty="0" smtClean="0"/>
          </a:p>
          <a:p>
            <a:r>
              <a:rPr lang="en-US" altLang="zh-TW" dirty="0"/>
              <a:t>Calculate the TP, FP, TN and </a:t>
            </a:r>
            <a:r>
              <a:rPr lang="en-US" altLang="zh-TW" dirty="0" smtClean="0"/>
              <a:t>FN</a:t>
            </a:r>
          </a:p>
          <a:p>
            <a:endParaRPr lang="en-US" altLang="zh-TW" dirty="0" smtClean="0"/>
          </a:p>
          <a:p>
            <a:r>
              <a:rPr lang="en-US" altLang="zh-TW" dirty="0"/>
              <a:t>Calculate the accuracy, sensitivity, specificity and precision</a:t>
            </a:r>
            <a:endParaRPr lang="en-US" altLang="zh-TW" dirty="0" smtClean="0"/>
          </a:p>
          <a:p>
            <a:endParaRPr lang="en-US" altLang="zh-TW" dirty="0" smtClean="0"/>
          </a:p>
          <a:p>
            <a:endParaRPr lang="en-US" altLang="zh-TW" dirty="0"/>
          </a:p>
          <a:p>
            <a:endParaRPr lang="zh-TW" altLang="en-US" dirty="0"/>
          </a:p>
        </p:txBody>
      </p:sp>
      <p:sp>
        <p:nvSpPr>
          <p:cNvPr id="3" name="標題 2"/>
          <p:cNvSpPr>
            <a:spLocks noGrp="1"/>
          </p:cNvSpPr>
          <p:nvPr>
            <p:ph type="title"/>
          </p:nvPr>
        </p:nvSpPr>
        <p:spPr/>
        <p:txBody>
          <a:bodyPr/>
          <a:lstStyle/>
          <a:p>
            <a:r>
              <a:rPr lang="en-US" altLang="zh-TW" dirty="0" smtClean="0"/>
              <a:t>Exercise</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56</a:t>
            </a:fld>
            <a:endParaRPr lang="zh-TW" altLang="en-US"/>
          </a:p>
        </p:txBody>
      </p:sp>
    </p:spTree>
    <p:extLst>
      <p:ext uri="{BB962C8B-B14F-4D97-AF65-F5344CB8AC3E}">
        <p14:creationId xmlns:p14="http://schemas.microsoft.com/office/powerpoint/2010/main" val="15788040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p:txBody>
          <a:bodyPr/>
          <a:lstStyle/>
          <a:p>
            <a:endParaRPr lang="zh-TW" altLang="en-US"/>
          </a:p>
        </p:txBody>
      </p:sp>
      <p:sp>
        <p:nvSpPr>
          <p:cNvPr id="5" name="標題 4"/>
          <p:cNvSpPr>
            <a:spLocks noGrp="1"/>
          </p:cNvSpPr>
          <p:nvPr>
            <p:ph type="ctrTitle"/>
          </p:nvPr>
        </p:nvSpPr>
        <p:spPr/>
        <p:txBody>
          <a:bodyPr/>
          <a:lstStyle/>
          <a:p>
            <a:r>
              <a:rPr lang="en-US" altLang="zh-TW" dirty="0" smtClean="0"/>
              <a:t>Conclusion</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57</a:t>
            </a:fld>
            <a:endParaRPr lang="zh-TW" altLang="en-US"/>
          </a:p>
        </p:txBody>
      </p:sp>
    </p:spTree>
    <p:extLst>
      <p:ext uri="{BB962C8B-B14F-4D97-AF65-F5344CB8AC3E}">
        <p14:creationId xmlns:p14="http://schemas.microsoft.com/office/powerpoint/2010/main" val="39934642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dirty="0"/>
          </a:p>
        </p:txBody>
      </p:sp>
      <p:sp>
        <p:nvSpPr>
          <p:cNvPr id="3" name="標題 2"/>
          <p:cNvSpPr>
            <a:spLocks noGrp="1"/>
          </p:cNvSpPr>
          <p:nvPr>
            <p:ph type="title"/>
          </p:nvPr>
        </p:nvSpPr>
        <p:spPr/>
        <p:txBody>
          <a:bodyPr/>
          <a:lstStyle/>
          <a:p>
            <a:r>
              <a:rPr lang="en-US" altLang="zh-TW" dirty="0" smtClean="0"/>
              <a:t>Workflow</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58</a:t>
            </a:fld>
            <a:endParaRPr lang="zh-TW" altLang="en-US"/>
          </a:p>
        </p:txBody>
      </p:sp>
      <p:sp>
        <p:nvSpPr>
          <p:cNvPr id="5" name="流程圖: 多重文件 4"/>
          <p:cNvSpPr/>
          <p:nvPr/>
        </p:nvSpPr>
        <p:spPr>
          <a:xfrm>
            <a:off x="1619875" y="2443004"/>
            <a:ext cx="1296144" cy="1008112"/>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a:t>Raw Data</a:t>
            </a:r>
            <a:endParaRPr lang="zh-TW" altLang="en-US" dirty="0"/>
          </a:p>
        </p:txBody>
      </p:sp>
      <p:sp>
        <p:nvSpPr>
          <p:cNvPr id="6" name="矩形 5"/>
          <p:cNvSpPr/>
          <p:nvPr/>
        </p:nvSpPr>
        <p:spPr>
          <a:xfrm>
            <a:off x="3247007" y="2492896"/>
            <a:ext cx="1584176"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a:t>Data Preprocessing</a:t>
            </a:r>
            <a:endParaRPr lang="zh-TW" altLang="en-US" dirty="0"/>
          </a:p>
        </p:txBody>
      </p:sp>
      <p:sp>
        <p:nvSpPr>
          <p:cNvPr id="7" name="矩形 6"/>
          <p:cNvSpPr/>
          <p:nvPr/>
        </p:nvSpPr>
        <p:spPr>
          <a:xfrm>
            <a:off x="5150542" y="2492896"/>
            <a:ext cx="1584176"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a:t>Feature</a:t>
            </a:r>
          </a:p>
          <a:p>
            <a:pPr algn="ctr"/>
            <a:r>
              <a:rPr lang="en-US" altLang="zh-TW" dirty="0"/>
              <a:t>Selection</a:t>
            </a:r>
            <a:endParaRPr lang="zh-TW" altLang="en-US" dirty="0"/>
          </a:p>
        </p:txBody>
      </p:sp>
      <p:sp>
        <p:nvSpPr>
          <p:cNvPr id="8" name="矩形 7"/>
          <p:cNvSpPr/>
          <p:nvPr/>
        </p:nvSpPr>
        <p:spPr>
          <a:xfrm>
            <a:off x="7054077" y="2492896"/>
            <a:ext cx="1584176"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a:t>Machine</a:t>
            </a:r>
          </a:p>
          <a:p>
            <a:pPr algn="ctr"/>
            <a:r>
              <a:rPr lang="en-US" altLang="zh-TW" dirty="0"/>
              <a:t>Learning</a:t>
            </a:r>
            <a:endParaRPr lang="zh-TW" altLang="en-US" dirty="0"/>
          </a:p>
        </p:txBody>
      </p:sp>
      <p:sp>
        <p:nvSpPr>
          <p:cNvPr id="9" name="矩形 8"/>
          <p:cNvSpPr/>
          <p:nvPr/>
        </p:nvSpPr>
        <p:spPr>
          <a:xfrm>
            <a:off x="8957612" y="2502808"/>
            <a:ext cx="1584176"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a:t>Evaluation &amp; Interpretation</a:t>
            </a:r>
            <a:endParaRPr lang="zh-TW" altLang="en-US" dirty="0"/>
          </a:p>
        </p:txBody>
      </p:sp>
      <p:cxnSp>
        <p:nvCxnSpPr>
          <p:cNvPr id="11" name="直線單箭頭接點 10"/>
          <p:cNvCxnSpPr>
            <a:stCxn id="5" idx="3"/>
            <a:endCxn id="6" idx="1"/>
          </p:cNvCxnSpPr>
          <p:nvPr/>
        </p:nvCxnSpPr>
        <p:spPr>
          <a:xfrm>
            <a:off x="2916019" y="2947060"/>
            <a:ext cx="330988" cy="3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6" idx="3"/>
            <a:endCxn id="7" idx="1"/>
          </p:cNvCxnSpPr>
          <p:nvPr/>
        </p:nvCxnSpPr>
        <p:spPr>
          <a:xfrm>
            <a:off x="4831184" y="2950096"/>
            <a:ext cx="319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7" idx="3"/>
            <a:endCxn id="8" idx="1"/>
          </p:cNvCxnSpPr>
          <p:nvPr/>
        </p:nvCxnSpPr>
        <p:spPr>
          <a:xfrm>
            <a:off x="6734719" y="2950096"/>
            <a:ext cx="319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8" idx="3"/>
            <a:endCxn id="9" idx="1"/>
          </p:cNvCxnSpPr>
          <p:nvPr/>
        </p:nvCxnSpPr>
        <p:spPr>
          <a:xfrm>
            <a:off x="8638254" y="2950096"/>
            <a:ext cx="319359" cy="9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3349431" y="3621654"/>
            <a:ext cx="1481752" cy="1200329"/>
          </a:xfrm>
          <a:prstGeom prst="rect">
            <a:avLst/>
          </a:prstGeom>
          <a:noFill/>
        </p:spPr>
        <p:txBody>
          <a:bodyPr wrap="none" rtlCol="0">
            <a:spAutoFit/>
          </a:bodyPr>
          <a:lstStyle/>
          <a:p>
            <a:r>
              <a:rPr lang="en-US" altLang="zh-TW" dirty="0"/>
              <a:t>Missing Value</a:t>
            </a:r>
          </a:p>
          <a:p>
            <a:r>
              <a:rPr lang="en-US" altLang="zh-TW" dirty="0"/>
              <a:t>Filter Outliers</a:t>
            </a:r>
          </a:p>
          <a:p>
            <a:r>
              <a:rPr lang="en-US" altLang="zh-TW" dirty="0"/>
              <a:t>Merge Table</a:t>
            </a:r>
          </a:p>
          <a:p>
            <a:r>
              <a:rPr lang="en-US" altLang="zh-TW" dirty="0"/>
              <a:t>… </a:t>
            </a:r>
            <a:endParaRPr lang="zh-TW" altLang="en-US" dirty="0"/>
          </a:p>
        </p:txBody>
      </p:sp>
      <p:sp>
        <p:nvSpPr>
          <p:cNvPr id="20" name="文字方塊 19"/>
          <p:cNvSpPr txBox="1"/>
          <p:nvPr/>
        </p:nvSpPr>
        <p:spPr>
          <a:xfrm>
            <a:off x="5150542" y="3604614"/>
            <a:ext cx="1452642" cy="923330"/>
          </a:xfrm>
          <a:prstGeom prst="rect">
            <a:avLst/>
          </a:prstGeom>
          <a:noFill/>
        </p:spPr>
        <p:txBody>
          <a:bodyPr wrap="none" rtlCol="0">
            <a:spAutoFit/>
          </a:bodyPr>
          <a:lstStyle/>
          <a:p>
            <a:r>
              <a:rPr lang="en-US" altLang="zh-TW" dirty="0"/>
              <a:t>Decision Tree</a:t>
            </a:r>
          </a:p>
          <a:p>
            <a:r>
              <a:rPr lang="en-US" altLang="zh-TW" dirty="0"/>
              <a:t>Correlation </a:t>
            </a:r>
          </a:p>
          <a:p>
            <a:r>
              <a:rPr lang="en-US" altLang="zh-TW" dirty="0"/>
              <a:t>… </a:t>
            </a:r>
            <a:endParaRPr lang="zh-TW" altLang="en-US" dirty="0"/>
          </a:p>
        </p:txBody>
      </p:sp>
      <p:sp>
        <p:nvSpPr>
          <p:cNvPr id="23" name="文字方塊 22"/>
          <p:cNvSpPr txBox="1"/>
          <p:nvPr/>
        </p:nvSpPr>
        <p:spPr>
          <a:xfrm>
            <a:off x="7051786" y="3621653"/>
            <a:ext cx="1646605" cy="1754326"/>
          </a:xfrm>
          <a:prstGeom prst="rect">
            <a:avLst/>
          </a:prstGeom>
          <a:noFill/>
        </p:spPr>
        <p:txBody>
          <a:bodyPr wrap="none" rtlCol="0">
            <a:spAutoFit/>
          </a:bodyPr>
          <a:lstStyle/>
          <a:p>
            <a:r>
              <a:rPr lang="en-US" altLang="zh-TW" dirty="0"/>
              <a:t>KNN</a:t>
            </a:r>
          </a:p>
          <a:p>
            <a:r>
              <a:rPr lang="en-US" altLang="zh-TW" dirty="0"/>
              <a:t>Decision Tree</a:t>
            </a:r>
          </a:p>
          <a:p>
            <a:r>
              <a:rPr lang="en-US" altLang="zh-TW" dirty="0"/>
              <a:t>Random Forest</a:t>
            </a:r>
          </a:p>
          <a:p>
            <a:r>
              <a:rPr lang="en-US" altLang="zh-TW" dirty="0"/>
              <a:t>Naïve Bayes</a:t>
            </a:r>
          </a:p>
          <a:p>
            <a:r>
              <a:rPr lang="en-US" altLang="zh-TW" dirty="0"/>
              <a:t>SVM</a:t>
            </a:r>
          </a:p>
          <a:p>
            <a:r>
              <a:rPr lang="en-US" altLang="zh-TW" dirty="0"/>
              <a:t>… </a:t>
            </a:r>
            <a:endParaRPr lang="zh-TW" altLang="en-US" dirty="0"/>
          </a:p>
        </p:txBody>
      </p:sp>
      <p:sp>
        <p:nvSpPr>
          <p:cNvPr id="24" name="文字方塊 23"/>
          <p:cNvSpPr txBox="1"/>
          <p:nvPr/>
        </p:nvSpPr>
        <p:spPr>
          <a:xfrm>
            <a:off x="8949223" y="3563725"/>
            <a:ext cx="1188146" cy="1754326"/>
          </a:xfrm>
          <a:prstGeom prst="rect">
            <a:avLst/>
          </a:prstGeom>
          <a:noFill/>
        </p:spPr>
        <p:txBody>
          <a:bodyPr wrap="none" rtlCol="0">
            <a:spAutoFit/>
          </a:bodyPr>
          <a:lstStyle/>
          <a:p>
            <a:r>
              <a:rPr lang="en-US" altLang="zh-TW" dirty="0"/>
              <a:t>Sensitivity</a:t>
            </a:r>
          </a:p>
          <a:p>
            <a:r>
              <a:rPr lang="en-US" altLang="zh-TW" dirty="0"/>
              <a:t>Specificity</a:t>
            </a:r>
            <a:endParaRPr lang="en-US" altLang="zh-TW" dirty="0"/>
          </a:p>
          <a:p>
            <a:r>
              <a:rPr lang="en-US" altLang="zh-TW" dirty="0"/>
              <a:t>Precision</a:t>
            </a:r>
          </a:p>
          <a:p>
            <a:r>
              <a:rPr lang="en-US" altLang="zh-TW" dirty="0"/>
              <a:t>Accuracy</a:t>
            </a:r>
          </a:p>
          <a:p>
            <a:r>
              <a:rPr lang="en-US" altLang="zh-TW" dirty="0"/>
              <a:t>ROC curve</a:t>
            </a:r>
          </a:p>
          <a:p>
            <a:r>
              <a:rPr lang="en-US" altLang="zh-TW" dirty="0"/>
              <a:t>…</a:t>
            </a:r>
            <a:endParaRPr lang="zh-TW" altLang="en-US" dirty="0"/>
          </a:p>
        </p:txBody>
      </p:sp>
    </p:spTree>
    <p:extLst>
      <p:ext uri="{BB962C8B-B14F-4D97-AF65-F5344CB8AC3E}">
        <p14:creationId xmlns:p14="http://schemas.microsoft.com/office/powerpoint/2010/main" val="25717033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p:cNvSpPr>
            <a:spLocks noGrp="1"/>
          </p:cNvSpPr>
          <p:nvPr>
            <p:ph type="subTitle" idx="1"/>
          </p:nvPr>
        </p:nvSpPr>
        <p:spPr/>
        <p:txBody>
          <a:bodyPr/>
          <a:lstStyle/>
          <a:p>
            <a:endParaRPr lang="zh-TW" altLang="en-US"/>
          </a:p>
        </p:txBody>
      </p:sp>
      <p:sp>
        <p:nvSpPr>
          <p:cNvPr id="4" name="標題 3"/>
          <p:cNvSpPr>
            <a:spLocks noGrp="1"/>
          </p:cNvSpPr>
          <p:nvPr>
            <p:ph type="ctrTitle"/>
          </p:nvPr>
        </p:nvSpPr>
        <p:spPr/>
        <p:txBody>
          <a:bodyPr/>
          <a:lstStyle/>
          <a:p>
            <a:pPr algn="ctr"/>
            <a:r>
              <a:rPr lang="en-US" altLang="zh-TW" dirty="0" smtClean="0"/>
              <a:t>Q&amp;A</a:t>
            </a:r>
            <a:endParaRPr lang="zh-TW" altLang="en-US" dirty="0"/>
          </a:p>
        </p:txBody>
      </p:sp>
      <p:sp>
        <p:nvSpPr>
          <p:cNvPr id="2" name="投影片編號版面配置區 1"/>
          <p:cNvSpPr>
            <a:spLocks noGrp="1"/>
          </p:cNvSpPr>
          <p:nvPr>
            <p:ph type="sldNum" sz="quarter" idx="11"/>
          </p:nvPr>
        </p:nvSpPr>
        <p:spPr/>
        <p:txBody>
          <a:bodyPr/>
          <a:lstStyle/>
          <a:p>
            <a:fld id="{9177B5C0-B36D-4552-A208-68E68F527A18}" type="slidenum">
              <a:rPr lang="zh-TW" altLang="en-US" smtClean="0"/>
              <a:pPr/>
              <a:t>59</a:t>
            </a:fld>
            <a:endParaRPr lang="zh-TW" altLang="en-US"/>
          </a:p>
        </p:txBody>
      </p:sp>
    </p:spTree>
    <p:extLst>
      <p:ext uri="{BB962C8B-B14F-4D97-AF65-F5344CB8AC3E}">
        <p14:creationId xmlns:p14="http://schemas.microsoft.com/office/powerpoint/2010/main" val="1692201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Cross validation</a:t>
            </a:r>
          </a:p>
          <a:p>
            <a:endParaRPr lang="zh-TW" altLang="en-US" dirty="0"/>
          </a:p>
        </p:txBody>
      </p:sp>
      <p:sp>
        <p:nvSpPr>
          <p:cNvPr id="3" name="標題 2"/>
          <p:cNvSpPr>
            <a:spLocks noGrp="1"/>
          </p:cNvSpPr>
          <p:nvPr>
            <p:ph type="title"/>
          </p:nvPr>
        </p:nvSpPr>
        <p:spPr/>
        <p:txBody>
          <a:bodyPr/>
          <a:lstStyle/>
          <a:p>
            <a:r>
              <a:rPr lang="en-US" altLang="zh-TW" dirty="0"/>
              <a:t>Data Classification</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6</a:t>
            </a:fld>
            <a:endParaRPr lang="zh-TW" altLang="en-US"/>
          </a:p>
        </p:txBody>
      </p:sp>
      <p:pic>
        <p:nvPicPr>
          <p:cNvPr id="6146" name="Picture 2" descr="http://openi.nlm.nih.gov/imgs/512/123/3231381/3231381_sensors-11-04721f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2852937"/>
            <a:ext cx="48768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9952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a:t>KNN classifiers</a:t>
            </a:r>
          </a:p>
          <a:p>
            <a:pPr lvl="1"/>
            <a:r>
              <a:rPr lang="en-US" altLang="zh-TW" dirty="0"/>
              <a:t>k-nearest neighbor algorithm (is a method for classifying objects based on closest training examples in the feature space</a:t>
            </a:r>
          </a:p>
          <a:p>
            <a:pPr lvl="1"/>
            <a:r>
              <a:rPr lang="en-US" altLang="zh-TW" dirty="0"/>
              <a:t>Parameter: K</a:t>
            </a:r>
          </a:p>
          <a:p>
            <a:endParaRPr lang="zh-TW" altLang="en-US" dirty="0"/>
          </a:p>
        </p:txBody>
      </p:sp>
      <p:sp>
        <p:nvSpPr>
          <p:cNvPr id="3" name="標題 2"/>
          <p:cNvSpPr>
            <a:spLocks noGrp="1"/>
          </p:cNvSpPr>
          <p:nvPr>
            <p:ph type="title"/>
          </p:nvPr>
        </p:nvSpPr>
        <p:spPr/>
        <p:txBody>
          <a:bodyPr/>
          <a:lstStyle/>
          <a:p>
            <a:r>
              <a:rPr lang="en-US" altLang="zh-TW" dirty="0"/>
              <a:t>Data Classification</a:t>
            </a:r>
            <a:endParaRPr lang="zh-TW" altLang="en-US" dirty="0"/>
          </a:p>
        </p:txBody>
      </p:sp>
      <p:sp>
        <p:nvSpPr>
          <p:cNvPr id="4" name="投影片編號版面配置區 3"/>
          <p:cNvSpPr>
            <a:spLocks noGrp="1"/>
          </p:cNvSpPr>
          <p:nvPr>
            <p:ph type="sldNum" sz="quarter" idx="11"/>
          </p:nvPr>
        </p:nvSpPr>
        <p:spPr/>
        <p:txBody>
          <a:bodyPr/>
          <a:lstStyle/>
          <a:p>
            <a:fld id="{9177B5C0-B36D-4552-A208-68E68F527A18}" type="slidenum">
              <a:rPr lang="zh-TW" altLang="en-US" smtClean="0"/>
              <a:pPr/>
              <a:t>7</a:t>
            </a:fld>
            <a:endParaRPr lang="zh-TW" altLang="en-US"/>
          </a:p>
        </p:txBody>
      </p:sp>
    </p:spTree>
    <p:extLst>
      <p:ext uri="{BB962C8B-B14F-4D97-AF65-F5344CB8AC3E}">
        <p14:creationId xmlns:p14="http://schemas.microsoft.com/office/powerpoint/2010/main" val="43463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r>
              <a:rPr lang="en-US" altLang="zh-TW" dirty="0" smtClean="0"/>
              <a:t>KNN classifiers</a:t>
            </a:r>
          </a:p>
          <a:p>
            <a:pPr lvl="1"/>
            <a:r>
              <a:rPr lang="en-US" altLang="zh-TW" dirty="0" smtClean="0"/>
              <a:t>K = 1, prediction of "Δ" = "X"</a:t>
            </a:r>
          </a:p>
          <a:p>
            <a:pPr lvl="1"/>
            <a:r>
              <a:rPr lang="en-US" altLang="zh-TW" dirty="0" smtClean="0"/>
              <a:t>K= 3, prediction of "</a:t>
            </a:r>
            <a:r>
              <a:rPr lang="el-GR" altLang="zh-TW" dirty="0" smtClean="0"/>
              <a:t>Δ” = “</a:t>
            </a:r>
            <a:r>
              <a:rPr lang="en-US" altLang="zh-TW" dirty="0" smtClean="0"/>
              <a:t>O"</a:t>
            </a:r>
            <a:endParaRPr lang="zh-TW" altLang="en-US" dirty="0"/>
          </a:p>
        </p:txBody>
      </p:sp>
      <p:sp>
        <p:nvSpPr>
          <p:cNvPr id="3" name="標題 2"/>
          <p:cNvSpPr>
            <a:spLocks noGrp="1"/>
          </p:cNvSpPr>
          <p:nvPr>
            <p:ph type="title"/>
          </p:nvPr>
        </p:nvSpPr>
        <p:spPr/>
        <p:txBody>
          <a:bodyPr/>
          <a:lstStyle/>
          <a:p>
            <a:r>
              <a:rPr lang="en-US" altLang="zh-TW" dirty="0"/>
              <a:t>Data Classification</a:t>
            </a:r>
            <a:endParaRPr lang="zh-TW" altLang="en-US" dirty="0"/>
          </a:p>
        </p:txBody>
      </p:sp>
      <p:sp>
        <p:nvSpPr>
          <p:cNvPr id="4" name="投影片編號版面配置區 3"/>
          <p:cNvSpPr>
            <a:spLocks noGrp="1"/>
          </p:cNvSpPr>
          <p:nvPr>
            <p:ph type="sldNum" sz="quarter" idx="11"/>
          </p:nvPr>
        </p:nvSpPr>
        <p:spPr/>
        <p:txBody>
          <a:bodyPr/>
          <a:lstStyle/>
          <a:p>
            <a:fld id="{8B9CD19C-7B41-42DD-9AD5-3F999E355D5F}" type="slidenum">
              <a:rPr lang="zh-TW" altLang="en-US" smtClean="0"/>
              <a:pPr/>
              <a:t>8</a:t>
            </a:fld>
            <a:endParaRPr lang="zh-TW" altLang="en-US"/>
          </a:p>
        </p:txBody>
      </p:sp>
      <p:pic>
        <p:nvPicPr>
          <p:cNvPr id="5" name="Picture 2"/>
          <p:cNvPicPr>
            <a:picLocks noChangeAspect="1" noChangeArrowheads="1"/>
          </p:cNvPicPr>
          <p:nvPr/>
        </p:nvPicPr>
        <p:blipFill>
          <a:blip r:embed="rId2" cstate="print"/>
          <a:srcRect/>
          <a:stretch>
            <a:fillRect/>
          </a:stretch>
        </p:blipFill>
        <p:spPr bwMode="auto">
          <a:xfrm>
            <a:off x="3503712" y="3356992"/>
            <a:ext cx="4381500" cy="1981200"/>
          </a:xfrm>
          <a:prstGeom prst="rect">
            <a:avLst/>
          </a:prstGeom>
          <a:noFill/>
          <a:ln w="9525">
            <a:noFill/>
            <a:miter lim="800000"/>
            <a:headEnd/>
            <a:tailEnd/>
          </a:ln>
        </p:spPr>
      </p:pic>
    </p:spTree>
    <p:extLst>
      <p:ext uri="{BB962C8B-B14F-4D97-AF65-F5344CB8AC3E}">
        <p14:creationId xmlns:p14="http://schemas.microsoft.com/office/powerpoint/2010/main" val="3728639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idx="1"/>
          </p:nvPr>
        </p:nvSpPr>
        <p:spPr/>
        <p:txBody>
          <a:bodyPr/>
          <a:lstStyle/>
          <a:p>
            <a:endParaRPr lang="zh-TW" altLang="en-US"/>
          </a:p>
        </p:txBody>
      </p:sp>
      <p:sp>
        <p:nvSpPr>
          <p:cNvPr id="3" name="標題 2"/>
          <p:cNvSpPr>
            <a:spLocks noGrp="1"/>
          </p:cNvSpPr>
          <p:nvPr>
            <p:ph type="title"/>
          </p:nvPr>
        </p:nvSpPr>
        <p:spPr/>
        <p:txBody>
          <a:bodyPr/>
          <a:lstStyle/>
          <a:p>
            <a:r>
              <a:rPr lang="en-US" altLang="zh-TW" dirty="0"/>
              <a:t>Data Classification</a:t>
            </a:r>
            <a:endParaRPr lang="zh-TW" altLang="en-US" dirty="0"/>
          </a:p>
        </p:txBody>
      </p:sp>
      <p:sp>
        <p:nvSpPr>
          <p:cNvPr id="4" name="投影片編號版面配置區 3"/>
          <p:cNvSpPr>
            <a:spLocks noGrp="1"/>
          </p:cNvSpPr>
          <p:nvPr>
            <p:ph type="sldNum" sz="quarter" idx="11"/>
          </p:nvPr>
        </p:nvSpPr>
        <p:spPr/>
        <p:txBody>
          <a:bodyPr/>
          <a:lstStyle/>
          <a:p>
            <a:fld id="{8B9CD19C-7B41-42DD-9AD5-3F999E355D5F}" type="slidenum">
              <a:rPr lang="zh-TW" altLang="en-US" smtClean="0"/>
              <a:pPr/>
              <a:t>9</a:t>
            </a:fld>
            <a:endParaRPr lang="zh-TW" altLang="en-US"/>
          </a:p>
        </p:txBody>
      </p:sp>
      <p:sp>
        <p:nvSpPr>
          <p:cNvPr id="5" name="矩形 4"/>
          <p:cNvSpPr/>
          <p:nvPr/>
        </p:nvSpPr>
        <p:spPr>
          <a:xfrm>
            <a:off x="1847528" y="1643162"/>
            <a:ext cx="7776864" cy="517064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600" strike="sngStrike" dirty="0">
                <a:solidFill>
                  <a:srgbClr val="FF0000"/>
                </a:solidFill>
                <a:latin typeface="Courier New" pitchFamily="49" charset="0"/>
                <a:cs typeface="Courier New" pitchFamily="49" charset="0"/>
              </a:rPr>
              <a:t>&gt; </a:t>
            </a:r>
            <a:r>
              <a:rPr lang="en-US" altLang="zh-TW" sz="1600" strike="sngStrike" dirty="0" err="1">
                <a:solidFill>
                  <a:srgbClr val="FF0000"/>
                </a:solidFill>
                <a:latin typeface="Courier New" pitchFamily="49" charset="0"/>
                <a:cs typeface="Courier New" pitchFamily="49" charset="0"/>
              </a:rPr>
              <a:t>install.packages</a:t>
            </a:r>
            <a:r>
              <a:rPr lang="en-US" altLang="zh-TW" sz="1600" strike="sngStrike" dirty="0">
                <a:solidFill>
                  <a:srgbClr val="FF0000"/>
                </a:solidFill>
                <a:latin typeface="Courier New" pitchFamily="49" charset="0"/>
                <a:cs typeface="Courier New" pitchFamily="49" charset="0"/>
              </a:rPr>
              <a:t>("e1071")</a:t>
            </a:r>
          </a:p>
          <a:p>
            <a:r>
              <a:rPr lang="en-US" altLang="zh-TW" sz="1600" strike="sngStrike" dirty="0">
                <a:solidFill>
                  <a:srgbClr val="FF0000"/>
                </a:solidFill>
                <a:latin typeface="Courier New" pitchFamily="49" charset="0"/>
                <a:cs typeface="Courier New" pitchFamily="49" charset="0"/>
              </a:rPr>
              <a:t>&gt; </a:t>
            </a:r>
            <a:r>
              <a:rPr lang="en-US" altLang="zh-TW" sz="1600" strike="sngStrike" dirty="0" err="1">
                <a:solidFill>
                  <a:srgbClr val="FF0000"/>
                </a:solidFill>
                <a:latin typeface="Courier New" pitchFamily="49" charset="0"/>
                <a:cs typeface="Courier New" pitchFamily="49" charset="0"/>
              </a:rPr>
              <a:t>install.packages</a:t>
            </a:r>
            <a:r>
              <a:rPr lang="en-US" altLang="zh-TW" sz="1600" strike="sngStrike" dirty="0">
                <a:solidFill>
                  <a:srgbClr val="FF0000"/>
                </a:solidFill>
                <a:latin typeface="Courier New" pitchFamily="49" charset="0"/>
                <a:cs typeface="Courier New" pitchFamily="49" charset="0"/>
              </a:rPr>
              <a:t>("class")</a:t>
            </a:r>
            <a:endParaRPr lang="en-US" altLang="zh-TW" sz="1600" strike="sngStrike" dirty="0">
              <a:solidFill>
                <a:srgbClr val="FF0000"/>
              </a:solidFill>
              <a:latin typeface="Courier New" pitchFamily="49" charset="0"/>
              <a:cs typeface="Courier New" pitchFamily="49" charset="0"/>
            </a:endParaRPr>
          </a:p>
          <a:p>
            <a:r>
              <a:rPr lang="en-US" altLang="zh-TW" sz="1600" dirty="0">
                <a:solidFill>
                  <a:srgbClr val="FF0000"/>
                </a:solidFill>
                <a:latin typeface="Courier New" pitchFamily="49" charset="0"/>
                <a:cs typeface="Courier New" pitchFamily="49" charset="0"/>
              </a:rPr>
              <a:t>&gt; library(e1071)</a:t>
            </a:r>
          </a:p>
          <a:p>
            <a:r>
              <a:rPr lang="en-US" altLang="zh-TW" sz="1600" dirty="0">
                <a:solidFill>
                  <a:srgbClr val="FF0000"/>
                </a:solidFill>
                <a:latin typeface="Courier New" pitchFamily="49" charset="0"/>
                <a:cs typeface="Courier New" pitchFamily="49" charset="0"/>
              </a:rPr>
              <a:t>&gt; library(class)</a:t>
            </a:r>
          </a:p>
          <a:p>
            <a:r>
              <a:rPr lang="en-US" altLang="zh-TW" sz="1600" dirty="0">
                <a:solidFill>
                  <a:srgbClr val="FF0000"/>
                </a:solidFill>
                <a:latin typeface="Courier New" pitchFamily="49" charset="0"/>
                <a:cs typeface="Courier New" pitchFamily="49" charset="0"/>
              </a:rPr>
              <a:t>&gt; train=</a:t>
            </a:r>
            <a:r>
              <a:rPr lang="en-US" altLang="zh-TW" sz="1600" dirty="0" err="1">
                <a:solidFill>
                  <a:srgbClr val="FF0000"/>
                </a:solidFill>
                <a:latin typeface="Courier New" pitchFamily="49" charset="0"/>
                <a:cs typeface="Courier New" pitchFamily="49" charset="0"/>
              </a:rPr>
              <a:t>read.table</a:t>
            </a:r>
            <a:r>
              <a:rPr lang="en-US" altLang="zh-TW" sz="1600" dirty="0">
                <a:solidFill>
                  <a:srgbClr val="FF0000"/>
                </a:solidFill>
                <a:latin typeface="Courier New" pitchFamily="49" charset="0"/>
                <a:cs typeface="Courier New" pitchFamily="49" charset="0"/>
              </a:rPr>
              <a:t>("train_data.csv", header=T, </a:t>
            </a:r>
            <a:r>
              <a:rPr lang="en-US" altLang="zh-TW" sz="1600" dirty="0" err="1">
                <a:solidFill>
                  <a:srgbClr val="FF0000"/>
                </a:solidFill>
                <a:latin typeface="Courier New" pitchFamily="49" charset="0"/>
                <a:cs typeface="Courier New" pitchFamily="49" charset="0"/>
              </a:rPr>
              <a:t>sep</a:t>
            </a:r>
            <a:r>
              <a:rPr lang="en-US" altLang="zh-TW" sz="1600" dirty="0">
                <a:solidFill>
                  <a:srgbClr val="FF0000"/>
                </a:solidFill>
                <a:latin typeface="Courier New" pitchFamily="49" charset="0"/>
                <a:cs typeface="Courier New" pitchFamily="49" charset="0"/>
              </a:rPr>
              <a:t>=",")</a:t>
            </a:r>
          </a:p>
          <a:p>
            <a:r>
              <a:rPr lang="en-US" altLang="zh-TW" sz="1600" dirty="0">
                <a:solidFill>
                  <a:srgbClr val="FF0000"/>
                </a:solidFill>
                <a:latin typeface="Courier New" pitchFamily="49" charset="0"/>
                <a:cs typeface="Courier New" pitchFamily="49" charset="0"/>
              </a:rPr>
              <a:t>&gt; test=</a:t>
            </a:r>
            <a:r>
              <a:rPr lang="en-US" altLang="zh-TW" sz="1600" dirty="0" err="1">
                <a:solidFill>
                  <a:srgbClr val="FF0000"/>
                </a:solidFill>
                <a:latin typeface="Courier New" pitchFamily="49" charset="0"/>
                <a:cs typeface="Courier New" pitchFamily="49" charset="0"/>
              </a:rPr>
              <a:t>read.table</a:t>
            </a:r>
            <a:r>
              <a:rPr lang="en-US" altLang="zh-TW" sz="1600" dirty="0">
                <a:solidFill>
                  <a:srgbClr val="FF0000"/>
                </a:solidFill>
                <a:latin typeface="Courier New" pitchFamily="49" charset="0"/>
                <a:cs typeface="Courier New" pitchFamily="49" charset="0"/>
              </a:rPr>
              <a:t>("test_data.csv", header=T, </a:t>
            </a:r>
            <a:r>
              <a:rPr lang="en-US" altLang="zh-TW" sz="1600" dirty="0" err="1">
                <a:solidFill>
                  <a:srgbClr val="FF0000"/>
                </a:solidFill>
                <a:latin typeface="Courier New" pitchFamily="49" charset="0"/>
                <a:cs typeface="Courier New" pitchFamily="49" charset="0"/>
              </a:rPr>
              <a:t>sep</a:t>
            </a:r>
            <a:r>
              <a:rPr lang="en-US" altLang="zh-TW" sz="1600" dirty="0">
                <a:solidFill>
                  <a:srgbClr val="FF0000"/>
                </a:solidFill>
                <a:latin typeface="Courier New" pitchFamily="49" charset="0"/>
                <a:cs typeface="Courier New" pitchFamily="49" charset="0"/>
              </a:rPr>
              <a:t>=",")</a:t>
            </a:r>
          </a:p>
          <a:p>
            <a:r>
              <a:rPr lang="en-US" altLang="zh-TW" sz="1600" dirty="0">
                <a:solidFill>
                  <a:srgbClr val="FF0000"/>
                </a:solidFill>
                <a:latin typeface="Courier New" pitchFamily="49" charset="0"/>
                <a:cs typeface="Courier New" pitchFamily="49" charset="0"/>
              </a:rPr>
              <a:t>&gt; </a:t>
            </a:r>
            <a:r>
              <a:rPr lang="en-US" altLang="zh-TW" sz="1600" dirty="0" err="1">
                <a:solidFill>
                  <a:srgbClr val="FF0000"/>
                </a:solidFill>
                <a:latin typeface="Courier New" pitchFamily="49" charset="0"/>
                <a:cs typeface="Courier New" pitchFamily="49" charset="0"/>
              </a:rPr>
              <a:t>ctrain</a:t>
            </a:r>
            <a:r>
              <a:rPr lang="en-US" altLang="zh-TW" sz="1600" dirty="0">
                <a:solidFill>
                  <a:srgbClr val="FF0000"/>
                </a:solidFill>
                <a:latin typeface="Courier New" pitchFamily="49" charset="0"/>
                <a:cs typeface="Courier New" pitchFamily="49" charset="0"/>
              </a:rPr>
              <a:t>=scan("</a:t>
            </a:r>
            <a:r>
              <a:rPr lang="en-US" altLang="zh-TW" sz="1600" dirty="0" err="1">
                <a:solidFill>
                  <a:srgbClr val="FF0000"/>
                </a:solidFill>
                <a:latin typeface="Courier New" pitchFamily="49" charset="0"/>
                <a:cs typeface="Courier New" pitchFamily="49" charset="0"/>
              </a:rPr>
              <a:t>ctrain.txt",what</a:t>
            </a:r>
            <a:r>
              <a:rPr lang="en-US" altLang="zh-TW" sz="1600" dirty="0">
                <a:solidFill>
                  <a:srgbClr val="FF0000"/>
                </a:solidFill>
                <a:latin typeface="Courier New" pitchFamily="49" charset="0"/>
                <a:cs typeface="Courier New" pitchFamily="49" charset="0"/>
              </a:rPr>
              <a:t>=character())</a:t>
            </a:r>
          </a:p>
          <a:p>
            <a:r>
              <a:rPr lang="en-US" altLang="zh-TW" sz="1600" dirty="0">
                <a:solidFill>
                  <a:srgbClr val="FF0000"/>
                </a:solidFill>
                <a:latin typeface="Courier New" pitchFamily="49" charset="0"/>
                <a:cs typeface="Courier New" pitchFamily="49" charset="0"/>
              </a:rPr>
              <a:t>&gt; </a:t>
            </a:r>
            <a:r>
              <a:rPr lang="en-US" altLang="zh-TW" sz="1600" dirty="0" err="1">
                <a:solidFill>
                  <a:srgbClr val="FF0000"/>
                </a:solidFill>
                <a:latin typeface="Courier New" pitchFamily="49" charset="0"/>
                <a:cs typeface="Courier New" pitchFamily="49" charset="0"/>
              </a:rPr>
              <a:t>ctest</a:t>
            </a:r>
            <a:r>
              <a:rPr lang="en-US" altLang="zh-TW" sz="1600" dirty="0">
                <a:solidFill>
                  <a:srgbClr val="FF0000"/>
                </a:solidFill>
                <a:latin typeface="Courier New" pitchFamily="49" charset="0"/>
                <a:cs typeface="Courier New" pitchFamily="49" charset="0"/>
              </a:rPr>
              <a:t>=scan("</a:t>
            </a:r>
            <a:r>
              <a:rPr lang="en-US" altLang="zh-TW" sz="1600" dirty="0" err="1">
                <a:solidFill>
                  <a:srgbClr val="FF0000"/>
                </a:solidFill>
                <a:latin typeface="Courier New" pitchFamily="49" charset="0"/>
                <a:cs typeface="Courier New" pitchFamily="49" charset="0"/>
              </a:rPr>
              <a:t>ctest.txt",what</a:t>
            </a:r>
            <a:r>
              <a:rPr lang="en-US" altLang="zh-TW" sz="1600" dirty="0">
                <a:solidFill>
                  <a:srgbClr val="FF0000"/>
                </a:solidFill>
                <a:latin typeface="Courier New" pitchFamily="49" charset="0"/>
                <a:cs typeface="Courier New" pitchFamily="49" charset="0"/>
              </a:rPr>
              <a:t>=character())</a:t>
            </a:r>
          </a:p>
          <a:p>
            <a:r>
              <a:rPr lang="en-US" altLang="zh-TW" sz="1600" dirty="0">
                <a:solidFill>
                  <a:srgbClr val="FF0000"/>
                </a:solidFill>
                <a:latin typeface="Courier New" pitchFamily="49" charset="0"/>
                <a:cs typeface="Courier New" pitchFamily="49" charset="0"/>
              </a:rPr>
              <a:t>&gt; </a:t>
            </a:r>
            <a:r>
              <a:rPr lang="en-US" altLang="zh-TW" sz="1600" dirty="0" err="1">
                <a:solidFill>
                  <a:srgbClr val="FF0000"/>
                </a:solidFill>
                <a:latin typeface="Courier New" pitchFamily="49" charset="0"/>
                <a:cs typeface="Courier New" pitchFamily="49" charset="0"/>
              </a:rPr>
              <a:t>ctrain</a:t>
            </a:r>
            <a:r>
              <a:rPr lang="en-US" altLang="zh-TW" sz="1600" dirty="0">
                <a:solidFill>
                  <a:srgbClr val="FF0000"/>
                </a:solidFill>
                <a:latin typeface="Courier New" pitchFamily="49" charset="0"/>
                <a:cs typeface="Courier New" pitchFamily="49" charset="0"/>
              </a:rPr>
              <a:t>=</a:t>
            </a:r>
            <a:r>
              <a:rPr lang="en-US" altLang="zh-TW" sz="1600" b="1" dirty="0" err="1">
                <a:solidFill>
                  <a:srgbClr val="7030A0"/>
                </a:solidFill>
                <a:latin typeface="Courier New" pitchFamily="49" charset="0"/>
                <a:cs typeface="Courier New" pitchFamily="49" charset="0"/>
              </a:rPr>
              <a:t>as.factor</a:t>
            </a:r>
            <a:r>
              <a:rPr lang="en-US" altLang="zh-TW" sz="1600" dirty="0">
                <a:solidFill>
                  <a:srgbClr val="FF0000"/>
                </a:solidFill>
                <a:latin typeface="Courier New" pitchFamily="49" charset="0"/>
                <a:cs typeface="Courier New" pitchFamily="49" charset="0"/>
              </a:rPr>
              <a:t>(</a:t>
            </a:r>
            <a:r>
              <a:rPr lang="en-US" altLang="zh-TW" sz="1600" dirty="0" err="1">
                <a:solidFill>
                  <a:srgbClr val="FF0000"/>
                </a:solidFill>
                <a:latin typeface="Courier New" pitchFamily="49" charset="0"/>
                <a:cs typeface="Courier New" pitchFamily="49" charset="0"/>
              </a:rPr>
              <a:t>ctrain</a:t>
            </a:r>
            <a:r>
              <a:rPr lang="en-US" altLang="zh-TW" sz="1600" dirty="0">
                <a:solidFill>
                  <a:srgbClr val="FF0000"/>
                </a:solidFill>
                <a:latin typeface="Courier New" pitchFamily="49" charset="0"/>
                <a:cs typeface="Courier New" pitchFamily="49" charset="0"/>
              </a:rPr>
              <a:t>)</a:t>
            </a:r>
          </a:p>
          <a:p>
            <a:r>
              <a:rPr lang="en-US" altLang="zh-TW" sz="1600" dirty="0">
                <a:solidFill>
                  <a:srgbClr val="FF0000"/>
                </a:solidFill>
                <a:latin typeface="Courier New" pitchFamily="49" charset="0"/>
                <a:cs typeface="Courier New" pitchFamily="49" charset="0"/>
              </a:rPr>
              <a:t>&gt; </a:t>
            </a:r>
            <a:r>
              <a:rPr lang="en-US" altLang="zh-TW" sz="1600" dirty="0" err="1">
                <a:solidFill>
                  <a:srgbClr val="FF0000"/>
                </a:solidFill>
                <a:latin typeface="Courier New" pitchFamily="49" charset="0"/>
                <a:cs typeface="Courier New" pitchFamily="49" charset="0"/>
              </a:rPr>
              <a:t>ctest</a:t>
            </a:r>
            <a:r>
              <a:rPr lang="en-US" altLang="zh-TW" sz="1600" dirty="0">
                <a:solidFill>
                  <a:srgbClr val="FF0000"/>
                </a:solidFill>
                <a:latin typeface="Courier New" pitchFamily="49" charset="0"/>
                <a:cs typeface="Courier New" pitchFamily="49" charset="0"/>
              </a:rPr>
              <a:t>=</a:t>
            </a:r>
            <a:r>
              <a:rPr lang="en-US" altLang="zh-TW" sz="1600" b="1" dirty="0" err="1">
                <a:solidFill>
                  <a:srgbClr val="7030A0"/>
                </a:solidFill>
                <a:latin typeface="Courier New" pitchFamily="49" charset="0"/>
                <a:cs typeface="Courier New" pitchFamily="49" charset="0"/>
              </a:rPr>
              <a:t>as.factor</a:t>
            </a:r>
            <a:r>
              <a:rPr lang="en-US" altLang="zh-TW" sz="1600" dirty="0">
                <a:solidFill>
                  <a:srgbClr val="FF0000"/>
                </a:solidFill>
                <a:latin typeface="Courier New" pitchFamily="49" charset="0"/>
                <a:cs typeface="Courier New" pitchFamily="49" charset="0"/>
              </a:rPr>
              <a:t>(</a:t>
            </a:r>
            <a:r>
              <a:rPr lang="en-US" altLang="zh-TW" sz="1600" dirty="0" err="1">
                <a:solidFill>
                  <a:srgbClr val="FF0000"/>
                </a:solidFill>
                <a:latin typeface="Courier New" pitchFamily="49" charset="0"/>
                <a:cs typeface="Courier New" pitchFamily="49" charset="0"/>
              </a:rPr>
              <a:t>ctest</a:t>
            </a:r>
            <a:r>
              <a:rPr lang="en-US" altLang="zh-TW" sz="1600" dirty="0">
                <a:solidFill>
                  <a:srgbClr val="FF0000"/>
                </a:solidFill>
                <a:latin typeface="Courier New" pitchFamily="49" charset="0"/>
                <a:cs typeface="Courier New" pitchFamily="49" charset="0"/>
              </a:rPr>
              <a:t>)</a:t>
            </a:r>
          </a:p>
          <a:p>
            <a:r>
              <a:rPr lang="en-US" altLang="zh-TW" sz="1600" dirty="0">
                <a:solidFill>
                  <a:srgbClr val="FF0000"/>
                </a:solidFill>
                <a:latin typeface="Courier New" pitchFamily="49" charset="0"/>
                <a:cs typeface="Courier New" pitchFamily="49" charset="0"/>
              </a:rPr>
              <a:t>&gt; </a:t>
            </a:r>
            <a:r>
              <a:rPr lang="en-US" altLang="zh-TW" sz="1600" b="1" dirty="0" err="1">
                <a:solidFill>
                  <a:srgbClr val="7030A0"/>
                </a:solidFill>
                <a:latin typeface="Courier New" pitchFamily="49" charset="0"/>
                <a:cs typeface="Courier New" pitchFamily="49" charset="0"/>
              </a:rPr>
              <a:t>tune.knn</a:t>
            </a:r>
            <a:r>
              <a:rPr lang="en-US" altLang="zh-TW" sz="1600" dirty="0">
                <a:solidFill>
                  <a:srgbClr val="FF0000"/>
                </a:solidFill>
                <a:latin typeface="Courier New" pitchFamily="49" charset="0"/>
                <a:cs typeface="Courier New" pitchFamily="49" charset="0"/>
              </a:rPr>
              <a:t>(train, </a:t>
            </a:r>
            <a:r>
              <a:rPr lang="en-US" altLang="zh-TW" sz="1600" dirty="0" err="1">
                <a:solidFill>
                  <a:srgbClr val="FF0000"/>
                </a:solidFill>
                <a:latin typeface="Courier New" pitchFamily="49" charset="0"/>
                <a:cs typeface="Courier New" pitchFamily="49" charset="0"/>
              </a:rPr>
              <a:t>ctrain</a:t>
            </a:r>
            <a:r>
              <a:rPr lang="en-US" altLang="zh-TW" sz="1600" dirty="0">
                <a:solidFill>
                  <a:srgbClr val="FF0000"/>
                </a:solidFill>
                <a:latin typeface="Courier New" pitchFamily="49" charset="0"/>
                <a:cs typeface="Courier New" pitchFamily="49" charset="0"/>
              </a:rPr>
              <a:t>, k = 1:5) # best K = 1</a:t>
            </a:r>
          </a:p>
          <a:p>
            <a:r>
              <a:rPr lang="en-US" altLang="zh-TW" sz="1600" dirty="0">
                <a:solidFill>
                  <a:srgbClr val="FF0000"/>
                </a:solidFill>
                <a:latin typeface="Courier New" pitchFamily="49" charset="0"/>
                <a:cs typeface="Courier New" pitchFamily="49" charset="0"/>
              </a:rPr>
              <a:t>&gt; </a:t>
            </a:r>
            <a:r>
              <a:rPr lang="en-US" altLang="zh-TW" sz="1600" dirty="0" err="1">
                <a:solidFill>
                  <a:srgbClr val="FF0000"/>
                </a:solidFill>
                <a:latin typeface="Courier New" pitchFamily="49" charset="0"/>
                <a:cs typeface="Courier New" pitchFamily="49" charset="0"/>
              </a:rPr>
              <a:t>k.result</a:t>
            </a:r>
            <a:r>
              <a:rPr lang="en-US" altLang="zh-TW" sz="1600" dirty="0">
                <a:solidFill>
                  <a:srgbClr val="FF0000"/>
                </a:solidFill>
                <a:latin typeface="Courier New" pitchFamily="49" charset="0"/>
                <a:cs typeface="Courier New" pitchFamily="49" charset="0"/>
              </a:rPr>
              <a:t>=</a:t>
            </a:r>
            <a:r>
              <a:rPr lang="en-US" altLang="zh-TW" sz="1600" b="1" dirty="0" err="1">
                <a:solidFill>
                  <a:srgbClr val="7030A0"/>
                </a:solidFill>
                <a:latin typeface="Courier New" pitchFamily="49" charset="0"/>
                <a:cs typeface="Courier New" pitchFamily="49" charset="0"/>
              </a:rPr>
              <a:t>knn</a:t>
            </a:r>
            <a:r>
              <a:rPr lang="en-US" altLang="zh-TW" sz="1600" dirty="0">
                <a:solidFill>
                  <a:srgbClr val="FF0000"/>
                </a:solidFill>
                <a:latin typeface="Courier New" pitchFamily="49" charset="0"/>
                <a:cs typeface="Courier New" pitchFamily="49" charset="0"/>
              </a:rPr>
              <a:t>(train, test, </a:t>
            </a:r>
            <a:r>
              <a:rPr lang="en-US" altLang="zh-TW" sz="1600" dirty="0" err="1">
                <a:solidFill>
                  <a:srgbClr val="FF0000"/>
                </a:solidFill>
                <a:latin typeface="Courier New" pitchFamily="49" charset="0"/>
                <a:cs typeface="Courier New" pitchFamily="49" charset="0"/>
              </a:rPr>
              <a:t>ctrain</a:t>
            </a:r>
            <a:r>
              <a:rPr lang="en-US" altLang="zh-TW" sz="1600" dirty="0">
                <a:solidFill>
                  <a:srgbClr val="FF0000"/>
                </a:solidFill>
                <a:latin typeface="Courier New" pitchFamily="49" charset="0"/>
                <a:cs typeface="Courier New" pitchFamily="49" charset="0"/>
              </a:rPr>
              <a:t>, k=1)</a:t>
            </a:r>
          </a:p>
          <a:p>
            <a:r>
              <a:rPr lang="en-US" altLang="zh-TW" sz="1600" dirty="0">
                <a:solidFill>
                  <a:srgbClr val="FF0000"/>
                </a:solidFill>
                <a:latin typeface="Courier New" pitchFamily="49" charset="0"/>
                <a:cs typeface="Courier New" pitchFamily="49" charset="0"/>
              </a:rPr>
              <a:t>&gt; </a:t>
            </a:r>
            <a:r>
              <a:rPr lang="en-US" altLang="zh-TW" sz="1600" dirty="0" err="1">
                <a:solidFill>
                  <a:srgbClr val="FF0000"/>
                </a:solidFill>
                <a:latin typeface="Courier New" pitchFamily="49" charset="0"/>
                <a:cs typeface="Courier New" pitchFamily="49" charset="0"/>
              </a:rPr>
              <a:t>ctest</a:t>
            </a:r>
            <a:endParaRPr lang="en-US" altLang="zh-TW" sz="1600" dirty="0">
              <a:solidFill>
                <a:srgbClr val="FF0000"/>
              </a:solidFill>
              <a:latin typeface="Courier New" pitchFamily="49" charset="0"/>
              <a:cs typeface="Courier New" pitchFamily="49" charset="0"/>
            </a:endParaRPr>
          </a:p>
          <a:p>
            <a:r>
              <a:rPr lang="en-US" altLang="zh-TW" sz="1600" dirty="0">
                <a:solidFill>
                  <a:schemeClr val="tx1"/>
                </a:solidFill>
                <a:latin typeface="Courier New" pitchFamily="49" charset="0"/>
                <a:cs typeface="Courier New" pitchFamily="49" charset="0"/>
              </a:rPr>
              <a:t> [1] L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M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endParaRPr lang="en-US" altLang="zh-TW" sz="1600" dirty="0">
              <a:solidFill>
                <a:schemeClr val="tx1"/>
              </a:solidFill>
              <a:latin typeface="Courier New" pitchFamily="49" charset="0"/>
              <a:cs typeface="Courier New" pitchFamily="49" charset="0"/>
            </a:endParaRPr>
          </a:p>
          <a:p>
            <a:r>
              <a:rPr lang="en-US" altLang="zh-TW" sz="1600" dirty="0">
                <a:solidFill>
                  <a:schemeClr val="tx1"/>
                </a:solidFill>
                <a:latin typeface="Courier New" pitchFamily="49" charset="0"/>
                <a:cs typeface="Courier New" pitchFamily="49" charset="0"/>
              </a:rPr>
              <a:t>Levels: L M</a:t>
            </a:r>
          </a:p>
          <a:p>
            <a:r>
              <a:rPr lang="en-US" altLang="zh-TW" sz="1600" dirty="0">
                <a:solidFill>
                  <a:srgbClr val="FF0000"/>
                </a:solidFill>
                <a:latin typeface="Courier New" pitchFamily="49" charset="0"/>
                <a:cs typeface="Courier New" pitchFamily="49" charset="0"/>
              </a:rPr>
              <a:t>&gt; </a:t>
            </a:r>
            <a:r>
              <a:rPr lang="en-US" altLang="zh-TW" sz="1600" dirty="0" err="1">
                <a:solidFill>
                  <a:srgbClr val="FF0000"/>
                </a:solidFill>
                <a:latin typeface="Courier New" pitchFamily="49" charset="0"/>
                <a:cs typeface="Courier New" pitchFamily="49" charset="0"/>
              </a:rPr>
              <a:t>k.result</a:t>
            </a:r>
            <a:endParaRPr lang="en-US" altLang="zh-TW" sz="1600" dirty="0">
              <a:solidFill>
                <a:srgbClr val="FF0000"/>
              </a:solidFill>
              <a:latin typeface="Courier New" pitchFamily="49" charset="0"/>
              <a:cs typeface="Courier New" pitchFamily="49" charset="0"/>
            </a:endParaRPr>
          </a:p>
          <a:p>
            <a:r>
              <a:rPr lang="en-US" altLang="zh-TW" sz="1600" dirty="0">
                <a:solidFill>
                  <a:schemeClr val="tx1"/>
                </a:solidFill>
                <a:latin typeface="Courier New" pitchFamily="49" charset="0"/>
                <a:cs typeface="Courier New" pitchFamily="49" charset="0"/>
              </a:rPr>
              <a:t> [1] L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L</a:t>
            </a:r>
            <a:r>
              <a:rPr lang="en-US" altLang="zh-TW" sz="1600" dirty="0">
                <a:solidFill>
                  <a:schemeClr val="tx1"/>
                </a:solidFill>
                <a:latin typeface="Courier New" pitchFamily="49" charset="0"/>
                <a:cs typeface="Courier New" pitchFamily="49" charset="0"/>
              </a:rPr>
              <a:t> M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L M </a:t>
            </a:r>
            <a:r>
              <a:rPr lang="en-US" altLang="zh-TW" sz="1600" dirty="0" err="1">
                <a:solidFill>
                  <a:schemeClr val="tx1"/>
                </a:solidFill>
                <a:latin typeface="Courier New" pitchFamily="49" charset="0"/>
                <a:cs typeface="Courier New" pitchFamily="49" charset="0"/>
              </a:rPr>
              <a:t>M</a:t>
            </a:r>
            <a:r>
              <a:rPr lang="en-US" altLang="zh-TW" sz="1600" dirty="0">
                <a:solidFill>
                  <a:schemeClr val="tx1"/>
                </a:solidFill>
                <a:latin typeface="Courier New" pitchFamily="49" charset="0"/>
                <a:cs typeface="Courier New" pitchFamily="49" charset="0"/>
              </a:rPr>
              <a:t> </a:t>
            </a:r>
            <a:r>
              <a:rPr lang="en-US" altLang="zh-TW" sz="1600" dirty="0" err="1">
                <a:solidFill>
                  <a:schemeClr val="tx1"/>
                </a:solidFill>
                <a:latin typeface="Courier New" pitchFamily="49" charset="0"/>
                <a:cs typeface="Courier New" pitchFamily="49" charset="0"/>
              </a:rPr>
              <a:t>M</a:t>
            </a:r>
            <a:endParaRPr lang="en-US" altLang="zh-TW" sz="1600" dirty="0">
              <a:solidFill>
                <a:schemeClr val="tx1"/>
              </a:solidFill>
              <a:latin typeface="Courier New" pitchFamily="49" charset="0"/>
              <a:cs typeface="Courier New" pitchFamily="49" charset="0"/>
            </a:endParaRPr>
          </a:p>
          <a:p>
            <a:r>
              <a:rPr lang="en-US" altLang="zh-TW" sz="1600" dirty="0">
                <a:solidFill>
                  <a:schemeClr val="tx1"/>
                </a:solidFill>
                <a:latin typeface="Courier New" pitchFamily="49" charset="0"/>
                <a:cs typeface="Courier New" pitchFamily="49" charset="0"/>
              </a:rPr>
              <a:t>Levels: L </a:t>
            </a:r>
            <a:r>
              <a:rPr lang="en-US" altLang="zh-TW" sz="1600" dirty="0">
                <a:solidFill>
                  <a:schemeClr val="tx1"/>
                </a:solidFill>
                <a:latin typeface="Courier New" pitchFamily="49" charset="0"/>
                <a:cs typeface="Courier New" pitchFamily="49" charset="0"/>
              </a:rPr>
              <a:t>M</a:t>
            </a:r>
            <a:endParaRPr lang="en-US" altLang="zh-TW" sz="1600"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45048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模組">
      <a:maj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楷体_GB2312"/>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Machine learning.v2</Template>
  <TotalTime>95</TotalTime>
  <Words>4943</Words>
  <Application>Microsoft Office PowerPoint</Application>
  <PresentationFormat>寬螢幕</PresentationFormat>
  <Paragraphs>909</Paragraphs>
  <Slides>59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59</vt:i4>
      </vt:variant>
    </vt:vector>
  </HeadingPairs>
  <TitlesOfParts>
    <vt:vector size="64" baseType="lpstr">
      <vt:lpstr>新細明體</vt:lpstr>
      <vt:lpstr>Cambria Math</vt:lpstr>
      <vt:lpstr>Corbel</vt:lpstr>
      <vt:lpstr>Courier New</vt:lpstr>
      <vt:lpstr>Custom Theme</vt:lpstr>
      <vt:lpstr>Machine learning</vt:lpstr>
      <vt:lpstr>Outline</vt:lpstr>
      <vt:lpstr>Data classification - KNN</vt:lpstr>
      <vt:lpstr>Data Classification</vt:lpstr>
      <vt:lpstr>Data Classification</vt:lpstr>
      <vt:lpstr>Data Classification</vt:lpstr>
      <vt:lpstr>Data Classification</vt:lpstr>
      <vt:lpstr>Data Classification</vt:lpstr>
      <vt:lpstr>Data Classification</vt:lpstr>
      <vt:lpstr>Estimate </vt:lpstr>
      <vt:lpstr>Estimate</vt:lpstr>
      <vt:lpstr>Estimate</vt:lpstr>
      <vt:lpstr>Exercise </vt:lpstr>
      <vt:lpstr>Exercise</vt:lpstr>
      <vt:lpstr>Exercise</vt:lpstr>
      <vt:lpstr>Data classification – Decision Tree</vt:lpstr>
      <vt:lpstr>Data classification – Decision Tree</vt:lpstr>
      <vt:lpstr>Data classification – Decision Tree</vt:lpstr>
      <vt:lpstr>Exercise</vt:lpstr>
      <vt:lpstr>Data classification – Random Forest</vt:lpstr>
      <vt:lpstr>Data classification – Random Forest</vt:lpstr>
      <vt:lpstr>Data classification – Random Forest</vt:lpstr>
      <vt:lpstr>Data classification – Random Forest</vt:lpstr>
      <vt:lpstr>Data classification – Random Forest</vt:lpstr>
      <vt:lpstr>Exercise</vt:lpstr>
      <vt:lpstr>Data classification – Native Bayes</vt:lpstr>
      <vt:lpstr>Data classification – Naïve  Bayes</vt:lpstr>
      <vt:lpstr>Data classification – Naïve  Bayes</vt:lpstr>
      <vt:lpstr>Data classification – Naïve  Bayes</vt:lpstr>
      <vt:lpstr>Data classification – Naïve  Bayes</vt:lpstr>
      <vt:lpstr>Data classification – Naïve  Bayes</vt:lpstr>
      <vt:lpstr>Data classification – Naïve  Bayes</vt:lpstr>
      <vt:lpstr>Data classification – Naïve  Bayes</vt:lpstr>
      <vt:lpstr>Data classification – Naïve  Bayes</vt:lpstr>
      <vt:lpstr>Data classification – Naïve  Bayes</vt:lpstr>
      <vt:lpstr>Data classification – Naïve  Bayes</vt:lpstr>
      <vt:lpstr>Data classification – Naïve  Bayes</vt:lpstr>
      <vt:lpstr>Data classification – Naïve  Bayes</vt:lpstr>
      <vt:lpstr>Data classification – Naïve  Bayes</vt:lpstr>
      <vt:lpstr>Data classification – Naïve  Bayes</vt:lpstr>
      <vt:lpstr>Data classification – Naïve  Bayes</vt:lpstr>
      <vt:lpstr>Exercise</vt:lpstr>
      <vt:lpstr>Exercise</vt:lpstr>
      <vt:lpstr>Data classification – Naïve  Bayes</vt:lpstr>
      <vt:lpstr>Data classification – Naïve  Bayes</vt:lpstr>
      <vt:lpstr>Exercise</vt:lpstr>
      <vt:lpstr>Data classification – SVM</vt:lpstr>
      <vt:lpstr>Data classification – SVM</vt:lpstr>
      <vt:lpstr>Data classification – SVM</vt:lpstr>
      <vt:lpstr>Data classification – SVM</vt:lpstr>
      <vt:lpstr>Data classification – SVM</vt:lpstr>
      <vt:lpstr>Data classification – SVM</vt:lpstr>
      <vt:lpstr>Data classification – SVM</vt:lpstr>
      <vt:lpstr>Data classification – SVM</vt:lpstr>
      <vt:lpstr>Data classification – SVM</vt:lpstr>
      <vt:lpstr>Exercise</vt:lpstr>
      <vt:lpstr>Conclusion</vt:lpstr>
      <vt:lpstr>Workflow</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簡廷因</dc:creator>
  <cp:lastModifiedBy>簡廷因</cp:lastModifiedBy>
  <cp:revision>1</cp:revision>
  <dcterms:created xsi:type="dcterms:W3CDTF">2022-05-12T03:58:48Z</dcterms:created>
  <dcterms:modified xsi:type="dcterms:W3CDTF">2022-05-12T05:34:42Z</dcterms:modified>
</cp:coreProperties>
</file>