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71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295" r:id="rId11"/>
    <p:sldId id="339" r:id="rId12"/>
    <p:sldId id="340" r:id="rId13"/>
    <p:sldId id="341" r:id="rId14"/>
    <p:sldId id="342" r:id="rId15"/>
    <p:sldId id="343" r:id="rId16"/>
    <p:sldId id="344" r:id="rId17"/>
    <p:sldId id="347" r:id="rId18"/>
    <p:sldId id="352" r:id="rId19"/>
    <p:sldId id="353" r:id="rId20"/>
    <p:sldId id="354" r:id="rId21"/>
    <p:sldId id="369" r:id="rId22"/>
    <p:sldId id="346" r:id="rId23"/>
    <p:sldId id="348" r:id="rId24"/>
    <p:sldId id="350" r:id="rId25"/>
    <p:sldId id="351" r:id="rId26"/>
    <p:sldId id="355" r:id="rId27"/>
    <p:sldId id="370" r:id="rId28"/>
    <p:sldId id="377" r:id="rId29"/>
    <p:sldId id="357" r:id="rId30"/>
    <p:sldId id="356" r:id="rId31"/>
    <p:sldId id="358" r:id="rId32"/>
    <p:sldId id="359" r:id="rId33"/>
    <p:sldId id="361" r:id="rId34"/>
    <p:sldId id="360" r:id="rId35"/>
    <p:sldId id="362" r:id="rId36"/>
    <p:sldId id="363" r:id="rId37"/>
    <p:sldId id="365" r:id="rId38"/>
    <p:sldId id="378" r:id="rId39"/>
    <p:sldId id="379" r:id="rId40"/>
    <p:sldId id="364" r:id="rId41"/>
    <p:sldId id="367" r:id="rId42"/>
    <p:sldId id="368" r:id="rId43"/>
    <p:sldId id="371" r:id="rId44"/>
    <p:sldId id="366" r:id="rId45"/>
    <p:sldId id="270" r:id="rId4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0A527A-4054-4DF1-972D-4916105C7686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9FFBFC-43AF-4C8B-B068-F2C7BD0F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73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CE5-E9CD-485A-9369-5C022C5C4F7C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F74-05B3-409B-9C85-285B8D60D92C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300D-83BA-4BF8-9C9C-A2CA662580ED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75E-1F66-465E-8406-192CA83BC8B5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A286-5806-4D70-8CAB-11C2383D043D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898-1401-4C40-A891-BADC7C2D11D8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8A22-E765-4E37-84F9-83077BE4A2BD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181FF01-4D19-42AD-8A9A-46F97D0CCA1E}" type="datetime1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drivers" TargetMode="External"/><Relationship Id="rId2" Type="http://schemas.openxmlformats.org/officeDocument/2006/relationships/hyperlink" Target="https://www.tensorflow.org/install/gpu#hardware_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5608713/tensorflow-gpu-could-not-load-dynamic-library-cusolver64-10-dll-dlerror-cuso" TargetMode="External"/><Relationship Id="rId5" Type="http://schemas.openxmlformats.org/officeDocument/2006/relationships/hyperlink" Target="https://www.tensorflow.org/install/gpu" TargetMode="External"/><Relationship Id="rId4" Type="http://schemas.openxmlformats.org/officeDocument/2006/relationships/hyperlink" Target="https://developer.nvidia.com/cudn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7282" TargetMode="External"/><Relationship Id="rId2" Type="http://schemas.openxmlformats.org/officeDocument/2006/relationships/hyperlink" Target="https://tensorflow.rstudio.com/keras/articles/examples/mnist_cn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nnel9.msdn.com/Events/useR-international-R-User-conferences/useR-International-R-User-2017-Conference/Deep-Learning-for-Natural-Language-Processing-in-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tensorflow.rstudio.com/keras/articles/examples/addition_rn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flow.rstudio.com/keras/articles/examples/imdb_lstm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.gumgum.com/articles/deep-learning-for-natural-language-processing-part-2-rnns" TargetMode="External"/><Relationship Id="rId2" Type="http://schemas.openxmlformats.org/officeDocument/2006/relationships/hyperlink" Target="https://www.slideshare.net/odsc/alec-radfordodsc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hrer.mcknote.com/zh-Hant/how_machine_learning_works/how_rnns_lstm_work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簡廷因 </a:t>
            </a:r>
            <a:r>
              <a:rPr lang="en-US" altLang="zh-TW" dirty="0" smtClean="0"/>
              <a:t>Ting-Ying </a:t>
            </a:r>
            <a:r>
              <a:rPr lang="en-US" altLang="zh-TW" dirty="0" err="1" smtClean="0"/>
              <a:t>Chien</a:t>
            </a:r>
            <a:endParaRPr lang="en-US" altLang="zh-TW" dirty="0" smtClean="0"/>
          </a:p>
          <a:p>
            <a:r>
              <a:rPr lang="en-US" altLang="zh-TW" dirty="0" smtClean="0"/>
              <a:t>2022.05.26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ctr"/>
            <a:r>
              <a:rPr lang="en-US" altLang="zh-TW" dirty="0" smtClean="0"/>
              <a:t>Deep learning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Convolutional Neural Networks (CNN)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7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CNNs use a variation of multilayer </a:t>
            </a:r>
            <a:r>
              <a:rPr lang="en-US" altLang="zh-TW" dirty="0" smtClean="0"/>
              <a:t>perceptions </a:t>
            </a:r>
            <a:r>
              <a:rPr lang="en-US" altLang="zh-TW" dirty="0"/>
              <a:t>designed to require minimal </a:t>
            </a:r>
            <a:r>
              <a:rPr lang="en-US" altLang="zh-TW" dirty="0" smtClean="0"/>
              <a:t>preprocessing</a:t>
            </a:r>
          </a:p>
          <a:p>
            <a:r>
              <a:rPr lang="en-US" altLang="zh-TW" dirty="0" smtClean="0"/>
              <a:t>Applications </a:t>
            </a:r>
            <a:r>
              <a:rPr lang="en-US" altLang="zh-TW" dirty="0"/>
              <a:t>in image and video recognition, recommender </a:t>
            </a:r>
            <a:r>
              <a:rPr lang="en-US" altLang="zh-TW" dirty="0" smtClean="0"/>
              <a:t>systems </a:t>
            </a:r>
            <a:r>
              <a:rPr lang="en-US" altLang="zh-TW" dirty="0"/>
              <a:t>and natural language processing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CNN is based on the spatiality features.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Convolutional Neural Networks (CNN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074" name="Picture 2" descr="https://cdn-images-1.medium.com/max/800/1*irWQaiIjHS27ZAPaVDoj6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2146989"/>
            <a:ext cx="762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800/1*RIBWK55dcDJa-zI_dFPDn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11649"/>
            <a:ext cx="5334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Convolution Layer</a:t>
            </a:r>
          </a:p>
          <a:p>
            <a:pPr lvl="1"/>
            <a:r>
              <a:rPr lang="en-US" altLang="zh-TW" dirty="0"/>
              <a:t>Convolutional layers apply a convolution operation to the input, passing the result to the next layer.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098" name="Picture 2" descr="https://cdn-images-1.medium.com/max/800/1*CO0yrGvAE7jw6JfGqCMR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62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Pooling </a:t>
            </a:r>
            <a:r>
              <a:rPr lang="en-US" altLang="zh-TW" dirty="0" smtClean="0"/>
              <a:t>Layer</a:t>
            </a:r>
          </a:p>
          <a:p>
            <a:pPr lvl="1"/>
            <a:r>
              <a:rPr lang="en-US" altLang="zh-TW" dirty="0"/>
              <a:t>Convolutional networks may include local or global pooling </a:t>
            </a:r>
            <a:r>
              <a:rPr lang="en-US" altLang="zh-TW" dirty="0" smtClean="0"/>
              <a:t>layers, </a:t>
            </a:r>
            <a:r>
              <a:rPr lang="en-US" altLang="zh-TW" dirty="0"/>
              <a:t>which combine the outputs of neuron clusters at one layer into a single neuron in the next </a:t>
            </a:r>
            <a:r>
              <a:rPr lang="en-US" altLang="zh-TW" dirty="0" smtClean="0"/>
              <a:t>layer</a:t>
            </a:r>
          </a:p>
          <a:p>
            <a:pPr lvl="2"/>
            <a:r>
              <a:rPr lang="en-US" altLang="zh-TW" dirty="0" smtClean="0"/>
              <a:t>Max pooling</a:t>
            </a:r>
          </a:p>
          <a:p>
            <a:pPr lvl="2"/>
            <a:r>
              <a:rPr lang="en-US" altLang="zh-TW" dirty="0" smtClean="0"/>
              <a:t>Mean pooling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122" name="Picture 2" descr="https://cdn-images-1.medium.com/max/800/1*-Yo6iC0S3QLWqgAPnV9k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" y="4347634"/>
            <a:ext cx="4282480" cy="154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cdn-images-1.medium.com/max/800/1*CGwpxQT5kJho3CbDZy2Qk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53" y="4352419"/>
            <a:ext cx="3904456" cy="15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Fully Connected </a:t>
            </a:r>
            <a:r>
              <a:rPr lang="en-US" altLang="zh-TW" dirty="0" smtClean="0"/>
              <a:t>Layer</a:t>
            </a:r>
          </a:p>
          <a:p>
            <a:pPr lvl="1"/>
            <a:r>
              <a:rPr lang="en-US" altLang="zh-TW" dirty="0"/>
              <a:t>Fully connected layers connect every neuron in one layer to every neuron in another layer.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57" y="3066185"/>
            <a:ext cx="5997285" cy="31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6146" name="Picture 2" descr="https://cdn-images-1.medium.com/max/800/1*7Q0lMIi6W-H5p_KuymEez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769939"/>
            <a:ext cx="5738989" cy="251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800/1*DPXziFXhXTw_xpfIdKFk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6" y="4414297"/>
            <a:ext cx="3923654" cy="21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1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package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54" y="1653248"/>
            <a:ext cx="90004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tensorflow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tensorflow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handwritten digits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://yann.lecun.com/exdb/mnist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MNIST dataset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6" name="Picture 2" descr="https://www.tensorflow.org/images/MN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057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1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Softmax</a:t>
            </a:r>
            <a:endParaRPr lang="en-US" altLang="zh-TW" dirty="0" smtClean="0"/>
          </a:p>
          <a:p>
            <a:pPr lvl="1"/>
            <a:r>
              <a:rPr lang="en-US" altLang="zh-TW" dirty="0"/>
              <a:t> normalized exponential </a:t>
            </a:r>
            <a:r>
              <a:rPr lang="en-US" altLang="zh-TW" dirty="0" smtClean="0"/>
              <a:t>function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Example:</a:t>
            </a:r>
          </a:p>
          <a:p>
            <a:pPr lvl="2"/>
            <a:r>
              <a:rPr lang="en-US" altLang="zh-TW" dirty="0"/>
              <a:t>[1, 2, 3, 4, 1, 2, 3</a:t>
            </a:r>
            <a:r>
              <a:rPr lang="en-US" altLang="zh-TW" dirty="0" smtClean="0"/>
              <a:t>] =&gt; </a:t>
            </a:r>
            <a:r>
              <a:rPr lang="en-US" altLang="zh-TW" dirty="0"/>
              <a:t>[0.024, 0.064, 0.175, 0.475, 0.024, 0.064, 0.175]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Activation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564904"/>
            <a:ext cx="45624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Artificial Neural Network (ANN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Convolutional </a:t>
            </a:r>
            <a:r>
              <a:rPr lang="en-US" altLang="zh-TW" dirty="0"/>
              <a:t>Neural </a:t>
            </a:r>
            <a:r>
              <a:rPr lang="en-US" altLang="zh-TW" dirty="0" smtClean="0"/>
              <a:t>Networks (CNN)</a:t>
            </a:r>
          </a:p>
          <a:p>
            <a:r>
              <a:rPr lang="en-US" altLang="zh-TW" dirty="0"/>
              <a:t>Recurrent Neural Networks (</a:t>
            </a:r>
            <a:r>
              <a:rPr lang="en-US" altLang="zh-TW" dirty="0" smtClean="0"/>
              <a:t>RNN)</a:t>
            </a:r>
          </a:p>
          <a:p>
            <a:r>
              <a:rPr lang="en-US" altLang="zh-TW" dirty="0" smtClean="0"/>
              <a:t>Long </a:t>
            </a:r>
            <a:r>
              <a:rPr lang="en-US" altLang="zh-TW" dirty="0"/>
              <a:t>Short-Term Memory (LSTM)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pPr lvl="1"/>
            <a:r>
              <a:rPr lang="en-US" altLang="zh-TW" dirty="0"/>
              <a:t>rectified linear </a:t>
            </a:r>
            <a:r>
              <a:rPr lang="en-US" altLang="zh-TW" dirty="0" smtClean="0"/>
              <a:t>unit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080" name="Picture 8" descr="https://upload.wikimedia.org/wikipedia/commons/thumb/c/c9/Ramp_function.svg/325px-Ramp_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64904"/>
            <a:ext cx="3925416" cy="222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2852936"/>
            <a:ext cx="2546920" cy="5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Download 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 </a:t>
            </a:r>
            <a:r>
              <a:rPr lang="en-US" altLang="zh-TW" dirty="0" err="1" smtClean="0"/>
              <a:t>cuda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www.tensorflow.org/install/gpu#hardware_requirements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www.nvidia.com/drivers</a:t>
            </a:r>
            <a:endParaRPr lang="en-US" altLang="zh-TW" dirty="0" smtClean="0"/>
          </a:p>
          <a:p>
            <a:r>
              <a:rPr lang="en-US" altLang="zh-TW" dirty="0" smtClean="0"/>
              <a:t>Download &amp; unzip </a:t>
            </a:r>
            <a:r>
              <a:rPr lang="en-US" altLang="zh-TW" dirty="0" err="1" smtClean="0"/>
              <a:t>cudnn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developer.nvidia.com/cudnn</a:t>
            </a:r>
            <a:endParaRPr lang="en-US" altLang="zh-TW" dirty="0"/>
          </a:p>
          <a:p>
            <a:r>
              <a:rPr lang="en-US" altLang="zh-TW" dirty="0" smtClean="0"/>
              <a:t>Setting %PATH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www.tensorflow.org/install/gpu</a:t>
            </a:r>
            <a:endParaRPr lang="en-US" altLang="zh-TW" dirty="0" smtClean="0"/>
          </a:p>
          <a:p>
            <a:r>
              <a:rPr lang="en-US" altLang="zh-TW" dirty="0"/>
              <a:t>Rename </a:t>
            </a:r>
            <a:r>
              <a:rPr lang="en-US" altLang="zh-TW" dirty="0" smtClean="0"/>
              <a:t>file </a:t>
            </a:r>
          </a:p>
          <a:p>
            <a:pPr lvl="1"/>
            <a:r>
              <a:rPr lang="en-US" altLang="zh-TW" dirty="0" smtClean="0"/>
              <a:t>cusolver64_11.dll  </a:t>
            </a:r>
            <a:r>
              <a:rPr lang="en-US" altLang="zh-TW" dirty="0"/>
              <a:t>To  cusolver64_10.dll 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stackoverflow.com/questions/65608713/tensorflow-gpu-could-not-load-dynamic-library-cusolver64-10-dll-dlerror-cuso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setting (windows GPU)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4477" y="1502465"/>
            <a:ext cx="86150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tensorflow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install_tensorflow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install_tensorflow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(version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gpu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install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miniconda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automatic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reticulate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install_miniconda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#&gt;</a:t>
            </a:r>
            <a:r>
              <a:rPr lang="zh-TW" alt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install_tensorflow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(method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envname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'r-reticulate')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128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num_classes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epochs = 12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image dimensions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img_rows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28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img_cols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28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The data, shuffled and split between train and test sets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mnist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dataset_mnist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mnist$train$x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mnist$train$y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mnist$test$x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mnist$test$y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Redefine  dimension of train/test inputs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img_rows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img_cols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1))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img_rows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img_cols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1))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input_shape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img_rows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img_cols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30996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54" y="1853484"/>
            <a:ext cx="900049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Transform RGB values into [0,1] range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 255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 255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x_train_shape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:', dim(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'\n')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'train samples\n')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'test samples\n')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Convert class vectors to binary class matrices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to_categorical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num_classes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to_categorical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num_classes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0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54" y="1853484"/>
            <a:ext cx="9000492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Define Model -----------------------------------------------------------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keras_model_sequential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layer_conv_2d(filters = 32,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c(3,3), activation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relu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         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layer_conv_2d(filters = 64,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c(3,3), activation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relu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layer_max_pooling_2d(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pool_size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c(2, 2))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layer_dropout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(rate = 0.25) %&gt;%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dropout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avoid overfitting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layer_flatten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%&gt;%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layer_dense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(units = 128, activation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relu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 %&gt;%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Fully Connected Layer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layer_dropout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(rate = 0.5) %&gt;%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dropout some neurons to avoid overfitting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layer_dense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(units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num_classes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activation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softmax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Compile model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compile(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loss_categorical_crossentropy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optimizer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optimizer_adadelta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metrics = c('accuracy')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Neural Networks (CNN)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54" y="1853484"/>
            <a:ext cx="9000492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Train &amp; Evaluate -------------------------------------------------------</a:t>
            </a: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fit(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epochs = epochs,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verbose = 1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log type</a:t>
            </a:r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validation_data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scores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%&gt;% evaluate(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verbose = 0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Output metrics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('Test loss:', scores[[1]], '\n')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('Test accuracy:', scores[[2]], '\n')</a:t>
            </a:r>
          </a:p>
        </p:txBody>
      </p:sp>
    </p:spTree>
    <p:extLst>
      <p:ext uri="{BB962C8B-B14F-4D97-AF65-F5344CB8AC3E}">
        <p14:creationId xmlns:p14="http://schemas.microsoft.com/office/powerpoint/2010/main" val="41205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tensorflow.rstudio.com/keras/articles/examples/mnist_cnn.html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ithelp.ithome.com.tw/articles/10187282</a:t>
            </a:r>
            <a:endParaRPr lang="en-US" altLang="zh-TW" dirty="0" smtClean="0"/>
          </a:p>
          <a:p>
            <a:r>
              <a:rPr lang="en-US" altLang="zh-TW" dirty="0"/>
              <a:t>Deep Learning for Natural Language Processing </a:t>
            </a:r>
            <a:r>
              <a:rPr lang="en-US" altLang="zh-TW" dirty="0" smtClean="0"/>
              <a:t>in R</a:t>
            </a:r>
          </a:p>
          <a:p>
            <a:pPr lvl="1"/>
            <a:r>
              <a:rPr lang="en-US" altLang="zh-TW" dirty="0" smtClean="0">
                <a:hlinkClick r:id="rId4"/>
              </a:rPr>
              <a:t>https://channel9.msdn.com/Events/useR-international-R-User-conferences/useR-International-R-User-2017-Conference/Deep-Learning-for-Natural-Language-Processing-in-R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CNN 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3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A</a:t>
            </a:r>
            <a:r>
              <a:rPr lang="en-US" altLang="zh-TW" dirty="0"/>
              <a:t> </a:t>
            </a:r>
            <a:r>
              <a:rPr lang="en-US" altLang="zh-TW" b="1" dirty="0"/>
              <a:t>Convolutional Neural Network Model to Ascertain Whether a Patient Has Had a Stroke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557546"/>
            <a:ext cx="2438400" cy="243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0" y="3557546"/>
            <a:ext cx="2438400" cy="2438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557546"/>
            <a:ext cx="2438400" cy="2438400"/>
          </a:xfrm>
          <a:prstGeom prst="rect">
            <a:avLst/>
          </a:prstGeom>
        </p:spPr>
      </p:pic>
      <p:pic>
        <p:nvPicPr>
          <p:cNvPr id="8" name="Picture 2" descr="Top 10 tips to protecting your confidential information 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19975"/>
            <a:ext cx="4120826" cy="291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Plantar Fasciitis Detection Based on Deep Learning Architecture</a:t>
            </a:r>
            <a:endParaRPr lang="zh-TW" altLang="zh-TW" b="1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787208" cy="23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20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Recurrent Neural </a:t>
            </a:r>
            <a:r>
              <a:rPr lang="en-US" altLang="zh-TW" dirty="0" smtClean="0"/>
              <a:t>Networks (</a:t>
            </a:r>
            <a:r>
              <a:rPr lang="en-US" altLang="zh-TW" dirty="0"/>
              <a:t>RNN)</a:t>
            </a:r>
            <a:br>
              <a:rPr lang="en-US" altLang="zh-TW" dirty="0"/>
            </a:br>
            <a:r>
              <a:rPr lang="en-US" altLang="zh-TW" dirty="0"/>
              <a:t>Long Short-Term </a:t>
            </a:r>
            <a:r>
              <a:rPr lang="en-US" altLang="zh-TW" dirty="0" smtClean="0"/>
              <a:t>Memory (LSTM)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Artificial Neural </a:t>
            </a:r>
            <a:r>
              <a:rPr lang="en-US" altLang="zh-TW" dirty="0" smtClean="0"/>
              <a:t>Network (ANN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Exhibit </a:t>
            </a:r>
            <a:r>
              <a:rPr lang="en-US" altLang="zh-TW" dirty="0"/>
              <a:t>dynamic </a:t>
            </a:r>
            <a:r>
              <a:rPr lang="en-US" altLang="zh-TW" dirty="0">
                <a:solidFill>
                  <a:srgbClr val="FF0000"/>
                </a:solidFill>
              </a:rPr>
              <a:t>temporal</a:t>
            </a:r>
            <a:r>
              <a:rPr lang="en-US" altLang="zh-TW" dirty="0"/>
              <a:t> behavior for a time </a:t>
            </a:r>
            <a:r>
              <a:rPr lang="en-US" altLang="zh-TW" dirty="0" smtClean="0"/>
              <a:t>sequence</a:t>
            </a:r>
          </a:p>
          <a:p>
            <a:r>
              <a:rPr lang="en-US" altLang="zh-TW" dirty="0" smtClean="0"/>
              <a:t>Have </a:t>
            </a:r>
            <a:r>
              <a:rPr lang="en-US" altLang="zh-TW" dirty="0"/>
              <a:t>been applied to natural language processing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098" name="Picture 2" descr="https://upload.wikimedia.org/wikipedia/commons/thumb/b/b5/Recurrent_neural_network_unfold.svg/1920px-Recurrent_neural_network_unfol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0" y="3398347"/>
            <a:ext cx="8362039" cy="278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NLP in RNN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122" name="Picture 2" descr="https://elham-khanche.github.io/blog/assets/img/RNN/Slid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3"/>
          <a:stretch/>
        </p:blipFill>
        <p:spPr bwMode="auto">
          <a:xfrm>
            <a:off x="138336" y="3068960"/>
            <a:ext cx="3240360" cy="28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lham-khanche.github.io/blog/assets/img/RNN/Slide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31823"/>
          <a:stretch/>
        </p:blipFill>
        <p:spPr bwMode="auto">
          <a:xfrm>
            <a:off x="3491880" y="3074679"/>
            <a:ext cx="2673063" cy="28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elham-khanche.github.io/blog/assets/img/RNN/Slide1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6" r="33071"/>
          <a:stretch/>
        </p:blipFill>
        <p:spPr bwMode="auto">
          <a:xfrm>
            <a:off x="6300192" y="3068624"/>
            <a:ext cx="2605456" cy="28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8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common LSTM unit is composed of a cell, an </a:t>
            </a:r>
            <a:r>
              <a:rPr lang="en-US" altLang="zh-TW" dirty="0">
                <a:solidFill>
                  <a:srgbClr val="FF0000"/>
                </a:solidFill>
              </a:rPr>
              <a:t>input gate</a:t>
            </a:r>
            <a:r>
              <a:rPr lang="en-US" altLang="zh-TW" dirty="0"/>
              <a:t>, an </a:t>
            </a:r>
            <a:r>
              <a:rPr lang="en-US" altLang="zh-TW" dirty="0">
                <a:solidFill>
                  <a:srgbClr val="FF0000"/>
                </a:solidFill>
              </a:rPr>
              <a:t>output gate </a:t>
            </a:r>
            <a:r>
              <a:rPr lang="en-US" altLang="zh-TW" dirty="0"/>
              <a:t>and a </a:t>
            </a:r>
            <a:r>
              <a:rPr lang="en-US" altLang="zh-TW" dirty="0">
                <a:solidFill>
                  <a:srgbClr val="FF0000"/>
                </a:solidFill>
              </a:rPr>
              <a:t>forget gate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Short-Term Memory (LSTM)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6148" name="Picture 4" descr="ãLong Short-Term Memory (LSTM)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" y="3370113"/>
            <a:ext cx="3710927" cy="24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le:Long Short-Term Memor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35" y="3375457"/>
            <a:ext cx="5029108" cy="22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tensorflow.rstudio.com/keras/articles/examples/addition_rnn.html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80928"/>
            <a:ext cx="68171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20480" y="1621527"/>
            <a:ext cx="9164479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stringi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Definitions ----------------------------------------------------</a:t>
            </a:r>
          </a:p>
          <a:p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Creates the char table and sorts them.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learn_encoding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function(chars){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sort(chars)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Encode from a character sequence to a one hot integer representation.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encode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function(char,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strsplit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(char, "")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unlist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sapply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(function(x){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 ==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t()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Decode the one hot representation/probabilities representation to their character output.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decode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function(x,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apply(x,1, function(y){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which.max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(y)]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}) %&gt;% paste0(collapse = "")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0240" y="1770300"/>
            <a:ext cx="9164479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Parameters --------------------------------------------------------------</a:t>
            </a: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Parameters for the model and dataset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TRAINING_SIZE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50000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DIGITS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HIDDEN_SIZE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LAYERS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Maximum length of input is '</a:t>
            </a:r>
            <a:r>
              <a:rPr lang="en-US" altLang="zh-TW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TW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(e.g., '345+678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').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Maximum length of </a:t>
            </a:r>
            <a:r>
              <a:rPr lang="en-US" altLang="zh-TW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DIGITS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DIGITS + 1 + DIGITS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All the numbers, plus sign and space for padding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c(0:9, "+", " 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learn_encoding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(charset)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Data Preparation --------------------------------------------------------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rnn.rdata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651238"/>
            <a:ext cx="4933950" cy="18859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458345" y="1862007"/>
            <a:ext cx="25519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2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58345" y="2881315"/>
            <a:ext cx="25519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6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0240" y="1770300"/>
            <a:ext cx="9164479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Initialize sequential model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keras_model_sequential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layer_lstm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(HIDDEN_SIZE,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input_shape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=c(MAXLEN, length(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 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layer_repeat_vector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(DIGITS + 1)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1:LAYERS)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%&gt;%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layer_lstm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(HIDDEN_SIZE,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return_sequences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TRUE)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time_distributed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layer_dense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(units = length(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 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layer_activation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softmax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Compiling the model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compile(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= "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categorical_crossentropy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optimizer = "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metrics = "accuracy"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38236" y="6518196"/>
            <a:ext cx="6966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Ref:</a:t>
            </a:r>
            <a:r>
              <a:rPr lang="zh-TW" altLang="en-US" sz="1200" dirty="0" smtClean="0"/>
              <a:t>https</a:t>
            </a:r>
            <a:r>
              <a:rPr lang="zh-TW" altLang="en-US" sz="1200" dirty="0"/>
              <a:t>://www.twblogs.net/a/5c947540bd9eee35fc15e27e</a:t>
            </a:r>
          </a:p>
        </p:txBody>
      </p:sp>
    </p:spTree>
    <p:extLst>
      <p:ext uri="{BB962C8B-B14F-4D97-AF65-F5344CB8AC3E}">
        <p14:creationId xmlns:p14="http://schemas.microsoft.com/office/powerpoint/2010/main" val="13926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0240" y="1770300"/>
            <a:ext cx="9164479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Fitting loop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fit(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BATCH_SIZE,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epochs = 5,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validation_data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x_val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y_val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Predict for a new observation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new_obs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encode("55+22",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array(dim = c(1,5,12))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result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predict(model,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new_obs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result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result[1,,]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decode(result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char_table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0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1026" name="Picture 2" descr="è¿éåå¾çæè¿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08606"/>
            <a:ext cx="8571696" cy="47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51720" y="635530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/>
              <a:t>Ref:</a:t>
            </a:r>
            <a:r>
              <a:rPr lang="zh-TW" altLang="en-US" sz="1200" dirty="0"/>
              <a:t>https://www.twblogs.net/a/5c947540bd9eee35fc15e27e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089041" y="349384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128 units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322195" y="61607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 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34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圖片 4" descr="RNN typ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68951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195736" y="54709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Ref: </a:t>
            </a:r>
            <a:r>
              <a:rPr lang="zh-TW" altLang="en-US" sz="1200" dirty="0" smtClean="0"/>
              <a:t>https</a:t>
            </a:r>
            <a:r>
              <a:rPr lang="zh-TW" altLang="en-US" sz="1200" dirty="0"/>
              <a:t>://blog.csdn.net/u012193416/article/details/79477220</a:t>
            </a:r>
          </a:p>
        </p:txBody>
      </p:sp>
    </p:spTree>
    <p:extLst>
      <p:ext uri="{BB962C8B-B14F-4D97-AF65-F5344CB8AC3E}">
        <p14:creationId xmlns:p14="http://schemas.microsoft.com/office/powerpoint/2010/main" val="318283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ANN is based on a collection of connected units or nodes called </a:t>
            </a:r>
            <a:r>
              <a:rPr lang="en-US" altLang="zh-TW" dirty="0">
                <a:solidFill>
                  <a:srgbClr val="FF0000"/>
                </a:solidFill>
              </a:rPr>
              <a:t>artificial neurons </a:t>
            </a:r>
            <a:r>
              <a:rPr lang="en-US" altLang="zh-TW" dirty="0"/>
              <a:t>which loosely </a:t>
            </a:r>
            <a:r>
              <a:rPr lang="en-US" altLang="zh-TW" dirty="0" smtClean="0"/>
              <a:t>model </a:t>
            </a:r>
            <a:r>
              <a:rPr lang="en-US" altLang="zh-TW" dirty="0"/>
              <a:t>the neurons in a biological brain. </a:t>
            </a:r>
            <a:endParaRPr lang="en-US" altLang="zh-TW" dirty="0" smtClean="0"/>
          </a:p>
          <a:p>
            <a:r>
              <a:rPr lang="en-US" altLang="zh-TW" dirty="0"/>
              <a:t>A neural network is a model characterized by an activation function, which is used by interconnected information processing units to transform input into output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http://www.homemeeting.us/franktmc/syna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93096"/>
            <a:ext cx="3161928" cy="23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55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tensorflow.rstudio.com/keras/articles/examples/imdb_lstm.html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IMDB dataset</a:t>
            </a:r>
          </a:p>
          <a:p>
            <a:pPr lvl="1"/>
            <a:r>
              <a:rPr lang="en-US" altLang="zh-TW" dirty="0"/>
              <a:t>Movie reviews sentiment </a:t>
            </a:r>
            <a:r>
              <a:rPr lang="en-US" altLang="zh-TW" dirty="0" smtClean="0"/>
              <a:t>classification</a:t>
            </a:r>
          </a:p>
          <a:p>
            <a:pPr lvl="1"/>
            <a:r>
              <a:rPr lang="en-US" altLang="zh-TW" smtClean="0"/>
              <a:t>50000 </a:t>
            </a:r>
            <a:r>
              <a:rPr lang="en-US" altLang="zh-TW" dirty="0" smtClean="0"/>
              <a:t>movies </a:t>
            </a:r>
            <a:r>
              <a:rPr lang="en-US" altLang="zh-TW" dirty="0"/>
              <a:t>reviews from </a:t>
            </a:r>
            <a:r>
              <a:rPr lang="en-US" altLang="zh-TW" dirty="0" smtClean="0"/>
              <a:t>IMDB</a:t>
            </a:r>
          </a:p>
          <a:p>
            <a:pPr lvl="1"/>
            <a:r>
              <a:rPr lang="en-US" altLang="zh-TW" dirty="0"/>
              <a:t>labeled by sentiment (positive/negative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review is encoded as a sequence of word indexes (integers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 words are indexed by overall frequency in the dataset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Short-Term Memory (LSTM)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Short-Term Memory (LSTM)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0240" y="1770300"/>
            <a:ext cx="916447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max_features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20000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Cut texts after this number of words (among top </a:t>
            </a:r>
            <a:r>
              <a:rPr lang="en-US" altLang="zh-TW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max_features</a:t>
            </a:r>
            <a:r>
              <a:rPr lang="en-US" altLang="zh-TW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most common words)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80  </a:t>
            </a: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load("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imdb.rdata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imdb$train$x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imdb$train$y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imdb$test$x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imdb$test$y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pad_sequences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pad_sequences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maxlen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Short-Term Memory (LSTM)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13134" y="1673939"/>
            <a:ext cx="915424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model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keras_model_sequential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layer_embedding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input_dim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max_features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output_dim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128)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layer_lstm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(units = 64, dropout = 0.2,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recurrent_dropout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0.2) %&gt;%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layer_dense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(units = 1, activation = 'sigmoid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Try using different optimizers and different optimizer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configs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compile(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loss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binary_crossentropy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optimizer = '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adam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metrics = c('accuracy')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%&gt;% fit(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y_train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epochs = 5,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validation_data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model %&gt;% evaluate(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batch_size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)</a:t>
            </a:r>
            <a:endParaRPr lang="en-US" altLang="zh-TW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('Test score:', scores[[1]])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('Test accuracy', scores[[2]])</a:t>
            </a:r>
          </a:p>
        </p:txBody>
      </p:sp>
    </p:spTree>
    <p:extLst>
      <p:ext uri="{BB962C8B-B14F-4D97-AF65-F5344CB8AC3E}">
        <p14:creationId xmlns:p14="http://schemas.microsoft.com/office/powerpoint/2010/main" val="37043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Clinical Decision Support System for Diabetes Patients with Deep Learning: Experience of a Taiwan Medical Center </a:t>
            </a:r>
            <a:endParaRPr lang="zh-TW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60" y="3573016"/>
            <a:ext cx="7560840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op 10 tips to protecting your confidential information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4" y="4426299"/>
            <a:ext cx="4120826" cy="291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www.slideshare.net/odsc/alec-radfordodsc-presentation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techblog.gumgum.com/articles/deep-learning-for-natural-language-processing-part-2-rnns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brohrer.mcknote.com/zh-Hant/how_machine_learning_works/how_rnns_lstm_work.html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5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artificial neurons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48880"/>
            <a:ext cx="3036923" cy="36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ce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8385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0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643162"/>
            <a:ext cx="864096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strike="sngStrik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TW" sz="16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1600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neuralnet</a:t>
            </a:r>
            <a:r>
              <a:rPr lang="en-US" altLang="zh-TW" sz="1600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neuralnet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Read the Data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data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read.csv("cereals.csv", header=T)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data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data[,c(4:8,16)]</a:t>
            </a:r>
          </a:p>
          <a:p>
            <a:endParaRPr lang="en-US" altLang="zh-TW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Random sampling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samplesize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0.60 *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(80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index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sample(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seq_len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 data ) ), size =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samplesize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 </a:t>
            </a:r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Scale data for neural network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apply(data , 2 , max)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apply(data, 2 , min)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scaled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as.data.frame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(scale(data, center = min, scale = max - min))</a:t>
            </a:r>
            <a:endParaRPr lang="en-US" altLang="zh-TW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643162"/>
            <a:ext cx="864096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creating training and test set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datatrain </a:t>
            </a:r>
            <a:r>
              <a:rPr lang="it-IT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data[index</a:t>
            </a:r>
            <a:r>
              <a:rPr lang="it-IT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datatest </a:t>
            </a:r>
            <a:r>
              <a:rPr lang="it-IT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data[-index,]</a:t>
            </a:r>
            <a:endParaRPr lang="en-US" altLang="zh-TW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trainNN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scaled[index , ]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testNN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scaled[-index , ]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fit neural network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NN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neuralnet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(rating ~ calories + protein + fat + sodium + fiber,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trainNN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hidden = 3 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linear.output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T )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plot neural network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zh-TW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53" y="4110937"/>
            <a:ext cx="5296006" cy="26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54" y="1502465"/>
            <a:ext cx="900049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Prediction using neural network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predict_testNN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compute(NN,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[,c(1:5)])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predict_testNN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predict_testNN$net.result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(max(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data$rating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- min(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data$rating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 + min(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data$rating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plot(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datatest$rating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predict_testNN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col='blue',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"predicted rating NN",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"real rating")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zh-TW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Calculate Root Mean Square Error (RMSE)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RMSE.NN 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(sum((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testNN$rating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predict_testNN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)^2) </a:t>
            </a:r>
            <a:r>
              <a:rPr lang="en-US" altLang="zh-TW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testNN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^ 0.5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503664"/>
            <a:ext cx="4721514" cy="23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Dataset</a:t>
            </a:r>
          </a:p>
          <a:p>
            <a:pPr lvl="1"/>
            <a:r>
              <a:rPr lang="en-US" altLang="zh-TW" dirty="0" smtClean="0"/>
              <a:t>train=</a:t>
            </a:r>
            <a:r>
              <a:rPr lang="en-US" altLang="zh-TW" dirty="0" err="1" smtClean="0"/>
              <a:t>read.table</a:t>
            </a:r>
            <a:r>
              <a:rPr lang="en-US" altLang="zh-TW" dirty="0"/>
              <a:t>("train_data.csv", header=T, </a:t>
            </a:r>
            <a:r>
              <a:rPr lang="en-US" altLang="zh-TW" dirty="0" err="1"/>
              <a:t>sep</a:t>
            </a:r>
            <a:r>
              <a:rPr lang="en-US" altLang="zh-TW" dirty="0"/>
              <a:t>=",")</a:t>
            </a:r>
          </a:p>
          <a:p>
            <a:pPr lvl="1"/>
            <a:r>
              <a:rPr lang="en-US" altLang="zh-TW" dirty="0" smtClean="0"/>
              <a:t>test=</a:t>
            </a:r>
            <a:r>
              <a:rPr lang="en-US" altLang="zh-TW" dirty="0" err="1" smtClean="0"/>
              <a:t>read.table</a:t>
            </a:r>
            <a:r>
              <a:rPr lang="en-US" altLang="zh-TW" dirty="0"/>
              <a:t>("test_data.csv", header=T, </a:t>
            </a:r>
            <a:r>
              <a:rPr lang="en-US" altLang="zh-TW" dirty="0" err="1"/>
              <a:t>sep</a:t>
            </a:r>
            <a:r>
              <a:rPr lang="en-US" altLang="zh-TW" dirty="0"/>
              <a:t>=",")</a:t>
            </a:r>
          </a:p>
          <a:p>
            <a:pPr lvl="1"/>
            <a:r>
              <a:rPr lang="en-US" altLang="zh-TW" dirty="0" err="1" smtClean="0"/>
              <a:t>ctrain</a:t>
            </a:r>
            <a:r>
              <a:rPr lang="en-US" altLang="zh-TW" dirty="0" smtClean="0"/>
              <a:t>=scan</a:t>
            </a:r>
            <a:r>
              <a:rPr lang="en-US" altLang="zh-TW" dirty="0"/>
              <a:t>("</a:t>
            </a:r>
            <a:r>
              <a:rPr lang="en-US" altLang="zh-TW" dirty="0" err="1"/>
              <a:t>ctrain.txt",what</a:t>
            </a:r>
            <a:r>
              <a:rPr lang="en-US" altLang="zh-TW" dirty="0"/>
              <a:t>=character())</a:t>
            </a:r>
          </a:p>
          <a:p>
            <a:pPr lvl="1"/>
            <a:r>
              <a:rPr lang="en-US" altLang="zh-TW" dirty="0" err="1" smtClean="0"/>
              <a:t>ctest</a:t>
            </a:r>
            <a:r>
              <a:rPr lang="en-US" altLang="zh-TW" dirty="0" smtClean="0"/>
              <a:t>=scan</a:t>
            </a:r>
            <a:r>
              <a:rPr lang="en-US" altLang="zh-TW" dirty="0"/>
              <a:t>("</a:t>
            </a:r>
            <a:r>
              <a:rPr lang="en-US" altLang="zh-TW" dirty="0" err="1"/>
              <a:t>ctest.txt",what</a:t>
            </a:r>
            <a:r>
              <a:rPr lang="en-US" altLang="zh-TW" dirty="0"/>
              <a:t>=character</a:t>
            </a:r>
            <a:r>
              <a:rPr lang="en-US" altLang="zh-TW" dirty="0" smtClean="0"/>
              <a:t>())</a:t>
            </a:r>
          </a:p>
          <a:p>
            <a:pPr lvl="1"/>
            <a:r>
              <a:rPr lang="en-US" altLang="zh-TW" dirty="0" err="1"/>
              <a:t>ctrain</a:t>
            </a:r>
            <a:r>
              <a:rPr lang="en-US" altLang="zh-TW" dirty="0"/>
              <a:t> = </a:t>
            </a:r>
            <a:r>
              <a:rPr lang="en-US" altLang="zh-TW" dirty="0" err="1"/>
              <a:t>as.vector</a:t>
            </a:r>
            <a:r>
              <a:rPr lang="en-US" altLang="zh-TW" dirty="0"/>
              <a:t>(</a:t>
            </a:r>
            <a:r>
              <a:rPr lang="en-US" altLang="zh-TW" dirty="0" err="1"/>
              <a:t>ifelse</a:t>
            </a:r>
            <a:r>
              <a:rPr lang="en-US" altLang="zh-TW" dirty="0"/>
              <a:t>(</a:t>
            </a:r>
            <a:r>
              <a:rPr lang="en-US" altLang="zh-TW" dirty="0" err="1"/>
              <a:t>ctrain</a:t>
            </a:r>
            <a:r>
              <a:rPr lang="en-US" altLang="zh-TW" dirty="0"/>
              <a:t>=="L",1,0))</a:t>
            </a:r>
          </a:p>
          <a:p>
            <a:pPr lvl="1"/>
            <a:r>
              <a:rPr lang="en-US" altLang="zh-TW" dirty="0" err="1"/>
              <a:t>ctest</a:t>
            </a:r>
            <a:r>
              <a:rPr lang="en-US" altLang="zh-TW" dirty="0"/>
              <a:t> = </a:t>
            </a:r>
            <a:r>
              <a:rPr lang="en-US" altLang="zh-TW" dirty="0" err="1"/>
              <a:t>as.vector</a:t>
            </a:r>
            <a:r>
              <a:rPr lang="en-US" altLang="zh-TW" dirty="0"/>
              <a:t>(</a:t>
            </a:r>
            <a:r>
              <a:rPr lang="en-US" altLang="zh-TW" dirty="0" err="1"/>
              <a:t>ifelse</a:t>
            </a:r>
            <a:r>
              <a:rPr lang="en-US" altLang="zh-TW" dirty="0"/>
              <a:t>(</a:t>
            </a:r>
            <a:r>
              <a:rPr lang="en-US" altLang="zh-TW" dirty="0" err="1"/>
              <a:t>ctest</a:t>
            </a:r>
            <a:r>
              <a:rPr lang="en-US" altLang="zh-TW" dirty="0"/>
              <a:t>=="L",1,0))</a:t>
            </a:r>
          </a:p>
          <a:p>
            <a:endParaRPr lang="en-US" altLang="zh-TW" dirty="0" smtClean="0"/>
          </a:p>
          <a:p>
            <a:r>
              <a:rPr lang="en-US" altLang="zh-TW" dirty="0"/>
              <a:t>Develop a Artificial Neural </a:t>
            </a:r>
            <a:r>
              <a:rPr lang="en-US" altLang="zh-TW" dirty="0" smtClean="0"/>
              <a:t>Network to </a:t>
            </a:r>
            <a:r>
              <a:rPr lang="en-US" altLang="zh-TW" dirty="0"/>
              <a:t>predict </a:t>
            </a:r>
            <a:r>
              <a:rPr lang="en-US" altLang="zh-TW" dirty="0" smtClean="0"/>
              <a:t>whether </a:t>
            </a:r>
            <a:r>
              <a:rPr lang="en-US" altLang="zh-TW" dirty="0"/>
              <a:t>the patient is </a:t>
            </a:r>
            <a:r>
              <a:rPr lang="en-US" altLang="zh-TW" dirty="0" smtClean="0"/>
              <a:t>sick or not.</a:t>
            </a:r>
          </a:p>
          <a:p>
            <a:pPr lvl="1"/>
            <a:r>
              <a:rPr lang="en-US" altLang="zh-TW" smtClean="0"/>
              <a:t>Result &gt;= </a:t>
            </a:r>
            <a:r>
              <a:rPr lang="en-US" altLang="zh-TW" dirty="0" smtClean="0"/>
              <a:t>0.5 as “L”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Calculate the TP, FP, TN and FN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Calculate the accuracy, sensitivity, specificity and precision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10073846</Template>
  <TotalTime>24740</TotalTime>
  <Words>2121</Words>
  <Application>Microsoft Office PowerPoint</Application>
  <PresentationFormat>如螢幕大小 (4:3)</PresentationFormat>
  <Paragraphs>412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新細明體</vt:lpstr>
      <vt:lpstr>Calibri</vt:lpstr>
      <vt:lpstr>Corbel</vt:lpstr>
      <vt:lpstr>Courier New</vt:lpstr>
      <vt:lpstr>Custom Theme</vt:lpstr>
      <vt:lpstr>Deep learning</vt:lpstr>
      <vt:lpstr>Outline</vt:lpstr>
      <vt:lpstr>Artificial Neural Network (ANN)</vt:lpstr>
      <vt:lpstr>Artificial Neural Network</vt:lpstr>
      <vt:lpstr>Artificial Neural Network</vt:lpstr>
      <vt:lpstr>Artificial Neural Network</vt:lpstr>
      <vt:lpstr>Artificial Neural Network</vt:lpstr>
      <vt:lpstr>Artificial Neural Network</vt:lpstr>
      <vt:lpstr>Exercise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Install package</vt:lpstr>
      <vt:lpstr>MNIST dataset</vt:lpstr>
      <vt:lpstr>Activation function</vt:lpstr>
      <vt:lpstr>Activation function</vt:lpstr>
      <vt:lpstr>Environment setting (windows GPU)</vt:lpstr>
      <vt:lpstr>Convolutional Neural Networks (CNN)</vt:lpstr>
      <vt:lpstr>Convolutional Neural Networks (CNN)</vt:lpstr>
      <vt:lpstr>Convolutional Neural Networks (CNN)</vt:lpstr>
      <vt:lpstr>Convolutional Neural Networks (CNN)</vt:lpstr>
      <vt:lpstr>CNN reference</vt:lpstr>
      <vt:lpstr>Example</vt:lpstr>
      <vt:lpstr>Example</vt:lpstr>
      <vt:lpstr>Recurrent Neural Networks (RNN) Long Short-Term Memory (LSTM)</vt:lpstr>
      <vt:lpstr>Recurrent Neural Networks (RNN)</vt:lpstr>
      <vt:lpstr>Recurrent Neural Networks (RNN)</vt:lpstr>
      <vt:lpstr>Long Short-Term Memory (LSTM)</vt:lpstr>
      <vt:lpstr>Recurrent Neural Networks (RNN)</vt:lpstr>
      <vt:lpstr>Recurrent Neural Networks (RNN)</vt:lpstr>
      <vt:lpstr>Recurrent Neural Networks (RNN)</vt:lpstr>
      <vt:lpstr>Recurrent Neural Networks (RNN)</vt:lpstr>
      <vt:lpstr>Recurrent Neural Networks (RNN)</vt:lpstr>
      <vt:lpstr>Recurrent Neural Networks (RNN)</vt:lpstr>
      <vt:lpstr>Recurrent Neural Networks (RNN)</vt:lpstr>
      <vt:lpstr>Long Short-Term Memory (LSTM)</vt:lpstr>
      <vt:lpstr>Long Short-Term Memory (LSTM)</vt:lpstr>
      <vt:lpstr>Long Short-Term Memory (LSTM)</vt:lpstr>
      <vt:lpstr>Example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tinin</dc:creator>
  <cp:lastModifiedBy>簡廷因</cp:lastModifiedBy>
  <cp:revision>623</cp:revision>
  <dcterms:created xsi:type="dcterms:W3CDTF">2012-02-22T14:05:57Z</dcterms:created>
  <dcterms:modified xsi:type="dcterms:W3CDTF">2022-05-26T05:21:21Z</dcterms:modified>
</cp:coreProperties>
</file>