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F9EB-9A5D-4971-B742-EB6B07681F1C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F5A620-8C8D-494B-9071-90EE3117AF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01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8C67-FCC8-4743-B216-13A339078BF6}" type="datetime1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63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F9EB-9A5D-4971-B742-EB6B07681F1C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F5A620-8C8D-494B-9071-90EE3117AF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16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F9EB-9A5D-4971-B742-EB6B07681F1C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F5A620-8C8D-494B-9071-90EE3117AF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45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F9EB-9A5D-4971-B742-EB6B07681F1C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F5A620-8C8D-494B-9071-90EE3117AF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57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F9EB-9A5D-4971-B742-EB6B07681F1C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F5A620-8C8D-494B-9071-90EE3117AF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00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F9EB-9A5D-4971-B742-EB6B07681F1C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F5A620-8C8D-494B-9071-90EE3117AF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55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62C0F9EB-9A5D-4971-B742-EB6B07681F1C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84F5A620-8C8D-494B-9071-90EE3117AF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51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iny.rstudio.com/gallery/google-charts.html" TargetMode="External"/><Relationship Id="rId2" Type="http://schemas.openxmlformats.org/officeDocument/2006/relationships/hyperlink" Target="http://shiny.rstudio.com/gallery/bus-dashboar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hiny.rstudio.com/gallery/datatables-options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taipei/opendata/" TargetMode="External"/><Relationship Id="rId2" Type="http://schemas.openxmlformats.org/officeDocument/2006/relationships/hyperlink" Target="https://nycopendata.socrat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.gov.tw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tudio/shiny-examples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 smtClean="0"/>
              <a:t>2022.03.31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RShiny</a:t>
            </a:r>
            <a:r>
              <a:rPr lang="en-US" altLang="zh-TW" dirty="0" smtClean="0"/>
              <a:t> (</a:t>
            </a:r>
            <a:r>
              <a:rPr lang="en-US" altLang="zh-TW" dirty="0"/>
              <a:t>Visualization with R)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0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Run first app in the server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745" y="2667000"/>
            <a:ext cx="8832511" cy="328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0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Server.r</a:t>
            </a:r>
            <a:endParaRPr lang="en-US" altLang="zh-TW" dirty="0" smtClean="0"/>
          </a:p>
          <a:p>
            <a:pPr lvl="1"/>
            <a:r>
              <a:rPr lang="en-US" altLang="zh-TW" dirty="0"/>
              <a:t>Server logic definition</a:t>
            </a:r>
            <a:endParaRPr lang="en-US" altLang="zh-TW" dirty="0" smtClean="0"/>
          </a:p>
          <a:p>
            <a:r>
              <a:rPr lang="en-US" altLang="zh-TW" dirty="0" err="1" smtClean="0"/>
              <a:t>UI.r</a:t>
            </a:r>
            <a:endParaRPr lang="en-US" altLang="zh-TW" dirty="0" smtClean="0"/>
          </a:p>
          <a:p>
            <a:pPr lvl="1"/>
            <a:r>
              <a:rPr lang="en-US" altLang="zh-TW" dirty="0"/>
              <a:t>User interface </a:t>
            </a:r>
            <a:r>
              <a:rPr lang="en-US" altLang="zh-TW" dirty="0" smtClean="0"/>
              <a:t>definition</a:t>
            </a:r>
          </a:p>
          <a:p>
            <a:r>
              <a:rPr lang="en-US" altLang="zh-TW" dirty="0" err="1" smtClean="0"/>
              <a:t>Global.r</a:t>
            </a:r>
            <a:endParaRPr lang="en-US" altLang="zh-TW" dirty="0" smtClean="0"/>
          </a:p>
          <a:p>
            <a:pPr lvl="1"/>
            <a:r>
              <a:rPr lang="en-US" altLang="zh-TW" dirty="0"/>
              <a:t> loading and defining variables for the global environment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Name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51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Text &amp; 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4000" y="2074709"/>
            <a:ext cx="9144000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UI for dataset viewer application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shinyUI(fluidPage(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Application title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titlePanel(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Table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 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Sidebar with controls to provide a caption, select a dataset,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and specify the number of observations to view. Note that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changes made to the caption in the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control are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updated in the output area immediately as you type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sidebarLayout(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sidebarPanel(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"Caption:", "Data Summary"),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selectInput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zh-TW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"Choose a dataset:",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choices = c("iris", "mtcars", "USArrests")),     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numericInput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"Number of observations to view:", 10)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    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# Show the caption, a summary of the dataset and an HTML 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# table with the requested number of observations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mainPanel(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h3(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textOutput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TW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container = span)),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verbatimTextOutput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zh-TW" alt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    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tableOutput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zh-TW" alt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9" name="矩形 8"/>
          <p:cNvSpPr/>
          <p:nvPr/>
        </p:nvSpPr>
        <p:spPr>
          <a:xfrm>
            <a:off x="2216130" y="4297618"/>
            <a:ext cx="6227806" cy="3891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196" y="314047"/>
            <a:ext cx="4674297" cy="228896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935362" y="991989"/>
            <a:ext cx="1388076" cy="3534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216130" y="4686792"/>
            <a:ext cx="6227806" cy="2417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935363" y="1341243"/>
            <a:ext cx="1392195" cy="40675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216131" y="5778120"/>
            <a:ext cx="3237471" cy="20759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463480" y="771787"/>
            <a:ext cx="3023287" cy="7760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463481" y="1547883"/>
            <a:ext cx="3023287" cy="10551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216131" y="5982148"/>
            <a:ext cx="3237471" cy="2417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216130" y="4141334"/>
            <a:ext cx="6227806" cy="16253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935362" y="606554"/>
            <a:ext cx="1388076" cy="3517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216131" y="5604726"/>
            <a:ext cx="4011827" cy="17339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463480" y="606555"/>
            <a:ext cx="847215" cy="16523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17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 &amp; 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149020"/>
            <a:ext cx="9144000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library(datasets)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server logic required to summarize and view the selected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dataset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Return the requested dataset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datasetInput &lt;- reactive({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switch</a:t>
            </a:r>
            <a:r>
              <a:rPr lang="zh-TW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(input$dataset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"iris" = iris,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"mtcars" = mtcars,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"USArrests" = USArrests)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output$caption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altLang="zh-TW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renderText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input$caption</a:t>
            </a:r>
            <a:endParaRPr lang="en-US" altLang="zh-TW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})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Generate a summary of the dataset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output$summary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zh-TW" alt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renderPrint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dataset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datasetInput()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summary(dataset)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Show the first "n" observations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output$view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zh-TW" alt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renderTable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head(datasetInput(), n = 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input$obs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8" name="矩形 7"/>
          <p:cNvSpPr/>
          <p:nvPr/>
        </p:nvSpPr>
        <p:spPr>
          <a:xfrm>
            <a:off x="5189839" y="3815283"/>
            <a:ext cx="534429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400" dirty="0"/>
              <a:t> The output$caption is computed based on a reactive expression that returns input$caption. When the user changes the "caption" field:</a:t>
            </a:r>
          </a:p>
          <a:p>
            <a:r>
              <a:rPr lang="zh-TW" altLang="en-US" sz="1400" dirty="0"/>
              <a:t>  1) This function is automatically called to recompute the output </a:t>
            </a:r>
          </a:p>
          <a:p>
            <a:r>
              <a:rPr lang="zh-TW" altLang="en-US" sz="1400" dirty="0"/>
              <a:t>  2) The new caption is pushed back to the browser for  re-display</a:t>
            </a:r>
          </a:p>
        </p:txBody>
      </p:sp>
      <p:sp>
        <p:nvSpPr>
          <p:cNvPr id="10" name="矩形 9"/>
          <p:cNvSpPr/>
          <p:nvPr/>
        </p:nvSpPr>
        <p:spPr>
          <a:xfrm>
            <a:off x="5189839" y="5137975"/>
            <a:ext cx="5344298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400" dirty="0"/>
              <a:t> The output$summary depends on the datasetInput reactive expression, so will be re-executed whenever datasetInput is invalidated (i.e. whenever the input$dataset changes)</a:t>
            </a:r>
          </a:p>
        </p:txBody>
      </p:sp>
    </p:spTree>
    <p:extLst>
      <p:ext uri="{BB962C8B-B14F-4D97-AF65-F5344CB8AC3E}">
        <p14:creationId xmlns:p14="http://schemas.microsoft.com/office/powerpoint/2010/main" val="247884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Dataset:</a:t>
            </a:r>
          </a:p>
          <a:p>
            <a:pPr lvl="1"/>
            <a:r>
              <a:rPr lang="en-US" altLang="zh-TW" dirty="0" smtClean="0"/>
              <a:t>hotel.xml</a:t>
            </a:r>
          </a:p>
          <a:p>
            <a:pPr lvl="1"/>
            <a:r>
              <a:rPr lang="en-US" altLang="zh-TW" dirty="0" smtClean="0"/>
              <a:t>viewpoint.xml</a:t>
            </a:r>
          </a:p>
          <a:p>
            <a:r>
              <a:rPr lang="en-US" altLang="zh-TW" dirty="0" smtClean="0"/>
              <a:t>Report the table by user selected</a:t>
            </a:r>
          </a:p>
          <a:p>
            <a:pPr lvl="1"/>
            <a:r>
              <a:rPr lang="en-US" altLang="zh-TW" dirty="0" smtClean="0"/>
              <a:t>Hotel</a:t>
            </a:r>
          </a:p>
          <a:p>
            <a:pPr lvl="1"/>
            <a:r>
              <a:rPr lang="en-US" altLang="zh-TW" dirty="0" smtClean="0"/>
              <a:t>Viewpoint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106" y="4097867"/>
            <a:ext cx="6408599" cy="262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81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Dataset</a:t>
            </a:r>
          </a:p>
          <a:p>
            <a:pPr lvl="1"/>
            <a:r>
              <a:rPr lang="en-US" altLang="zh-TW" dirty="0" smtClean="0"/>
              <a:t>Taoyuan_LAND_A.csv</a:t>
            </a:r>
          </a:p>
          <a:p>
            <a:pPr lvl="2"/>
            <a:r>
              <a:rPr lang="en-US" altLang="zh-TW" dirty="0" smtClean="0"/>
              <a:t>the actual price </a:t>
            </a:r>
            <a:r>
              <a:rPr lang="en-US" altLang="zh-TW" dirty="0"/>
              <a:t>registration in </a:t>
            </a:r>
            <a:r>
              <a:rPr lang="en-US" altLang="zh-TW" dirty="0" smtClean="0"/>
              <a:t>Taoyuan</a:t>
            </a:r>
          </a:p>
          <a:p>
            <a:r>
              <a:rPr lang="en-US" altLang="zh-TW" dirty="0" smtClean="0"/>
              <a:t>Report a </a:t>
            </a:r>
            <a:r>
              <a:rPr lang="en-US" altLang="zh-TW" dirty="0"/>
              <a:t>summary </a:t>
            </a:r>
            <a:r>
              <a:rPr lang="en-US" altLang="zh-TW" dirty="0" smtClean="0"/>
              <a:t>and histogram of  district by user selected</a:t>
            </a:r>
          </a:p>
          <a:p>
            <a:pPr lvl="1"/>
            <a:r>
              <a:rPr lang="en-US" altLang="zh-TW" dirty="0" err="1" smtClean="0"/>
              <a:t>Fuxing</a:t>
            </a:r>
            <a:r>
              <a:rPr lang="en-US" altLang="zh-TW" dirty="0" smtClean="0"/>
              <a:t>, Taoyuan, Yangmei, </a:t>
            </a:r>
            <a:r>
              <a:rPr lang="en-US" altLang="zh-TW" dirty="0" err="1" smtClean="0"/>
              <a:t>Daxi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Longtan</a:t>
            </a:r>
            <a:r>
              <a:rPr lang="en-US" altLang="zh-TW" dirty="0"/>
              <a:t>, Guanyin, </a:t>
            </a:r>
            <a:r>
              <a:rPr lang="en-US" altLang="zh-TW" dirty="0" err="1" smtClean="0"/>
              <a:t>Dayuan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Xinwu</a:t>
            </a:r>
            <a:r>
              <a:rPr lang="en-US" altLang="zh-TW" dirty="0" smtClean="0"/>
              <a:t>, Zhongli, </a:t>
            </a:r>
            <a:r>
              <a:rPr lang="en-US" altLang="zh-TW" dirty="0" err="1" smtClean="0"/>
              <a:t>Pingzhen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Guishan</a:t>
            </a:r>
            <a:r>
              <a:rPr lang="en-US" altLang="zh-TW" dirty="0" smtClean="0"/>
              <a:t>, Bade, </a:t>
            </a:r>
            <a:r>
              <a:rPr lang="en-US" altLang="zh-TW" dirty="0" err="1" smtClean="0"/>
              <a:t>Luzhu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903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110" y="1584913"/>
            <a:ext cx="7307605" cy="51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99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Boxplot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4000" y="2025908"/>
            <a:ext cx="9144000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UI for miles per gallon application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shinyUI(fluidPage(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Application title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titlePanel("Miles Per Gallon"),  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Sidebar with controls to select the variable to plot against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mpg and to specify whether outliers should be included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sidebarLayout(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sidebarPanel(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selectInput(</a:t>
            </a:r>
            <a:r>
              <a:rPr lang="zh-TW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"variable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"Variable:",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c("Cylinders" = "cyl",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"Transmission" = "am",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"Gears" = "gear")), 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checkboxInput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"outliers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"Show outliers", FALSE)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    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Show the caption and plot of the requested variable against mpg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mainPanel(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h3(textOutput("</a:t>
            </a:r>
            <a:r>
              <a:rPr lang="zh-TW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     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plotOutput("</a:t>
            </a:r>
            <a:r>
              <a:rPr lang="zh-TW" alt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mpgPlot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112" y="82378"/>
            <a:ext cx="4569787" cy="2227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6050691" y="365914"/>
            <a:ext cx="1388076" cy="3534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281880" y="4011158"/>
            <a:ext cx="4011828" cy="8409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281880" y="4852087"/>
            <a:ext cx="5321644" cy="25537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050691" y="727879"/>
            <a:ext cx="1388076" cy="25537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497822" y="345548"/>
            <a:ext cx="3021897" cy="2553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281881" y="5663012"/>
            <a:ext cx="3021897" cy="2553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281881" y="5918385"/>
            <a:ext cx="3021897" cy="25537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497822" y="632334"/>
            <a:ext cx="3021897" cy="16770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613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Boxplot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4000" y="2025908"/>
            <a:ext cx="9144000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mpgData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mpgData$am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factor(mpgData$am, labels = c("Automatic", "Manual"))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server logic required to plot various variables against mpg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Compute the formula text in a reactive expression since it is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shared by the output$caption and output$mpgPlot functions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formulaText &lt;- reactive({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paste("mpg ~", </a:t>
            </a:r>
            <a:r>
              <a:rPr lang="zh-TW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input$variable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Return the formula text for printing as a caption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output$caption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renderText({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formulaText()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Generate a plot of the requested variable against mpg and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only include outliers if requested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output$mpgPlot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renderPlot({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boxplot(as.formula(formulaText()),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data = mpgData,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outline = </a:t>
            </a:r>
            <a:r>
              <a:rPr lang="zh-TW" alt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input$outliers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5614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</a:p>
          <a:p>
            <a:pPr lvl="1"/>
            <a:r>
              <a:rPr lang="en-US" altLang="zh-TW" dirty="0" smtClean="0"/>
              <a:t>2014Chungli.csv</a:t>
            </a:r>
          </a:p>
          <a:p>
            <a:pPr lvl="2"/>
            <a:r>
              <a:rPr lang="en-US" altLang="zh-TW" dirty="0" smtClean="0"/>
              <a:t>The air quality in </a:t>
            </a:r>
            <a:r>
              <a:rPr lang="en-US" altLang="zh-TW" dirty="0" err="1" smtClean="0"/>
              <a:t>ChungLi</a:t>
            </a:r>
            <a:r>
              <a:rPr lang="en-US" altLang="zh-TW" dirty="0" smtClean="0"/>
              <a:t> in 2014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Show the average of PM2.5  and PM10 </a:t>
            </a:r>
            <a:r>
              <a:rPr lang="en-US" altLang="zh-TW" dirty="0"/>
              <a:t>every day in </a:t>
            </a:r>
            <a:r>
              <a:rPr lang="en-US" altLang="zh-TW" dirty="0" err="1"/>
              <a:t>ChungLi</a:t>
            </a: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in </a:t>
            </a:r>
            <a:r>
              <a:rPr lang="en-US" altLang="zh-TW" dirty="0" smtClean="0"/>
              <a:t>2014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4371837"/>
            <a:ext cx="9144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ggplot(pm25, aes(Date, PM2.5, group=Station, colour=Station))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geom_line()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labs(x="Date", y="PM2.5", title="2014 ChungLi PM2.5")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theme(legend.position = "none")</a:t>
            </a:r>
          </a:p>
        </p:txBody>
      </p:sp>
    </p:spTree>
    <p:extLst>
      <p:ext uri="{BB962C8B-B14F-4D97-AF65-F5344CB8AC3E}">
        <p14:creationId xmlns:p14="http://schemas.microsoft.com/office/powerpoint/2010/main" val="180833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web application framework for </a:t>
            </a:r>
            <a:r>
              <a:rPr lang="en-US" altLang="zh-TW" dirty="0" smtClean="0"/>
              <a:t>R</a:t>
            </a:r>
            <a:endParaRPr lang="en-US" altLang="zh-TW" dirty="0"/>
          </a:p>
          <a:p>
            <a:r>
              <a:rPr lang="en-US" altLang="zh-TW" dirty="0" smtClean="0"/>
              <a:t>Interactive </a:t>
            </a:r>
            <a:r>
              <a:rPr lang="en-US" altLang="zh-TW" dirty="0"/>
              <a:t>web </a:t>
            </a:r>
            <a:r>
              <a:rPr lang="en-US" altLang="zh-TW" dirty="0" smtClean="0"/>
              <a:t>applications</a:t>
            </a:r>
            <a:endParaRPr lang="en-US" altLang="zh-TW" dirty="0"/>
          </a:p>
          <a:p>
            <a:r>
              <a:rPr lang="en-US" altLang="zh-TW" dirty="0"/>
              <a:t>No HTML, CSS, or JavaScript knowledge </a:t>
            </a:r>
            <a:r>
              <a:rPr lang="en-US" altLang="zh-TW" dirty="0" smtClean="0"/>
              <a:t>required</a:t>
            </a:r>
          </a:p>
          <a:p>
            <a:pPr lvl="1"/>
            <a:r>
              <a:rPr lang="en-US" altLang="zh-TW" dirty="0" err="1" smtClean="0"/>
              <a:t>E.g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shiny.rstudio.com/gallery/bus-dashboard.html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shiny.rstudio.com/gallery/google-charts.html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shiny.rstudio.com/gallery/datatables-options.html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Shiny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90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116" y="2734733"/>
            <a:ext cx="9048884" cy="24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90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Dataset:</a:t>
            </a:r>
          </a:p>
          <a:p>
            <a:pPr lvl="1"/>
            <a:r>
              <a:rPr lang="en-US" altLang="zh-TW" dirty="0" smtClean="0"/>
              <a:t>Weather.csv</a:t>
            </a:r>
          </a:p>
          <a:p>
            <a:pPr lvl="1"/>
            <a:endParaRPr lang="en-US" altLang="zh-TW" dirty="0"/>
          </a:p>
          <a:p>
            <a:r>
              <a:rPr lang="en-US" altLang="zh-TW" dirty="0" err="1" smtClean="0"/>
              <a:t>LocationName</a:t>
            </a:r>
            <a:r>
              <a:rPr lang="en-US" altLang="zh-TW" dirty="0" smtClean="0"/>
              <a:t> :</a:t>
            </a:r>
          </a:p>
          <a:p>
            <a:pPr lvl="1"/>
            <a:r>
              <a:rPr lang="en-US" altLang="zh-TW" dirty="0" smtClean="0"/>
              <a:t>Taipei, New Taipei, Taoyuan, Taichung, Tainan, Kaohsiung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User selected :</a:t>
            </a:r>
          </a:p>
          <a:p>
            <a:pPr lvl="1"/>
            <a:r>
              <a:rPr lang="en-US" altLang="zh-TW" dirty="0" err="1" smtClean="0"/>
              <a:t>LocationName</a:t>
            </a:r>
            <a:r>
              <a:rPr lang="en-US" altLang="zh-TW" dirty="0" smtClean="0"/>
              <a:t>, Type: (Max Temp. or Min Temp.)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Use table and line chart to display the weather information </a:t>
            </a:r>
          </a:p>
          <a:p>
            <a:pPr lvl="1"/>
            <a:r>
              <a:rPr lang="en-US" altLang="zh-TW" dirty="0" smtClean="0"/>
              <a:t>ggplot2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415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42" y="1717676"/>
            <a:ext cx="8809916" cy="476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57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Show the real time air quality in the map</a:t>
            </a:r>
          </a:p>
          <a:p>
            <a:pPr lvl="2"/>
            <a:r>
              <a:rPr lang="en-US" altLang="zh-TW" dirty="0"/>
              <a:t>https://data.epa.gov.tw/api/v1/aqx_p_432?api_key=9be7b239-557b-4c10-9775-78cadfc555e9&amp;format=csv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Ref Rplot.v2 p75</a:t>
            </a:r>
          </a:p>
          <a:p>
            <a:pPr lvl="1"/>
            <a:r>
              <a:rPr lang="en-US" altLang="zh-TW" dirty="0" smtClean="0"/>
              <a:t>Note : User can select air pollutant</a:t>
            </a:r>
          </a:p>
          <a:p>
            <a:pPr lvl="1"/>
            <a:r>
              <a:rPr lang="en-US" altLang="zh-TW" dirty="0" smtClean="0"/>
              <a:t>Hint : </a:t>
            </a:r>
            <a:r>
              <a:rPr lang="zh-TW" altLang="en-US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plotOutput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leafletOutput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222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755" y="2034516"/>
            <a:ext cx="8940551" cy="244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55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Others dataset</a:t>
            </a:r>
          </a:p>
          <a:p>
            <a:pPr lvl="1"/>
            <a:r>
              <a:rPr lang="en-US" altLang="zh-TW" dirty="0" smtClean="0"/>
              <a:t>NYC data</a:t>
            </a:r>
          </a:p>
          <a:p>
            <a:pPr lvl="2"/>
            <a:r>
              <a:rPr lang="en-US" altLang="zh-TW" dirty="0">
                <a:hlinkClick r:id="rId2"/>
              </a:rPr>
              <a:t>https://nycopendata.socrata.com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Taipei open data</a:t>
            </a:r>
          </a:p>
          <a:p>
            <a:pPr lvl="2"/>
            <a:r>
              <a:rPr lang="en-US" altLang="zh-TW" dirty="0">
                <a:hlinkClick r:id="rId3"/>
              </a:rPr>
              <a:t>http://data.taipei/opendata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Taiwan open data</a:t>
            </a:r>
          </a:p>
          <a:p>
            <a:pPr lvl="2"/>
            <a:r>
              <a:rPr lang="en-US" altLang="zh-TW" dirty="0">
                <a:hlinkClick r:id="rId4"/>
              </a:rPr>
              <a:t>http://data.gov.tw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Application</a:t>
            </a:r>
          </a:p>
          <a:p>
            <a:pPr lvl="1"/>
            <a:r>
              <a:rPr lang="en-US" altLang="zh-TW" dirty="0" smtClean="0"/>
              <a:t>Statistic / Summary</a:t>
            </a:r>
          </a:p>
          <a:p>
            <a:pPr lvl="1"/>
            <a:r>
              <a:rPr lang="en-US" altLang="zh-TW" dirty="0" smtClean="0"/>
              <a:t>Plot </a:t>
            </a:r>
          </a:p>
          <a:p>
            <a:pPr lvl="1"/>
            <a:r>
              <a:rPr lang="en-US" altLang="zh-TW" dirty="0" smtClean="0"/>
              <a:t>Map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944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sliders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4000" y="2116240"/>
            <a:ext cx="9144000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UI for slider demo application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shinyUI(fluidPage(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 Application title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titlePanel("Sliders"),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Sidebar with sliders that demonstrate various available options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sidebarLayout(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sidebarPanel(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Simple integer interval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sliderInput(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Integer: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min=0, max=1000, value=500),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Decimal interval with step value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sliderInput(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"Decimal:", min = 0, max = 1, value = 0.5, step= 0.1),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Specification of range within an interval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sliderInput("range", "Range:", min = 1, max = 1000,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= c(200,500)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Provide a custom currency format for value display, with basic animation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sliderInput(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"Custom Format:", min = 0, max = 10000, value = 0,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 = 2500,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pre = "$", sep = ",", animate=TRUE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Animation with custom interval (in ms) to control speed, plus looping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sliderInput("animation", "Looping Animation:", 1, 2000, 1,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step = 10,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animate= animationOptions(interval=300, loop=TRUE)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Show a table summarizing the values entered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mainPanel( tableOutput("values") 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115" y="359466"/>
            <a:ext cx="2757419" cy="32125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4368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sliders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1" y="2149020"/>
            <a:ext cx="9143999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server logic for slider examples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Reactive expression to compose a data frame containing all of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the values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sliderValues &lt;- reactive({  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Compose data frame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data.frame(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Name = c("Integer",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"Decimal",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"Range",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"Custom Format",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"Animation"),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Value = as.character(c(input$integer,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input$decimal,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paste(input$range, collapse=' '),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input$format,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input$animation)),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stringsAsFactors=FALSE)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 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Show the values using an HTML table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output$values &lt;- renderTable({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sliderValues()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678576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Tabset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280824"/>
            <a:ext cx="9144000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UI for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iris dataset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shinyUI(fluidPage(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Application title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titlePanel("Tabsets"),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sidebarLayout(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sidebarPanel(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radioButtons("dataset", "Column",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choices = c("Sepal.Length", "Sepal.Width", "Petal.Length", "Petal.Width")),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br() element to introduce extra vertical spacing     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br(),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sliderInput("n", "Number of observations:", value = 10, min = 1, max = 150)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   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Show a tabset that includes a plot, summary, and table view of the generated distribution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mainPanel(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tabsetPanel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(type = "tabs",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tabPanel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("Plot", plotOutput("</a:t>
            </a:r>
            <a:r>
              <a:rPr lang="zh-TW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tabPanel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("Summary", verbatimTextOutput("</a:t>
            </a:r>
            <a:r>
              <a:rPr lang="zh-TW" altLang="en-US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tabPanel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("Table", tableOutput("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006" y="222291"/>
            <a:ext cx="4888389" cy="3114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2191265" y="3616921"/>
            <a:ext cx="8147221" cy="3631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33006" y="584752"/>
            <a:ext cx="1572403" cy="929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248930" y="5066270"/>
            <a:ext cx="8089556" cy="7148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304393" y="366362"/>
            <a:ext cx="3138486" cy="27887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201298" y="570974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label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221075" y="570974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8674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Tabset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40244" y="2347902"/>
            <a:ext cx="8711513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Define server logic required </a:t>
            </a:r>
            <a:r>
              <a:rPr lang="en-US" altLang="zh-TW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iris dataset</a:t>
            </a:r>
            <a:endParaRPr lang="zh-TW" alt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Return the requested dataset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datasetInput &lt;- reactive({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data=switch(input$dataset,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"Sepal.Length" = iris$Sepal.Length, "Sepal.Width" = iris$Sepal.Width,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"Petal.Length" = iris$Petal.Length, "Petal.Width" = iris$Petal.Width)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data[1:input$n]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output$plot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renderPlot({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hist(datasetInput())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Generate a summary of the dataset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output$summary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renderPrint({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summary(datasetInput())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Show the first "n" observations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output$table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renderTable({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dataset=datasetInput()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data.frame(x=datasetInput())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17121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Centos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Ubuntu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 Shiny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17589" y="2268146"/>
            <a:ext cx="8625016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yum install R</a:t>
            </a:r>
          </a:p>
          <a:p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-c "R -e \"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('shiny', repos='http://cran.rstudio.com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/')\""</a:t>
            </a:r>
          </a:p>
          <a:p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https://download3.rstudio.org/centos7/x86_64/shiny-server-1.5.17.973-x86_64.rpm</a:t>
            </a:r>
          </a:p>
          <a:p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yum install --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nogpgcheck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shiny-server-1.5.17.973-x86_64.rpm</a:t>
            </a:r>
            <a:endParaRPr lang="en-US" altLang="zh-TW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7589" y="3993974"/>
            <a:ext cx="8625016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r-base</a:t>
            </a:r>
          </a:p>
          <a:p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-c "R -e \"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('shiny', repos='http://cran.rstudio.com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/')\""</a:t>
            </a:r>
          </a:p>
          <a:p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gdebi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-core</a:t>
            </a:r>
          </a:p>
          <a:p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https://download3.rstudio.org/ubuntu-14.04/x86_64/shiny-server-1.5.17.973-amd64.deb</a:t>
            </a:r>
          </a:p>
          <a:p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gdebi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shiny-server-1.5.17.973-amd64.deb</a:t>
            </a:r>
          </a:p>
        </p:txBody>
      </p:sp>
    </p:spTree>
    <p:extLst>
      <p:ext uri="{BB962C8B-B14F-4D97-AF65-F5344CB8AC3E}">
        <p14:creationId xmlns:p14="http://schemas.microsoft.com/office/powerpoint/2010/main" val="3825779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submitButton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4000" y="2264178"/>
            <a:ext cx="9144000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UI for dataset viewer application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shinyUI(fluidPage(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Application title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titlePanel(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submitButton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 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submitButton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defers the rendering of output until the user explicitly clicks the button   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#(rather than doing it immediately when inputs change)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sidebarLayout(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sidebarPanel(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selectInput("dataset", "Choose a dataset:",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choices = c("iris", "mtcars", "USArrests")),     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numericInput("obs", "Number of observations to view:", 10)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submitButton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("Update View")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   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mainPanel(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verbatimTextOutput("summary"),     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tableOutput("view")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896" y="263611"/>
            <a:ext cx="4089104" cy="23170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2082801" y="4453467"/>
            <a:ext cx="1413933" cy="27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578897" y="1062711"/>
            <a:ext cx="821267" cy="258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193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submitButton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149019"/>
            <a:ext cx="91440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library(datasets)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server logic required to summarize and view the selected dataset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 the requested dataset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datasetInput &lt;- reactive({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switch(input$dataset,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"iris" = iris,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"mtcars" = mtcars,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"USArrests" = USArrests)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Generate a summary of the dataset</a:t>
            </a:r>
            <a:endParaRPr lang="en-US" altLang="zh-TW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output$summary &lt;- renderPrint({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dataset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datasetInput()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summary(dataset)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Show the first "n" observations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output$view &lt;- renderTable({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head(datasetInput(), n = input$obs)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7958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www/index.html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034001"/>
            <a:ext cx="9144000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&lt;script src="shared/jquery.js" type="text/javascript"&gt;&lt;/script&gt;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&lt;script src="shared/shiny.js" type="text/javascript"&gt;&lt;/script&gt;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&lt;link rel="stylesheet" type="text/css" href="shared/shiny.css"/&gt;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&lt;h1&gt;HTML UI&lt;/h1&gt;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&lt;p&gt;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&lt;label&gt;Column:&lt;/label&gt;&lt;br /&gt;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&lt;select name=</a:t>
            </a:r>
            <a:r>
              <a:rPr lang="zh-TW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"dataset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&lt;option value="Sepal.Length"&gt;Sepal.Length&lt;/option&gt;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&lt;option value="Sepal.Width"&gt;Sepal.Width&lt;/option&gt;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&lt;option value="Petal.Length"&gt;Petal.Length&lt;/option&gt;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&lt;option value="Petal.Width"&gt;Petal.Width&lt;/option&gt;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&lt;/select&gt;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&lt;/p&gt;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&lt;p&gt;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&lt;label&gt;Number of observations:&lt;/label&gt;&lt;br /&gt;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&lt;input type="number" name="</a:t>
            </a:r>
            <a:r>
              <a:rPr lang="zh-TW" altLang="en-US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value="10" min="1" max="150" /&gt;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&lt;/p&gt;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&lt;pre id="</a:t>
            </a:r>
            <a:r>
              <a:rPr lang="zh-TW" alt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class="shiny-text-output"&gt;&lt;/pre&gt;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id="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class="shiny-plot-output" style="width: 100%; height: 400px"&gt;&lt;/div&gt;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id="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class="shiny-html-output"&gt;&lt;/div&gt;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706" y="2369498"/>
            <a:ext cx="3839294" cy="31416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1907061" y="3723504"/>
            <a:ext cx="4847506" cy="12686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828707" y="2573959"/>
            <a:ext cx="519445" cy="21866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907062" y="5362618"/>
            <a:ext cx="5671751" cy="3930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28707" y="2800310"/>
            <a:ext cx="741867" cy="19677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28707" y="2985803"/>
            <a:ext cx="1516224" cy="23763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74793" y="5888527"/>
            <a:ext cx="4691910" cy="20747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20700" y="3290986"/>
            <a:ext cx="3847300" cy="154009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74793" y="6096001"/>
            <a:ext cx="7632818" cy="20747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74793" y="6289177"/>
            <a:ext cx="7632818" cy="17248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28705" y="4840390"/>
            <a:ext cx="651252" cy="6707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444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From 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40244" y="2347902"/>
            <a:ext cx="8711513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Define server logic required </a:t>
            </a:r>
            <a:r>
              <a:rPr lang="en-US" altLang="zh-TW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iris dataset</a:t>
            </a:r>
            <a:endParaRPr lang="zh-TW" alt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Return the requested dataset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datasetInput &lt;- reactive({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data=switch</a:t>
            </a:r>
            <a:r>
              <a:rPr lang="zh-TW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(input$dataset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"Sepal.Length" = iris$Sepal.Length, "Sepal.Width" = iris$Sepal.Width,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"Petal.Length" = iris$Petal.Length, "Petal.Width" = iris$Petal.Width)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data[1:</a:t>
            </a:r>
            <a:r>
              <a:rPr lang="zh-TW" altLang="en-US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input$n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output$plot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renderPlot({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hist(datasetInput())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Generate a summary of the dataset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output$summary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renderPrint({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summary(datasetInput())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Show the first "n" observations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output$table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renderTable({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dataset=datasetInput()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data.frame(x=datasetInput())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988961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www/index.html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</a:t>
            </a:r>
            <a:r>
              <a:rPr lang="en-US" altLang="zh-TW" dirty="0" smtClean="0"/>
              <a:t>HTML (include CSS)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51001" y="3509667"/>
            <a:ext cx="8889999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&lt;!DOCTYPE html&gt;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Weather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"shared/jquery.js"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javascript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"shared/shiny.js"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javascript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link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rel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"stylesheet"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"shared/shiny.css"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lightyellow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table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lightblue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border-collapse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gray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nth-child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odd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696" y="54930"/>
            <a:ext cx="3464669" cy="28950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65635" y="2029505"/>
            <a:ext cx="26607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Check your HTML code</a:t>
            </a:r>
          </a:p>
          <a:p>
            <a:r>
              <a:rPr lang="en-US" altLang="zh-TW" dirty="0"/>
              <a:t>Markup Validation Service</a:t>
            </a:r>
            <a:br>
              <a:rPr lang="en-US" altLang="zh-TW" dirty="0"/>
            </a:br>
            <a:r>
              <a:rPr lang="zh-TW" altLang="en-US" dirty="0">
                <a:hlinkClick r:id="rId3"/>
              </a:rPr>
              <a:t>https://validator.w3.org/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83923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www/index.html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HTML (include CSS)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65300" y="1964354"/>
            <a:ext cx="8813800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Weather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Location: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/&gt;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"local"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"Taipei"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Taipei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"New Taipei"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New Taipei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"Taoyuan"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Taoyuan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"Taichung"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Taichung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"Tainan"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Tainan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Kaohsing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Kaohsing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/&gt;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"type"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"Max"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Max Temp.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"Min"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Min Temp.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"view"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"shiny-html-output"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mpgPlot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"shiny-plot-output"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"width: 50%; height: 400px"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81661" y="4580467"/>
            <a:ext cx="4847506" cy="12803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881661" y="2943103"/>
            <a:ext cx="4847506" cy="14510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034061" y="5860805"/>
            <a:ext cx="4695106" cy="18626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034061" y="6058957"/>
            <a:ext cx="7744939" cy="18626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757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HTML (include CSS)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34068" y="2025908"/>
            <a:ext cx="9033933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library(dplyr)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datasetInput &lt;- reactive({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switch(</a:t>
            </a:r>
            <a:r>
              <a:rPr lang="zh-TW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input$type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"Max" = x[,1:4],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"Min" = x[,c(1:3,5)])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output$view &lt;- renderTable({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dataset=datasetInput()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dataset%&gt;% filter(locationName==</a:t>
            </a:r>
            <a:r>
              <a:rPr lang="zh-TW" alt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input$local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output$mpgPlot &lt;- renderPlot({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dataset = datasetInput()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data= dataset %&gt;% filter(locationName=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input$local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plot(data[,4],xlab="Time",ylab="Temperature",type="l",axes=FALSE)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lbs=as.vector(unique(data[,2]))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axis(1, at=1:length(lbs), lab=lbs)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axis(2, las=1, at=0:40)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978287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global.r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HTML (include CSS)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809583" y="2287600"/>
            <a:ext cx="65261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read.csv("Weather.csv",header=T,sep=",")</a:t>
            </a:r>
          </a:p>
        </p:txBody>
      </p:sp>
    </p:spTree>
    <p:extLst>
      <p:ext uri="{BB962C8B-B14F-4D97-AF65-F5344CB8AC3E}">
        <p14:creationId xmlns:p14="http://schemas.microsoft.com/office/powerpoint/2010/main" val="1681751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HTML (include CSS)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688" y="1551397"/>
            <a:ext cx="6650223" cy="517007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13687" y="2107142"/>
            <a:ext cx="1260846" cy="3132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413687" y="1815978"/>
            <a:ext cx="1260846" cy="2911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413687" y="2425009"/>
            <a:ext cx="3538380" cy="219673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413688" y="4616328"/>
            <a:ext cx="6650223" cy="210514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7041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www/index.html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HTML + SQL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69534" y="2149020"/>
            <a:ext cx="8652932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&lt;!DOCTYPE html&gt;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Weather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"shared/jquery.js"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javascript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"shared/shiny.js"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javascript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link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rel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"stylesheet"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"shared/shiny.css"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From Date: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"from"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"2014-01-01"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To Date: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"2014-12-31"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/&gt;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"type"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"PM10"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PM10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"PM2.5"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PM2.5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mpgPlot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"shiny-plot-output"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"width: 50%; height: 400px"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50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482" y="4033525"/>
            <a:ext cx="3762375" cy="866775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Step 1: login to 140.138.77.70</a:t>
            </a:r>
          </a:p>
          <a:p>
            <a:r>
              <a:rPr lang="en-US" altLang="zh-TW" dirty="0" smtClean="0"/>
              <a:t>Step2 : create directory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103684" y="2816710"/>
            <a:ext cx="4458272" cy="3693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mkdir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srv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/shiny-server/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YOURID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5" name="矩形 4"/>
          <p:cNvSpPr/>
          <p:nvPr/>
        </p:nvSpPr>
        <p:spPr>
          <a:xfrm>
            <a:off x="2754284" y="3305104"/>
            <a:ext cx="55944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mkdir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srv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/shiny-server/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s1001234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10" name="矩形 9"/>
          <p:cNvSpPr/>
          <p:nvPr/>
        </p:nvSpPr>
        <p:spPr>
          <a:xfrm>
            <a:off x="4475018" y="4402552"/>
            <a:ext cx="2327564" cy="285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119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HTML </a:t>
            </a:r>
            <a:r>
              <a:rPr lang="en-US" altLang="zh-TW" dirty="0" smtClean="0"/>
              <a:t>+ SQL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01800" y="2143700"/>
            <a:ext cx="8788400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library(dplyr)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library(RMySQL)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datasetInput &lt;- reactive({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con =dbConnect(RMySQL::MySQL(),dbname="CS528A",host=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"localhost"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,username="CS528A",password="CS528A")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sql = paste("SELECT `Date`,`Station`,avg(`Value`) FROM `Air` WHERE </a:t>
            </a:r>
            <a:endParaRPr lang="en-US" altLang="zh-TW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`Date` &gt;='",input$from,"' and `Date` &lt;='",input$to,"' and `TYPE` LIKE</a:t>
            </a:r>
            <a:endParaRPr lang="en-US" altLang="zh-TW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'",input$type,"' group by `Date`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`Station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`",sep="")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res = dbSendQuery(con, sql)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raw = fetch(res, n = -1)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raw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output$mpgPlot &lt;- renderPlot({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dataset = datasetInput()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colnames(dataset)=c("Date","Station","Ave")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ggplot(dataset, aes(Date, Ave, group=Station, colour=Station)) + geom_line()  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labs(x="Date", y=input$type, title=paste("2014 ChungLi ",input$type))  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theme(legend.position = "none")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196" y="359465"/>
            <a:ext cx="1745005" cy="370395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22121" y="1540835"/>
            <a:ext cx="3579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http://140.138.</a:t>
            </a:r>
            <a:r>
              <a:rPr lang="en-US" altLang="zh-TW" dirty="0"/>
              <a:t>77.70</a:t>
            </a:r>
            <a:r>
              <a:rPr lang="zh-TW" altLang="en-US" dirty="0"/>
              <a:t>/phpmyadmin/</a:t>
            </a:r>
          </a:p>
        </p:txBody>
      </p:sp>
    </p:spTree>
    <p:extLst>
      <p:ext uri="{BB962C8B-B14F-4D97-AF65-F5344CB8AC3E}">
        <p14:creationId xmlns:p14="http://schemas.microsoft.com/office/powerpoint/2010/main" val="3830370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HTML + SQL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01850"/>
            <a:ext cx="91630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93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DateInput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25601" y="2690336"/>
            <a:ext cx="887306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shinyUI(fluidPage(           </a:t>
            </a:r>
            <a:endParaRPr lang="en-US" altLang="zh-TW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  <a:r>
              <a:rPr lang="zh-TW" alt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dateInput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"from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label = h3("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Date"), value = "2014-01-01"),    </a:t>
            </a:r>
            <a:endParaRPr lang="en-US" altLang="zh-TW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  <a:r>
              <a:rPr lang="zh-TW" alt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dateInput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label = h3("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Date"), value = "2014-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1"), </a:t>
            </a:r>
            <a:endParaRPr lang="en-US" altLang="zh-TW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radioButtons(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"type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"TYPE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",choices = c(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"PM10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"PM2.5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</a:t>
            </a:r>
            <a:endParaRPr lang="en-US" altLang="zh-TW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hr(),  </a:t>
            </a:r>
            <a:endParaRPr lang="en-US" altLang="zh-TW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fluidRow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(column(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plotOutput("mpgPlot"))) </a:t>
            </a:r>
            <a:endParaRPr lang="en-US" altLang="zh-TW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))</a:t>
            </a:r>
          </a:p>
        </p:txBody>
      </p:sp>
    </p:spTree>
    <p:extLst>
      <p:ext uri="{BB962C8B-B14F-4D97-AF65-F5344CB8AC3E}">
        <p14:creationId xmlns:p14="http://schemas.microsoft.com/office/powerpoint/2010/main" val="2644756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DateInput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01800" y="2143700"/>
            <a:ext cx="8788400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library(dplyr)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library(RMySQL)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datasetInput &lt;- reactive({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con =dbConnect(RMySQL::MySQL(),dbname="CS528A",host=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"localhost"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,username="CS528A",password="CS528A")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sql = paste("SELECT `Date`,`Station`,avg(`Value`) FROM `Air` WHERE </a:t>
            </a:r>
            <a:endParaRPr lang="en-US" altLang="zh-TW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`Date` &gt;='",input$from,"' and `Date` &lt;='",input$to,"' and `TYPE` LIKE</a:t>
            </a:r>
            <a:endParaRPr lang="en-US" altLang="zh-TW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'",input$type,"' group by `Date`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,`Station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`",sep="")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res = dbSendQuery(con, sql)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raw = fetch(res, n = -1)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raw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output$mpgPlot &lt;- renderPlot({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dataset = datasetInput()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colnames(dataset)=c("Date","Station","Ave")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ggplot(dataset, aes(Date, Ave, group=Station, colour=Station)) + geom_line()  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labs(x="Date", y=input$type, title=paste("2014 ChungLi ",input$type))  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theme(legend.position = "none")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7076365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DateInput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52144"/>
            <a:ext cx="9144000" cy="34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019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Dataset</a:t>
            </a:r>
          </a:p>
          <a:p>
            <a:pPr lvl="1"/>
            <a:r>
              <a:rPr lang="en-US" altLang="zh-TW" dirty="0" smtClean="0"/>
              <a:t>From database: localhost </a:t>
            </a:r>
            <a:r>
              <a:rPr lang="en-US" altLang="zh-TW" smtClean="0"/>
              <a:t>(</a:t>
            </a:r>
            <a:r>
              <a:rPr lang="en-US" altLang="zh-TW" smtClean="0"/>
              <a:t>140.138.77.70)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Database name: Weather</a:t>
            </a:r>
          </a:p>
          <a:p>
            <a:pPr lvl="1"/>
            <a:r>
              <a:rPr lang="en-US" altLang="zh-TW" dirty="0" err="1" smtClean="0"/>
              <a:t>UserName</a:t>
            </a:r>
            <a:r>
              <a:rPr lang="en-US" altLang="zh-TW" dirty="0" smtClean="0"/>
              <a:t>: CS528A</a:t>
            </a:r>
          </a:p>
          <a:p>
            <a:pPr lvl="1"/>
            <a:r>
              <a:rPr lang="en-US" altLang="zh-TW" dirty="0" smtClean="0"/>
              <a:t>Password: CS528A</a:t>
            </a:r>
          </a:p>
          <a:p>
            <a:r>
              <a:rPr lang="en-US" altLang="zh-TW" dirty="0" err="1" smtClean="0"/>
              <a:t>stno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1"/>
            <a:r>
              <a:rPr lang="en-US" altLang="zh-TW" dirty="0" smtClean="0"/>
              <a:t>Taipei(</a:t>
            </a:r>
            <a:r>
              <a:rPr lang="en-US" altLang="zh-TW" dirty="0"/>
              <a:t>466920</a:t>
            </a:r>
            <a:r>
              <a:rPr lang="en-US" altLang="zh-TW" dirty="0" smtClean="0"/>
              <a:t>), </a:t>
            </a:r>
            <a:r>
              <a:rPr lang="en-US" altLang="zh-TW" dirty="0"/>
              <a:t>New </a:t>
            </a:r>
            <a:r>
              <a:rPr lang="en-US" altLang="zh-TW" dirty="0" smtClean="0"/>
              <a:t>Taipei(466880), Taichung(467490), Tainan(467420), Kaohsiung(467440)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Type:</a:t>
            </a:r>
            <a:endParaRPr lang="en-US" altLang="zh-TW" dirty="0"/>
          </a:p>
          <a:p>
            <a:pPr lvl="1"/>
            <a:r>
              <a:rPr lang="en-US" altLang="zh-TW" dirty="0" smtClean="0"/>
              <a:t>Ave Temp.(TX01), Max Temp. (TX04), Min Temp.(TX06), Wind Speed(WD01), Ave Humidity (RH01), Ave Air Pressure(PS01)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372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300307"/>
            <a:ext cx="9144000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shinyUI(fluidPage(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dateInput("from", label = h3("From Date"), 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format="yyyy-mm"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,value = "2000-01"),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dateInput("to", label = h3("To Date"), 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format="yyyy-mm"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,value = "2015-12"),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radioButtons("stno", "Station",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choices = c("Taipei", "New Taipei","Taichung","Tainan","Kaohsiung"),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inline=TRUE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radioButtons("type", "TYPE",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choices = c("Ave Temp.", "Max Temp.","Min Temp.","Wind Speed","Ave Humidity","Ave Air Pressure"),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inline=TRUE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hr(),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submitButton("Update View"),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fluidRow(column(12, plotOutput("mpgPlot")))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))</a:t>
            </a:r>
          </a:p>
        </p:txBody>
      </p:sp>
    </p:spTree>
    <p:extLst>
      <p:ext uri="{BB962C8B-B14F-4D97-AF65-F5344CB8AC3E}">
        <p14:creationId xmlns:p14="http://schemas.microsoft.com/office/powerpoint/2010/main" val="14681950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04267" y="1502466"/>
            <a:ext cx="5791200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library(dplyr)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library(RMySQL)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station &lt;- reactive({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switch(input$stno,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"Taipei" = "466920",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"New Taipei" = "466880",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"Taichung" = "467490",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"Tainan" = "467420",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"Kaohsiung" = "467440")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 &lt;- reactive({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switch(input$type,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"Ave Temp." = "TX01",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"Max Temp." = "TX04",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"Min Temp." = "TX06",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"Wind Speed" = "WD01",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"Ave Humidity" = "RH01",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"Ave Air Pressure" ="PS01"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})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800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22514"/>
            <a:ext cx="9144000" cy="380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432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 tag (image)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533143"/>
            <a:ext cx="9144000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library(shiny)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titlePanel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("Image tag"), 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sidebarLayout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sidebarPanel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selectInput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("dataset", "Choose a image:", choices = c("R", "Java"))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),   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mainPanel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    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htmlOutput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("view")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4449677"/>
            <a:ext cx="3433119" cy="17955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673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ui.R</a:t>
            </a:r>
            <a:r>
              <a:rPr lang="en-US" altLang="zh-TW" dirty="0" smtClean="0"/>
              <a:t> (front-end)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 app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51687" y="2437180"/>
            <a:ext cx="7900085" cy="44012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UI for application that draws a histogram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shinyUI(fluidPage( 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Application title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titlePanel(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Shiny!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page title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Sidebar with a slider input for the number of bins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sidebarLayout(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sidebarPanel(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sliderInput(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"bins"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input ID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of bins: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#label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min = 1,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max = 50,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value = 30) 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#default value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  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Show a plot of the generated distribution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mainPanel(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plotOutput(</a:t>
            </a:r>
            <a:r>
              <a:rPr lang="en-US" altLang="zh-TW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distPlot</a:t>
            </a:r>
            <a:r>
              <a:rPr lang="en-US" altLang="zh-TW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#output ID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00" y="166394"/>
            <a:ext cx="4323600" cy="256576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81201" y="3743224"/>
            <a:ext cx="4889157" cy="17349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888467" y="465528"/>
            <a:ext cx="1393783" cy="22666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888466" y="198587"/>
            <a:ext cx="4322334" cy="22441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981201" y="3321550"/>
            <a:ext cx="3043881" cy="22441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364628" y="465528"/>
            <a:ext cx="2846172" cy="226662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981199" y="5675426"/>
            <a:ext cx="4889158" cy="45073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3"/>
          <a:srcRect r="28690"/>
          <a:stretch/>
        </p:blipFill>
        <p:spPr>
          <a:xfrm>
            <a:off x="6959708" y="4087668"/>
            <a:ext cx="3656012" cy="11268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單箭頭接點 19"/>
          <p:cNvCxnSpPr/>
          <p:nvPr/>
        </p:nvCxnSpPr>
        <p:spPr>
          <a:xfrm>
            <a:off x="3377514" y="3031002"/>
            <a:ext cx="4699686" cy="115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463114" y="4184378"/>
            <a:ext cx="4168345" cy="11043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955958" y="532790"/>
            <a:ext cx="1268627" cy="6575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462" y="6196496"/>
            <a:ext cx="6505575" cy="590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矩形 18"/>
          <p:cNvSpPr/>
          <p:nvPr/>
        </p:nvSpPr>
        <p:spPr>
          <a:xfrm>
            <a:off x="5748356" y="1736759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sidebarPanel</a:t>
            </a:r>
            <a:endParaRPr lang="zh-TW" altLang="en-US" b="1" dirty="0"/>
          </a:p>
        </p:txBody>
      </p:sp>
      <p:sp>
        <p:nvSpPr>
          <p:cNvPr id="21" name="矩形 20"/>
          <p:cNvSpPr/>
          <p:nvPr/>
        </p:nvSpPr>
        <p:spPr>
          <a:xfrm>
            <a:off x="8240561" y="2653679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mainPanel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392709" y="121748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titlePanel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308006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tag (image)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343973"/>
            <a:ext cx="914400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library(datasets)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datasetInput &lt;- reactive({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switch(input$dataset,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"R" = "http://www.r-project.org/Rlogo.png",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"Java" =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"http://d3gnp09177mxuh.cloudfront.net/tech-page-images/java.png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output$view &lt;-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renderUI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img=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tags$img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(src=datasetInput(),width=500,heigth=500)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h6("Image:",br(),img)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872776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80" y="2607253"/>
            <a:ext cx="8511721" cy="4114223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Comic viewer</a:t>
            </a:r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www.cartoonmad.com/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539049" y="3978588"/>
            <a:ext cx="1612668" cy="301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072575" y="4479697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Image </a:t>
            </a:r>
            <a:r>
              <a:rPr lang="en-US" altLang="zh-TW" dirty="0" err="1">
                <a:solidFill>
                  <a:srgbClr val="FF0000"/>
                </a:solidFill>
              </a:rPr>
              <a:t>url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1364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356" y="1855874"/>
            <a:ext cx="8020050" cy="4914900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29841" y="2709949"/>
            <a:ext cx="2385753" cy="390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128357" y="2291750"/>
            <a:ext cx="113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URL</a:t>
            </a:r>
            <a:r>
              <a:rPr lang="zh-TW" altLang="en-US" dirty="0"/>
              <a:t> </a:t>
            </a:r>
            <a:r>
              <a:rPr lang="en-US" altLang="zh-TW" dirty="0"/>
              <a:t>Prefix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29841" y="4136475"/>
            <a:ext cx="2385753" cy="390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099261" y="3770056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18332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Upload file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4000" y="2787377"/>
            <a:ext cx="9144000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shinyUI(fluidPage(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titlePanel("Uploading Files"),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sidebarLayout(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sidebarPanel(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('file1', 'Choose CSV File', accept=c('text/csv',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'text/comma-separated-values,text/plain', '.csv')),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tags$hr</a:t>
            </a:r>
            <a:r>
              <a:rPr lang="zh-TW" alt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checkboxInput('header', 'Header', TRUE),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radioButtons('sep', 'Separator', c(Comma=',', Semicolon=';', Tab='\t'), ','),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radioButtons('quote', 'Quote',c(None='','Double Quote'='"','Single Quote'="'"),'"')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mainPanel(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tableOutput('contents')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904" y="359466"/>
            <a:ext cx="2664496" cy="403203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線單箭頭接點 9"/>
          <p:cNvCxnSpPr>
            <a:stCxn id="11" idx="0"/>
          </p:cNvCxnSpPr>
          <p:nvPr/>
        </p:nvCxnSpPr>
        <p:spPr>
          <a:xfrm flipH="1" flipV="1">
            <a:off x="9036910" y="4629666"/>
            <a:ext cx="363855" cy="87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674443" y="5502876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Default value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5" idx="0"/>
          </p:cNvCxnSpPr>
          <p:nvPr/>
        </p:nvCxnSpPr>
        <p:spPr>
          <a:xfrm flipV="1">
            <a:off x="5936754" y="3830595"/>
            <a:ext cx="645279" cy="141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210432" y="5248657"/>
            <a:ext cx="145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MIME type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087574" y="6175367"/>
            <a:ext cx="6591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MIME  Type: </a:t>
            </a:r>
            <a:r>
              <a:rPr lang="zh-TW" altLang="en-US" dirty="0"/>
              <a:t>https://en.wikipedia.org/wiki/Internet_media_type</a:t>
            </a:r>
          </a:p>
        </p:txBody>
      </p:sp>
    </p:spTree>
    <p:extLst>
      <p:ext uri="{BB962C8B-B14F-4D97-AF65-F5344CB8AC3E}">
        <p14:creationId xmlns:p14="http://schemas.microsoft.com/office/powerpoint/2010/main" val="9248679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Upload file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4000" y="2108855"/>
            <a:ext cx="91440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output$contents &lt;- renderTable({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inFile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input$file1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(is.null(inFile))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return(NULL)  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read.csv(inFile$datapath, header=input$header, sep=input$sep, quote=input$quote)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115" y="3420429"/>
            <a:ext cx="4547285" cy="33010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7915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Download File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4000" y="2124135"/>
            <a:ext cx="9144000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shinyUI(fluidPage(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titlePanel(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"Downloading Data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 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sidebarLayout(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sidebarPanel(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selectInput("dataset", "Choose a dataset:", choices = c("iris", "mtcars", "USArrests")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downloadButton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TW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downloadData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'Download')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   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mainPanel(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tableOutput("view")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995" y="3626434"/>
            <a:ext cx="5596066" cy="19813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76350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Download File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4000" y="2090506"/>
            <a:ext cx="9144000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datasetInput &lt;- reactive({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switch(input$dataset,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"iris" = iris,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"mtcars" = mtcars,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"USArrests" = USArrests)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  <a:endParaRPr lang="en-US" altLang="zh-TW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output$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renderTable({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datasetInput()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output$downloadData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downloadHandler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filename = function() { paste(input$dataset, '.csv', sep='') },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content = function(file) { write.csv(datasetInput(), file)}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0089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Dataset</a:t>
            </a:r>
          </a:p>
          <a:p>
            <a:pPr lvl="1"/>
            <a:r>
              <a:rPr lang="en-US" altLang="zh-TW" dirty="0" smtClean="0"/>
              <a:t>From database: localhost</a:t>
            </a:r>
          </a:p>
          <a:p>
            <a:pPr lvl="1"/>
            <a:r>
              <a:rPr lang="en-US" altLang="zh-TW" dirty="0" smtClean="0"/>
              <a:t>Database name: Weather</a:t>
            </a:r>
          </a:p>
          <a:p>
            <a:pPr lvl="1"/>
            <a:r>
              <a:rPr lang="en-US" altLang="zh-TW" dirty="0" err="1" smtClean="0"/>
              <a:t>UserName</a:t>
            </a:r>
            <a:r>
              <a:rPr lang="en-US" altLang="zh-TW" dirty="0" smtClean="0"/>
              <a:t>: CS528A</a:t>
            </a:r>
          </a:p>
          <a:p>
            <a:pPr lvl="1"/>
            <a:r>
              <a:rPr lang="en-US" altLang="zh-TW" dirty="0" smtClean="0"/>
              <a:t>Password: CS528A</a:t>
            </a:r>
          </a:p>
          <a:p>
            <a:r>
              <a:rPr lang="en-US" altLang="zh-TW" dirty="0" err="1" smtClean="0"/>
              <a:t>stno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1"/>
            <a:r>
              <a:rPr lang="en-US" altLang="zh-TW" dirty="0" smtClean="0"/>
              <a:t>Taipei(</a:t>
            </a:r>
            <a:r>
              <a:rPr lang="en-US" altLang="zh-TW" dirty="0"/>
              <a:t>466920</a:t>
            </a:r>
            <a:r>
              <a:rPr lang="en-US" altLang="zh-TW" dirty="0" smtClean="0"/>
              <a:t>), </a:t>
            </a:r>
            <a:r>
              <a:rPr lang="en-US" altLang="zh-TW" dirty="0"/>
              <a:t>New </a:t>
            </a:r>
            <a:r>
              <a:rPr lang="en-US" altLang="zh-TW" dirty="0" smtClean="0"/>
              <a:t>Taipei(466880), Taichung(467490), Tainan(467420), Kaohsiung(467440)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Type:</a:t>
            </a:r>
            <a:endParaRPr lang="en-US" altLang="zh-TW" dirty="0"/>
          </a:p>
          <a:p>
            <a:pPr lvl="1"/>
            <a:r>
              <a:rPr lang="en-US" altLang="zh-TW" dirty="0" smtClean="0"/>
              <a:t>Ave Temp.(TX01), Max Temp. (TX04), Min Temp.(TX06), Wind Speed(WD01), Ave Humidity (RH01), Ave Air Pressure(PS01)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Note: Download Dataset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652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300308"/>
            <a:ext cx="9144000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shinyUI(fluidPage(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dateInput("from", label = h3("From Date"), 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format="yyyy-mm"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,value = "2000-01"),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dateInput("to", label = h3("To Date"), 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format="yyyy-mm"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,value = "2015-12"),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radioButtons("stno", "Station",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choices = c("Taipei", "New Taipei","Taichung","Tainan","Kaohsiung"),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inline=TRUE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radioButtons("type", "TYPE",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choices = c("Ave Temp.", "Max Temp.","Min Temp.","Wind Speed","Ave Humidity","Ave Air Pressure"),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inline=TRUE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r(),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submitButton("Update View"),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r(),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  <a:r>
              <a:rPr lang="en-US" altLang="zh-TW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downloadButton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TW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downloadData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'Download'),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fluidRow(column(12, plotOutput("mpgPlot")))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))</a:t>
            </a:r>
          </a:p>
        </p:txBody>
      </p:sp>
    </p:spTree>
    <p:extLst>
      <p:ext uri="{BB962C8B-B14F-4D97-AF65-F5344CB8AC3E}">
        <p14:creationId xmlns:p14="http://schemas.microsoft.com/office/powerpoint/2010/main" val="15124939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04267" y="1502466"/>
            <a:ext cx="5791200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library(dplyr)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library(RMySQL)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station &lt;- reactive({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switch(input$stno,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"Taipei" = "466920",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"New Taipei" = "466880",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"Taichung" = "467490",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"Tainan" = "467420",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"Kaohsiung" = "467440")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 &lt;- reactive({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switch(input$type,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"Ave Temp." = "TX01",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"Max Temp." = "TX04",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"Min Temp." = "TX06",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"Wind Speed" = "WD01",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"Ave Humidity" = "RH01",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"Ave Air Pressure" ="PS01"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})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49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server.R</a:t>
            </a:r>
            <a:r>
              <a:rPr lang="en-US" altLang="zh-TW" dirty="0" smtClean="0"/>
              <a:t> (back-end)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First app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88059" y="2189238"/>
            <a:ext cx="7615882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endParaRPr lang="zh-TW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server logic required to draw a histogram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Expression that generates a histogram. The expression is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wrapped in a call to renderPlot to indicate that: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 1) It is "reactive" and therefore should be automatically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    re-executed when inputs change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 2) Its output type is a plot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output$distPlot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renderPlot({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  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 2]  #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 dataset (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Sepal.Width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bins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seq(min(x), max(x), length.out = 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input$bins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draw the histogram with the specified number of bins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hist(x, breaks = bins, col = 'darkgray', border = 'white')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 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2559502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60491"/>
            <a:ext cx="9144000" cy="458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159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Dynamic UI + </a:t>
            </a:r>
            <a:r>
              <a:rPr lang="en-US" altLang="zh-TW" dirty="0" err="1" smtClean="0"/>
              <a:t>Plotly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51001" y="2076511"/>
            <a:ext cx="8669867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library(plotly)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shinyUI(fluidPage(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titlePanel("Bar Plot"),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sidebarLayout(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sidebarPanel(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fileInput('file1','Upload File',accept=c('text/csv',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'text/comma-separated-values,text/plain','.csv',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'.txt','text/txt','text/plain')),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uiOutput("ui")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mainPanel(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plotlyOutput("plot")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9225737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UI + </a:t>
            </a:r>
            <a:r>
              <a:rPr lang="en-US" altLang="zh-TW" dirty="0" err="1"/>
              <a:t>Plotly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45733" y="1673939"/>
            <a:ext cx="8661400" cy="5047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library(shiny)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library(plotly)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shinyServer(function(input,output){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output$ui&lt;-renderUI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inFile=input$file1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if(is.null(inFile))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  return(NULL)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data=read.table(inFile$datapath,header=T,sep=",")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cname=colnames(data)</a:t>
            </a:r>
          </a:p>
          <a:p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list(</a:t>
            </a:r>
          </a:p>
          <a:p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 selectInput("col","Select Column:",cname[-1])</a:t>
            </a:r>
          </a:p>
          <a:p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})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output$plot&lt;-renderPlotly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inFile=input$file1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if(is.null(inFile)) return(NULL)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if(input$col=="") return(NULL)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data=read.table(inFile$datapath,header=T,sep=",")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ix = which(colnames(data)==input$col)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p = plot_ly( x = data[,1], y = data[,ix], name = input$col, type = "bar")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p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})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})</a:t>
            </a:r>
          </a:p>
        </p:txBody>
      </p:sp>
    </p:spTree>
    <p:extLst>
      <p:ext uri="{BB962C8B-B14F-4D97-AF65-F5344CB8AC3E}">
        <p14:creationId xmlns:p14="http://schemas.microsoft.com/office/powerpoint/2010/main" val="4041434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Example: Taiwan.csv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UI + </a:t>
            </a:r>
            <a:r>
              <a:rPr lang="en-US" altLang="zh-TW" dirty="0" err="1"/>
              <a:t>Plotly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3144324"/>
            <a:ext cx="9000000" cy="223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329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Multiple </a:t>
            </a:r>
            <a:r>
              <a:rPr lang="en-US" altLang="zh-TW" dirty="0" err="1" smtClean="0"/>
              <a:t>selectInput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51001" y="2076511"/>
            <a:ext cx="8669867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library(plotly)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shinyUI(fluidPage(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titlePanel("Bar Plot"),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sidebarLayout(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sidebarPanel(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fileInput('file1','Upload File',accept=c('text/csv',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'text/comma-separated-values,text/plain','.csv',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'.txt','text/txt','text/plain')),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uiOutput("ui")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mainPanel(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plotlyOutput("plot")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228248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 </a:t>
            </a:r>
            <a:r>
              <a:rPr lang="en-US" altLang="zh-TW" dirty="0" err="1"/>
              <a:t>selectInput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93333" y="380264"/>
            <a:ext cx="866140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library(shiny)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library(plotly)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shinyServer(function(input,output){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output$ui&lt;-renderUI({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inFile=input$file1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if(is.null(inFile))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  return(NULL)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data=read.table(inFile$datapath,header=T,sep=",")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cname=colnames(data)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list(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selectInput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col","Select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Column:",choices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[-1], 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selected=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[-1],</a:t>
            </a:r>
            <a:r>
              <a:rPr lang="en-US" altLang="zh-TW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multiple=T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})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output$plot&lt;-renderPlotly({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=input$file1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is.null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return(NULL)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if(length(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input$col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)&lt;1)  return(NULL)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data=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inFile$datapath,header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T,sep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=",")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ix = NULL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1:length(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input$col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ix[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which(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(data)==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input$col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 =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plot_ly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 data[,1], y = data[,ix[1]], name =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input$col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 type = "bar")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(length(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input$col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2)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p = p %&gt;%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add_trace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y = data[,ix[2]], name =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input$col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[2]) %&gt;%</a:t>
            </a:r>
          </a:p>
          <a:p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layout(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yaxis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list(title = 'Count'), </a:t>
            </a:r>
            <a:r>
              <a:rPr lang="en-US" altLang="zh-TW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barmode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'group')</a:t>
            </a:r>
          </a:p>
          <a:p>
            <a:r>
              <a:rPr lang="zh-TW" alt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})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})</a:t>
            </a:r>
          </a:p>
        </p:txBody>
      </p:sp>
    </p:spTree>
    <p:extLst>
      <p:ext uri="{BB962C8B-B14F-4D97-AF65-F5344CB8AC3E}">
        <p14:creationId xmlns:p14="http://schemas.microsoft.com/office/powerpoint/2010/main" val="36109861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Example: Taiwan.csv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 </a:t>
            </a:r>
            <a:r>
              <a:rPr lang="en-US" altLang="zh-TW" dirty="0" err="1"/>
              <a:t>selectInput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2851135"/>
            <a:ext cx="9000000" cy="21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679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ui.r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DT::</a:t>
            </a:r>
            <a:r>
              <a:rPr lang="en-US" altLang="zh-TW" dirty="0" err="1" smtClean="0"/>
              <a:t>datatable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074708"/>
            <a:ext cx="9144000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shinyUI(fluidPage( 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titlePanel(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Table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 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sidebarLayout(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sidebarPanel(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("caption", "Caption:", "Data Summary"),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selectInput("dataset", "Choose a dataset:",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choices = c("iris", "mtcars", "USArrests")),     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numericInput("obs", "Number of observations to view:", 10)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   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mainPanel(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h3(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textOutput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("caption", container = span)),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verbatimTextOutput("summary"),     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DT::</a:t>
            </a:r>
            <a:r>
              <a:rPr lang="en-US" altLang="zh-TW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dataTableOutput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("view")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66" y="263004"/>
            <a:ext cx="5400000" cy="247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327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server.r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DT::</a:t>
            </a:r>
            <a:r>
              <a:rPr lang="en-US" altLang="zh-TW" dirty="0" err="1"/>
              <a:t>datatable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149020"/>
            <a:ext cx="9144000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library(datasets)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datasetInput &lt;- reactive({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switch(input$dataset,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"iris" = iris,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"mtcars" = mtcars,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"USArrests" = USArrests)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output$caption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renderText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input$caption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})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output$summary &lt;- renderPrint({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dataset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datasetInput()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summary(dataset)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output$view &lt;- </a:t>
            </a:r>
            <a:r>
              <a:rPr lang="en-US" altLang="zh-TW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DT::</a:t>
            </a:r>
            <a:r>
              <a:rPr lang="en-US" altLang="zh-TW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renderDataTable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head(datasetInput(), n = input$obs)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2979183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Please create a dynamic </a:t>
            </a:r>
            <a:r>
              <a:rPr lang="en-US" altLang="zh-TW" dirty="0" err="1" smtClean="0"/>
              <a:t>ui</a:t>
            </a:r>
            <a:r>
              <a:rPr lang="en-US" altLang="zh-TW" dirty="0" smtClean="0"/>
              <a:t> based on user input file</a:t>
            </a:r>
          </a:p>
          <a:p>
            <a:pPr lvl="1"/>
            <a:r>
              <a:rPr lang="en-US" altLang="zh-TW" dirty="0" err="1" smtClean="0"/>
              <a:t>selectInput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Taipei_LAND_A.csv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Please show the boxplot  (</a:t>
            </a:r>
            <a:r>
              <a:rPr lang="en-US" altLang="zh-TW" dirty="0" err="1" smtClean="0"/>
              <a:t>plotly</a:t>
            </a:r>
            <a:r>
              <a:rPr lang="en-US" altLang="zh-TW" dirty="0" smtClean="0"/>
              <a:t> package) based on user multiple selection.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9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 app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7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20795" y="1463675"/>
            <a:ext cx="6839465" cy="35394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shinyUI(fluidPage(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titlePanel(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Shiny!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sidebarLayout(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sidebarPanel(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sliderInput(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"bins"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of bins: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min = 1,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max = 50,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value = 30)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), 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mainPanel(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plotOutput(</a:t>
            </a:r>
            <a:r>
              <a:rPr lang="en-US" altLang="zh-TW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distPlot</a:t>
            </a:r>
            <a:r>
              <a:rPr lang="en-US" altLang="zh-TW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矩形 5"/>
          <p:cNvSpPr/>
          <p:nvPr/>
        </p:nvSpPr>
        <p:spPr>
          <a:xfrm>
            <a:off x="1620795" y="5042118"/>
            <a:ext cx="6839465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  <a:endParaRPr lang="zh-TW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shinyServer(function(input, output) {</a:t>
            </a:r>
            <a:endParaRPr lang="zh-TW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output$distPlot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zh-TW" alt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renderPlot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  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 2]  #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 dataset (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Sepal.Width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bins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seq(min(x), max(x), length.out = </a:t>
            </a:r>
            <a:r>
              <a:rPr lang="zh-TW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input$bins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hist(x, breaks = bins, col = 'darkgray', border = 'white')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 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9585"/>
            <a:ext cx="4323600" cy="2565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5914768" y="996608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Step 1: user select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559643" y="2470150"/>
            <a:ext cx="283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Step 2: Input tag to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server.R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427730" y="5406939"/>
            <a:ext cx="259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Step 3: Output tag to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ui.R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圖二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380" y="3014101"/>
            <a:ext cx="3131220" cy="2085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6347254" y="2949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/>
              <a:t>Ref:</a:t>
            </a:r>
            <a:r>
              <a:rPr lang="zh-TW" altLang="en-US" sz="1200" dirty="0"/>
              <a:t>http://programmermagazine.github.io/201309/book/pmag.html</a:t>
            </a:r>
          </a:p>
        </p:txBody>
      </p:sp>
      <p:sp>
        <p:nvSpPr>
          <p:cNvPr id="13" name="矩形 12"/>
          <p:cNvSpPr/>
          <p:nvPr/>
        </p:nvSpPr>
        <p:spPr>
          <a:xfrm>
            <a:off x="4498953" y="1369368"/>
            <a:ext cx="67999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chemeClr val="tx1"/>
                </a:solidFill>
              </a:rPr>
              <a:t>ui.R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33886" y="4920275"/>
            <a:ext cx="121328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chemeClr val="tx1"/>
                </a:solidFill>
              </a:rPr>
              <a:t>server.R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0735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70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2760665"/>
            <a:ext cx="9000000" cy="207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808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github.com/rstudio/shiny-examples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Resource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690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20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Run app (Windows)</a:t>
            </a:r>
          </a:p>
          <a:p>
            <a:pPr lvl="1"/>
            <a:r>
              <a:rPr lang="en-US" altLang="zh-TW" dirty="0" smtClean="0"/>
              <a:t>Save </a:t>
            </a:r>
            <a:r>
              <a:rPr lang="en-US" altLang="zh-TW" dirty="0" err="1" smtClean="0"/>
              <a:t>server.R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ui.R</a:t>
            </a:r>
            <a:r>
              <a:rPr lang="en-US" altLang="zh-TW" dirty="0" smtClean="0"/>
              <a:t> in the same directory</a:t>
            </a:r>
          </a:p>
          <a:p>
            <a:pPr lvl="1"/>
            <a:r>
              <a:rPr lang="en-US" altLang="zh-TW" dirty="0" smtClean="0"/>
              <a:t>Run app in </a:t>
            </a:r>
            <a:r>
              <a:rPr lang="en-US" altLang="zh-TW" dirty="0" err="1" smtClean="0"/>
              <a:t>Rstudio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 app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52" y="2889366"/>
            <a:ext cx="8226583" cy="35279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045147" y="2800865"/>
            <a:ext cx="1276865" cy="494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77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Run app </a:t>
            </a:r>
            <a:r>
              <a:rPr lang="en-US" altLang="zh-TW" dirty="0" smtClean="0"/>
              <a:t>(server)</a:t>
            </a:r>
          </a:p>
          <a:p>
            <a:pPr lvl="1"/>
            <a:r>
              <a:rPr lang="en-US" altLang="zh-TW" dirty="0" smtClean="0"/>
              <a:t>Add directory</a:t>
            </a:r>
          </a:p>
          <a:p>
            <a:pPr marL="914400" lvl="2" indent="0">
              <a:buNone/>
            </a:pPr>
            <a:endParaRPr lang="en-US" altLang="zh-TW" dirty="0"/>
          </a:p>
          <a:p>
            <a:pPr marL="914400" lvl="2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save </a:t>
            </a:r>
            <a:r>
              <a:rPr lang="en-US" altLang="zh-TW" dirty="0" err="1" smtClean="0"/>
              <a:t>server.r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ui.r</a:t>
            </a:r>
            <a:r>
              <a:rPr lang="en-US" altLang="zh-TW" dirty="0" smtClean="0"/>
              <a:t> in </a:t>
            </a:r>
            <a:r>
              <a:rPr lang="en-US" altLang="zh-TW" dirty="0"/>
              <a:t>/</a:t>
            </a:r>
            <a:r>
              <a:rPr lang="en-US" altLang="zh-TW" dirty="0" err="1" smtClean="0"/>
              <a:t>srv</a:t>
            </a:r>
            <a:r>
              <a:rPr lang="en-US" altLang="zh-TW" dirty="0" smtClean="0"/>
              <a:t>/shiny-server/</a:t>
            </a:r>
            <a:r>
              <a:rPr lang="en-US" altLang="zh-TW" dirty="0" smtClean="0">
                <a:solidFill>
                  <a:srgbClr val="FF0000"/>
                </a:solidFill>
              </a:rPr>
              <a:t>YOURID</a:t>
            </a:r>
            <a:r>
              <a:rPr lang="en-US" altLang="zh-TW" dirty="0" smtClean="0"/>
              <a:t>/</a:t>
            </a:r>
            <a:r>
              <a:rPr lang="en-US" altLang="zh-TW" b="1" dirty="0" smtClean="0">
                <a:solidFill>
                  <a:srgbClr val="7030A0"/>
                </a:solidFill>
              </a:rPr>
              <a:t>APPID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url: http://140.138.77.70:3838/</a:t>
            </a:r>
            <a:r>
              <a:rPr lang="en-US" altLang="zh-TW" dirty="0" smtClean="0">
                <a:solidFill>
                  <a:srgbClr val="FF0000"/>
                </a:solidFill>
              </a:rPr>
              <a:t>YOURID</a:t>
            </a:r>
            <a:r>
              <a:rPr lang="en-US" altLang="zh-TW" dirty="0" smtClean="0"/>
              <a:t>/</a:t>
            </a:r>
            <a:r>
              <a:rPr lang="en-US" altLang="zh-TW" b="1" dirty="0" smtClean="0">
                <a:solidFill>
                  <a:srgbClr val="7030A0"/>
                </a:solidFill>
              </a:rPr>
              <a:t>APPID/</a:t>
            </a:r>
            <a:endParaRPr lang="en-US" altLang="zh-TW" b="1" dirty="0">
              <a:solidFill>
                <a:srgbClr val="7030A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 app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61347" y="2568457"/>
            <a:ext cx="5147563" cy="3693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srv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/shiny-server/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YOURID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</a:p>
        </p:txBody>
      </p:sp>
    </p:spTree>
    <p:extLst>
      <p:ext uri="{BB962C8B-B14F-4D97-AF65-F5344CB8AC3E}">
        <p14:creationId xmlns:p14="http://schemas.microsoft.com/office/powerpoint/2010/main" val="22950300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RShiny.v2</Template>
  <TotalTime>31</TotalTime>
  <Words>7066</Words>
  <Application>Microsoft Office PowerPoint</Application>
  <PresentationFormat>寬螢幕</PresentationFormat>
  <Paragraphs>1101</Paragraphs>
  <Slides>72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72</vt:i4>
      </vt:variant>
    </vt:vector>
  </HeadingPairs>
  <TitlesOfParts>
    <vt:vector size="77" baseType="lpstr">
      <vt:lpstr>細明體</vt:lpstr>
      <vt:lpstr>新細明體</vt:lpstr>
      <vt:lpstr>Corbel</vt:lpstr>
      <vt:lpstr>Courier New</vt:lpstr>
      <vt:lpstr>Custom Theme</vt:lpstr>
      <vt:lpstr>RShiny (Visualization with R)</vt:lpstr>
      <vt:lpstr>Shiny</vt:lpstr>
      <vt:lpstr>Install Shiny server</vt:lpstr>
      <vt:lpstr>server</vt:lpstr>
      <vt:lpstr>First app</vt:lpstr>
      <vt:lpstr>First app</vt:lpstr>
      <vt:lpstr>First app</vt:lpstr>
      <vt:lpstr>First app</vt:lpstr>
      <vt:lpstr>First app</vt:lpstr>
      <vt:lpstr>Exercise</vt:lpstr>
      <vt:lpstr>File Name </vt:lpstr>
      <vt:lpstr>Text &amp; Table</vt:lpstr>
      <vt:lpstr>Text &amp; Table</vt:lpstr>
      <vt:lpstr>Exercise</vt:lpstr>
      <vt:lpstr>Exercise</vt:lpstr>
      <vt:lpstr>Exercise</vt:lpstr>
      <vt:lpstr>Boxplot</vt:lpstr>
      <vt:lpstr>Boxplot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sliders</vt:lpstr>
      <vt:lpstr>sliders</vt:lpstr>
      <vt:lpstr>Tabset</vt:lpstr>
      <vt:lpstr>Tabset</vt:lpstr>
      <vt:lpstr>submitButton</vt:lpstr>
      <vt:lpstr>submitButton</vt:lpstr>
      <vt:lpstr>From HTML</vt:lpstr>
      <vt:lpstr>From HTML</vt:lpstr>
      <vt:lpstr>From HTML (include CSS)</vt:lpstr>
      <vt:lpstr>From HTML (include CSS)</vt:lpstr>
      <vt:lpstr>From HTML (include CSS)</vt:lpstr>
      <vt:lpstr>From HTML (include CSS)</vt:lpstr>
      <vt:lpstr>From HTML (include CSS)</vt:lpstr>
      <vt:lpstr>From HTML + SQL</vt:lpstr>
      <vt:lpstr>From HTML + SQL</vt:lpstr>
      <vt:lpstr>From HTML + SQL</vt:lpstr>
      <vt:lpstr>DateInput</vt:lpstr>
      <vt:lpstr>DateInput</vt:lpstr>
      <vt:lpstr>DateInput</vt:lpstr>
      <vt:lpstr>Exercise</vt:lpstr>
      <vt:lpstr>Exercise</vt:lpstr>
      <vt:lpstr>Exercise</vt:lpstr>
      <vt:lpstr>Exercise</vt:lpstr>
      <vt:lpstr>HTML tag (image)</vt:lpstr>
      <vt:lpstr>HTML tag (image)</vt:lpstr>
      <vt:lpstr>Exercise</vt:lpstr>
      <vt:lpstr>Exercise</vt:lpstr>
      <vt:lpstr>Upload file</vt:lpstr>
      <vt:lpstr>Upload file</vt:lpstr>
      <vt:lpstr>Download File</vt:lpstr>
      <vt:lpstr>Download File</vt:lpstr>
      <vt:lpstr>Exercise</vt:lpstr>
      <vt:lpstr>Exercise</vt:lpstr>
      <vt:lpstr>Exercise</vt:lpstr>
      <vt:lpstr>Exercise</vt:lpstr>
      <vt:lpstr>Dynamic UI + Plotly</vt:lpstr>
      <vt:lpstr>Dynamic UI + Plotly</vt:lpstr>
      <vt:lpstr>Dynamic UI + Plotly</vt:lpstr>
      <vt:lpstr>Multiple selectInput</vt:lpstr>
      <vt:lpstr>Multiple selectInput</vt:lpstr>
      <vt:lpstr>Multiple selectInput</vt:lpstr>
      <vt:lpstr>DT::datatable</vt:lpstr>
      <vt:lpstr>DT::datatable</vt:lpstr>
      <vt:lpstr>Exercise</vt:lpstr>
      <vt:lpstr>Exercise</vt:lpstr>
      <vt:lpstr>Web Resource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RShiny (Visualization with R)</dc:title>
  <dc:creator>簡廷因</dc:creator>
  <cp:lastModifiedBy>簡廷因</cp:lastModifiedBy>
  <cp:revision>5</cp:revision>
  <dcterms:created xsi:type="dcterms:W3CDTF">2022-03-31T04:40:31Z</dcterms:created>
  <dcterms:modified xsi:type="dcterms:W3CDTF">2022-04-21T05:18:22Z</dcterms:modified>
</cp:coreProperties>
</file>