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71" r:id="rId3"/>
    <p:sldId id="273" r:id="rId4"/>
    <p:sldId id="274" r:id="rId5"/>
    <p:sldId id="276" r:id="rId6"/>
    <p:sldId id="277" r:id="rId7"/>
    <p:sldId id="295" r:id="rId8"/>
    <p:sldId id="275" r:id="rId9"/>
    <p:sldId id="289" r:id="rId10"/>
    <p:sldId id="278" r:id="rId11"/>
    <p:sldId id="279" r:id="rId12"/>
    <p:sldId id="280" r:id="rId13"/>
    <p:sldId id="281" r:id="rId14"/>
    <p:sldId id="282" r:id="rId15"/>
    <p:sldId id="296" r:id="rId16"/>
    <p:sldId id="308" r:id="rId17"/>
    <p:sldId id="284" r:id="rId18"/>
    <p:sldId id="285" r:id="rId19"/>
    <p:sldId id="286" r:id="rId20"/>
    <p:sldId id="287" r:id="rId21"/>
    <p:sldId id="288" r:id="rId22"/>
    <p:sldId id="294" r:id="rId23"/>
    <p:sldId id="309" r:id="rId24"/>
    <p:sldId id="290" r:id="rId25"/>
    <p:sldId id="291" r:id="rId26"/>
    <p:sldId id="310" r:id="rId27"/>
    <p:sldId id="292" r:id="rId28"/>
    <p:sldId id="293" r:id="rId29"/>
    <p:sldId id="307" r:id="rId30"/>
    <p:sldId id="297" r:id="rId31"/>
    <p:sldId id="298" r:id="rId32"/>
    <p:sldId id="299" r:id="rId33"/>
    <p:sldId id="304" r:id="rId34"/>
    <p:sldId id="311" r:id="rId35"/>
    <p:sldId id="313" r:id="rId36"/>
    <p:sldId id="314" r:id="rId37"/>
    <p:sldId id="315" r:id="rId38"/>
    <p:sldId id="317" r:id="rId39"/>
    <p:sldId id="316" r:id="rId40"/>
    <p:sldId id="318" r:id="rId41"/>
    <p:sldId id="319" r:id="rId42"/>
    <p:sldId id="321" r:id="rId43"/>
    <p:sldId id="320" r:id="rId44"/>
    <p:sldId id="322" r:id="rId45"/>
    <p:sldId id="323" r:id="rId46"/>
    <p:sldId id="324" r:id="rId47"/>
    <p:sldId id="312" r:id="rId48"/>
    <p:sldId id="325" r:id="rId49"/>
    <p:sldId id="301" r:id="rId50"/>
    <p:sldId id="305" r:id="rId51"/>
    <p:sldId id="332" r:id="rId52"/>
    <p:sldId id="333" r:id="rId53"/>
    <p:sldId id="334" r:id="rId54"/>
    <p:sldId id="326" r:id="rId55"/>
    <p:sldId id="328" r:id="rId56"/>
    <p:sldId id="327" r:id="rId57"/>
    <p:sldId id="329" r:id="rId58"/>
    <p:sldId id="330" r:id="rId59"/>
    <p:sldId id="331" r:id="rId60"/>
    <p:sldId id="300" r:id="rId61"/>
    <p:sldId id="302" r:id="rId62"/>
    <p:sldId id="270" r:id="rId6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按一下以編輯母片子標題樣式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E5CD-249D-44CF-92EB-F2003BC7A2DB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2D3F6B-F129-417B-A02F-38E4ED1CAC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0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F74-05B3-409B-9C85-285B8D60D92C}" type="datetime1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59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E5CD-249D-44CF-92EB-F2003BC7A2DB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2D3F6B-F129-417B-A02F-38E4ED1CAC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51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E5CD-249D-44CF-92EB-F2003BC7A2DB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2D3F6B-F129-417B-A02F-38E4ED1CAC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38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E5CD-249D-44CF-92EB-F2003BC7A2DB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2D3F6B-F129-417B-A02F-38E4ED1CAC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13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E5CD-249D-44CF-92EB-F2003BC7A2DB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2D3F6B-F129-417B-A02F-38E4ED1CAC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29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E5CD-249D-44CF-92EB-F2003BC7A2DB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2D3F6B-F129-417B-A02F-38E4ED1CAC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58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7ABE5CD-249D-44CF-92EB-F2003BC7A2DB}" type="datetimeFigureOut">
              <a:rPr lang="zh-TW" altLang="en-US" smtClean="0"/>
              <a:t>2022/5/5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362D3F6B-F129-417B-A02F-38E4ED1CA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0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/>
              <a:t>2022.5.5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fontAlgn="ctr"/>
            <a:r>
              <a:rPr lang="en-US" altLang="zh-TW"/>
              <a:t>Data mining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0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Single-link:</a:t>
            </a:r>
          </a:p>
          <a:p>
            <a:endParaRPr lang="en-US" altLang="zh-TW" dirty="0"/>
          </a:p>
          <a:p>
            <a:r>
              <a:rPr lang="en-US" altLang="zh-TW" dirty="0"/>
              <a:t>Complete-link:</a:t>
            </a:r>
          </a:p>
          <a:p>
            <a:endParaRPr lang="en-US" altLang="zh-TW" dirty="0"/>
          </a:p>
          <a:p>
            <a:r>
              <a:rPr lang="en-US" altLang="zh-TW" dirty="0"/>
              <a:t>Average-link:</a:t>
            </a:r>
          </a:p>
          <a:p>
            <a:endParaRPr lang="en-US" altLang="zh-TW" dirty="0"/>
          </a:p>
          <a:p>
            <a:r>
              <a:rPr lang="en-US" altLang="zh-TW" dirty="0" err="1"/>
              <a:t>Centroid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4655840" y="1700808"/>
          <a:ext cx="3509998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650960" imgH="304560" progId="Equation.DSMT4">
                  <p:embed/>
                </p:oleObj>
              </mc:Choice>
              <mc:Fallback>
                <p:oleObj name="Equation" r:id="rId3" imgW="1650960" imgH="304560" progId="Equation.DSMT4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40" y="1700808"/>
                        <a:ext cx="3509998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655840" y="2564904"/>
          <a:ext cx="3369602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650960" imgH="317160" progId="Equation.DSMT4">
                  <p:embed/>
                </p:oleObj>
              </mc:Choice>
              <mc:Fallback>
                <p:oleObj name="Equation" r:id="rId5" imgW="1650960" imgH="317160" progId="Equation.DSMT4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40" y="2564904"/>
                        <a:ext cx="3369602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655841" y="3212976"/>
          <a:ext cx="5051915" cy="10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2311200" imgH="469800" progId="Equation.DSMT4">
                  <p:embed/>
                </p:oleObj>
              </mc:Choice>
              <mc:Fallback>
                <p:oleObj name="Equation" r:id="rId7" imgW="2311200" imgH="469800" progId="Equation.DSMT4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41" y="3212976"/>
                        <a:ext cx="5051915" cy="10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4655841" y="4437112"/>
          <a:ext cx="4537941" cy="552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1981080" imgH="241200" progId="Equation.DSMT4">
                  <p:embed/>
                </p:oleObj>
              </mc:Choice>
              <mc:Fallback>
                <p:oleObj name="Equation" r:id="rId9" imgW="1981080" imgH="241200" progId="Equation.DSMT4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841" y="4437112"/>
                        <a:ext cx="4537941" cy="552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78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/>
              <a:t>                           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0" y="2636912"/>
            <a:ext cx="33337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1" y="2564904"/>
            <a:ext cx="34575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783632" y="1916832"/>
            <a:ext cx="17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Single-Link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528049" y="1916832"/>
            <a:ext cx="2288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Complete-Link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77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9" y="2780928"/>
            <a:ext cx="33051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0017" y="2780928"/>
            <a:ext cx="33432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783632" y="2060848"/>
            <a:ext cx="2022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Average Link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176120" y="2132856"/>
            <a:ext cx="1475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Centroid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910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Result of the Single-link Algorithm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2780928"/>
            <a:ext cx="265076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2492897"/>
            <a:ext cx="2520280" cy="208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19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Result of the Complete-link Algorithm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2780928"/>
            <a:ext cx="265076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492896"/>
            <a:ext cx="324185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369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</a:p>
          <a:p>
            <a:pPr lvl="1"/>
            <a:r>
              <a:rPr lang="en-US" altLang="zh-TW" dirty="0"/>
              <a:t>Distance matrix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Single link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3" y="2474035"/>
            <a:ext cx="2390775" cy="1857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4581128"/>
            <a:ext cx="3763922" cy="20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1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Single link</a:t>
            </a:r>
          </a:p>
          <a:p>
            <a:endParaRPr lang="en-US" altLang="zh-TW" dirty="0"/>
          </a:p>
          <a:p>
            <a:r>
              <a:rPr lang="en-US" altLang="zh-TW" dirty="0"/>
              <a:t>Complete link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22800" y="1916832"/>
          <a:ext cx="3888000" cy="38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21.5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21.5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17.9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02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1800" dirty="0"/>
              <a:t>Ref : http://www.inside-r.org/packages/cran/amap/docs/Dist</a:t>
            </a:r>
            <a:endParaRPr lang="zh-TW" altLang="en-US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7752" y="1988840"/>
            <a:ext cx="903649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trike="sngStrik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altLang="zh-TW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strike="sngStrik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amap</a:t>
            </a:r>
            <a:r>
              <a:rPr lang="en-US" altLang="zh-TW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library(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amap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hcluster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USArrests,method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euclidean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link="complete")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("hc.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",width = 10,height = 5,res = 300,units="in")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hc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TW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dev.off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zh-TW" alt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928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43" y="192126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3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988840"/>
            <a:ext cx="9144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hcluster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USArrests,method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euclidean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link = "complete")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hc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hcluster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=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method = "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euclidean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link = "complete")</a:t>
            </a:r>
          </a:p>
          <a:p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Cluster method   : complete 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Distance         : 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euclidean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 of objects: 50 </a:t>
            </a:r>
          </a:p>
        </p:txBody>
      </p:sp>
    </p:spTree>
    <p:extLst>
      <p:ext uri="{BB962C8B-B14F-4D97-AF65-F5344CB8AC3E}">
        <p14:creationId xmlns:p14="http://schemas.microsoft.com/office/powerpoint/2010/main" val="279429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</a:p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561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007768" y="1772816"/>
            <a:ext cx="267464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hc$merge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[,1] [,2]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[1,]  -15  -29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[2,]  -17  -26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[3,]  -14  -16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[4,]  -13  -32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[5,]  -35  -44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[6,]  -36  -46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[7,]   -7  -38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[8,]  -19  -41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[9,]  -49    1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[10,]  -21  -30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[11,]  -37    6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[12,]   -4  -42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[13,]  -48    8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[14,]  -34  -45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[15,]  -22  -28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754842" y="6488668"/>
            <a:ext cx="718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Row </a:t>
            </a:r>
            <a:r>
              <a:rPr lang="en-US" altLang="zh-TW" dirty="0" err="1">
                <a:solidFill>
                  <a:srgbClr val="7030A0"/>
                </a:solidFill>
              </a:rPr>
              <a:t>i</a:t>
            </a:r>
            <a:r>
              <a:rPr lang="en-US" altLang="zh-TW" dirty="0">
                <a:solidFill>
                  <a:srgbClr val="7030A0"/>
                </a:solidFill>
              </a:rPr>
              <a:t> of merge describes the merging of clusters at step </a:t>
            </a:r>
            <a:r>
              <a:rPr lang="en-US" altLang="zh-TW" dirty="0" err="1">
                <a:solidFill>
                  <a:srgbClr val="7030A0"/>
                </a:solidFill>
              </a:rPr>
              <a:t>i</a:t>
            </a:r>
            <a:r>
              <a:rPr lang="en-US" altLang="zh-TW" dirty="0">
                <a:solidFill>
                  <a:srgbClr val="7030A0"/>
                </a:solidFill>
              </a:rPr>
              <a:t> of the clustering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359696" y="5157192"/>
            <a:ext cx="1008112" cy="1416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676208" y="2276872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j&lt; 0 , element -j was merged at this stage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16" name="直線單箭頭接點 15"/>
          <p:cNvCxnSpPr>
            <a:stCxn id="14" idx="1"/>
          </p:cNvCxnSpPr>
          <p:nvPr/>
        </p:nvCxnSpPr>
        <p:spPr>
          <a:xfrm flipH="1">
            <a:off x="6191795" y="2461539"/>
            <a:ext cx="484413" cy="4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434001" y="4437113"/>
            <a:ext cx="4398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j&gt; 0 , the merge was with the cluster formed 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at the (earlier) stage </a:t>
            </a:r>
            <a:r>
              <a:rPr lang="en-US" altLang="zh-TW" i="1" dirty="0">
                <a:solidFill>
                  <a:srgbClr val="7030A0"/>
                </a:solidFill>
              </a:rPr>
              <a:t>j</a:t>
            </a:r>
            <a:r>
              <a:rPr lang="en-US" altLang="zh-TW" dirty="0">
                <a:solidFill>
                  <a:srgbClr val="7030A0"/>
                </a:solidFill>
              </a:rPr>
              <a:t> of the algorithm</a:t>
            </a:r>
            <a:endParaRPr lang="zh-TW" altLang="en-US" dirty="0">
              <a:solidFill>
                <a:srgbClr val="7030A0"/>
              </a:solidFill>
            </a:endParaRPr>
          </a:p>
        </p:txBody>
      </p:sp>
      <p:cxnSp>
        <p:nvCxnSpPr>
          <p:cNvPr id="21" name="直線單箭頭接點 20"/>
          <p:cNvCxnSpPr>
            <a:stCxn id="19" idx="1"/>
          </p:cNvCxnSpPr>
          <p:nvPr/>
        </p:nvCxnSpPr>
        <p:spPr>
          <a:xfrm flipH="1" flipV="1">
            <a:off x="6096000" y="4653136"/>
            <a:ext cx="338000" cy="107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951984" y="4581128"/>
            <a:ext cx="239810" cy="21602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4511825" y="2541992"/>
            <a:ext cx="1478235" cy="203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43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52600" y="1925064"/>
            <a:ext cx="86868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hc$height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[1]   2.291288   3.834058   3.929377   6.236986   6.637771   7.355270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[7]   8.027453   8.537564  10.860018  11.456439  12.424975  12.614278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[13]  12.775367  13.044922  13.297368  13.349157  13.896043  14.501034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[19]  15.407790  15.454449  15.630099  15.890249  16.976749  18.264994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[25]  19.437592  19.904271  21.167192  22.366046  22.766642  24.894377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[31]  25.093027  28.635118  29.250641  31.477135  31.620405  32.718802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[37]  36.734861  36.847931  38.527912  41.487950  48.725148  53.593376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[43]  57.271022  64.993615  68.762272  87.326342 102.861557 168.611417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[49] 293.622751</a:t>
            </a:r>
          </a:p>
          <a:p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hc$label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[1] "Alabama"        "Alaska"         "Arizona"        "Arkansas"    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[5] "California"     "Colorado"       "Connecticut"    "Delaware"    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[9] "Florida"        "Georgia"        "Hawaii"         "Idaho"       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[13] "Illinois"       "Indiana"        "Iowa"           "Kansas"      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[17] "Kentucky"       "Louisiana"      "Maine"          "Maryland"    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[21] "Massachusetts"  "Michigan"       "Minnesota"      "Mississippi" 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[25] "Missouri"       "Montana"        "Nebraska"       "Nevada"      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[29] "New Hampshire"  "New Jersey"     "New Mexico"     "New York"    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[33] "North Carolina" "North Dakota"   "Ohio"           "Oklahoma"    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[37] "Oregon"         "Pennsylvania"   "Rhode Island"   "South Carolina"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[41] "South Dakota"   "Tennessee"      "Texas"          "Utah"         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[45] "Vermont"        "Virginia"       "Washington"     "West Virginia" 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[49] "Wisconsin"      "Wyoming"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503712" y="1878946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a set of </a:t>
            </a:r>
            <a:r>
              <a:rPr lang="en-US" altLang="zh-TW" i="1" dirty="0">
                <a:solidFill>
                  <a:srgbClr val="7030A0"/>
                </a:solidFill>
              </a:rPr>
              <a:t>n-1</a:t>
            </a:r>
            <a:r>
              <a:rPr lang="en-US" altLang="zh-TW" dirty="0">
                <a:solidFill>
                  <a:srgbClr val="7030A0"/>
                </a:solidFill>
              </a:rPr>
              <a:t> non-decreasing real values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27499" y="3693863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labels for each of the objects being clustered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2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Dataset : </a:t>
            </a:r>
            <a:r>
              <a:rPr lang="en-US" altLang="zh-TW" dirty="0" err="1"/>
              <a:t>USArrests</a:t>
            </a:r>
            <a:endParaRPr lang="en-US" altLang="zh-TW" dirty="0"/>
          </a:p>
          <a:p>
            <a:pPr lvl="1"/>
            <a:r>
              <a:rPr lang="en-US" altLang="zh-TW" dirty="0"/>
              <a:t>1. method : Euclidean, link : single</a:t>
            </a:r>
          </a:p>
          <a:p>
            <a:pPr lvl="1"/>
            <a:r>
              <a:rPr lang="en-US" altLang="zh-TW" dirty="0"/>
              <a:t>2. method : Euclidean, link : average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Dataset : iris</a:t>
            </a:r>
          </a:p>
          <a:p>
            <a:pPr lvl="1"/>
            <a:r>
              <a:rPr lang="en-US" altLang="zh-TW" dirty="0"/>
              <a:t>1. method : Euclidean, link : single</a:t>
            </a:r>
          </a:p>
          <a:p>
            <a:pPr lvl="1"/>
            <a:r>
              <a:rPr lang="en-US" altLang="zh-TW" dirty="0"/>
              <a:t>2. method : Euclidean, link : average</a:t>
            </a:r>
          </a:p>
          <a:p>
            <a:pPr lvl="1"/>
            <a:r>
              <a:rPr lang="en-US" altLang="zh-TW" dirty="0"/>
              <a:t>3. method : Euclidean, link : complete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50" y="4805064"/>
            <a:ext cx="4515651" cy="20529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08" y="4805064"/>
            <a:ext cx="4417495" cy="200831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47529" y="4805063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Cluster species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83205" y="462039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Cluster attribute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7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Dataset:</a:t>
            </a:r>
          </a:p>
          <a:p>
            <a:pPr lvl="1"/>
            <a:r>
              <a:rPr lang="en-US" altLang="zh-TW" dirty="0"/>
              <a:t>x=read.csv("pm25.csv",sep=",",header=T)</a:t>
            </a:r>
          </a:p>
          <a:p>
            <a:pPr lvl="1"/>
            <a:r>
              <a:rPr lang="en-US" altLang="zh-TW" dirty="0"/>
              <a:t>PM2.5 in North Taiwan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Data Clustering</a:t>
            </a:r>
          </a:p>
          <a:p>
            <a:pPr lvl="1"/>
            <a:r>
              <a:rPr lang="en-US" altLang="zh-TW" dirty="0"/>
              <a:t>Link : single</a:t>
            </a:r>
          </a:p>
          <a:p>
            <a:pPr lvl="1"/>
            <a:r>
              <a:rPr lang="en-US" altLang="zh-TW" dirty="0"/>
              <a:t>Link : average</a:t>
            </a:r>
          </a:p>
          <a:p>
            <a:pPr lvl="1"/>
            <a:r>
              <a:rPr lang="en-US" altLang="zh-TW" dirty="0"/>
              <a:t>Link : complete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79" y="2580994"/>
            <a:ext cx="3970425" cy="19118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46" y="4679982"/>
            <a:ext cx="3563888" cy="22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97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Clustering - </a:t>
            </a:r>
            <a:r>
              <a:rPr lang="en-US" altLang="zh-TW" dirty="0" err="1"/>
              <a:t>kmeans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704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k-means clustering aims to partition n observations into k clusters in which each observation belongs to the cluster with the nearest mean, serving as a prototype of the cluster.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4098" name="Picture 2" descr="http://upload.wikimedia.org/wikipedia/commons/thumb/1/10/Iris_Flowers_Clustering_kMeans.svg/450px-Iris_Flowers_Clustering_kMea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80" y="3477769"/>
            <a:ext cx="5699021" cy="26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69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k-means algorithm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564904"/>
            <a:ext cx="7334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29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61354" y="1583035"/>
            <a:ext cx="6722747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 kmeans(iris[1:2],3)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x= iris[,1]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y= iris[,2]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a$cluster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 1 1 1 1 1 1 1 1 1 1 1 1 1 1 1 1 1 1 1 1 1 1 1 1 1 1 1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[29] 1 1 1 1 1 1 1 1 1 1 1 1 1 1 1 1 1 1 1 1 1 1 3 3 3 2 3 2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[57] 3 2 3 2 2 2 2 2 2 3 2 2 2 2 2 2 2 2 3 3 3 3 2 2 2 2 2 2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[85] 2 2 3 2 2 2 2 2 2 2 2 2 2 2 2 2 3 2 3 3 3 3 2 3 3 3 3 3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[113] 3 2 2 3 3 3 3 2 3 2 3 2 3 3 2 2 3 3 3 3 3 2 2 3 3 3 2 3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[141] 3 3 2 3 3 3 2 3 3 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plot(x,y,col=a$cluster)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7" y="3544517"/>
            <a:ext cx="4900055" cy="31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3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5767"/>
            <a:ext cx="4500000" cy="29175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85" y="3565768"/>
            <a:ext cx="4500000" cy="29175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28049" y="2351343"/>
            <a:ext cx="288662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 kmeans(iris[1:2],3)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x= iris[,1]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y= iris[,2]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plot(x,y,col=a$cluster)</a:t>
            </a:r>
          </a:p>
        </p:txBody>
      </p:sp>
      <p:sp>
        <p:nvSpPr>
          <p:cNvPr id="9" name="矩形 8"/>
          <p:cNvSpPr/>
          <p:nvPr/>
        </p:nvSpPr>
        <p:spPr>
          <a:xfrm>
            <a:off x="2321075" y="2254474"/>
            <a:ext cx="288662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rep(1:3,each=50)</a:t>
            </a:r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x= iris[,1]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y= iris[,2]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plot(x,y,col=a)</a:t>
            </a:r>
          </a:p>
        </p:txBody>
      </p:sp>
    </p:spTree>
    <p:extLst>
      <p:ext uri="{BB962C8B-B14F-4D97-AF65-F5344CB8AC3E}">
        <p14:creationId xmlns:p14="http://schemas.microsoft.com/office/powerpoint/2010/main" val="4208112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Dataset:</a:t>
            </a:r>
          </a:p>
          <a:p>
            <a:pPr lvl="1"/>
            <a:r>
              <a:rPr lang="en-US" altLang="zh-TW" dirty="0"/>
              <a:t>x=read.csv("pm25.csv",sep=",",header=T)</a:t>
            </a:r>
          </a:p>
          <a:p>
            <a:pPr lvl="1"/>
            <a:r>
              <a:rPr lang="en-US" altLang="zh-TW" dirty="0"/>
              <a:t>PM2.5 in North Taiwan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dirty="0" err="1"/>
              <a:t>kmeans</a:t>
            </a:r>
            <a:r>
              <a:rPr lang="en-US" altLang="zh-TW" dirty="0"/>
              <a:t> function (k = 3) to cluster the dataset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Order by Cluster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3" y="3645025"/>
            <a:ext cx="8524875" cy="1057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3" y="5412137"/>
            <a:ext cx="85058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2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Clustering - hierarchical agglomerative clustering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790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38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decision tree is a decision support tool that uses a tree-like graph or model of decisions and their possible consequences, including chance event outcomes, resource costs, and utility.</a:t>
            </a:r>
          </a:p>
          <a:p>
            <a:r>
              <a:rPr lang="en-US" altLang="zh-TW" dirty="0"/>
              <a:t>Decision trees are commonly used in operations research, specifically in decision analysis, to help identify a strategy most likely to reach a goal.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4679913"/>
            <a:ext cx="3029148" cy="20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97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decision tree</a:t>
            </a:r>
          </a:p>
          <a:p>
            <a:pPr lvl="1"/>
            <a:r>
              <a:rPr lang="en-US" altLang="zh-TW" dirty="0"/>
              <a:t>Each internal node tests an attribute</a:t>
            </a:r>
          </a:p>
          <a:p>
            <a:pPr lvl="1"/>
            <a:r>
              <a:rPr lang="en-US" altLang="zh-TW" dirty="0"/>
              <a:t>Each branch corresponds to attribute value</a:t>
            </a:r>
          </a:p>
          <a:p>
            <a:pPr lvl="1"/>
            <a:r>
              <a:rPr lang="en-US" altLang="zh-TW" dirty="0"/>
              <a:t>Each leaf node assigns a classification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55" y="3300355"/>
            <a:ext cx="4968552" cy="3399882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223793" y="2276872"/>
            <a:ext cx="4503615" cy="19442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647728" y="2636912"/>
            <a:ext cx="2592288" cy="13681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575720" y="2996952"/>
            <a:ext cx="2088232" cy="2736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4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ID3 algorithm</a:t>
            </a:r>
          </a:p>
          <a:p>
            <a:pPr lvl="1"/>
            <a:r>
              <a:rPr lang="en-US" altLang="zh-TW" dirty="0"/>
              <a:t>Check for base cases</a:t>
            </a:r>
          </a:p>
          <a:p>
            <a:pPr lvl="1"/>
            <a:r>
              <a:rPr lang="en-US" altLang="zh-TW" dirty="0"/>
              <a:t>For each attribute a</a:t>
            </a:r>
          </a:p>
          <a:p>
            <a:pPr lvl="2"/>
            <a:r>
              <a:rPr lang="en-US" altLang="zh-TW" dirty="0"/>
              <a:t>Find the normalized information </a:t>
            </a:r>
            <a:r>
              <a:rPr lang="en-US" altLang="zh-TW" dirty="0">
                <a:solidFill>
                  <a:srgbClr val="FF0000"/>
                </a:solidFill>
              </a:rPr>
              <a:t>gain ratio </a:t>
            </a:r>
            <a:r>
              <a:rPr lang="en-US" altLang="zh-TW" dirty="0"/>
              <a:t>from splitting on a</a:t>
            </a:r>
          </a:p>
          <a:p>
            <a:pPr lvl="1"/>
            <a:r>
              <a:rPr lang="en-US" altLang="zh-TW" dirty="0"/>
              <a:t>Let </a:t>
            </a:r>
            <a:r>
              <a:rPr lang="en-US" altLang="zh-TW" dirty="0" err="1"/>
              <a:t>a_best</a:t>
            </a:r>
            <a:r>
              <a:rPr lang="en-US" altLang="zh-TW" dirty="0"/>
              <a:t> be the attribute with the highest normalized information gain</a:t>
            </a:r>
          </a:p>
          <a:p>
            <a:pPr lvl="1"/>
            <a:r>
              <a:rPr lang="en-US" altLang="zh-TW" dirty="0"/>
              <a:t>Create a decision node that splits on </a:t>
            </a:r>
            <a:r>
              <a:rPr lang="en-US" altLang="zh-TW" dirty="0" err="1"/>
              <a:t>a_best</a:t>
            </a:r>
            <a:endParaRPr lang="en-US" altLang="zh-TW" dirty="0"/>
          </a:p>
          <a:p>
            <a:pPr lvl="1"/>
            <a:r>
              <a:rPr lang="en-US" altLang="zh-TW" dirty="0"/>
              <a:t>Recur on the </a:t>
            </a:r>
            <a:r>
              <a:rPr lang="en-US" altLang="zh-TW" dirty="0" err="1"/>
              <a:t>sublists</a:t>
            </a:r>
            <a:r>
              <a:rPr lang="en-US" altLang="zh-TW" dirty="0"/>
              <a:t> obtained by splitting on </a:t>
            </a:r>
            <a:r>
              <a:rPr lang="en-US" altLang="zh-TW" dirty="0" err="1"/>
              <a:t>a_best</a:t>
            </a:r>
            <a:r>
              <a:rPr lang="en-US" altLang="zh-TW" dirty="0"/>
              <a:t>, and add those nodes as children of node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532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ID3 algorithm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359696" y="2276872"/>
                <a:ext cx="5186292" cy="1033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𝑑𝑎𝑡𝑎𝑠𝑒𝑡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2276872"/>
                <a:ext cx="5186292" cy="1033232"/>
              </a:xfrm>
              <a:prstGeom prst="rect">
                <a:avLst/>
              </a:prstGeom>
              <a:blipFill>
                <a:blip r:embed="rId2"/>
                <a:stretch>
                  <a:fillRect r="-588" b="-88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359696" y="3684902"/>
                <a:ext cx="4964244" cy="1106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𝑑𝑎𝑡𝑎𝑠𝑒𝑡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3684902"/>
                <a:ext cx="4964244" cy="1106585"/>
              </a:xfrm>
              <a:prstGeom prst="rect">
                <a:avLst/>
              </a:prstGeom>
              <a:blipFill>
                <a:blip r:embed="rId3"/>
                <a:stretch>
                  <a:fillRect r="-737" b="-60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20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ID3 algorithm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03712" y="2348880"/>
          <a:ext cx="5297760" cy="3668576"/>
        </p:xfrm>
        <a:graphic>
          <a:graphicData uri="http://schemas.openxmlformats.org/drawingml/2006/table">
            <a:tbl>
              <a:tblPr/>
              <a:tblGrid>
                <a:gridCol w="88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Outlook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Humidity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Wind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PlayTennis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642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ID3 algorithm</a:t>
            </a:r>
          </a:p>
          <a:p>
            <a:pPr lvl="1"/>
            <a:r>
              <a:rPr lang="en-US" altLang="zh-TW" dirty="0"/>
              <a:t>Calculate Entropy(S)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36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5663952" y="2438815"/>
                <a:ext cx="3143938" cy="1752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0.94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2438815"/>
                <a:ext cx="3143938" cy="1752275"/>
              </a:xfrm>
              <a:prstGeom prst="rect">
                <a:avLst/>
              </a:prstGeom>
              <a:blipFill>
                <a:blip r:embed="rId2"/>
                <a:stretch>
                  <a:fillRect l="-44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631504" y="3893179"/>
                <a:ext cx="5186292" cy="1033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𝑑𝑎𝑡𝑎𝑠𝑒𝑡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3893179"/>
                <a:ext cx="5186292" cy="1033232"/>
              </a:xfrm>
              <a:prstGeom prst="rect">
                <a:avLst/>
              </a:prstGeom>
              <a:blipFill>
                <a:blip r:embed="rId3"/>
                <a:stretch>
                  <a:fillRect r="-588" b="-88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631504" y="5301209"/>
                <a:ext cx="4964244" cy="1106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𝑑𝑎𝑡𝑎𝑠𝑒𝑡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301209"/>
                <a:ext cx="4964244" cy="1106585"/>
              </a:xfrm>
              <a:prstGeom prst="rect">
                <a:avLst/>
              </a:prstGeom>
              <a:blipFill>
                <a:blip r:embed="rId4"/>
                <a:stretch>
                  <a:fillRect r="-614" b="-66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236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ID3 algorithm</a:t>
            </a:r>
          </a:p>
          <a:p>
            <a:pPr lvl="1"/>
            <a:r>
              <a:rPr lang="en-US" altLang="zh-TW" dirty="0"/>
              <a:t>Calculate Gain(</a:t>
            </a:r>
            <a:r>
              <a:rPr lang="en-US" altLang="zh-TW" dirty="0" err="1"/>
              <a:t>S,Outlook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37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207569" y="2708920"/>
                <a:ext cx="7662995" cy="2142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=0.94 −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𝑠𝑢𝑛𝑛𝑦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𝑜𝑣𝑒𝑟𝑐𝑎𝑠𝑡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𝑟𝑎𝑖𝑛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0.246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2708920"/>
                <a:ext cx="7662995" cy="2142702"/>
              </a:xfrm>
              <a:prstGeom prst="rect">
                <a:avLst/>
              </a:prstGeom>
              <a:blipFill>
                <a:blip r:embed="rId2"/>
                <a:stretch>
                  <a:fillRect l="-1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945203" y="4851623"/>
                <a:ext cx="2714333" cy="1793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𝑠𝑢𝑛𝑛𝑦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0.970951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203" y="4851623"/>
                <a:ext cx="2714333" cy="1793953"/>
              </a:xfrm>
              <a:prstGeom prst="rect">
                <a:avLst/>
              </a:prstGeom>
              <a:blipFill>
                <a:blip r:embed="rId3"/>
                <a:stretch>
                  <a:fillRect l="-5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948587" y="4835848"/>
                <a:ext cx="1953163" cy="1647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𝑜𝑣𝑒𝑟𝑐𝑎𝑠𝑡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87" y="4835848"/>
                <a:ext cx="1953163" cy="1647502"/>
              </a:xfrm>
              <a:prstGeom prst="rect">
                <a:avLst/>
              </a:prstGeom>
              <a:blipFill>
                <a:blip r:embed="rId4"/>
                <a:stretch>
                  <a:fillRect l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7275585" y="4835154"/>
                <a:ext cx="2714333" cy="1752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𝑟𝑎𝑖𝑛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0.970951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85" y="4835154"/>
                <a:ext cx="2714333" cy="1752275"/>
              </a:xfrm>
              <a:prstGeom prst="rect">
                <a:avLst/>
              </a:prstGeom>
              <a:blipFill>
                <a:blip r:embed="rId5"/>
                <a:stretch>
                  <a:fillRect l="-5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8020662" y="1481138"/>
            <a:ext cx="92044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outlook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9" idx="2"/>
            <a:endCxn id="20" idx="0"/>
          </p:cNvCxnSpPr>
          <p:nvPr/>
        </p:nvCxnSpPr>
        <p:spPr>
          <a:xfrm flipH="1">
            <a:off x="6934148" y="1850470"/>
            <a:ext cx="1546737" cy="55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9" idx="2"/>
            <a:endCxn id="21" idx="0"/>
          </p:cNvCxnSpPr>
          <p:nvPr/>
        </p:nvCxnSpPr>
        <p:spPr>
          <a:xfrm flipH="1">
            <a:off x="8467194" y="1850471"/>
            <a:ext cx="13691" cy="59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2"/>
            <a:endCxn id="22" idx="0"/>
          </p:cNvCxnSpPr>
          <p:nvPr/>
        </p:nvCxnSpPr>
        <p:spPr>
          <a:xfrm>
            <a:off x="8480884" y="1850470"/>
            <a:ext cx="1719890" cy="5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913704" y="182017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sunny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387820" y="199298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overcast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401604" y="18201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rain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1620" y="2409485"/>
            <a:ext cx="66505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Yes:2</a:t>
            </a:r>
          </a:p>
          <a:p>
            <a:r>
              <a:rPr lang="en-US" altLang="zh-TW" dirty="0"/>
              <a:t>No:3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134666" y="2446616"/>
            <a:ext cx="66505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Yes:4</a:t>
            </a:r>
          </a:p>
          <a:p>
            <a:r>
              <a:rPr lang="en-US" altLang="zh-TW" dirty="0"/>
              <a:t>No:0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861771" y="2443775"/>
            <a:ext cx="67800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Yes:3</a:t>
            </a:r>
          </a:p>
          <a:p>
            <a:r>
              <a:rPr lang="en-US" altLang="zh-TW" dirty="0"/>
              <a:t>No:2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2495601" y="2611186"/>
            <a:ext cx="4595603" cy="2978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3693925" y="2924944"/>
            <a:ext cx="3406070" cy="267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480359" y="2695488"/>
            <a:ext cx="3179526" cy="2745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7805690" y="2659754"/>
            <a:ext cx="2631479" cy="2929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9005503" y="2924944"/>
            <a:ext cx="1379461" cy="260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17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ID3 algorithm</a:t>
            </a:r>
          </a:p>
          <a:p>
            <a:pPr lvl="1"/>
            <a:r>
              <a:rPr lang="en-US" altLang="zh-TW" dirty="0"/>
              <a:t>Calculate Gain(S, Temperature)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38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207568" y="2708920"/>
                <a:ext cx="7062574" cy="2142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=0.94 −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h𝑜𝑡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𝑐𝑜𝑙𝑑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0.029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708920"/>
                <a:ext cx="7062574" cy="2142702"/>
              </a:xfrm>
              <a:prstGeom prst="rect">
                <a:avLst/>
              </a:prstGeom>
              <a:blipFill>
                <a:blip r:embed="rId2"/>
                <a:stretch>
                  <a:fillRect l="-19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945203" y="4851623"/>
                <a:ext cx="2714333" cy="1752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h𝑜𝑡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1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203" y="4851623"/>
                <a:ext cx="2714333" cy="1752275"/>
              </a:xfrm>
              <a:prstGeom prst="rect">
                <a:avLst/>
              </a:prstGeom>
              <a:blipFill>
                <a:blip r:embed="rId3"/>
                <a:stretch>
                  <a:fillRect l="-5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738834" y="4851622"/>
                <a:ext cx="2714333" cy="1752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0.918296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34" y="4851622"/>
                <a:ext cx="2714333" cy="1752275"/>
              </a:xfrm>
              <a:prstGeom prst="rect">
                <a:avLst/>
              </a:prstGeom>
              <a:blipFill>
                <a:blip r:embed="rId4"/>
                <a:stretch>
                  <a:fillRect l="-51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7659122" y="4851621"/>
                <a:ext cx="2714333" cy="1752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0.811278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122" y="4851621"/>
                <a:ext cx="2714333" cy="1752275"/>
              </a:xfrm>
              <a:prstGeom prst="rect">
                <a:avLst/>
              </a:prstGeom>
              <a:blipFill>
                <a:blip r:embed="rId5"/>
                <a:stretch>
                  <a:fillRect l="-51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8020661" y="1481138"/>
            <a:ext cx="14251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Temperature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2"/>
            <a:endCxn id="16" idx="0"/>
          </p:cNvCxnSpPr>
          <p:nvPr/>
        </p:nvCxnSpPr>
        <p:spPr>
          <a:xfrm flipH="1">
            <a:off x="7215684" y="1850471"/>
            <a:ext cx="1517544" cy="59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9" idx="2"/>
            <a:endCxn id="17" idx="0"/>
          </p:cNvCxnSpPr>
          <p:nvPr/>
        </p:nvCxnSpPr>
        <p:spPr>
          <a:xfrm flipH="1">
            <a:off x="8728508" y="1850470"/>
            <a:ext cx="4721" cy="60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18" idx="0"/>
          </p:cNvCxnSpPr>
          <p:nvPr/>
        </p:nvCxnSpPr>
        <p:spPr>
          <a:xfrm>
            <a:off x="8811522" y="1867338"/>
            <a:ext cx="1433412" cy="57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229375" y="194880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387820" y="199298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mild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419808" y="192649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cold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883157" y="2444010"/>
            <a:ext cx="66505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Yes:2</a:t>
            </a:r>
          </a:p>
          <a:p>
            <a:r>
              <a:rPr lang="en-US" altLang="zh-TW" dirty="0"/>
              <a:t>No:2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395980" y="2455509"/>
            <a:ext cx="66505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Yes:4</a:t>
            </a:r>
          </a:p>
          <a:p>
            <a:r>
              <a:rPr lang="en-US" altLang="zh-TW" dirty="0"/>
              <a:t>No:2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905931" y="2443777"/>
            <a:ext cx="67800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Yes:3</a:t>
            </a:r>
          </a:p>
          <a:p>
            <a:r>
              <a:rPr lang="en-US" altLang="zh-TW" dirty="0"/>
              <a:t>No:1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2495602" y="2636912"/>
            <a:ext cx="4896543" cy="2952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3693926" y="2924944"/>
            <a:ext cx="3759240" cy="267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292279" y="2661277"/>
            <a:ext cx="3579877" cy="2908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6456040" y="2949309"/>
            <a:ext cx="2477136" cy="262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8209662" y="2659165"/>
            <a:ext cx="2153785" cy="2887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9419807" y="2947196"/>
            <a:ext cx="1004660" cy="257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493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Calculate Gain(S, 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Humidity</a:t>
            </a:r>
            <a:r>
              <a:rPr lang="en-US" altLang="zh-TW" dirty="0"/>
              <a:t>) = 0.151</a:t>
            </a:r>
          </a:p>
          <a:p>
            <a:r>
              <a:rPr lang="en-US" altLang="zh-TW" dirty="0"/>
              <a:t>Calculate Gain(S, </a:t>
            </a: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Wind</a:t>
            </a:r>
            <a:r>
              <a:rPr lang="en-US" altLang="zh-TW" dirty="0"/>
              <a:t>) =0.048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34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clustering concerns how to group similar objects together while separating dissimilar objects.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5841" y="3429001"/>
            <a:ext cx="29622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8616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ID3 algorithm</a:t>
            </a:r>
          </a:p>
          <a:p>
            <a:pPr lvl="1"/>
            <a:r>
              <a:rPr lang="en-US" altLang="zh-TW" dirty="0"/>
              <a:t>Split by Outlook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40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495601" y="2561080"/>
                <a:ext cx="2743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𝑂𝑢𝑡𝑙𝑜𝑜𝑘</m:t>
                        </m:r>
                      </m:e>
                    </m:d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= 0.246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2561080"/>
                <a:ext cx="2743059" cy="369332"/>
              </a:xfrm>
              <a:prstGeom prst="rect">
                <a:avLst/>
              </a:prstGeom>
              <a:blipFill>
                <a:blip r:embed="rId2"/>
                <a:stretch>
                  <a:fillRect t="-9836" r="-1333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95600" y="3042408"/>
                <a:ext cx="3236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𝑇𝑒𝑚𝑝𝑒𝑟𝑎𝑡𝑢𝑟𝑒</m:t>
                        </m:r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=0.029</a:t>
                </a: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042408"/>
                <a:ext cx="3236720" cy="369332"/>
              </a:xfrm>
              <a:prstGeom prst="rect">
                <a:avLst/>
              </a:prstGeom>
              <a:blipFill>
                <a:blip r:embed="rId3"/>
                <a:stretch>
                  <a:fillRect t="-9836" r="-753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495600" y="4005064"/>
                <a:ext cx="2426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𝑊𝑖𝑛𝑑</m:t>
                        </m:r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=0.048</a:t>
                </a: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4005064"/>
                <a:ext cx="2426242" cy="369332"/>
              </a:xfrm>
              <a:prstGeom prst="rect">
                <a:avLst/>
              </a:prstGeom>
              <a:blipFill>
                <a:blip r:embed="rId4"/>
                <a:stretch>
                  <a:fillRect t="-11475" r="-1508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495601" y="3523736"/>
                <a:ext cx="2860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𝐻𝑢𝑚𝑖𝑑𝑖𝑡𝑦</m:t>
                        </m:r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=0.151</a:t>
                </a: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3523736"/>
                <a:ext cx="2860527" cy="369332"/>
              </a:xfrm>
              <a:prstGeom prst="rect">
                <a:avLst/>
              </a:prstGeom>
              <a:blipFill>
                <a:blip r:embed="rId5"/>
                <a:stretch>
                  <a:fillRect t="-9836" r="-851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8020662" y="1481138"/>
            <a:ext cx="92044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outlook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0" idx="2"/>
            <a:endCxn id="17" idx="0"/>
          </p:cNvCxnSpPr>
          <p:nvPr/>
        </p:nvCxnSpPr>
        <p:spPr>
          <a:xfrm flipH="1">
            <a:off x="6934148" y="1850470"/>
            <a:ext cx="1546737" cy="55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0" idx="2"/>
            <a:endCxn id="18" idx="0"/>
          </p:cNvCxnSpPr>
          <p:nvPr/>
        </p:nvCxnSpPr>
        <p:spPr>
          <a:xfrm flipH="1">
            <a:off x="8467194" y="1850471"/>
            <a:ext cx="13691" cy="59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0" idx="2"/>
            <a:endCxn id="19" idx="0"/>
          </p:cNvCxnSpPr>
          <p:nvPr/>
        </p:nvCxnSpPr>
        <p:spPr>
          <a:xfrm>
            <a:off x="8480884" y="1850470"/>
            <a:ext cx="1719890" cy="5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913704" y="182017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sunny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387820" y="199298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overcast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401604" y="18201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rain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601620" y="2409485"/>
            <a:ext cx="66505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Yes:2</a:t>
            </a:r>
          </a:p>
          <a:p>
            <a:r>
              <a:rPr lang="en-US" altLang="zh-TW" dirty="0"/>
              <a:t>No:3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34666" y="2446616"/>
            <a:ext cx="66505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Yes:4</a:t>
            </a:r>
          </a:p>
          <a:p>
            <a:r>
              <a:rPr lang="en-US" altLang="zh-TW" dirty="0"/>
              <a:t>No:0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861771" y="2443775"/>
            <a:ext cx="67800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Yes:3</a:t>
            </a:r>
          </a:p>
          <a:p>
            <a:r>
              <a:rPr lang="en-US" altLang="zh-TW" dirty="0"/>
              <a:t>No:2</a:t>
            </a:r>
            <a:endParaRPr lang="zh-TW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436942" y="3273639"/>
          <a:ext cx="4087882" cy="3447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Outlook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Temperature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Humidity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Wind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PlayTennis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Overcast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Overcast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Overcast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Overcast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Strong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050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ID3 algorithm</a:t>
            </a:r>
          </a:p>
          <a:p>
            <a:pPr lvl="1"/>
            <a:r>
              <a:rPr lang="en-US" altLang="zh-TW" dirty="0"/>
              <a:t>Calculate Entropy(</a:t>
            </a:r>
            <a:r>
              <a:rPr lang="en-US" altLang="zh-TW" dirty="0" err="1"/>
              <a:t>S</a:t>
            </a:r>
            <a:r>
              <a:rPr lang="en-US" altLang="zh-TW" i="1" baseline="-25000" dirty="0" err="1"/>
              <a:t>sunny</a:t>
            </a:r>
            <a:r>
              <a:rPr lang="en-US" altLang="zh-TW" dirty="0"/>
              <a:t>)</a:t>
            </a:r>
          </a:p>
          <a:p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41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071665" y="2780929"/>
                <a:ext cx="2714333" cy="1793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𝑠𝑢𝑛𝑛𝑦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0.970951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5" y="2780929"/>
                <a:ext cx="2714333" cy="1793953"/>
              </a:xfrm>
              <a:prstGeom prst="rect">
                <a:avLst/>
              </a:prstGeom>
              <a:blipFill>
                <a:blip r:embed="rId2"/>
                <a:stretch>
                  <a:fillRect l="-5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240016" y="1700809"/>
          <a:ext cx="4087882" cy="1476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Outlook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Temperature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Humidity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Wind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PlayTennis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Strong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Mild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22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ID3 algorithm</a:t>
            </a:r>
          </a:p>
          <a:p>
            <a:pPr lvl="1"/>
            <a:r>
              <a:rPr lang="en-US" altLang="zh-TW" dirty="0"/>
              <a:t>Calculate Gain(</a:t>
            </a:r>
            <a:r>
              <a:rPr lang="en-US" altLang="zh-TW" dirty="0" err="1"/>
              <a:t>S</a:t>
            </a:r>
            <a:r>
              <a:rPr lang="en-US" altLang="zh-TW" i="1" baseline="-25000" dirty="0" err="1"/>
              <a:t>sunny</a:t>
            </a:r>
            <a:r>
              <a:rPr lang="en-US" altLang="zh-TW" dirty="0"/>
              <a:t>, Temperature)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24937" y="1950574"/>
            <a:ext cx="14251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Temperature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5" idx="2"/>
            <a:endCxn id="12" idx="0"/>
          </p:cNvCxnSpPr>
          <p:nvPr/>
        </p:nvCxnSpPr>
        <p:spPr>
          <a:xfrm flipH="1">
            <a:off x="7219960" y="2319907"/>
            <a:ext cx="1517544" cy="59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2"/>
            <a:endCxn id="13" idx="0"/>
          </p:cNvCxnSpPr>
          <p:nvPr/>
        </p:nvCxnSpPr>
        <p:spPr>
          <a:xfrm>
            <a:off x="8737505" y="2319906"/>
            <a:ext cx="1755" cy="60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endCxn id="14" idx="0"/>
          </p:cNvCxnSpPr>
          <p:nvPr/>
        </p:nvCxnSpPr>
        <p:spPr>
          <a:xfrm>
            <a:off x="8815798" y="2336774"/>
            <a:ext cx="1433412" cy="57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233651" y="241823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392096" y="246241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mild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424084" y="239592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cold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87433" y="2913446"/>
            <a:ext cx="66505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Yes:0</a:t>
            </a:r>
          </a:p>
          <a:p>
            <a:r>
              <a:rPr lang="en-US" altLang="zh-TW" dirty="0"/>
              <a:t>No:2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400256" y="2924945"/>
            <a:ext cx="67800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Yes:1</a:t>
            </a:r>
          </a:p>
          <a:p>
            <a:r>
              <a:rPr lang="en-US" altLang="zh-TW" dirty="0"/>
              <a:t>No:1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910207" y="2913213"/>
            <a:ext cx="67800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Yes:1</a:t>
            </a:r>
          </a:p>
          <a:p>
            <a:r>
              <a:rPr lang="en-US" altLang="zh-TW" dirty="0"/>
              <a:t>No:0</a:t>
            </a:r>
            <a:endParaRPr lang="zh-TW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420810" y="124040"/>
          <a:ext cx="4087882" cy="1476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Outlook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Temperature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Humidity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Wind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PlayTennis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Strong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2207569" y="2708920"/>
                <a:ext cx="7200433" cy="2204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𝑠𝑢𝑛𝑛𝑦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0.970951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h𝑜𝑡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𝑐𝑜𝑙𝑑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0.571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2708920"/>
                <a:ext cx="7200433" cy="2204514"/>
              </a:xfrm>
              <a:prstGeom prst="rect">
                <a:avLst/>
              </a:prstGeom>
              <a:blipFill>
                <a:blip r:embed="rId2"/>
                <a:stretch>
                  <a:fillRect l="-19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2347602" y="4903494"/>
                <a:ext cx="1509131" cy="1648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h𝑜𝑡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602" y="4903494"/>
                <a:ext cx="1509131" cy="1648528"/>
              </a:xfrm>
              <a:prstGeom prst="rect">
                <a:avLst/>
              </a:prstGeom>
              <a:blipFill>
                <a:blip r:embed="rId3"/>
                <a:stretch>
                  <a:fillRect l="-92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4685026" y="4887723"/>
                <a:ext cx="2714333" cy="1752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𝑚𝑖𝑙𝑑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1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026" y="4887723"/>
                <a:ext cx="2714333" cy="1752275"/>
              </a:xfrm>
              <a:prstGeom prst="rect">
                <a:avLst/>
              </a:prstGeom>
              <a:blipFill>
                <a:blip r:embed="rId4"/>
                <a:stretch>
                  <a:fillRect l="-5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7663998" y="4887722"/>
                <a:ext cx="1583703" cy="1648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98" y="4887722"/>
                <a:ext cx="1583703" cy="1648528"/>
              </a:xfrm>
              <a:prstGeom prst="rect">
                <a:avLst/>
              </a:prstGeom>
              <a:blipFill>
                <a:blip r:embed="rId5"/>
                <a:stretch>
                  <a:fillRect l="-8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993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ID3 algorithm</a:t>
            </a:r>
          </a:p>
          <a:p>
            <a:pPr lvl="1"/>
            <a:r>
              <a:rPr lang="en-US" altLang="zh-TW" dirty="0"/>
              <a:t>Calculate Gain(</a:t>
            </a:r>
            <a:r>
              <a:rPr lang="en-US" altLang="zh-TW" dirty="0" err="1"/>
              <a:t>S</a:t>
            </a:r>
            <a:r>
              <a:rPr lang="en-US" altLang="zh-TW" i="1" baseline="-25000" dirty="0" err="1"/>
              <a:t>sunny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00"/>
                </a:solidFill>
              </a:rPr>
              <a:t>Humidity</a:t>
            </a:r>
            <a:r>
              <a:rPr lang="en-US" altLang="zh-TW" dirty="0"/>
              <a:t>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24937" y="1950574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Humidity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5" idx="2"/>
            <a:endCxn id="12" idx="0"/>
          </p:cNvCxnSpPr>
          <p:nvPr/>
        </p:nvCxnSpPr>
        <p:spPr>
          <a:xfrm flipH="1">
            <a:off x="7628245" y="2319906"/>
            <a:ext cx="931455" cy="52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2"/>
            <a:endCxn id="14" idx="0"/>
          </p:cNvCxnSpPr>
          <p:nvPr/>
        </p:nvCxnSpPr>
        <p:spPr>
          <a:xfrm>
            <a:off x="8559700" y="2319906"/>
            <a:ext cx="796827" cy="52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553129" y="23887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424084" y="239592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normal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295717" y="2843245"/>
            <a:ext cx="66505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Yes:0</a:t>
            </a:r>
          </a:p>
          <a:p>
            <a:r>
              <a:rPr lang="en-US" altLang="zh-TW" dirty="0"/>
              <a:t>No:3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023999" y="2843245"/>
            <a:ext cx="665054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Yes:2</a:t>
            </a:r>
          </a:p>
          <a:p>
            <a:r>
              <a:rPr lang="en-US" altLang="zh-TW" dirty="0"/>
              <a:t>No:0</a:t>
            </a:r>
            <a:endParaRPr lang="zh-TW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420810" y="124040"/>
          <a:ext cx="4087882" cy="1476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Outlook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Temperature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Humidity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Wind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PlayTennis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Strong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2441975" y="2805167"/>
                <a:ext cx="5495735" cy="1903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𝑠𝑢𝑛𝑛𝑦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0.970951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𝑛𝑜𝑟𝑚𝑎𝑙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0.970951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75" y="2805167"/>
                <a:ext cx="5495735" cy="1903663"/>
              </a:xfrm>
              <a:prstGeom prst="rect">
                <a:avLst/>
              </a:prstGeom>
              <a:blipFill>
                <a:blip r:embed="rId2"/>
                <a:stretch>
                  <a:fillRect l="-2664" b="-67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009749" y="4985768"/>
                <a:ext cx="1625701" cy="1714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49" y="4985768"/>
                <a:ext cx="1625701" cy="1714700"/>
              </a:xfrm>
              <a:prstGeom prst="rect">
                <a:avLst/>
              </a:prstGeom>
              <a:blipFill>
                <a:blip r:embed="rId3"/>
                <a:stretch>
                  <a:fillRect l="-90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6335748" y="4985769"/>
                <a:ext cx="1853456" cy="1672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𝑛𝑜𝑟𝑚𝑎𝑙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48" y="4985769"/>
                <a:ext cx="1853456" cy="1672381"/>
              </a:xfrm>
              <a:prstGeom prst="rect">
                <a:avLst/>
              </a:prstGeom>
              <a:blipFill>
                <a:blip r:embed="rId4"/>
                <a:stretch>
                  <a:fillRect l="-75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792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ID3 algorithm</a:t>
            </a:r>
          </a:p>
          <a:p>
            <a:pPr lvl="1"/>
            <a:r>
              <a:rPr lang="en-US" altLang="zh-TW" dirty="0"/>
              <a:t>Calculate Gain(</a:t>
            </a:r>
            <a:r>
              <a:rPr lang="en-US" altLang="zh-TW" dirty="0" err="1"/>
              <a:t>S</a:t>
            </a:r>
            <a:r>
              <a:rPr lang="en-US" altLang="zh-TW" i="1" baseline="-25000" dirty="0" err="1"/>
              <a:t>sunny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00"/>
                </a:solidFill>
              </a:rPr>
              <a:t>Wind</a:t>
            </a:r>
            <a:r>
              <a:rPr lang="en-US" altLang="zh-TW" dirty="0"/>
              <a:t>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24937" y="1950574"/>
            <a:ext cx="68640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Wind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5" idx="2"/>
            <a:endCxn id="12" idx="0"/>
          </p:cNvCxnSpPr>
          <p:nvPr/>
        </p:nvCxnSpPr>
        <p:spPr>
          <a:xfrm flipH="1">
            <a:off x="7813922" y="2319906"/>
            <a:ext cx="554218" cy="49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2"/>
            <a:endCxn id="14" idx="0"/>
          </p:cNvCxnSpPr>
          <p:nvPr/>
        </p:nvCxnSpPr>
        <p:spPr>
          <a:xfrm>
            <a:off x="8368140" y="2319907"/>
            <a:ext cx="914116" cy="52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401920" y="237978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week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268548" y="24474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strong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74919" y="2819735"/>
            <a:ext cx="67800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Yes:1</a:t>
            </a:r>
          </a:p>
          <a:p>
            <a:r>
              <a:rPr lang="en-US" altLang="zh-TW" dirty="0"/>
              <a:t>No:2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943253" y="2842962"/>
            <a:ext cx="67800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Yes:1</a:t>
            </a:r>
          </a:p>
          <a:p>
            <a:r>
              <a:rPr lang="en-US" altLang="zh-TW" dirty="0"/>
              <a:t>No:1</a:t>
            </a:r>
            <a:endParaRPr lang="zh-TW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420810" y="124040"/>
          <a:ext cx="4087882" cy="1476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Outlook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Temperature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Humidity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Wind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PlayTennis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Hot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Strong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Weak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Sunny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Normal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Strong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2441974" y="2805167"/>
                <a:ext cx="5496698" cy="1903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𝑠𝑢𝑛𝑛𝑦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𝑊𝑖𝑛𝑑</m:t>
                          </m: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0.970951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𝑤𝑒𝑎𝑘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𝑠𝑡𝑟𝑜𝑛𝑔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latin typeface="Cambria Math" panose="02040503050406030204" pitchFamily="18" charset="0"/>
                      </a:rPr>
                      <m:t>0.020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74" y="2805167"/>
                <a:ext cx="5496698" cy="1903663"/>
              </a:xfrm>
              <a:prstGeom prst="rect">
                <a:avLst/>
              </a:prstGeom>
              <a:blipFill>
                <a:blip r:embed="rId2"/>
                <a:stretch>
                  <a:fillRect l="-2664" b="-67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3215681" y="5016498"/>
                <a:ext cx="2714333" cy="1794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0.918296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1" y="5016498"/>
                <a:ext cx="2714333" cy="1794594"/>
              </a:xfrm>
              <a:prstGeom prst="rect">
                <a:avLst/>
              </a:prstGeom>
              <a:blipFill>
                <a:blip r:embed="rId3"/>
                <a:stretch>
                  <a:fillRect l="-5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6335749" y="4985769"/>
                <a:ext cx="2630977" cy="1752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𝑛𝑜𝑟𝑚𝑎𝑙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= 1</a:t>
                </a: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49" y="4985769"/>
                <a:ext cx="2630977" cy="1752275"/>
              </a:xfrm>
              <a:prstGeom prst="rect">
                <a:avLst/>
              </a:prstGeom>
              <a:blipFill>
                <a:blip r:embed="rId4"/>
                <a:stretch>
                  <a:fillRect l="-53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876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dirty="0"/>
              <a:t>ID3 algorithm</a:t>
            </a:r>
          </a:p>
          <a:p>
            <a:pPr marL="742950" lvl="2" indent="-342900"/>
            <a:r>
              <a:rPr lang="en-US" altLang="zh-TW" dirty="0"/>
              <a:t>Split by Humidity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45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567608" y="2708920"/>
                <a:ext cx="3594574" cy="411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𝑇𝑒𝑚𝑝𝑒𝑟𝑎𝑡𝑢𝑟𝑒</m:t>
                        </m:r>
                      </m:e>
                    </m:d>
                  </m:oMath>
                </a14:m>
                <a:r>
                  <a:rPr lang="en-US" altLang="zh-TW" dirty="0"/>
                  <a:t>=0.571</a:t>
                </a:r>
                <a:endParaRPr lang="zh-TW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2708920"/>
                <a:ext cx="3594574" cy="411010"/>
              </a:xfrm>
              <a:prstGeom prst="rect">
                <a:avLst/>
              </a:prstGeom>
              <a:blipFill>
                <a:blip r:embed="rId2"/>
                <a:stretch>
                  <a:fillRect t="-1471" r="-508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567608" y="3104774"/>
                <a:ext cx="3229602" cy="411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𝐻𝑢𝑚𝑖𝑑𝑖𝑡𝑦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=0.971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3104774"/>
                <a:ext cx="3229602" cy="411010"/>
              </a:xfrm>
              <a:prstGeom prst="rect">
                <a:avLst/>
              </a:prstGeom>
              <a:blipFill>
                <a:blip r:embed="rId3"/>
                <a:stretch>
                  <a:fillRect t="-1471" r="-755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550070" y="3515784"/>
                <a:ext cx="2816797" cy="411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𝑊𝑖𝑛𝑑</m:t>
                        </m:r>
                      </m:e>
                    </m:d>
                  </m:oMath>
                </a14:m>
                <a:r>
                  <a:rPr lang="en-US" altLang="zh-TW" dirty="0"/>
                  <a:t>=0.020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070" y="3515784"/>
                <a:ext cx="2816797" cy="411010"/>
              </a:xfrm>
              <a:prstGeom prst="rect">
                <a:avLst/>
              </a:prstGeom>
              <a:blipFill>
                <a:blip r:embed="rId4"/>
                <a:stretch>
                  <a:fillRect t="-2985" r="-1299" b="-19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7963987" y="1743443"/>
            <a:ext cx="92044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outlook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2"/>
            <a:endCxn id="19" idx="0"/>
          </p:cNvCxnSpPr>
          <p:nvPr/>
        </p:nvCxnSpPr>
        <p:spPr>
          <a:xfrm flipH="1">
            <a:off x="7291757" y="2112776"/>
            <a:ext cx="1132453" cy="61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8" idx="2"/>
            <a:endCxn id="16" idx="0"/>
          </p:cNvCxnSpPr>
          <p:nvPr/>
        </p:nvCxnSpPr>
        <p:spPr>
          <a:xfrm flipH="1">
            <a:off x="8410519" y="2112775"/>
            <a:ext cx="13691" cy="61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2"/>
            <a:endCxn id="17" idx="0"/>
          </p:cNvCxnSpPr>
          <p:nvPr/>
        </p:nvCxnSpPr>
        <p:spPr>
          <a:xfrm>
            <a:off x="8424209" y="2112775"/>
            <a:ext cx="1719890" cy="5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57029" y="208248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sunny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31145" y="225528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overcast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344929" y="208248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rain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167759" y="2729759"/>
            <a:ext cx="48551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9805096" y="2706080"/>
            <a:ext cx="67800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Yes:3</a:t>
            </a:r>
          </a:p>
          <a:p>
            <a:r>
              <a:rPr lang="en-US" altLang="zh-TW" dirty="0"/>
              <a:t>No:2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756994" y="2729510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Humidity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19" idx="2"/>
            <a:endCxn id="36" idx="0"/>
          </p:cNvCxnSpPr>
          <p:nvPr/>
        </p:nvCxnSpPr>
        <p:spPr>
          <a:xfrm flipH="1">
            <a:off x="6758224" y="3098843"/>
            <a:ext cx="533532" cy="48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079825" y="316292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normal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19" idx="2"/>
            <a:endCxn id="37" idx="0"/>
          </p:cNvCxnSpPr>
          <p:nvPr/>
        </p:nvCxnSpPr>
        <p:spPr>
          <a:xfrm>
            <a:off x="7291756" y="3098843"/>
            <a:ext cx="272792" cy="48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534212" y="320682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515465" y="3581123"/>
            <a:ext cx="48551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7330349" y="3581123"/>
            <a:ext cx="46839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73375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dirty="0"/>
              <a:t>ID3 algorithm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943873" y="2204864"/>
            <a:ext cx="92044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outlook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5" idx="2"/>
            <a:endCxn id="14" idx="0"/>
          </p:cNvCxnSpPr>
          <p:nvPr/>
        </p:nvCxnSpPr>
        <p:spPr>
          <a:xfrm flipH="1">
            <a:off x="4271643" y="2574197"/>
            <a:ext cx="1132453" cy="61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2"/>
            <a:endCxn id="12" idx="0"/>
          </p:cNvCxnSpPr>
          <p:nvPr/>
        </p:nvCxnSpPr>
        <p:spPr>
          <a:xfrm flipH="1">
            <a:off x="5390405" y="2574196"/>
            <a:ext cx="13691" cy="61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5" idx="2"/>
            <a:endCxn id="21" idx="0"/>
          </p:cNvCxnSpPr>
          <p:nvPr/>
        </p:nvCxnSpPr>
        <p:spPr>
          <a:xfrm>
            <a:off x="5404096" y="2574196"/>
            <a:ext cx="1538997" cy="62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836915" y="254390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sunny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11031" y="271670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overcast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24815" y="254390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rain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47645" y="3191180"/>
            <a:ext cx="48551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736880" y="3190931"/>
            <a:ext cx="10695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Humidity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14" idx="2"/>
            <a:endCxn id="19" idx="0"/>
          </p:cNvCxnSpPr>
          <p:nvPr/>
        </p:nvCxnSpPr>
        <p:spPr>
          <a:xfrm flipH="1">
            <a:off x="3738110" y="3560264"/>
            <a:ext cx="533532" cy="48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059711" y="362434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normal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4" idx="2"/>
            <a:endCxn id="20" idx="0"/>
          </p:cNvCxnSpPr>
          <p:nvPr/>
        </p:nvCxnSpPr>
        <p:spPr>
          <a:xfrm>
            <a:off x="4271642" y="3560264"/>
            <a:ext cx="272792" cy="48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14098" y="366825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495351" y="4042544"/>
            <a:ext cx="48551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310235" y="4042544"/>
            <a:ext cx="46839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599889" y="3197794"/>
            <a:ext cx="68640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Wind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21" idx="2"/>
            <a:endCxn id="27" idx="0"/>
          </p:cNvCxnSpPr>
          <p:nvPr/>
        </p:nvCxnSpPr>
        <p:spPr>
          <a:xfrm flipH="1">
            <a:off x="6401212" y="3567126"/>
            <a:ext cx="541880" cy="51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722813" y="36683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weak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21" idx="2"/>
            <a:endCxn id="28" idx="0"/>
          </p:cNvCxnSpPr>
          <p:nvPr/>
        </p:nvCxnSpPr>
        <p:spPr>
          <a:xfrm>
            <a:off x="6943093" y="3567127"/>
            <a:ext cx="457035" cy="51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251370" y="364217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strong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158453" y="4086556"/>
            <a:ext cx="48551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7165928" y="4080083"/>
            <a:ext cx="46839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51698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C4.5 is an extension of Quinlan's earlier ID3 algorithm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47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791745" y="3111305"/>
                <a:ext cx="3623941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𝑆𝑝𝑙𝑖𝑡𝐼𝑛𝑓𝑜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5" y="3111305"/>
                <a:ext cx="3623941" cy="78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279577" y="3996562"/>
                <a:ext cx="7204729" cy="2307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𝑂𝑢𝑡𝑙𝑜𝑜𝑘</m:t>
                        </m:r>
                      </m:e>
                    </m:d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= 0.246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𝑆𝑝𝑙𝑖𝑡𝐼𝑛𝑓𝑜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=1.577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𝐺𝑎𝑖𝑛𝑅𝑎𝑡𝑖𝑜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0.246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1.577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=0.156</m:t>
                      </m:r>
                    </m:oMath>
                  </m:oMathPara>
                </a14:m>
                <a:endParaRPr lang="zh-TW" altLang="en-US" dirty="0"/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3996562"/>
                <a:ext cx="7204729" cy="2307106"/>
              </a:xfrm>
              <a:prstGeom prst="rect">
                <a:avLst/>
              </a:prstGeom>
              <a:blipFill>
                <a:blip r:embed="rId3"/>
                <a:stretch>
                  <a:fillRect l="-1184" t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3932658" y="2534544"/>
                <a:ext cx="312944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𝐺𝑎𝑖𝑛𝑅𝑎𝑡𝑖𝑜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𝑆𝑝𝑙𝑖𝑡𝐼𝑛𝑓𝑜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658" y="2534544"/>
                <a:ext cx="3129446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18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C5.0</a:t>
            </a:r>
          </a:p>
          <a:p>
            <a:pPr lvl="1"/>
            <a:r>
              <a:rPr lang="en-US" altLang="zh-TW" dirty="0"/>
              <a:t>commercial version</a:t>
            </a:r>
          </a:p>
          <a:p>
            <a:pPr lvl="1"/>
            <a:r>
              <a:rPr lang="en-US" altLang="zh-TW" dirty="0"/>
              <a:t>Algorithm does not open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C5.0 offers a number of improvements on C4.5</a:t>
            </a:r>
          </a:p>
          <a:p>
            <a:pPr lvl="1"/>
            <a:r>
              <a:rPr lang="en-US" altLang="zh-TW" dirty="0"/>
              <a:t>Speed</a:t>
            </a:r>
          </a:p>
          <a:p>
            <a:pPr lvl="1"/>
            <a:r>
              <a:rPr lang="en-US" altLang="zh-TW" dirty="0"/>
              <a:t>Memory usage</a:t>
            </a:r>
          </a:p>
          <a:p>
            <a:pPr lvl="1"/>
            <a:r>
              <a:rPr lang="en-US" altLang="zh-TW" dirty="0"/>
              <a:t>Support for boosting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360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C5.0 algorithm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55640" y="2204864"/>
            <a:ext cx="610242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install.packages("C50")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library(C50)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mod1 &lt;- C5.0(Species ~ ., data = iris)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plot(mod1)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plot(mod1,subtree=3)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75" y="3878667"/>
            <a:ext cx="4285109" cy="26033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09" y="3863181"/>
            <a:ext cx="4310598" cy="26188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453" y="1123400"/>
            <a:ext cx="5138454" cy="95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4992638" y="2744465"/>
            <a:ext cx="1463402" cy="35143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595579" y="1148071"/>
            <a:ext cx="4712289" cy="17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12" idx="0"/>
          </p:cNvCxnSpPr>
          <p:nvPr/>
        </p:nvCxnSpPr>
        <p:spPr>
          <a:xfrm>
            <a:off x="6417990" y="2987333"/>
            <a:ext cx="1203366" cy="18354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456041" y="3170875"/>
            <a:ext cx="2330631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. means all column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31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hierarchical agglomerative clustering (HAC) algorithm begins with each pattern in a distinct cluster, and successively merges clusters together until all patterns are in one cluster.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Clustering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800" y="4005064"/>
            <a:ext cx="422833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8243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46758" y="733246"/>
            <a:ext cx="8136904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summary(mod1)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C5.0.formula(formula = Species ~ ., data = iris)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C5.0 [Release 2.07 GPL Edition]  	Tue Apr 07 10:16:01 2015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specified by attribute `outcome'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Read 150 cases (5 attributes) from undefined.data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Decision tree: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Petal.Length &lt;= 1.9: setosa (50)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Petal.Length &gt; 1.9: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:...Petal.Width &gt; 1.7: virginica (46/1)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Petal.Width &lt;= 1.7: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:...Petal.Length &lt;= 4.9: versicolor (48/1)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Petal.Length &gt; 4.9: virginica (6/2)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Evaluation on training data (150 cases):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Decision Tree  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---------------- 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Size      Errors  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4    4( 2.7%)   &lt;&lt;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(a)   (b)   (c)    &lt;-classified as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----  ----  ----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50                (a): class setosa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47     3    (b): class versicolor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1    49    (c): class virginica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Attribute usage: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100.00%	Petal.Length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66.67%	Petal.Width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Time: 0.0 secs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65" y="2348881"/>
            <a:ext cx="4139367" cy="25147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>
            <a:off x="3359696" y="2564904"/>
            <a:ext cx="403244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799856" y="2492896"/>
            <a:ext cx="2304256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7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</a:p>
          <a:p>
            <a:pPr lvl="1"/>
            <a:r>
              <a:rPr lang="en-US" altLang="zh-TW" strike="sngStrike" dirty="0" err="1"/>
              <a:t>install.packages</a:t>
            </a:r>
            <a:r>
              <a:rPr lang="en-US" altLang="zh-TW" strike="sngStrike" dirty="0"/>
              <a:t>("ISLR")</a:t>
            </a:r>
          </a:p>
          <a:p>
            <a:pPr lvl="1"/>
            <a:r>
              <a:rPr lang="en-US" altLang="zh-TW" dirty="0"/>
              <a:t>library(ISLR)</a:t>
            </a:r>
          </a:p>
          <a:p>
            <a:pPr lvl="1"/>
            <a:r>
              <a:rPr lang="en-US" altLang="zh-TW" dirty="0" err="1"/>
              <a:t>Carseats</a:t>
            </a:r>
            <a:endParaRPr lang="en-US" altLang="zh-TW" dirty="0"/>
          </a:p>
          <a:p>
            <a:pPr lvl="1"/>
            <a:r>
              <a:rPr lang="en-US" altLang="zh-TW" dirty="0"/>
              <a:t>Add one column "high"</a:t>
            </a:r>
          </a:p>
          <a:p>
            <a:pPr lvl="2"/>
            <a:r>
              <a:rPr lang="en-US" altLang="zh-TW" dirty="0"/>
              <a:t>Sales &gt;= 8 : Yes</a:t>
            </a:r>
          </a:p>
          <a:p>
            <a:pPr lvl="2"/>
            <a:r>
              <a:rPr lang="en-US" altLang="zh-TW" dirty="0"/>
              <a:t>Sales &lt; 8 :No</a:t>
            </a:r>
          </a:p>
          <a:p>
            <a:r>
              <a:rPr lang="en-US" altLang="zh-TW" dirty="0"/>
              <a:t>Decision making by C5.0 algorithm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188640"/>
            <a:ext cx="4786104" cy="41575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4806951"/>
            <a:ext cx="83534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280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Hint:</a:t>
            </a:r>
          </a:p>
          <a:p>
            <a:pPr lvl="1"/>
            <a:r>
              <a:rPr lang="en-US" altLang="zh-TW" dirty="0"/>
              <a:t>high = </a:t>
            </a:r>
            <a:r>
              <a:rPr lang="en-US" altLang="zh-TW" dirty="0" err="1"/>
              <a:t>ifelse</a:t>
            </a:r>
            <a:r>
              <a:rPr lang="en-US" altLang="zh-TW" dirty="0"/>
              <a:t> (</a:t>
            </a:r>
            <a:r>
              <a:rPr lang="en-US" altLang="zh-TW" dirty="0" err="1"/>
              <a:t>Carseats$Sales</a:t>
            </a:r>
            <a:r>
              <a:rPr lang="en-US" altLang="zh-TW" dirty="0"/>
              <a:t> &gt;=8,"YES","NO")</a:t>
            </a:r>
          </a:p>
          <a:p>
            <a:pPr lvl="1"/>
            <a:r>
              <a:rPr lang="en-US" altLang="zh-TW" dirty="0"/>
              <a:t>x=</a:t>
            </a:r>
            <a:r>
              <a:rPr lang="en-US" altLang="zh-TW" dirty="0" err="1"/>
              <a:t>cbind</a:t>
            </a:r>
            <a:r>
              <a:rPr lang="en-US" altLang="zh-TW" dirty="0"/>
              <a:t>(</a:t>
            </a:r>
            <a:r>
              <a:rPr lang="en-US" altLang="zh-TW" dirty="0" err="1"/>
              <a:t>Carseats,high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y=x[,-1]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73" y="3351205"/>
            <a:ext cx="6992334" cy="349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2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Dataset :</a:t>
            </a:r>
          </a:p>
          <a:p>
            <a:pPr lvl="1"/>
            <a:r>
              <a:rPr lang="en-US" altLang="zh-TW" dirty="0"/>
              <a:t>x=read.csv("play_tennis.csv",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Use C5.0 algorithm to </a:t>
            </a:r>
            <a:r>
              <a:rPr lang="en-US" altLang="zh-TW"/>
              <a:t>make decision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3291313"/>
            <a:ext cx="5508104" cy="35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1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CART algorithm</a:t>
            </a:r>
          </a:p>
          <a:p>
            <a:pPr lvl="1"/>
            <a:r>
              <a:rPr lang="en-US" altLang="zh-TW" dirty="0"/>
              <a:t>Classification And Regression Tree</a:t>
            </a:r>
          </a:p>
          <a:p>
            <a:pPr lvl="1"/>
            <a:r>
              <a:rPr lang="en-US" altLang="zh-TW" dirty="0"/>
              <a:t>Binary tree</a:t>
            </a:r>
          </a:p>
          <a:p>
            <a:pPr lvl="1"/>
            <a:r>
              <a:rPr lang="en-US" altLang="zh-TW" dirty="0"/>
              <a:t>Find min Gini(S)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503712" y="3526383"/>
                <a:ext cx="5242910" cy="131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𝑑𝑎𝑡𝑎𝑠𝑒𝑡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TW" altLang="en-US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2" y="3526383"/>
                <a:ext cx="5242910" cy="1310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503712" y="4869160"/>
                <a:ext cx="3614912" cy="43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2" y="4869160"/>
                <a:ext cx="3614912" cy="438262"/>
              </a:xfrm>
              <a:prstGeom prst="rect">
                <a:avLst/>
              </a:prstGeom>
              <a:blipFill>
                <a:blip r:embed="rId3"/>
                <a:stretch>
                  <a:fillRect l="-236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3503712" y="5687086"/>
                <a:ext cx="3614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2" y="5687086"/>
                <a:ext cx="3614912" cy="276999"/>
              </a:xfrm>
              <a:prstGeom prst="rect">
                <a:avLst/>
              </a:prstGeom>
              <a:blipFill>
                <a:blip r:embed="rId4"/>
                <a:stretch>
                  <a:fillRect l="-2361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058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CART algorithm</a:t>
            </a:r>
          </a:p>
          <a:p>
            <a:pPr lvl="1"/>
            <a:r>
              <a:rPr lang="en-US" altLang="zh-TW" dirty="0"/>
              <a:t>Calculate Gini(S)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47120" y="3189424"/>
          <a:ext cx="5297760" cy="3668576"/>
        </p:xfrm>
        <a:graphic>
          <a:graphicData uri="http://schemas.openxmlformats.org/drawingml/2006/table">
            <a:tbl>
              <a:tblPr/>
              <a:tblGrid>
                <a:gridCol w="88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Outlook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Humidity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Wind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PlayTennis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279576" y="2348880"/>
                <a:ext cx="708033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𝑛𝑜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=0.459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348880"/>
                <a:ext cx="7080336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076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版面配置區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CART algorithm</a:t>
                </a:r>
              </a:p>
              <a:p>
                <a:pPr lvl="1"/>
                <a:r>
                  <a:rPr lang="en-US" altLang="zh-TW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𝑠𝑢𝑛𝑛𝑦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𝑟𝑎𝑖𝑛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𝑜𝑣𝑒𝑟𝑐𝑎𝑠𝑡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Calculate Gini(S1), Gini(S2)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567214" y="3221050"/>
          <a:ext cx="5112568" cy="3668576"/>
        </p:xfrm>
        <a:graphic>
          <a:graphicData uri="http://schemas.openxmlformats.org/drawingml/2006/table">
            <a:tbl>
              <a:tblPr/>
              <a:tblGrid>
                <a:gridCol w="88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Outlook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Humidity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Wind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PlayTennis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538115" y="3068961"/>
                <a:ext cx="3636765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15" y="3068961"/>
                <a:ext cx="3636765" cy="677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538115" y="3868347"/>
                <a:ext cx="3308663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15" y="3868347"/>
                <a:ext cx="3308663" cy="677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589336" y="4667113"/>
                <a:ext cx="3614912" cy="15108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𝑜𝑢𝑡𝑙𝑜𝑜𝑘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=0.351</m:t>
                      </m:r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36" y="4667113"/>
                <a:ext cx="3614912" cy="1510863"/>
              </a:xfrm>
              <a:prstGeom prst="rect">
                <a:avLst/>
              </a:prstGeom>
              <a:blipFill>
                <a:blip r:embed="rId5"/>
                <a:stretch>
                  <a:fillRect l="-2361" b="-12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23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版面配置區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CART algorithm</a:t>
                </a:r>
              </a:p>
              <a:p>
                <a:pPr lvl="1"/>
                <a:r>
                  <a:rPr lang="en-US" altLang="zh-TW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𝑐𝑜𝑜𝑙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𝑚𝑖𝑙𝑑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Calculate Gini(S1), Gini(S2)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567214" y="3221050"/>
          <a:ext cx="5112568" cy="3668576"/>
        </p:xfrm>
        <a:graphic>
          <a:graphicData uri="http://schemas.openxmlformats.org/drawingml/2006/table">
            <a:tbl>
              <a:tblPr/>
              <a:tblGrid>
                <a:gridCol w="88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0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Outlook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Temperature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Humidity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Wind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PlayTennis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Weak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3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Strong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538115" y="3068961"/>
                <a:ext cx="3986219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=0.46875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15" y="3068961"/>
                <a:ext cx="3986219" cy="677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538114" y="3868347"/>
                <a:ext cx="3613232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=0.44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14" y="3868347"/>
                <a:ext cx="3613232" cy="6770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589336" y="4667112"/>
                <a:ext cx="3614912" cy="1534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𝑡𝑒𝑚𝑝𝑒𝑟𝑎𝑡𝑢𝑟𝑒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×0.46875+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×0.44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=0.456</m:t>
                      </m:r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36" y="4667112"/>
                <a:ext cx="3614912" cy="1534716"/>
              </a:xfrm>
              <a:prstGeom prst="rect">
                <a:avLst/>
              </a:prstGeom>
              <a:blipFill>
                <a:blip r:embed="rId5"/>
                <a:stretch>
                  <a:fillRect l="-2361" b="-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417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版面配置區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Calculate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h𝑢𝑚𝑖𝑑𝑖𝑡𝑦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=0.37</m:t>
                    </m:r>
                  </m:oMath>
                </a14:m>
                <a:endParaRPr lang="en-US" altLang="zh-TW" b="0" dirty="0"/>
              </a:p>
              <a:p>
                <a:pPr lvl="1"/>
                <a:r>
                  <a:rPr lang="en-US" altLang="zh-TW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𝑖𝑔h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𝑛𝑜𝑟𝑚𝑎𝑙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 Calculate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𝐺𝑖𝑛𝑖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𝑤𝑖𝑛𝑑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.43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𝑤𝑒𝑎𝑘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𝑠𝑡𝑟𝑜𝑛𝑔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556" t="-1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37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CART algorithm</a:t>
            </a:r>
          </a:p>
          <a:p>
            <a:pPr lvl="1"/>
            <a:r>
              <a:rPr lang="en-US" altLang="zh-TW" dirty="0"/>
              <a:t>Find min Gini(S)</a:t>
            </a:r>
          </a:p>
          <a:p>
            <a:pPr lvl="1"/>
            <a:r>
              <a:rPr lang="en-US" altLang="zh-TW" dirty="0"/>
              <a:t>Split by outlook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59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026958" y="2404408"/>
                <a:ext cx="24951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𝑜𝑢𝑡𝑙𝑜𝑜𝑘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=0.351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58" y="2404408"/>
                <a:ext cx="24951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026959" y="3011835"/>
                <a:ext cx="293131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𝑡𝑒𝑚𝑝𝑒𝑟𝑎𝑡𝑢𝑟𝑒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=0.456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59" y="3011835"/>
                <a:ext cx="2931315" cy="39074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026958" y="3580202"/>
                <a:ext cx="250074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h𝑢𝑚𝑖𝑑𝑖𝑡𝑦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=0.37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58" y="3580202"/>
                <a:ext cx="2500749" cy="391261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026957" y="4149080"/>
                <a:ext cx="2138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𝑤𝑖𝑛𝑑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=0.43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57" y="4149080"/>
                <a:ext cx="213808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74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Hierarchical agglomerative clustering</a:t>
            </a:r>
          </a:p>
          <a:p>
            <a:pPr lvl="1"/>
            <a:r>
              <a:rPr lang="en-US" altLang="zh-TW" dirty="0"/>
              <a:t>Step1 : Calculate the distance between two objects, and save in the matrix.</a:t>
            </a:r>
          </a:p>
          <a:p>
            <a:pPr lvl="1"/>
            <a:r>
              <a:rPr lang="en-US" altLang="zh-TW" dirty="0"/>
              <a:t>Step2:</a:t>
            </a:r>
            <a:r>
              <a:rPr lang="zh-TW" altLang="en-US" dirty="0"/>
              <a:t> </a:t>
            </a:r>
            <a:r>
              <a:rPr lang="en-US" altLang="zh-TW" dirty="0"/>
              <a:t>Merge the nearest two objects, and update the matrix</a:t>
            </a:r>
          </a:p>
          <a:p>
            <a:pPr lvl="1"/>
            <a:r>
              <a:rPr lang="en-US" altLang="zh-TW" dirty="0"/>
              <a:t>Step3: </a:t>
            </a:r>
            <a:r>
              <a:rPr lang="en-US" altLang="zh-TW" dirty="0" err="1"/>
              <a:t>goto</a:t>
            </a:r>
            <a:r>
              <a:rPr lang="en-US" altLang="zh-TW" dirty="0"/>
              <a:t> step 1 until the #cluster = 1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8573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CART algorithm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60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29" y="-357"/>
            <a:ext cx="5078338" cy="40626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7528" y="4690214"/>
            <a:ext cx="523832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install.packages("rpart")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library(rpart)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 = rpart(Species~.,data =iris)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plot(fit)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text(fit,use.n=TRUE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=1.5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fit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775689"/>
            <a:ext cx="575310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3863752" y="5237802"/>
            <a:ext cx="1224136" cy="35143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466692" y="2775690"/>
            <a:ext cx="2619164" cy="265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3371886" y="2795251"/>
            <a:ext cx="1643994" cy="26182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207569" y="2348880"/>
            <a:ext cx="1949573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. means all column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65784" y="2718213"/>
            <a:ext cx="4806280" cy="29315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672064" y="2707939"/>
            <a:ext cx="784548" cy="30342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0835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CART algorithm</a:t>
            </a:r>
          </a:p>
          <a:p>
            <a:pPr lvl="1"/>
            <a:r>
              <a:rPr lang="en-US" altLang="zh-TW" dirty="0"/>
              <a:t>Classification and Regression Trees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78000" y="2555205"/>
            <a:ext cx="90360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fit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 150 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node), split, n, loss, yval, (yprob)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* denotes terminal node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1) root 150 100 setosa (0.33333333 0.33333333 0.33333333) 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2) Petal.Length&lt; 2.45 50   0 setosa (1.00000000 0.00000000 0.00000000) *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3) Petal.Length&gt;=2.45 100  50 versicolor (0.00000000 0.50000000 0.50000000) 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6) Petal.Width&lt; 1.75 54   5 versicolor (0.00000000 0.90740741 0.09259259) *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7) Petal.Width&gt;=1.75 46   1 virginica (0.00000000 0.02173913 0.97826087) *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40" y="1181627"/>
            <a:ext cx="3236689" cy="25893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單箭頭接點 8"/>
          <p:cNvCxnSpPr/>
          <p:nvPr/>
        </p:nvCxnSpPr>
        <p:spPr>
          <a:xfrm flipV="1">
            <a:off x="3704940" y="1481138"/>
            <a:ext cx="4047244" cy="319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087888" y="2555204"/>
            <a:ext cx="2448272" cy="2025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6456040" y="2555204"/>
            <a:ext cx="1296144" cy="21236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223792" y="1519154"/>
            <a:ext cx="5499792" cy="371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695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Distance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1844485"/>
            <a:ext cx="6775269" cy="49730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63752" y="4509120"/>
            <a:ext cx="4464497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63752" y="1821118"/>
            <a:ext cx="4968553" cy="239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63752" y="2281766"/>
            <a:ext cx="4968553" cy="239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54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Distance</a:t>
            </a:r>
          </a:p>
          <a:p>
            <a:pPr lvl="1"/>
            <a:r>
              <a:rPr lang="en-US" altLang="zh-TW" dirty="0"/>
              <a:t>Euclidean distance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Manhattan distance</a:t>
            </a:r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Correlation coefficient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 descr=" \|a-b \|_2 = \sqrt{\sum_i (a_i-b_i)^2}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91" y="2564904"/>
            <a:ext cx="27193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 \|a-b \|_1 = \sum_i |a_i-b_i|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90" y="3717032"/>
            <a:ext cx="2628574" cy="52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8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dirty="0"/>
              <a:t>Euclidean distance </a:t>
            </a:r>
            <a:r>
              <a:rPr lang="en-US" altLang="zh-TW" dirty="0" err="1"/>
              <a:t>v.s</a:t>
            </a:r>
            <a:r>
              <a:rPr lang="en-US" altLang="zh-TW" dirty="0"/>
              <a:t> Manhattan distance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Clustering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074" name="Picture 2" descr="http://upload.wikimedia.org/wikipedia/commons/thumb/0/08/Manhattan_distance.svg/283px-Manhattan_distan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204865"/>
            <a:ext cx="3024336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445735" y="5304868"/>
                <a:ext cx="2580450" cy="673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dirty="0"/>
                  <a:t>Manhattan distance = 12</a:t>
                </a:r>
              </a:p>
              <a:p>
                <a:r>
                  <a:rPr lang="en-US" altLang="zh-TW" dirty="0"/>
                  <a:t>Euclidean distance =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735" y="5304868"/>
                <a:ext cx="2580450" cy="673326"/>
              </a:xfrm>
              <a:prstGeom prst="rect">
                <a:avLst/>
              </a:prstGeom>
              <a:blipFill>
                <a:blip r:embed="rId3"/>
                <a:stretch>
                  <a:fillRect l="-1402" t="-2609" b="-11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1826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 Perl programming.v1</Template>
  <TotalTime>3</TotalTime>
  <Words>3828</Words>
  <Application>Microsoft Office PowerPoint</Application>
  <PresentationFormat>寬螢幕</PresentationFormat>
  <Paragraphs>1258</Paragraphs>
  <Slides>62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8" baseType="lpstr">
      <vt:lpstr>新細明體</vt:lpstr>
      <vt:lpstr>Cambria Math</vt:lpstr>
      <vt:lpstr>Corbel</vt:lpstr>
      <vt:lpstr>Courier New</vt:lpstr>
      <vt:lpstr>Custom Theme</vt:lpstr>
      <vt:lpstr>Equation</vt:lpstr>
      <vt:lpstr>Data mining</vt:lpstr>
      <vt:lpstr>Outline</vt:lpstr>
      <vt:lpstr>Data Clustering - hierarchical agglomerative clustering </vt:lpstr>
      <vt:lpstr>Data Clustering</vt:lpstr>
      <vt:lpstr>Data Clustering </vt:lpstr>
      <vt:lpstr>Data Clustering</vt:lpstr>
      <vt:lpstr>Data Clustering</vt:lpstr>
      <vt:lpstr>Data Clustering</vt:lpstr>
      <vt:lpstr>Data Clustering</vt:lpstr>
      <vt:lpstr>Data Clustering</vt:lpstr>
      <vt:lpstr>Data Clustering</vt:lpstr>
      <vt:lpstr>Data Clustering</vt:lpstr>
      <vt:lpstr>Data Clustering</vt:lpstr>
      <vt:lpstr>Data Clustering</vt:lpstr>
      <vt:lpstr>Data Clustering</vt:lpstr>
      <vt:lpstr>Exercise</vt:lpstr>
      <vt:lpstr>Data Clustering</vt:lpstr>
      <vt:lpstr>Data Clustering</vt:lpstr>
      <vt:lpstr>Data Clustering</vt:lpstr>
      <vt:lpstr>Data Clustering</vt:lpstr>
      <vt:lpstr>Data Clustering</vt:lpstr>
      <vt:lpstr>Exercise</vt:lpstr>
      <vt:lpstr>Exercise</vt:lpstr>
      <vt:lpstr>Data Clustering - kmeans</vt:lpstr>
      <vt:lpstr>Data Clustering</vt:lpstr>
      <vt:lpstr>Data Clustering</vt:lpstr>
      <vt:lpstr>Data Clustering</vt:lpstr>
      <vt:lpstr>Data Clustering</vt:lpstr>
      <vt:lpstr>Exercise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Exercise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Exercise</vt:lpstr>
      <vt:lpstr>Exercise</vt:lpstr>
      <vt:lpstr>Exercise</vt:lpstr>
      <vt:lpstr>Decision Tree</vt:lpstr>
      <vt:lpstr>Decision Tree</vt:lpstr>
      <vt:lpstr>Decision Tree</vt:lpstr>
      <vt:lpstr>Decision Tree</vt:lpstr>
      <vt:lpstr>Exercise</vt:lpstr>
      <vt:lpstr>Decision Tree</vt:lpstr>
      <vt:lpstr>Decision Tree</vt:lpstr>
      <vt:lpstr>Decision Tree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簡廷因</dc:creator>
  <cp:lastModifiedBy>簡廷因</cp:lastModifiedBy>
  <cp:revision>1</cp:revision>
  <dcterms:created xsi:type="dcterms:W3CDTF">2022-05-05T05:02:14Z</dcterms:created>
  <dcterms:modified xsi:type="dcterms:W3CDTF">2022-05-05T05:06:02Z</dcterms:modified>
</cp:coreProperties>
</file>