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670550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844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73356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8332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844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73356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2640" cy="78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7819" spc="-1" strike="noStrike">
                <a:latin typeface="Arial"/>
              </a:rPr>
              <a:t>請按這裡編輯題名文字格式</a:t>
            </a:r>
            <a:endParaRPr b="0" lang="en-US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5690" spc="-1" strike="noStrike">
                <a:latin typeface="Arial"/>
              </a:rPr>
              <a:t>請按這裡編輯大綱文字格式</a:t>
            </a:r>
            <a:endParaRPr b="0" lang="en-US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4980" spc="-1" strike="noStrike">
                <a:latin typeface="Arial"/>
              </a:rPr>
              <a:t>第二個大綱層次</a:t>
            </a:r>
            <a:endParaRPr b="0" lang="en-US" sz="498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4270" spc="-1" strike="noStrike">
                <a:latin typeface="Arial"/>
              </a:rPr>
              <a:t>第三個大綱層次</a:t>
            </a:r>
            <a:endParaRPr b="0" lang="en-US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559" spc="-1" strike="noStrike">
                <a:latin typeface="Arial"/>
              </a:rPr>
              <a:t>第四個大綱層次</a:t>
            </a:r>
            <a:endParaRPr b="0" lang="en-US" sz="3559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559" spc="-1" strike="noStrike">
                <a:latin typeface="Arial"/>
              </a:rPr>
              <a:t>第五個大綱層次</a:t>
            </a:r>
            <a:endParaRPr b="0" lang="en-US" sz="3559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559" spc="-1" strike="noStrike">
                <a:latin typeface="Arial"/>
              </a:rPr>
              <a:t>第六個大綱層次</a:t>
            </a:r>
            <a:endParaRPr b="0" lang="en-US" sz="3559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559" spc="-1" strike="noStrike">
                <a:latin typeface="Arial"/>
              </a:rPr>
              <a:t>第七個大綱層次</a:t>
            </a:r>
            <a:endParaRPr b="0" lang="en-US" sz="355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833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938960" y="9182520"/>
            <a:ext cx="1797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0651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C25D216-25A9-4C97-8CE7-FE0BB8C482FA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271160" y="360000"/>
            <a:ext cx="312768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Times New Roman"/>
              </a:rPr>
              <a:t>Spaceship Titanic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430000" y="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200" spc="-1" strike="noStrike">
                <a:solidFill>
                  <a:srgbClr val="999999"/>
                </a:solidFill>
                <a:latin typeface="標楷體"/>
                <a:ea typeface="標楷體"/>
              </a:rPr>
              <a:t>元智大學資訊工程學系 大數據分析 課程專題</a:t>
            </a:r>
            <a:endParaRPr b="0" lang="en-US" sz="1200" spc="-1" strike="noStrike">
              <a:solidFill>
                <a:srgbClr val="999999"/>
              </a:solidFill>
              <a:latin typeface="標楷體"/>
              <a:ea typeface="標楷體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0" y="1080000"/>
            <a:ext cx="9000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介紹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0" y="1461600"/>
            <a:ext cx="2880000" cy="169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h-TW" sz="1400" spc="-1" strike="noStrike">
                <a:latin typeface="標楷體"/>
                <a:ea typeface="標楷體"/>
              </a:rPr>
              <a:t>人人稱羨的太空旅行即將展開，不不不，是已經展開，然而我們的太空船卻遭遇到不幸，船上有些乘客遭受到轉移，被傳送到了異次元，手上有一些乘客的數據，我們</a:t>
            </a:r>
            <a:endParaRPr b="0" lang="en-US" sz="1400" spc="-1" strike="noStrike">
              <a:latin typeface="標楷體"/>
              <a:ea typeface="標楷體"/>
            </a:endParaRPr>
          </a:p>
          <a:p>
            <a:pPr>
              <a:lnSpc>
                <a:spcPct val="100000"/>
              </a:lnSpc>
            </a:pPr>
            <a:r>
              <a:rPr b="0" lang="zh-TW" sz="1400" spc="-1" strike="noStrike">
                <a:latin typeface="標楷體"/>
                <a:ea typeface="標楷體"/>
              </a:rPr>
              <a:t>需要您使用數</a:t>
            </a:r>
            <a:endParaRPr b="0" lang="en-US" sz="1400" spc="-1" strike="noStrike">
              <a:latin typeface="標楷體"/>
              <a:ea typeface="標楷體"/>
            </a:endParaRPr>
          </a:p>
          <a:p>
            <a:pPr>
              <a:lnSpc>
                <a:spcPct val="100000"/>
              </a:lnSpc>
            </a:pPr>
            <a:r>
              <a:rPr b="0" lang="zh-TW" sz="1400" spc="-1" strike="noStrike">
                <a:latin typeface="標楷體"/>
                <a:ea typeface="標楷體"/>
              </a:rPr>
              <a:t>據科學技能來</a:t>
            </a:r>
            <a:endParaRPr b="0" lang="en-US" sz="1400" spc="-1" strike="noStrike">
              <a:latin typeface="標楷體"/>
              <a:ea typeface="標楷體"/>
            </a:endParaRPr>
          </a:p>
          <a:p>
            <a:pPr>
              <a:lnSpc>
                <a:spcPct val="100000"/>
              </a:lnSpc>
            </a:pPr>
            <a:r>
              <a:rPr b="0" lang="zh-TW" sz="1400" spc="-1" strike="noStrike">
                <a:latin typeface="標楷體"/>
                <a:ea typeface="標楷體"/>
              </a:rPr>
              <a:t>篩選其餘乘客</a:t>
            </a:r>
            <a:endParaRPr b="0" lang="en-US" sz="1400" spc="-1" strike="noStrike">
              <a:latin typeface="標楷體"/>
              <a:ea typeface="標楷體"/>
            </a:endParaRPr>
          </a:p>
          <a:p>
            <a:pPr>
              <a:lnSpc>
                <a:spcPct val="100000"/>
              </a:lnSpc>
            </a:pPr>
            <a:r>
              <a:rPr b="0" lang="zh-TW" sz="1400" spc="-1" strike="noStrike">
                <a:latin typeface="標楷體"/>
                <a:ea typeface="標楷體"/>
              </a:rPr>
              <a:t>是否被轉移。</a:t>
            </a:r>
            <a:endParaRPr b="0" lang="en-US" sz="1400" spc="-1" strike="noStrike">
              <a:latin typeface="標楷體"/>
              <a:ea typeface="標楷體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0" y="3960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目標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0000" y="2448000"/>
            <a:ext cx="1364400" cy="10800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-24840" y="4257720"/>
            <a:ext cx="2880000" cy="64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400" spc="-1" strike="noStrike">
                <a:latin typeface="標楷體"/>
                <a:ea typeface="標楷體"/>
              </a:rPr>
              <a:t>利用資料及提供的資料進行訓練，並利用訓練好的模型進行預測，預測其餘乘客是否被轉移。</a:t>
            </a:r>
            <a:endParaRPr b="0" lang="en-US" sz="1400" spc="-1" strike="noStrike">
              <a:latin typeface="標楷體"/>
              <a:ea typeface="標楷體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4840" y="3528000"/>
            <a:ext cx="2315160" cy="4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999999"/>
                </a:solidFill>
                <a:latin typeface="Times New Roman"/>
              </a:rPr>
              <a:t>https://storage.googleapis.com/kaggle-media/competitions/Spaceship%20Titanic/joel-filipe-QwoNAhbmLLo-unsplash.jpg</a:t>
            </a:r>
            <a:endParaRPr b="0" lang="en-US" sz="800" spc="-1" strike="noStrike">
              <a:solidFill>
                <a:srgbClr val="999999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0" y="4912200"/>
            <a:ext cx="10800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方式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080" y="5272200"/>
            <a:ext cx="2880000" cy="30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400" spc="-1" strike="noStrike">
                <a:latin typeface="標楷體"/>
                <a:ea typeface="標楷體"/>
              </a:rPr>
              <a:t>先將資料讀入，由於這份測資中，有許多欄位具有多重屬性，所以必須先將其進行分割，並建立新的欄位，除此之外，也要進行</a:t>
            </a:r>
            <a:r>
              <a:rPr b="0" lang="en-US" sz="1400" spc="-1" strike="noStrike">
                <a:latin typeface="Times New Roman"/>
                <a:ea typeface="標楷體"/>
              </a:rPr>
              <a:t>one hot</a:t>
            </a:r>
            <a:r>
              <a:rPr b="0" lang="zh-TW" sz="1400" spc="-1" strike="noStrike">
                <a:latin typeface="標楷體"/>
                <a:ea typeface="標楷體"/>
              </a:rPr>
              <a:t>編碼來確保我們餵給模型的資料是數值化資料。</a:t>
            </a:r>
            <a:endParaRPr b="0" lang="en-US" sz="1400" spc="-1" strike="noStrike">
              <a:latin typeface="標楷體"/>
              <a:ea typeface="標楷體"/>
            </a:endParaRPr>
          </a:p>
          <a:p>
            <a:r>
              <a:rPr b="0" lang="zh-TW" sz="1400" spc="-1" strike="noStrike">
                <a:latin typeface="標楷體"/>
                <a:ea typeface="標楷體"/>
              </a:rPr>
              <a:t>下圖中</a:t>
            </a:r>
            <a:r>
              <a:rPr b="0" lang="en-US" sz="1400" spc="-1" strike="noStrike">
                <a:latin typeface="Times New Roman"/>
                <a:ea typeface="標楷體"/>
              </a:rPr>
              <a:t>PpassergerId</a:t>
            </a:r>
            <a:r>
              <a:rPr b="0" lang="zh-TW" sz="1400" spc="-1" strike="noStrike">
                <a:latin typeface="標楷體"/>
                <a:ea typeface="標楷體"/>
              </a:rPr>
              <a:t>和</a:t>
            </a:r>
            <a:r>
              <a:rPr b="0" lang="en-US" sz="1400" spc="-1" strike="noStrike">
                <a:latin typeface="Times New Roman"/>
                <a:ea typeface="標楷體"/>
              </a:rPr>
              <a:t>Cabin</a:t>
            </a:r>
            <a:r>
              <a:rPr b="0" lang="zh-TW" sz="1400" spc="-1" strike="noStrike">
                <a:latin typeface="標楷體"/>
                <a:ea typeface="標楷體"/>
              </a:rPr>
              <a:t>皆具有多重屬性，</a:t>
            </a:r>
            <a:r>
              <a:rPr b="0" lang="en-US" sz="1400" spc="-1" strike="noStrike">
                <a:latin typeface="Times New Roman"/>
                <a:ea typeface="標楷體"/>
              </a:rPr>
              <a:t>HomePlanet</a:t>
            </a:r>
            <a:r>
              <a:rPr b="0" lang="zh-TW" sz="1400" spc="-1" strike="noStrike">
                <a:latin typeface="標楷體"/>
                <a:ea typeface="標楷體"/>
              </a:rPr>
              <a:t>則是文字，需要將其進行</a:t>
            </a:r>
            <a:r>
              <a:rPr b="0" lang="en-US" sz="1400" spc="-1" strike="noStrike">
                <a:latin typeface="標楷體"/>
                <a:ea typeface="標楷體"/>
              </a:rPr>
              <a:t>one hot</a:t>
            </a:r>
            <a:r>
              <a:rPr b="0" lang="zh-TW" sz="1400" spc="-1" strike="noStrike">
                <a:latin typeface="標楷體"/>
                <a:ea typeface="標楷體"/>
              </a:rPr>
              <a:t>編碼。</a:t>
            </a:r>
            <a:endParaRPr b="0" lang="en-US" sz="1400" spc="-1" strike="noStrike">
              <a:latin typeface="標楷體"/>
              <a:ea typeface="標楷體"/>
            </a:endParaRPr>
          </a:p>
          <a:p>
            <a:endParaRPr b="0" lang="en-US" sz="1400" spc="-1" strike="noStrike">
              <a:latin typeface="標楷體"/>
              <a:ea typeface="標楷體"/>
            </a:endParaRPr>
          </a:p>
          <a:p>
            <a:endParaRPr b="0" lang="en-US" sz="1400" spc="-1" strike="noStrike">
              <a:latin typeface="標楷體"/>
              <a:ea typeface="標楷體"/>
            </a:endParaRPr>
          </a:p>
          <a:p>
            <a:endParaRPr b="0" lang="en-US" sz="1400" spc="-1" strike="noStrike">
              <a:latin typeface="標楷體"/>
              <a:ea typeface="標楷體"/>
            </a:endParaRPr>
          </a:p>
          <a:p>
            <a:endParaRPr b="0" lang="en-US" sz="1400" spc="-1" strike="noStrike">
              <a:latin typeface="標楷體"/>
              <a:ea typeface="標楷體"/>
            </a:endParaRPr>
          </a:p>
          <a:p>
            <a:endParaRPr b="0" lang="en-US" sz="1400" spc="-1" strike="noStrike">
              <a:latin typeface="標楷體"/>
              <a:ea typeface="標楷體"/>
            </a:endParaRPr>
          </a:p>
          <a:p>
            <a:r>
              <a:rPr b="0" lang="zh-TW" sz="1400" spc="-1" strike="noStrike">
                <a:latin typeface="標楷體"/>
                <a:ea typeface="標楷體"/>
              </a:rPr>
              <a:t>最後使用</a:t>
            </a:r>
            <a:r>
              <a:rPr b="0" lang="en-US" sz="1400" spc="-1" strike="noStrike">
                <a:latin typeface="Times New Roman"/>
                <a:ea typeface="標楷體"/>
              </a:rPr>
              <a:t>random forest</a:t>
            </a:r>
            <a:r>
              <a:rPr b="0" lang="zh-TW" sz="1400" spc="-1" strike="noStrike">
                <a:latin typeface="標楷體"/>
                <a:ea typeface="標楷體"/>
              </a:rPr>
              <a:t>進行建模與預測。達到</a:t>
            </a:r>
            <a:r>
              <a:rPr b="0" lang="en-US" sz="1400" spc="-1" strike="noStrike">
                <a:latin typeface="標楷體"/>
                <a:ea typeface="標楷體"/>
              </a:rPr>
              <a:t>0.80196</a:t>
            </a:r>
            <a:r>
              <a:rPr b="0" lang="zh-TW" sz="1400" spc="-1" strike="noStrike">
                <a:latin typeface="標楷體"/>
                <a:ea typeface="標楷體"/>
              </a:rPr>
              <a:t>的準確率。</a:t>
            </a:r>
            <a:endParaRPr b="0" lang="en-US" sz="1400" spc="-1" strike="noStrike">
              <a:latin typeface="標楷體"/>
              <a:ea typeface="標楷體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080" y="7110720"/>
            <a:ext cx="2790000" cy="6292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790000" y="1101600"/>
            <a:ext cx="18900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其餘研究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777400" y="1440000"/>
            <a:ext cx="2880000" cy="499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400" spc="-1" strike="noStrike">
                <a:latin typeface="標楷體"/>
                <a:ea typeface="標楷體"/>
              </a:rPr>
              <a:t>第一個研究是關於花費，</a:t>
            </a:r>
            <a:r>
              <a:rPr b="0" lang="en-US" sz="1400" spc="-1" strike="noStrike">
                <a:latin typeface="Times New Roman"/>
                <a:ea typeface="標楷體"/>
              </a:rPr>
              <a:t>Rooom Service / Food Court / Shopping Mall / Spa / VR Deck</a:t>
            </a:r>
            <a:r>
              <a:rPr b="0" lang="zh-TW" sz="1400" spc="-1" strike="noStrike">
                <a:latin typeface="標楷體"/>
                <a:ea typeface="標楷體"/>
              </a:rPr>
              <a:t>這五個欄位是使用在在太空船上的額外花費，我認為這些資料相似性太高，於是將花費全部加總起來，然而卻得到較差的預測結果，推測是因為餐與不同設施會產生不同的轉移率。</a:t>
            </a:r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r>
              <a:rPr b="0" lang="zh-TW" sz="1400" spc="-1" strike="noStrike">
                <a:latin typeface="標楷體"/>
                <a:ea typeface="標楷體"/>
              </a:rPr>
              <a:t>第二個研究是關於無用資料是否保留，其實也是我最初上船的結果，是沒有把允隅的</a:t>
            </a:r>
            <a:r>
              <a:rPr b="0" lang="en-US" sz="1400" spc="-1" strike="noStrike">
                <a:latin typeface="Times New Roman"/>
                <a:ea typeface="標楷體"/>
              </a:rPr>
              <a:t>Name / Destination / Home Planet</a:t>
            </a:r>
            <a:r>
              <a:rPr b="0" lang="zh-TW" sz="1400" spc="-1" strike="noStrike">
                <a:latin typeface="標楷體"/>
                <a:ea typeface="標楷體"/>
              </a:rPr>
              <a:t>這幾筆資料清除，然而可以發現移除店這幾筆資料後，準確度有些微的上升，顯然清除無用資料對於結果預測依舊是有幫助的。</a:t>
            </a:r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  <a:p>
            <a:endParaRPr b="0" lang="en-US" sz="1400" spc="-1" strike="noStrike">
              <a:latin typeface="Times New Roman"/>
              <a:ea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3"/>
          <a:srcRect l="86608" t="0" r="5511" b="79"/>
          <a:stretch/>
        </p:blipFill>
        <p:spPr>
          <a:xfrm>
            <a:off x="4500360" y="3060000"/>
            <a:ext cx="719640" cy="7866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rcRect l="0" t="0" r="82278" b="-6550"/>
          <a:stretch/>
        </p:blipFill>
        <p:spPr>
          <a:xfrm>
            <a:off x="2880000" y="3060000"/>
            <a:ext cx="1619640" cy="83916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rcRect l="0" t="0" r="80316" b="-6564"/>
          <a:stretch/>
        </p:blipFill>
        <p:spPr>
          <a:xfrm>
            <a:off x="0" y="8386920"/>
            <a:ext cx="1798920" cy="79308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rcRect l="86618" t="0" r="5501" b="84"/>
          <a:stretch/>
        </p:blipFill>
        <p:spPr>
          <a:xfrm>
            <a:off x="1798920" y="8386920"/>
            <a:ext cx="719640" cy="7434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rcRect l="0" t="0" r="80582" b="40"/>
          <a:stretch/>
        </p:blipFill>
        <p:spPr>
          <a:xfrm>
            <a:off x="2881080" y="5550480"/>
            <a:ext cx="1774800" cy="7711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8"/>
          <a:srcRect l="86210" t="0" r="5908" b="81"/>
          <a:stretch/>
        </p:blipFill>
        <p:spPr>
          <a:xfrm>
            <a:off x="4656240" y="5550480"/>
            <a:ext cx="719640" cy="7707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2790000" y="6321600"/>
            <a:ext cx="11700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心得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790000" y="6681600"/>
            <a:ext cx="28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400" spc="-1" strike="noStrike">
                <a:latin typeface="標楷體"/>
                <a:ea typeface="標楷體"/>
              </a:rPr>
              <a:t>這次的報告讓我在資料分析上有十足的長進，在聽完老師的提醒後也知道有更多地方其實可以做更好的優化，以提升準確度。</a:t>
            </a:r>
            <a:endParaRPr b="0" lang="en-US" sz="1400" spc="-1" strike="noStrike">
              <a:latin typeface="標楷體"/>
              <a:ea typeface="標楷體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791080" y="7560000"/>
            <a:ext cx="135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TW" sz="1800" spc="-1" strike="noStrike">
                <a:latin typeface="標楷體"/>
                <a:ea typeface="標楷體"/>
              </a:rPr>
              <a:t>參考資料</a:t>
            </a:r>
            <a:r>
              <a:rPr b="0" lang="en-US" sz="1800" spc="-1" strike="noStrike">
                <a:latin typeface="標楷體"/>
                <a:ea typeface="標楷體"/>
              </a:rPr>
              <a:t>:</a:t>
            </a:r>
            <a:endParaRPr b="0" lang="en-US" sz="1800" spc="-1" strike="noStrike">
              <a:latin typeface="標楷體"/>
              <a:ea typeface="標楷體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790000" y="7920000"/>
            <a:ext cx="2880000" cy="64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Times New Roman"/>
              </a:rPr>
              <a:t>https://www.kaggle.com/competitions/spaceship-titanic/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2022-06-16T18:35:15Z</dcterms:created>
  <dc:creator/>
  <dc:description/>
  <dc:language>zh-TW</dc:language>
  <cp:lastModifiedBy/>
  <dcterms:modified xsi:type="dcterms:W3CDTF">2022-06-16T19:25:54Z</dcterms:modified>
  <cp:revision>1</cp:revision>
  <dc:subject/>
  <dc:title/>
</cp:coreProperties>
</file>