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6"/>
  </p:notesMasterIdLst>
  <p:sldIdLst>
    <p:sldId id="256" r:id="rId2"/>
    <p:sldId id="408" r:id="rId3"/>
    <p:sldId id="262" r:id="rId4"/>
    <p:sldId id="258" r:id="rId5"/>
    <p:sldId id="259" r:id="rId6"/>
    <p:sldId id="421" r:id="rId7"/>
    <p:sldId id="260" r:id="rId8"/>
    <p:sldId id="644" r:id="rId9"/>
    <p:sldId id="398" r:id="rId10"/>
    <p:sldId id="263" r:id="rId11"/>
    <p:sldId id="645" r:id="rId12"/>
    <p:sldId id="646" r:id="rId13"/>
    <p:sldId id="522" r:id="rId14"/>
    <p:sldId id="523" r:id="rId15"/>
    <p:sldId id="524" r:id="rId16"/>
    <p:sldId id="626" r:id="rId17"/>
    <p:sldId id="402" r:id="rId18"/>
    <p:sldId id="647" r:id="rId19"/>
    <p:sldId id="648" r:id="rId20"/>
    <p:sldId id="649" r:id="rId21"/>
    <p:sldId id="388" r:id="rId22"/>
    <p:sldId id="650" r:id="rId23"/>
    <p:sldId id="406" r:id="rId24"/>
    <p:sldId id="297" r:id="rId25"/>
    <p:sldId id="425" r:id="rId26"/>
    <p:sldId id="651" r:id="rId27"/>
    <p:sldId id="481" r:id="rId28"/>
    <p:sldId id="420" r:id="rId29"/>
    <p:sldId id="483" r:id="rId30"/>
    <p:sldId id="486" r:id="rId31"/>
    <p:sldId id="386" r:id="rId32"/>
    <p:sldId id="525" r:id="rId33"/>
    <p:sldId id="526" r:id="rId34"/>
    <p:sldId id="527" r:id="rId35"/>
    <p:sldId id="528" r:id="rId36"/>
    <p:sldId id="529" r:id="rId37"/>
    <p:sldId id="530" r:id="rId38"/>
    <p:sldId id="531" r:id="rId39"/>
    <p:sldId id="532" r:id="rId40"/>
    <p:sldId id="533" r:id="rId41"/>
    <p:sldId id="534" r:id="rId42"/>
    <p:sldId id="535" r:id="rId43"/>
    <p:sldId id="536" r:id="rId44"/>
    <p:sldId id="537" r:id="rId45"/>
    <p:sldId id="538" r:id="rId46"/>
    <p:sldId id="539" r:id="rId47"/>
    <p:sldId id="540" r:id="rId48"/>
    <p:sldId id="541" r:id="rId49"/>
    <p:sldId id="542" r:id="rId50"/>
    <p:sldId id="543" r:id="rId51"/>
    <p:sldId id="544" r:id="rId52"/>
    <p:sldId id="545" r:id="rId53"/>
    <p:sldId id="546" r:id="rId54"/>
    <p:sldId id="547" r:id="rId55"/>
    <p:sldId id="548" r:id="rId56"/>
    <p:sldId id="549" r:id="rId57"/>
    <p:sldId id="550" r:id="rId58"/>
    <p:sldId id="551" r:id="rId59"/>
    <p:sldId id="552" r:id="rId60"/>
    <p:sldId id="553" r:id="rId61"/>
    <p:sldId id="554" r:id="rId62"/>
    <p:sldId id="642" r:id="rId63"/>
    <p:sldId id="556" r:id="rId64"/>
    <p:sldId id="557" r:id="rId65"/>
    <p:sldId id="558" r:id="rId66"/>
    <p:sldId id="559" r:id="rId67"/>
    <p:sldId id="560" r:id="rId68"/>
    <p:sldId id="561" r:id="rId69"/>
    <p:sldId id="562" r:id="rId70"/>
    <p:sldId id="563" r:id="rId71"/>
    <p:sldId id="564" r:id="rId72"/>
    <p:sldId id="565" r:id="rId73"/>
    <p:sldId id="566" r:id="rId74"/>
    <p:sldId id="567" r:id="rId75"/>
    <p:sldId id="568" r:id="rId76"/>
    <p:sldId id="569" r:id="rId77"/>
    <p:sldId id="570" r:id="rId78"/>
    <p:sldId id="571" r:id="rId79"/>
    <p:sldId id="572" r:id="rId80"/>
    <p:sldId id="573" r:id="rId81"/>
    <p:sldId id="652" r:id="rId82"/>
    <p:sldId id="574" r:id="rId83"/>
    <p:sldId id="575" r:id="rId84"/>
    <p:sldId id="576" r:id="rId85"/>
    <p:sldId id="653" r:id="rId86"/>
    <p:sldId id="654" r:id="rId87"/>
    <p:sldId id="577" r:id="rId88"/>
    <p:sldId id="655" r:id="rId89"/>
    <p:sldId id="656" r:id="rId90"/>
    <p:sldId id="578" r:id="rId91"/>
    <p:sldId id="579" r:id="rId92"/>
    <p:sldId id="657" r:id="rId93"/>
    <p:sldId id="580" r:id="rId94"/>
    <p:sldId id="581" r:id="rId95"/>
    <p:sldId id="582" r:id="rId96"/>
    <p:sldId id="583" r:id="rId97"/>
    <p:sldId id="584" r:id="rId98"/>
    <p:sldId id="585" r:id="rId99"/>
    <p:sldId id="586" r:id="rId100"/>
    <p:sldId id="587" r:id="rId101"/>
    <p:sldId id="588" r:id="rId102"/>
    <p:sldId id="589" r:id="rId103"/>
    <p:sldId id="590" r:id="rId104"/>
    <p:sldId id="591" r:id="rId105"/>
    <p:sldId id="592" r:id="rId106"/>
    <p:sldId id="593" r:id="rId107"/>
    <p:sldId id="594" r:id="rId108"/>
    <p:sldId id="595" r:id="rId109"/>
    <p:sldId id="596" r:id="rId110"/>
    <p:sldId id="597" r:id="rId111"/>
    <p:sldId id="598" r:id="rId112"/>
    <p:sldId id="599" r:id="rId113"/>
    <p:sldId id="600" r:id="rId114"/>
    <p:sldId id="601" r:id="rId115"/>
    <p:sldId id="602" r:id="rId116"/>
    <p:sldId id="603" r:id="rId117"/>
    <p:sldId id="604" r:id="rId118"/>
    <p:sldId id="605" r:id="rId119"/>
    <p:sldId id="606" r:id="rId120"/>
    <p:sldId id="607" r:id="rId121"/>
    <p:sldId id="608" r:id="rId122"/>
    <p:sldId id="609" r:id="rId123"/>
    <p:sldId id="610" r:id="rId124"/>
    <p:sldId id="611" r:id="rId125"/>
    <p:sldId id="612" r:id="rId126"/>
    <p:sldId id="613" r:id="rId127"/>
    <p:sldId id="614" r:id="rId128"/>
    <p:sldId id="615" r:id="rId129"/>
    <p:sldId id="616" r:id="rId130"/>
    <p:sldId id="617" r:id="rId131"/>
    <p:sldId id="618" r:id="rId132"/>
    <p:sldId id="619" r:id="rId133"/>
    <p:sldId id="620" r:id="rId134"/>
    <p:sldId id="621" r:id="rId135"/>
    <p:sldId id="622" r:id="rId136"/>
    <p:sldId id="640" r:id="rId137"/>
    <p:sldId id="628" r:id="rId138"/>
    <p:sldId id="641" r:id="rId139"/>
    <p:sldId id="632" r:id="rId140"/>
    <p:sldId id="635" r:id="rId141"/>
    <p:sldId id="636" r:id="rId142"/>
    <p:sldId id="637" r:id="rId143"/>
    <p:sldId id="638" r:id="rId144"/>
    <p:sldId id="623" r:id="rId1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700" autoAdjust="0"/>
  </p:normalViewPr>
  <p:slideViewPr>
    <p:cSldViewPr>
      <p:cViewPr varScale="1">
        <p:scale>
          <a:sx n="115" d="100"/>
          <a:sy n="115" d="100"/>
        </p:scale>
        <p:origin x="34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85B47-0263-4B1F-B8E8-5DA3FDF85071}" type="datetimeFigureOut">
              <a:rPr lang="zh-TW" altLang="en-US" smtClean="0"/>
              <a:pPr/>
              <a:t>2022/3/3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5BBA4-6248-48F7-9FD3-A2E14B2F4F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75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2766-788F-403B-87E6-1323DEFB5E4F}" type="datetime1">
              <a:rPr lang="zh-TW" altLang="en-US" smtClean="0"/>
              <a:pPr/>
              <a:t>2022/3/3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A5DD-0428-4725-87D3-552D0DC91C08}" type="datetime1">
              <a:rPr lang="zh-TW" altLang="en-US" smtClean="0"/>
              <a:pPr/>
              <a:t>2022/3/3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FE43-EEDA-416B-B353-0DF85B39E019}" type="datetime1">
              <a:rPr lang="zh-TW" altLang="en-US" smtClean="0"/>
              <a:pPr/>
              <a:t>2022/3/3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9917-78C9-4B70-A240-36F16E478EE1}" type="datetime1">
              <a:rPr lang="zh-TW" altLang="en-US" smtClean="0"/>
              <a:pPr/>
              <a:t>2022/3/3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DDD9-1336-483C-B491-A82277BE624F}" type="datetime1">
              <a:rPr lang="zh-TW" altLang="en-US" smtClean="0"/>
              <a:pPr/>
              <a:t>2022/3/3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4A48-1F4F-419B-85EE-C14D7BCA4CAF}" type="datetime1">
              <a:rPr lang="zh-TW" altLang="en-US" smtClean="0"/>
              <a:pPr/>
              <a:t>2022/3/3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F462-7D27-4398-992F-895238FD48D5}" type="datetime1">
              <a:rPr lang="zh-TW" altLang="en-US" smtClean="0"/>
              <a:pPr/>
              <a:t>2022/3/3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2CFB2C75-8C06-4C11-8FF9-CD43FC9F2633}" type="datetime1">
              <a:rPr lang="zh-TW" altLang="en-US" smtClean="0"/>
              <a:pPr/>
              <a:t>2022/3/3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csie.ntu.edu.tw/bin/windows/base/R-4.1.2-win.exe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products/rstudio/download/" TargetMode="External"/><Relationship Id="rId2" Type="http://schemas.openxmlformats.org/officeDocument/2006/relationships/hyperlink" Target="http://cran.rstudio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data.cityofnewyork.us/Social-Services/311-Service-Requests-from-2010-to-Present/erm2-nwe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40.138.77.70:8787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140.138.77.70:8787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lib.yzu.edu.tw/ajaxYZlib/Search/Holding.aspx?BiblioSNo=857161" TargetMode="External"/><Relationship Id="rId3" Type="http://schemas.openxmlformats.org/officeDocument/2006/relationships/hyperlink" Target="http://www.statmethods.net/" TargetMode="External"/><Relationship Id="rId7" Type="http://schemas.openxmlformats.org/officeDocument/2006/relationships/hyperlink" Target="http://lib.yzu.edu.tw/ajaxYZlib/Search/Holding.aspx?BiblioSNo=857162" TargetMode="External"/><Relationship Id="rId2" Type="http://schemas.openxmlformats.org/officeDocument/2006/relationships/hyperlink" Target="http://cran.r-project.org/doc/manuals/R-intr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b.yzu.edu.tw/ajaxYZlib/Search/Holding.aspx?BiblioSNo=676837" TargetMode="External"/><Relationship Id="rId5" Type="http://schemas.openxmlformats.org/officeDocument/2006/relationships/hyperlink" Target="https://rpubs.com/" TargetMode="External"/><Relationship Id="rId4" Type="http://schemas.openxmlformats.org/officeDocument/2006/relationships/hyperlink" Target="http://manuals.bioinformatics.ucr.edu/home/R_BioCondManual" TargetMode="External"/><Relationship Id="rId9" Type="http://schemas.openxmlformats.org/officeDocument/2006/relationships/hyperlink" Target="http://lib.yzu.edu.tw/ajaxYZlib/Search/Holding.aspx?BiblioSNo=856108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6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2022.02.17</a:t>
            </a:r>
          </a:p>
          <a:p>
            <a:r>
              <a:rPr lang="zh-TW" altLang="en-US" dirty="0" smtClean="0"/>
              <a:t>簡廷因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fontAlgn="ctr"/>
            <a:r>
              <a:rPr lang="en-US" altLang="zh-TW" dirty="0" smtClean="0"/>
              <a:t>R</a:t>
            </a:r>
            <a:r>
              <a:rPr lang="zh-TW" altLang="en-US" dirty="0" smtClean="0"/>
              <a:t> </a:t>
            </a:r>
            <a:r>
              <a:rPr lang="en-US" altLang="zh-TW" dirty="0"/>
              <a:t>programming</a:t>
            </a:r>
            <a:endParaRPr lang="en-US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6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Step1: download R</a:t>
            </a:r>
          </a:p>
          <a:p>
            <a:pPr lvl="1"/>
            <a:r>
              <a:rPr lang="en-US" altLang="zh-TW" dirty="0">
                <a:hlinkClick r:id="rId2"/>
              </a:rPr>
              <a:t>https://cran.csie.ntu.edu.tw/bin/windows/base/R-4.1.2-win.exe</a:t>
            </a:r>
            <a:endParaRPr lang="en-US" altLang="zh-TW" dirty="0"/>
          </a:p>
          <a:p>
            <a:pPr lvl="1"/>
            <a:r>
              <a:rPr lang="en-US" altLang="zh-TW" dirty="0"/>
              <a:t>Version: 4.1.2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Step2:Install</a:t>
            </a:r>
          </a:p>
          <a:p>
            <a:pPr lvl="1"/>
            <a:r>
              <a:rPr lang="en-US" altLang="zh-TW" dirty="0" smtClean="0"/>
              <a:t>Always "NEXT"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Step3: Finish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R &amp; </a:t>
            </a:r>
            <a:r>
              <a:rPr lang="en-US" altLang="zh-TW" dirty="0" err="1"/>
              <a:t>Rstudio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3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myfunction</a:t>
            </a:r>
            <a:r>
              <a:rPr lang="en-US" altLang="zh-TW" dirty="0"/>
              <a:t> &lt;- function(</a:t>
            </a:r>
            <a:r>
              <a:rPr lang="en-US" altLang="zh-TW" i="1" dirty="0"/>
              <a:t>arg1, arg2, ... </a:t>
            </a:r>
            <a:r>
              <a:rPr lang="en-US" altLang="zh-TW" dirty="0"/>
              <a:t>){</a:t>
            </a:r>
            <a:br>
              <a:rPr lang="en-US" altLang="zh-TW" dirty="0"/>
            </a:br>
            <a:r>
              <a:rPr lang="en-US" altLang="zh-TW" i="1" dirty="0"/>
              <a:t>statements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return(</a:t>
            </a:r>
            <a:r>
              <a:rPr lang="en-US" altLang="zh-TW" i="1" dirty="0"/>
              <a:t>object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423592" y="3536301"/>
            <a:ext cx="734481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sum_test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&lt;-function(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z=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x+y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return(z)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sum_test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(2,3)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z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Error: object ‘z' not found</a:t>
            </a:r>
          </a:p>
        </p:txBody>
      </p:sp>
    </p:spTree>
    <p:extLst>
      <p:ext uri="{BB962C8B-B14F-4D97-AF65-F5344CB8AC3E}">
        <p14:creationId xmlns:p14="http://schemas.microsoft.com/office/powerpoint/2010/main" val="38792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&amp; apply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647728" y="1988840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&lt;-function(x)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result=1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(i in 1:length(x))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= result * x[i]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return(result)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apply(iris[,1:4],1,multi)</a:t>
            </a:r>
            <a:endParaRPr lang="zh-TW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2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67608" y="2420888"/>
            <a:ext cx="495029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&lt;-function(x){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if(x==1) return(1)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return (x*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(x-1))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[1] 5040</a:t>
            </a:r>
          </a:p>
        </p:txBody>
      </p:sp>
    </p:spTree>
    <p:extLst>
      <p:ext uri="{BB962C8B-B14F-4D97-AF65-F5344CB8AC3E}">
        <p14:creationId xmlns:p14="http://schemas.microsoft.com/office/powerpoint/2010/main" val="14774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67608" y="2420889"/>
            <a:ext cx="495029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fib&lt;-function(x){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if(x==0) return(0)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if(x==1) return(1)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(fib(x-1)+fib(x-2))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fib(7)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[1] 13</a:t>
            </a:r>
          </a:p>
        </p:txBody>
      </p:sp>
    </p:spTree>
    <p:extLst>
      <p:ext uri="{BB962C8B-B14F-4D97-AF65-F5344CB8AC3E}">
        <p14:creationId xmlns:p14="http://schemas.microsoft.com/office/powerpoint/2010/main" val="11364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4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 - read table / read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1584" y="2121482"/>
            <a:ext cx="748883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("load_file.csv", header=T, sep=",",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colClasses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=c("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numeric","character","Date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WD    ID       Date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2016-02-24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3  4   lee 2016-02-25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x[2,]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WD ID       Date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2016-02-24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"tinin" "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"   "lee"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"WD"   "ID"   "Date"</a:t>
            </a:r>
          </a:p>
        </p:txBody>
      </p:sp>
    </p:spTree>
    <p:extLst>
      <p:ext uri="{BB962C8B-B14F-4D97-AF65-F5344CB8AC3E}">
        <p14:creationId xmlns:p14="http://schemas.microsoft.com/office/powerpoint/2010/main" val="21932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– CSV (from web)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77752" y="2276873"/>
            <a:ext cx="9036496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install.packages("RCurl")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library(RCurl)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 = URLencode(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"https://data.epa.gov.tw/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/v1/aqx_p_304?limit=1000&amp;api_key=9be7b239-557b-4c10-9775-78cadfc555e9&amp;format=csv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readLines(url,encoding="UTF-8")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 = unlist(strsplit(x[1],split=","))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array(0,c(length(x)-1,length(col)))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 in 2:length(x))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 = i-1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tmp=unlist(strsplit(x[i] ,split = ","))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 in 1:length(tmp))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data[k,j]=tmp[j]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colnames(data)=col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rownames(data)=data[,1]</a:t>
            </a:r>
          </a:p>
        </p:txBody>
      </p:sp>
    </p:spTree>
    <p:extLst>
      <p:ext uri="{BB962C8B-B14F-4D97-AF65-F5344CB8AC3E}">
        <p14:creationId xmlns:p14="http://schemas.microsoft.com/office/powerpoint/2010/main" val="27626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- scan (read file)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1584" y="2636912"/>
            <a:ext cx="748883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x=scan("load_file_scan.csv", what=list(numeric(),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character(), character()),sep=",")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 3 records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[[1]]</a:t>
            </a: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2 3 4</a:t>
            </a:r>
          </a:p>
          <a:p>
            <a:endParaRPr lang="fi-FI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[[2]]</a:t>
            </a: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"tinin" "bp"    "lee"  </a:t>
            </a:r>
          </a:p>
          <a:p>
            <a:endParaRPr lang="fi-FI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[[3]]</a:t>
            </a: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"2016/2/23" "2016/2/24" "2016/2/25"</a:t>
            </a:r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25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–XLSX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11348" y="2060848"/>
            <a:ext cx="656930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install.packages("xlsx")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library(xlsx)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x=read.xlsx("PM25.xlsx",sheetName="PM25")</a:t>
            </a:r>
          </a:p>
        </p:txBody>
      </p:sp>
    </p:spTree>
    <p:extLst>
      <p:ext uri="{BB962C8B-B14F-4D97-AF65-F5344CB8AC3E}">
        <p14:creationId xmlns:p14="http://schemas.microsoft.com/office/powerpoint/2010/main" val="2773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-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55540" y="2276872"/>
            <a:ext cx="828092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install.packages("XML")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library(XML)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 From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 = 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140.138.77.210/course/AQX.xml"</a:t>
            </a:r>
            <a:endParaRPr lang="zh-TW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xmlParse(url, encoding = "utf8")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xmlfiles = xmlRoot(x)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xmlToDataFrame(xmlfiles)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 From File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xmlParse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("AQX.xml", encoding = "utf8")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xmlfiles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xmlRoot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 =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xmlToDataFrame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xmlfiles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Rstudio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http://www.rstudio.com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2073397"/>
            <a:ext cx="6393584" cy="35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8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- 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73796" y="2348880"/>
            <a:ext cx="8244408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install.packages("jsonlite")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library(jsonlite)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From Web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http://opendata.epa.gov.tw/ws/Data/AQI/?$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format=json"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fromJSON(url,flatten = TRUE)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From File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("AQX.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",flatten = TRUE)</a:t>
            </a:r>
          </a:p>
        </p:txBody>
      </p:sp>
    </p:spTree>
    <p:extLst>
      <p:ext uri="{BB962C8B-B14F-4D97-AF65-F5344CB8AC3E}">
        <p14:creationId xmlns:p14="http://schemas.microsoft.com/office/powerpoint/2010/main" val="9179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- cat &amp; write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83532" y="2780928"/>
            <a:ext cx="842493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x=matrix(4:9,2,3)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[1,]    4    6    8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[2,]    5    7    9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cat(1:3, sep="\t", file="out.txt")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cat("\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n",file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out.txt",append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write( x,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ncolumns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=3, file="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out.txt",append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=T)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3832" y="5301208"/>
            <a:ext cx="219224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06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- write 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91544" y="2564904"/>
            <a:ext cx="84249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(WD=c(2,3,4), ID=c("tinin","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","lee"),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Date=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(c("2016-02-23","2016-02-24","2016-02-25")),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PHONE=c("0910","0955","0933"))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write.table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(a, file="out.csv",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col.names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=T, sep=",")</a:t>
            </a:r>
          </a:p>
        </p:txBody>
      </p:sp>
    </p:spTree>
    <p:extLst>
      <p:ext uri="{BB962C8B-B14F-4D97-AF65-F5344CB8AC3E}">
        <p14:creationId xmlns:p14="http://schemas.microsoft.com/office/powerpoint/2010/main" val="37374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- sink (write file)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85610" y="2564904"/>
            <a:ext cx="702078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sink(file="out.txt")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#open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("load_file.csv", header=T, sep=",",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colClasses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=c("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numeric","character","Date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sink()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#close</a:t>
            </a:r>
          </a:p>
        </p:txBody>
      </p:sp>
    </p:spTree>
    <p:extLst>
      <p:ext uri="{BB962C8B-B14F-4D97-AF65-F5344CB8AC3E}">
        <p14:creationId xmlns:p14="http://schemas.microsoft.com/office/powerpoint/2010/main" val="38333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file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47528" y="2636913"/>
            <a:ext cx="8496944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csv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x=read.xlsx("AQX.xlsx",sheetName="AQX")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write.table(x,file="out.csv",col.names = T,row.names = F,sep=",")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xml to csv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xmlParse("AQX.xml", encoding = "utf8")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xmlfiles = xmlRoot(x)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xmlToDataFrame(xmlfiles)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write.table(y,file="out.csv",col.names = T,row.names = F,sep=",")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csv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fromJSON("AQX.json",flatten = TRUE)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write.table(x,file="out.csv",col.names = T,row.names = F,sep=",")</a:t>
            </a:r>
          </a:p>
        </p:txBody>
      </p:sp>
    </p:spTree>
    <p:extLst>
      <p:ext uri="{BB962C8B-B14F-4D97-AF65-F5344CB8AC3E}">
        <p14:creationId xmlns:p14="http://schemas.microsoft.com/office/powerpoint/2010/main" val="13035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Convert </a:t>
            </a:r>
            <a:r>
              <a:rPr lang="en-US" altLang="zh-TW" dirty="0"/>
              <a:t>a lot of </a:t>
            </a:r>
            <a:r>
              <a:rPr lang="en-US" altLang="zh-TW" dirty="0" err="1" smtClean="0"/>
              <a:t>xlsx</a:t>
            </a:r>
            <a:r>
              <a:rPr lang="en-US" altLang="zh-TW" dirty="0" smtClean="0"/>
              <a:t> files to csv</a:t>
            </a:r>
          </a:p>
          <a:p>
            <a:pPr lvl="1"/>
            <a:r>
              <a:rPr lang="en-US" altLang="zh-TW" dirty="0" smtClean="0"/>
              <a:t>Hint :</a:t>
            </a:r>
          </a:p>
          <a:p>
            <a:pPr lvl="2"/>
            <a:r>
              <a:rPr lang="en-US" altLang="zh-TW" dirty="0" err="1"/>
              <a:t>filelist</a:t>
            </a:r>
            <a:r>
              <a:rPr lang="en-US" altLang="zh-TW" dirty="0"/>
              <a:t> = </a:t>
            </a:r>
            <a:r>
              <a:rPr lang="en-US" altLang="zh-TW" dirty="0" err="1"/>
              <a:t>list.files</a:t>
            </a:r>
            <a:r>
              <a:rPr lang="en-US" altLang="zh-TW" dirty="0"/>
              <a:t>(path = "</a:t>
            </a:r>
            <a:r>
              <a:rPr lang="en-US" altLang="zh-TW" dirty="0" err="1" smtClean="0"/>
              <a:t>AQData</a:t>
            </a:r>
            <a:r>
              <a:rPr lang="en-US" altLang="zh-TW" dirty="0" smtClean="0"/>
              <a:t>")</a:t>
            </a:r>
          </a:p>
          <a:p>
            <a:pPr lvl="2"/>
            <a:r>
              <a:rPr lang="en-US" altLang="zh-TW" dirty="0" smtClean="0"/>
              <a:t>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1:length(</a:t>
            </a:r>
            <a:r>
              <a:rPr lang="en-US" altLang="zh-TW" dirty="0" err="1" smtClean="0"/>
              <a:t>filelist</a:t>
            </a:r>
            <a:r>
              <a:rPr lang="en-US" altLang="zh-TW" dirty="0" smtClean="0"/>
              <a:t>))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6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Like SQL command</a:t>
            </a:r>
          </a:p>
          <a:p>
            <a:pPr lvl="1"/>
            <a:r>
              <a:rPr lang="en-US" altLang="zh-TW" dirty="0" smtClean="0"/>
              <a:t>Filter (like where), select,  arrange(like order by), mutate (add column), </a:t>
            </a:r>
            <a:r>
              <a:rPr lang="en-US" altLang="zh-TW" dirty="0" err="1" smtClean="0"/>
              <a:t>group_by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Inner join, left join 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3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Filter data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95849" y="2307711"/>
            <a:ext cx="833669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install.packages("dplyr")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library("dplyr")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= data.frame(Titanic)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titanic[titanic$Sex=="Male" &amp; titanic$Age=="Adult", ]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filter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filter(titanic, Sex == "Male" &amp; Age== "Adult") #AND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filter(titanic, Sex == "Male" | Age== "Adult") #OR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class in 1</a:t>
            </a:r>
            <a:r>
              <a:rPr lang="en-US" altLang="zh-TW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Crew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filter(titanic, Class %in% c('1st', 'Crew'))</a:t>
            </a:r>
          </a:p>
        </p:txBody>
      </p:sp>
    </p:spTree>
    <p:extLst>
      <p:ext uri="{BB962C8B-B14F-4D97-AF65-F5344CB8AC3E}">
        <p14:creationId xmlns:p14="http://schemas.microsoft.com/office/powerpoint/2010/main" val="369023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select column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09567" y="2551837"/>
            <a:ext cx="689919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= data.frame(Titanic)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titanic[, c("Sex","Age")]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column "Sex" and 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select(titanic, Sex, Age)</a:t>
            </a:r>
            <a:endParaRPr lang="en-US" altLang="zh-TW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column from "Sex" to 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"Survived"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select(titanic, Sex:Survived)</a:t>
            </a:r>
            <a:endParaRPr lang="en-US" altLang="zh-TW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column name 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 "S"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select(titanic, contains("S"))</a:t>
            </a:r>
          </a:p>
        </p:txBody>
      </p:sp>
    </p:spTree>
    <p:extLst>
      <p:ext uri="{BB962C8B-B14F-4D97-AF65-F5344CB8AC3E}">
        <p14:creationId xmlns:p14="http://schemas.microsoft.com/office/powerpoint/2010/main" val="17928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RStudio</a:t>
            </a:r>
            <a:r>
              <a:rPr lang="en-US" altLang="zh-TW" dirty="0"/>
              <a:t> requires R 2.11.1 (or higher</a:t>
            </a:r>
            <a:r>
              <a:rPr lang="en-US" altLang="zh-TW" dirty="0" smtClean="0"/>
              <a:t>).</a:t>
            </a:r>
          </a:p>
          <a:p>
            <a:pPr lvl="1"/>
            <a:r>
              <a:rPr lang="en-US" altLang="zh-TW" dirty="0">
                <a:hlinkClick r:id="rId2"/>
              </a:rPr>
              <a:t>http://cran.rstudio.com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RStudio</a:t>
            </a:r>
            <a:r>
              <a:rPr lang="en-US" altLang="zh-TW" dirty="0" smtClean="0"/>
              <a:t> download page</a:t>
            </a:r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://www.rstudio.com/products/rstudio/download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8763762" y="5157788"/>
            <a:ext cx="457200" cy="39090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453" y="3288357"/>
            <a:ext cx="5400000" cy="270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</a:rPr>
              <a:t>hen</a:t>
            </a:r>
            <a:r>
              <a:rPr lang="en-US" altLang="zh-TW" dirty="0" smtClean="0"/>
              <a:t> function</a:t>
            </a:r>
          </a:p>
          <a:p>
            <a:pPr lvl="1"/>
            <a:r>
              <a:rPr lang="en-US" altLang="zh-TW" dirty="0" smtClean="0"/>
              <a:t>%&gt;% (like pipe </a:t>
            </a:r>
            <a:r>
              <a:rPr lang="en-US" altLang="zh-TW" dirty="0" smtClean="0">
                <a:solidFill>
                  <a:srgbClr val="FF0000"/>
                </a:solidFill>
              </a:rPr>
              <a:t>| </a:t>
            </a:r>
            <a:r>
              <a:rPr lang="en-US" altLang="zh-TW" dirty="0" smtClean="0"/>
              <a:t>in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31093" y="2690336"/>
            <a:ext cx="889686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filter(select(titanic, Sex, Class, Age), Age == "Child")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then function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select(Sex, Class, Age) %&gt;% filter(Age == "Child")</a:t>
            </a:r>
          </a:p>
        </p:txBody>
      </p:sp>
    </p:spTree>
    <p:extLst>
      <p:ext uri="{BB962C8B-B14F-4D97-AF65-F5344CB8AC3E}">
        <p14:creationId xmlns:p14="http://schemas.microsoft.com/office/powerpoint/2010/main" val="38123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Arrange</a:t>
            </a:r>
          </a:p>
          <a:p>
            <a:pPr lvl="1"/>
            <a:r>
              <a:rPr lang="en-US" altLang="zh-TW" dirty="0" smtClean="0"/>
              <a:t>Like order by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81201" y="2537424"/>
            <a:ext cx="669324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select(Sex, Class, Freq, Age)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filter(Age=="Child")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arrange(Freq)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select(Sex, Class, Freq, Age)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filter(Age=="Child")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639" y="1194486"/>
            <a:ext cx="2082274" cy="24987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638" y="3968584"/>
            <a:ext cx="2080800" cy="25000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0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dirty="0" smtClean="0"/>
              <a:t>utate</a:t>
            </a:r>
          </a:p>
          <a:p>
            <a:pPr lvl="1"/>
            <a:r>
              <a:rPr lang="en-US" altLang="zh-TW" dirty="0" smtClean="0"/>
              <a:t>Add column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98141" y="2690336"/>
            <a:ext cx="852616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freqsum = titanic %&gt;% select(Freq) %&gt;% sum()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column portion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select(Sex,Age,Freq)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mutate(portion= Freq/freqsum)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new_titanic = titanic %&gt;% mutate(portion= Freq/freqsum)</a:t>
            </a:r>
          </a:p>
        </p:txBody>
      </p:sp>
    </p:spTree>
    <p:extLst>
      <p:ext uri="{BB962C8B-B14F-4D97-AF65-F5344CB8AC3E}">
        <p14:creationId xmlns:p14="http://schemas.microsoft.com/office/powerpoint/2010/main" val="158810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Group_by</a:t>
            </a:r>
            <a:endParaRPr lang="zh-TW" altLang="en-US" dirty="0"/>
          </a:p>
          <a:p>
            <a:r>
              <a:rPr lang="en-US" altLang="zh-TW" dirty="0" err="1"/>
              <a:t>summarise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11179" y="3072884"/>
            <a:ext cx="75211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group_by(Sex)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summarise(Sexsum = sum(Freq, na.rm=TRUE))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Sex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Sexsum</a:t>
            </a:r>
            <a:endParaRPr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Male   1731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Female    470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7060" y="4974141"/>
            <a:ext cx="83037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select Sex, sum(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Sexsum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from titanic group by Sex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summarise_each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98" y="2134036"/>
            <a:ext cx="6002680" cy="23535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95163" y="4608027"/>
            <a:ext cx="658615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new_titanic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group_by(Sex)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summarise_each(funs(sum), Freq, portion)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767" y="5594891"/>
            <a:ext cx="2286000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43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Count </a:t>
            </a:r>
          </a:p>
          <a:p>
            <a:r>
              <a:rPr lang="en-US" altLang="zh-TW" dirty="0" smtClean="0"/>
              <a:t>Distinct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579340" y="2729981"/>
            <a:ext cx="59436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select(Sex)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summarise_each(funs(n()))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1  32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select(Sex)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summarise_each(funs(n_distinct(Sex)))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1  2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summarise</a:t>
            </a:r>
            <a:r>
              <a:rPr lang="en-US" altLang="zh-TW" dirty="0"/>
              <a:t> </a:t>
            </a:r>
            <a:r>
              <a:rPr lang="en-US" altLang="zh-TW" dirty="0" smtClean="0"/>
              <a:t>(sum)  + </a:t>
            </a:r>
            <a:r>
              <a:rPr lang="en-US" altLang="zh-TW" dirty="0" err="1" smtClean="0"/>
              <a:t>group_by</a:t>
            </a:r>
            <a:r>
              <a:rPr lang="en-US" altLang="zh-TW" dirty="0" smtClean="0"/>
              <a:t> + arrange(order by)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69741" y="2192980"/>
            <a:ext cx="672619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group_by(Age, Sex)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summarise(fs = sum(Freq))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arrange(desc(f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   Sex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frequency_sum</a:t>
            </a:r>
            <a:endParaRPr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Child   Male            64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Child Female            45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Adult   Male          1667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Adult Female           425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0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top_n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3" y="2143062"/>
            <a:ext cx="7133453" cy="14455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9967" y="3791335"/>
            <a:ext cx="416422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 find top 2 of each class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group_by(Class)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select(Sex,Age,Freq)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top_n(2)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791336"/>
            <a:ext cx="2514600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04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plot + </a:t>
            </a:r>
            <a:r>
              <a:rPr lang="en-US" altLang="zh-TW" dirty="0" err="1" smtClean="0"/>
              <a:t>dplyr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50076" y="2216151"/>
            <a:ext cx="752114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data =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group_by(Sex)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summarise(Sexsum = sum(Freq, na.rm=TRUE))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Sex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Sexsum</a:t>
            </a:r>
            <a:endParaRPr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Male   1731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Female    470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data$Sexsum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names.arg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data$Sex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83" y="4423573"/>
            <a:ext cx="2846173" cy="2297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655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Dataset:</a:t>
            </a:r>
          </a:p>
          <a:p>
            <a:pPr lvl="1"/>
            <a:r>
              <a:rPr lang="en-US" altLang="zh-TW" dirty="0" smtClean="0"/>
              <a:t>311 dataset from NYC</a:t>
            </a:r>
          </a:p>
          <a:p>
            <a:pPr lvl="2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data.cityofnewyork.us/Social-Services/311-Service-Requests-from-2010-to-Present/erm2-nwe9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311.csv</a:t>
            </a:r>
          </a:p>
          <a:p>
            <a:pPr lvl="1"/>
            <a:r>
              <a:rPr lang="en-US" altLang="zh-TW" dirty="0" smtClean="0"/>
              <a:t>How many complaints of each type?</a:t>
            </a:r>
          </a:p>
          <a:p>
            <a:pPr lvl="2"/>
            <a:r>
              <a:rPr lang="en-US" altLang="zh-TW" dirty="0" smtClean="0"/>
              <a:t>Column Name: </a:t>
            </a:r>
            <a:r>
              <a:rPr lang="en-US" altLang="zh-TW" dirty="0" err="1" smtClean="0"/>
              <a:t>Complaint.type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/>
              <a:t>How many complaints about </a:t>
            </a:r>
            <a:r>
              <a:rPr lang="en-US" altLang="zh-TW" dirty="0" smtClean="0"/>
              <a:t>"Blocked Driveway" of each borough?</a:t>
            </a:r>
          </a:p>
          <a:p>
            <a:pPr lvl="2"/>
            <a:r>
              <a:rPr lang="en-US" altLang="zh-TW" dirty="0"/>
              <a:t>Column Name: Borough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936" y="84058"/>
            <a:ext cx="5111064" cy="22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http://140.138.77.70:8787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Username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sID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Password : </a:t>
            </a:r>
            <a:r>
              <a:rPr lang="en-US" altLang="zh-TW" dirty="0" err="1" smtClean="0"/>
              <a:t>sID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 to server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41" y="3068961"/>
            <a:ext cx="31146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Common name in English in 2012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10498" y="2551433"/>
            <a:ext cx="897100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= read.csv("name_english.csv",sep=",", header=F)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colnames(data) = c("sex", "year", "name", "freq")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top10_female = data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filter(year == "2012" &amp; sex == "F")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group_by(name)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summarise(count = sum(freq))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arrange(desc(count))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head(10)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top10_male =  data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filter(year == "2012" &amp; sex == "M")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group_by(name) %&gt;% summarise(count = sum(freq))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arrange(desc(count))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head(10)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pie(top10_male$count, label = top10_male$name)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1" t="17001" r="22738" b="22131"/>
          <a:stretch/>
        </p:blipFill>
        <p:spPr>
          <a:xfrm>
            <a:off x="7744810" y="436607"/>
            <a:ext cx="2465991" cy="18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Common name in English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77547" y="2148049"/>
            <a:ext cx="9036907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data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year, name)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summarise(count = sum(freq))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mutate(prop = round(count * 100/sum(count), 3))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filter(name %in% top10_female$name) </a:t>
            </a:r>
          </a:p>
          <a:p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 = data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year, name)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summarise(count = sum(freq))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mutate(prop = round(count * 100/sum(count), 3))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filter(name %in% top10_male$name)</a:t>
            </a:r>
          </a:p>
          <a:p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install.packages("ggplot2")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ggplot(data = dF, aes(x=year, y=count, group=name)) + geom_path(aes(colour=name))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geom_point(aes(colour=name))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ggplot(data = dM, aes(x=year, y=count, group=name)) + geom_path(aes(colour=name))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geom_point(aes(colour=name))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546" y="1427978"/>
            <a:ext cx="2206632" cy="1896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546" y="3499084"/>
            <a:ext cx="2203491" cy="1880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73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Common name in English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58491"/>
            <a:ext cx="4500000" cy="29709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665" y="2358490"/>
            <a:ext cx="4500000" cy="297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菜市場名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10498" y="2551433"/>
            <a:ext cx="897100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= read.csv("name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chinese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.csv",sep=",", header=F)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colnames(data) = c("sex", "year", "name", "freq")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top10_female = data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filter(year == "2012" &amp; sex == "F")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group_by(name)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summarise(count = sum(freq))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arrange(desc(count))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head(10)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top10_male =  data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filter(year == "2012" &amp; sex == "M")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group_by(name) %&gt;% summarise(count = sum(freq))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arrange(desc(count))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head(10)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pie(top10_male$count, label = top10_male$name)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8" t="21530" r="25762" b="24698"/>
          <a:stretch/>
        </p:blipFill>
        <p:spPr>
          <a:xfrm>
            <a:off x="7381104" y="265821"/>
            <a:ext cx="2660821" cy="216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菜市場</a:t>
            </a:r>
            <a:r>
              <a:rPr lang="zh-TW" altLang="en-US" dirty="0"/>
              <a:t>名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77547" y="2148049"/>
            <a:ext cx="9036907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data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year, name)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summarise(count = sum(freq))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mutate(prop = round(count * 100/sum(count), 3))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filter(name %in% top10_female$name) </a:t>
            </a:r>
          </a:p>
          <a:p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 = data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year, name)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summarise(count = sum(freq))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mutate(prop = round(count * 100/sum(count), 3))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filter(name %in% top10_male$name)</a:t>
            </a:r>
          </a:p>
          <a:p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install.packages("ggplot2")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ggplot(data = dF, aes(x=year, y=count, group=name)) + geom_path(aes(colour=name))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geom_point(aes(colour=name))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ggplot(data = dM, aes(x=year, y=count, group=name)) + geom_path(aes(colour=name))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geom_point(aes(colour=name))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482" y="1099794"/>
            <a:ext cx="2206800" cy="1901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482" y="3344106"/>
            <a:ext cx="2206800" cy="18943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034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菜市場名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377684"/>
            <a:ext cx="4500000" cy="297099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0" y="2377684"/>
            <a:ext cx="4500000" cy="297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 calling C/C++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 type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 calling 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137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639616" y="2492896"/>
          <a:ext cx="6086476" cy="1943100"/>
        </p:xfrm>
        <a:graphic>
          <a:graphicData uri="http://schemas.openxmlformats.org/drawingml/2006/table">
            <a:tbl>
              <a:tblPr/>
              <a:tblGrid>
                <a:gridCol w="304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R storage mode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 </a:t>
                      </a:r>
                      <a:r>
                        <a:rPr lang="en-US" b="1">
                          <a:effectLst/>
                        </a:rPr>
                        <a:t>type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logical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int *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integer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int *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double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double *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character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char **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4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System call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 calling c (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138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638800" y="1990789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printf(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World\n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字方塊 3"/>
          <p:cNvSpPr txBox="1"/>
          <p:nvPr/>
        </p:nvSpPr>
        <p:spPr>
          <a:xfrm>
            <a:off x="5638800" y="3858706"/>
            <a:ext cx="4572000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gcc</a:t>
            </a:r>
            <a:r>
              <a:rPr lang="en-US" altLang="zh-TW" dirty="0"/>
              <a:t> –o test1.out test1.c</a:t>
            </a:r>
          </a:p>
        </p:txBody>
      </p:sp>
      <p:sp>
        <p:nvSpPr>
          <p:cNvPr id="7" name="矩形 6"/>
          <p:cNvSpPr/>
          <p:nvPr/>
        </p:nvSpPr>
        <p:spPr>
          <a:xfrm>
            <a:off x="1536723" y="2348881"/>
            <a:ext cx="38884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system ("./test1.out")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212862" y="168805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test1.c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</a:t>
            </a:r>
            <a:r>
              <a:rPr lang="en-US" altLang="zh-TW" dirty="0" smtClean="0"/>
              <a:t>calling c function (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139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638800" y="2057390"/>
            <a:ext cx="475252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A(char **a) 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*a =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212862" y="168805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test2.c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3"/>
          <p:cNvSpPr txBox="1"/>
          <p:nvPr/>
        </p:nvSpPr>
        <p:spPr>
          <a:xfrm>
            <a:off x="5638800" y="3350052"/>
            <a:ext cx="4752528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 CMD SHLIB test2.c #generate </a:t>
            </a:r>
            <a:r>
              <a:rPr lang="en-US" altLang="zh-TW" dirty="0">
                <a:solidFill>
                  <a:srgbClr val="00B050"/>
                </a:solidFill>
              </a:rPr>
              <a:t>test2.so</a:t>
            </a:r>
            <a:r>
              <a:rPr lang="en-US" altLang="zh-TW" dirty="0"/>
              <a:t> test2.o</a:t>
            </a:r>
          </a:p>
        </p:txBody>
      </p:sp>
      <p:sp>
        <p:nvSpPr>
          <p:cNvPr id="8" name="矩形 7"/>
          <p:cNvSpPr/>
          <p:nvPr/>
        </p:nvSpPr>
        <p:spPr>
          <a:xfrm>
            <a:off x="1585530" y="2057390"/>
            <a:ext cx="389728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("test2.so")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result&lt;-.C("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A",a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result$a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"Hello World!"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3647728" y="2204865"/>
            <a:ext cx="2808312" cy="31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156654" y="2271761"/>
            <a:ext cx="3488377" cy="24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3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After Login (same as </a:t>
            </a:r>
            <a:r>
              <a:rPr lang="en-US" altLang="zh-TW" dirty="0" err="1" smtClean="0"/>
              <a:t>RStudio</a:t>
            </a:r>
            <a:r>
              <a:rPr lang="en-US" altLang="zh-TW" dirty="0" smtClean="0"/>
              <a:t> Desktop)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 to server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2420888"/>
            <a:ext cx="7200000" cy="3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</a:t>
            </a:r>
            <a:r>
              <a:rPr lang="en-US" altLang="zh-TW" dirty="0" smtClean="0"/>
              <a:t>calling </a:t>
            </a:r>
            <a:r>
              <a:rPr lang="en-US" altLang="zh-TW" dirty="0"/>
              <a:t>c </a:t>
            </a:r>
            <a:r>
              <a:rPr lang="en-US" altLang="zh-TW" dirty="0" smtClean="0"/>
              <a:t>function (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140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81200" y="3947017"/>
            <a:ext cx="811087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("test3.so")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result&lt;-.C("count_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="Hello" 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result$len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result&lt;-.C("count_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="World!!" 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result$len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7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result&lt;-.C("count_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="World!!" 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result$len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" name="矩形 6"/>
          <p:cNvSpPr/>
          <p:nvPr/>
        </p:nvSpPr>
        <p:spPr>
          <a:xfrm>
            <a:off x="1981200" y="1674085"/>
            <a:ext cx="8229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count_len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(char **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文字方塊 3"/>
          <p:cNvSpPr txBox="1"/>
          <p:nvPr/>
        </p:nvSpPr>
        <p:spPr>
          <a:xfrm>
            <a:off x="1981200" y="3180897"/>
            <a:ext cx="8229600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 CMD SHLIB test3.c #generate test3.so test3.o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243391" y="155502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test3.c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</a:t>
            </a:r>
            <a:r>
              <a:rPr lang="en-US" altLang="zh-TW" dirty="0" smtClean="0"/>
              <a:t>calling </a:t>
            </a:r>
            <a:r>
              <a:rPr lang="en-US" altLang="zh-TW" dirty="0"/>
              <a:t>c function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141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40565" y="1700809"/>
            <a:ext cx="811087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("test3.so")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test&lt;-function(s){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result&lt;-.C("count_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 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return (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result$len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test("Hello")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test("World!!")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7</a:t>
            </a:r>
          </a:p>
        </p:txBody>
      </p:sp>
    </p:spTree>
    <p:extLst>
      <p:ext uri="{BB962C8B-B14F-4D97-AF65-F5344CB8AC3E}">
        <p14:creationId xmlns:p14="http://schemas.microsoft.com/office/powerpoint/2010/main" val="22392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System call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 calling Python / Perl (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142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47528" y="2348881"/>
            <a:ext cx="388843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system ("./hello.pl")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World!!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system ("./hello.py")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World!!</a:t>
            </a:r>
          </a:p>
        </p:txBody>
      </p:sp>
      <p:sp>
        <p:nvSpPr>
          <p:cNvPr id="7" name="矩形 6"/>
          <p:cNvSpPr/>
          <p:nvPr/>
        </p:nvSpPr>
        <p:spPr>
          <a:xfrm>
            <a:off x="5938956" y="3507453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-w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print "Hello World!!\n";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256084" y="188360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hello.py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3"/>
          <p:cNvSpPr txBox="1"/>
          <p:nvPr/>
        </p:nvSpPr>
        <p:spPr>
          <a:xfrm>
            <a:off x="5938956" y="4544528"/>
            <a:ext cx="4752528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chmod</a:t>
            </a:r>
            <a:r>
              <a:rPr lang="en-US" altLang="zh-TW" dirty="0"/>
              <a:t> +x hello.py</a:t>
            </a:r>
          </a:p>
          <a:p>
            <a:r>
              <a:rPr lang="en-US" altLang="zh-TW" dirty="0" err="1"/>
              <a:t>chmod</a:t>
            </a:r>
            <a:r>
              <a:rPr lang="en-US" altLang="zh-TW" dirty="0"/>
              <a:t> +x hello.pl</a:t>
            </a:r>
          </a:p>
        </p:txBody>
      </p:sp>
      <p:sp>
        <p:nvSpPr>
          <p:cNvPr id="10" name="矩形 9"/>
          <p:cNvSpPr/>
          <p:nvPr/>
        </p:nvSpPr>
        <p:spPr>
          <a:xfrm>
            <a:off x="5949838" y="2361184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/bin/python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 World!!")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305453" y="316400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hello.pl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9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C/C++</a:t>
            </a:r>
          </a:p>
          <a:p>
            <a:pPr lvl="1"/>
            <a:r>
              <a:rPr lang="en-US" altLang="zh-TW" dirty="0" err="1" smtClean="0"/>
              <a:t>Rcpp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Java</a:t>
            </a:r>
          </a:p>
          <a:p>
            <a:pPr lvl="1"/>
            <a:r>
              <a:rPr lang="en-US" altLang="zh-TW" dirty="0" err="1" smtClean="0"/>
              <a:t>Rcaller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Perl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</a:t>
            </a:r>
          </a:p>
          <a:p>
            <a:pPr lvl="1"/>
            <a:r>
              <a:rPr lang="en-US" altLang="zh-TW" dirty="0" smtClean="0"/>
              <a:t>rpy2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143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87688" y="4077073"/>
            <a:ext cx="4572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open R,"|/usr/bin/R --vanilla --slave";</a:t>
            </a:r>
          </a:p>
          <a:p>
            <a:r>
              <a:rPr lang="zh-TW" altLang="en-US" dirty="0"/>
              <a:t>print R &lt;&lt;EOF</a:t>
            </a:r>
            <a:endParaRPr lang="en-US" altLang="zh-TW" dirty="0"/>
          </a:p>
          <a:p>
            <a:r>
              <a:rPr lang="en-US" altLang="zh-TW" dirty="0"/>
              <a:t>R CODE</a:t>
            </a:r>
          </a:p>
          <a:p>
            <a:r>
              <a:rPr lang="en-US" altLang="zh-TW" dirty="0"/>
              <a:t>EOF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90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0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Login by Mobile</a:t>
            </a:r>
          </a:p>
          <a:p>
            <a:pPr lvl="1"/>
            <a:r>
              <a:rPr lang="en-US" altLang="zh-TW" dirty="0" smtClean="0"/>
              <a:t>Open Browser App</a:t>
            </a:r>
          </a:p>
          <a:p>
            <a:pPr lvl="2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140.138.77.70:8787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 to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65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Changing </a:t>
            </a:r>
            <a:r>
              <a:rPr lang="en-US" altLang="zh-TW" dirty="0" smtClean="0">
                <a:solidFill>
                  <a:srgbClr val="FF0000"/>
                </a:solidFill>
              </a:rPr>
              <a:t>Passw</a:t>
            </a:r>
            <a:r>
              <a:rPr lang="en-US" altLang="zh-TW" dirty="0" smtClean="0">
                <a:solidFill>
                  <a:schemeClr val="tx1"/>
                </a:solidFill>
              </a:rPr>
              <a:t>or</a:t>
            </a:r>
            <a:r>
              <a:rPr lang="en-US" altLang="zh-TW" dirty="0" smtClean="0">
                <a:solidFill>
                  <a:srgbClr val="FF0000"/>
                </a:solidFill>
              </a:rPr>
              <a:t>d</a:t>
            </a:r>
          </a:p>
          <a:p>
            <a:pPr lvl="1"/>
            <a:r>
              <a:rPr lang="en-US" altLang="zh-TW" dirty="0" smtClean="0"/>
              <a:t>at least 6 characters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can not too simple</a:t>
            </a: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passwd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964000" y="3068960"/>
            <a:ext cx="6264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passwd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32967" y="3831173"/>
            <a:ext cx="626469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tinin@class-00:~$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passwd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Changing password for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tinin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(current) UNIX password: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Enter new UNIX password: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Retype new UNIX password: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 password updated successfully</a:t>
            </a:r>
            <a:br>
              <a:rPr lang="en-US" altLang="zh-TW" dirty="0">
                <a:latin typeface="Courier New" pitchFamily="49" charset="0"/>
                <a:cs typeface="Courier New" pitchFamily="49" charset="0"/>
              </a:rPr>
            </a:br>
            <a:r>
              <a:rPr lang="en-US" altLang="zh-TW" dirty="0">
                <a:latin typeface="Courier New" pitchFamily="49" charset="0"/>
                <a:cs typeface="Courier New" pitchFamily="49" charset="0"/>
              </a:rPr>
              <a:t>tinin@class-00:~$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8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ready to </a:t>
            </a:r>
            <a:r>
              <a:rPr lang="en-US" altLang="zh-TW" dirty="0" err="1" smtClean="0"/>
              <a:t>RStudio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12" y="1738945"/>
            <a:ext cx="8438989" cy="424847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27919" y="1937720"/>
            <a:ext cx="174568" cy="232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5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1600201"/>
            <a:ext cx="9720000" cy="48472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71664" y="3068960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Ctrl + 1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62857" y="5969671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Ctrl + 2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2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設定工作目錄</a:t>
            </a:r>
            <a:r>
              <a:rPr lang="en-US" altLang="zh-TW" dirty="0" smtClean="0"/>
              <a:t>(Set Working Directory)</a:t>
            </a:r>
          </a:p>
          <a:p>
            <a:pPr lvl="1"/>
            <a:r>
              <a:rPr lang="en-US" altLang="zh-TW" dirty="0" smtClean="0"/>
              <a:t>Method 1: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setwd</a:t>
            </a:r>
            <a:r>
              <a:rPr lang="en-US" altLang="zh-TW" dirty="0" smtClean="0"/>
              <a:t>("~/")</a:t>
            </a:r>
          </a:p>
          <a:p>
            <a:pPr lvl="1"/>
            <a:r>
              <a:rPr lang="en-US" altLang="zh-TW" dirty="0"/>
              <a:t>Method </a:t>
            </a:r>
            <a:r>
              <a:rPr lang="en-US" altLang="zh-TW" dirty="0" smtClean="0"/>
              <a:t>2 </a:t>
            </a:r>
            <a:r>
              <a:rPr lang="en-US" altLang="zh-TW" dirty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session -&gt; Set Working Directory -&gt; Choose Directory</a:t>
            </a:r>
          </a:p>
          <a:p>
            <a:pPr lvl="1"/>
            <a:r>
              <a:rPr lang="en-US" altLang="zh-TW" dirty="0"/>
              <a:t>Method </a:t>
            </a:r>
            <a:r>
              <a:rPr lang="en-US" altLang="zh-TW" dirty="0" smtClean="0"/>
              <a:t>3 </a:t>
            </a:r>
            <a:r>
              <a:rPr lang="en-US" altLang="zh-TW" dirty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files -&gt; More -&gt; Set As Working Directory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7842"/>
            <a:ext cx="6338771" cy="30936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248" y="3627841"/>
            <a:ext cx="5169967" cy="309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7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Introduction to R</a:t>
            </a:r>
          </a:p>
          <a:p>
            <a:r>
              <a:rPr lang="en-US" altLang="zh-TW" dirty="0"/>
              <a:t>Install R &amp; </a:t>
            </a:r>
            <a:r>
              <a:rPr lang="en-US" altLang="zh-TW" dirty="0" err="1"/>
              <a:t>Rstudio</a:t>
            </a:r>
            <a:endParaRPr lang="en-US" altLang="zh-TW" dirty="0" smtClean="0"/>
          </a:p>
          <a:p>
            <a:r>
              <a:rPr lang="en-US" altLang="zh-TW" dirty="0" smtClean="0"/>
              <a:t>Basic R programming</a:t>
            </a:r>
          </a:p>
          <a:p>
            <a:r>
              <a:rPr lang="en-US" altLang="zh-TW" dirty="0"/>
              <a:t>Control </a:t>
            </a:r>
            <a:r>
              <a:rPr lang="en-US" altLang="zh-TW" dirty="0" smtClean="0"/>
              <a:t>Structures</a:t>
            </a:r>
          </a:p>
          <a:p>
            <a:r>
              <a:rPr lang="en-US" altLang="zh-TW" dirty="0" smtClean="0"/>
              <a:t>Function</a:t>
            </a:r>
          </a:p>
          <a:p>
            <a:r>
              <a:rPr lang="en-US" altLang="zh-TW" smtClean="0"/>
              <a:t>dplyr</a:t>
            </a:r>
            <a:endParaRPr lang="en-US" altLang="zh-TW" dirty="0" smtClean="0"/>
          </a:p>
          <a:p>
            <a:r>
              <a:rPr lang="en-US" altLang="zh-TW" dirty="0"/>
              <a:t>R calling C/C++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2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套件安裝</a:t>
            </a:r>
            <a:endParaRPr lang="en-US" altLang="zh-TW" dirty="0" smtClean="0"/>
          </a:p>
          <a:p>
            <a:pPr lvl="1"/>
            <a:r>
              <a:rPr lang="en-US" altLang="zh-TW" dirty="0"/>
              <a:t>Method 1 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install.packages</a:t>
            </a:r>
            <a:r>
              <a:rPr lang="en-US" altLang="zh-TW" dirty="0" smtClean="0"/>
              <a:t>("PACKAGENAME")</a:t>
            </a:r>
          </a:p>
          <a:p>
            <a:pPr lvl="1"/>
            <a:r>
              <a:rPr lang="en-US" altLang="zh-TW" dirty="0"/>
              <a:t>Method 2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packages -&gt; install -&gt; package name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47" y="3107932"/>
            <a:ext cx="4656599" cy="337541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958706"/>
            <a:ext cx="6106651" cy="36738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6435" y="2958706"/>
            <a:ext cx="697629" cy="216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75726" y="3175462"/>
            <a:ext cx="603939" cy="216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761435" y="4225636"/>
            <a:ext cx="4491525" cy="620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1: </a:t>
            </a:r>
            <a:r>
              <a:rPr lang="en-US" altLang="zh-TW" dirty="0" smtClean="0">
                <a:solidFill>
                  <a:srgbClr val="FF0000"/>
                </a:solidFill>
              </a:rPr>
              <a:t>??</a:t>
            </a:r>
            <a:r>
              <a:rPr lang="en-US" altLang="zh-TW" dirty="0" err="1" smtClean="0"/>
              <a:t>hcluster</a:t>
            </a:r>
            <a:endParaRPr lang="en-US" altLang="zh-TW" dirty="0" smtClean="0"/>
          </a:p>
          <a:p>
            <a:r>
              <a:rPr lang="en-US" altLang="zh-TW" dirty="0" smtClean="0"/>
              <a:t>Step 2</a:t>
            </a:r>
            <a:r>
              <a:rPr lang="en-US" altLang="zh-TW" dirty="0"/>
              <a:t>: </a:t>
            </a:r>
            <a:r>
              <a:rPr lang="en-US" altLang="zh-TW" dirty="0" err="1">
                <a:solidFill>
                  <a:srgbClr val="FF0000"/>
                </a:solidFill>
              </a:rPr>
              <a:t>install.packages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amap</a:t>
            </a:r>
            <a:r>
              <a:rPr lang="en-US" altLang="zh-TW" dirty="0" smtClean="0"/>
              <a:t>")</a:t>
            </a:r>
            <a:endParaRPr lang="en-US" altLang="zh-TW" dirty="0"/>
          </a:p>
          <a:p>
            <a:r>
              <a:rPr lang="en-US" altLang="zh-TW" dirty="0" smtClean="0"/>
              <a:t>Step 3</a:t>
            </a:r>
            <a:r>
              <a:rPr lang="en-US" altLang="zh-TW" dirty="0"/>
              <a:t>: </a:t>
            </a:r>
            <a:r>
              <a:rPr lang="en-US" altLang="zh-TW" dirty="0" smtClean="0">
                <a:solidFill>
                  <a:srgbClr val="FF0000"/>
                </a:solidFill>
              </a:rPr>
              <a:t>library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amap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Step 4: 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  <a:r>
              <a:rPr lang="en-US" altLang="zh-TW" dirty="0" err="1" smtClean="0"/>
              <a:t>hcluster</a:t>
            </a:r>
            <a:r>
              <a:rPr lang="en-US" altLang="zh-TW" dirty="0" smtClean="0"/>
              <a:t>/ </a:t>
            </a:r>
            <a:r>
              <a:rPr lang="en-US" altLang="zh-TW" dirty="0" err="1" smtClean="0">
                <a:solidFill>
                  <a:srgbClr val="FF0000"/>
                </a:solidFill>
              </a:rPr>
              <a:t>args</a:t>
            </a:r>
            <a:r>
              <a:rPr lang="en-US" altLang="zh-TW" dirty="0"/>
              <a:t>(</a:t>
            </a:r>
            <a:r>
              <a:rPr lang="en-US" altLang="zh-TW" dirty="0" err="1"/>
              <a:t>hcluster</a:t>
            </a:r>
            <a:r>
              <a:rPr lang="en-US" altLang="zh-TW" dirty="0"/>
              <a:t>) </a:t>
            </a:r>
            <a:r>
              <a:rPr lang="en-US" altLang="zh-TW" dirty="0" smtClean="0"/>
              <a:t>/ </a:t>
            </a:r>
            <a:r>
              <a:rPr lang="en-US" altLang="zh-TW" dirty="0" smtClean="0">
                <a:solidFill>
                  <a:srgbClr val="FF0000"/>
                </a:solidFill>
              </a:rPr>
              <a:t>example</a:t>
            </a:r>
            <a:r>
              <a:rPr lang="en-US" altLang="zh-TW" dirty="0"/>
              <a:t>(</a:t>
            </a:r>
            <a:r>
              <a:rPr lang="en-US" altLang="zh-TW" dirty="0" err="1"/>
              <a:t>hcluster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3064"/>
            <a:ext cx="6563072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Suggestion step to install packages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3863181"/>
            <a:ext cx="5413868" cy="19021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83632" y="4814266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3071664" y="2466169"/>
            <a:ext cx="1944216" cy="24825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257" y="3855805"/>
            <a:ext cx="3974579" cy="17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Manuals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620000" y="930965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?plot, help("plot") #</a:t>
            </a:r>
            <a:r>
              <a:rPr lang="zh-TW" altLang="en-US" dirty="0">
                <a:solidFill>
                  <a:srgbClr val="FF0000"/>
                </a:solidFill>
              </a:rPr>
              <a:t>知道指令名稱</a:t>
            </a:r>
            <a:r>
              <a:rPr lang="en-US" altLang="zh-TW" dirty="0" err="1"/>
              <a:t>help.search</a:t>
            </a:r>
            <a:r>
              <a:rPr lang="en-US" altLang="zh-TW" dirty="0"/>
              <a:t>("plot") #</a:t>
            </a:r>
            <a:r>
              <a:rPr lang="zh-TW" altLang="en-US" dirty="0"/>
              <a:t>不知道指令名稱</a:t>
            </a:r>
            <a:r>
              <a:rPr lang="en-US" altLang="zh-TW" dirty="0"/>
              <a:t>apropos("plot") #</a:t>
            </a:r>
            <a:r>
              <a:rPr lang="zh-TW" altLang="en-US" dirty="0"/>
              <a:t>函數名稱中有</a:t>
            </a:r>
            <a:r>
              <a:rPr lang="en-US" altLang="zh-TW" dirty="0"/>
              <a:t>"plot"</a:t>
            </a:r>
            <a:r>
              <a:rPr lang="zh-TW" altLang="en-US" dirty="0"/>
              <a:t>字串的所有函數</a:t>
            </a:r>
            <a:endParaRPr lang="en-US" altLang="zh-TW" dirty="0"/>
          </a:p>
          <a:p>
            <a:r>
              <a:rPr lang="en-US" altLang="zh-TW" dirty="0"/>
              <a:t>find("plot") # plot</a:t>
            </a:r>
            <a:r>
              <a:rPr lang="zh-TW" altLang="en-US" dirty="0"/>
              <a:t>在哪個</a:t>
            </a:r>
            <a:r>
              <a:rPr lang="en-US" altLang="zh-TW" dirty="0"/>
              <a:t>package</a:t>
            </a:r>
          </a:p>
          <a:p>
            <a:r>
              <a:rPr lang="en-US" altLang="zh-TW" dirty="0" err="1"/>
              <a:t>getAnywhere</a:t>
            </a:r>
            <a:r>
              <a:rPr lang="en-US" altLang="zh-TW" dirty="0"/>
              <a:t>("plot") #plot</a:t>
            </a:r>
            <a:r>
              <a:rPr lang="zh-TW" altLang="en-US" dirty="0"/>
              <a:t>函數出現在哪些</a:t>
            </a:r>
            <a:r>
              <a:rPr lang="en-US" altLang="zh-TW" dirty="0"/>
              <a:t>package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args</a:t>
            </a:r>
            <a:r>
              <a:rPr lang="en-US" altLang="zh-TW" dirty="0">
                <a:solidFill>
                  <a:srgbClr val="FF0000"/>
                </a:solidFill>
              </a:rPr>
              <a:t>("plot") # </a:t>
            </a:r>
            <a:r>
              <a:rPr lang="zh-TW" altLang="en-US" dirty="0">
                <a:solidFill>
                  <a:srgbClr val="FF0000"/>
                </a:solidFill>
              </a:rPr>
              <a:t>查詢</a:t>
            </a:r>
            <a:r>
              <a:rPr lang="en-US" altLang="zh-TW" dirty="0">
                <a:solidFill>
                  <a:srgbClr val="FF0000"/>
                </a:solidFill>
              </a:rPr>
              <a:t>plot</a:t>
            </a:r>
            <a:r>
              <a:rPr lang="zh-TW" altLang="en-US" dirty="0">
                <a:solidFill>
                  <a:srgbClr val="FF0000"/>
                </a:solidFill>
              </a:rPr>
              <a:t>參數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7" y="2541365"/>
            <a:ext cx="6521715" cy="394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Manuals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48" y="2519237"/>
            <a:ext cx="7904385" cy="268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Description: </a:t>
            </a:r>
            <a:r>
              <a:rPr lang="zh-TW" altLang="en-US" dirty="0" smtClean="0"/>
              <a:t>摘要說明</a:t>
            </a:r>
          </a:p>
          <a:p>
            <a:r>
              <a:rPr lang="en-US" altLang="zh-TW" dirty="0" smtClean="0"/>
              <a:t>Usage: </a:t>
            </a:r>
            <a:r>
              <a:rPr lang="zh-TW" altLang="en-US" dirty="0" smtClean="0"/>
              <a:t>使用語法</a:t>
            </a:r>
          </a:p>
          <a:p>
            <a:r>
              <a:rPr lang="en-US" altLang="zh-TW" dirty="0" smtClean="0"/>
              <a:t>Arguments:</a:t>
            </a:r>
            <a:r>
              <a:rPr lang="zh-TW" altLang="en-US" dirty="0" smtClean="0"/>
              <a:t>參數說明</a:t>
            </a:r>
          </a:p>
          <a:p>
            <a:r>
              <a:rPr lang="en-US" altLang="zh-TW" dirty="0" smtClean="0"/>
              <a:t>Details: </a:t>
            </a:r>
            <a:r>
              <a:rPr lang="zh-TW" altLang="en-US" dirty="0" smtClean="0"/>
              <a:t>完整說明</a:t>
            </a:r>
          </a:p>
          <a:p>
            <a:r>
              <a:rPr lang="en-US" altLang="zh-TW" dirty="0" smtClean="0"/>
              <a:t>Value: </a:t>
            </a:r>
            <a:r>
              <a:rPr lang="zh-TW" altLang="en-US" dirty="0" smtClean="0"/>
              <a:t>輸出項目</a:t>
            </a:r>
          </a:p>
          <a:p>
            <a:r>
              <a:rPr lang="en-US" altLang="zh-TW" dirty="0" smtClean="0"/>
              <a:t>References: </a:t>
            </a:r>
            <a:r>
              <a:rPr lang="zh-TW" altLang="en-US" dirty="0" smtClean="0"/>
              <a:t>參考文件</a:t>
            </a:r>
          </a:p>
          <a:p>
            <a:r>
              <a:rPr lang="en-US" altLang="zh-TW" dirty="0" smtClean="0"/>
              <a:t>See Also: </a:t>
            </a:r>
            <a:r>
              <a:rPr lang="zh-TW" altLang="en-US" dirty="0" smtClean="0"/>
              <a:t>其它相關函式 其它相關函式</a:t>
            </a:r>
          </a:p>
          <a:p>
            <a:r>
              <a:rPr lang="en-US" altLang="zh-TW" dirty="0" smtClean="0"/>
              <a:t>Examples: </a:t>
            </a:r>
            <a:r>
              <a:rPr lang="zh-TW" altLang="en-US" dirty="0" smtClean="0"/>
              <a:t>舉例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28048" y="2492896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args</a:t>
            </a:r>
            <a:r>
              <a:rPr lang="en-US" altLang="zh-TW" dirty="0">
                <a:solidFill>
                  <a:srgbClr val="FF0000"/>
                </a:solidFill>
              </a:rPr>
              <a:t>("plot")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28049" y="4725144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example("plot")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Arguments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args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agnes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Necessary </a:t>
            </a:r>
            <a:r>
              <a:rPr lang="en-US" altLang="zh-TW" dirty="0" smtClean="0"/>
              <a:t>arguments, </a:t>
            </a:r>
            <a:r>
              <a:rPr lang="en-US" altLang="zh-TW" dirty="0" smtClean="0"/>
              <a:t>option </a:t>
            </a:r>
            <a:r>
              <a:rPr lang="en-US" altLang="zh-TW" dirty="0"/>
              <a:t>arguments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Arguments order </a:t>
            </a:r>
          </a:p>
          <a:p>
            <a:pPr lvl="2"/>
            <a:r>
              <a:rPr lang="en-US" altLang="zh-TW" dirty="0"/>
              <a:t>Arbitrary order, </a:t>
            </a:r>
            <a:r>
              <a:rPr lang="en-US" altLang="zh-TW" dirty="0" smtClean="0"/>
              <a:t>Must be given arguments’ name</a:t>
            </a:r>
          </a:p>
          <a:p>
            <a:pPr lvl="3"/>
            <a:r>
              <a:rPr lang="en-US" altLang="zh-TW" dirty="0" err="1" smtClean="0"/>
              <a:t>agnes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iris, metric="</a:t>
            </a:r>
            <a:r>
              <a:rPr lang="en-US" altLang="zh-TW" b="1" dirty="0" err="1" smtClean="0"/>
              <a:t>euclidean</a:t>
            </a:r>
            <a:r>
              <a:rPr lang="en-US" altLang="zh-TW" b="1" dirty="0" smtClean="0"/>
              <a:t>",method="single"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By order</a:t>
            </a:r>
            <a:r>
              <a:rPr lang="en-US" altLang="zh-TW" dirty="0"/>
              <a:t>, </a:t>
            </a:r>
            <a:r>
              <a:rPr lang="en-US" altLang="zh-TW" dirty="0" smtClean="0"/>
              <a:t>do </a:t>
            </a:r>
            <a:r>
              <a:rPr lang="en-US" altLang="zh-TW" dirty="0"/>
              <a:t>not need arguments’ name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84" y="4409977"/>
            <a:ext cx="4991100" cy="24193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393985" y="4225311"/>
            <a:ext cx="3084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Note : install package "cluster"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7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Arguments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116632"/>
            <a:ext cx="4308006" cy="20882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6" y="2708920"/>
            <a:ext cx="7907166" cy="366685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591530" y="2679022"/>
            <a:ext cx="59870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zh-TW" altLang="en-US" dirty="0">
                <a:solidFill>
                  <a:srgbClr val="FF0000"/>
                </a:solidFill>
              </a:rPr>
              <a:t> library(amap)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zh-TW" altLang="en-US" dirty="0">
                <a:solidFill>
                  <a:srgbClr val="FF0000"/>
                </a:solidFill>
              </a:rPr>
              <a:t> a = hcluster(iris[,1:4], method="euclidean",link="complete")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zh-TW" altLang="en-US" dirty="0">
                <a:solidFill>
                  <a:srgbClr val="FF0000"/>
                </a:solidFill>
              </a:rPr>
              <a:t> plot(a)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2393562" y="3256103"/>
            <a:ext cx="4117032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3198226" y="3256104"/>
            <a:ext cx="4369060" cy="13904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2982202" y="3140687"/>
            <a:ext cx="6250750" cy="16275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78" y="4010208"/>
            <a:ext cx="3579217" cy="2000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41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 may key-in commands directly in R environment or on a R script instead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history() </a:t>
            </a:r>
            <a:r>
              <a:rPr lang="en-US" altLang="zh-TW" dirty="0"/>
              <a:t>to recall the previous commands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Ctrl+R</a:t>
            </a:r>
            <a:r>
              <a:rPr lang="en-US" altLang="zh-TW" dirty="0"/>
              <a:t> to run the script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284985"/>
            <a:ext cx="5029200" cy="2162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112" y="5459162"/>
            <a:ext cx="7140385" cy="13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System information</a:t>
            </a:r>
          </a:p>
          <a:p>
            <a:pPr lvl="1"/>
            <a:r>
              <a:rPr lang="en-US" altLang="zh-TW" dirty="0" smtClean="0"/>
              <a:t>search()  , </a:t>
            </a:r>
            <a:r>
              <a:rPr lang="en-US" altLang="zh-TW" dirty="0" err="1" smtClean="0"/>
              <a:t>searchpaths</a:t>
            </a:r>
            <a:r>
              <a:rPr lang="en-US" altLang="zh-TW" dirty="0" smtClean="0"/>
              <a:t>()</a:t>
            </a:r>
          </a:p>
          <a:p>
            <a:pPr lvl="2"/>
            <a:r>
              <a:rPr lang="en-US" altLang="zh-TW" dirty="0"/>
              <a:t>Gives a list of attached </a:t>
            </a:r>
            <a:r>
              <a:rPr lang="en-US" altLang="zh-TW" dirty="0" smtClean="0"/>
              <a:t>packages</a:t>
            </a:r>
          </a:p>
          <a:p>
            <a:pPr lvl="1"/>
            <a:r>
              <a:rPr lang="en-US" altLang="zh-TW" dirty="0" smtClean="0"/>
              <a:t>.</a:t>
            </a:r>
            <a:r>
              <a:rPr lang="en-US" altLang="zh-TW" dirty="0" err="1" smtClean="0"/>
              <a:t>libPaths</a:t>
            </a:r>
            <a:r>
              <a:rPr lang="en-US" altLang="zh-TW" dirty="0" smtClean="0"/>
              <a:t>()</a:t>
            </a:r>
          </a:p>
          <a:p>
            <a:pPr lvl="2"/>
            <a:r>
              <a:rPr lang="en-US" altLang="zh-TW" dirty="0"/>
              <a:t>gets/sets the library trees within which packages are looked for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07" y="3936391"/>
            <a:ext cx="8067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System information</a:t>
            </a:r>
          </a:p>
          <a:p>
            <a:pPr lvl="1"/>
            <a:r>
              <a:rPr lang="en-US" altLang="zh-TW" dirty="0" smtClean="0"/>
              <a:t>Sys.info()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8" y="2780928"/>
            <a:ext cx="79343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Website:</a:t>
            </a: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cran.r-project.org/doc/manuals/R-intro.html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http://www.statmethods.net/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manuals.bioinformatics.ucr.edu/home/R_BioCondManual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5"/>
              </a:rPr>
              <a:t>https://rpubs.com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Book</a:t>
            </a:r>
          </a:p>
          <a:p>
            <a:pPr lvl="1"/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lib.yzu.edu.tw/ajaxYZlib/Search/Holding.aspx?BiblioSNo=676837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7"/>
              </a:rPr>
              <a:t>http://</a:t>
            </a:r>
            <a:r>
              <a:rPr lang="en-US" altLang="zh-TW" dirty="0" smtClean="0">
                <a:hlinkClick r:id="rId7"/>
              </a:rPr>
              <a:t>lib.yzu.edu.tw/ajaxYZlib/Search/Holding.aspx?BiblioSNo=857162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8"/>
              </a:rPr>
              <a:t>http://</a:t>
            </a:r>
            <a:r>
              <a:rPr lang="en-US" altLang="zh-TW" dirty="0" smtClean="0">
                <a:hlinkClick r:id="rId8"/>
              </a:rPr>
              <a:t>lib.yzu.edu.tw/ajaxYZlib/Search/Holding.aspx?BiblioSNo=857161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9"/>
              </a:rPr>
              <a:t>http://</a:t>
            </a:r>
            <a:r>
              <a:rPr lang="en-US" altLang="zh-TW" dirty="0" smtClean="0">
                <a:hlinkClick r:id="rId9"/>
              </a:rPr>
              <a:t>lib.yzu.edu.tw/ajaxYZlib/Search/Holding.aspx?BiblioSNo=856108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0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Comment line</a:t>
            </a:r>
          </a:p>
          <a:p>
            <a:pPr lvl="1"/>
            <a:r>
              <a:rPr lang="en-US" altLang="zh-TW" dirty="0" smtClean="0"/>
              <a:t>#</a:t>
            </a:r>
          </a:p>
          <a:p>
            <a:r>
              <a:rPr lang="en-US" altLang="zh-TW" dirty="0" smtClean="0"/>
              <a:t>Comment lines</a:t>
            </a:r>
          </a:p>
          <a:p>
            <a:pPr lvl="1"/>
            <a:r>
              <a:rPr lang="en-US" altLang="zh-TW" dirty="0" smtClean="0"/>
              <a:t>Step 1: select</a:t>
            </a:r>
          </a:p>
          <a:p>
            <a:pPr lvl="1"/>
            <a:r>
              <a:rPr lang="en-US" altLang="zh-TW" dirty="0" smtClean="0"/>
              <a:t>Step 2 : ctrl + shift + c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24367"/>
          <a:stretch/>
        </p:blipFill>
        <p:spPr>
          <a:xfrm>
            <a:off x="2279576" y="3960712"/>
            <a:ext cx="3378672" cy="137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3960712"/>
            <a:ext cx="3429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Download &amp; install </a:t>
            </a:r>
            <a:r>
              <a:rPr lang="en-US" altLang="zh-TW" dirty="0" err="1" smtClean="0">
                <a:solidFill>
                  <a:schemeClr val="tx1"/>
                </a:solidFill>
              </a:rPr>
              <a:t>Rstudio</a:t>
            </a:r>
            <a:r>
              <a:rPr lang="en-US" altLang="zh-TW" dirty="0" smtClean="0">
                <a:solidFill>
                  <a:schemeClr val="tx1"/>
                </a:solidFill>
              </a:rPr>
              <a:t> / login server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Open </a:t>
            </a:r>
            <a:r>
              <a:rPr lang="en-US" altLang="zh-TW" dirty="0" err="1" smtClean="0">
                <a:solidFill>
                  <a:schemeClr val="tx1"/>
                </a:solidFill>
              </a:rPr>
              <a:t>RStudio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Open new project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Open R script</a:t>
            </a:r>
            <a:r>
              <a:rPr lang="zh-TW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TW" dirty="0" err="1" smtClean="0">
                <a:solidFill>
                  <a:schemeClr val="tx1"/>
                </a:solidFill>
              </a:rPr>
              <a:t>example.r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Please check working directory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Execute the script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Exercise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6" t="23116" r="14886" b="50343"/>
          <a:stretch/>
        </p:blipFill>
        <p:spPr bwMode="auto">
          <a:xfrm>
            <a:off x="2423593" y="2602168"/>
            <a:ext cx="678139" cy="68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3328392"/>
            <a:ext cx="4896544" cy="28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Basic R Programming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7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 includes objects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function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object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3.0</a:t>
            </a:r>
          </a:p>
          <a:p>
            <a:pPr lvl="2"/>
            <a:r>
              <a:rPr lang="en-US" altLang="zh-TW" dirty="0" smtClean="0"/>
              <a:t> "YZU"</a:t>
            </a:r>
          </a:p>
          <a:p>
            <a:pPr lvl="2"/>
            <a:r>
              <a:rPr lang="en-US" altLang="zh-TW" dirty="0" smtClean="0"/>
              <a:t> c(2.5, 3.4, 7.1, 0.5)</a:t>
            </a:r>
          </a:p>
          <a:p>
            <a:pPr lvl="1"/>
            <a:r>
              <a:rPr lang="en-US" altLang="zh-TW" dirty="0" smtClean="0"/>
              <a:t> function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(3/4)</a:t>
            </a:r>
          </a:p>
          <a:p>
            <a:pPr lvl="2"/>
            <a:r>
              <a:rPr lang="en-US" altLang="zh-TW" dirty="0" smtClean="0"/>
              <a:t> exp(3.72)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Variable &lt;- object</a:t>
            </a:r>
          </a:p>
          <a:p>
            <a:pPr lvl="1"/>
            <a:r>
              <a:rPr lang="en-US" altLang="zh-TW" dirty="0" smtClean="0"/>
              <a:t>a&lt;-2</a:t>
            </a:r>
          </a:p>
          <a:p>
            <a:r>
              <a:rPr lang="en-US" altLang="zh-TW" dirty="0"/>
              <a:t>Variable </a:t>
            </a:r>
            <a:r>
              <a:rPr lang="en-US" altLang="zh-TW" dirty="0" smtClean="0"/>
              <a:t>=</a:t>
            </a:r>
            <a:r>
              <a:rPr lang="en-US" altLang="zh-TW" dirty="0"/>
              <a:t> object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a=2</a:t>
            </a:r>
          </a:p>
          <a:p>
            <a:r>
              <a:rPr lang="en-US" altLang="zh-TW" dirty="0"/>
              <a:t>object </a:t>
            </a:r>
            <a:r>
              <a:rPr lang="en-US" altLang="zh-TW" dirty="0" smtClean="0"/>
              <a:t>-&gt; </a:t>
            </a:r>
            <a:r>
              <a:rPr lang="en-US" altLang="zh-TW" dirty="0"/>
              <a:t>Variable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2-&gt;a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</a:t>
            </a:r>
            <a:r>
              <a:rPr lang="en-US" altLang="zh-TW" dirty="0" smtClean="0"/>
              <a:t>assignment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9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Include A-Z, a-z, 0-9, ".", "_"</a:t>
            </a:r>
          </a:p>
          <a:p>
            <a:r>
              <a:rPr lang="en-US" altLang="zh-TW" dirty="0" smtClean="0"/>
              <a:t>Case sensitive</a:t>
            </a:r>
          </a:p>
          <a:p>
            <a:r>
              <a:rPr lang="en-US" altLang="zh-TW" dirty="0" smtClean="0"/>
              <a:t>_ can’t located at </a:t>
            </a: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position</a:t>
            </a:r>
            <a:r>
              <a:rPr lang="zh-TW" altLang="en-US" dirty="0"/>
              <a:t> </a:t>
            </a:r>
            <a:endParaRPr lang="zh-TW" altLang="en-US" dirty="0" smtClean="0"/>
          </a:p>
          <a:p>
            <a:r>
              <a:rPr lang="en-US" altLang="zh-TW" dirty="0" smtClean="0"/>
              <a:t>. at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position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(hidden variable)</a:t>
            </a:r>
            <a:endParaRPr lang="zh-TW" altLang="en-US" dirty="0" smtClean="0"/>
          </a:p>
          <a:p>
            <a:r>
              <a:rPr lang="en-US" altLang="zh-TW" dirty="0" smtClean="0"/>
              <a:t>List all object</a:t>
            </a:r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</a:rPr>
              <a:t>ls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all.names</a:t>
            </a:r>
            <a:r>
              <a:rPr lang="en-US" altLang="zh-TW" dirty="0" smtClean="0">
                <a:solidFill>
                  <a:srgbClr val="FF0000"/>
                </a:solidFill>
              </a:rPr>
              <a:t>=T) </a:t>
            </a:r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</a:t>
            </a:r>
            <a:r>
              <a:rPr lang="en-US" altLang="zh-TW" dirty="0" smtClean="0"/>
              <a:t>Naming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4293097"/>
            <a:ext cx="55816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Numeric, Character</a:t>
            </a:r>
          </a:p>
          <a:p>
            <a:pPr lvl="1"/>
            <a:r>
              <a:rPr lang="en-US" altLang="zh-TW" dirty="0" smtClean="0"/>
              <a:t>a=2</a:t>
            </a:r>
          </a:p>
          <a:p>
            <a:pPr lvl="1"/>
            <a:r>
              <a:rPr lang="en-US" altLang="zh-TW" dirty="0" smtClean="0"/>
              <a:t>b="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"</a:t>
            </a:r>
            <a:endParaRPr lang="zh-TW" altLang="en-US" dirty="0" smtClean="0"/>
          </a:p>
          <a:p>
            <a:r>
              <a:rPr lang="en-US" altLang="zh-TW" dirty="0" smtClean="0"/>
              <a:t>Vector, matrix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x = c(1,2,3)</a:t>
            </a:r>
          </a:p>
          <a:p>
            <a:pPr lvl="1"/>
            <a:r>
              <a:rPr lang="en-US" altLang="zh-TW" dirty="0" smtClean="0"/>
              <a:t>y = matrix(c(1,2,3,4,5,6),</a:t>
            </a:r>
            <a:r>
              <a:rPr lang="en-US" altLang="zh-TW" dirty="0" err="1" smtClean="0"/>
              <a:t>nrow</a:t>
            </a:r>
            <a:r>
              <a:rPr lang="en-US" altLang="zh-TW" dirty="0" smtClean="0"/>
              <a:t>=3,ncol=2)</a:t>
            </a:r>
            <a:endParaRPr lang="zh-TW" altLang="en-US" dirty="0" smtClean="0"/>
          </a:p>
          <a:p>
            <a:r>
              <a:rPr lang="en-US" altLang="zh-TW" dirty="0" smtClean="0"/>
              <a:t>R function result</a:t>
            </a:r>
            <a:endParaRPr lang="zh-TW" altLang="en-US" dirty="0" smtClean="0"/>
          </a:p>
          <a:p>
            <a:r>
              <a:rPr lang="en-US" altLang="zh-TW" dirty="0" smtClean="0"/>
              <a:t>function</a:t>
            </a:r>
            <a:endParaRPr lang="en-US" altLang="zh-TW" dirty="0"/>
          </a:p>
          <a:p>
            <a:pPr lvl="1"/>
            <a:r>
              <a:rPr lang="en-US" altLang="zh-TW" dirty="0" err="1" smtClean="0"/>
              <a:t>sum_fn</a:t>
            </a:r>
            <a:r>
              <a:rPr lang="en-US" altLang="zh-TW" dirty="0" smtClean="0"/>
              <a:t>&lt;-function(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 { a= </a:t>
            </a:r>
            <a:r>
              <a:rPr lang="en-US" altLang="zh-TW" dirty="0" err="1" smtClean="0"/>
              <a:t>x+y</a:t>
            </a:r>
            <a:r>
              <a:rPr lang="en-US" altLang="zh-TW" dirty="0" smtClean="0"/>
              <a:t>}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Basic R Programming- </a:t>
            </a:r>
            <a:r>
              <a:rPr lang="en-US" altLang="zh-TW" dirty="0" smtClean="0"/>
              <a:t>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2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example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67608" y="1916833"/>
            <a:ext cx="45720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2+3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(3/4)/(1/3-2/pi^2)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6.626513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exp(3.72)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41.26439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sin(pi)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1.224606e-16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log(10)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2.302585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log2(10)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3.321928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log10(10)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1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/>
          </p:nvPr>
        </p:nvGraphicFramePr>
        <p:xfrm>
          <a:off x="6404026" y="1988840"/>
          <a:ext cx="805934" cy="1336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7" name="Equation" r:id="rId3" imgW="482400" imgH="799920" progId="Equation.DSMT4">
                  <p:embed/>
                </p:oleObj>
              </mc:Choice>
              <mc:Fallback>
                <p:oleObj name="Equation" r:id="rId3" imgW="48240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4026" y="1988840"/>
                        <a:ext cx="805934" cy="1336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5015880" y="3140968"/>
          <a:ext cx="79208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8" name="Equation" r:id="rId5" imgW="279360" imgH="203040" progId="Equation.DSMT4">
                  <p:embed/>
                </p:oleObj>
              </mc:Choice>
              <mc:Fallback>
                <p:oleObj name="Equation" r:id="rId5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0" y="3140968"/>
                        <a:ext cx="792088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5087888" y="4437112"/>
          <a:ext cx="851272" cy="42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" name="Equation" r:id="rId7" imgW="406080" imgH="203040" progId="Equation.DSMT4">
                  <p:embed/>
                </p:oleObj>
              </mc:Choice>
              <mc:Fallback>
                <p:oleObj name="Equation" r:id="rId7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888" y="4437112"/>
                        <a:ext cx="851272" cy="425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5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Basic operator </a:t>
            </a:r>
          </a:p>
          <a:p>
            <a:pPr lvl="1"/>
            <a:r>
              <a:rPr lang="en-US" altLang="zh-TW" dirty="0" smtClean="0"/>
              <a:t>+, -, *, /</a:t>
            </a:r>
          </a:p>
          <a:p>
            <a:pPr lvl="1"/>
            <a:r>
              <a:rPr lang="en-US" altLang="zh-TW" dirty="0" smtClean="0"/>
              <a:t>^ (power)</a:t>
            </a:r>
          </a:p>
          <a:p>
            <a:pPr lvl="1"/>
            <a:r>
              <a:rPr lang="en-US" altLang="zh-TW" dirty="0" smtClean="0"/>
              <a:t>%%(remainder)</a:t>
            </a:r>
          </a:p>
          <a:p>
            <a:pPr lvl="1"/>
            <a:r>
              <a:rPr lang="en-US" altLang="zh-TW" dirty="0" smtClean="0"/>
              <a:t>%/% (</a:t>
            </a:r>
            <a:r>
              <a:rPr lang="en-US" altLang="zh-TW" dirty="0"/>
              <a:t>quotient</a:t>
            </a:r>
            <a:r>
              <a:rPr lang="en-US" altLang="zh-TW" dirty="0" smtClean="0"/>
              <a:t>) </a:t>
            </a:r>
          </a:p>
          <a:p>
            <a:pPr lvl="1"/>
            <a:r>
              <a:rPr lang="en-US" altLang="zh-TW" dirty="0" smtClean="0"/>
              <a:t>%*%(</a:t>
            </a:r>
            <a:r>
              <a:rPr lang="en-US" altLang="zh-TW" dirty="0"/>
              <a:t>matrix </a:t>
            </a:r>
            <a:r>
              <a:rPr lang="en-US" altLang="zh-TW" dirty="0" smtClean="0"/>
              <a:t>multiplication,</a:t>
            </a:r>
          </a:p>
          <a:p>
            <a:pPr marL="457200" lvl="1" indent="0">
              <a:buNone/>
            </a:pPr>
            <a:r>
              <a:rPr lang="en-US" altLang="zh-TW" dirty="0"/>
              <a:t>	 </a:t>
            </a:r>
            <a:r>
              <a:rPr lang="en-US" altLang="zh-TW" dirty="0" smtClean="0"/>
              <a:t>        inner product)</a:t>
            </a:r>
          </a:p>
          <a:p>
            <a:pPr lvl="1"/>
            <a:r>
              <a:rPr lang="en-US" altLang="zh-TW" dirty="0" smtClean="0"/>
              <a:t>t(transpose)</a:t>
            </a:r>
          </a:p>
          <a:p>
            <a:pPr lvl="1"/>
            <a:r>
              <a:rPr lang="en-US" altLang="zh-TW" dirty="0" smtClean="0"/>
              <a:t>%o</a:t>
            </a:r>
            <a:r>
              <a:rPr lang="en-US" altLang="zh-TW" dirty="0"/>
              <a:t>%(outer product)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</a:t>
            </a:r>
            <a:r>
              <a:rPr lang="en-US" altLang="zh-TW" dirty="0" smtClean="0"/>
              <a:t>operator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75720" y="4967149"/>
            <a:ext cx="18002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2^3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8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35 %% 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3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35 %/% 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8</a:t>
            </a:r>
          </a:p>
        </p:txBody>
      </p:sp>
      <p:sp>
        <p:nvSpPr>
          <p:cNvPr id="6" name="矩形 5"/>
          <p:cNvSpPr/>
          <p:nvPr/>
        </p:nvSpPr>
        <p:spPr>
          <a:xfrm>
            <a:off x="6744072" y="1502466"/>
            <a:ext cx="367240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= array(1:6, c(3, 2))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2    5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[3,]    3   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 = array(7:8, c(2, 1))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7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8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 %*% B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39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54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[3,]   69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5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Logical operator</a:t>
            </a:r>
          </a:p>
          <a:p>
            <a:pPr lvl="1"/>
            <a:r>
              <a:rPr lang="en-US" altLang="zh-TW" dirty="0" smtClean="0"/>
              <a:t>| (or, each position)</a:t>
            </a:r>
          </a:p>
          <a:p>
            <a:pPr lvl="1"/>
            <a:r>
              <a:rPr lang="en-US" altLang="zh-TW" dirty="0" smtClean="0"/>
              <a:t>|| (or, first position)</a:t>
            </a:r>
          </a:p>
          <a:p>
            <a:pPr lvl="1"/>
            <a:r>
              <a:rPr lang="en-US" altLang="zh-TW" dirty="0"/>
              <a:t>&amp; </a:t>
            </a:r>
            <a:r>
              <a:rPr lang="en-US" altLang="zh-TW" dirty="0" smtClean="0"/>
              <a:t>(and, </a:t>
            </a:r>
            <a:r>
              <a:rPr lang="en-US" altLang="zh-TW" dirty="0"/>
              <a:t>each position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&amp;&amp; (and, </a:t>
            </a:r>
            <a:r>
              <a:rPr lang="en-US" altLang="zh-TW" dirty="0"/>
              <a:t>first position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TRUE(T), FALSE(F)</a:t>
            </a:r>
          </a:p>
          <a:p>
            <a:pPr lvl="1"/>
            <a:r>
              <a:rPr lang="en-US" altLang="zh-TW" dirty="0" smtClean="0"/>
              <a:t>&lt;, &gt;, &lt;=, &gt;=, !=, ==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operator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1584" y="4738802"/>
            <a:ext cx="252028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a-DK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x=c(1,2)</a:t>
            </a:r>
          </a:p>
          <a:p>
            <a:r>
              <a:rPr lang="da-DK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(x==1)|(x==3)</a:t>
            </a:r>
          </a:p>
          <a:p>
            <a:r>
              <a:rPr lang="da-DK" altLang="zh-TW" dirty="0">
                <a:latin typeface="Courier New" pitchFamily="49" charset="0"/>
                <a:cs typeface="Courier New" pitchFamily="49" charset="0"/>
              </a:rPr>
              <a:t>[1]  TRUE FALSE</a:t>
            </a:r>
          </a:p>
          <a:p>
            <a:r>
              <a:rPr lang="da-DK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(x==1)||(x==3)</a:t>
            </a:r>
          </a:p>
          <a:p>
            <a:r>
              <a:rPr lang="da-DK" altLang="zh-TW" dirty="0">
                <a:latin typeface="Courier New" pitchFamily="49" charset="0"/>
                <a:cs typeface="Courier New" pitchFamily="49" charset="0"/>
              </a:rPr>
              <a:t>[1] TRUE</a:t>
            </a:r>
          </a:p>
        </p:txBody>
      </p:sp>
      <p:sp>
        <p:nvSpPr>
          <p:cNvPr id="6" name="矩形 5"/>
          <p:cNvSpPr/>
          <p:nvPr/>
        </p:nvSpPr>
        <p:spPr>
          <a:xfrm>
            <a:off x="5240395" y="4734646"/>
            <a:ext cx="18002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a=2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b=3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c=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a=b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3</a:t>
            </a:r>
          </a:p>
        </p:txBody>
      </p:sp>
      <p:sp>
        <p:nvSpPr>
          <p:cNvPr id="7" name="矩形 6"/>
          <p:cNvSpPr/>
          <p:nvPr/>
        </p:nvSpPr>
        <p:spPr>
          <a:xfrm>
            <a:off x="7409126" y="4734646"/>
            <a:ext cx="214198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b=3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c=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a==b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FALSE</a:t>
            </a:r>
          </a:p>
        </p:txBody>
      </p:sp>
    </p:spTree>
    <p:extLst>
      <p:ext uri="{BB962C8B-B14F-4D97-AF65-F5344CB8AC3E}">
        <p14:creationId xmlns:p14="http://schemas.microsoft.com/office/powerpoint/2010/main" val="65793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 to R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2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keywords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# </a:t>
            </a:r>
            <a:r>
              <a:rPr lang="en-US" altLang="zh-TW" dirty="0"/>
              <a:t>(Comment)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NA, </a:t>
            </a:r>
            <a:r>
              <a:rPr lang="en-US" altLang="zh-TW" dirty="0" err="1" smtClean="0"/>
              <a:t>NaN</a:t>
            </a:r>
            <a:r>
              <a:rPr lang="en-US" altLang="zh-TW" dirty="0" smtClean="0"/>
              <a:t>, is.na, is.nan</a:t>
            </a:r>
          </a:p>
          <a:p>
            <a:pPr lvl="1"/>
            <a:r>
              <a:rPr lang="en-US" altLang="zh-TW" dirty="0" smtClean="0"/>
              <a:t>pi (</a:t>
            </a:r>
            <a:r>
              <a:rPr lang="el-GR" altLang="zh-TW" dirty="0" smtClean="0">
                <a:latin typeface="Times New Roman"/>
                <a:cs typeface="Times New Roman"/>
              </a:rPr>
              <a:t>π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exp (nature number)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</a:t>
            </a:r>
            <a:r>
              <a:rPr lang="en-US" altLang="zh-TW" dirty="0" smtClean="0"/>
              <a:t>keywords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9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Basic statistics function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log (ln)</a:t>
            </a:r>
          </a:p>
          <a:p>
            <a:pPr lvl="1"/>
            <a:r>
              <a:rPr lang="en-US" altLang="zh-TW" dirty="0" smtClean="0"/>
              <a:t>log2</a:t>
            </a:r>
          </a:p>
          <a:p>
            <a:pPr lvl="1"/>
            <a:r>
              <a:rPr lang="en-US" altLang="zh-TW" dirty="0" smtClean="0"/>
              <a:t>log10</a:t>
            </a:r>
          </a:p>
          <a:p>
            <a:pPr lvl="1"/>
            <a:r>
              <a:rPr lang="en-US" altLang="zh-TW" dirty="0"/>
              <a:t>abs(absolute value)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ceiling</a:t>
            </a:r>
          </a:p>
          <a:p>
            <a:pPr lvl="1"/>
            <a:r>
              <a:rPr lang="en-US" altLang="zh-TW" dirty="0" smtClean="0"/>
              <a:t>floor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 Programming- Basic </a:t>
            </a:r>
            <a:r>
              <a:rPr lang="en-US" altLang="zh-TW" dirty="0" smtClean="0"/>
              <a:t>statistics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99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Basic statistics function </a:t>
            </a:r>
          </a:p>
          <a:p>
            <a:pPr lvl="1"/>
            <a:r>
              <a:rPr lang="en-US" altLang="zh-TW" dirty="0" smtClean="0"/>
              <a:t>min</a:t>
            </a:r>
          </a:p>
          <a:p>
            <a:pPr lvl="1"/>
            <a:r>
              <a:rPr lang="en-US" altLang="zh-TW" dirty="0" smtClean="0"/>
              <a:t>max</a:t>
            </a:r>
          </a:p>
          <a:p>
            <a:pPr lvl="1"/>
            <a:r>
              <a:rPr lang="en-US" altLang="zh-TW" dirty="0" smtClean="0"/>
              <a:t>mean</a:t>
            </a:r>
          </a:p>
          <a:p>
            <a:pPr lvl="1"/>
            <a:r>
              <a:rPr lang="en-US" altLang="zh-TW" dirty="0" smtClean="0"/>
              <a:t>median</a:t>
            </a:r>
          </a:p>
          <a:p>
            <a:pPr lvl="1"/>
            <a:r>
              <a:rPr lang="en-US" altLang="zh-TW" dirty="0" smtClean="0"/>
              <a:t>sum</a:t>
            </a:r>
          </a:p>
          <a:p>
            <a:pPr lvl="1"/>
            <a:r>
              <a:rPr lang="en-US" altLang="zh-TW" dirty="0" err="1" smtClean="0"/>
              <a:t>var</a:t>
            </a:r>
            <a:r>
              <a:rPr lang="en-US" altLang="zh-TW" dirty="0" smtClean="0"/>
              <a:t>(variance)</a:t>
            </a:r>
          </a:p>
          <a:p>
            <a:pPr lvl="1"/>
            <a:r>
              <a:rPr lang="en-US" altLang="zh-TW" dirty="0" err="1"/>
              <a:t>sd</a:t>
            </a:r>
            <a:r>
              <a:rPr lang="en-US" altLang="zh-TW" dirty="0"/>
              <a:t>(standard deviation)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quantile</a:t>
            </a:r>
          </a:p>
          <a:p>
            <a:pPr lvl="1"/>
            <a:r>
              <a:rPr lang="en-US" altLang="zh-TW" dirty="0" smtClean="0"/>
              <a:t>summary</a:t>
            </a:r>
          </a:p>
          <a:p>
            <a:pPr lvl="1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 Programming- Basic statistics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384032" y="1621745"/>
            <a:ext cx="3600400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x=c(1,3,5,7,9)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max(x)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9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min(x)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1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mean(x)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median(x)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25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10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3.162278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quantile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 0%  25%  50%  75% 100% 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  1    3    5    7    9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summary(x)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  Min. 1st Qu.  Median    Mean 3rd Qu.    Max. 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     1       3       5       5       7       9 </a:t>
            </a:r>
          </a:p>
        </p:txBody>
      </p:sp>
    </p:spTree>
    <p:extLst>
      <p:ext uri="{BB962C8B-B14F-4D97-AF65-F5344CB8AC3E}">
        <p14:creationId xmlns:p14="http://schemas.microsoft.com/office/powerpoint/2010/main" val="42073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Please calculate min, max, mean, median, variance and standard </a:t>
            </a:r>
            <a:r>
              <a:rPr lang="en-US" altLang="zh-TW" dirty="0"/>
              <a:t>deviation</a:t>
            </a:r>
            <a:r>
              <a:rPr lang="en-US" altLang="zh-TW" dirty="0" smtClean="0"/>
              <a:t> score in "score_exercise.csv"</a:t>
            </a:r>
          </a:p>
          <a:p>
            <a:r>
              <a:rPr lang="en-US" altLang="zh-TW" dirty="0" smtClean="0"/>
              <a:t>Hint : </a:t>
            </a:r>
          </a:p>
          <a:p>
            <a:pPr lvl="1"/>
            <a:r>
              <a:rPr lang="en-US" altLang="zh-TW" dirty="0" smtClean="0"/>
              <a:t>Please check working directory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upload file</a:t>
            </a:r>
          </a:p>
          <a:p>
            <a:pPr lvl="1"/>
            <a:r>
              <a:rPr lang="en-US" altLang="zh-TW" dirty="0" smtClean="0"/>
              <a:t>x=read.csv</a:t>
            </a:r>
            <a:r>
              <a:rPr lang="en-US" altLang="zh-TW" dirty="0"/>
              <a:t>("score_exercise.csv",</a:t>
            </a:r>
            <a:r>
              <a:rPr lang="en-US" altLang="zh-TW" dirty="0" err="1"/>
              <a:t>sep</a:t>
            </a:r>
            <a:r>
              <a:rPr lang="en-US" altLang="zh-TW" dirty="0"/>
              <a:t>=",",header=T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score=x[,2]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722" y="4149080"/>
            <a:ext cx="4366079" cy="17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Numeric</a:t>
            </a:r>
          </a:p>
          <a:p>
            <a:pPr lvl="1"/>
            <a:r>
              <a:rPr lang="en-US" altLang="zh-TW" dirty="0" smtClean="0"/>
              <a:t>Integer </a:t>
            </a:r>
          </a:p>
          <a:p>
            <a:pPr lvl="2"/>
            <a:r>
              <a:rPr lang="en-US" altLang="zh-TW" dirty="0" smtClean="0"/>
              <a:t>-</a:t>
            </a:r>
            <a:r>
              <a:rPr lang="en-US" altLang="zh-TW" dirty="0" smtClean="0"/>
              <a:t>2^109 </a:t>
            </a:r>
            <a:r>
              <a:rPr lang="en-US" altLang="zh-TW" dirty="0" smtClean="0"/>
              <a:t>~ </a:t>
            </a:r>
            <a:r>
              <a:rPr lang="en-US" altLang="zh-TW" dirty="0" smtClean="0"/>
              <a:t>2^109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x=3</a:t>
            </a:r>
          </a:p>
          <a:p>
            <a:pPr lvl="1"/>
            <a:r>
              <a:rPr lang="en-US" altLang="zh-TW" dirty="0" smtClean="0"/>
              <a:t>Real number</a:t>
            </a:r>
          </a:p>
          <a:p>
            <a:pPr lvl="2"/>
            <a:r>
              <a:rPr lang="en-US" altLang="zh-TW" dirty="0" smtClean="0"/>
              <a:t>X=3.14</a:t>
            </a:r>
            <a:endParaRPr lang="zh-TW" altLang="en-US" dirty="0" smtClean="0"/>
          </a:p>
          <a:p>
            <a:r>
              <a:rPr lang="en-US" altLang="zh-TW" dirty="0" smtClean="0"/>
              <a:t>Character </a:t>
            </a:r>
          </a:p>
          <a:p>
            <a:pPr lvl="1"/>
            <a:r>
              <a:rPr lang="en-US" altLang="zh-TW" dirty="0" smtClean="0"/>
              <a:t>x="3"</a:t>
            </a:r>
            <a:endParaRPr lang="zh-TW" altLang="en-US" dirty="0" smtClean="0"/>
          </a:p>
          <a:p>
            <a:r>
              <a:rPr lang="en-US" altLang="zh-TW" dirty="0" smtClean="0"/>
              <a:t>Complex number</a:t>
            </a:r>
          </a:p>
          <a:p>
            <a:pPr lvl="1"/>
            <a:r>
              <a:rPr lang="en-US" altLang="zh-TW" dirty="0" smtClean="0"/>
              <a:t>x=1+2i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 Programming- </a:t>
            </a:r>
            <a:r>
              <a:rPr lang="en-US" altLang="zh-TW" dirty="0" smtClean="0"/>
              <a:t>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5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Logical </a:t>
            </a:r>
          </a:p>
          <a:p>
            <a:pPr lvl="1"/>
            <a:r>
              <a:rPr lang="en-US" altLang="zh-TW" dirty="0" smtClean="0"/>
              <a:t>x=TRUE </a:t>
            </a:r>
          </a:p>
          <a:p>
            <a:pPr lvl="1"/>
            <a:r>
              <a:rPr lang="en-US" altLang="zh-TW" dirty="0" smtClean="0"/>
              <a:t>x=T</a:t>
            </a:r>
          </a:p>
          <a:p>
            <a:pPr>
              <a:buNone/>
            </a:pPr>
            <a:endParaRPr lang="zh-TW" altLang="en-US" dirty="0" smtClean="0"/>
          </a:p>
          <a:p>
            <a:r>
              <a:rPr lang="en-US" altLang="zh-TW" dirty="0" smtClean="0"/>
              <a:t>factor(x, ordered=F) </a:t>
            </a:r>
          </a:p>
          <a:p>
            <a:pPr lvl="1"/>
            <a:r>
              <a:rPr lang="en-US" altLang="zh-TW" dirty="0" smtClean="0"/>
              <a:t>x=</a:t>
            </a:r>
            <a:r>
              <a:rPr lang="pt-BR" altLang="zh-TW" dirty="0" smtClean="0"/>
              <a:t>factor( c("a", "b", "c"), ordered=T)</a:t>
            </a:r>
          </a:p>
          <a:p>
            <a:pPr lvl="1"/>
            <a:endParaRPr lang="zh-TW" altLang="en-US" dirty="0" smtClean="0"/>
          </a:p>
          <a:p>
            <a:r>
              <a:rPr lang="en-US" altLang="zh-TW" dirty="0" smtClean="0"/>
              <a:t>Date</a:t>
            </a:r>
          </a:p>
          <a:p>
            <a:pPr lvl="1"/>
            <a:r>
              <a:rPr lang="en-US" altLang="zh-TW" dirty="0" err="1" smtClean="0"/>
              <a:t>as.Date</a:t>
            </a:r>
            <a:r>
              <a:rPr lang="en-US" altLang="zh-TW" dirty="0" smtClean="0"/>
              <a:t>(x, format="%Y</a:t>
            </a:r>
            <a:r>
              <a:rPr lang="en-US" altLang="zh-TW" dirty="0"/>
              <a:t>-</a:t>
            </a:r>
            <a:r>
              <a:rPr lang="en-US" altLang="zh-TW" dirty="0" smtClean="0"/>
              <a:t>%m-%d")</a:t>
            </a:r>
          </a:p>
          <a:p>
            <a:pPr lvl="1"/>
            <a:r>
              <a:rPr lang="en-US" altLang="zh-TW" dirty="0" smtClean="0"/>
              <a:t>x=</a:t>
            </a:r>
            <a:r>
              <a:rPr lang="en-US" altLang="zh-TW" dirty="0" err="1" smtClean="0"/>
              <a:t>as.Date</a:t>
            </a:r>
            <a:r>
              <a:rPr lang="en-US" altLang="zh-TW" dirty="0" smtClean="0"/>
              <a:t>("2021-02-25")</a:t>
            </a:r>
          </a:p>
          <a:p>
            <a:pPr lvl="1"/>
            <a:r>
              <a:rPr lang="pt-BR" altLang="zh-TW" dirty="0" smtClean="0"/>
              <a:t>as.POSIXlt</a:t>
            </a:r>
            <a:r>
              <a:rPr lang="pt-BR" altLang="zh-TW" dirty="0"/>
              <a:t>("Jun 9 14:27:52 2021", format="%h %d %H:%M:%S %Y")</a:t>
            </a:r>
            <a:endParaRPr lang="en-US" altLang="zh-TW" dirty="0"/>
          </a:p>
          <a:p>
            <a:pPr lvl="1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672064" y="3863182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("2021-02-25")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months(x)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"February"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weekdays(x)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"Thursday"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Missing data</a:t>
            </a:r>
            <a:endParaRPr lang="en-US" altLang="zh-TW" dirty="0"/>
          </a:p>
          <a:p>
            <a:pPr lvl="1"/>
            <a:r>
              <a:rPr lang="en-US" altLang="zh-TW" dirty="0" smtClean="0"/>
              <a:t>NA (is.na)</a:t>
            </a:r>
          </a:p>
          <a:p>
            <a:pPr lvl="1"/>
            <a:r>
              <a:rPr lang="en-US" altLang="zh-TW" dirty="0" err="1" smtClean="0"/>
              <a:t>NaN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is.nan</a:t>
            </a:r>
            <a:r>
              <a:rPr lang="en-US" altLang="zh-TW" dirty="0" smtClean="0"/>
              <a:t>, is.na)</a:t>
            </a:r>
          </a:p>
          <a:p>
            <a:r>
              <a:rPr lang="en-US" altLang="zh-TW" dirty="0" smtClean="0"/>
              <a:t>Vectors</a:t>
            </a:r>
          </a:p>
          <a:p>
            <a:r>
              <a:rPr lang="en-US" altLang="zh-TW" dirty="0" smtClean="0"/>
              <a:t>Matrices</a:t>
            </a:r>
          </a:p>
          <a:p>
            <a:r>
              <a:rPr lang="en-US" altLang="zh-TW" dirty="0" smtClean="0"/>
              <a:t>Lists</a:t>
            </a:r>
          </a:p>
          <a:p>
            <a:r>
              <a:rPr lang="en-US" altLang="zh-TW" dirty="0" smtClean="0"/>
              <a:t>Data frames</a:t>
            </a:r>
          </a:p>
          <a:p>
            <a:pPr>
              <a:buNone/>
            </a:pPr>
            <a:endParaRPr lang="zh-TW" alt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2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 type transfer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is.* </a:t>
            </a:r>
            <a:r>
              <a:rPr lang="zh-TW" altLang="en-US" dirty="0" smtClean="0"/>
              <a:t>是否為</a:t>
            </a:r>
            <a:r>
              <a:rPr lang="en-US" altLang="zh-TW" dirty="0" smtClean="0"/>
              <a:t>…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as.* (</a:t>
            </a:r>
            <a:r>
              <a:rPr lang="zh-TW" altLang="en-US" dirty="0" smtClean="0"/>
              <a:t>強迫</a:t>
            </a:r>
            <a:r>
              <a:rPr lang="en-US" altLang="zh-TW" dirty="0" smtClean="0"/>
              <a:t>)</a:t>
            </a:r>
            <a:r>
              <a:rPr lang="zh-TW" altLang="en-US" dirty="0" smtClean="0"/>
              <a:t>使為</a:t>
            </a:r>
            <a:r>
              <a:rPr lang="en-US" altLang="zh-TW" dirty="0" smtClean="0"/>
              <a:t>…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07568" y="3068961"/>
            <a:ext cx="36004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is.character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TRUE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is.integer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FALSE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Warning message: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NAs introduced by coercion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NA</a:t>
            </a:r>
          </a:p>
        </p:txBody>
      </p:sp>
      <p:sp>
        <p:nvSpPr>
          <p:cNvPr id="6" name="矩形 5"/>
          <p:cNvSpPr/>
          <p:nvPr/>
        </p:nvSpPr>
        <p:spPr>
          <a:xfrm>
            <a:off x="6384032" y="3068960"/>
            <a:ext cx="36004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x="abc"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mode(x)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"character"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x=1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mode(x)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"numeric"</a:t>
            </a:r>
          </a:p>
        </p:txBody>
      </p:sp>
    </p:spTree>
    <p:extLst>
      <p:ext uri="{BB962C8B-B14F-4D97-AF65-F5344CB8AC3E}">
        <p14:creationId xmlns:p14="http://schemas.microsoft.com/office/powerpoint/2010/main" val="27275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 type transfer</a:t>
            </a:r>
            <a:endParaRPr lang="zh-TW" altLang="en-US" dirty="0"/>
          </a:p>
          <a:p>
            <a:pPr lvl="1"/>
            <a:r>
              <a:rPr lang="en-US" altLang="zh-TW" dirty="0" smtClean="0"/>
              <a:t>Date &lt;-&gt; Character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67608" y="2636912"/>
            <a:ext cx="705678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("2021/02/25")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 =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as.character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"2021-02-25"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substring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(a,1,4))#year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2021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substring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(a,6,7))#month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substring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(a,9,10))#day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25</a:t>
            </a:r>
          </a:p>
        </p:txBody>
      </p:sp>
    </p:spTree>
    <p:extLst>
      <p:ext uri="{BB962C8B-B14F-4D97-AF65-F5344CB8AC3E}">
        <p14:creationId xmlns:p14="http://schemas.microsoft.com/office/powerpoint/2010/main" val="35079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Date operator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06352" y="2204864"/>
            <a:ext cx="8579296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2022/01/19")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x+1 # add 1 day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"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2022-01-20"</a:t>
            </a:r>
            <a:endParaRPr lang="en-US" altLang="zh-TW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2023/01/20")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 = </a:t>
            </a:r>
            <a:r>
              <a:rPr lang="en-US" altLang="zh-TW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difftime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y,x,unit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="days")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Time difference of 365 days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as.integer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365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age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as.integer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difftime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Sys.Date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(),"2001-01-01",unit="days") /365.25)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age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21</a:t>
            </a:r>
            <a:endParaRPr lang="en-US" altLang="zh-TW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7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981200" y="1602845"/>
            <a:ext cx="8229600" cy="4525963"/>
          </a:xfrm>
        </p:spPr>
        <p:txBody>
          <a:bodyPr/>
          <a:lstStyle/>
          <a:p>
            <a:r>
              <a:rPr lang="en-US" altLang="zh-TW" dirty="0"/>
              <a:t>R is a programming language and software environment for statistical computing and </a:t>
            </a:r>
            <a:r>
              <a:rPr lang="en-US" altLang="zh-TW" dirty="0" smtClean="0"/>
              <a:t>graphics</a:t>
            </a:r>
          </a:p>
          <a:p>
            <a:pPr lvl="1"/>
            <a:r>
              <a:rPr lang="en-US" altLang="zh-TW" dirty="0"/>
              <a:t>more than </a:t>
            </a:r>
            <a:r>
              <a:rPr lang="en-US" altLang="zh-TW" dirty="0" smtClean="0"/>
              <a:t>19,000 </a:t>
            </a:r>
            <a:r>
              <a:rPr lang="en-US" altLang="zh-TW" dirty="0"/>
              <a:t>additional packages </a:t>
            </a:r>
            <a:r>
              <a:rPr lang="en-US" altLang="zh-TW" dirty="0" smtClean="0"/>
              <a:t>(2020) </a:t>
            </a:r>
            <a:r>
              <a:rPr lang="en-US" altLang="zh-TW" dirty="0"/>
              <a:t>available</a:t>
            </a:r>
          </a:p>
          <a:p>
            <a:pPr lvl="1"/>
            <a:r>
              <a:rPr lang="en-US" altLang="zh-TW" dirty="0" smtClean="0"/>
              <a:t>You can make your own contribution in the future.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R?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3695300"/>
            <a:ext cx="7584080" cy="16611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39877" y="4971267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2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ector</a:t>
            </a:r>
            <a:r>
              <a:rPr lang="en-US" altLang="zh-TW" dirty="0"/>
              <a:t>: must have the same mode(numeric, character, etc.)</a:t>
            </a:r>
            <a:endParaRPr lang="zh-TW" altLang="en-US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 Programming- </a:t>
            </a:r>
            <a:r>
              <a:rPr lang="en-US" altLang="zh-TW" dirty="0" smtClean="0"/>
              <a:t>vector(</a:t>
            </a:r>
            <a:r>
              <a:rPr lang="zh-TW" altLang="en-US" dirty="0" smtClean="0"/>
              <a:t>向量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323692" y="2474159"/>
            <a:ext cx="5544616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x=c(1,1,1,2,2,3)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1 1 1 2 2 3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names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(x)=c("A","B","C","D","E","F")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A B C D E F 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1 1 1 2 2 3 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x[4]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D 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2 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unname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1 1 1 2 2 3</a:t>
            </a:r>
            <a:endParaRPr lang="pt-BR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x[2:4]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1 1 2</a:t>
            </a:r>
          </a:p>
        </p:txBody>
      </p:sp>
    </p:spTree>
    <p:extLst>
      <p:ext uri="{BB962C8B-B14F-4D97-AF65-F5344CB8AC3E}">
        <p14:creationId xmlns:p14="http://schemas.microsoft.com/office/powerpoint/2010/main" val="32760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operator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57980" y="2132857"/>
            <a:ext cx="5676043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x=c(1,2,3,4)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y=c(5,6,7,8)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x*y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 5 12 21 32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y=c(5,6)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x*y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 5 12 15 24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y=c(5,6,7)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x*y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 5 12 21 20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Warning message: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In x * y : longer object length is not a multiple of shorter object length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y=2*x+1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3 5 7 9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9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521968" y="1479102"/>
            <a:ext cx="5148064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x=c(3,1,2,1,1,4)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names(x)=c("A","B","C","D","E","F")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x[x==1]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B D E 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1 1 1 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which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(x==1)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B D E 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2 4 5 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unique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3 1 2 4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6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B D E C A F 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1 1 1 2 3 4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 4 5 3 1 6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(x, decreasing=T)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6 1 3 2 4 5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Please calculate </a:t>
            </a:r>
            <a:r>
              <a:rPr lang="en-US" altLang="zh-TW" dirty="0" smtClean="0"/>
              <a:t>the final score of each student </a:t>
            </a:r>
            <a:r>
              <a:rPr lang="en-US" altLang="zh-TW" dirty="0"/>
              <a:t>in </a:t>
            </a:r>
            <a:r>
              <a:rPr lang="en-US" altLang="zh-TW" dirty="0" smtClean="0"/>
              <a:t>"finalscore_exercise.csv"</a:t>
            </a:r>
          </a:p>
          <a:p>
            <a:pPr lvl="1"/>
            <a:r>
              <a:rPr lang="en-US" altLang="zh-TW" dirty="0" smtClean="0"/>
              <a:t>Final score = 0.3 * HW + 0.3 * Midterm + 0.4 * final </a:t>
            </a:r>
            <a:r>
              <a:rPr lang="en-US" altLang="zh-TW" dirty="0" smtClean="0"/>
              <a:t>exam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How many students fail the course? Which one?</a:t>
            </a:r>
          </a:p>
          <a:p>
            <a:endParaRPr lang="en-US" altLang="zh-TW" dirty="0"/>
          </a:p>
          <a:p>
            <a:r>
              <a:rPr lang="en-US" altLang="zh-TW" dirty="0"/>
              <a:t>Hint : </a:t>
            </a:r>
          </a:p>
          <a:p>
            <a:pPr lvl="1"/>
            <a:r>
              <a:rPr lang="en-US" altLang="zh-TW" dirty="0"/>
              <a:t>Please check working directory</a:t>
            </a:r>
          </a:p>
          <a:p>
            <a:pPr lvl="1"/>
            <a:r>
              <a:rPr lang="en-US" altLang="zh-TW" dirty="0"/>
              <a:t>x=read.csv</a:t>
            </a:r>
            <a:r>
              <a:rPr lang="en-US" altLang="zh-TW" dirty="0" smtClean="0"/>
              <a:t>("finalscore_exercise.csv",</a:t>
            </a:r>
            <a:r>
              <a:rPr lang="en-US" altLang="zh-TW" dirty="0" err="1"/>
              <a:t>sep</a:t>
            </a:r>
            <a:r>
              <a:rPr lang="en-US" altLang="zh-TW" dirty="0"/>
              <a:t>=",",header=T)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8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Generate sequences</a:t>
            </a:r>
          </a:p>
          <a:p>
            <a:pPr lvl="1"/>
            <a:r>
              <a:rPr lang="en-US" altLang="zh-TW" dirty="0" err="1" smtClean="0"/>
              <a:t>seq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smtClean="0"/>
              <a:t>rep()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3140969"/>
            <a:ext cx="421196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x=1:5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2 3 4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(0,10,by=2)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0 2 4 6 8 10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(length=6,from=0,by=1)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0 1 2 3 4 5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0" y="3140969"/>
            <a:ext cx="45720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x=1:3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x,times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2 3 1 2 3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x,each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1 2 2 3 3</a:t>
            </a:r>
          </a:p>
        </p:txBody>
      </p:sp>
    </p:spTree>
    <p:extLst>
      <p:ext uri="{BB962C8B-B14F-4D97-AF65-F5344CB8AC3E}">
        <p14:creationId xmlns:p14="http://schemas.microsoft.com/office/powerpoint/2010/main" val="5489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character</a:t>
            </a:r>
          </a:p>
          <a:p>
            <a:pPr lvl="1"/>
            <a:r>
              <a:rPr lang="en-US" altLang="zh-TW" dirty="0" smtClean="0"/>
              <a:t>x=c("</a:t>
            </a:r>
            <a:r>
              <a:rPr lang="en-US" altLang="zh-TW" dirty="0" err="1" smtClean="0"/>
              <a:t>a","b","c</a:t>
            </a:r>
            <a:r>
              <a:rPr lang="en-US" altLang="zh-TW" dirty="0" smtClean="0"/>
              <a:t>")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escape sequences</a:t>
            </a:r>
          </a:p>
          <a:p>
            <a:pPr lvl="1"/>
            <a:r>
              <a:rPr lang="en-US" altLang="zh-TW" dirty="0" smtClean="0"/>
              <a:t>\n : newline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\t</a:t>
            </a:r>
            <a:r>
              <a:rPr lang="zh-TW" altLang="en-US" dirty="0"/>
              <a:t> </a:t>
            </a:r>
            <a:r>
              <a:rPr lang="en-US" altLang="zh-TW" dirty="0" smtClean="0"/>
              <a:t>: tab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\b : backspace</a:t>
            </a:r>
          </a:p>
          <a:p>
            <a:pPr lvl="1"/>
            <a:r>
              <a:rPr lang="en-US" altLang="zh-TW" dirty="0" smtClean="0"/>
              <a:t>\" : quotation mark</a:t>
            </a:r>
          </a:p>
          <a:p>
            <a:pPr lvl="1"/>
            <a:r>
              <a:rPr lang="en-US" altLang="zh-TW" dirty="0" smtClean="0"/>
              <a:t>\\</a:t>
            </a:r>
            <a:r>
              <a:rPr lang="zh-TW" altLang="en-US" dirty="0"/>
              <a:t> </a:t>
            </a:r>
            <a:r>
              <a:rPr lang="en-US" altLang="zh-TW" dirty="0" smtClean="0"/>
              <a:t>: </a:t>
            </a:r>
            <a:r>
              <a:rPr lang="en-US" altLang="zh-TW" dirty="0"/>
              <a:t>backslash 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3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Vector </a:t>
            </a:r>
            <a:r>
              <a:rPr lang="en-US" altLang="zh-TW" dirty="0"/>
              <a:t>concatenate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10000" y="2032670"/>
            <a:ext cx="45720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x=c(1,2,3,4)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s-E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paste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("a",x,sep=":")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"a:1" "a:2" "a:3" "a:4"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s-E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paste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("a",x,sep="")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"a1" "a2" "a3" "a4"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x=c(x,5:7)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1 2 3 4 5 6 7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x=c(x,c(8,9))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1 2 3 4 5 6 7 8 9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a=c("X","Y","Z")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b=paste(a,</a:t>
            </a:r>
            <a:r>
              <a:rPr lang="es-E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collapse = "_"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"X_Y_Z"</a:t>
            </a:r>
          </a:p>
        </p:txBody>
      </p:sp>
    </p:spTree>
    <p:extLst>
      <p:ext uri="{BB962C8B-B14F-4D97-AF65-F5344CB8AC3E}">
        <p14:creationId xmlns:p14="http://schemas.microsoft.com/office/powerpoint/2010/main" val="291492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NA to zero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159896" y="1661915"/>
            <a:ext cx="457200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x=c("4</a:t>
            </a:r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","2","8","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A","B","C")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mode(x)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"character"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as.integer(x)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 4  </a:t>
            </a:r>
            <a:r>
              <a:rPr lang="es-ES" altLang="zh-TW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2  8 </a:t>
            </a:r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 NA NA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mode(y)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"numeric"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z = </a:t>
            </a:r>
            <a:r>
              <a:rPr lang="es-E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na.omit(y)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z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4 </a:t>
            </a:r>
            <a:r>
              <a:rPr lang="en-US" altLang="zh-TW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(,"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na.action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4 5 6</a:t>
            </a: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(,"class")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"omit"</a:t>
            </a:r>
            <a:b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y[is.na(y)] = 0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4 </a:t>
            </a:r>
            <a:r>
              <a:rPr lang="es-ES" altLang="zh-TW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2 8 </a:t>
            </a:r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0 0 0</a:t>
            </a:r>
          </a:p>
        </p:txBody>
      </p:sp>
    </p:spTree>
    <p:extLst>
      <p:ext uri="{BB962C8B-B14F-4D97-AF65-F5344CB8AC3E}">
        <p14:creationId xmlns:p14="http://schemas.microsoft.com/office/powerpoint/2010/main" val="183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Basic statistics function </a:t>
            </a:r>
          </a:p>
          <a:p>
            <a:pPr lvl="1"/>
            <a:r>
              <a:rPr lang="en-US" altLang="zh-TW" dirty="0" smtClean="0"/>
              <a:t>na.rm = 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 Programming- Basic statistics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0000" y="2780928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x=c("1","2","3","A","B","C")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mode(x)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"character"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as.integer(x)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 1  2  3 NA NA NA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mean(y)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NA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mean(y,</a:t>
            </a:r>
            <a:r>
              <a:rPr lang="es-E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na.rm=T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2</a:t>
            </a:r>
          </a:p>
        </p:txBody>
      </p:sp>
    </p:spTree>
    <p:extLst>
      <p:ext uri="{BB962C8B-B14F-4D97-AF65-F5344CB8AC3E}">
        <p14:creationId xmlns:p14="http://schemas.microsoft.com/office/powerpoint/2010/main" val="22120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matrix, array : </a:t>
            </a:r>
            <a:r>
              <a:rPr lang="en-US" altLang="zh-TW" dirty="0"/>
              <a:t>must have the same mode(numeric, character, etc.)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</a:t>
            </a:r>
            <a:r>
              <a:rPr lang="en-US" altLang="zh-TW" dirty="0" smtClean="0"/>
              <a:t>Programming - </a:t>
            </a:r>
            <a:r>
              <a:rPr lang="en-US" altLang="zh-TW" dirty="0"/>
              <a:t>matrix</a:t>
            </a:r>
            <a:r>
              <a:rPr lang="en-US" altLang="zh-TW" dirty="0" smtClean="0"/>
              <a:t>(</a:t>
            </a:r>
            <a:r>
              <a:rPr lang="zh-TW" altLang="en-US" dirty="0" smtClean="0"/>
              <a:t>矩陣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675620" y="2780928"/>
            <a:ext cx="684076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matrix(1:6,nrow=2,ncol=3)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3    5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2    4   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matrix(1:6,nrow=2,ncol=3,byrow=T)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</p:txBody>
      </p:sp>
    </p:spTree>
    <p:extLst>
      <p:ext uri="{BB962C8B-B14F-4D97-AF65-F5344CB8AC3E}">
        <p14:creationId xmlns:p14="http://schemas.microsoft.com/office/powerpoint/2010/main" val="38654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852" y="1582386"/>
            <a:ext cx="7236296" cy="4898534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528049" y="967077"/>
            <a:ext cx="3948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Ref: </a:t>
            </a:r>
            <a:r>
              <a:rPr lang="zh-TW" altLang="en-US" dirty="0"/>
              <a:t>http://www.tiobe.com/tiobe-index/</a:t>
            </a:r>
          </a:p>
        </p:txBody>
      </p:sp>
      <p:sp>
        <p:nvSpPr>
          <p:cNvPr id="7" name="矩形 6"/>
          <p:cNvSpPr/>
          <p:nvPr/>
        </p:nvSpPr>
        <p:spPr>
          <a:xfrm>
            <a:off x="2549860" y="6165305"/>
            <a:ext cx="7164288" cy="261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791744" y="1844825"/>
            <a:ext cx="45720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x=1:6</a:t>
            </a:r>
          </a:p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dim(x)=c(2,3)</a:t>
            </a:r>
          </a:p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[1,]    1    3    5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[2,]    2    4    6</a:t>
            </a:r>
          </a:p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dim(x)=c(3,2)</a:t>
            </a:r>
          </a:p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[1,]    1    4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[2,]    2    5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[3,]    3    6</a:t>
            </a:r>
          </a:p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t(x)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</p:txBody>
      </p:sp>
    </p:spTree>
    <p:extLst>
      <p:ext uri="{BB962C8B-B14F-4D97-AF65-F5344CB8AC3E}">
        <p14:creationId xmlns:p14="http://schemas.microsoft.com/office/powerpoint/2010/main" val="19727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Get element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51312" y="2218814"/>
            <a:ext cx="6192688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matrix(1:6,nrow=2,ncol=3,byrow=T)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x[2,]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4 5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x[2,c(1,3)]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4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x[1:2,c(1,3)]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6</a:t>
            </a:r>
          </a:p>
        </p:txBody>
      </p:sp>
    </p:spTree>
    <p:extLst>
      <p:ext uri="{BB962C8B-B14F-4D97-AF65-F5344CB8AC3E}">
        <p14:creationId xmlns:p14="http://schemas.microsoft.com/office/powerpoint/2010/main" val="15847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name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41848" y="2132857"/>
            <a:ext cx="7308304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matrix(1:6,nrow=2,ncol=3,byrow=T)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paste("r",1:nrow(x),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paste("c",1:ncol(x),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c1 c2 c3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r1  1  2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r2  4  5 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unname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</p:txBody>
      </p:sp>
    </p:spTree>
    <p:extLst>
      <p:ext uri="{BB962C8B-B14F-4D97-AF65-F5344CB8AC3E}">
        <p14:creationId xmlns:p14="http://schemas.microsoft.com/office/powerpoint/2010/main" val="27301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operator</a:t>
            </a:r>
          </a:p>
          <a:p>
            <a:pPr lvl="1"/>
            <a:r>
              <a:rPr lang="en-US" altLang="zh-TW" dirty="0" smtClean="0"/>
              <a:t>+, -</a:t>
            </a:r>
          </a:p>
          <a:p>
            <a:pPr lvl="1"/>
            <a:r>
              <a:rPr lang="en-US" altLang="zh-TW" dirty="0" smtClean="0"/>
              <a:t>%*%</a:t>
            </a:r>
          </a:p>
          <a:p>
            <a:pPr lvl="2"/>
            <a:r>
              <a:rPr lang="en-US" altLang="zh-TW" dirty="0"/>
              <a:t>matrix multiplication</a:t>
            </a:r>
            <a:endParaRPr lang="en-US" altLang="zh-TW" dirty="0" smtClean="0"/>
          </a:p>
          <a:p>
            <a:pPr lvl="1"/>
            <a:r>
              <a:rPr lang="en-US" altLang="zh-TW" dirty="0"/>
              <a:t>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transport</a:t>
            </a:r>
          </a:p>
          <a:p>
            <a:pPr lvl="1"/>
            <a:r>
              <a:rPr lang="en-US" altLang="zh-TW" dirty="0" smtClean="0"/>
              <a:t>solve</a:t>
            </a:r>
          </a:p>
          <a:p>
            <a:pPr lvl="2"/>
            <a:r>
              <a:rPr lang="en-US" altLang="zh-TW" dirty="0" smtClean="0"/>
              <a:t>inverse</a:t>
            </a:r>
          </a:p>
          <a:p>
            <a:pPr lvl="1"/>
            <a:r>
              <a:rPr lang="en-US" altLang="zh-TW" dirty="0" err="1"/>
              <a:t>d</a:t>
            </a:r>
            <a:r>
              <a:rPr lang="en-US" altLang="zh-TW" dirty="0" err="1" smtClean="0"/>
              <a:t>et</a:t>
            </a:r>
            <a:r>
              <a:rPr lang="en-US" altLang="zh-TW" dirty="0" smtClean="0"/>
              <a:t> </a:t>
            </a:r>
          </a:p>
          <a:p>
            <a:pPr lvl="2"/>
            <a:r>
              <a:rPr lang="en-US" altLang="zh-TW" dirty="0" smtClean="0"/>
              <a:t>determinant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88088" y="1520415"/>
            <a:ext cx="3185120" cy="538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1:4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dim(x)=c(2,2)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3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4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x+x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2    6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4    8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x%*%x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7   15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10   22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2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3    4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solve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-2  1.5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1 -0.5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det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-2</a:t>
            </a:r>
          </a:p>
        </p:txBody>
      </p:sp>
    </p:spTree>
    <p:extLst>
      <p:ext uri="{BB962C8B-B14F-4D97-AF65-F5344CB8AC3E}">
        <p14:creationId xmlns:p14="http://schemas.microsoft.com/office/powerpoint/2010/main" val="27421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Matrix concatenate</a:t>
            </a:r>
            <a:endParaRPr lang="zh-TW" altLang="en-US" dirty="0"/>
          </a:p>
          <a:p>
            <a:pPr lvl="1"/>
            <a:r>
              <a:rPr lang="en-US" altLang="zh-TW" dirty="0" err="1" smtClean="0"/>
              <a:t>cbind</a:t>
            </a:r>
            <a:r>
              <a:rPr lang="en-US" altLang="zh-TW" dirty="0" smtClean="0"/>
              <a:t>(ARRAY1,ARRAY2)</a:t>
            </a:r>
          </a:p>
          <a:p>
            <a:pPr lvl="1"/>
            <a:r>
              <a:rPr lang="en-US" altLang="zh-TW" dirty="0" err="1" smtClean="0"/>
              <a:t>rbind</a:t>
            </a:r>
            <a:r>
              <a:rPr lang="en-US" altLang="zh-TW" dirty="0" smtClean="0"/>
              <a:t>(ARRAY1,ARRAY2)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99656" y="2996952"/>
            <a:ext cx="619268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 matrix(1:6,nrow=2,ncol=3,byrow=T)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 matrix(7:12,nrow=2,ncol=3,byrow=T)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 [,4] [,5] [,6]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    7    8    9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   10   11   12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[3,]    7    8    9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[4,]   10   11   12</a:t>
            </a:r>
          </a:p>
        </p:txBody>
      </p:sp>
      <p:sp>
        <p:nvSpPr>
          <p:cNvPr id="6" name="矩形 5"/>
          <p:cNvSpPr/>
          <p:nvPr/>
        </p:nvSpPr>
        <p:spPr>
          <a:xfrm>
            <a:off x="3719736" y="4149080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807968" y="4149080"/>
            <a:ext cx="1980000" cy="54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19736" y="5229200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719736" y="5757374"/>
            <a:ext cx="1980000" cy="54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719736" y="415702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777733" y="41570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y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719736" y="52300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719736" y="581478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y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Multiplication </a:t>
            </a:r>
            <a:r>
              <a:rPr lang="en-US" altLang="zh-TW" dirty="0" smtClean="0"/>
              <a:t>table(</a:t>
            </a:r>
            <a:r>
              <a:rPr lang="zh-TW" altLang="en-US" dirty="0" smtClean="0"/>
              <a:t>九九乘法表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Hint : Matrix multiplication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apply (X, MARGIN, FUN,…)</a:t>
            </a:r>
          </a:p>
          <a:p>
            <a:pPr lvl="1"/>
            <a:r>
              <a:rPr lang="en-US" altLang="zh-TW" dirty="0"/>
              <a:t>Returns a vector or array or list of values obtained by applying a function to margins of an array or matrix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X: dataset</a:t>
            </a:r>
          </a:p>
          <a:p>
            <a:pPr lvl="1"/>
            <a:r>
              <a:rPr lang="en-US" altLang="zh-TW" dirty="0" smtClean="0"/>
              <a:t>MARGIN </a:t>
            </a:r>
            <a:r>
              <a:rPr lang="en-US" altLang="zh-TW" dirty="0"/>
              <a:t>: a vector giving the subscripts which the function will be applied over</a:t>
            </a:r>
            <a:endParaRPr lang="en-US" altLang="zh-TW" dirty="0" smtClean="0"/>
          </a:p>
          <a:p>
            <a:pPr lvl="2"/>
            <a:r>
              <a:rPr lang="en-US" altLang="zh-TW" dirty="0"/>
              <a:t> 1 indicates rows, 2 indicates </a:t>
            </a:r>
            <a:r>
              <a:rPr lang="en-US" altLang="zh-TW" dirty="0" smtClean="0"/>
              <a:t>columns</a:t>
            </a:r>
          </a:p>
          <a:p>
            <a:pPr lvl="1"/>
            <a:r>
              <a:rPr lang="en-US" altLang="zh-TW" dirty="0" smtClean="0"/>
              <a:t>FUN : function</a:t>
            </a:r>
          </a:p>
          <a:p>
            <a:pPr lvl="1"/>
            <a:r>
              <a:rPr lang="en-US" altLang="zh-TW" dirty="0"/>
              <a:t>… : optional arguments to </a:t>
            </a:r>
            <a:r>
              <a:rPr lang="en-US" altLang="zh-TW" dirty="0" smtClean="0"/>
              <a:t>FUN</a:t>
            </a:r>
          </a:p>
          <a:p>
            <a:pPr lvl="2"/>
            <a:r>
              <a:rPr lang="en-US" altLang="zh-TW" dirty="0" err="1" smtClean="0"/>
              <a:t>e.g</a:t>
            </a:r>
            <a:r>
              <a:rPr lang="en-US" altLang="zh-TW" dirty="0" smtClean="0"/>
              <a:t>: na.rm=T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279576" y="5547386"/>
            <a:ext cx="807524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apply (iris[1:4],2,mean)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Sepal.Length  Sepal.Width Petal.Length  Petal.Width 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5.843333     3.057333     3.758000     1.199333 </a:t>
            </a:r>
          </a:p>
        </p:txBody>
      </p:sp>
    </p:spTree>
    <p:extLst>
      <p:ext uri="{BB962C8B-B14F-4D97-AF65-F5344CB8AC3E}">
        <p14:creationId xmlns:p14="http://schemas.microsoft.com/office/powerpoint/2010/main" val="37619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Please calculate the </a:t>
            </a:r>
            <a:r>
              <a:rPr lang="en-US" altLang="zh-TW" dirty="0" smtClean="0"/>
              <a:t>average and </a:t>
            </a:r>
            <a:r>
              <a:rPr lang="en-US" altLang="zh-TW" dirty="0"/>
              <a:t>standard deviation </a:t>
            </a:r>
            <a:r>
              <a:rPr lang="en-US" altLang="zh-TW" dirty="0" smtClean="0"/>
              <a:t> score of HW, midterm and final exam </a:t>
            </a:r>
            <a:r>
              <a:rPr lang="en-US" altLang="zh-TW" dirty="0"/>
              <a:t>in "</a:t>
            </a:r>
            <a:r>
              <a:rPr lang="en-US" altLang="zh-TW" dirty="0" smtClean="0"/>
              <a:t>finalscore_exercise.csv"</a:t>
            </a:r>
          </a:p>
          <a:p>
            <a:endParaRPr lang="en-US" altLang="zh-TW" dirty="0"/>
          </a:p>
          <a:p>
            <a:r>
              <a:rPr lang="en-US" altLang="zh-TW" dirty="0"/>
              <a:t>Please calculate the average and standard deviation </a:t>
            </a:r>
            <a:r>
              <a:rPr lang="en-US" altLang="zh-TW" dirty="0" smtClean="0"/>
              <a:t> score of each student in "finalscore_exercise.csv"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Hint : </a:t>
            </a:r>
          </a:p>
          <a:p>
            <a:pPr lvl="1"/>
            <a:r>
              <a:rPr lang="en-US" altLang="zh-TW" dirty="0"/>
              <a:t>Please check working directory</a:t>
            </a:r>
          </a:p>
          <a:p>
            <a:pPr lvl="1"/>
            <a:r>
              <a:rPr lang="en-US" altLang="zh-TW" dirty="0"/>
              <a:t>x=read.csv</a:t>
            </a:r>
            <a:r>
              <a:rPr lang="en-US" altLang="zh-TW" dirty="0" smtClean="0"/>
              <a:t>("finalscore_exercise.csv</a:t>
            </a:r>
            <a:r>
              <a:rPr lang="en-US" altLang="zh-TW" dirty="0"/>
              <a:t>",</a:t>
            </a:r>
            <a:r>
              <a:rPr lang="en-US" altLang="zh-TW" dirty="0" err="1"/>
              <a:t>sep</a:t>
            </a:r>
            <a:r>
              <a:rPr lang="en-US" altLang="zh-TW" dirty="0"/>
              <a:t>=",",header=T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Use apply 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5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Please calculate the average PM2.5 </a:t>
            </a:r>
            <a:r>
              <a:rPr lang="en-US" altLang="zh-TW" dirty="0" smtClean="0"/>
              <a:t>concentration of every day.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Hint : </a:t>
            </a:r>
          </a:p>
          <a:p>
            <a:pPr lvl="1"/>
            <a:r>
              <a:rPr lang="en-US" altLang="zh-TW" dirty="0"/>
              <a:t>Please check working directory</a:t>
            </a:r>
          </a:p>
          <a:p>
            <a:pPr lvl="1"/>
            <a:r>
              <a:rPr lang="en-US" altLang="zh-TW" dirty="0"/>
              <a:t>x=read.csv</a:t>
            </a:r>
            <a:r>
              <a:rPr lang="en-US" altLang="zh-TW" dirty="0" smtClean="0"/>
              <a:t>("PM25.csv",</a:t>
            </a:r>
            <a:r>
              <a:rPr lang="en-US" altLang="zh-TW" dirty="0"/>
              <a:t>sep=",",header=T)</a:t>
            </a:r>
          </a:p>
          <a:p>
            <a:pPr lvl="1"/>
            <a:r>
              <a:rPr lang="en-US" altLang="zh-TW" dirty="0"/>
              <a:t>x</a:t>
            </a:r>
            <a:r>
              <a:rPr lang="en-US" altLang="zh-TW" dirty="0" smtClean="0"/>
              <a:t>[,3:26]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/>
              <a:t>apply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na.rm=T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4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factor is used to encode a vector as a factor (the terms ‘category’ and ‘enumerated type’ are also used for factors)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</a:t>
            </a:r>
            <a:r>
              <a:rPr lang="en-US" altLang="zh-TW" dirty="0" smtClean="0"/>
              <a:t>factor(</a:t>
            </a:r>
            <a:r>
              <a:rPr lang="zh-TW" altLang="en-US" dirty="0"/>
              <a:t>因子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47528" y="3140968"/>
            <a:ext cx="849694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c(1, 2, 4, 3, 1, 2, 3, 4, 1)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factor(x)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2 4 3 1 2 3 4 1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2 3 4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factor(x, labels = c("A", "B", "C", "D")) # set level name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A B D C A B C D A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A B C D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factor(x, ordered = TRUE)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2 4 3 1 2 3 4 1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&lt; 2 &lt; 3 &lt; 4</a:t>
            </a:r>
          </a:p>
        </p:txBody>
      </p:sp>
    </p:spTree>
    <p:extLst>
      <p:ext uri="{BB962C8B-B14F-4D97-AF65-F5344CB8AC3E}">
        <p14:creationId xmlns:p14="http://schemas.microsoft.com/office/powerpoint/2010/main" val="684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Advantages </a:t>
            </a:r>
            <a:r>
              <a:rPr lang="en-US" altLang="zh-TW" dirty="0"/>
              <a:t>: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Free</a:t>
            </a:r>
          </a:p>
          <a:p>
            <a:pPr lvl="1"/>
            <a:r>
              <a:rPr lang="en-US" altLang="zh-TW" dirty="0" smtClean="0"/>
              <a:t>Cross platform</a:t>
            </a:r>
          </a:p>
          <a:p>
            <a:pPr lvl="1"/>
            <a:r>
              <a:rPr lang="en-US" altLang="zh-TW" dirty="0" smtClean="0"/>
              <a:t>Integrate Hadoop</a:t>
            </a:r>
          </a:p>
          <a:p>
            <a:pPr lvl="1"/>
            <a:r>
              <a:rPr lang="en-US" altLang="zh-TW" dirty="0" smtClean="0"/>
              <a:t>Modify code easily</a:t>
            </a:r>
          </a:p>
          <a:p>
            <a:pPr lvl="1"/>
            <a:r>
              <a:rPr lang="en-US" altLang="zh-TW" dirty="0"/>
              <a:t>Generate </a:t>
            </a:r>
            <a:r>
              <a:rPr lang="en-US" altLang="zh-TW" dirty="0" smtClean="0"/>
              <a:t>graphics easily and quickly</a:t>
            </a:r>
          </a:p>
          <a:p>
            <a:pPr lvl="1"/>
            <a:endParaRPr lang="zh-TW" altLang="en-US" dirty="0"/>
          </a:p>
          <a:p>
            <a:r>
              <a:rPr lang="en-US" altLang="zh-TW" dirty="0" smtClean="0"/>
              <a:t>Disadvantages:</a:t>
            </a:r>
          </a:p>
          <a:p>
            <a:pPr lvl="1"/>
            <a:r>
              <a:rPr lang="en-US" altLang="zh-TW" dirty="0" smtClean="0"/>
              <a:t>No friendly UI </a:t>
            </a:r>
          </a:p>
          <a:p>
            <a:pPr lvl="1"/>
            <a:r>
              <a:rPr lang="en-US" altLang="zh-TW" dirty="0" smtClean="0"/>
              <a:t>Need to know packages and function name</a:t>
            </a:r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0962" name="Picture 2" descr="https://lh3.googleusercontent.com/OywWg1Mk7RqO0WBoV5eS3Ksyw6dbtcsVavik3WGAV1ZPnpYCStDn5e0mo4CZEOipKcIWcU4P8qYTTr7MnyhGeMXhvBmruOLZlDTF7as7G1DI4Kfn-OfDaWgVL9boo7K4h6s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772817"/>
            <a:ext cx="2402632" cy="152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783185" y="1737075"/>
            <a:ext cx="134556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SAS VA :</a:t>
            </a:r>
          </a:p>
          <a:p>
            <a:r>
              <a:rPr lang="en-US" altLang="zh-TW" dirty="0"/>
              <a:t>~150K / core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5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factor(</a:t>
            </a:r>
            <a:r>
              <a:rPr lang="zh-TW" altLang="en-US" dirty="0"/>
              <a:t>因子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36776" y="2420889"/>
            <a:ext cx="631844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factor(c(1, 2, 1, NA, 2), exclude = NA)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   2    1    &lt;NA&gt; 2   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2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factor(c(1, 2, 1, NA, 2), exclude = 2)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   &lt;NA&gt; 1    &lt;NA&gt; &lt;NA&gt;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&lt;NA&gt;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factor(c(1, 2, 1, NA, 2), exclude = NULL)</a:t>
            </a:r>
          </a:p>
          <a:p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[1] 1    2    1    &lt;NA&gt; 2   </a:t>
            </a:r>
          </a:p>
          <a:p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2 &lt;NA&gt;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The data type can different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</a:t>
            </a:r>
            <a:r>
              <a:rPr lang="en-US" altLang="zh-TW" dirty="0" smtClean="0"/>
              <a:t>- list(</a:t>
            </a:r>
            <a:r>
              <a:rPr lang="zh-TW" altLang="en-US" dirty="0" smtClean="0"/>
              <a:t>列表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11624" y="2197161"/>
            <a:ext cx="676875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(A=c(1,2,3), B=matrix(c("a", "b", "c",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"d"),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=2,ncol=2))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$A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2 3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$B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"a"  "c" 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"b"  "d"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names(x)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"A" "B"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length(x)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x$A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</a:t>
            </a:r>
          </a:p>
        </p:txBody>
      </p:sp>
    </p:spTree>
    <p:extLst>
      <p:ext uri="{BB962C8B-B14F-4D97-AF65-F5344CB8AC3E}">
        <p14:creationId xmlns:p14="http://schemas.microsoft.com/office/powerpoint/2010/main" val="29058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list(</a:t>
            </a:r>
            <a:r>
              <a:rPr lang="zh-TW" altLang="en-US" dirty="0"/>
              <a:t>列表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0000" y="2274838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unname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[[1]]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2 3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[[2]]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"a"  "c" 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"b"  "d" </a:t>
            </a:r>
          </a:p>
        </p:txBody>
      </p:sp>
    </p:spTree>
    <p:extLst>
      <p:ext uri="{BB962C8B-B14F-4D97-AF65-F5344CB8AC3E}">
        <p14:creationId xmlns:p14="http://schemas.microsoft.com/office/powerpoint/2010/main" val="19347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List concatenate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list(</a:t>
            </a:r>
            <a:r>
              <a:rPr lang="zh-TW" altLang="en-US" dirty="0"/>
              <a:t>列表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1584" y="2056686"/>
            <a:ext cx="7488832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= list(A=c(1,2,3), B=matrix(c("a", "b", "c",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"d"),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=2,ncol=2))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y=list(C=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("2012-12-20"),D=1+2i)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$A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2 3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$B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"a"  "c" 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"b"  "d" 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$C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"2012-12-20"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$D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1+2i</a:t>
            </a:r>
          </a:p>
        </p:txBody>
      </p:sp>
    </p:spTree>
    <p:extLst>
      <p:ext uri="{BB962C8B-B14F-4D97-AF65-F5344CB8AC3E}">
        <p14:creationId xmlns:p14="http://schemas.microsoft.com/office/powerpoint/2010/main" val="22892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 frame </a:t>
            </a:r>
            <a:r>
              <a:rPr lang="en-US" altLang="zh-TW" dirty="0"/>
              <a:t>:</a:t>
            </a:r>
            <a:r>
              <a:rPr lang="en-US" altLang="zh-TW" dirty="0" smtClean="0"/>
              <a:t>must </a:t>
            </a:r>
            <a:r>
              <a:rPr lang="en-US" altLang="zh-TW" dirty="0"/>
              <a:t>have the same </a:t>
            </a:r>
            <a:r>
              <a:rPr lang="en-US" altLang="zh-TW" dirty="0" smtClean="0"/>
              <a:t>mode in each column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</a:t>
            </a:r>
            <a:r>
              <a:rPr lang="en-US" altLang="zh-TW" dirty="0" smtClean="0"/>
              <a:t>data frame(</a:t>
            </a:r>
            <a:r>
              <a:rPr lang="zh-TW" altLang="en-US" dirty="0" smtClean="0"/>
              <a:t>資料欄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575720" y="2197161"/>
            <a:ext cx="680424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(WD=c(2,3), ID=c("tinin","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"),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(c("2016-02-23","2016-02-24")))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WD    ID       Date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</a:t>
            </a:r>
          </a:p>
          <a:p>
            <a:pPr marL="342900" indent="-342900">
              <a:buAutoNum type="arabicPlain" startAt="2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y$ID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tinin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Levels: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tinin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y$ID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Levels: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tinin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y[,c(2,3)]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ID       Date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tinin 2016-02-23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</a:t>
            </a:r>
          </a:p>
        </p:txBody>
      </p:sp>
    </p:spTree>
    <p:extLst>
      <p:ext uri="{BB962C8B-B14F-4D97-AF65-F5344CB8AC3E}">
        <p14:creationId xmlns:p14="http://schemas.microsoft.com/office/powerpoint/2010/main" val="10657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 </a:t>
            </a:r>
            <a:r>
              <a:rPr lang="en-US" altLang="zh-TW" dirty="0"/>
              <a:t>frame concatenate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cbind</a:t>
            </a:r>
            <a:r>
              <a:rPr lang="en-US" altLang="zh-TW" dirty="0" smtClean="0"/>
              <a:t>(DATA FRAME1, DATA FRAME2)</a:t>
            </a:r>
          </a:p>
          <a:p>
            <a:pPr lvl="1"/>
            <a:r>
              <a:rPr lang="en-US" altLang="zh-TW" dirty="0" err="1" smtClean="0"/>
              <a:t>rbind</a:t>
            </a:r>
            <a:r>
              <a:rPr lang="en-US" altLang="zh-TW" dirty="0" smtClean="0"/>
              <a:t>(DATA FRAME1, DATA FRAME2)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37892" y="2852936"/>
            <a:ext cx="651621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(WD=c(2,3), ID=c("tinin","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"),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(c("2016-02-23","2016-02-24")))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z=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(PHONE=c("0910","0911"))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y,z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WD    ID       Date PHONE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  0910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  0911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(WD=4, 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ID="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lee",Date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("2016-02-25"))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y,x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WD    ID       Date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3  4   lee 2016-02-25</a:t>
            </a:r>
          </a:p>
        </p:txBody>
      </p:sp>
    </p:spTree>
    <p:extLst>
      <p:ext uri="{BB962C8B-B14F-4D97-AF65-F5344CB8AC3E}">
        <p14:creationId xmlns:p14="http://schemas.microsoft.com/office/powerpoint/2010/main" val="40322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Sort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71664" y="2348880"/>
            <a:ext cx="604867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 =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y,x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 WD    ID       Date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3  4   lee 2016-02-25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 = w[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w$WD,decreasing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TRUE)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,]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WD    ID       Date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3  4   lee 2016-02-25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</a:t>
            </a:r>
          </a:p>
        </p:txBody>
      </p:sp>
    </p:spTree>
    <p:extLst>
      <p:ext uri="{BB962C8B-B14F-4D97-AF65-F5344CB8AC3E}">
        <p14:creationId xmlns:p14="http://schemas.microsoft.com/office/powerpoint/2010/main" val="33493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x=read.csv("</a:t>
            </a:r>
            <a:r>
              <a:rPr lang="en-US" altLang="zh-TW" dirty="0" err="1" smtClean="0">
                <a:solidFill>
                  <a:schemeClr val="tx1"/>
                </a:solidFill>
              </a:rPr>
              <a:t>Taiwan.csv",header</a:t>
            </a:r>
            <a:r>
              <a:rPr lang="en-US" altLang="zh-TW" dirty="0" smtClean="0">
                <a:solidFill>
                  <a:schemeClr val="tx1"/>
                </a:solidFill>
              </a:rPr>
              <a:t>=T)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Q1 : How many residents in Taiwan?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Q2: Calculate the population density of each county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Q3: </a:t>
            </a:r>
            <a:r>
              <a:rPr lang="en-US" altLang="zh-TW" dirty="0">
                <a:solidFill>
                  <a:schemeClr val="tx1"/>
                </a:solidFill>
              </a:rPr>
              <a:t>Sort the data in descending </a:t>
            </a:r>
            <a:r>
              <a:rPr lang="en-US" altLang="zh-TW" dirty="0" smtClean="0">
                <a:solidFill>
                  <a:schemeClr val="tx1"/>
                </a:solidFill>
              </a:rPr>
              <a:t>order by </a:t>
            </a:r>
            <a:r>
              <a:rPr lang="en-US" altLang="zh-TW" dirty="0">
                <a:solidFill>
                  <a:schemeClr val="tx1"/>
                </a:solidFill>
              </a:rPr>
              <a:t>population density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Hint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colnames</a:t>
            </a:r>
            <a:r>
              <a:rPr lang="en-US" altLang="zh-TW" dirty="0">
                <a:solidFill>
                  <a:schemeClr val="tx1"/>
                </a:solidFill>
              </a:rPr>
              <a:t>(x</a:t>
            </a:r>
            <a:r>
              <a:rPr lang="en-US" altLang="zh-TW" dirty="0" smtClean="0">
                <a:solidFill>
                  <a:schemeClr val="tx1"/>
                </a:solidFill>
              </a:rPr>
              <a:t>)[4] </a:t>
            </a:r>
            <a:r>
              <a:rPr lang="en-US" altLang="zh-TW" dirty="0">
                <a:solidFill>
                  <a:schemeClr val="tx1"/>
                </a:solidFill>
              </a:rPr>
              <a:t>= </a:t>
            </a:r>
            <a:r>
              <a:rPr lang="en-US" altLang="zh-TW" dirty="0" smtClean="0">
                <a:solidFill>
                  <a:schemeClr val="tx1"/>
                </a:solidFill>
              </a:rPr>
              <a:t>"</a:t>
            </a:r>
            <a:r>
              <a:rPr lang="en-US" altLang="zh-TW" dirty="0">
                <a:solidFill>
                  <a:schemeClr val="tx1"/>
                </a:solidFill>
              </a:rPr>
              <a:t>density</a:t>
            </a:r>
            <a:r>
              <a:rPr lang="en-US" altLang="zh-TW" dirty="0" smtClean="0">
                <a:solidFill>
                  <a:schemeClr val="tx1"/>
                </a:solidFill>
              </a:rPr>
              <a:t>"</a:t>
            </a:r>
          </a:p>
          <a:p>
            <a:pPr lvl="2"/>
            <a:r>
              <a:rPr lang="en-US" altLang="zh-TW" dirty="0" smtClean="0">
                <a:solidFill>
                  <a:schemeClr val="tx1"/>
                </a:solidFill>
              </a:rPr>
              <a:t> order(), ?order</a:t>
            </a:r>
            <a:endParaRPr lang="en-US" altLang="zh-TW" dirty="0">
              <a:solidFill>
                <a:schemeClr val="tx1"/>
              </a:solidFill>
            </a:endParaRPr>
          </a:p>
          <a:p>
            <a:pPr lvl="2"/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x[order(…),]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Q4: How many counties have more than 2,000,000 residents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r>
              <a:rPr lang="en-US" altLang="zh-TW" dirty="0">
                <a:solidFill>
                  <a:schemeClr val="tx1"/>
                </a:solidFill>
              </a:rPr>
              <a:t>Which </a:t>
            </a:r>
            <a:r>
              <a:rPr lang="en-US" altLang="zh-TW" dirty="0" smtClean="0">
                <a:solidFill>
                  <a:schemeClr val="tx1"/>
                </a:solidFill>
              </a:rPr>
              <a:t>county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Hint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: which(), length()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Hint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x[which(…),]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Exercise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9793D7-D998-4B7C-8147-950851F2D46F}" type="slidenum">
              <a:rPr lang="zh-TW" altLang="en-US" smtClean="0">
                <a:solidFill>
                  <a:schemeClr val="bg1"/>
                </a:solidFill>
              </a:rPr>
              <a:pPr>
                <a:defRPr/>
              </a:pPr>
              <a:t>77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Merge</a:t>
            </a:r>
          </a:p>
          <a:p>
            <a:pPr lvl="1"/>
            <a:r>
              <a:rPr lang="en-US" altLang="zh-TW" dirty="0" smtClean="0"/>
              <a:t>Merge </a:t>
            </a:r>
            <a:r>
              <a:rPr lang="en-US" altLang="zh-TW" dirty="0"/>
              <a:t>two data frames by common columns or row names, or do other versions of database </a:t>
            </a:r>
            <a:r>
              <a:rPr lang="en-US" altLang="zh-TW" i="1" dirty="0"/>
              <a:t>join</a:t>
            </a:r>
            <a:r>
              <a:rPr lang="en-US" altLang="zh-TW" dirty="0"/>
              <a:t> operations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03512" y="2924944"/>
            <a:ext cx="8784976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a=data.frame(WD=c(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ID=c("tinin", "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","lee"), 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Date=as.Date(c("201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","201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","201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PHONE=c("0910","0955","0933"))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b=data.frame(PHONE=c("0910","0955","0987","0966"),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NAME=c(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"TM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","PHS"))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WD    ID       Date PHONE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2 tinin 2016-02-23  0910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2  3   </a:t>
            </a:r>
            <a:r>
              <a:rPr lang="en-US" altLang="zh-TW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0955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4   lee 2016-02-25  0933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PHONE     NAME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   CHT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0955     FET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0987     TM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0966     PHS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07568" y="1878022"/>
            <a:ext cx="777686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merge(x=a,y=b, by="PHONE",all=TRUE)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#outer join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 WD    ID       Date     NAME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2 tinin 2016-02-23   CHT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0933  4   lee 2016-02-25   &lt;NA&gt;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3  0955  3  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 FET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0966 NA  &lt;NA&gt;       &lt;NA&gt;   PHS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0987 NA  &lt;NA&gt;       &lt;NA&gt;   TM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merge(x=a,y=b, by=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,all.x=TRUE)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#left join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 WD    ID       Date     NAME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2 tinin 2016-02-23   CHT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0933  4   lee 2016-02-25   &lt;NA&gt;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3  0955  3  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 FET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8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微軟資料科學學位認證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 descr="資料科學 (Data Science) 學習路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29" y="2598115"/>
            <a:ext cx="6486525" cy="283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61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43572" y="1878022"/>
            <a:ext cx="770485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merge(x=a,y=b, by=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,all.y=TRUE)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#right join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PHONE WD    ID       Date NAME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tinin 201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CHT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2  0955 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FET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0966 NA  &lt;NA&gt;       &lt;NA&gt;  PHS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0987 NA  &lt;NA&gt;       &lt;NA&gt;   TM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merge(x=a,y=b, by=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,all=FALSE)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#inner join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PHONE WD    ID       Date NAME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2 tinin 2016-02-23  CHT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2  0955  3  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FET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03512" y="2276873"/>
            <a:ext cx="878497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a=data.frame(WD=c(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ID=c("tinin", "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","lee"),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Date=as.Date(c("201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","201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","201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PHONE=c("0910","0955","0933"))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b=data.frame(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=c("0910","0955","0987","0966"),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NAME=c(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"CHT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"FET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"TM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","PHS"))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merge(a,b,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by.y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="NUM"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all=FALSE)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#inner join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PHONE WD    ID       Date NAME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2 tinin 2016-02-23  CHT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2  0955  3  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FET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030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Merge two datasets, AQX.csv and AQXsite.csv, by ‘</a:t>
            </a:r>
            <a:r>
              <a:rPr lang="en-US" altLang="zh-TW" dirty="0" err="1" smtClean="0"/>
              <a:t>SiteName</a:t>
            </a:r>
            <a:r>
              <a:rPr lang="en-US" altLang="zh-TW" dirty="0" smtClean="0"/>
              <a:t>’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37" y="2871862"/>
            <a:ext cx="7051327" cy="361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Control Structures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3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(</a:t>
            </a:r>
            <a:r>
              <a:rPr lang="en-US" altLang="zh-TW" i="1" dirty="0" err="1"/>
              <a:t>cond</a:t>
            </a:r>
            <a:r>
              <a:rPr lang="en-US" altLang="zh-TW" dirty="0"/>
              <a:t>) </a:t>
            </a:r>
            <a:r>
              <a:rPr lang="en-US" altLang="zh-TW" i="1" dirty="0" smtClean="0"/>
              <a:t>expr</a:t>
            </a:r>
          </a:p>
          <a:p>
            <a:endParaRPr lang="en-US" altLang="zh-TW" dirty="0"/>
          </a:p>
          <a:p>
            <a:r>
              <a:rPr lang="en-US" altLang="zh-TW" dirty="0"/>
              <a:t>if (</a:t>
            </a:r>
            <a:r>
              <a:rPr lang="en-US" altLang="zh-TW" i="1" dirty="0" err="1"/>
              <a:t>cond</a:t>
            </a:r>
            <a:r>
              <a:rPr lang="en-US" altLang="zh-TW" dirty="0"/>
              <a:t>) </a:t>
            </a:r>
            <a:r>
              <a:rPr lang="en-US" altLang="zh-TW" i="1" dirty="0"/>
              <a:t>expr1</a:t>
            </a:r>
            <a:r>
              <a:rPr lang="en-US" altLang="zh-TW" dirty="0"/>
              <a:t> else </a:t>
            </a:r>
            <a:r>
              <a:rPr lang="en-US" altLang="zh-TW" i="1" dirty="0" smtClean="0"/>
              <a:t>expr2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</a:t>
            </a:r>
            <a:r>
              <a:rPr lang="en-US" altLang="zh-TW" dirty="0" smtClean="0"/>
              <a:t>Structures - if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47755" y="3692576"/>
            <a:ext cx="73448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if (a %% 2 == 1) print ("odd") else print ("even")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"even"</a:t>
            </a:r>
          </a:p>
        </p:txBody>
      </p:sp>
      <p:sp>
        <p:nvSpPr>
          <p:cNvPr id="6" name="矩形 5"/>
          <p:cNvSpPr/>
          <p:nvPr/>
        </p:nvSpPr>
        <p:spPr>
          <a:xfrm>
            <a:off x="3125670" y="3980231"/>
            <a:ext cx="1800200" cy="3394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57208" y="3982571"/>
            <a:ext cx="1800200" cy="3394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535323" y="3980231"/>
            <a:ext cx="1944216" cy="338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919536" y="2804337"/>
            <a:ext cx="2025533" cy="1272736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855640" y="2804337"/>
            <a:ext cx="2736304" cy="117589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8" idx="0"/>
          </p:cNvCxnSpPr>
          <p:nvPr/>
        </p:nvCxnSpPr>
        <p:spPr>
          <a:xfrm>
            <a:off x="4295800" y="2804337"/>
            <a:ext cx="4211631" cy="1175894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R programming if statement flow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600" y="588105"/>
            <a:ext cx="21621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 programming if else statement 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70" y="581069"/>
            <a:ext cx="26574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8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if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83632" y="1988841"/>
            <a:ext cx="6624736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 = 60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(score &gt;= 80){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print("A")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(score &gt;= 70 &amp;&amp; score &lt; 80){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print("B")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(score &gt;= 60 &amp;&amp; score &lt; 70){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print("C")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else{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print("D")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"C"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919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if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36776" y="2060849"/>
            <a:ext cx="63184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1:10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 = ifelse(x&gt;5,"T","F")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[1] "F" "F" "F" "F" "F" "T" "T" "T" "T" "T"</a:t>
            </a:r>
          </a:p>
        </p:txBody>
      </p:sp>
    </p:spTree>
    <p:extLst>
      <p:ext uri="{BB962C8B-B14F-4D97-AF65-F5344CB8AC3E}">
        <p14:creationId xmlns:p14="http://schemas.microsoft.com/office/powerpoint/2010/main" val="31263439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(</a:t>
            </a:r>
            <a:r>
              <a:rPr lang="en-US" altLang="zh-TW" i="1" dirty="0" err="1"/>
              <a:t>var</a:t>
            </a:r>
            <a:r>
              <a:rPr lang="en-US" altLang="zh-TW" dirty="0"/>
              <a:t> in </a:t>
            </a:r>
            <a:r>
              <a:rPr lang="en-US" altLang="zh-TW" i="1" dirty="0" err="1"/>
              <a:t>seq</a:t>
            </a:r>
            <a:r>
              <a:rPr lang="en-US" altLang="zh-TW" dirty="0"/>
              <a:t>) </a:t>
            </a:r>
            <a:r>
              <a:rPr lang="en-US" altLang="zh-TW" i="1" dirty="0"/>
              <a:t>expr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var</a:t>
            </a:r>
            <a:r>
              <a:rPr lang="en-US" altLang="zh-TW" dirty="0" smtClean="0"/>
              <a:t> : variable</a:t>
            </a:r>
          </a:p>
          <a:p>
            <a:pPr lvl="1"/>
            <a:r>
              <a:rPr lang="en-US" altLang="zh-TW" dirty="0" err="1" smtClean="0"/>
              <a:t>seq</a:t>
            </a:r>
            <a:r>
              <a:rPr lang="en-US" altLang="zh-TW" dirty="0" smtClean="0"/>
              <a:t> : vector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</a:t>
            </a:r>
            <a:r>
              <a:rPr lang="en-US" altLang="zh-TW" dirty="0" smtClean="0"/>
              <a:t>Structures </a:t>
            </a:r>
            <a:r>
              <a:rPr lang="en-US" altLang="zh-TW" dirty="0"/>
              <a:t>-</a:t>
            </a:r>
            <a:r>
              <a:rPr lang="en-US" altLang="zh-TW" dirty="0" smtClean="0"/>
              <a:t>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87688" y="3573017"/>
            <a:ext cx="523832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sum=0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(i in 1:20){sum = sum + i}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</a:t>
            </a:r>
          </a:p>
          <a:p>
            <a:r>
              <a:rPr lang="nn-NO" altLang="zh-TW" dirty="0">
                <a:latin typeface="Courier New" pitchFamily="49" charset="0"/>
                <a:cs typeface="Courier New" pitchFamily="49" charset="0"/>
              </a:rPr>
              <a:t>[1] 210</a:t>
            </a:r>
          </a:p>
        </p:txBody>
      </p:sp>
      <p:sp>
        <p:nvSpPr>
          <p:cNvPr id="6" name="矩形 5"/>
          <p:cNvSpPr/>
          <p:nvPr/>
        </p:nvSpPr>
        <p:spPr>
          <a:xfrm>
            <a:off x="4323471" y="3861048"/>
            <a:ext cx="188354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單箭頭接點 6"/>
          <p:cNvCxnSpPr>
            <a:endCxn id="6" idx="0"/>
          </p:cNvCxnSpPr>
          <p:nvPr/>
        </p:nvCxnSpPr>
        <p:spPr>
          <a:xfrm>
            <a:off x="1919536" y="1988840"/>
            <a:ext cx="2498112" cy="1872208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15880" y="3861048"/>
            <a:ext cx="576064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855640" y="1988840"/>
            <a:ext cx="2376264" cy="1969944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735960" y="3861048"/>
            <a:ext cx="2016224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直線單箭頭接點 12"/>
          <p:cNvCxnSpPr>
            <a:endCxn id="12" idx="0"/>
          </p:cNvCxnSpPr>
          <p:nvPr/>
        </p:nvCxnSpPr>
        <p:spPr>
          <a:xfrm>
            <a:off x="3575720" y="1988840"/>
            <a:ext cx="3168352" cy="1872208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289" y="1188287"/>
            <a:ext cx="3216027" cy="476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(</a:t>
            </a:r>
            <a:r>
              <a:rPr lang="en-US" altLang="zh-TW" i="1" dirty="0" err="1">
                <a:solidFill>
                  <a:srgbClr val="00B050"/>
                </a:solidFill>
              </a:rPr>
              <a:t>var</a:t>
            </a:r>
            <a:r>
              <a:rPr lang="en-US" altLang="zh-TW" dirty="0"/>
              <a:t> in </a:t>
            </a:r>
            <a:r>
              <a:rPr lang="en-US" altLang="zh-TW" i="1" dirty="0" err="1">
                <a:solidFill>
                  <a:srgbClr val="0000FF"/>
                </a:solidFill>
              </a:rPr>
              <a:t>seq</a:t>
            </a:r>
            <a:r>
              <a:rPr lang="en-US" altLang="zh-TW" dirty="0"/>
              <a:t>) </a:t>
            </a:r>
            <a:r>
              <a:rPr lang="en-US" altLang="zh-TW" i="1" dirty="0">
                <a:solidFill>
                  <a:srgbClr val="7030A0"/>
                </a:solidFill>
              </a:rPr>
              <a:t>expr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: variable</a:t>
            </a:r>
          </a:p>
          <a:p>
            <a:pPr lvl="1"/>
            <a:r>
              <a:rPr lang="en-US" altLang="zh-TW" dirty="0" err="1"/>
              <a:t>seq</a:t>
            </a:r>
            <a:r>
              <a:rPr lang="en-US" altLang="zh-TW" dirty="0"/>
              <a:t> : vector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88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519937" y="260648"/>
            <a:ext cx="4990421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2010))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2010"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2011))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2011"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2012))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2012"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2013))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2013"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2014))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2014"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2015))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2015"</a:t>
            </a:r>
          </a:p>
        </p:txBody>
      </p:sp>
      <p:sp>
        <p:nvSpPr>
          <p:cNvPr id="8" name="矩形 7"/>
          <p:cNvSpPr/>
          <p:nvPr/>
        </p:nvSpPr>
        <p:spPr>
          <a:xfrm>
            <a:off x="5519937" y="3898028"/>
            <a:ext cx="499042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for (i in 2010:2015){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print(paste("The year is", i))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2010"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2011"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2012"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2013"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2014"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2015"</a:t>
            </a:r>
          </a:p>
        </p:txBody>
      </p:sp>
      <p:sp>
        <p:nvSpPr>
          <p:cNvPr id="9" name="矩形 8"/>
          <p:cNvSpPr/>
          <p:nvPr/>
        </p:nvSpPr>
        <p:spPr>
          <a:xfrm>
            <a:off x="6522806" y="3834128"/>
            <a:ext cx="188354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/>
          <p:cNvCxnSpPr>
            <a:endCxn id="9" idx="0"/>
          </p:cNvCxnSpPr>
          <p:nvPr/>
        </p:nvCxnSpPr>
        <p:spPr>
          <a:xfrm>
            <a:off x="1919536" y="1988840"/>
            <a:ext cx="4697447" cy="1845288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246673" y="3958784"/>
            <a:ext cx="1225591" cy="24381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855640" y="1988840"/>
            <a:ext cx="4457244" cy="209185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978724" y="4268869"/>
            <a:ext cx="4315544" cy="2372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3575720" y="1988840"/>
            <a:ext cx="3608040" cy="2304256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7807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(</a:t>
            </a:r>
            <a:r>
              <a:rPr lang="en-US" altLang="zh-TW" i="1" dirty="0" err="1"/>
              <a:t>var</a:t>
            </a:r>
            <a:r>
              <a:rPr lang="en-US" altLang="zh-TW" dirty="0"/>
              <a:t> in </a:t>
            </a:r>
            <a:r>
              <a:rPr lang="en-US" altLang="zh-TW" i="1" dirty="0" err="1"/>
              <a:t>seq</a:t>
            </a:r>
            <a:r>
              <a:rPr lang="en-US" altLang="zh-TW" dirty="0"/>
              <a:t>) </a:t>
            </a:r>
            <a:r>
              <a:rPr lang="en-US" altLang="zh-TW" i="1" dirty="0"/>
              <a:t>expr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var</a:t>
            </a:r>
            <a:r>
              <a:rPr lang="en-US" altLang="zh-TW" dirty="0" smtClean="0"/>
              <a:t> : variable</a:t>
            </a:r>
          </a:p>
          <a:p>
            <a:pPr lvl="1"/>
            <a:r>
              <a:rPr lang="en-US" altLang="zh-TW" dirty="0" err="1" smtClean="0"/>
              <a:t>seq</a:t>
            </a:r>
            <a:r>
              <a:rPr lang="en-US" altLang="zh-TW" dirty="0" smtClean="0"/>
              <a:t> : vector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87688" y="3015576"/>
            <a:ext cx="523832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sum=0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(i in 1:20){sum = sum + i}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</a:t>
            </a:r>
          </a:p>
          <a:p>
            <a:r>
              <a:rPr lang="nn-NO" altLang="zh-TW" dirty="0">
                <a:latin typeface="Courier New" pitchFamily="49" charset="0"/>
                <a:cs typeface="Courier New" pitchFamily="49" charset="0"/>
              </a:rPr>
              <a:t>[1] 210</a:t>
            </a:r>
          </a:p>
        </p:txBody>
      </p:sp>
      <p:sp>
        <p:nvSpPr>
          <p:cNvPr id="14" name="矩形 13"/>
          <p:cNvSpPr/>
          <p:nvPr/>
        </p:nvSpPr>
        <p:spPr>
          <a:xfrm>
            <a:off x="3287688" y="4413151"/>
            <a:ext cx="523832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seq(2,20,by=2)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 = 0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for (i in x)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{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sum = sum +i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110</a:t>
            </a:r>
          </a:p>
        </p:txBody>
      </p:sp>
    </p:spTree>
    <p:extLst>
      <p:ext uri="{BB962C8B-B14F-4D97-AF65-F5344CB8AC3E}">
        <p14:creationId xmlns:p14="http://schemas.microsoft.com/office/powerpoint/2010/main" val="5942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Install R &amp; </a:t>
            </a:r>
            <a:r>
              <a:rPr lang="en-US" altLang="zh-TW" dirty="0" err="1" smtClean="0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56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Example : Multiplication table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0000" y="2276872"/>
            <a:ext cx="4572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a=rep(c(0),times=81)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dim(a)=c(9,9)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1:9) {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for(j in 1:9){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a[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*j}}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9543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Pascal Triangle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91</a:t>
            </a:fld>
            <a:endParaRPr lang="zh-TW" altLang="en-US"/>
          </a:p>
        </p:txBody>
      </p:sp>
      <p:pic>
        <p:nvPicPr>
          <p:cNvPr id="5" name="Picture 3" descr="\tbinom{n}{r}=\tbinom{n-1}{r}+\tbinom{n-1}{r-1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276873"/>
            <a:ext cx="3175528" cy="50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466" y="3140969"/>
            <a:ext cx="2855780" cy="10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07568" y="2420889"/>
            <a:ext cx="777686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out = rep(0,4)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for (i in 1:4)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{ 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out[i] = mean(iris[,i])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names(out) = colnames(iris[,1:4])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out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Sepal.Length  Sepal.Width Petal.Length  Petal.Width 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5.843333     3.057333     3.758000     1.199333 </a:t>
            </a:r>
          </a:p>
        </p:txBody>
      </p:sp>
    </p:spTree>
    <p:extLst>
      <p:ext uri="{BB962C8B-B14F-4D97-AF65-F5344CB8AC3E}">
        <p14:creationId xmlns:p14="http://schemas.microsoft.com/office/powerpoint/2010/main" val="25659929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99656" y="1600200"/>
            <a:ext cx="6192688" cy="233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unique(iris[,5])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0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 in x)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y[i] = mean(iris[iris[,5]==i,1])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versicolor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virginica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0.000      5.006      5.936      6.588</a:t>
            </a:r>
            <a:endParaRPr lang="zh-TW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99656" y="4105375"/>
            <a:ext cx="6192688" cy="261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unique(iris[,5])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0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 in 1:length(x))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y[i] = mean(iris[iris[,5]==x[i],1])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names(y)=x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versicolor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virginica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5.006    5.936      6.588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1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Calculate the average </a:t>
            </a:r>
            <a:r>
              <a:rPr lang="en-US" altLang="zh-TW" dirty="0"/>
              <a:t>of </a:t>
            </a:r>
            <a:r>
              <a:rPr lang="en-US" altLang="zh-TW" dirty="0" err="1" smtClean="0"/>
              <a:t>Sepal.Length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Sepal.Width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Petal.Length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Petal.Width</a:t>
            </a:r>
            <a:r>
              <a:rPr lang="en-US" altLang="zh-TW" dirty="0" smtClean="0"/>
              <a:t> of </a:t>
            </a:r>
            <a:r>
              <a:rPr lang="en-US" altLang="zh-TW" dirty="0"/>
              <a:t>each </a:t>
            </a:r>
            <a:r>
              <a:rPr lang="en-US" altLang="zh-TW" dirty="0" smtClean="0"/>
              <a:t>species in IRIS dataset.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7" y="3284985"/>
            <a:ext cx="6538217" cy="7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Calculate the average concentration </a:t>
            </a:r>
            <a:r>
              <a:rPr lang="en-US" altLang="zh-TW" dirty="0" smtClean="0"/>
              <a:t>of NO2, PM10, PM2.5, O3 and SO2 </a:t>
            </a:r>
            <a:r>
              <a:rPr lang="en-US" altLang="zh-TW" dirty="0"/>
              <a:t>of </a:t>
            </a:r>
            <a:r>
              <a:rPr lang="en-US" altLang="zh-TW" dirty="0" smtClean="0"/>
              <a:t>each station.</a:t>
            </a:r>
          </a:p>
          <a:p>
            <a:endParaRPr lang="en-US" altLang="zh-TW" dirty="0"/>
          </a:p>
          <a:p>
            <a:r>
              <a:rPr lang="en-US" altLang="zh-TW" dirty="0" smtClean="0"/>
              <a:t>Data: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x=read.csv("</a:t>
            </a:r>
            <a:r>
              <a:rPr lang="en-US" altLang="zh-TW" dirty="0" err="1">
                <a:solidFill>
                  <a:schemeClr val="tx1"/>
                </a:solidFill>
              </a:rPr>
              <a:t>AirPollution.csv",header</a:t>
            </a:r>
            <a:r>
              <a:rPr lang="en-US" altLang="zh-TW" dirty="0">
                <a:solidFill>
                  <a:schemeClr val="tx1"/>
                </a:solidFill>
              </a:rPr>
              <a:t>=T)</a:t>
            </a: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4365104"/>
            <a:ext cx="6210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3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repeat </a:t>
            </a:r>
            <a:r>
              <a:rPr lang="en-US" altLang="zh-TW" dirty="0" err="1" smtClean="0"/>
              <a:t>expr_repeat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break</a:t>
            </a:r>
            <a:r>
              <a:rPr lang="en-US" altLang="zh-TW" dirty="0"/>
              <a:t> statement is the only way to come out of the repeat loop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</a:t>
            </a:r>
            <a:r>
              <a:rPr lang="en-US" altLang="zh-TW" dirty="0" smtClean="0"/>
              <a:t>repeat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0000" y="3068961"/>
            <a:ext cx="45720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sum=0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i=1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repeat{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sum=sum+i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i=i+1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if(i&gt;20)break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}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</a:t>
            </a:r>
          </a:p>
          <a:p>
            <a:r>
              <a:rPr lang="nn-NO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210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while (</a:t>
            </a:r>
            <a:r>
              <a:rPr lang="en-US" altLang="zh-TW" i="1" dirty="0" err="1" smtClean="0"/>
              <a:t>cond</a:t>
            </a:r>
            <a:r>
              <a:rPr lang="en-US" altLang="zh-TW" dirty="0" smtClean="0"/>
              <a:t>) </a:t>
            </a:r>
            <a:r>
              <a:rPr lang="en-US" altLang="zh-TW" i="1" dirty="0" smtClean="0"/>
              <a:t>expr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</a:t>
            </a:r>
            <a:r>
              <a:rPr lang="en-US" altLang="zh-TW" dirty="0" smtClean="0"/>
              <a:t>while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0000" y="3068960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sum=0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i=1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while(i&lt;=20){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sum=sum+i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i=i+1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}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</a:t>
            </a:r>
          </a:p>
          <a:p>
            <a:r>
              <a:rPr lang="nn-NO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210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6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next</a:t>
            </a:r>
          </a:p>
          <a:p>
            <a:pPr lvl="1"/>
            <a:r>
              <a:rPr lang="en-US" altLang="zh-TW" dirty="0"/>
              <a:t>halts the processing of the current iteration and advances the looping </a:t>
            </a:r>
            <a:r>
              <a:rPr lang="en-US" altLang="zh-TW" dirty="0" smtClean="0"/>
              <a:t>index</a:t>
            </a:r>
          </a:p>
          <a:p>
            <a:pPr lvl="1"/>
            <a:r>
              <a:rPr lang="en-US" altLang="zh-TW" dirty="0" smtClean="0"/>
              <a:t>Like </a:t>
            </a:r>
            <a:r>
              <a:rPr lang="en-US" altLang="zh-TW" dirty="0" smtClean="0">
                <a:solidFill>
                  <a:srgbClr val="FF0000"/>
                </a:solidFill>
              </a:rPr>
              <a:t>continue</a:t>
            </a:r>
            <a:r>
              <a:rPr lang="en-US" altLang="zh-TW" dirty="0" smtClean="0"/>
              <a:t> in C++</a:t>
            </a:r>
          </a:p>
          <a:p>
            <a:r>
              <a:rPr lang="en-US" altLang="zh-TW" dirty="0" smtClean="0"/>
              <a:t>break</a:t>
            </a:r>
          </a:p>
          <a:p>
            <a:pPr lvl="1"/>
            <a:r>
              <a:rPr lang="en-US" altLang="zh-TW" dirty="0"/>
              <a:t>breaks out of </a:t>
            </a:r>
            <a:r>
              <a:rPr lang="en-US" altLang="zh-TW" dirty="0" smtClean="0"/>
              <a:t>a loop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</a:t>
            </a:r>
            <a:r>
              <a:rPr lang="en-US" altLang="zh-TW" dirty="0" smtClean="0"/>
              <a:t>– next &amp; break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31604" y="4404548"/>
            <a:ext cx="712879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1:5) { if 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==3)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altLang="zh-TW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print(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)}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1:5) { if 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==3)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TW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print(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)}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</a:t>
            </a:r>
          </a:p>
        </p:txBody>
      </p:sp>
    </p:spTree>
    <p:extLst>
      <p:ext uri="{BB962C8B-B14F-4D97-AF65-F5344CB8AC3E}">
        <p14:creationId xmlns:p14="http://schemas.microsoft.com/office/powerpoint/2010/main" val="426434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9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vim</Template>
  <TotalTime>38703</TotalTime>
  <Words>8566</Words>
  <Application>Microsoft Office PowerPoint</Application>
  <PresentationFormat>寬螢幕</PresentationFormat>
  <Paragraphs>1625</Paragraphs>
  <Slides>144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144</vt:i4>
      </vt:variant>
    </vt:vector>
  </HeadingPairs>
  <TitlesOfParts>
    <vt:vector size="153" baseType="lpstr">
      <vt:lpstr>新細明體</vt:lpstr>
      <vt:lpstr>Calibri</vt:lpstr>
      <vt:lpstr>Corbel</vt:lpstr>
      <vt:lpstr>Courier New</vt:lpstr>
      <vt:lpstr>Courier New</vt:lpstr>
      <vt:lpstr>Times New Roman</vt:lpstr>
      <vt:lpstr>Wingdings</vt:lpstr>
      <vt:lpstr>Custom Theme</vt:lpstr>
      <vt:lpstr>Equation</vt:lpstr>
      <vt:lpstr>R programming</vt:lpstr>
      <vt:lpstr>Outline</vt:lpstr>
      <vt:lpstr>Reference</vt:lpstr>
      <vt:lpstr>Introduction to R</vt:lpstr>
      <vt:lpstr>What is R?</vt:lpstr>
      <vt:lpstr>Introduction to R</vt:lpstr>
      <vt:lpstr>Introduction to R</vt:lpstr>
      <vt:lpstr>微軟資料科學學位認證</vt:lpstr>
      <vt:lpstr>Install R &amp; Rstudio</vt:lpstr>
      <vt:lpstr>Install R &amp; Rstudio</vt:lpstr>
      <vt:lpstr>Rstudio (http://www.rstudio.com/)</vt:lpstr>
      <vt:lpstr>Installation</vt:lpstr>
      <vt:lpstr>Connect to server</vt:lpstr>
      <vt:lpstr>Connect to server</vt:lpstr>
      <vt:lpstr>Connect to server</vt:lpstr>
      <vt:lpstr>passwd</vt:lpstr>
      <vt:lpstr>Get ready to RStudio</vt:lpstr>
      <vt:lpstr>Get ready to RStudio</vt:lpstr>
      <vt:lpstr>Get ready to RStudio</vt:lpstr>
      <vt:lpstr>Get ready to RStudio</vt:lpstr>
      <vt:lpstr>Suggestion step to install packages</vt:lpstr>
      <vt:lpstr>Get ready to RStudio</vt:lpstr>
      <vt:lpstr>Get ready to RStudio</vt:lpstr>
      <vt:lpstr>Get ready to RStudio</vt:lpstr>
      <vt:lpstr>Get ready to RStudio</vt:lpstr>
      <vt:lpstr>Get ready to RStudio</vt:lpstr>
      <vt:lpstr>Get ready to RStudio</vt:lpstr>
      <vt:lpstr>Get ready to RStudio</vt:lpstr>
      <vt:lpstr>Get ready to RStudio</vt:lpstr>
      <vt:lpstr>Get ready to RStudio</vt:lpstr>
      <vt:lpstr>Exercise</vt:lpstr>
      <vt:lpstr>Basic R Programming</vt:lpstr>
      <vt:lpstr>Basic R Programming</vt:lpstr>
      <vt:lpstr>Basic R Programming- assignment</vt:lpstr>
      <vt:lpstr>Basic R Programming- Naming</vt:lpstr>
      <vt:lpstr>Basic R Programming- Object</vt:lpstr>
      <vt:lpstr>Some example</vt:lpstr>
      <vt:lpstr>Basic R Programming- operator</vt:lpstr>
      <vt:lpstr>Basic R Programming- operator</vt:lpstr>
      <vt:lpstr>Basic R Programming- keywords</vt:lpstr>
      <vt:lpstr>Basic R Programming- Basic statistics function</vt:lpstr>
      <vt:lpstr>Basic R Programming- Basic statistics function</vt:lpstr>
      <vt:lpstr>Exercise</vt:lpstr>
      <vt:lpstr>Basic R Programming- data type</vt:lpstr>
      <vt:lpstr>Basic R Programming- data type</vt:lpstr>
      <vt:lpstr>Basic R Programming- data type</vt:lpstr>
      <vt:lpstr>Basic R Programming- data type</vt:lpstr>
      <vt:lpstr>Basic R Programming- data type</vt:lpstr>
      <vt:lpstr>Basic R Programming- data type</vt:lpstr>
      <vt:lpstr>Basic R Programming- vector(向量)</vt:lpstr>
      <vt:lpstr>Basic R Programming- vector(向量)</vt:lpstr>
      <vt:lpstr>Basic R Programming- vector(向量)</vt:lpstr>
      <vt:lpstr>Exercise</vt:lpstr>
      <vt:lpstr>Basic R Programming- vector(向量)</vt:lpstr>
      <vt:lpstr>Basic R Programming- vector(向量)</vt:lpstr>
      <vt:lpstr>Basic R Programming- vector(向量)</vt:lpstr>
      <vt:lpstr>Basic R Programming- vector(向量)</vt:lpstr>
      <vt:lpstr>Basic R Programming- Basic statistics function</vt:lpstr>
      <vt:lpstr>Basic R Programming - matrix(矩陣)</vt:lpstr>
      <vt:lpstr>Basic R Programming - matrix(矩陣)</vt:lpstr>
      <vt:lpstr>Basic R Programming - matrix(矩陣)</vt:lpstr>
      <vt:lpstr>Basic R Programming - matrix(矩陣)</vt:lpstr>
      <vt:lpstr>Basic R Programming - matrix(矩陣)</vt:lpstr>
      <vt:lpstr>Basic R Programming - matrix(矩陣)</vt:lpstr>
      <vt:lpstr>Exercise</vt:lpstr>
      <vt:lpstr>Basic R Programming - matrix(矩陣)</vt:lpstr>
      <vt:lpstr>Exercise</vt:lpstr>
      <vt:lpstr>Exercise</vt:lpstr>
      <vt:lpstr>Basic R Programming - factor(因子)</vt:lpstr>
      <vt:lpstr>Basic R Programming - factor(因子)</vt:lpstr>
      <vt:lpstr>Basic R Programming - list(列表)</vt:lpstr>
      <vt:lpstr>Basic R Programming - list(列表)</vt:lpstr>
      <vt:lpstr>Basic R Programming - list(列表)</vt:lpstr>
      <vt:lpstr>Basic R Programming -data frame(資料欄)</vt:lpstr>
      <vt:lpstr>Basic R Programming -data frame(資料欄)</vt:lpstr>
      <vt:lpstr>Basic R Programming -data frame(資料欄)</vt:lpstr>
      <vt:lpstr>Exercise</vt:lpstr>
      <vt:lpstr>Basic R Programming -data frame(資料欄)</vt:lpstr>
      <vt:lpstr>Basic R Programming -data frame(資料欄)</vt:lpstr>
      <vt:lpstr>Basic R Programming -data frame(資料欄)</vt:lpstr>
      <vt:lpstr>Basic R Programming -data frame(資料欄)</vt:lpstr>
      <vt:lpstr>Exercise</vt:lpstr>
      <vt:lpstr>Control Structures</vt:lpstr>
      <vt:lpstr>Control Structures - if </vt:lpstr>
      <vt:lpstr>Control Structures - if </vt:lpstr>
      <vt:lpstr>Control Structures - if </vt:lpstr>
      <vt:lpstr>Control Structures - for</vt:lpstr>
      <vt:lpstr>Control Structures - for</vt:lpstr>
      <vt:lpstr>Control Structures - for</vt:lpstr>
      <vt:lpstr>Control Structures - for</vt:lpstr>
      <vt:lpstr>Exercise</vt:lpstr>
      <vt:lpstr>Control Structures - for</vt:lpstr>
      <vt:lpstr>Control Structures - for</vt:lpstr>
      <vt:lpstr>Exercise</vt:lpstr>
      <vt:lpstr>Exercise</vt:lpstr>
      <vt:lpstr>Control Structures - repeat</vt:lpstr>
      <vt:lpstr>Control Structures - while</vt:lpstr>
      <vt:lpstr>Control Structures – next &amp; break</vt:lpstr>
      <vt:lpstr>Function</vt:lpstr>
      <vt:lpstr>Function</vt:lpstr>
      <vt:lpstr>Function &amp; apply</vt:lpstr>
      <vt:lpstr>recursive</vt:lpstr>
      <vt:lpstr>recursive</vt:lpstr>
      <vt:lpstr>File</vt:lpstr>
      <vt:lpstr>File  - read table / read csv</vt:lpstr>
      <vt:lpstr>File – CSV (from web)</vt:lpstr>
      <vt:lpstr>File - scan (read file)</vt:lpstr>
      <vt:lpstr>File –XLSX</vt:lpstr>
      <vt:lpstr>File - XML</vt:lpstr>
      <vt:lpstr>File - JSON</vt:lpstr>
      <vt:lpstr>File - cat &amp; write</vt:lpstr>
      <vt:lpstr>File - write table</vt:lpstr>
      <vt:lpstr>File - sink (write file)</vt:lpstr>
      <vt:lpstr>Convert file type</vt:lpstr>
      <vt:lpstr>Exercise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Exercise</vt:lpstr>
      <vt:lpstr>dplyr</vt:lpstr>
      <vt:lpstr>dplyr</vt:lpstr>
      <vt:lpstr>dplyr</vt:lpstr>
      <vt:lpstr>dplyr</vt:lpstr>
      <vt:lpstr>dplyr</vt:lpstr>
      <vt:lpstr>dplyr</vt:lpstr>
      <vt:lpstr>R calling C/C++</vt:lpstr>
      <vt:lpstr>R calling c</vt:lpstr>
      <vt:lpstr>R calling c (linux)</vt:lpstr>
      <vt:lpstr>R calling c function (linux)</vt:lpstr>
      <vt:lpstr>R calling c function (linux)</vt:lpstr>
      <vt:lpstr>R calling c function (linux)</vt:lpstr>
      <vt:lpstr>R calling Python / Perl (linux)</vt:lpstr>
      <vt:lpstr>Calling R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大規模資料處理技術程式設計</dc:title>
  <dc:creator>tinin</dc:creator>
  <cp:lastModifiedBy>簡廷因</cp:lastModifiedBy>
  <cp:revision>785</cp:revision>
  <dcterms:created xsi:type="dcterms:W3CDTF">2012-12-17T14:50:36Z</dcterms:created>
  <dcterms:modified xsi:type="dcterms:W3CDTF">2022-03-03T05:27:11Z</dcterms:modified>
</cp:coreProperties>
</file>