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Microsoft Yahei" panose="020B0503020204020204" pitchFamily="34" charset="-122"/>
      <p:regular r:id="rId17"/>
      <p:bold r:id="rId18"/>
    </p:embeddedFont>
    <p:embeddedFont>
      <p:font typeface="Arial Black" panose="020B0A04020102020204" pitchFamily="34" charset="0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YebeSZZcnWh1TvyzbjHmK90F5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663" y="-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&#10;文本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7"/>
          <p:cNvSpPr txBox="1">
            <a:spLocks noGrp="1"/>
          </p:cNvSpPr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body" idx="1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>
  <p:cSld name="自定义版式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>
            <a:spLocks noGrp="1"/>
          </p:cNvSpPr>
          <p:nvPr>
            <p:ph type="title"/>
          </p:nvPr>
        </p:nvSpPr>
        <p:spPr>
          <a:xfrm>
            <a:off x="1357467" y="333028"/>
            <a:ext cx="10515600" cy="53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96CC2"/>
              </a:buClr>
              <a:buSzPts val="3200"/>
              <a:buFont typeface="Arial Black"/>
              <a:buNone/>
              <a:defRPr sz="3200">
                <a:solidFill>
                  <a:srgbClr val="796CC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4" name="Google Shape;2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116492" y="115313"/>
            <a:ext cx="1561043" cy="1070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9624079" y="4434728"/>
            <a:ext cx="3069771" cy="23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3"/>
          <p:cNvSpPr txBox="1"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body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>
            <a:spLocks noGrp="1"/>
          </p:cNvSpPr>
          <p:nvPr>
            <p:ph type="pic" idx="2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37435" y="2702809"/>
            <a:ext cx="6167203" cy="4794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66763" y="-465547"/>
            <a:ext cx="6096096" cy="59797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2886443" y="1979224"/>
            <a:ext cx="6419115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 b="1" i="0" u="none" strike="noStrike" cap="none">
                <a:solidFill>
                  <a:srgbClr val="796CC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花中君子</a:t>
            </a:r>
            <a:endParaRPr sz="8000" b="1" i="0" u="none" strike="noStrike" cap="none">
              <a:solidFill>
                <a:srgbClr val="796CC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2572871" y="3334992"/>
            <a:ext cx="704625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b="1" i="0" u="none" strike="noStrike" cap="non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蝴蝶蘭預測專題競賽</a:t>
            </a:r>
            <a:endParaRPr sz="4000" b="1" i="0" u="none" strike="noStrike" cap="non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3017396" y="4330476"/>
            <a:ext cx="615720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0" i="0" u="none" strike="noStrike" cap="none">
                <a:solidFill>
                  <a:srgbClr val="59A5AD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第21組</a:t>
            </a:r>
            <a:br>
              <a:rPr lang="zh-TW" sz="2000" b="0" i="0" u="none" strike="noStrike" cap="none">
                <a:solidFill>
                  <a:srgbClr val="59A5AD"/>
                </a:solidFill>
                <a:latin typeface="Microsoft Yahei"/>
                <a:ea typeface="Microsoft Yahei"/>
                <a:cs typeface="Microsoft Yahei"/>
                <a:sym typeface="Microsoft Yahei"/>
              </a:rPr>
            </a:br>
            <a:r>
              <a:rPr lang="zh-TW" sz="2000" b="0" i="0" u="none" strike="noStrike" cap="none">
                <a:solidFill>
                  <a:srgbClr val="59A5AD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1081434 林哲賢、1081447 李明昕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0" i="0" u="none" strike="noStrike" cap="none">
                <a:solidFill>
                  <a:srgbClr val="59A5AD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1108302 余泰毅、1106006 林沛萱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59A5AD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17356" y="1095615"/>
            <a:ext cx="1361819" cy="111863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"/>
          <p:cNvSpPr txBox="1">
            <a:spLocks noGrp="1"/>
          </p:cNvSpPr>
          <p:nvPr>
            <p:ph type="title"/>
          </p:nvPr>
        </p:nvSpPr>
        <p:spPr>
          <a:xfrm>
            <a:off x="1357467" y="395338"/>
            <a:ext cx="10515600" cy="76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96CC2"/>
              </a:buClr>
              <a:buSzPts val="4000"/>
              <a:buFont typeface="Arial Black"/>
              <a:buNone/>
            </a:pPr>
            <a:r>
              <a:rPr lang="zh-TW" sz="4000">
                <a:latin typeface="Arial Black"/>
                <a:ea typeface="Arial Black"/>
                <a:cs typeface="Arial Black"/>
                <a:sym typeface="Arial Black"/>
              </a:rPr>
              <a:t>影片DEMO</a:t>
            </a:r>
            <a:endParaRPr sz="4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8" name="Google Shape;248;p1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  <p:pic>
        <p:nvPicPr>
          <p:cNvPr id="249" name="Google Shape;24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0" y="1370397"/>
            <a:ext cx="8382000" cy="4715488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E3E0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"/>
          <p:cNvSpPr txBox="1">
            <a:spLocks noGrp="1"/>
          </p:cNvSpPr>
          <p:nvPr>
            <p:ph type="title"/>
          </p:nvPr>
        </p:nvSpPr>
        <p:spPr>
          <a:xfrm>
            <a:off x="1357467" y="333027"/>
            <a:ext cx="10515600" cy="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96CC2"/>
              </a:buClr>
              <a:buSzPts val="4000"/>
              <a:buFont typeface="Arial Black"/>
              <a:buNone/>
            </a:pPr>
            <a:r>
              <a:rPr lang="zh-TW" sz="4000">
                <a:latin typeface="Arial Black"/>
                <a:ea typeface="Arial Black"/>
                <a:cs typeface="Arial Black"/>
                <a:sym typeface="Arial Black"/>
              </a:rPr>
              <a:t>模型預測的效能</a:t>
            </a:r>
            <a:endParaRPr/>
          </a:p>
        </p:txBody>
      </p:sp>
      <p:sp>
        <p:nvSpPr>
          <p:cNvPr id="255" name="Google Shape;255;p12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  <p:pic>
        <p:nvPicPr>
          <p:cNvPr id="256" name="Google Shape;25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6401" y="2105025"/>
            <a:ext cx="6461636" cy="1118360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57" name="Google Shape;257;p12"/>
          <p:cNvSpPr/>
          <p:nvPr/>
        </p:nvSpPr>
        <p:spPr>
          <a:xfrm>
            <a:off x="1775791" y="2002218"/>
            <a:ext cx="2274479" cy="1323975"/>
          </a:xfrm>
          <a:prstGeom prst="hexagon">
            <a:avLst>
              <a:gd name="adj" fmla="val 28652"/>
              <a:gd name="vf" fmla="val 11547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2"/>
          <p:cNvSpPr/>
          <p:nvPr/>
        </p:nvSpPr>
        <p:spPr>
          <a:xfrm>
            <a:off x="1775791" y="4653376"/>
            <a:ext cx="2265350" cy="1323975"/>
          </a:xfrm>
          <a:prstGeom prst="hexagon">
            <a:avLst>
              <a:gd name="adj" fmla="val 28652"/>
              <a:gd name="vf" fmla="val 11547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" name="Google Shape;259;p12"/>
          <p:cNvGrpSpPr/>
          <p:nvPr/>
        </p:nvGrpSpPr>
        <p:grpSpPr>
          <a:xfrm>
            <a:off x="1775791" y="3329401"/>
            <a:ext cx="2265350" cy="1323975"/>
            <a:chOff x="4268374" y="2533650"/>
            <a:chExt cx="1517650" cy="1323975"/>
          </a:xfrm>
        </p:grpSpPr>
        <p:sp>
          <p:nvSpPr>
            <p:cNvPr id="260" name="Google Shape;260;p12"/>
            <p:cNvSpPr/>
            <p:nvPr/>
          </p:nvSpPr>
          <p:spPr>
            <a:xfrm>
              <a:off x="4268374" y="2533650"/>
              <a:ext cx="1517650" cy="1323975"/>
            </a:xfrm>
            <a:prstGeom prst="hexagon">
              <a:avLst>
                <a:gd name="adj" fmla="val 28652"/>
                <a:gd name="vf" fmla="val 115470"/>
              </a:avLst>
            </a:prstGeom>
            <a:noFill/>
            <a:ln w="25400" cap="flat" cmpd="sng">
              <a:solidFill>
                <a:schemeClr val="accent3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120"/>
                <a:buFont typeface="Noto Sans Symbols"/>
                <a:buNone/>
              </a:pPr>
              <a:endParaRPr sz="16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4463637" y="2997955"/>
              <a:ext cx="1140145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>
                  <a:solidFill>
                    <a:srgbClr val="7F7F7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VGG16</a:t>
              </a:r>
              <a:endParaRPr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2" name="Google Shape;262;p12"/>
          <p:cNvSpPr/>
          <p:nvPr/>
        </p:nvSpPr>
        <p:spPr>
          <a:xfrm>
            <a:off x="2067254" y="2456114"/>
            <a:ext cx="17018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CNN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2"/>
          <p:cNvSpPr/>
          <p:nvPr/>
        </p:nvSpPr>
        <p:spPr>
          <a:xfrm>
            <a:off x="2027582" y="5084531"/>
            <a:ext cx="179807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ResNet101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12"/>
          <p:cNvPicPr preferRelativeResize="0"/>
          <p:nvPr/>
        </p:nvPicPr>
        <p:blipFill rotWithShape="1">
          <a:blip r:embed="rId4">
            <a:alphaModFix/>
          </a:blip>
          <a:srcRect l="1220"/>
          <a:stretch/>
        </p:blipFill>
        <p:spPr>
          <a:xfrm>
            <a:off x="4332604" y="3465358"/>
            <a:ext cx="6271922" cy="1118359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65" name="Google Shape;265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48884" y="4758572"/>
            <a:ext cx="6545145" cy="1118358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"/>
          <p:cNvSpPr/>
          <p:nvPr/>
        </p:nvSpPr>
        <p:spPr>
          <a:xfrm>
            <a:off x="2725444" y="2020915"/>
            <a:ext cx="8655253" cy="391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2" name="Google Shape;272;p13"/>
          <p:cNvCxnSpPr/>
          <p:nvPr/>
        </p:nvCxnSpPr>
        <p:spPr>
          <a:xfrm>
            <a:off x="2068656" y="2599764"/>
            <a:ext cx="2482" cy="3158751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3" name="Google Shape;273;p13"/>
          <p:cNvSpPr txBox="1"/>
          <p:nvPr/>
        </p:nvSpPr>
        <p:spPr>
          <a:xfrm>
            <a:off x="-304241" y="3979084"/>
            <a:ext cx="22310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CNN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3"/>
          <p:cNvSpPr txBox="1"/>
          <p:nvPr/>
        </p:nvSpPr>
        <p:spPr>
          <a:xfrm>
            <a:off x="-304243" y="3116380"/>
            <a:ext cx="22310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VGG16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3"/>
          <p:cNvSpPr txBox="1"/>
          <p:nvPr/>
        </p:nvSpPr>
        <p:spPr>
          <a:xfrm>
            <a:off x="-304242" y="4841788"/>
            <a:ext cx="22310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ResNet101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6" name="Google Shape;276;p13"/>
          <p:cNvGrpSpPr/>
          <p:nvPr/>
        </p:nvGrpSpPr>
        <p:grpSpPr>
          <a:xfrm>
            <a:off x="2068653" y="4026893"/>
            <a:ext cx="6563143" cy="292504"/>
            <a:chOff x="3074278" y="2716814"/>
            <a:chExt cx="6563143" cy="292504"/>
          </a:xfrm>
        </p:grpSpPr>
        <p:sp>
          <p:nvSpPr>
            <p:cNvPr id="277" name="Google Shape;277;p13"/>
            <p:cNvSpPr/>
            <p:nvPr/>
          </p:nvSpPr>
          <p:spPr>
            <a:xfrm>
              <a:off x="3074280" y="2716817"/>
              <a:ext cx="6563141" cy="292501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3074278" y="2716814"/>
              <a:ext cx="5764922" cy="29250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" name="Google Shape;279;p13"/>
          <p:cNvGrpSpPr/>
          <p:nvPr/>
        </p:nvGrpSpPr>
        <p:grpSpPr>
          <a:xfrm>
            <a:off x="2068656" y="3170184"/>
            <a:ext cx="6563140" cy="292501"/>
            <a:chOff x="3074279" y="3700926"/>
            <a:chExt cx="6563140" cy="292501"/>
          </a:xfrm>
        </p:grpSpPr>
        <p:sp>
          <p:nvSpPr>
            <p:cNvPr id="280" name="Google Shape;280;p13"/>
            <p:cNvSpPr/>
            <p:nvPr/>
          </p:nvSpPr>
          <p:spPr>
            <a:xfrm>
              <a:off x="3074279" y="3700926"/>
              <a:ext cx="6563140" cy="292501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3074281" y="3700926"/>
              <a:ext cx="21600" cy="2925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" name="Google Shape;282;p13"/>
          <p:cNvGrpSpPr/>
          <p:nvPr/>
        </p:nvGrpSpPr>
        <p:grpSpPr>
          <a:xfrm>
            <a:off x="2076756" y="4895592"/>
            <a:ext cx="6563140" cy="292501"/>
            <a:chOff x="3074279" y="4685035"/>
            <a:chExt cx="6563140" cy="292501"/>
          </a:xfrm>
        </p:grpSpPr>
        <p:sp>
          <p:nvSpPr>
            <p:cNvPr id="283" name="Google Shape;283;p13"/>
            <p:cNvSpPr/>
            <p:nvPr/>
          </p:nvSpPr>
          <p:spPr>
            <a:xfrm>
              <a:off x="3074279" y="4685035"/>
              <a:ext cx="6563140" cy="292501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3074280" y="4685035"/>
              <a:ext cx="6465959" cy="2925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5" name="Google Shape;285;p13"/>
          <p:cNvSpPr/>
          <p:nvPr/>
        </p:nvSpPr>
        <p:spPr>
          <a:xfrm>
            <a:off x="8969110" y="4821245"/>
            <a:ext cx="913924" cy="441194"/>
          </a:xfrm>
          <a:prstGeom prst="wedgeRoundRectCallout">
            <a:avLst>
              <a:gd name="adj1" fmla="val -61370"/>
              <a:gd name="adj2" fmla="val 23534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98.6%</a:t>
            </a:r>
            <a:endParaRPr sz="1800">
              <a:solidFill>
                <a:srgbClr val="F8F8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3"/>
          <p:cNvSpPr txBox="1">
            <a:spLocks noGrp="1"/>
          </p:cNvSpPr>
          <p:nvPr>
            <p:ph type="title"/>
          </p:nvPr>
        </p:nvSpPr>
        <p:spPr>
          <a:xfrm>
            <a:off x="1357467" y="333027"/>
            <a:ext cx="9668342" cy="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96CC2"/>
              </a:buClr>
              <a:buSzPts val="4000"/>
              <a:buFont typeface="Arial Black"/>
              <a:buNone/>
            </a:pPr>
            <a:r>
              <a:rPr lang="zh-TW" sz="4000"/>
              <a:t>目標效益</a:t>
            </a:r>
            <a:endParaRPr sz="4000"/>
          </a:p>
        </p:txBody>
      </p:sp>
      <p:sp>
        <p:nvSpPr>
          <p:cNvPr id="287" name="Google Shape;287;p1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  <p:sp>
        <p:nvSpPr>
          <p:cNvPr id="288" name="Google Shape;288;p13"/>
          <p:cNvSpPr/>
          <p:nvPr/>
        </p:nvSpPr>
        <p:spPr>
          <a:xfrm>
            <a:off x="1419314" y="1401201"/>
            <a:ext cx="6070719" cy="661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多個模型預測準確率 :</a:t>
            </a:r>
            <a:endParaRPr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3"/>
          <p:cNvSpPr/>
          <p:nvPr/>
        </p:nvSpPr>
        <p:spPr>
          <a:xfrm>
            <a:off x="8969110" y="3095837"/>
            <a:ext cx="913924" cy="441194"/>
          </a:xfrm>
          <a:prstGeom prst="wedgeRoundRectCallout">
            <a:avLst>
              <a:gd name="adj1" fmla="val -61370"/>
              <a:gd name="adj2" fmla="val 23534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0.4%</a:t>
            </a:r>
            <a:endParaRPr sz="1800">
              <a:solidFill>
                <a:srgbClr val="F8F8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3"/>
          <p:cNvSpPr/>
          <p:nvPr/>
        </p:nvSpPr>
        <p:spPr>
          <a:xfrm>
            <a:off x="8969110" y="3952548"/>
            <a:ext cx="913924" cy="441194"/>
          </a:xfrm>
          <a:prstGeom prst="wedgeRoundRectCallout">
            <a:avLst>
              <a:gd name="adj1" fmla="val -61370"/>
              <a:gd name="adj2" fmla="val 23534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88%</a:t>
            </a:r>
            <a:endParaRPr sz="1800">
              <a:solidFill>
                <a:srgbClr val="F8F8F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"/>
          <p:cNvSpPr txBox="1">
            <a:spLocks noGrp="1"/>
          </p:cNvSpPr>
          <p:nvPr>
            <p:ph type="title"/>
          </p:nvPr>
        </p:nvSpPr>
        <p:spPr>
          <a:xfrm>
            <a:off x="1357467" y="333028"/>
            <a:ext cx="10515600" cy="88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96CC2"/>
              </a:buClr>
              <a:buSzPts val="4000"/>
              <a:buFont typeface="Arial Black"/>
              <a:buNone/>
            </a:pPr>
            <a:r>
              <a:rPr lang="zh-TW" sz="4000">
                <a:latin typeface="Arial Black"/>
                <a:ea typeface="Arial Black"/>
                <a:cs typeface="Arial Black"/>
                <a:sym typeface="Arial Black"/>
              </a:rPr>
              <a:t>結論</a:t>
            </a:r>
            <a:endParaRPr sz="4000"/>
          </a:p>
        </p:txBody>
      </p:sp>
      <p:sp>
        <p:nvSpPr>
          <p:cNvPr id="296" name="Google Shape;296;p1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  <p:grpSp>
        <p:nvGrpSpPr>
          <p:cNvPr id="297" name="Google Shape;297;p14"/>
          <p:cNvGrpSpPr/>
          <p:nvPr/>
        </p:nvGrpSpPr>
        <p:grpSpPr>
          <a:xfrm>
            <a:off x="852256" y="2040239"/>
            <a:ext cx="5131294" cy="1492605"/>
            <a:chOff x="985421" y="1651247"/>
            <a:chExt cx="5131294" cy="1492605"/>
          </a:xfrm>
        </p:grpSpPr>
        <p:sp>
          <p:nvSpPr>
            <p:cNvPr id="298" name="Google Shape;298;p14"/>
            <p:cNvSpPr txBox="1"/>
            <p:nvPr/>
          </p:nvSpPr>
          <p:spPr>
            <a:xfrm>
              <a:off x="985421" y="1651247"/>
              <a:ext cx="513129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高辨識率的蘭花品項影像辨識模型</a:t>
              </a:r>
              <a:endParaRPr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4"/>
            <p:cNvSpPr txBox="1"/>
            <p:nvPr/>
          </p:nvSpPr>
          <p:spPr>
            <a:xfrm>
              <a:off x="985421" y="2102541"/>
              <a:ext cx="5131294" cy="10413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對蘭花此種高價值作物有更多認識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180"/>
                </a:spcBef>
                <a:spcAft>
                  <a:spcPts val="0"/>
                </a:spcAft>
                <a:buNone/>
              </a:pPr>
              <a:r>
                <a:rPr lang="zh-TW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研究花部發育、花形、花種之重要題材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0" name="Google Shape;300;p14"/>
          <p:cNvGrpSpPr/>
          <p:nvPr/>
        </p:nvGrpSpPr>
        <p:grpSpPr>
          <a:xfrm>
            <a:off x="852256" y="4217314"/>
            <a:ext cx="5131294" cy="1438231"/>
            <a:chOff x="985421" y="1651247"/>
            <a:chExt cx="5131294" cy="1438231"/>
          </a:xfrm>
        </p:grpSpPr>
        <p:sp>
          <p:nvSpPr>
            <p:cNvPr id="301" name="Google Shape;301;p14"/>
            <p:cNvSpPr txBox="1"/>
            <p:nvPr/>
          </p:nvSpPr>
          <p:spPr>
            <a:xfrm>
              <a:off x="985421" y="1651247"/>
              <a:ext cx="513129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蘭花花朵影像辨識系統</a:t>
              </a:r>
              <a:endParaRPr/>
            </a:p>
          </p:txBody>
        </p:sp>
        <p:sp>
          <p:nvSpPr>
            <p:cNvPr id="302" name="Google Shape;302;p14"/>
            <p:cNvSpPr txBox="1"/>
            <p:nvPr/>
          </p:nvSpPr>
          <p:spPr>
            <a:xfrm>
              <a:off x="985421" y="2102541"/>
              <a:ext cx="5131294" cy="986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擷取顏色、紋理及形狀等特徵向量</a:t>
              </a:r>
              <a:endParaRPr/>
            </a:p>
            <a:p>
              <a:pPr marL="0" marR="0" lvl="0" indent="0" algn="l" rtl="0">
                <a:lnSpc>
                  <a:spcPct val="150000"/>
                </a:lnSpc>
                <a:spcBef>
                  <a:spcPts val="180"/>
                </a:spcBef>
                <a:spcAft>
                  <a:spcPts val="0"/>
                </a:spcAft>
                <a:buNone/>
              </a:pPr>
              <a:r>
                <a:rPr lang="zh-TW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影像處理與演算法等方式分類花朵</a:t>
              </a:r>
              <a:endParaRPr/>
            </a:p>
          </p:txBody>
        </p:sp>
      </p:grpSp>
      <p:grpSp>
        <p:nvGrpSpPr>
          <p:cNvPr id="303" name="Google Shape;303;p14"/>
          <p:cNvGrpSpPr/>
          <p:nvPr/>
        </p:nvGrpSpPr>
        <p:grpSpPr>
          <a:xfrm>
            <a:off x="6741773" y="2040239"/>
            <a:ext cx="5131294" cy="1438231"/>
            <a:chOff x="985421" y="1651247"/>
            <a:chExt cx="5131294" cy="1438231"/>
          </a:xfrm>
        </p:grpSpPr>
        <p:sp>
          <p:nvSpPr>
            <p:cNvPr id="304" name="Google Shape;304;p14"/>
            <p:cNvSpPr txBox="1"/>
            <p:nvPr/>
          </p:nvSpPr>
          <p:spPr>
            <a:xfrm>
              <a:off x="985421" y="1651247"/>
              <a:ext cx="513129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資料庫的建立能更快速收錄新品種</a:t>
              </a:r>
              <a:endParaRPr/>
            </a:p>
          </p:txBody>
        </p:sp>
        <p:sp>
          <p:nvSpPr>
            <p:cNvPr id="305" name="Google Shape;305;p14"/>
            <p:cNvSpPr txBox="1"/>
            <p:nvPr/>
          </p:nvSpPr>
          <p:spPr>
            <a:xfrm>
              <a:off x="985421" y="2102541"/>
              <a:ext cx="5131294" cy="986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獲得蘭花圖鑑</a:t>
              </a:r>
              <a:endParaRPr/>
            </a:p>
            <a:p>
              <a:pPr marL="0" marR="0" lvl="0" indent="0" algn="l" rtl="0">
                <a:lnSpc>
                  <a:spcPct val="150000"/>
                </a:lnSpc>
                <a:spcBef>
                  <a:spcPts val="180"/>
                </a:spcBef>
                <a:spcAft>
                  <a:spcPts val="0"/>
                </a:spcAft>
                <a:buNone/>
              </a:pPr>
              <a:r>
                <a:rPr lang="zh-TW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教學、研發都能利用此資料庫</a:t>
              </a:r>
              <a:endParaRPr/>
            </a:p>
          </p:txBody>
        </p:sp>
      </p:grpSp>
      <p:grpSp>
        <p:nvGrpSpPr>
          <p:cNvPr id="306" name="Google Shape;306;p14"/>
          <p:cNvGrpSpPr/>
          <p:nvPr/>
        </p:nvGrpSpPr>
        <p:grpSpPr>
          <a:xfrm>
            <a:off x="6741773" y="4217314"/>
            <a:ext cx="5131294" cy="1438231"/>
            <a:chOff x="985421" y="1651247"/>
            <a:chExt cx="5131294" cy="1438231"/>
          </a:xfrm>
        </p:grpSpPr>
        <p:sp>
          <p:nvSpPr>
            <p:cNvPr id="307" name="Google Shape;307;p14"/>
            <p:cNvSpPr txBox="1"/>
            <p:nvPr/>
          </p:nvSpPr>
          <p:spPr>
            <a:xfrm>
              <a:off x="985421" y="1651247"/>
              <a:ext cx="513129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提升蘭花的銷售與產值</a:t>
              </a:r>
              <a:endParaRPr/>
            </a:p>
          </p:txBody>
        </p:sp>
        <p:sp>
          <p:nvSpPr>
            <p:cNvPr id="308" name="Google Shape;308;p14"/>
            <p:cNvSpPr txBox="1"/>
            <p:nvPr/>
          </p:nvSpPr>
          <p:spPr>
            <a:xfrm>
              <a:off x="985421" y="2102541"/>
              <a:ext cx="5131294" cy="986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期待建立蘭花產業鏈</a:t>
              </a:r>
              <a:endParaRPr/>
            </a:p>
            <a:p>
              <a:pPr marL="0" marR="0" lvl="0" indent="0" algn="l" rtl="0">
                <a:lnSpc>
                  <a:spcPct val="150000"/>
                </a:lnSpc>
                <a:spcBef>
                  <a:spcPts val="180"/>
                </a:spcBef>
                <a:spcAft>
                  <a:spcPts val="0"/>
                </a:spcAft>
                <a:buNone/>
              </a:pPr>
              <a:r>
                <a:rPr lang="zh-TW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有助培育新品種</a:t>
              </a:r>
              <a:endParaRPr/>
            </a:p>
          </p:txBody>
        </p:sp>
      </p:grpSp>
      <p:cxnSp>
        <p:nvCxnSpPr>
          <p:cNvPr id="309" name="Google Shape;309;p14"/>
          <p:cNvCxnSpPr/>
          <p:nvPr/>
        </p:nvCxnSpPr>
        <p:spPr>
          <a:xfrm rot="10800000">
            <a:off x="866776" y="3749627"/>
            <a:ext cx="10458449" cy="0"/>
          </a:xfrm>
          <a:prstGeom prst="straightConnector1">
            <a:avLst/>
          </a:prstGeom>
          <a:noFill/>
          <a:ln w="12700" cap="flat" cmpd="sng">
            <a:solidFill>
              <a:schemeClr val="accent4"/>
            </a:solidFill>
            <a:prstDash val="dot"/>
            <a:bevel/>
            <a:headEnd type="oval" w="med" len="med"/>
            <a:tailEnd type="oval" w="med" len="med"/>
          </a:ln>
        </p:spPr>
      </p:cxnSp>
      <p:cxnSp>
        <p:nvCxnSpPr>
          <p:cNvPr id="310" name="Google Shape;310;p14"/>
          <p:cNvCxnSpPr/>
          <p:nvPr/>
        </p:nvCxnSpPr>
        <p:spPr>
          <a:xfrm flipH="1">
            <a:off x="6095999" y="1941974"/>
            <a:ext cx="1" cy="3615306"/>
          </a:xfrm>
          <a:prstGeom prst="straightConnector1">
            <a:avLst/>
          </a:prstGeom>
          <a:noFill/>
          <a:ln w="12700" cap="flat" cmpd="sng">
            <a:solidFill>
              <a:schemeClr val="accent4"/>
            </a:solidFill>
            <a:prstDash val="dot"/>
            <a:bevel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5"/>
          <p:cNvSpPr/>
          <p:nvPr/>
        </p:nvSpPr>
        <p:spPr>
          <a:xfrm>
            <a:off x="122036" y="6294038"/>
            <a:ext cx="77513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PPT模板下载：www.1ppt.com/moban/     行业PPT模板：www.1ppt.com/hangye/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节日PPT模板：www.1ppt.com/jieri/           PPT素材下载：www.1ppt.com/sucai/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PPT背景图片：www.1ppt.com/beijing/      PPT图表下载：www.1ppt.com/tubiao/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优秀PPT下载：www.1ppt.com/xiazai/        PPT教程： www.1ppt.com/powerpoint/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Word教程： www.1ppt.com/word/              Excel教程：www.1ppt.com/excel/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资料下载：www.1ppt.com/ziliao/                PPT课件下载：www.1ppt.com/kejian/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范文下载：www.1ppt.com/fanwen/             试卷下载：www.1ppt.com/shiti/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教案下载：www.1ppt.com/jiaoan/        PPT论坛：www.1ppt.cn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37435" y="2702809"/>
            <a:ext cx="6167203" cy="4794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66763" y="-465547"/>
            <a:ext cx="6096096" cy="597972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5"/>
          <p:cNvSpPr txBox="1"/>
          <p:nvPr/>
        </p:nvSpPr>
        <p:spPr>
          <a:xfrm>
            <a:off x="2886444" y="2893625"/>
            <a:ext cx="6419115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 b="1">
                <a:solidFill>
                  <a:srgbClr val="796CC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The End.</a:t>
            </a:r>
            <a:endParaRPr sz="8000" b="1">
              <a:solidFill>
                <a:srgbClr val="796CC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19" name="Google Shape;319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30608" y="2086284"/>
            <a:ext cx="1361819" cy="1118636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5030877" y="2923000"/>
            <a:ext cx="186106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Wingdings" panose="05000000000000000000" pitchFamily="2" charset="2"/>
              <a:buChar char="p"/>
            </a:pPr>
            <a:r>
              <a:rPr lang="zh-TW" sz="2400" b="0" i="0" u="none" strike="noStrike" cap="none" dirty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目標效益</a:t>
            </a:r>
            <a:endParaRPr sz="2400" b="0" i="0" u="none" strike="noStrike" cap="none" dirty="0">
              <a:solidFill>
                <a:srgbClr val="2626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5030876" y="2337765"/>
            <a:ext cx="1722889" cy="458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p"/>
            </a:pPr>
            <a:r>
              <a:rPr lang="zh-TW" sz="24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動機</a:t>
            </a:r>
            <a:endParaRPr sz="2400" b="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5101219" y="4375056"/>
            <a:ext cx="7092000" cy="267287"/>
          </a:xfrm>
          <a:prstGeom prst="rect">
            <a:avLst/>
          </a:prstGeom>
          <a:solidFill>
            <a:srgbClr val="796C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7618104" y="1858785"/>
            <a:ext cx="6096096" cy="597972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/>
          <p:nvPr/>
        </p:nvSpPr>
        <p:spPr>
          <a:xfrm>
            <a:off x="1" y="1800664"/>
            <a:ext cx="4304715" cy="1584000"/>
          </a:xfrm>
          <a:prstGeom prst="rect">
            <a:avLst/>
          </a:prstGeom>
          <a:solidFill>
            <a:srgbClr val="796C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1803598" y="2218167"/>
            <a:ext cx="223651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花中君子</a:t>
            </a:r>
            <a:endParaRPr sz="4000" b="1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5030877" y="3511176"/>
            <a:ext cx="1861065" cy="45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Wingdings" panose="05000000000000000000" pitchFamily="2" charset="2"/>
              <a:buChar char="p"/>
            </a:pPr>
            <a:r>
              <a:rPr lang="zh-TW" sz="2400" b="0" i="0" u="none" strike="noStrike" cap="none" dirty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文獻回顧</a:t>
            </a:r>
            <a:endParaRPr sz="2400" b="0" i="0" u="none" strike="noStrike" cap="none" dirty="0">
              <a:solidFill>
                <a:srgbClr val="2626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5030877" y="1543791"/>
            <a:ext cx="55567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b="1" i="0" u="none" strike="noStrike" cap="none">
                <a:solidFill>
                  <a:srgbClr val="796CC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大綱</a:t>
            </a:r>
            <a:endParaRPr sz="4000" b="1">
              <a:solidFill>
                <a:srgbClr val="796CC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4403189" y="1800664"/>
            <a:ext cx="407963" cy="1584000"/>
          </a:xfrm>
          <a:prstGeom prst="rect">
            <a:avLst/>
          </a:prstGeom>
          <a:solidFill>
            <a:srgbClr val="796C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7887309" y="2337765"/>
            <a:ext cx="1383340" cy="458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Wingdings" panose="05000000000000000000" pitchFamily="2" charset="2"/>
              <a:buChar char="p"/>
            </a:pPr>
            <a:r>
              <a:rPr lang="zh-TW" sz="2400" dirty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方法</a:t>
            </a:r>
            <a:endParaRPr sz="2400" dirty="0">
              <a:solidFill>
                <a:srgbClr val="2626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7887309" y="2924226"/>
            <a:ext cx="209614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Wingdings" panose="05000000000000000000" pitchFamily="2" charset="2"/>
              <a:buChar char="p"/>
            </a:pPr>
            <a:r>
              <a:rPr lang="zh-TW" sz="2400" dirty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影片Demo</a:t>
            </a:r>
            <a:endParaRPr sz="2400" dirty="0">
              <a:solidFill>
                <a:srgbClr val="2626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7887309" y="3508979"/>
            <a:ext cx="170639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Wingdings" panose="05000000000000000000" pitchFamily="2" charset="2"/>
              <a:buChar char="p"/>
            </a:pPr>
            <a:r>
              <a:rPr lang="zh-TW" sz="2400" dirty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結論</a:t>
            </a:r>
            <a:endParaRPr sz="2400" dirty="0">
              <a:solidFill>
                <a:srgbClr val="2626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14" name="Google Shape;11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-2040348" y="-428762"/>
            <a:ext cx="6167202" cy="479425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3"/>
          <p:cNvGrpSpPr/>
          <p:nvPr/>
        </p:nvGrpSpPr>
        <p:grpSpPr>
          <a:xfrm>
            <a:off x="3822816" y="1772819"/>
            <a:ext cx="4546367" cy="4543696"/>
            <a:chOff x="3891817" y="1772819"/>
            <a:chExt cx="4546367" cy="4543696"/>
          </a:xfrm>
        </p:grpSpPr>
        <p:sp>
          <p:nvSpPr>
            <p:cNvPr id="122" name="Google Shape;122;p3"/>
            <p:cNvSpPr/>
            <p:nvPr/>
          </p:nvSpPr>
          <p:spPr>
            <a:xfrm rot="-848703">
              <a:off x="4289389" y="2432652"/>
              <a:ext cx="1733175" cy="3468783"/>
            </a:xfrm>
            <a:prstGeom prst="moon">
              <a:avLst>
                <a:gd name="adj" fmla="val 1519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 rot="4551297">
              <a:off x="5176406" y="1304095"/>
              <a:ext cx="1734391" cy="3466351"/>
            </a:xfrm>
            <a:prstGeom prst="moon">
              <a:avLst>
                <a:gd name="adj" fmla="val 1519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 rot="9951297">
              <a:off x="6307438" y="2192048"/>
              <a:ext cx="1733175" cy="3468783"/>
            </a:xfrm>
            <a:prstGeom prst="moon">
              <a:avLst>
                <a:gd name="adj" fmla="val 1519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-6218168">
              <a:off x="5427529" y="3319415"/>
              <a:ext cx="1734391" cy="3486692"/>
            </a:xfrm>
            <a:prstGeom prst="moon">
              <a:avLst>
                <a:gd name="adj" fmla="val 16212"/>
              </a:avLst>
            </a:prstGeom>
            <a:solidFill>
              <a:srgbClr val="5042A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3"/>
          <p:cNvSpPr/>
          <p:nvPr/>
        </p:nvSpPr>
        <p:spPr>
          <a:xfrm flipH="1">
            <a:off x="5367717" y="3662714"/>
            <a:ext cx="145656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多樣化的</a:t>
            </a:r>
            <a:endParaRPr sz="2400" b="1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蝴蝶蘭</a:t>
            </a:r>
            <a:endParaRPr/>
          </a:p>
        </p:txBody>
      </p:sp>
      <p:grpSp>
        <p:nvGrpSpPr>
          <p:cNvPr id="127" name="Google Shape;127;p3"/>
          <p:cNvGrpSpPr/>
          <p:nvPr/>
        </p:nvGrpSpPr>
        <p:grpSpPr>
          <a:xfrm>
            <a:off x="7860030" y="2881688"/>
            <a:ext cx="4777475" cy="1719856"/>
            <a:chOff x="34849" y="-562894"/>
            <a:chExt cx="3164189" cy="1443163"/>
          </a:xfrm>
        </p:grpSpPr>
        <p:sp>
          <p:nvSpPr>
            <p:cNvPr id="128" name="Google Shape;128;p3"/>
            <p:cNvSpPr/>
            <p:nvPr/>
          </p:nvSpPr>
          <p:spPr>
            <a:xfrm flipH="1">
              <a:off x="200373" y="-168968"/>
              <a:ext cx="2998665" cy="8522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zh-TW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沒有經常更新的圖鑑</a:t>
              </a:r>
              <a:endParaRPr sz="16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marL="34290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zh-TW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新品種的知名度不高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 flipH="1">
              <a:off x="200373" y="-562894"/>
              <a:ext cx="2567795" cy="3873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新品種數量不斷增加</a:t>
              </a:r>
              <a:endParaRPr/>
            </a:p>
          </p:txBody>
        </p:sp>
        <p:cxnSp>
          <p:nvCxnSpPr>
            <p:cNvPr id="130" name="Google Shape;130;p3"/>
            <p:cNvCxnSpPr/>
            <p:nvPr/>
          </p:nvCxnSpPr>
          <p:spPr>
            <a:xfrm flipH="1">
              <a:off x="34849" y="880268"/>
              <a:ext cx="2646000" cy="1"/>
            </a:xfrm>
            <a:prstGeom prst="straightConnector1">
              <a:avLst/>
            </a:prstGeom>
            <a:noFill/>
            <a:ln w="12700" cap="flat" cmpd="sng">
              <a:solidFill>
                <a:schemeClr val="accent4"/>
              </a:solidFill>
              <a:prstDash val="dot"/>
              <a:bevel/>
              <a:headEnd type="oval" w="med" len="med"/>
              <a:tailEnd type="oval" w="med" len="med"/>
            </a:ln>
          </p:spPr>
        </p:cxnSp>
      </p:grpSp>
      <p:grpSp>
        <p:nvGrpSpPr>
          <p:cNvPr id="131" name="Google Shape;131;p3"/>
          <p:cNvGrpSpPr/>
          <p:nvPr/>
        </p:nvGrpSpPr>
        <p:grpSpPr>
          <a:xfrm>
            <a:off x="486068" y="2878685"/>
            <a:ext cx="4625971" cy="1714351"/>
            <a:chOff x="0" y="-826964"/>
            <a:chExt cx="2932892" cy="1714406"/>
          </a:xfrm>
        </p:grpSpPr>
        <p:sp>
          <p:nvSpPr>
            <p:cNvPr id="132" name="Google Shape;132;p3"/>
            <p:cNvSpPr/>
            <p:nvPr/>
          </p:nvSpPr>
          <p:spPr>
            <a:xfrm flipH="1">
              <a:off x="88547" y="-372612"/>
              <a:ext cx="2844345" cy="10156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zh-TW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費時費力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4290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zh-TW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專業人士缺少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 flipH="1">
              <a:off x="88547" y="-826964"/>
              <a:ext cx="2733967" cy="461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對照品種相關檢定工作</a:t>
              </a:r>
              <a:endPara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4" name="Google Shape;134;p3"/>
            <p:cNvCxnSpPr/>
            <p:nvPr/>
          </p:nvCxnSpPr>
          <p:spPr>
            <a:xfrm rot="10800000">
              <a:off x="0" y="887442"/>
              <a:ext cx="2533016" cy="0"/>
            </a:xfrm>
            <a:prstGeom prst="straightConnector1">
              <a:avLst/>
            </a:prstGeom>
            <a:noFill/>
            <a:ln w="12700" cap="flat" cmpd="sng">
              <a:solidFill>
                <a:schemeClr val="accent4"/>
              </a:solidFill>
              <a:prstDash val="dot"/>
              <a:bevel/>
              <a:headEnd type="oval" w="med" len="med"/>
              <a:tailEnd type="oval" w="med" len="med"/>
            </a:ln>
          </p:spPr>
        </p:cxnSp>
      </p:grpSp>
      <p:sp>
        <p:nvSpPr>
          <p:cNvPr id="135" name="Google Shape;135;p3"/>
          <p:cNvSpPr txBox="1">
            <a:spLocks noGrp="1"/>
          </p:cNvSpPr>
          <p:nvPr>
            <p:ph type="title"/>
          </p:nvPr>
        </p:nvSpPr>
        <p:spPr>
          <a:xfrm>
            <a:off x="1357467" y="333028"/>
            <a:ext cx="10515600" cy="68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96CC2"/>
              </a:buClr>
              <a:buSzPts val="4000"/>
              <a:buFont typeface="Arial Black"/>
              <a:buNone/>
            </a:pPr>
            <a:r>
              <a:rPr lang="zh-TW" sz="4000"/>
              <a:t>動機</a:t>
            </a:r>
            <a:endParaRPr sz="4000"/>
          </a:p>
        </p:txBody>
      </p:sp>
      <p:sp>
        <p:nvSpPr>
          <p:cNvPr id="136" name="Google Shape;136;p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5"/>
          <p:cNvGrpSpPr/>
          <p:nvPr/>
        </p:nvGrpSpPr>
        <p:grpSpPr>
          <a:xfrm>
            <a:off x="3822816" y="1772819"/>
            <a:ext cx="4546367" cy="4543696"/>
            <a:chOff x="3891817" y="1772819"/>
            <a:chExt cx="4546367" cy="4543696"/>
          </a:xfrm>
        </p:grpSpPr>
        <p:sp>
          <p:nvSpPr>
            <p:cNvPr id="143" name="Google Shape;143;p5"/>
            <p:cNvSpPr/>
            <p:nvPr/>
          </p:nvSpPr>
          <p:spPr>
            <a:xfrm rot="-848703">
              <a:off x="4289389" y="2432652"/>
              <a:ext cx="1733175" cy="3468783"/>
            </a:xfrm>
            <a:prstGeom prst="moon">
              <a:avLst>
                <a:gd name="adj" fmla="val 1519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 rot="4551297">
              <a:off x="5176406" y="1304095"/>
              <a:ext cx="1734391" cy="3466351"/>
            </a:xfrm>
            <a:prstGeom prst="moon">
              <a:avLst>
                <a:gd name="adj" fmla="val 1519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 rot="9951297">
              <a:off x="6307438" y="2192048"/>
              <a:ext cx="1733175" cy="3468783"/>
            </a:xfrm>
            <a:prstGeom prst="moon">
              <a:avLst>
                <a:gd name="adj" fmla="val 1519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 rot="-6218168">
              <a:off x="5427529" y="3319415"/>
              <a:ext cx="1734391" cy="3486692"/>
            </a:xfrm>
            <a:prstGeom prst="moon">
              <a:avLst>
                <a:gd name="adj" fmla="val 16212"/>
              </a:avLst>
            </a:prstGeom>
            <a:solidFill>
              <a:srgbClr val="5042A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5"/>
          <p:cNvSpPr/>
          <p:nvPr/>
        </p:nvSpPr>
        <p:spPr>
          <a:xfrm flipH="1">
            <a:off x="5367717" y="3662714"/>
            <a:ext cx="145656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蝴蝶蘭</a:t>
            </a:r>
            <a:endParaRPr sz="2400" b="1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辨識</a:t>
            </a:r>
            <a:endParaRPr sz="2400" b="1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148" name="Google Shape;148;p5"/>
          <p:cNvGrpSpPr/>
          <p:nvPr/>
        </p:nvGrpSpPr>
        <p:grpSpPr>
          <a:xfrm>
            <a:off x="7860030" y="2881688"/>
            <a:ext cx="4777475" cy="1719856"/>
            <a:chOff x="34849" y="-562894"/>
            <a:chExt cx="3164189" cy="1443163"/>
          </a:xfrm>
        </p:grpSpPr>
        <p:sp>
          <p:nvSpPr>
            <p:cNvPr id="149" name="Google Shape;149;p5"/>
            <p:cNvSpPr/>
            <p:nvPr/>
          </p:nvSpPr>
          <p:spPr>
            <a:xfrm flipH="1">
              <a:off x="200373" y="-168968"/>
              <a:ext cx="2998665" cy="8062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zh-TW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提升臺灣蝴蝶蘭的知名度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4290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zh-TW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透過資料庫正確辨識蘭花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 flipH="1">
              <a:off x="200373" y="-562894"/>
              <a:ext cx="2567795" cy="3873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建置品種影像資料庫</a:t>
              </a:r>
              <a:endPara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1" name="Google Shape;151;p5"/>
            <p:cNvCxnSpPr/>
            <p:nvPr/>
          </p:nvCxnSpPr>
          <p:spPr>
            <a:xfrm flipH="1">
              <a:off x="34849" y="880268"/>
              <a:ext cx="2646000" cy="1"/>
            </a:xfrm>
            <a:prstGeom prst="straightConnector1">
              <a:avLst/>
            </a:prstGeom>
            <a:noFill/>
            <a:ln w="12700" cap="flat" cmpd="sng">
              <a:solidFill>
                <a:schemeClr val="accent4"/>
              </a:solidFill>
              <a:prstDash val="dot"/>
              <a:bevel/>
              <a:headEnd type="oval" w="med" len="med"/>
              <a:tailEnd type="oval" w="med" len="med"/>
            </a:ln>
          </p:spPr>
        </p:cxnSp>
      </p:grpSp>
      <p:grpSp>
        <p:nvGrpSpPr>
          <p:cNvPr id="152" name="Google Shape;152;p5"/>
          <p:cNvGrpSpPr/>
          <p:nvPr/>
        </p:nvGrpSpPr>
        <p:grpSpPr>
          <a:xfrm>
            <a:off x="486068" y="2878685"/>
            <a:ext cx="4625971" cy="1714351"/>
            <a:chOff x="0" y="-826964"/>
            <a:chExt cx="2932892" cy="1714406"/>
          </a:xfrm>
        </p:grpSpPr>
        <p:sp>
          <p:nvSpPr>
            <p:cNvPr id="153" name="Google Shape;153;p5"/>
            <p:cNvSpPr/>
            <p:nvPr/>
          </p:nvSpPr>
          <p:spPr>
            <a:xfrm flipH="1">
              <a:off x="88547" y="-372612"/>
              <a:ext cx="2844345" cy="9608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zh-TW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能準確辨識蝴蝶蘭品種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4290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zh-TW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減少專業人士的負擔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 flipH="1">
              <a:off x="88547" y="-826964"/>
              <a:ext cx="2733967" cy="461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開發品種辨識的軟體或技術</a:t>
              </a:r>
              <a:endPara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5" name="Google Shape;155;p5"/>
            <p:cNvCxnSpPr/>
            <p:nvPr/>
          </p:nvCxnSpPr>
          <p:spPr>
            <a:xfrm rot="10800000">
              <a:off x="0" y="887442"/>
              <a:ext cx="2533016" cy="0"/>
            </a:xfrm>
            <a:prstGeom prst="straightConnector1">
              <a:avLst/>
            </a:prstGeom>
            <a:noFill/>
            <a:ln w="12700" cap="flat" cmpd="sng">
              <a:solidFill>
                <a:schemeClr val="accent4"/>
              </a:solidFill>
              <a:prstDash val="dot"/>
              <a:bevel/>
              <a:headEnd type="oval" w="med" len="med"/>
              <a:tailEnd type="oval" w="med" len="med"/>
            </a:ln>
          </p:spPr>
        </p:cxnSp>
      </p:grpSp>
      <p:sp>
        <p:nvSpPr>
          <p:cNvPr id="156" name="Google Shape;156;p5"/>
          <p:cNvSpPr txBox="1">
            <a:spLocks noGrp="1"/>
          </p:cNvSpPr>
          <p:nvPr>
            <p:ph type="title"/>
          </p:nvPr>
        </p:nvSpPr>
        <p:spPr>
          <a:xfrm>
            <a:off x="1357467" y="333028"/>
            <a:ext cx="10515600" cy="68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96CC2"/>
              </a:buClr>
              <a:buSzPts val="4000"/>
              <a:buFont typeface="Arial Black"/>
              <a:buNone/>
            </a:pPr>
            <a:r>
              <a:rPr lang="zh-TW" sz="4000"/>
              <a:t>目標</a:t>
            </a:r>
            <a:endParaRPr sz="4000"/>
          </a:p>
        </p:txBody>
      </p:sp>
      <p:sp>
        <p:nvSpPr>
          <p:cNvPr id="157" name="Google Shape;157;p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6"/>
          <p:cNvGrpSpPr/>
          <p:nvPr/>
        </p:nvGrpSpPr>
        <p:grpSpPr>
          <a:xfrm>
            <a:off x="3822816" y="1772819"/>
            <a:ext cx="4546367" cy="4543696"/>
            <a:chOff x="3891817" y="1772819"/>
            <a:chExt cx="4546367" cy="4543696"/>
          </a:xfrm>
        </p:grpSpPr>
        <p:sp>
          <p:nvSpPr>
            <p:cNvPr id="164" name="Google Shape;164;p6"/>
            <p:cNvSpPr/>
            <p:nvPr/>
          </p:nvSpPr>
          <p:spPr>
            <a:xfrm rot="-848703">
              <a:off x="4289389" y="2432652"/>
              <a:ext cx="1733175" cy="3468783"/>
            </a:xfrm>
            <a:prstGeom prst="moon">
              <a:avLst>
                <a:gd name="adj" fmla="val 1519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 rot="4551297">
              <a:off x="5176406" y="1304095"/>
              <a:ext cx="1734391" cy="3466351"/>
            </a:xfrm>
            <a:prstGeom prst="moon">
              <a:avLst>
                <a:gd name="adj" fmla="val 1519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 rot="9951297">
              <a:off x="6307438" y="2192048"/>
              <a:ext cx="1733175" cy="3468783"/>
            </a:xfrm>
            <a:prstGeom prst="moon">
              <a:avLst>
                <a:gd name="adj" fmla="val 1519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 rot="-6218168">
              <a:off x="5427529" y="3319415"/>
              <a:ext cx="1734391" cy="3486692"/>
            </a:xfrm>
            <a:prstGeom prst="moon">
              <a:avLst>
                <a:gd name="adj" fmla="val 16212"/>
              </a:avLst>
            </a:prstGeom>
            <a:solidFill>
              <a:srgbClr val="5042A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6"/>
          <p:cNvSpPr/>
          <p:nvPr/>
        </p:nvSpPr>
        <p:spPr>
          <a:xfrm flipH="1">
            <a:off x="5367717" y="3662714"/>
            <a:ext cx="145656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蝴蝶蘭</a:t>
            </a:r>
            <a:endParaRPr sz="2400" b="1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辨識</a:t>
            </a:r>
            <a:endParaRPr sz="2400" b="1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169" name="Google Shape;169;p6"/>
          <p:cNvGrpSpPr/>
          <p:nvPr/>
        </p:nvGrpSpPr>
        <p:grpSpPr>
          <a:xfrm>
            <a:off x="7860030" y="2881688"/>
            <a:ext cx="4777475" cy="1719856"/>
            <a:chOff x="34849" y="-562894"/>
            <a:chExt cx="3164189" cy="1443163"/>
          </a:xfrm>
        </p:grpSpPr>
        <p:sp>
          <p:nvSpPr>
            <p:cNvPr id="170" name="Google Shape;170;p6"/>
            <p:cNvSpPr/>
            <p:nvPr/>
          </p:nvSpPr>
          <p:spPr>
            <a:xfrm flipH="1">
              <a:off x="200373" y="-168968"/>
              <a:ext cx="2998665" cy="8062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zh-TW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輔助辨識</a:t>
              </a:r>
              <a:endParaRPr/>
            </a:p>
            <a:p>
              <a:pPr marL="34290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zh-TW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減少不確定性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 flipH="1">
              <a:off x="200373" y="-562894"/>
              <a:ext cx="2567795" cy="3873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業界人士</a:t>
              </a:r>
              <a:endPara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2" name="Google Shape;172;p6"/>
            <p:cNvCxnSpPr/>
            <p:nvPr/>
          </p:nvCxnSpPr>
          <p:spPr>
            <a:xfrm flipH="1">
              <a:off x="34849" y="880268"/>
              <a:ext cx="2646000" cy="1"/>
            </a:xfrm>
            <a:prstGeom prst="straightConnector1">
              <a:avLst/>
            </a:prstGeom>
            <a:noFill/>
            <a:ln w="12700" cap="flat" cmpd="sng">
              <a:solidFill>
                <a:schemeClr val="accent4"/>
              </a:solidFill>
              <a:prstDash val="dot"/>
              <a:bevel/>
              <a:headEnd type="oval" w="med" len="med"/>
              <a:tailEnd type="oval" w="med" len="med"/>
            </a:ln>
          </p:spPr>
        </p:cxnSp>
      </p:grpSp>
      <p:grpSp>
        <p:nvGrpSpPr>
          <p:cNvPr id="173" name="Google Shape;173;p6"/>
          <p:cNvGrpSpPr/>
          <p:nvPr/>
        </p:nvGrpSpPr>
        <p:grpSpPr>
          <a:xfrm>
            <a:off x="486068" y="2878685"/>
            <a:ext cx="4625971" cy="1714351"/>
            <a:chOff x="0" y="-826964"/>
            <a:chExt cx="2932892" cy="1714406"/>
          </a:xfrm>
        </p:grpSpPr>
        <p:sp>
          <p:nvSpPr>
            <p:cNvPr id="174" name="Google Shape;174;p6"/>
            <p:cNvSpPr/>
            <p:nvPr/>
          </p:nvSpPr>
          <p:spPr>
            <a:xfrm flipH="1">
              <a:off x="88547" y="-372612"/>
              <a:ext cx="2844345" cy="9608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zh-TW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能透過產品認識新品種</a:t>
              </a:r>
              <a:endParaRPr/>
            </a:p>
            <a:p>
              <a:pPr marL="34290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zh-TW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拍攝圖片即可辨識蝴蝶蘭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 flipH="1">
              <a:off x="88547" y="-826964"/>
              <a:ext cx="2733967" cy="461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一般百姓</a:t>
              </a:r>
              <a:endPara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6" name="Google Shape;176;p6"/>
            <p:cNvCxnSpPr/>
            <p:nvPr/>
          </p:nvCxnSpPr>
          <p:spPr>
            <a:xfrm rot="10800000">
              <a:off x="0" y="887442"/>
              <a:ext cx="2533016" cy="0"/>
            </a:xfrm>
            <a:prstGeom prst="straightConnector1">
              <a:avLst/>
            </a:prstGeom>
            <a:noFill/>
            <a:ln w="12700" cap="flat" cmpd="sng">
              <a:solidFill>
                <a:schemeClr val="accent4"/>
              </a:solidFill>
              <a:prstDash val="dot"/>
              <a:bevel/>
              <a:headEnd type="oval" w="med" len="med"/>
              <a:tailEnd type="oval" w="med" len="med"/>
            </a:ln>
          </p:spPr>
        </p:cxnSp>
      </p:grpSp>
      <p:sp>
        <p:nvSpPr>
          <p:cNvPr id="177" name="Google Shape;177;p6"/>
          <p:cNvSpPr txBox="1">
            <a:spLocks noGrp="1"/>
          </p:cNvSpPr>
          <p:nvPr>
            <p:ph type="title"/>
          </p:nvPr>
        </p:nvSpPr>
        <p:spPr>
          <a:xfrm>
            <a:off x="1357467" y="333028"/>
            <a:ext cx="10515600" cy="68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96CC2"/>
              </a:buClr>
              <a:buSzPts val="4000"/>
              <a:buFont typeface="Arial Black"/>
              <a:buNone/>
            </a:pPr>
            <a:r>
              <a:rPr lang="zh-TW" sz="4000"/>
              <a:t>目標對象</a:t>
            </a:r>
            <a:endParaRPr sz="4000"/>
          </a:p>
        </p:txBody>
      </p:sp>
      <p:sp>
        <p:nvSpPr>
          <p:cNvPr id="178" name="Google Shape;178;p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>
            <a:spLocks noGrp="1"/>
          </p:cNvSpPr>
          <p:nvPr>
            <p:ph type="title"/>
          </p:nvPr>
        </p:nvSpPr>
        <p:spPr>
          <a:xfrm>
            <a:off x="1357467" y="333028"/>
            <a:ext cx="10515600" cy="79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icrosoft Yahei"/>
              <a:buNone/>
            </a:pPr>
            <a:r>
              <a:rPr lang="zh-TW" sz="4000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參考文獻</a:t>
            </a:r>
            <a:endParaRPr sz="4000"/>
          </a:p>
        </p:txBody>
      </p:sp>
      <p:sp>
        <p:nvSpPr>
          <p:cNvPr id="184" name="Google Shape;184;p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  <p:sp>
        <p:nvSpPr>
          <p:cNvPr id="185" name="Google Shape;185;p7"/>
          <p:cNvSpPr txBox="1"/>
          <p:nvPr/>
        </p:nvSpPr>
        <p:spPr>
          <a:xfrm>
            <a:off x="1982856" y="2215142"/>
            <a:ext cx="8226288" cy="2427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b="0" i="0" u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PictureThis - 形色識花識別植物</a:t>
            </a:r>
            <a:endParaRPr sz="2800" b="0" i="0" u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1D1F"/>
              </a:buClr>
              <a:buSzPts val="2400"/>
              <a:buFont typeface="Arial"/>
              <a:buChar char="•"/>
            </a:pPr>
            <a:r>
              <a:rPr lang="zh-TW" sz="2400" b="0" i="0" u="none" strike="noStrike">
                <a:solidFill>
                  <a:srgbClr val="1D1D1F"/>
                </a:solidFill>
                <a:latin typeface="Arial"/>
                <a:ea typeface="Arial"/>
                <a:cs typeface="Arial"/>
                <a:sym typeface="Arial"/>
              </a:rPr>
              <a:t>可以透過相機圖片拍攝，立即識別品種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1D1F"/>
              </a:buClr>
              <a:buSzPts val="2400"/>
              <a:buFont typeface="Arial"/>
              <a:buChar char="•"/>
            </a:pPr>
            <a:r>
              <a:rPr lang="zh-TW" sz="2400" b="0" i="0" u="none" strike="noStrike">
                <a:solidFill>
                  <a:srgbClr val="1D1D1F"/>
                </a:solidFill>
                <a:latin typeface="Arial"/>
                <a:ea typeface="Arial"/>
                <a:cs typeface="Arial"/>
                <a:sym typeface="Arial"/>
              </a:rPr>
              <a:t>搜尋關鍵字蘭花，並不會出現蘭花的圖片種類</a:t>
            </a:r>
            <a:endParaRPr sz="2400" b="0" i="0" u="none" strike="noStrike">
              <a:solidFill>
                <a:srgbClr val="1D1D1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1D1F"/>
              </a:buClr>
              <a:buSzPts val="2400"/>
              <a:buFont typeface="Arial"/>
              <a:buChar char="•"/>
            </a:pPr>
            <a:r>
              <a:rPr lang="zh-TW" sz="2400" b="0" i="0" u="none" strike="noStrike">
                <a:solidFill>
                  <a:srgbClr val="1D1D1F"/>
                </a:solidFill>
                <a:latin typeface="Arial"/>
                <a:ea typeface="Arial"/>
                <a:cs typeface="Arial"/>
                <a:sym typeface="Arial"/>
              </a:rPr>
              <a:t>收費軟體，只有七天免費試用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948" y="2653748"/>
            <a:ext cx="1550504" cy="1550504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E3E0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187" name="Google Shape;187;p7"/>
          <p:cNvCxnSpPr/>
          <p:nvPr/>
        </p:nvCxnSpPr>
        <p:spPr>
          <a:xfrm rot="10800000">
            <a:off x="1308233" y="4976687"/>
            <a:ext cx="9575534" cy="0"/>
          </a:xfrm>
          <a:prstGeom prst="straightConnector1">
            <a:avLst/>
          </a:prstGeom>
          <a:noFill/>
          <a:ln w="12700" cap="flat" cmpd="sng">
            <a:solidFill>
              <a:schemeClr val="accent4"/>
            </a:solidFill>
            <a:prstDash val="dot"/>
            <a:bevel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>
            <a:spLocks noGrp="1"/>
          </p:cNvSpPr>
          <p:nvPr>
            <p:ph type="title"/>
          </p:nvPr>
        </p:nvSpPr>
        <p:spPr>
          <a:xfrm>
            <a:off x="1357467" y="333028"/>
            <a:ext cx="10515600" cy="79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icrosoft Yahei"/>
              <a:buNone/>
            </a:pPr>
            <a:r>
              <a:rPr lang="zh-TW" sz="4000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參考文獻</a:t>
            </a:r>
            <a:endParaRPr sz="4000"/>
          </a:p>
        </p:txBody>
      </p:sp>
      <p:sp>
        <p:nvSpPr>
          <p:cNvPr id="193" name="Google Shape;193;p8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  <p:sp>
        <p:nvSpPr>
          <p:cNvPr id="194" name="Google Shape;194;p8"/>
          <p:cNvSpPr txBox="1"/>
          <p:nvPr/>
        </p:nvSpPr>
        <p:spPr>
          <a:xfrm>
            <a:off x="895351" y="1453788"/>
            <a:ext cx="105156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Chen, Dong, et al. </a:t>
            </a:r>
            <a:endParaRPr sz="2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"Performance evaluation of deep transfer learning on multi-class identification of common weed species in cotton production systems."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Computers and Electronics in Agriculture 198 (2022): 107091.</a:t>
            </a:r>
            <a:endParaRPr sz="2400" b="0" i="0" u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p8"/>
          <p:cNvCxnSpPr/>
          <p:nvPr/>
        </p:nvCxnSpPr>
        <p:spPr>
          <a:xfrm rot="10800000">
            <a:off x="1038225" y="3119312"/>
            <a:ext cx="10458449" cy="0"/>
          </a:xfrm>
          <a:prstGeom prst="straightConnector1">
            <a:avLst/>
          </a:prstGeom>
          <a:noFill/>
          <a:ln w="12700" cap="flat" cmpd="sng">
            <a:solidFill>
              <a:schemeClr val="accent4"/>
            </a:solidFill>
            <a:prstDash val="dot"/>
            <a:bevel/>
            <a:headEnd type="oval" w="med" len="med"/>
            <a:tailEnd type="oval" w="med" len="med"/>
          </a:ln>
        </p:spPr>
      </p:cxnSp>
      <p:sp>
        <p:nvSpPr>
          <p:cNvPr id="196" name="Google Shape;196;p8"/>
          <p:cNvSpPr txBox="1"/>
          <p:nvPr/>
        </p:nvSpPr>
        <p:spPr>
          <a:xfrm>
            <a:off x="895351" y="3350801"/>
            <a:ext cx="105156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zh-TW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對Deep Transfer Learning (DTL) 進行全面評估，</a:t>
            </a:r>
            <a:br>
              <a:rPr lang="zh-TW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以識別美國南部棉花生產系統特有的常見雜草。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zh-TW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創建了一個用於雜草識別的新數據集。</a:t>
            </a:r>
            <a:endParaRPr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zh-TW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DTL 實現了 F1 - score超過 95% 的高分類準確率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zh-TW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ResNet101 取得了 99.1% 的最佳 F1 - score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9"/>
          <p:cNvGrpSpPr/>
          <p:nvPr/>
        </p:nvGrpSpPr>
        <p:grpSpPr>
          <a:xfrm>
            <a:off x="1201246" y="1935454"/>
            <a:ext cx="9789508" cy="907751"/>
            <a:chOff x="1394396" y="1935454"/>
            <a:chExt cx="9789508" cy="907751"/>
          </a:xfrm>
        </p:grpSpPr>
        <p:grpSp>
          <p:nvGrpSpPr>
            <p:cNvPr id="203" name="Google Shape;203;p9"/>
            <p:cNvGrpSpPr/>
            <p:nvPr/>
          </p:nvGrpSpPr>
          <p:grpSpPr>
            <a:xfrm>
              <a:off x="3776341" y="1935454"/>
              <a:ext cx="2557091" cy="907751"/>
              <a:chOff x="3666731" y="1984470"/>
              <a:chExt cx="2636520" cy="1447800"/>
            </a:xfrm>
          </p:grpSpPr>
          <p:sp>
            <p:nvSpPr>
              <p:cNvPr id="204" name="Google Shape;204;p9"/>
              <p:cNvSpPr/>
              <p:nvPr/>
            </p:nvSpPr>
            <p:spPr>
              <a:xfrm>
                <a:off x="3666731" y="1984470"/>
                <a:ext cx="2636520" cy="1447800"/>
              </a:xfrm>
              <a:custGeom>
                <a:avLst/>
                <a:gdLst/>
                <a:ahLst/>
                <a:cxnLst/>
                <a:rect l="l" t="t" r="r" b="b"/>
                <a:pathLst>
                  <a:path w="2636520" h="1447800" extrusionOk="0">
                    <a:moveTo>
                      <a:pt x="0" y="0"/>
                    </a:moveTo>
                    <a:lnTo>
                      <a:pt x="2103122" y="0"/>
                    </a:lnTo>
                    <a:lnTo>
                      <a:pt x="2636520" y="723900"/>
                    </a:lnTo>
                    <a:lnTo>
                      <a:pt x="2103122" y="1447800"/>
                    </a:lnTo>
                    <a:lnTo>
                      <a:pt x="0" y="1447800"/>
                    </a:lnTo>
                    <a:lnTo>
                      <a:pt x="0" y="1442632"/>
                    </a:lnTo>
                    <a:lnTo>
                      <a:pt x="529590" y="723900"/>
                    </a:lnTo>
                    <a:lnTo>
                      <a:pt x="0" y="5168"/>
                    </a:lnTo>
                    <a:close/>
                  </a:path>
                </a:pathLst>
              </a:custGeom>
              <a:solidFill>
                <a:schemeClr val="accent2"/>
              </a:solidFill>
              <a:ln w="508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1270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9"/>
              <p:cNvSpPr txBox="1"/>
              <p:nvPr/>
            </p:nvSpPr>
            <p:spPr>
              <a:xfrm>
                <a:off x="3971726" y="2340211"/>
                <a:ext cx="2230360" cy="73632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資料擴增</a:t>
                </a:r>
                <a:endParaRPr sz="2400" b="1" baseline="-25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" name="Google Shape;206;p9"/>
            <p:cNvGrpSpPr/>
            <p:nvPr/>
          </p:nvGrpSpPr>
          <p:grpSpPr>
            <a:xfrm>
              <a:off x="1394396" y="1935454"/>
              <a:ext cx="2557091" cy="907751"/>
              <a:chOff x="1436370" y="1984470"/>
              <a:chExt cx="2636520" cy="1447800"/>
            </a:xfrm>
          </p:grpSpPr>
          <p:sp>
            <p:nvSpPr>
              <p:cNvPr id="207" name="Google Shape;207;p9"/>
              <p:cNvSpPr/>
              <p:nvPr/>
            </p:nvSpPr>
            <p:spPr>
              <a:xfrm>
                <a:off x="1436370" y="1984470"/>
                <a:ext cx="2636520" cy="1447800"/>
              </a:xfrm>
              <a:custGeom>
                <a:avLst/>
                <a:gdLst/>
                <a:ahLst/>
                <a:cxnLst/>
                <a:rect l="l" t="t" r="r" b="b"/>
                <a:pathLst>
                  <a:path w="2636520" h="1447800" extrusionOk="0">
                    <a:moveTo>
                      <a:pt x="0" y="0"/>
                    </a:moveTo>
                    <a:lnTo>
                      <a:pt x="2103122" y="0"/>
                    </a:lnTo>
                    <a:lnTo>
                      <a:pt x="2636520" y="723900"/>
                    </a:lnTo>
                    <a:lnTo>
                      <a:pt x="2103122" y="1447800"/>
                    </a:lnTo>
                    <a:lnTo>
                      <a:pt x="0" y="1447800"/>
                    </a:lnTo>
                    <a:lnTo>
                      <a:pt x="0" y="1442632"/>
                    </a:lnTo>
                    <a:lnTo>
                      <a:pt x="529590" y="723900"/>
                    </a:lnTo>
                    <a:lnTo>
                      <a:pt x="0" y="5168"/>
                    </a:lnTo>
                    <a:close/>
                  </a:path>
                </a:pathLst>
              </a:custGeom>
              <a:solidFill>
                <a:schemeClr val="accent1"/>
              </a:solidFill>
              <a:ln w="508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1270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9"/>
              <p:cNvSpPr txBox="1"/>
              <p:nvPr/>
            </p:nvSpPr>
            <p:spPr>
              <a:xfrm>
                <a:off x="1709209" y="2311268"/>
                <a:ext cx="2293960" cy="79420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蒐集資料</a:t>
                </a:r>
                <a:endParaRPr sz="2400" b="1" baseline="-25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9" name="Google Shape;209;p9"/>
            <p:cNvGrpSpPr/>
            <p:nvPr/>
          </p:nvGrpSpPr>
          <p:grpSpPr>
            <a:xfrm>
              <a:off x="8626813" y="1935454"/>
              <a:ext cx="2557091" cy="907751"/>
              <a:chOff x="8127453" y="1984470"/>
              <a:chExt cx="2636520" cy="1447800"/>
            </a:xfrm>
          </p:grpSpPr>
          <p:sp>
            <p:nvSpPr>
              <p:cNvPr id="210" name="Google Shape;210;p9"/>
              <p:cNvSpPr/>
              <p:nvPr/>
            </p:nvSpPr>
            <p:spPr>
              <a:xfrm>
                <a:off x="8127453" y="1984470"/>
                <a:ext cx="2636520" cy="1447800"/>
              </a:xfrm>
              <a:custGeom>
                <a:avLst/>
                <a:gdLst/>
                <a:ahLst/>
                <a:cxnLst/>
                <a:rect l="l" t="t" r="r" b="b"/>
                <a:pathLst>
                  <a:path w="2636520" h="1447800" extrusionOk="0">
                    <a:moveTo>
                      <a:pt x="0" y="0"/>
                    </a:moveTo>
                    <a:lnTo>
                      <a:pt x="2103122" y="0"/>
                    </a:lnTo>
                    <a:lnTo>
                      <a:pt x="2636520" y="723900"/>
                    </a:lnTo>
                    <a:lnTo>
                      <a:pt x="2103122" y="1447800"/>
                    </a:lnTo>
                    <a:lnTo>
                      <a:pt x="0" y="1447800"/>
                    </a:lnTo>
                    <a:lnTo>
                      <a:pt x="0" y="1442632"/>
                    </a:lnTo>
                    <a:lnTo>
                      <a:pt x="529590" y="723900"/>
                    </a:lnTo>
                    <a:lnTo>
                      <a:pt x="0" y="5168"/>
                    </a:lnTo>
                    <a:close/>
                  </a:path>
                </a:pathLst>
              </a:custGeom>
              <a:solidFill>
                <a:schemeClr val="accent4"/>
              </a:solidFill>
              <a:ln w="508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1270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9"/>
              <p:cNvSpPr txBox="1"/>
              <p:nvPr/>
            </p:nvSpPr>
            <p:spPr>
              <a:xfrm>
                <a:off x="8439016" y="2311268"/>
                <a:ext cx="2230360" cy="79420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模型預測</a:t>
                </a:r>
                <a:endParaRPr sz="2400" b="1" baseline="-25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2" name="Google Shape;212;p9"/>
            <p:cNvGrpSpPr/>
            <p:nvPr/>
          </p:nvGrpSpPr>
          <p:grpSpPr>
            <a:xfrm>
              <a:off x="6201577" y="1935454"/>
              <a:ext cx="2557091" cy="907751"/>
              <a:chOff x="5897092" y="1984470"/>
              <a:chExt cx="2636520" cy="1447800"/>
            </a:xfrm>
          </p:grpSpPr>
          <p:sp>
            <p:nvSpPr>
              <p:cNvPr id="213" name="Google Shape;213;p9"/>
              <p:cNvSpPr/>
              <p:nvPr/>
            </p:nvSpPr>
            <p:spPr>
              <a:xfrm>
                <a:off x="5897092" y="1984470"/>
                <a:ext cx="2636520" cy="1447800"/>
              </a:xfrm>
              <a:custGeom>
                <a:avLst/>
                <a:gdLst/>
                <a:ahLst/>
                <a:cxnLst/>
                <a:rect l="l" t="t" r="r" b="b"/>
                <a:pathLst>
                  <a:path w="2636520" h="1447800" extrusionOk="0">
                    <a:moveTo>
                      <a:pt x="0" y="0"/>
                    </a:moveTo>
                    <a:lnTo>
                      <a:pt x="2103122" y="0"/>
                    </a:lnTo>
                    <a:lnTo>
                      <a:pt x="2636520" y="723900"/>
                    </a:lnTo>
                    <a:lnTo>
                      <a:pt x="2103122" y="1447800"/>
                    </a:lnTo>
                    <a:lnTo>
                      <a:pt x="0" y="1447800"/>
                    </a:lnTo>
                    <a:lnTo>
                      <a:pt x="0" y="1442632"/>
                    </a:lnTo>
                    <a:lnTo>
                      <a:pt x="529590" y="723900"/>
                    </a:lnTo>
                    <a:lnTo>
                      <a:pt x="0" y="5168"/>
                    </a:lnTo>
                    <a:close/>
                  </a:path>
                </a:pathLst>
              </a:custGeom>
              <a:solidFill>
                <a:schemeClr val="accent3"/>
              </a:solidFill>
              <a:ln w="508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1270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9"/>
              <p:cNvSpPr txBox="1"/>
              <p:nvPr/>
            </p:nvSpPr>
            <p:spPr>
              <a:xfrm>
                <a:off x="6227711" y="2311271"/>
                <a:ext cx="2205655" cy="79420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資料前處理</a:t>
                </a:r>
                <a:endParaRPr sz="2400" b="1" baseline="-25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5" name="Google Shape;215;p9"/>
          <p:cNvGrpSpPr/>
          <p:nvPr/>
        </p:nvGrpSpPr>
        <p:grpSpPr>
          <a:xfrm>
            <a:off x="1357467" y="3275065"/>
            <a:ext cx="2246691" cy="2228911"/>
            <a:chOff x="1340436" y="3275059"/>
            <a:chExt cx="2246691" cy="1760214"/>
          </a:xfrm>
        </p:grpSpPr>
        <p:sp>
          <p:nvSpPr>
            <p:cNvPr id="216" name="Google Shape;216;p9"/>
            <p:cNvSpPr/>
            <p:nvPr/>
          </p:nvSpPr>
          <p:spPr>
            <a:xfrm>
              <a:off x="1751977" y="3275059"/>
              <a:ext cx="1415736" cy="4616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45700" rIns="9140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 b="1">
                  <a:solidFill>
                    <a:srgbClr val="7F7F7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資料來源</a:t>
              </a:r>
              <a:endParaRPr sz="2400" b="1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1340436" y="3820405"/>
              <a:ext cx="2246691" cy="12148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45700" rIns="91400" bIns="45700" anchor="t" anchorCtr="0">
              <a:spAutoFit/>
            </a:bodyPr>
            <a:lstStyle/>
            <a:p>
              <a:pPr marL="285750" marR="0" lvl="0" indent="-2857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000"/>
                <a:buFont typeface="Arial"/>
                <a:buChar char="•"/>
              </a:pPr>
              <a:r>
                <a:rPr lang="zh-TW" sz="2000">
                  <a:solidFill>
                    <a:srgbClr val="7F7F7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競賽內容提供的資料圖片集</a:t>
              </a:r>
              <a:endParaRPr sz="20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marL="285750" marR="0" lvl="0" indent="-2857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000"/>
                <a:buFont typeface="Arial"/>
                <a:buChar char="•"/>
              </a:pPr>
              <a:r>
                <a:rPr lang="zh-TW" sz="2000">
                  <a:solidFill>
                    <a:srgbClr val="7F7F7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內含219類別的花卉圖片</a:t>
              </a:r>
              <a:endParaRPr sz="20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218" name="Google Shape;218;p9"/>
          <p:cNvGrpSpPr/>
          <p:nvPr/>
        </p:nvGrpSpPr>
        <p:grpSpPr>
          <a:xfrm>
            <a:off x="8817308" y="3275059"/>
            <a:ext cx="2207959" cy="1878212"/>
            <a:chOff x="8766978" y="3275059"/>
            <a:chExt cx="2207959" cy="1878212"/>
          </a:xfrm>
        </p:grpSpPr>
        <p:sp>
          <p:nvSpPr>
            <p:cNvPr id="219" name="Google Shape;219;p9"/>
            <p:cNvSpPr/>
            <p:nvPr/>
          </p:nvSpPr>
          <p:spPr>
            <a:xfrm>
              <a:off x="8911298" y="3275059"/>
              <a:ext cx="1415736" cy="4616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45700" rIns="9140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 b="1">
                  <a:solidFill>
                    <a:srgbClr val="7F7F7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檢驗效果</a:t>
              </a:r>
              <a:endParaRPr sz="2400" b="1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8766978" y="3952961"/>
              <a:ext cx="2207959" cy="1200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45700" rIns="91400" bIns="45700" anchor="t" anchorCtr="0">
              <a:spAutoFit/>
            </a:bodyPr>
            <a:lstStyle/>
            <a:p>
              <a:pPr marL="342900" marR="0" lvl="0" indent="-34290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000"/>
                <a:buFont typeface="Arial"/>
                <a:buChar char="•"/>
              </a:pPr>
              <a:r>
                <a:rPr lang="zh-TW" sz="2000">
                  <a:solidFill>
                    <a:srgbClr val="7F7F7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VGG16</a:t>
              </a:r>
              <a:endParaRPr/>
            </a:p>
            <a:p>
              <a:pPr marL="342900" marR="0" lvl="0" indent="-34290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000"/>
                <a:buFont typeface="Arial"/>
                <a:buChar char="•"/>
              </a:pPr>
              <a:r>
                <a:rPr lang="zh-TW" sz="2000">
                  <a:solidFill>
                    <a:srgbClr val="7F7F7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CNN</a:t>
              </a:r>
              <a:endParaRPr sz="20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marL="342900" marR="0" lvl="0" indent="-34290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000"/>
                <a:buFont typeface="Arial"/>
                <a:buChar char="•"/>
              </a:pPr>
              <a:r>
                <a:rPr lang="zh-TW" sz="2000">
                  <a:solidFill>
                    <a:srgbClr val="7F7F7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ResNet101</a:t>
              </a:r>
              <a:endParaRPr sz="20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221" name="Google Shape;221;p9"/>
          <p:cNvCxnSpPr/>
          <p:nvPr/>
        </p:nvCxnSpPr>
        <p:spPr>
          <a:xfrm>
            <a:off x="1414794" y="5851533"/>
            <a:ext cx="9358683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2" name="Google Shape;222;p9"/>
          <p:cNvSpPr txBox="1">
            <a:spLocks noGrp="1"/>
          </p:cNvSpPr>
          <p:nvPr>
            <p:ph type="title"/>
          </p:nvPr>
        </p:nvSpPr>
        <p:spPr>
          <a:xfrm>
            <a:off x="1357467" y="333028"/>
            <a:ext cx="10515600" cy="82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96CC2"/>
              </a:buClr>
              <a:buSzPts val="4000"/>
              <a:buFont typeface="Arial Black"/>
              <a:buNone/>
            </a:pPr>
            <a:r>
              <a:rPr lang="zh-TW" sz="4000"/>
              <a:t>方法</a:t>
            </a:r>
            <a:endParaRPr sz="4000"/>
          </a:p>
        </p:txBody>
      </p:sp>
      <p:sp>
        <p:nvSpPr>
          <p:cNvPr id="223" name="Google Shape;223;p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  <p:grpSp>
        <p:nvGrpSpPr>
          <p:cNvPr id="224" name="Google Shape;224;p9"/>
          <p:cNvGrpSpPr/>
          <p:nvPr/>
        </p:nvGrpSpPr>
        <p:grpSpPr>
          <a:xfrm>
            <a:off x="3661916" y="3276960"/>
            <a:ext cx="2246691" cy="2211554"/>
            <a:chOff x="1336500" y="3275059"/>
            <a:chExt cx="2246691" cy="1650699"/>
          </a:xfrm>
        </p:grpSpPr>
        <p:sp>
          <p:nvSpPr>
            <p:cNvPr id="225" name="Google Shape;225;p9"/>
            <p:cNvSpPr/>
            <p:nvPr/>
          </p:nvSpPr>
          <p:spPr>
            <a:xfrm>
              <a:off x="1444201" y="3275059"/>
              <a:ext cx="2031289" cy="3645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45700" rIns="9140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 b="1">
                  <a:solidFill>
                    <a:srgbClr val="7F7F7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現有資料擴增</a:t>
              </a:r>
              <a:endParaRPr sz="2400" b="1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336500" y="3754181"/>
              <a:ext cx="2246691" cy="11715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45700" rIns="91400" bIns="45700" anchor="t" anchorCtr="0">
              <a:spAutoFit/>
            </a:bodyPr>
            <a:lstStyle/>
            <a:p>
              <a:pPr marL="285750" marR="0" lvl="0" indent="-2857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000"/>
                <a:buFont typeface="Arial"/>
                <a:buChar char="•"/>
              </a:pPr>
              <a:r>
                <a:rPr lang="zh-TW" sz="2000">
                  <a:solidFill>
                    <a:srgbClr val="7F7F7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以翻轉、旋轉</a:t>
              </a:r>
              <a:br>
                <a:rPr lang="zh-TW" sz="2000">
                  <a:solidFill>
                    <a:srgbClr val="7F7F7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</a:br>
              <a:r>
                <a:rPr lang="zh-TW" sz="2000">
                  <a:solidFill>
                    <a:srgbClr val="7F7F7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方式擴增</a:t>
              </a:r>
              <a:endParaRPr sz="20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marL="285750" marR="0" lvl="0" indent="-2857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000"/>
                <a:buFont typeface="Arial"/>
                <a:buChar char="•"/>
              </a:pPr>
              <a:r>
                <a:rPr lang="zh-TW" sz="2000">
                  <a:solidFill>
                    <a:srgbClr val="7F7F7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內容量增至</a:t>
              </a:r>
              <a:br>
                <a:rPr lang="zh-TW" sz="2000">
                  <a:solidFill>
                    <a:srgbClr val="7F7F7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</a:br>
              <a:r>
                <a:rPr lang="zh-TW" sz="2000">
                  <a:solidFill>
                    <a:srgbClr val="7F7F7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原有10倍</a:t>
              </a:r>
              <a:endParaRPr sz="20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227" name="Google Shape;227;p9"/>
          <p:cNvGrpSpPr/>
          <p:nvPr/>
        </p:nvGrpSpPr>
        <p:grpSpPr>
          <a:xfrm>
            <a:off x="6140282" y="3275060"/>
            <a:ext cx="2246691" cy="1890867"/>
            <a:chOff x="1340436" y="3275059"/>
            <a:chExt cx="2246691" cy="1493254"/>
          </a:xfrm>
        </p:grpSpPr>
        <p:sp>
          <p:nvSpPr>
            <p:cNvPr id="228" name="Google Shape;228;p9"/>
            <p:cNvSpPr/>
            <p:nvPr/>
          </p:nvSpPr>
          <p:spPr>
            <a:xfrm>
              <a:off x="1371264" y="3275059"/>
              <a:ext cx="2177163" cy="3645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45700" rIns="9140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 b="1">
                  <a:solidFill>
                    <a:srgbClr val="7F7F7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減少RAM負擔</a:t>
              </a:r>
              <a:endParaRPr sz="2400" b="1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1340436" y="3820405"/>
              <a:ext cx="2246691" cy="947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45700" rIns="91400" bIns="45700" anchor="t" anchorCtr="0">
              <a:spAutoFit/>
            </a:bodyPr>
            <a:lstStyle/>
            <a:p>
              <a:pPr marL="342900" marR="0" lvl="0" indent="-34290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000"/>
                <a:buFont typeface="Arial"/>
                <a:buChar char="•"/>
              </a:pPr>
              <a:r>
                <a:rPr lang="zh-TW" sz="2000">
                  <a:solidFill>
                    <a:srgbClr val="7F7F7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圖片resize至160*160</a:t>
              </a:r>
              <a:endParaRPr sz="20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marL="342900" marR="0" lvl="0" indent="-34290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000"/>
                <a:buFont typeface="Arial"/>
                <a:buChar char="•"/>
              </a:pPr>
              <a:r>
                <a:rPr lang="zh-TW" sz="2000">
                  <a:solidFill>
                    <a:srgbClr val="7F7F7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數值標準化</a:t>
              </a:r>
              <a:endParaRPr sz="20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/>
          <p:nvPr/>
        </p:nvSpPr>
        <p:spPr>
          <a:xfrm>
            <a:off x="1020414" y="2105663"/>
            <a:ext cx="3385332" cy="1826306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</a:pPr>
            <a:r>
              <a:rPr lang="zh-TW" sz="24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使用兩個捲積層</a:t>
            </a:r>
            <a:endParaRPr/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</a:pPr>
            <a:r>
              <a:rPr lang="zh-TW" sz="24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filter為64</a:t>
            </a:r>
            <a:endParaRPr sz="2400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</a:pPr>
            <a:r>
              <a:rPr lang="zh-TW" sz="24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輸入為(160,160,3)</a:t>
            </a:r>
            <a:endParaRPr sz="2400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</a:pPr>
            <a:r>
              <a:rPr lang="zh-TW" sz="24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類別數為219</a:t>
            </a:r>
            <a:endParaRPr sz="2400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6" name="Google Shape;236;p10"/>
          <p:cNvSpPr/>
          <p:nvPr/>
        </p:nvSpPr>
        <p:spPr>
          <a:xfrm>
            <a:off x="4297681" y="3932821"/>
            <a:ext cx="3764820" cy="891092"/>
          </a:xfrm>
          <a:prstGeom prst="chevron">
            <a:avLst>
              <a:gd name="adj" fmla="val 2578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8F8F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VGG16</a:t>
            </a:r>
            <a:endParaRPr/>
          </a:p>
        </p:txBody>
      </p:sp>
      <p:sp>
        <p:nvSpPr>
          <p:cNvPr id="237" name="Google Shape;237;p10"/>
          <p:cNvSpPr/>
          <p:nvPr/>
        </p:nvSpPr>
        <p:spPr>
          <a:xfrm>
            <a:off x="1020415" y="3932821"/>
            <a:ext cx="3645183" cy="890240"/>
          </a:xfrm>
          <a:prstGeom prst="homePlate">
            <a:avLst>
              <a:gd name="adj" fmla="val 30492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8F8F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CNN</a:t>
            </a:r>
            <a:endParaRPr/>
          </a:p>
        </p:txBody>
      </p:sp>
      <p:sp>
        <p:nvSpPr>
          <p:cNvPr id="238" name="Google Shape;238;p10"/>
          <p:cNvSpPr/>
          <p:nvPr/>
        </p:nvSpPr>
        <p:spPr>
          <a:xfrm>
            <a:off x="7642153" y="3931969"/>
            <a:ext cx="3396903" cy="891092"/>
          </a:xfrm>
          <a:prstGeom prst="chevron">
            <a:avLst>
              <a:gd name="adj" fmla="val 2578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8F8F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ResNet101</a:t>
            </a:r>
            <a:endParaRPr/>
          </a:p>
        </p:txBody>
      </p:sp>
      <p:sp>
        <p:nvSpPr>
          <p:cNvPr id="239" name="Google Shape;239;p10"/>
          <p:cNvSpPr txBox="1">
            <a:spLocks noGrp="1"/>
          </p:cNvSpPr>
          <p:nvPr>
            <p:ph type="title"/>
          </p:nvPr>
        </p:nvSpPr>
        <p:spPr>
          <a:xfrm>
            <a:off x="1357467" y="333028"/>
            <a:ext cx="10515600" cy="829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96CC2"/>
              </a:buClr>
              <a:buSzPts val="4000"/>
              <a:buFont typeface="Arial Black"/>
              <a:buNone/>
            </a:pPr>
            <a:r>
              <a:rPr lang="zh-TW" sz="4000">
                <a:latin typeface="Arial Black"/>
                <a:ea typeface="Arial Black"/>
                <a:cs typeface="Arial Black"/>
                <a:sym typeface="Arial Black"/>
              </a:rPr>
              <a:t>方法 - </a:t>
            </a:r>
            <a:r>
              <a:rPr lang="zh-TW" sz="4000" b="0" i="0" u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模型</a:t>
            </a:r>
            <a:r>
              <a:rPr lang="zh-TW" sz="40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的</a:t>
            </a:r>
            <a:r>
              <a:rPr lang="zh-TW" sz="4000" b="0" i="0" u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修改 </a:t>
            </a:r>
            <a:endParaRPr sz="40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0" name="Google Shape;240;p10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  <p:sp>
        <p:nvSpPr>
          <p:cNvPr id="241" name="Google Shape;241;p10"/>
          <p:cNvSpPr/>
          <p:nvPr/>
        </p:nvSpPr>
        <p:spPr>
          <a:xfrm>
            <a:off x="4405746" y="4823061"/>
            <a:ext cx="3236408" cy="1312696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</a:pPr>
            <a:r>
              <a:rPr lang="zh-TW" sz="24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輸入為(160,160,3)</a:t>
            </a:r>
            <a:endParaRPr sz="2400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</a:pPr>
            <a:r>
              <a:rPr lang="zh-TW" sz="24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類別數為219</a:t>
            </a:r>
            <a:endParaRPr sz="2400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42" name="Google Shape;242;p10"/>
          <p:cNvSpPr/>
          <p:nvPr/>
        </p:nvSpPr>
        <p:spPr>
          <a:xfrm>
            <a:off x="7642153" y="2608366"/>
            <a:ext cx="3096661" cy="1312696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</a:pPr>
            <a:r>
              <a:rPr lang="zh-TW" sz="24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輸入為(160,160,3)</a:t>
            </a:r>
            <a:endParaRPr sz="2400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</a:pPr>
            <a:r>
              <a:rPr lang="zh-TW" sz="24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類別數為219</a:t>
            </a:r>
            <a:endParaRPr sz="2400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545">
      <a:dk1>
        <a:srgbClr val="000000"/>
      </a:dk1>
      <a:lt1>
        <a:srgbClr val="FFFFFF"/>
      </a:lt1>
      <a:dk2>
        <a:srgbClr val="796CC2"/>
      </a:dk2>
      <a:lt2>
        <a:srgbClr val="E7E6E6"/>
      </a:lt2>
      <a:accent1>
        <a:srgbClr val="2F6FAD"/>
      </a:accent1>
      <a:accent2>
        <a:srgbClr val="796CC2"/>
      </a:accent2>
      <a:accent3>
        <a:srgbClr val="2F6FAD"/>
      </a:accent3>
      <a:accent4>
        <a:srgbClr val="796CC2"/>
      </a:accent4>
      <a:accent5>
        <a:srgbClr val="2F6FAD"/>
      </a:accent5>
      <a:accent6>
        <a:srgbClr val="796CC2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1009</Words>
  <Application>Microsoft Office PowerPoint</Application>
  <PresentationFormat>寬螢幕</PresentationFormat>
  <Paragraphs>139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Arial</vt:lpstr>
      <vt:lpstr>Microsoft Yahei</vt:lpstr>
      <vt:lpstr>Noto Sans Symbols</vt:lpstr>
      <vt:lpstr>Wingdings</vt:lpstr>
      <vt:lpstr>Arial Black</vt:lpstr>
      <vt:lpstr>Calibri</vt:lpstr>
      <vt:lpstr>第一PPT，www.1ppt.com</vt:lpstr>
      <vt:lpstr>PowerPoint 簡報</vt:lpstr>
      <vt:lpstr>PowerPoint 簡報</vt:lpstr>
      <vt:lpstr>動機</vt:lpstr>
      <vt:lpstr>目標</vt:lpstr>
      <vt:lpstr>目標對象</vt:lpstr>
      <vt:lpstr>參考文獻</vt:lpstr>
      <vt:lpstr>參考文獻</vt:lpstr>
      <vt:lpstr>方法</vt:lpstr>
      <vt:lpstr>方法 - 模型的修改 </vt:lpstr>
      <vt:lpstr>影片DEMO</vt:lpstr>
      <vt:lpstr>模型預測的效能</vt:lpstr>
      <vt:lpstr>目標效益</vt:lpstr>
      <vt:lpstr>結論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www.1ppt.com</dc:creator>
  <cp:lastModifiedBy>林沛萱</cp:lastModifiedBy>
  <cp:revision>1</cp:revision>
  <dcterms:created xsi:type="dcterms:W3CDTF">2015-05-05T08:02:00Z</dcterms:created>
  <dcterms:modified xsi:type="dcterms:W3CDTF">2022-06-07T18:08:18Z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