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97" r:id="rId2"/>
    <p:sldId id="292" r:id="rId3"/>
    <p:sldId id="295" r:id="rId4"/>
    <p:sldId id="296" r:id="rId5"/>
    <p:sldId id="298" r:id="rId6"/>
    <p:sldId id="29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322" autoAdjust="0"/>
  </p:normalViewPr>
  <p:slideViewPr>
    <p:cSldViewPr snapToGrid="0">
      <p:cViewPr varScale="1">
        <p:scale>
          <a:sx n="65" d="100"/>
          <a:sy n="65" d="100"/>
        </p:scale>
        <p:origin x="5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60" y="919838"/>
            <a:ext cx="8372163" cy="574183"/>
          </a:xfrm>
        </p:spPr>
        <p:txBody>
          <a:bodyPr/>
          <a:lstStyle/>
          <a:p>
            <a:r>
              <a:rPr lang="zh-CN" altLang="en-US" dirty="0"/>
              <a:t>彩色眼底视网膜图像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09C94C-098F-4424-87E4-52B2E20F270C}"/>
              </a:ext>
            </a:extLst>
          </p:cNvPr>
          <p:cNvSpPr txBox="1"/>
          <p:nvPr/>
        </p:nvSpPr>
        <p:spPr>
          <a:xfrm>
            <a:off x="453978" y="3847756"/>
            <a:ext cx="55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视盘中心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BDD2B-13BC-4789-ADE2-54FE3C3C3CF2}"/>
              </a:ext>
            </a:extLst>
          </p:cNvPr>
          <p:cNvSpPr txBox="1"/>
          <p:nvPr/>
        </p:nvSpPr>
        <p:spPr>
          <a:xfrm>
            <a:off x="6831347" y="4374135"/>
            <a:ext cx="53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黄斑中心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990A77-C70E-4A0A-A813-6AEF22B3F89F}"/>
              </a:ext>
            </a:extLst>
          </p:cNvPr>
          <p:cNvSpPr txBox="1"/>
          <p:nvPr/>
        </p:nvSpPr>
        <p:spPr>
          <a:xfrm>
            <a:off x="6376719" y="2122046"/>
            <a:ext cx="697584" cy="369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血管</a:t>
            </a:r>
          </a:p>
        </p:txBody>
      </p:sp>
      <p:pic>
        <p:nvPicPr>
          <p:cNvPr id="17" name="图片 1">
            <a:extLst>
              <a:ext uri="{FF2B5EF4-FFF2-40B4-BE49-F238E27FC236}">
                <a16:creationId xmlns:a16="http://schemas.microsoft.com/office/drawing/2014/main" id="{A2886942-2638-4A63-8C05-1D6F2890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81" y="1890338"/>
            <a:ext cx="4505701" cy="43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9C3C6E-4199-435C-B939-60C87604420A}"/>
              </a:ext>
            </a:extLst>
          </p:cNvPr>
          <p:cNvCxnSpPr>
            <a:cxnSpLocks/>
          </p:cNvCxnSpPr>
          <p:nvPr/>
        </p:nvCxnSpPr>
        <p:spPr>
          <a:xfrm flipV="1">
            <a:off x="744718" y="4071669"/>
            <a:ext cx="1649967" cy="3844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99911A-6D95-4FB8-960B-5A091339CCF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410865" y="4078108"/>
            <a:ext cx="2420482" cy="896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14777A-DC8D-4AC9-B3BB-CA728E4EDE74}"/>
              </a:ext>
            </a:extLst>
          </p:cNvPr>
          <p:cNvCxnSpPr>
            <a:cxnSpLocks/>
          </p:cNvCxnSpPr>
          <p:nvPr/>
        </p:nvCxnSpPr>
        <p:spPr>
          <a:xfrm flipH="1">
            <a:off x="4873658" y="2306783"/>
            <a:ext cx="1558153" cy="1818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6AF4165-3E81-44A4-8C1A-9368D756B144}"/>
              </a:ext>
            </a:extLst>
          </p:cNvPr>
          <p:cNvSpPr txBox="1"/>
          <p:nvPr/>
        </p:nvSpPr>
        <p:spPr>
          <a:xfrm>
            <a:off x="254740" y="2791337"/>
            <a:ext cx="55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31824D-AA6C-4184-B096-83D8E64FB737}"/>
              </a:ext>
            </a:extLst>
          </p:cNvPr>
          <p:cNvCxnSpPr>
            <a:cxnSpLocks/>
          </p:cNvCxnSpPr>
          <p:nvPr/>
        </p:nvCxnSpPr>
        <p:spPr>
          <a:xfrm>
            <a:off x="605660" y="3097065"/>
            <a:ext cx="1562505" cy="6704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84260" y="1685678"/>
            <a:ext cx="8936610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对彩色眼底视网膜图像进行预处理，实现尺寸、位置、颜色的归一化，用于以后的病灶识别任务</a:t>
            </a:r>
            <a:endParaRPr lang="en-US" altLang="zh-CN" sz="1600" dirty="0"/>
          </a:p>
          <a:p>
            <a:r>
              <a:rPr lang="en-US" altLang="zh-CN" sz="1600" b="1" dirty="0"/>
              <a:t>1. </a:t>
            </a:r>
            <a:r>
              <a:rPr lang="zh-CN" altLang="en-US" sz="1600" b="1" dirty="0"/>
              <a:t>空域对齐</a:t>
            </a:r>
            <a:r>
              <a:rPr lang="zh-CN" altLang="en-US" sz="1600" dirty="0"/>
              <a:t>：检测视盘中心和黄斑中心，将所有图像的视盘中心和黄斑中心对齐</a:t>
            </a:r>
            <a:endParaRPr lang="en-US" altLang="zh-CN" sz="1600" dirty="0"/>
          </a:p>
          <a:p>
            <a:r>
              <a:rPr lang="en-US" altLang="zh-CN" sz="1800" b="1" dirty="0"/>
              <a:t>2. </a:t>
            </a:r>
            <a:r>
              <a:rPr lang="zh-CN" altLang="en-US" sz="1600" b="1" dirty="0"/>
              <a:t>颜色归一化</a:t>
            </a:r>
            <a:r>
              <a:rPr lang="zh-CN" altLang="en-US" sz="1600" dirty="0"/>
              <a:t>：选定一个参考图像，使其它图像的颜色直方图与参考图像相近</a:t>
            </a:r>
            <a:endParaRPr lang="en-US" altLang="zh-CN" sz="1600" dirty="0"/>
          </a:p>
          <a:p>
            <a:r>
              <a:rPr lang="en-US" altLang="zh-CN" sz="1800" b="1" dirty="0"/>
              <a:t>3. </a:t>
            </a:r>
            <a:r>
              <a:rPr lang="zh-CN" altLang="en-US" sz="1600" b="1" dirty="0"/>
              <a:t>血管检测与填充  从图像中分割出血管，并挖去血管结构，用周围背景的颜色光滑填充</a:t>
            </a:r>
            <a:endParaRPr lang="en-US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60" y="919838"/>
            <a:ext cx="8372163" cy="574183"/>
          </a:xfrm>
        </p:spPr>
        <p:txBody>
          <a:bodyPr/>
          <a:lstStyle/>
          <a:p>
            <a:r>
              <a:rPr lang="zh-CN" altLang="en-US" dirty="0"/>
              <a:t>大作业：介绍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59DEB-C039-49DA-9FBB-03F37BC8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" y="3427180"/>
            <a:ext cx="5858962" cy="283697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1766C4D-D40A-41C0-8783-175C87966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23" y="3427180"/>
            <a:ext cx="4431463" cy="286606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F9757E6-7AEA-4A9B-846A-43611ABBA26B}"/>
              </a:ext>
            </a:extLst>
          </p:cNvPr>
          <p:cNvSpPr/>
          <p:nvPr/>
        </p:nvSpPr>
        <p:spPr>
          <a:xfrm>
            <a:off x="4407465" y="3332752"/>
            <a:ext cx="329070" cy="286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FE12EB-E433-4422-A6EE-F54BD59923DB}"/>
              </a:ext>
            </a:extLst>
          </p:cNvPr>
          <p:cNvSpPr txBox="1"/>
          <p:nvPr/>
        </p:nvSpPr>
        <p:spPr>
          <a:xfrm>
            <a:off x="4673223" y="6198815"/>
            <a:ext cx="4656840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(a): </a:t>
            </a:r>
            <a:r>
              <a:rPr lang="zh-CN" altLang="en-US" sz="1200" dirty="0">
                <a:latin typeface="+mn-ea"/>
              </a:rPr>
              <a:t>参考图像   </a:t>
            </a:r>
            <a:r>
              <a:rPr lang="en-US" altLang="zh-CN" sz="1200" dirty="0">
                <a:latin typeface="+mn-ea"/>
              </a:rPr>
              <a:t>(b): </a:t>
            </a:r>
            <a:r>
              <a:rPr lang="zh-CN" altLang="en-US" sz="1200" dirty="0">
                <a:latin typeface="+mn-ea"/>
              </a:rPr>
              <a:t>原始图像  </a:t>
            </a:r>
            <a:r>
              <a:rPr lang="en-US" altLang="zh-CN" sz="1200" dirty="0">
                <a:latin typeface="+mn-ea"/>
              </a:rPr>
              <a:t>(c): </a:t>
            </a:r>
            <a:r>
              <a:rPr lang="zh-CN" altLang="en-US" sz="1200" dirty="0">
                <a:latin typeface="+mn-ea"/>
              </a:rPr>
              <a:t>空域对齐后的图像   </a:t>
            </a:r>
            <a:r>
              <a:rPr lang="en-US" altLang="zh-CN" sz="1200" dirty="0">
                <a:latin typeface="+mn-ea"/>
              </a:rPr>
              <a:t>(d): </a:t>
            </a:r>
            <a:r>
              <a:rPr lang="zh-CN" altLang="en-US" sz="1200" dirty="0">
                <a:latin typeface="+mn-ea"/>
              </a:rPr>
              <a:t>颜色归一化后的图像   </a:t>
            </a:r>
            <a:r>
              <a:rPr lang="en-US" altLang="zh-CN" sz="1200" dirty="0">
                <a:latin typeface="+mn-ea"/>
              </a:rPr>
              <a:t>(e): </a:t>
            </a:r>
            <a:r>
              <a:rPr lang="zh-CN" altLang="en-US" sz="1200" dirty="0">
                <a:latin typeface="+mn-ea"/>
              </a:rPr>
              <a:t>图像中的血管分布  </a:t>
            </a:r>
            <a:r>
              <a:rPr lang="en-US" altLang="zh-CN" sz="1200" dirty="0">
                <a:latin typeface="+mn-ea"/>
              </a:rPr>
              <a:t>(f): </a:t>
            </a:r>
            <a:r>
              <a:rPr lang="zh-CN" altLang="en-US" sz="1200" dirty="0">
                <a:latin typeface="+mn-ea"/>
              </a:rPr>
              <a:t>移除血管后的图像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61257-059B-45CD-8CFC-0520FCBC8C2F}"/>
              </a:ext>
            </a:extLst>
          </p:cNvPr>
          <p:cNvSpPr txBox="1"/>
          <p:nvPr/>
        </p:nvSpPr>
        <p:spPr>
          <a:xfrm>
            <a:off x="39314" y="6293243"/>
            <a:ext cx="43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n-ea"/>
              </a:rPr>
              <a:t>上：原始图像，下：预处理后结果图像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51DB46C-15EA-4B2D-85FA-C4927D2F0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3" y="1638644"/>
            <a:ext cx="7833674" cy="506645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3BA0D6-88E9-4C29-A677-3063FE1BA1CD}"/>
              </a:ext>
            </a:extLst>
          </p:cNvPr>
          <p:cNvSpPr txBox="1"/>
          <p:nvPr/>
        </p:nvSpPr>
        <p:spPr>
          <a:xfrm>
            <a:off x="2323709" y="787531"/>
            <a:ext cx="6853287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(a): </a:t>
            </a:r>
            <a:r>
              <a:rPr lang="zh-CN" altLang="en-US" sz="1400" dirty="0">
                <a:latin typeface="+mn-ea"/>
              </a:rPr>
              <a:t>参考图像   </a:t>
            </a:r>
            <a:r>
              <a:rPr lang="en-US" altLang="zh-CN" sz="1400" dirty="0">
                <a:latin typeface="+mn-ea"/>
              </a:rPr>
              <a:t>(b): </a:t>
            </a:r>
            <a:r>
              <a:rPr lang="zh-CN" altLang="en-US" sz="1400" dirty="0">
                <a:latin typeface="+mn-ea"/>
              </a:rPr>
              <a:t>原始图像   </a:t>
            </a:r>
            <a:r>
              <a:rPr lang="en-US" altLang="zh-CN" sz="1400" dirty="0">
                <a:latin typeface="+mn-ea"/>
              </a:rPr>
              <a:t>(c): </a:t>
            </a:r>
            <a:r>
              <a:rPr lang="zh-CN" altLang="en-US" sz="1400" dirty="0">
                <a:latin typeface="+mn-ea"/>
              </a:rPr>
              <a:t>空域对齐后的图像   </a:t>
            </a:r>
            <a:r>
              <a:rPr lang="en-US" altLang="zh-CN" sz="1400" dirty="0">
                <a:latin typeface="+mn-ea"/>
              </a:rPr>
              <a:t>(d): </a:t>
            </a:r>
            <a:r>
              <a:rPr lang="zh-CN" altLang="en-US" sz="1400" dirty="0">
                <a:latin typeface="+mn-ea"/>
              </a:rPr>
              <a:t>颜色归一化后的图像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(e): </a:t>
            </a:r>
            <a:r>
              <a:rPr lang="zh-CN" altLang="en-US" sz="1400" dirty="0">
                <a:latin typeface="+mn-ea"/>
              </a:rPr>
              <a:t>图像中的血管分布   </a:t>
            </a:r>
            <a:r>
              <a:rPr lang="en-US" altLang="zh-CN" sz="1400" dirty="0">
                <a:latin typeface="+mn-ea"/>
              </a:rPr>
              <a:t>(f): </a:t>
            </a:r>
            <a:r>
              <a:rPr lang="zh-CN" altLang="en-US" sz="1400" dirty="0">
                <a:latin typeface="+mn-ea"/>
              </a:rPr>
              <a:t>移除血管后的图像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33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预处理</a:t>
            </a:r>
            <a:r>
              <a:rPr lang="en-US" altLang="zh-CN" sz="2400" dirty="0">
                <a:solidFill>
                  <a:srgbClr val="FF0000"/>
                </a:solidFill>
              </a:rPr>
              <a:t>demo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480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大作业涉及的细节内容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CFFA8-6322-4AE3-BB1C-F1ADEB8260D7}"/>
              </a:ext>
            </a:extLst>
          </p:cNvPr>
          <p:cNvSpPr txBox="1"/>
          <p:nvPr/>
        </p:nvSpPr>
        <p:spPr>
          <a:xfrm>
            <a:off x="386499" y="2452904"/>
            <a:ext cx="4854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视盘中心检测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黄斑中心检测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sz="1800" b="1" dirty="0"/>
              <a:t>颜色归一化、空域对齐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相对容易</a:t>
            </a:r>
            <a:r>
              <a:rPr lang="en-US" altLang="zh-CN" sz="1800" b="1" dirty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血管分割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血管区域光滑填充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962DB-307F-4A1A-96DF-90D0348073FC}"/>
              </a:ext>
            </a:extLst>
          </p:cNvPr>
          <p:cNvSpPr txBox="1"/>
          <p:nvPr/>
        </p:nvSpPr>
        <p:spPr>
          <a:xfrm>
            <a:off x="113121" y="1791093"/>
            <a:ext cx="852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建议以小组为单位联合协作完成作业，每组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人，采用的方法不做限制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E20AC4B-1B78-4E01-9CDB-18CCFBF22FDF}"/>
              </a:ext>
            </a:extLst>
          </p:cNvPr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0F86434-CA93-4F6C-97F8-F914524D064C}"/>
              </a:ext>
            </a:extLst>
          </p:cNvPr>
          <p:cNvSpPr txBox="1"/>
          <p:nvPr/>
        </p:nvSpPr>
        <p:spPr>
          <a:xfrm>
            <a:off x="386498" y="5451719"/>
            <a:ext cx="8757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6. </a:t>
            </a:r>
            <a:r>
              <a:rPr lang="zh-CN" altLang="en-US" b="1" dirty="0">
                <a:solidFill>
                  <a:srgbClr val="00B050"/>
                </a:solidFill>
              </a:rPr>
              <a:t>基于</a:t>
            </a:r>
            <a:r>
              <a:rPr lang="en-US" altLang="zh-CN" b="1" dirty="0">
                <a:solidFill>
                  <a:srgbClr val="00B050"/>
                </a:solidFill>
              </a:rPr>
              <a:t>PCA</a:t>
            </a:r>
            <a:r>
              <a:rPr lang="zh-CN" altLang="en-US" b="1" dirty="0">
                <a:solidFill>
                  <a:srgbClr val="00B050"/>
                </a:solidFill>
              </a:rPr>
              <a:t>及正常样本集合分析的眼底图像中各类异常检测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Diverse lesion detection from retinal images by subspace learning over normal samples, </a:t>
            </a: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Neurocomputing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, 297, 59-70, 2018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    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33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参考文献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8AC8DB-9766-4867-BA3D-814C2040487F}"/>
              </a:ext>
            </a:extLst>
          </p:cNvPr>
          <p:cNvSpPr txBox="1"/>
          <p:nvPr/>
        </p:nvSpPr>
        <p:spPr>
          <a:xfrm>
            <a:off x="216815" y="1762812"/>
            <a:ext cx="8540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陈本智，</a:t>
            </a:r>
            <a:r>
              <a:rPr lang="zh-CN" altLang="en-US" dirty="0">
                <a:latin typeface="AdobeHeitiStd-Regular-Identity-H"/>
              </a:rPr>
              <a:t>基于背景重构的眼底视网膜图像的异常区域检测，博士论文，</a:t>
            </a:r>
            <a:r>
              <a:rPr lang="en-US" altLang="zh-CN" dirty="0">
                <a:latin typeface="AdobeHeitiStd-Regular-Identity-H"/>
              </a:rPr>
              <a:t>2018 </a:t>
            </a:r>
          </a:p>
          <a:p>
            <a:r>
              <a:rPr lang="en-US" altLang="zh-CN" dirty="0">
                <a:latin typeface="AdobeHeitiStd-Regular-Identity-H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AdobeHeitiStd-Regular-Identity-H"/>
              </a:rPr>
              <a:t>--------</a:t>
            </a:r>
            <a:r>
              <a:rPr lang="zh-CN" altLang="en-US" b="1" dirty="0">
                <a:solidFill>
                  <a:srgbClr val="FF0000"/>
                </a:solidFill>
                <a:latin typeface="AdobeHeitiStd-Regular-Identity-H"/>
              </a:rPr>
              <a:t>大作业：重复实现博士论文</a:t>
            </a:r>
            <a:r>
              <a:rPr lang="en-US" altLang="zh-CN" b="1" dirty="0">
                <a:solidFill>
                  <a:srgbClr val="FF0000"/>
                </a:solidFill>
                <a:latin typeface="AdobeHeitiStd-Regular-Identity-H"/>
              </a:rPr>
              <a:t>2.4</a:t>
            </a:r>
            <a:r>
              <a:rPr lang="zh-CN" altLang="en-US" b="1" dirty="0">
                <a:solidFill>
                  <a:srgbClr val="FF0000"/>
                </a:solidFill>
                <a:latin typeface="AdobeHeitiStd-Regular-Identity-H"/>
              </a:rPr>
              <a:t>节的内容</a:t>
            </a:r>
            <a:endParaRPr lang="en-US" altLang="zh-CN" b="1" dirty="0">
              <a:solidFill>
                <a:srgbClr val="FF0000"/>
              </a:solidFill>
              <a:latin typeface="AdobeHeitiStd-Regular-Identity-H"/>
            </a:endParaRPr>
          </a:p>
          <a:p>
            <a:pPr marL="342900" indent="-342900">
              <a:buAutoNum type="arabicPeriod"/>
            </a:pPr>
            <a:endParaRPr lang="en-US" altLang="zh-C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2.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Benzhi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Lisheng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Jian Sun,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Huai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Yinghua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Fu,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Shouren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Lan,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Yijie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Huang,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Zongben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Xu, Diverse lesion detection from retinal images by subspace learning over normal samples, </a:t>
            </a:r>
            <a:r>
              <a:rPr lang="en-US" altLang="zh-CN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Neurocomputing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297, 59-70, 2018</a:t>
            </a:r>
          </a:p>
          <a:p>
            <a:pPr marL="342900" indent="-342900">
              <a:buAutoNum type="arabicPeriod"/>
            </a:pPr>
            <a:endParaRPr lang="en-US" altLang="zh-C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sz="1800" b="0" i="0" u="none" strike="noStrike" baseline="0" dirty="0">
              <a:latin typeface="AdobeHeitiStd-Regular-Identity-H"/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Renzhen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Benzhi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Deyu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Meng,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Lisheng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 Weakly-Supervised Lesion Detection from Fundus Images, </a:t>
            </a:r>
            <a:r>
              <a:rPr lang="en-US" altLang="zh-CN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IEEE Trans. Medical Imaging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38(6), 1501-1512, 2019</a:t>
            </a:r>
          </a:p>
          <a:p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4.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Benzhi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Lisheng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Xiuying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Jian Sun,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Yijie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Huang, Dagan Feng,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Zongben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Xu, Abnormality detection in retinal image by individualized background learning, Pattern Recognition, 2020, 102: 107209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7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33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大作业的提供格式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64312-541A-4B8A-85EF-B260E768E6CE}"/>
              </a:ext>
            </a:extLst>
          </p:cNvPr>
          <p:cNvSpPr txBox="1"/>
          <p:nvPr/>
        </p:nvSpPr>
        <p:spPr>
          <a:xfrm>
            <a:off x="320511" y="2064470"/>
            <a:ext cx="817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每个小组合作写一个</a:t>
            </a:r>
            <a:r>
              <a:rPr lang="en-US" altLang="zh-CN" dirty="0"/>
              <a:t>PPT</a:t>
            </a:r>
            <a:r>
              <a:rPr lang="zh-CN" altLang="en-US" dirty="0"/>
              <a:t>，介绍大作业二的实现技术与过程及实验效果。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初步预定在学期末线上每组轮流报告</a:t>
            </a:r>
            <a:r>
              <a:rPr lang="en-US" altLang="zh-CN" dirty="0"/>
              <a:t>PPT</a:t>
            </a:r>
            <a:r>
              <a:rPr lang="zh-CN" altLang="en-US" dirty="0"/>
              <a:t>。每组报告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把实现的代码及</a:t>
            </a:r>
            <a:r>
              <a:rPr lang="en-US" altLang="zh-CN" dirty="0"/>
              <a:t>PPT</a:t>
            </a:r>
            <a:r>
              <a:rPr lang="zh-CN" altLang="en-US" dirty="0"/>
              <a:t>上传至</a:t>
            </a:r>
            <a:r>
              <a:rPr lang="en-US" altLang="zh-CN" dirty="0"/>
              <a:t>canvas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520</Words>
  <Application>Microsoft Office PowerPoint</Application>
  <PresentationFormat>全屏显示(4:3)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AdobeHeitiStd-Regular-Identity-H</vt:lpstr>
      <vt:lpstr>等线</vt:lpstr>
      <vt:lpstr>等线 Light</vt:lpstr>
      <vt:lpstr>微软雅黑</vt:lpstr>
      <vt:lpstr>Arial</vt:lpstr>
      <vt:lpstr>Calibri</vt:lpstr>
      <vt:lpstr>Times New Roman</vt:lpstr>
      <vt:lpstr>Office 主题</vt:lpstr>
      <vt:lpstr>彩色眼底视网膜图像</vt:lpstr>
      <vt:lpstr>大作业：介绍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lswang</cp:lastModifiedBy>
  <cp:revision>259</cp:revision>
  <dcterms:created xsi:type="dcterms:W3CDTF">2016-01-21T16:32:00Z</dcterms:created>
  <dcterms:modified xsi:type="dcterms:W3CDTF">2025-10-22T02:00:24Z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