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107"/>
  </p:notesMasterIdLst>
  <p:handoutMasterIdLst>
    <p:handoutMasterId r:id="rId108"/>
  </p:handoutMasterIdLst>
  <p:sldIdLst>
    <p:sldId id="259" r:id="rId2"/>
    <p:sldId id="370" r:id="rId3"/>
    <p:sldId id="287" r:id="rId4"/>
    <p:sldId id="293" r:id="rId5"/>
    <p:sldId id="294" r:id="rId6"/>
    <p:sldId id="295" r:id="rId7"/>
    <p:sldId id="377"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78" r:id="rId21"/>
    <p:sldId id="308" r:id="rId22"/>
    <p:sldId id="309" r:id="rId23"/>
    <p:sldId id="310" r:id="rId24"/>
    <p:sldId id="311" r:id="rId25"/>
    <p:sldId id="312" r:id="rId26"/>
    <p:sldId id="313" r:id="rId27"/>
    <p:sldId id="314" r:id="rId28"/>
    <p:sldId id="315" r:id="rId29"/>
    <p:sldId id="379" r:id="rId30"/>
    <p:sldId id="389" r:id="rId31"/>
    <p:sldId id="316" r:id="rId32"/>
    <p:sldId id="317" r:id="rId33"/>
    <p:sldId id="318" r:id="rId34"/>
    <p:sldId id="319" r:id="rId35"/>
    <p:sldId id="320" r:id="rId36"/>
    <p:sldId id="390" r:id="rId37"/>
    <p:sldId id="321" r:id="rId38"/>
    <p:sldId id="322" r:id="rId39"/>
    <p:sldId id="323" r:id="rId40"/>
    <p:sldId id="324" r:id="rId41"/>
    <p:sldId id="325"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81" r:id="rId55"/>
    <p:sldId id="338" r:id="rId56"/>
    <p:sldId id="339" r:id="rId57"/>
    <p:sldId id="340" r:id="rId58"/>
    <p:sldId id="341" r:id="rId59"/>
    <p:sldId id="391" r:id="rId60"/>
    <p:sldId id="342" r:id="rId61"/>
    <p:sldId id="343" r:id="rId62"/>
    <p:sldId id="344" r:id="rId63"/>
    <p:sldId id="345" r:id="rId64"/>
    <p:sldId id="346" r:id="rId65"/>
    <p:sldId id="347" r:id="rId66"/>
    <p:sldId id="348" r:id="rId67"/>
    <p:sldId id="350" r:id="rId68"/>
    <p:sldId id="392" r:id="rId69"/>
    <p:sldId id="351" r:id="rId70"/>
    <p:sldId id="352" r:id="rId71"/>
    <p:sldId id="353" r:id="rId72"/>
    <p:sldId id="354" r:id="rId73"/>
    <p:sldId id="355" r:id="rId74"/>
    <p:sldId id="356" r:id="rId75"/>
    <p:sldId id="357" r:id="rId76"/>
    <p:sldId id="358" r:id="rId77"/>
    <p:sldId id="359" r:id="rId78"/>
    <p:sldId id="393" r:id="rId79"/>
    <p:sldId id="360" r:id="rId80"/>
    <p:sldId id="361" r:id="rId81"/>
    <p:sldId id="362" r:id="rId82"/>
    <p:sldId id="363" r:id="rId83"/>
    <p:sldId id="364" r:id="rId84"/>
    <p:sldId id="394" r:id="rId85"/>
    <p:sldId id="365" r:id="rId86"/>
    <p:sldId id="366" r:id="rId87"/>
    <p:sldId id="367" r:id="rId88"/>
    <p:sldId id="368" r:id="rId89"/>
    <p:sldId id="369" r:id="rId90"/>
    <p:sldId id="1508" r:id="rId91"/>
    <p:sldId id="1509" r:id="rId92"/>
    <p:sldId id="1896" r:id="rId93"/>
    <p:sldId id="1897" r:id="rId94"/>
    <p:sldId id="1898" r:id="rId95"/>
    <p:sldId id="1899" r:id="rId96"/>
    <p:sldId id="1900" r:id="rId97"/>
    <p:sldId id="1901" r:id="rId98"/>
    <p:sldId id="1903" r:id="rId99"/>
    <p:sldId id="1904" r:id="rId100"/>
    <p:sldId id="1905" r:id="rId101"/>
    <p:sldId id="1906" r:id="rId102"/>
    <p:sldId id="1907" r:id="rId103"/>
    <p:sldId id="386" r:id="rId104"/>
    <p:sldId id="387" r:id="rId105"/>
    <p:sldId id="388" r:id="rId10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591" autoAdjust="0"/>
    <p:restoredTop sz="71115" autoAdjust="0"/>
  </p:normalViewPr>
  <p:slideViewPr>
    <p:cSldViewPr snapToGrid="0">
      <p:cViewPr varScale="1">
        <p:scale>
          <a:sx n="44" d="100"/>
          <a:sy n="44" d="100"/>
        </p:scale>
        <p:origin x="57" y="324"/>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2024/10/14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2024/10/14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17965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977409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48928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331375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92923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710667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077901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37899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84598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85572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66223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89859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702150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2985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643920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4493803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176054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907846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5793328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09233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34878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649567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26062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172034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254742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5126400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3617155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2927234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39949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686094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542147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0278424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77961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324717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286207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704920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1737701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buFont typeface="Wingdings" panose="05000000000000000000" pitchFamily="2" charset="2"/>
              <a:buChar char="Ø"/>
              <a:defRPr/>
            </a:pPr>
            <a:endParaRPr lang="zh-CN" altLang="zh-CN" sz="1200" b="0" dirty="0">
              <a:latin typeface="华文楷体" pitchFamily="2" charset="-122"/>
              <a:ea typeface="华文楷体" pitchFamily="2" charset="-122"/>
            </a:endParaRPr>
          </a:p>
        </p:txBody>
      </p:sp>
    </p:spTree>
    <p:extLst>
      <p:ext uri="{BB962C8B-B14F-4D97-AF65-F5344CB8AC3E}">
        <p14:creationId xmlns:p14="http://schemas.microsoft.com/office/powerpoint/2010/main" val="18679188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buFont typeface="Wingdings" panose="05000000000000000000" pitchFamily="2" charset="2"/>
              <a:buChar char="Ø"/>
              <a:defRPr/>
            </a:pPr>
            <a:endParaRPr lang="zh-CN" altLang="zh-CN" sz="1200" b="0" dirty="0">
              <a:latin typeface="华文楷体" pitchFamily="2" charset="-122"/>
              <a:ea typeface="华文楷体" pitchFamily="2" charset="-122"/>
            </a:endParaRPr>
          </a:p>
        </p:txBody>
      </p:sp>
    </p:spTree>
    <p:extLst>
      <p:ext uri="{BB962C8B-B14F-4D97-AF65-F5344CB8AC3E}">
        <p14:creationId xmlns:p14="http://schemas.microsoft.com/office/powerpoint/2010/main" val="3251596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buFont typeface="Wingdings" panose="05000000000000000000" pitchFamily="2" charset="2"/>
              <a:buChar char="Ø"/>
              <a:defRPr/>
            </a:pPr>
            <a:endParaRPr lang="zh-CN" altLang="zh-CN" sz="1200" b="0" dirty="0">
              <a:latin typeface="华文楷体" pitchFamily="2" charset="-122"/>
              <a:ea typeface="华文楷体" pitchFamily="2" charset="-122"/>
            </a:endParaRPr>
          </a:p>
        </p:txBody>
      </p:sp>
    </p:spTree>
    <p:extLst>
      <p:ext uri="{BB962C8B-B14F-4D97-AF65-F5344CB8AC3E}">
        <p14:creationId xmlns:p14="http://schemas.microsoft.com/office/powerpoint/2010/main" val="2066554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buFont typeface="Wingdings" panose="05000000000000000000" pitchFamily="2" charset="2"/>
              <a:buChar char="Ø"/>
              <a:defRPr/>
            </a:pPr>
            <a:endParaRPr lang="zh-CN" altLang="zh-CN" sz="1200" b="0" dirty="0">
              <a:latin typeface="华文楷体" pitchFamily="2" charset="-122"/>
              <a:ea typeface="华文楷体" pitchFamily="2" charset="-122"/>
            </a:endParaRPr>
          </a:p>
        </p:txBody>
      </p:sp>
    </p:spTree>
    <p:extLst>
      <p:ext uri="{BB962C8B-B14F-4D97-AF65-F5344CB8AC3E}">
        <p14:creationId xmlns:p14="http://schemas.microsoft.com/office/powerpoint/2010/main" val="40497550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7474839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655676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71925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2734429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5025619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163849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9308253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1927933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83028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0041613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4183858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4622449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77546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60084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136059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924006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2408800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0207597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4779173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59094160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1002330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5946571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1483253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7829356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46402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63563971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80623839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82796438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78538649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8286217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508483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45567470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34505374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r>
              <a:rPr lang="zh-CN" altLang="zh-CN" sz="1200" kern="1200" dirty="0">
                <a:solidFill>
                  <a:schemeClr val="tx1"/>
                </a:solidFill>
                <a:effectLst/>
                <a:latin typeface="+mn-lt"/>
                <a:ea typeface="+mn-ea"/>
                <a:cs typeface="+mn-cs"/>
              </a:rPr>
              <a:t>日常生活中，个人手头事务的处理通常采取这样的策略；操作系统中进程的调度、管理也是采用优先队列进行管理的。如在操作系统的进程管理中，每个进程由唯一的进程号、优先级值标识。进程优先级值通常在</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40</a:t>
            </a:r>
            <a:r>
              <a:rPr lang="zh-CN" altLang="zh-CN" sz="1200" kern="1200" dirty="0">
                <a:solidFill>
                  <a:schemeClr val="tx1"/>
                </a:solidFill>
                <a:effectLst/>
                <a:latin typeface="+mn-lt"/>
                <a:ea typeface="+mn-ea"/>
                <a:cs typeface="+mn-cs"/>
              </a:rPr>
              <a:t>之间，</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为优先级最高，</a:t>
            </a:r>
            <a:r>
              <a:rPr lang="en-US" altLang="zh-CN" sz="1200" kern="1200" dirty="0">
                <a:solidFill>
                  <a:schemeClr val="tx1"/>
                </a:solidFill>
                <a:effectLst/>
                <a:latin typeface="+mn-lt"/>
                <a:ea typeface="+mn-ea"/>
                <a:cs typeface="+mn-cs"/>
              </a:rPr>
              <a:t>40</a:t>
            </a:r>
            <a:r>
              <a:rPr lang="zh-CN" altLang="zh-CN" sz="1200" kern="1200" dirty="0">
                <a:solidFill>
                  <a:schemeClr val="tx1"/>
                </a:solidFill>
                <a:effectLst/>
                <a:latin typeface="+mn-lt"/>
                <a:ea typeface="+mn-ea"/>
                <a:cs typeface="+mn-cs"/>
              </a:rPr>
              <a:t>为最低。操作系统一般将打印进程视为最不急需的任务，赋予它最低的优先级。这样，操作系统就可以根据进程的优先级来确定如何对它们进行调度。</a:t>
            </a:r>
            <a:endParaRPr lang="en-US" altLang="zh-CN" dirty="0">
              <a:latin typeface="Arial" panose="020B0604020202020204" pitchFamily="34" charset="0"/>
            </a:endParaRPr>
          </a:p>
        </p:txBody>
      </p:sp>
    </p:spTree>
    <p:extLst>
      <p:ext uri="{BB962C8B-B14F-4D97-AF65-F5344CB8AC3E}">
        <p14:creationId xmlns:p14="http://schemas.microsoft.com/office/powerpoint/2010/main" val="416842628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87844742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914888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30627116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8648250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7544732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1448177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60892998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en-US" altLang="zh-CN" dirty="0">
                <a:latin typeface="Arial" panose="020B0604020202020204" pitchFamily="34" charset="0"/>
              </a:rPr>
              <a:t>1.</a:t>
            </a:r>
          </a:p>
        </p:txBody>
      </p:sp>
    </p:spTree>
    <p:extLst>
      <p:ext uri="{BB962C8B-B14F-4D97-AF65-F5344CB8AC3E}">
        <p14:creationId xmlns:p14="http://schemas.microsoft.com/office/powerpoint/2010/main" val="308978557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97567791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7781340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1084704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楷体_GB2312" pitchFamily="49" charset="-122"/>
                <a:cs typeface="楷体_GB2312" pitchFamily="49" charset="-122"/>
              </a:rPr>
              <a:t>我们可以在模拟过程中统计客户的排队长度、等待时间、服务员的连续工作时间、空闲时间等统计信息</a:t>
            </a:r>
          </a:p>
          <a:p>
            <a:endParaRPr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101</a:t>
            </a:fld>
            <a:endParaRPr lang="zh-CN" altLang="en-US"/>
          </a:p>
        </p:txBody>
      </p:sp>
    </p:spTree>
    <p:extLst>
      <p:ext uri="{BB962C8B-B14F-4D97-AF65-F5344CB8AC3E}">
        <p14:creationId xmlns:p14="http://schemas.microsoft.com/office/powerpoint/2010/main" val="113926232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968286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44545439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3324564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0962978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8050959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2160" userDrawn="1">
          <p15:clr>
            <a:srgbClr val="FBAE40"/>
          </p15:clr>
        </p15:guide>
        <p15:guide id="4"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33BA7C0-CFC8-468E-BF58-86F8DBBA5B7D}"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022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946ABC9-62A5-42D5-BF9F-E7A80151139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342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8BDC3BA-0B7C-4A75-9E33-45CB920E7758}"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153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75821406-8699-46F7-BC43-9A0383F1DDB8}"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487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46578"/>
            <a:ext cx="11162884" cy="5060598"/>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699" y="754146"/>
            <a:ext cx="11162884" cy="574183"/>
          </a:xfrm>
          <a:prstGeom prst="rect">
            <a:avLst/>
          </a:prstGeom>
        </p:spPr>
        <p:txBody>
          <a:bodyPr/>
          <a:lstStyle>
            <a:lvl1pPr>
              <a:defRPr sz="3200" b="1">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32050"/>
            <a:ext cx="11162884" cy="5075126"/>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701" y="772402"/>
            <a:ext cx="11162884"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userDrawn="1"/>
        </p:nvPicPr>
        <p:blipFill>
          <a:blip r:embed="rId2"/>
          <a:stretch>
            <a:fillRect/>
          </a:stretch>
        </p:blipFill>
        <p:spPr>
          <a:xfrm>
            <a:off x="1" y="0"/>
            <a:ext cx="12193057" cy="664522"/>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7408" userDrawn="1">
          <p15:clr>
            <a:srgbClr val="FBAE40"/>
          </p15:clr>
        </p15:guide>
        <p15:guide id="2" pos="272" userDrawn="1">
          <p15:clr>
            <a:srgbClr val="FBAE40"/>
          </p15:clr>
        </p15:guide>
        <p15:guide id="5" pos="4167" userDrawn="1">
          <p15:clr>
            <a:srgbClr val="FBAE40"/>
          </p15:clr>
        </p15:guide>
        <p15:guide id="6" pos="153" userDrawn="1">
          <p15:clr>
            <a:srgbClr val="FBAE40"/>
          </p15:clr>
        </p15:guide>
        <p15:guide id="7" pos="5556" userDrawn="1">
          <p15:clr>
            <a:srgbClr val="FBAE40"/>
          </p15:clr>
        </p15:guide>
        <p15:guide id="8"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1" y="0"/>
            <a:ext cx="12193057" cy="664522"/>
          </a:xfrm>
          <a:prstGeom prst="rect">
            <a:avLst/>
          </a:prstGeom>
        </p:spPr>
      </p:pic>
      <p:sp>
        <p:nvSpPr>
          <p:cNvPr id="9" name="矩形 8"/>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9423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717675"/>
            <a:ext cx="5376333"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49858" y="732889"/>
            <a:ext cx="11408225" cy="576000"/>
          </a:xfrm>
          <a:prstGeom prst="rect">
            <a:avLst/>
          </a:prstGeom>
        </p:spPr>
        <p:txBody>
          <a:bodyPr/>
          <a:lstStyle>
            <a:lvl1pPr>
              <a:defRPr lang="zh-CN" altLang="en-US" sz="3200" b="1">
                <a:solidFill>
                  <a:schemeClr val="accent1"/>
                </a:solidFill>
              </a:defRPr>
            </a:lvl1pPr>
          </a:lstStyle>
          <a:p>
            <a:pPr lvl="0"/>
            <a:r>
              <a:rPr lang="zh-CN" altLang="en-US" dirty="0"/>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745630"/>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398107"/>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574801"/>
            <a:ext cx="5376000" cy="4969123"/>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574801"/>
            <a:ext cx="5376333" cy="4969123"/>
          </a:xfrm>
        </p:spPr>
        <p:txBody>
          <a:bodyPr>
            <a:normAutofit/>
          </a:bodyPr>
          <a:lstStyle>
            <a:lvl1pPr marL="342900" indent="-3429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 name="文本占位符 4"/>
          <p:cNvSpPr>
            <a:spLocks noGrp="1"/>
          </p:cNvSpPr>
          <p:nvPr>
            <p:ph type="body" sz="quarter" idx="3" hasCustomPrompt="1"/>
          </p:nvPr>
        </p:nvSpPr>
        <p:spPr>
          <a:xfrm>
            <a:off x="6381751" y="743812"/>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2"/>
          <a:stretch>
            <a:fillRect/>
          </a:stretch>
        </p:blipFill>
        <p:spPr>
          <a:xfrm>
            <a:off x="1" y="0"/>
            <a:ext cx="12193057" cy="664522"/>
          </a:xfrm>
          <a:prstGeom prst="rect">
            <a:avLst/>
          </a:prstGeom>
        </p:spPr>
      </p:pic>
      <p:sp>
        <p:nvSpPr>
          <p:cNvPr id="13" name="矩形 12"/>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userDrawn="1"/>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393" userDrawn="1">
          <p15:clr>
            <a:srgbClr val="FBAE40"/>
          </p15:clr>
        </p15:guide>
        <p15:guide id="3" orient="horz" pos="2160" userDrawn="1">
          <p15:clr>
            <a:srgbClr val="FBAE40"/>
          </p15:clr>
        </p15:guide>
        <p15:guide id="4" pos="2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66" y="3608990"/>
            <a:ext cx="4029124" cy="799946"/>
          </a:xfrm>
          <a:prstGeom prst="rect">
            <a:avLst/>
          </a:prstGeom>
        </p:spPr>
      </p:pic>
      <p:sp>
        <p:nvSpPr>
          <p:cNvPr id="3" name="标题 2"/>
          <p:cNvSpPr>
            <a:spLocks noGrp="1"/>
          </p:cNvSpPr>
          <p:nvPr>
            <p:ph type="title"/>
          </p:nvPr>
        </p:nvSpPr>
        <p:spPr>
          <a:xfrm>
            <a:off x="650528" y="1371600"/>
            <a:ext cx="11213989"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5"/>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546578"/>
            <a:ext cx="11120561" cy="512661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8"/>
          <a:stretch>
            <a:fillRect/>
          </a:stretch>
        </p:blipFill>
        <p:spPr>
          <a:xfrm>
            <a:off x="0" y="1079287"/>
            <a:ext cx="12192000" cy="332713"/>
          </a:xfrm>
          <a:prstGeom prst="rect">
            <a:avLst/>
          </a:prstGeom>
        </p:spPr>
      </p:pic>
      <p:sp>
        <p:nvSpPr>
          <p:cNvPr id="4" name="标题占位符 3"/>
          <p:cNvSpPr>
            <a:spLocks noGrp="1"/>
          </p:cNvSpPr>
          <p:nvPr>
            <p:ph type="title"/>
          </p:nvPr>
        </p:nvSpPr>
        <p:spPr>
          <a:xfrm>
            <a:off x="551291" y="682405"/>
            <a:ext cx="11213989" cy="701375"/>
          </a:xfrm>
          <a:prstGeom prst="rect">
            <a:avLst/>
          </a:prstGeom>
        </p:spPr>
        <p:txBody>
          <a:bodyPr vert="horz" lIns="91440" tIns="45720" rIns="91440" bIns="45720" rtlCol="0" anchor="ctr">
            <a:normAutofit/>
          </a:bodyPr>
          <a:lstStyle/>
          <a:p>
            <a:r>
              <a:rPr lang="zh-CN" altLang="en-US" dirty="0"/>
              <a:t>单击此处编辑母版标题样式</a:t>
            </a:r>
          </a:p>
        </p:txBody>
      </p:sp>
      <p:pic>
        <p:nvPicPr>
          <p:cNvPr id="9" name="图片 8"/>
          <p:cNvPicPr>
            <a:picLocks noChangeAspect="1"/>
          </p:cNvPicPr>
          <p:nvPr userDrawn="1"/>
        </p:nvPicPr>
        <p:blipFill>
          <a:blip r:embed="rId15"/>
          <a:stretch>
            <a:fillRect/>
          </a:stretch>
        </p:blipFill>
        <p:spPr>
          <a:xfrm>
            <a:off x="1" y="0"/>
            <a:ext cx="12193057" cy="664522"/>
          </a:xfrm>
          <a:prstGeom prst="rect">
            <a:avLst/>
          </a:prstGeom>
        </p:spPr>
      </p:pic>
      <p:sp>
        <p:nvSpPr>
          <p:cNvPr id="11" name="矩形 10"/>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userDrawn="1"/>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userDrawn="1"/>
        </p:nvPicPr>
        <p:blipFill>
          <a:blip r:embed="rId18"/>
          <a:stretch>
            <a:fillRect/>
          </a:stretch>
        </p:blipFill>
        <p:spPr>
          <a:xfrm>
            <a:off x="0" y="1079287"/>
            <a:ext cx="12192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8" r:id="rId4"/>
    <p:sldLayoutId id="2147483812" r:id="rId5"/>
    <p:sldLayoutId id="2147483813" r:id="rId6"/>
    <p:sldLayoutId id="2147483815" r:id="rId7"/>
    <p:sldLayoutId id="2147483817" r:id="rId8"/>
    <p:sldLayoutId id="2147483818" r:id="rId9"/>
    <p:sldLayoutId id="2147483819" r:id="rId10"/>
    <p:sldLayoutId id="2147483820" r:id="rId11"/>
    <p:sldLayoutId id="2147483821" r:id="rId12"/>
    <p:sldLayoutId id="2147483822" r:id="rId13"/>
  </p:sldLayoutIdLst>
  <p:transition spd="med">
    <p:push/>
  </p:transition>
  <p:txStyles>
    <p:titleStyle>
      <a:lvl1pPr algn="l" defTabSz="914400" rtl="0" eaLnBrk="1" latinLnBrk="0" hangingPunct="1">
        <a:lnSpc>
          <a:spcPct val="90000"/>
        </a:lnSpc>
        <a:spcBef>
          <a:spcPct val="0"/>
        </a:spcBef>
        <a:buNone/>
        <a:defRPr lang="zh-CN" altLang="en-US" sz="3200" b="1" kern="1200" dirty="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第三章 栈和队列</a:t>
            </a:r>
            <a:endParaRPr lang="zh-CN" altLang="en-US" sz="2400" dirty="0">
              <a:latin typeface="华文楷体" panose="02010600040101010101" pitchFamily="2" charset="-122"/>
              <a:ea typeface="华文楷体" panose="02010600040101010101" pitchFamily="2" charset="-122"/>
            </a:endParaRPr>
          </a:p>
        </p:txBody>
      </p:sp>
      <p:sp>
        <p:nvSpPr>
          <p:cNvPr id="5" name="副标题 4">
            <a:extLst>
              <a:ext uri="{FF2B5EF4-FFF2-40B4-BE49-F238E27FC236}">
                <a16:creationId xmlns:a16="http://schemas.microsoft.com/office/drawing/2014/main" id="{92D6EE7D-32F7-4327-A7A9-38D84D82A4A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顺序栈类的声明：</a:t>
            </a:r>
          </a:p>
        </p:txBody>
      </p:sp>
      <p:sp>
        <p:nvSpPr>
          <p:cNvPr id="3" name="文本框 2"/>
          <p:cNvSpPr txBox="1"/>
          <p:nvPr/>
        </p:nvSpPr>
        <p:spPr>
          <a:xfrm>
            <a:off x="134603" y="1605028"/>
            <a:ext cx="11913706" cy="3970318"/>
          </a:xfrm>
          <a:prstGeom prst="rect">
            <a:avLst/>
          </a:prstGeom>
          <a:noFill/>
        </p:spPr>
        <p:txBody>
          <a:bodyPr wrap="square" rtlCol="0">
            <a:spAutoFit/>
          </a:bodyPr>
          <a:lstStyle/>
          <a:p>
            <a:r>
              <a:rPr lang="en-US" altLang="zh-CN" dirty="0"/>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public:</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initSize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100);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初始化顺序栈</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bool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isEmpty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 return ( Top == -1 ); }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栈空返回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否则返回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bool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isFull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 return (Top == maxSize-1);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栈满返回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否则返回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top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返回栈顶元素的值，不改变栈顶</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push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将元素</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压入栈顶，使其成为新的栈顶。</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pop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将栈顶元素弹栈。</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delete []array;};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释放栈占用的动态数组</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787360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3" name="Rectangle 2">
            <a:extLst>
              <a:ext uri="{FF2B5EF4-FFF2-40B4-BE49-F238E27FC236}">
                <a16:creationId xmlns:a16="http://schemas.microsoft.com/office/drawing/2014/main" id="{4BBEB719-7B2F-41FA-9A5B-6BA1A75E84FF}"/>
              </a:ext>
            </a:extLst>
          </p:cNvPr>
          <p:cNvSpPr>
            <a:spLocks noGrp="1" noChangeArrowheads="1"/>
          </p:cNvSpPr>
          <p:nvPr>
            <p:ph type="title"/>
          </p:nvPr>
        </p:nvSpPr>
        <p:spPr>
          <a:xfrm>
            <a:off x="469226" y="433583"/>
            <a:ext cx="7772400" cy="1143000"/>
          </a:xfrm>
        </p:spPr>
        <p:txBody>
          <a:bodyPr/>
          <a:lstStyle/>
          <a:p>
            <a:pPr eaLnBrk="1" hangingPunct="1">
              <a:defRPr/>
            </a:pPr>
            <a:r>
              <a:rPr lang="zh-CN" altLang="en-US" dirty="0">
                <a:latin typeface="华文楷体" panose="02010600040101010101" pitchFamily="2" charset="-122"/>
                <a:ea typeface="华文楷体" panose="02010600040101010101" pitchFamily="2" charset="-122"/>
              </a:rPr>
              <a:t>单服务台的排队系统的实现：</a:t>
            </a:r>
          </a:p>
        </p:txBody>
      </p:sp>
      <p:sp>
        <p:nvSpPr>
          <p:cNvPr id="290819" name="Rectangle 3">
            <a:extLst>
              <a:ext uri="{FF2B5EF4-FFF2-40B4-BE49-F238E27FC236}">
                <a16:creationId xmlns:a16="http://schemas.microsoft.com/office/drawing/2014/main" id="{6F925B1F-5B21-466B-912F-172320B952F0}"/>
              </a:ext>
            </a:extLst>
          </p:cNvPr>
          <p:cNvSpPr>
            <a:spLocks noGrp="1" noChangeArrowheads="1"/>
          </p:cNvSpPr>
          <p:nvPr>
            <p:ph type="body" idx="1"/>
          </p:nvPr>
        </p:nvSpPr>
        <p:spPr>
          <a:xfrm>
            <a:off x="0" y="1339850"/>
            <a:ext cx="11173216" cy="5184775"/>
          </a:xfrm>
        </p:spPr>
        <p:txBody>
          <a:bodyPr>
            <a:normAutofit/>
          </a:bodyPr>
          <a:lstStyle/>
          <a:p>
            <a:pPr lvl="1">
              <a:lnSpc>
                <a:spcPct val="110000"/>
              </a:lnSpc>
            </a:pPr>
            <a:r>
              <a:rPr lang="zh-CN" altLang="en-US" sz="2800" b="0" dirty="0">
                <a:latin typeface="华文楷体" panose="02010600040101010101" pitchFamily="2" charset="-122"/>
                <a:ea typeface="华文楷体" panose="02010600040101010101" pitchFamily="2" charset="-122"/>
                <a:cs typeface="楷体_GB2312" pitchFamily="49" charset="-122"/>
              </a:rPr>
              <a:t>只要使用一个队列</a:t>
            </a:r>
          </a:p>
          <a:p>
            <a:pPr lvl="1">
              <a:lnSpc>
                <a:spcPct val="110000"/>
              </a:lnSpc>
            </a:pPr>
            <a:r>
              <a:rPr lang="zh-CN" altLang="en-US" sz="2800" b="0" dirty="0">
                <a:latin typeface="华文楷体" panose="02010600040101010101" pitchFamily="2" charset="-122"/>
                <a:ea typeface="华文楷体" panose="02010600040101010101" pitchFamily="2" charset="-122"/>
                <a:cs typeface="楷体_GB2312" pitchFamily="49" charset="-122"/>
              </a:rPr>
              <a:t>整个模拟由三个步骤组成：</a:t>
            </a:r>
          </a:p>
          <a:p>
            <a:pPr lvl="2">
              <a:lnSpc>
                <a:spcPct val="110000"/>
              </a:lnSpc>
            </a:pPr>
            <a:r>
              <a:rPr lang="zh-CN" altLang="en-US" sz="2600" b="0" dirty="0">
                <a:latin typeface="华文楷体" panose="02010600040101010101" pitchFamily="2" charset="-122"/>
                <a:ea typeface="华文楷体" panose="02010600040101010101" pitchFamily="2" charset="-122"/>
                <a:cs typeface="楷体_GB2312" pitchFamily="49" charset="-122"/>
              </a:rPr>
              <a:t>首先生成所有的顾客到达事件，按到达时间排成一个队列</a:t>
            </a:r>
          </a:p>
          <a:p>
            <a:pPr lvl="2">
              <a:lnSpc>
                <a:spcPct val="110000"/>
              </a:lnSpc>
            </a:pPr>
            <a:r>
              <a:rPr lang="zh-CN" altLang="en-US" sz="2600" b="0" dirty="0">
                <a:latin typeface="华文楷体" panose="02010600040101010101" pitchFamily="2" charset="-122"/>
                <a:ea typeface="华文楷体" panose="02010600040101010101" pitchFamily="2" charset="-122"/>
                <a:cs typeface="楷体_GB2312" pitchFamily="49" charset="-122"/>
              </a:rPr>
              <a:t>服务员一旦有空，就为队头元素服务，在提供服务前先检查该顾客等待了多少时间，记入累计值</a:t>
            </a:r>
          </a:p>
          <a:p>
            <a:pPr lvl="2">
              <a:lnSpc>
                <a:spcPct val="110000"/>
              </a:lnSpc>
            </a:pPr>
            <a:r>
              <a:rPr lang="zh-CN" altLang="en-US" sz="2600" b="0" dirty="0">
                <a:latin typeface="华文楷体" panose="02010600040101010101" pitchFamily="2" charset="-122"/>
                <a:ea typeface="华文楷体" panose="02010600040101010101" pitchFamily="2" charset="-122"/>
                <a:cs typeface="楷体_GB2312" pitchFamily="49" charset="-122"/>
              </a:rPr>
              <a:t>最后，在所有顾客都服务完以后，返回累计值除以顾客数的结果</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Text Box 4">
            <a:extLst>
              <a:ext uri="{FF2B5EF4-FFF2-40B4-BE49-F238E27FC236}">
                <a16:creationId xmlns:a16="http://schemas.microsoft.com/office/drawing/2014/main" id="{6D3A4C73-07B6-4E3F-843F-CF994BB5EF85}"/>
              </a:ext>
            </a:extLst>
          </p:cNvPr>
          <p:cNvSpPr txBox="1">
            <a:spLocks noChangeArrowheads="1"/>
          </p:cNvSpPr>
          <p:nvPr/>
        </p:nvSpPr>
        <p:spPr bwMode="auto">
          <a:xfrm>
            <a:off x="453024" y="280987"/>
            <a:ext cx="10720192" cy="6296025"/>
          </a:xfrm>
          <a:prstGeom prst="rect">
            <a:avLst/>
          </a:prstGeom>
          <a:solidFill>
            <a:schemeClr val="bg1"/>
          </a:solidFill>
          <a:ln>
            <a:noFill/>
          </a:ln>
        </p:spPr>
        <p:txBody>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just" eaLnBrk="1" hangingPunct="1">
              <a:lnSpc>
                <a:spcPct val="110000"/>
              </a:lnSpc>
              <a:spcBef>
                <a:spcPct val="0"/>
              </a:spcBef>
              <a:buClrTx/>
              <a:buSzTx/>
              <a:buFontTx/>
              <a:buNone/>
            </a:pPr>
            <a:r>
              <a:rPr lang="en-US" altLang="zh-CN" sz="2400" b="0" dirty="0" err="1">
                <a:latin typeface="楷体_GB2312" pitchFamily="49" charset="-122"/>
              </a:rPr>
              <a:t>totalWaitTime</a:t>
            </a:r>
            <a:r>
              <a:rPr lang="en-US" altLang="zh-CN" sz="2400" b="0" dirty="0">
                <a:latin typeface="楷体_GB2312" pitchFamily="49" charset="-122"/>
              </a:rPr>
              <a:t> = 0;</a:t>
            </a:r>
          </a:p>
          <a:p>
            <a:pPr algn="just" eaLnBrk="1" hangingPunct="1">
              <a:lnSpc>
                <a:spcPct val="110000"/>
              </a:lnSpc>
              <a:spcBef>
                <a:spcPct val="0"/>
              </a:spcBef>
              <a:buClrTx/>
              <a:buSzTx/>
              <a:buFontTx/>
              <a:buNone/>
            </a:pPr>
            <a:r>
              <a:rPr lang="zh-CN" altLang="en-US" sz="2400" b="0" dirty="0">
                <a:latin typeface="楷体_GB2312" pitchFamily="49" charset="-122"/>
              </a:rPr>
              <a:t>设置顾客开始到达的时间</a:t>
            </a:r>
            <a:r>
              <a:rPr lang="en-US" altLang="zh-CN" sz="2400" b="0" dirty="0" err="1">
                <a:latin typeface="楷体_GB2312" pitchFamily="49" charset="-122"/>
              </a:rPr>
              <a:t>currentTime</a:t>
            </a:r>
            <a:r>
              <a:rPr lang="en-US" altLang="zh-CN" sz="2400" b="0" dirty="0">
                <a:latin typeface="楷体_GB2312" pitchFamily="49" charset="-122"/>
              </a:rPr>
              <a:t> = </a:t>
            </a:r>
            <a:r>
              <a:rPr lang="en-US" altLang="zh-CN" sz="2400" b="0" dirty="0">
                <a:solidFill>
                  <a:schemeClr val="accent1">
                    <a:lumMod val="40000"/>
                    <a:lumOff val="60000"/>
                  </a:schemeClr>
                </a:solidFill>
                <a:latin typeface="楷体_GB2312" pitchFamily="49" charset="-122"/>
              </a:rPr>
              <a:t>0</a:t>
            </a:r>
            <a:r>
              <a:rPr lang="en-US" altLang="zh-CN" sz="2400" b="0" dirty="0">
                <a:latin typeface="楷体_GB2312" pitchFamily="49" charset="-122"/>
              </a:rPr>
              <a:t>;  </a:t>
            </a:r>
            <a:r>
              <a:rPr lang="en-US" altLang="zh-CN" sz="2400" b="0" i="1" dirty="0">
                <a:latin typeface="楷体_GB2312" pitchFamily="49" charset="-122"/>
              </a:rPr>
              <a:t>//</a:t>
            </a:r>
            <a:r>
              <a:rPr lang="zh-CN" altLang="en-US" sz="2400" b="0" i="1" dirty="0">
                <a:latin typeface="楷体_GB2312" pitchFamily="49" charset="-122"/>
              </a:rPr>
              <a:t>根据实际需要进行调整</a:t>
            </a:r>
            <a:endParaRPr lang="en-US" altLang="zh-CN" sz="2400" b="0" i="1" dirty="0">
              <a:latin typeface="楷体_GB2312" pitchFamily="49" charset="-122"/>
            </a:endParaRPr>
          </a:p>
          <a:p>
            <a:pPr algn="just" eaLnBrk="1" hangingPunct="1">
              <a:lnSpc>
                <a:spcPct val="110000"/>
              </a:lnSpc>
              <a:spcBef>
                <a:spcPct val="0"/>
              </a:spcBef>
              <a:buClrTx/>
              <a:buSzTx/>
              <a:buFontTx/>
              <a:buNone/>
            </a:pPr>
            <a:r>
              <a:rPr lang="en-US" altLang="zh-CN" sz="2400" b="0" dirty="0">
                <a:latin typeface="楷体_GB2312" pitchFamily="49" charset="-122"/>
              </a:rPr>
              <a:t>while(</a:t>
            </a:r>
            <a:r>
              <a:rPr lang="zh-CN" altLang="en-US" sz="2400" b="0" dirty="0">
                <a:latin typeface="楷体_GB2312" pitchFamily="49" charset="-122"/>
              </a:rPr>
              <a:t>没有到下班时间</a:t>
            </a:r>
            <a:r>
              <a:rPr lang="en-US" altLang="zh-CN" sz="2400" b="0" dirty="0">
                <a:latin typeface="楷体_GB2312" pitchFamily="49" charset="-122"/>
              </a:rPr>
              <a:t>) {</a:t>
            </a:r>
          </a:p>
          <a:p>
            <a:pPr algn="just" eaLnBrk="1" hangingPunct="1">
              <a:lnSpc>
                <a:spcPct val="110000"/>
              </a:lnSpc>
              <a:spcBef>
                <a:spcPct val="0"/>
              </a:spcBef>
              <a:buClrTx/>
              <a:buSzTx/>
              <a:buFontTx/>
              <a:buNone/>
            </a:pPr>
            <a:r>
              <a:rPr lang="en-US" altLang="zh-CN" sz="2400" b="0" dirty="0">
                <a:latin typeface="楷体_GB2312" pitchFamily="49" charset="-122"/>
              </a:rPr>
              <a:t>    </a:t>
            </a:r>
            <a:r>
              <a:rPr lang="zh-CN" altLang="en-US" sz="2400" b="0" dirty="0">
                <a:latin typeface="楷体_GB2312" pitchFamily="49" charset="-122"/>
              </a:rPr>
              <a:t>生成下一顾客到达的间隔时间；</a:t>
            </a:r>
          </a:p>
          <a:p>
            <a:pPr algn="just" eaLnBrk="1" hangingPunct="1">
              <a:lnSpc>
                <a:spcPct val="110000"/>
              </a:lnSpc>
              <a:spcBef>
                <a:spcPct val="0"/>
              </a:spcBef>
              <a:buClrTx/>
              <a:buSzTx/>
              <a:buFontTx/>
              <a:buNone/>
            </a:pPr>
            <a:r>
              <a:rPr lang="zh-CN" altLang="en-US" sz="2400" b="0" dirty="0">
                <a:latin typeface="楷体_GB2312" pitchFamily="49" charset="-122"/>
              </a:rPr>
              <a:t>    下一顾客的到达时间</a:t>
            </a:r>
            <a:r>
              <a:rPr lang="en-US" altLang="zh-CN" sz="2400" b="0" dirty="0" err="1">
                <a:latin typeface="楷体_GB2312" pitchFamily="49" charset="-122"/>
              </a:rPr>
              <a:t>currentTime</a:t>
            </a:r>
            <a:r>
              <a:rPr lang="en-US" altLang="zh-CN" sz="2400" b="0" dirty="0">
                <a:latin typeface="楷体_GB2312" pitchFamily="49" charset="-122"/>
              </a:rPr>
              <a:t> += </a:t>
            </a:r>
            <a:r>
              <a:rPr lang="zh-CN" altLang="en-US" sz="2400" b="0" dirty="0">
                <a:latin typeface="楷体_GB2312" pitchFamily="49" charset="-122"/>
              </a:rPr>
              <a:t>下一顾客到达的间隔时间；</a:t>
            </a:r>
          </a:p>
          <a:p>
            <a:pPr algn="just" eaLnBrk="1" hangingPunct="1">
              <a:lnSpc>
                <a:spcPct val="110000"/>
              </a:lnSpc>
              <a:spcBef>
                <a:spcPct val="0"/>
              </a:spcBef>
              <a:buClrTx/>
              <a:buSzTx/>
              <a:buFontTx/>
              <a:buNone/>
            </a:pPr>
            <a:r>
              <a:rPr lang="zh-CN" altLang="en-US" sz="2400" b="0" dirty="0">
                <a:latin typeface="楷体_GB2312" pitchFamily="49" charset="-122"/>
              </a:rPr>
              <a:t>    将下一顾客的到达时间入队；</a:t>
            </a:r>
          </a:p>
          <a:p>
            <a:pPr algn="just" eaLnBrk="1" hangingPunct="1">
              <a:lnSpc>
                <a:spcPct val="110000"/>
              </a:lnSpc>
              <a:spcBef>
                <a:spcPct val="0"/>
              </a:spcBef>
              <a:buClrTx/>
              <a:buSzTx/>
              <a:buFontTx/>
              <a:buNone/>
            </a:pPr>
            <a:r>
              <a:rPr lang="zh-CN" altLang="en-US" sz="2400" b="0" dirty="0">
                <a:latin typeface="楷体_GB2312" pitchFamily="49" charset="-122"/>
              </a:rPr>
              <a:t>  </a:t>
            </a:r>
            <a:r>
              <a:rPr lang="en-US" altLang="zh-CN" sz="2400" b="0" dirty="0">
                <a:latin typeface="楷体_GB2312" pitchFamily="49" charset="-122"/>
              </a:rPr>
              <a:t>}</a:t>
            </a:r>
          </a:p>
          <a:p>
            <a:pPr algn="just" eaLnBrk="1" hangingPunct="1">
              <a:lnSpc>
                <a:spcPct val="110000"/>
              </a:lnSpc>
              <a:spcBef>
                <a:spcPct val="0"/>
              </a:spcBef>
              <a:buClrTx/>
              <a:buSzTx/>
              <a:buFontTx/>
              <a:buNone/>
            </a:pPr>
            <a:r>
              <a:rPr lang="zh-CN" altLang="en-US" sz="2400" b="0" dirty="0">
                <a:latin typeface="楷体_GB2312" pitchFamily="49" charset="-122"/>
              </a:rPr>
              <a:t>从时刻</a:t>
            </a:r>
            <a:r>
              <a:rPr lang="en-US" altLang="zh-CN" sz="2400" b="0" dirty="0">
                <a:solidFill>
                  <a:schemeClr val="accent1">
                    <a:lumMod val="40000"/>
                    <a:lumOff val="60000"/>
                  </a:schemeClr>
                </a:solidFill>
                <a:latin typeface="楷体_GB2312" pitchFamily="49" charset="-122"/>
              </a:rPr>
              <a:t>0</a:t>
            </a:r>
            <a:r>
              <a:rPr lang="zh-CN" altLang="en-US" sz="2400" b="0" dirty="0">
                <a:latin typeface="楷体_GB2312" pitchFamily="49" charset="-122"/>
              </a:rPr>
              <a:t>开始模拟</a:t>
            </a:r>
            <a:r>
              <a:rPr lang="en-US" altLang="zh-CN" sz="2400" b="0" dirty="0">
                <a:latin typeface="楷体_GB2312" pitchFamily="49" charset="-122"/>
              </a:rPr>
              <a:t>;</a:t>
            </a:r>
          </a:p>
          <a:p>
            <a:pPr algn="just" eaLnBrk="1" hangingPunct="1">
              <a:lnSpc>
                <a:spcPct val="110000"/>
              </a:lnSpc>
              <a:spcBef>
                <a:spcPct val="0"/>
              </a:spcBef>
              <a:buClrTx/>
              <a:buSzTx/>
              <a:buFontTx/>
              <a:buNone/>
            </a:pPr>
            <a:r>
              <a:rPr lang="en-US" altLang="zh-CN" sz="2400" b="0" dirty="0">
                <a:latin typeface="楷体_GB2312" pitchFamily="49" charset="-122"/>
              </a:rPr>
              <a:t>while </a:t>
            </a:r>
            <a:r>
              <a:rPr lang="zh-CN" altLang="en-US" sz="2400" b="0" dirty="0">
                <a:latin typeface="楷体_GB2312" pitchFamily="49" charset="-122"/>
              </a:rPr>
              <a:t>（顾客队列非空）</a:t>
            </a:r>
            <a:r>
              <a:rPr lang="en-US" altLang="zh-CN" sz="2400" b="0" dirty="0">
                <a:latin typeface="楷体_GB2312" pitchFamily="49" charset="-122"/>
              </a:rPr>
              <a:t>{</a:t>
            </a:r>
            <a:endParaRPr lang="zh-CN" altLang="en-US" sz="2400" b="0" dirty="0">
              <a:latin typeface="楷体_GB2312" pitchFamily="49" charset="-122"/>
            </a:endParaRPr>
          </a:p>
          <a:p>
            <a:pPr algn="just" eaLnBrk="1" hangingPunct="1">
              <a:lnSpc>
                <a:spcPct val="110000"/>
              </a:lnSpc>
              <a:spcBef>
                <a:spcPct val="0"/>
              </a:spcBef>
              <a:buClrTx/>
              <a:buSzTx/>
              <a:buFontTx/>
              <a:buNone/>
            </a:pPr>
            <a:r>
              <a:rPr lang="zh-CN" altLang="en-US" sz="2400" b="0" dirty="0">
                <a:latin typeface="楷体_GB2312" pitchFamily="49" charset="-122"/>
              </a:rPr>
              <a:t> </a:t>
            </a:r>
            <a:r>
              <a:rPr lang="en-US" altLang="zh-CN" sz="2400" b="0" dirty="0">
                <a:latin typeface="楷体_GB2312" pitchFamily="49" charset="-122"/>
              </a:rPr>
              <a:t>   </a:t>
            </a:r>
            <a:r>
              <a:rPr lang="zh-CN" altLang="en-US" sz="2400" b="0" dirty="0">
                <a:latin typeface="楷体_GB2312" pitchFamily="49" charset="-122"/>
              </a:rPr>
              <a:t>取队头顾客；</a:t>
            </a:r>
          </a:p>
          <a:p>
            <a:pPr algn="just" eaLnBrk="1" hangingPunct="1">
              <a:lnSpc>
                <a:spcPct val="110000"/>
              </a:lnSpc>
              <a:spcBef>
                <a:spcPct val="0"/>
              </a:spcBef>
              <a:buClrTx/>
              <a:buSzTx/>
              <a:buFontTx/>
              <a:buNone/>
            </a:pPr>
            <a:r>
              <a:rPr lang="zh-CN" altLang="en-US" sz="2400" b="0" dirty="0">
                <a:latin typeface="楷体_GB2312" pitchFamily="49" charset="-122"/>
              </a:rPr>
              <a:t>    </a:t>
            </a:r>
            <a:r>
              <a:rPr lang="en-US" altLang="zh-CN" sz="2400" b="0" dirty="0">
                <a:latin typeface="楷体_GB2312" pitchFamily="49" charset="-122"/>
              </a:rPr>
              <a:t>if </a:t>
            </a:r>
            <a:r>
              <a:rPr lang="zh-CN" altLang="en-US" sz="2400" b="0" dirty="0">
                <a:latin typeface="楷体_GB2312" pitchFamily="49" charset="-122"/>
              </a:rPr>
              <a:t>（到达时间 </a:t>
            </a:r>
            <a:r>
              <a:rPr lang="en-US" altLang="zh-CN" sz="2400" b="0" dirty="0">
                <a:latin typeface="楷体_GB2312" pitchFamily="49" charset="-122"/>
              </a:rPr>
              <a:t>&gt; </a:t>
            </a:r>
            <a:r>
              <a:rPr lang="zh-CN" altLang="en-US" sz="2400" b="0" dirty="0">
                <a:latin typeface="楷体_GB2312" pitchFamily="49" charset="-122"/>
              </a:rPr>
              <a:t>当前时间）直接将时钟</a:t>
            </a:r>
            <a:r>
              <a:rPr lang="zh-CN" altLang="en-US" sz="2400" b="0" dirty="0">
                <a:solidFill>
                  <a:srgbClr val="FF0000"/>
                </a:solidFill>
                <a:latin typeface="楷体_GB2312" pitchFamily="49" charset="-122"/>
              </a:rPr>
              <a:t>拨到</a:t>
            </a:r>
            <a:r>
              <a:rPr lang="zh-CN" altLang="en-US" sz="2400" b="0" dirty="0">
                <a:latin typeface="楷体_GB2312" pitchFamily="49" charset="-122"/>
              </a:rPr>
              <a:t>事件发生的时间；</a:t>
            </a:r>
          </a:p>
          <a:p>
            <a:pPr algn="just" eaLnBrk="1" hangingPunct="1">
              <a:lnSpc>
                <a:spcPct val="110000"/>
              </a:lnSpc>
              <a:spcBef>
                <a:spcPct val="0"/>
              </a:spcBef>
              <a:buClrTx/>
              <a:buSzTx/>
              <a:buFontTx/>
              <a:buNone/>
            </a:pPr>
            <a:r>
              <a:rPr lang="zh-CN" altLang="en-US" sz="2400" b="0" dirty="0">
                <a:latin typeface="楷体_GB2312" pitchFamily="49" charset="-122"/>
              </a:rPr>
              <a:t>    </a:t>
            </a:r>
            <a:r>
              <a:rPr lang="en-US" altLang="zh-CN" sz="2400" b="0" dirty="0">
                <a:latin typeface="楷体_GB2312" pitchFamily="49" charset="-122"/>
              </a:rPr>
              <a:t>else  </a:t>
            </a:r>
            <a:r>
              <a:rPr lang="zh-CN" altLang="en-US" sz="2400" b="0" dirty="0">
                <a:latin typeface="楷体_GB2312" pitchFamily="49" charset="-122"/>
              </a:rPr>
              <a:t>收集该顾客的等待时间；</a:t>
            </a:r>
          </a:p>
          <a:p>
            <a:pPr algn="just" eaLnBrk="1" hangingPunct="1">
              <a:lnSpc>
                <a:spcPct val="110000"/>
              </a:lnSpc>
              <a:spcBef>
                <a:spcPct val="0"/>
              </a:spcBef>
              <a:buClrTx/>
              <a:buSzTx/>
              <a:buFontTx/>
              <a:buNone/>
            </a:pPr>
            <a:r>
              <a:rPr lang="zh-CN" altLang="en-US" sz="2400" b="0" dirty="0">
                <a:latin typeface="楷体_GB2312" pitchFamily="49" charset="-122"/>
              </a:rPr>
              <a:t>    生成服务时间；</a:t>
            </a:r>
          </a:p>
          <a:p>
            <a:pPr algn="just" eaLnBrk="1" hangingPunct="1">
              <a:lnSpc>
                <a:spcPct val="110000"/>
              </a:lnSpc>
              <a:spcBef>
                <a:spcPct val="0"/>
              </a:spcBef>
              <a:buClrTx/>
              <a:buSzTx/>
              <a:buFontTx/>
              <a:buNone/>
            </a:pPr>
            <a:r>
              <a:rPr lang="zh-CN" altLang="en-US" sz="2400" b="0" dirty="0">
                <a:latin typeface="楷体_GB2312" pitchFamily="49" charset="-122"/>
              </a:rPr>
              <a:t>    将时钟</a:t>
            </a:r>
            <a:r>
              <a:rPr lang="zh-CN" altLang="en-US" sz="2400" b="0" dirty="0">
                <a:solidFill>
                  <a:srgbClr val="FF0000"/>
                </a:solidFill>
                <a:latin typeface="楷体_GB2312" pitchFamily="49" charset="-122"/>
              </a:rPr>
              <a:t>拨到</a:t>
            </a:r>
            <a:r>
              <a:rPr lang="zh-CN" altLang="en-US" sz="2400" b="0" dirty="0">
                <a:latin typeface="楷体_GB2312" pitchFamily="49" charset="-122"/>
              </a:rPr>
              <a:t>服务完成的时刻；</a:t>
            </a:r>
            <a:r>
              <a:rPr lang="en-US" altLang="zh-CN" sz="2400" b="0" dirty="0">
                <a:latin typeface="楷体_GB2312" pitchFamily="49" charset="-122"/>
              </a:rPr>
              <a:t>}</a:t>
            </a:r>
          </a:p>
          <a:p>
            <a:pPr algn="just" eaLnBrk="1" hangingPunct="1">
              <a:lnSpc>
                <a:spcPct val="110000"/>
              </a:lnSpc>
              <a:spcBef>
                <a:spcPct val="0"/>
              </a:spcBef>
              <a:buClrTx/>
              <a:buSzTx/>
              <a:buFontTx/>
              <a:buNone/>
            </a:pPr>
            <a:r>
              <a:rPr lang="zh-CN" altLang="en-US" sz="2400" b="0" dirty="0">
                <a:latin typeface="楷体_GB2312" pitchFamily="49" charset="-122"/>
              </a:rPr>
              <a:t>返回 等待时间</a:t>
            </a:r>
            <a:r>
              <a:rPr lang="en-US" altLang="zh-CN" sz="2400" b="0" dirty="0">
                <a:latin typeface="楷体_GB2312" pitchFamily="49" charset="-122"/>
              </a:rPr>
              <a:t>/</a:t>
            </a:r>
            <a:r>
              <a:rPr lang="zh-CN" altLang="en-US" sz="2400" b="0" dirty="0">
                <a:latin typeface="楷体_GB2312" pitchFamily="49" charset="-122"/>
              </a:rPr>
              <a:t>顾客数；</a:t>
            </a:r>
          </a:p>
        </p:txBody>
      </p:sp>
      <p:sp>
        <p:nvSpPr>
          <p:cNvPr id="2" name="文本框 1">
            <a:extLst>
              <a:ext uri="{FF2B5EF4-FFF2-40B4-BE49-F238E27FC236}">
                <a16:creationId xmlns:a16="http://schemas.microsoft.com/office/drawing/2014/main" id="{7A9670F1-A64B-43BE-BEE4-DF3660CF0E09}"/>
              </a:ext>
            </a:extLst>
          </p:cNvPr>
          <p:cNvSpPr txBox="1"/>
          <p:nvPr/>
        </p:nvSpPr>
        <p:spPr>
          <a:xfrm>
            <a:off x="6096000" y="5042118"/>
            <a:ext cx="5570756" cy="1384995"/>
          </a:xfrm>
          <a:prstGeom prst="rect">
            <a:avLst/>
          </a:prstGeom>
          <a:noFill/>
          <a:ln w="28575">
            <a:solidFill>
              <a:srgbClr val="002060"/>
            </a:solidFill>
          </a:ln>
        </p:spPr>
        <p:txBody>
          <a:bodyPr wrap="none" rtlCol="0">
            <a:spAutoFit/>
          </a:bodyPr>
          <a:lstStyle/>
          <a:p>
            <a:r>
              <a:rPr lang="zh-CN" altLang="en-US" sz="2800" dirty="0">
                <a:solidFill>
                  <a:srgbClr val="7030A0"/>
                </a:solidFill>
                <a:latin typeface="楷体_GB2312" pitchFamily="49" charset="-122"/>
                <a:cs typeface="楷体_GB2312" pitchFamily="49" charset="-122"/>
              </a:rPr>
              <a:t>客户的排队长度</a:t>
            </a:r>
            <a:endParaRPr lang="en-US" altLang="zh-CN" sz="2800" dirty="0">
              <a:solidFill>
                <a:srgbClr val="7030A0"/>
              </a:solidFill>
              <a:latin typeface="楷体_GB2312" pitchFamily="49" charset="-122"/>
              <a:cs typeface="楷体_GB2312" pitchFamily="49" charset="-122"/>
            </a:endParaRPr>
          </a:p>
          <a:p>
            <a:r>
              <a:rPr lang="zh-CN" altLang="en-US" sz="2800" dirty="0">
                <a:solidFill>
                  <a:srgbClr val="7030A0"/>
                </a:solidFill>
                <a:latin typeface="楷体_GB2312" pitchFamily="49" charset="-122"/>
                <a:cs typeface="楷体_GB2312" pitchFamily="49" charset="-122"/>
              </a:rPr>
              <a:t>服务员的连续工作时间、空闲时间</a:t>
            </a:r>
            <a:endParaRPr lang="en-US" altLang="zh-CN" sz="2800" dirty="0">
              <a:solidFill>
                <a:srgbClr val="7030A0"/>
              </a:solidFill>
              <a:latin typeface="楷体_GB2312" pitchFamily="49" charset="-122"/>
              <a:cs typeface="楷体_GB2312" pitchFamily="49" charset="-122"/>
            </a:endParaRPr>
          </a:p>
          <a:p>
            <a:r>
              <a:rPr lang="en-US" altLang="zh-CN" sz="2800" dirty="0">
                <a:solidFill>
                  <a:srgbClr val="7030A0"/>
                </a:solidFill>
                <a:latin typeface="楷体_GB2312" pitchFamily="49" charset="-122"/>
                <a:cs typeface="楷体_GB2312" pitchFamily="49" charset="-122"/>
              </a:rPr>
              <a:t>……</a:t>
            </a:r>
            <a:endParaRPr lang="zh-CN" altLang="en-US" sz="2800" dirty="0">
              <a:solidFill>
                <a:srgbClr val="7030A0"/>
              </a:solidFill>
              <a:latin typeface="楷体_GB2312" pitchFamily="49" charset="-122"/>
              <a:cs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579038" cy="4834345"/>
          </a:xfrm>
        </p:spPr>
        <p:txBody>
          <a:bodyPr>
            <a:normAutofit/>
          </a:bodyPr>
          <a:lstStyle/>
          <a:p>
            <a:pPr marL="0" indent="0">
              <a:buNone/>
            </a:pPr>
            <a:r>
              <a:rPr lang="zh-CN" altLang="zh-CN" sz="2800" b="0" dirty="0">
                <a:ea typeface="华文楷体" pitchFamily="2" charset="-122"/>
                <a:cs typeface="Times New Roman" panose="02020603050405020304" pitchFamily="18" charset="0"/>
              </a:rPr>
              <a:t>需要两个队列配合</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在等待区等候的客户形成一个普通队列（先来先服务，即先进先出）</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在各个窗口被服务的客户形成一个优先队列（先来的未必先出，先结束的先出）</a:t>
            </a:r>
          </a:p>
          <a:p>
            <a:pPr marL="0" indent="0">
              <a:buNone/>
            </a:pPr>
            <a:endParaRPr lang="en-US" altLang="zh-CN" sz="2800" b="0" dirty="0">
              <a:latin typeface="华文楷体" pitchFamily="2" charset="-122"/>
              <a:ea typeface="华文楷体" pitchFamily="2" charset="-122"/>
            </a:endParaRPr>
          </a:p>
          <a:p>
            <a:pPr marL="0" indent="0">
              <a:buNone/>
            </a:pP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多服务窗口模拟：</a:t>
            </a:r>
          </a:p>
        </p:txBody>
      </p:sp>
      <p:sp>
        <p:nvSpPr>
          <p:cNvPr id="2" name="椭圆 1"/>
          <p:cNvSpPr/>
          <p:nvPr/>
        </p:nvSpPr>
        <p:spPr>
          <a:xfrm>
            <a:off x="11451168" y="6400800"/>
            <a:ext cx="200901" cy="2090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12475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73996" y="1766480"/>
            <a:ext cx="11579038" cy="4634320"/>
          </a:xfrm>
        </p:spPr>
        <p:txBody>
          <a:bodyPr>
            <a:noAutofit/>
          </a:bodyPr>
          <a:lstStyle/>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栈虽然只是在线性表操作基础上限制了插入、删除的位置，使得插入、删除操作只能在表的同一个端点进行，可以看作是一种</a:t>
            </a:r>
            <a:r>
              <a:rPr lang="zh-CN" altLang="zh-CN" sz="2600" b="0" dirty="0">
                <a:solidFill>
                  <a:srgbClr val="0070C0"/>
                </a:solidFill>
                <a:ea typeface="华文楷体" pitchFamily="2" charset="-122"/>
                <a:cs typeface="Times New Roman" panose="02020603050405020304" pitchFamily="18" charset="0"/>
              </a:rPr>
              <a:t>操作受限</a:t>
            </a:r>
            <a:r>
              <a:rPr lang="zh-CN" altLang="zh-CN" sz="2600" b="0" dirty="0">
                <a:ea typeface="华文楷体" pitchFamily="2" charset="-122"/>
                <a:cs typeface="Times New Roman" panose="02020603050405020304" pitchFamily="18" charset="0"/>
              </a:rPr>
              <a:t>的线性表。</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en-US" sz="2600" b="0" dirty="0">
                <a:ea typeface="华文楷体" pitchFamily="2" charset="-122"/>
                <a:cs typeface="Times New Roman" panose="02020603050405020304" pitchFamily="18" charset="0"/>
              </a:rPr>
              <a:t>栈在</a:t>
            </a:r>
            <a:r>
              <a:rPr lang="zh-CN" altLang="zh-CN" sz="2600" b="0" dirty="0">
                <a:ea typeface="华文楷体" pitchFamily="2" charset="-122"/>
                <a:cs typeface="Times New Roman" panose="02020603050405020304" pitchFamily="18" charset="0"/>
              </a:rPr>
              <a:t>计算机系统中是一种非常重要的数据结构。除了介绍的符号匹配、表达式计算，系统在函数调用、递归中都是以栈结构为基础。</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栈有着非常独特的一组常见操作：进栈、出栈、求栈顶元素、判栈空、判栈满等。</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在物理实现上虽然可以有顺序和链式两种存储方式，鉴于其操作都在一端进行，顺序存储是栈最常使用的存储方式。</a:t>
            </a:r>
          </a:p>
        </p:txBody>
      </p:sp>
      <p:sp>
        <p:nvSpPr>
          <p:cNvPr id="8194" name="Rectangle 2"/>
          <p:cNvSpPr>
            <a:spLocks noGrp="1" noRot="1" noChangeArrowheads="1"/>
          </p:cNvSpPr>
          <p:nvPr>
            <p:ph type="title"/>
          </p:nvPr>
        </p:nvSpPr>
        <p:spPr>
          <a:xfrm>
            <a:off x="5046021" y="783266"/>
            <a:ext cx="1340491" cy="57418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
        <p:nvSpPr>
          <p:cNvPr id="2" name="椭圆 1"/>
          <p:cNvSpPr/>
          <p:nvPr/>
        </p:nvSpPr>
        <p:spPr>
          <a:xfrm>
            <a:off x="11451168" y="6400800"/>
            <a:ext cx="200901" cy="2090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72621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579038" cy="4834345"/>
          </a:xfrm>
        </p:spPr>
        <p:txBody>
          <a:bodyPr>
            <a:noAutofit/>
          </a:bodyPr>
          <a:lstStyle/>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队列可看作是限制了插入、删除操作位置的另外一种线性表，元素的插入、删除分别在表的两端进行。</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除了日常生活中看到的实际队列可以用它来实现，计算机操作系统中许多对象的管理都利用了队列，如打印队列、进程队列等，因此它也是一种重要的数据结构。</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队列的常见操作对照生活经验是最容易想到的：进队、出队、求队首元素、判空、判满等。</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队列的顺序循环存储和链式存储的时间复杂度都是</a:t>
            </a:r>
            <a:r>
              <a:rPr lang="en-US" altLang="zh-CN" sz="2600" b="0" dirty="0">
                <a:ea typeface="华文楷体" pitchFamily="2" charset="-122"/>
                <a:cs typeface="Times New Roman" panose="02020603050405020304" pitchFamily="18" charset="0"/>
              </a:rPr>
              <a:t>O(1)</a:t>
            </a:r>
            <a:r>
              <a:rPr lang="zh-CN" altLang="zh-CN" sz="2600" b="0" dirty="0">
                <a:ea typeface="华文楷体" pitchFamily="2" charset="-122"/>
                <a:cs typeface="Times New Roman" panose="02020603050405020304" pitchFamily="18" charset="0"/>
              </a:rPr>
              <a:t>，考虑到链式存储每个结点额外的空间开销，顺序循环队列是最常用的存储结构。</a:t>
            </a:r>
          </a:p>
        </p:txBody>
      </p:sp>
      <p:sp>
        <p:nvSpPr>
          <p:cNvPr id="8194" name="Rectangle 2"/>
          <p:cNvSpPr>
            <a:spLocks noGrp="1" noRot="1" noChangeArrowheads="1"/>
          </p:cNvSpPr>
          <p:nvPr>
            <p:ph type="title"/>
          </p:nvPr>
        </p:nvSpPr>
        <p:spPr>
          <a:xfrm>
            <a:off x="5046021" y="783266"/>
            <a:ext cx="1340491" cy="57418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
        <p:nvSpPr>
          <p:cNvPr id="2" name="椭圆 1"/>
          <p:cNvSpPr/>
          <p:nvPr/>
        </p:nvSpPr>
        <p:spPr>
          <a:xfrm>
            <a:off x="11451168" y="6400800"/>
            <a:ext cx="200901" cy="2090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24529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259709" y="1795056"/>
                <a:ext cx="11579038" cy="2348320"/>
              </a:xfrm>
            </p:spPr>
            <p:txBody>
              <a:bodyPr>
                <a:noAutofit/>
              </a:bodyPr>
              <a:lstStyle/>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优先队列不再按照先进先出的原则，优先级高者先出队。无论顺序还是链式优先队列，其进队、出队操作的时间复杂度为</a:t>
                </a:r>
                <a:r>
                  <a:rPr lang="en-US" altLang="zh-CN" sz="2600" b="0" dirty="0">
                    <a:ea typeface="华文楷体" pitchFamily="2" charset="-122"/>
                    <a:cs typeface="Times New Roman" panose="02020603050405020304" pitchFamily="18" charset="0"/>
                  </a:rPr>
                  <a:t>O(1)</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O(n)</a:t>
                </a:r>
                <a:r>
                  <a:rPr lang="zh-CN" altLang="zh-CN" sz="2600" b="0" dirty="0">
                    <a:ea typeface="华文楷体" pitchFamily="2" charset="-122"/>
                    <a:cs typeface="Times New Roman" panose="02020603050405020304" pitchFamily="18" charset="0"/>
                  </a:rPr>
                  <a:t>或者</a:t>
                </a:r>
                <a:r>
                  <a:rPr lang="en-US" altLang="zh-CN" sz="2600" b="0" dirty="0">
                    <a:ea typeface="华文楷体" pitchFamily="2" charset="-122"/>
                    <a:cs typeface="Times New Roman" panose="02020603050405020304" pitchFamily="18" charset="0"/>
                  </a:rPr>
                  <a:t>O(n)</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O(1)</a:t>
                </a:r>
                <a:r>
                  <a:rPr lang="zh-CN" altLang="zh-CN" sz="2600" b="0" dirty="0">
                    <a:ea typeface="华文楷体" pitchFamily="2" charset="-122"/>
                    <a:cs typeface="Times New Roman" panose="02020603050405020304" pitchFamily="18" charset="0"/>
                  </a:rPr>
                  <a:t>。</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后面章节讨论过二叉树后，用二叉树作为工具以堆的方式存储优先队列时，时间复杂度能降到</a:t>
                </a:r>
                <a:r>
                  <a:rPr lang="en-US" altLang="zh-CN" sz="2600" b="0" dirty="0">
                    <a:ea typeface="华文楷体" pitchFamily="2" charset="-122"/>
                    <a:cs typeface="Times New Roman" panose="02020603050405020304" pitchFamily="18" charset="0"/>
                  </a:rPr>
                  <a:t>O(</a:t>
                </a:r>
                <a14:m>
                  <m:oMath xmlns:m="http://schemas.openxmlformats.org/officeDocument/2006/math">
                    <m:func>
                      <m:funcPr>
                        <m:ctrlPr>
                          <a:rPr lang="en-US" altLang="zh-CN" sz="2600" b="0" i="1" smtClean="0">
                            <a:latin typeface="Cambria Math" panose="02040503050406030204" pitchFamily="18" charset="0"/>
                            <a:ea typeface="华文楷体" pitchFamily="2" charset="-122"/>
                            <a:cs typeface="Times New Roman" panose="02020603050405020304" pitchFamily="18" charset="0"/>
                          </a:rPr>
                        </m:ctrlPr>
                      </m:funcPr>
                      <m:fName>
                        <m:sSub>
                          <m:sSubPr>
                            <m:ctrlPr>
                              <a:rPr lang="en-US" altLang="zh-CN" sz="2600" b="0" i="1" smtClean="0">
                                <a:latin typeface="Cambria Math" panose="02040503050406030204" pitchFamily="18" charset="0"/>
                                <a:ea typeface="华文楷体" pitchFamily="2" charset="-122"/>
                                <a:cs typeface="Times New Roman" panose="02020603050405020304" pitchFamily="18" charset="0"/>
                              </a:rPr>
                            </m:ctrlPr>
                          </m:sSubPr>
                          <m:e>
                            <m:r>
                              <m:rPr>
                                <m:sty m:val="p"/>
                              </m:rPr>
                              <a:rPr lang="en-US" altLang="zh-CN" sz="2600" b="0" i="0" smtClean="0">
                                <a:latin typeface="Cambria Math" panose="02040503050406030204" pitchFamily="18" charset="0"/>
                                <a:ea typeface="华文楷体" pitchFamily="2" charset="-122"/>
                                <a:cs typeface="Times New Roman" panose="02020603050405020304" pitchFamily="18" charset="0"/>
                              </a:rPr>
                              <m:t>log</m:t>
                            </m:r>
                          </m:e>
                          <m:sub>
                            <m:r>
                              <a:rPr lang="en-US" altLang="zh-CN" sz="2600" b="0" i="1">
                                <a:latin typeface="Cambria Math" panose="02040503050406030204" pitchFamily="18" charset="0"/>
                                <a:ea typeface="华文楷体" pitchFamily="2" charset="-122"/>
                                <a:cs typeface="Times New Roman" panose="02020603050405020304" pitchFamily="18" charset="0"/>
                              </a:rPr>
                              <m:t>2</m:t>
                            </m:r>
                          </m:sub>
                        </m:sSub>
                      </m:fName>
                      <m:e>
                        <m:r>
                          <m:rPr>
                            <m:sty m:val="p"/>
                          </m:rPr>
                          <a:rPr lang="en-US" altLang="zh-CN" sz="2600" b="0" i="1" smtClean="0">
                            <a:latin typeface="Cambria Math" panose="02040503050406030204" pitchFamily="18" charset="0"/>
                            <a:ea typeface="华文楷体" pitchFamily="2" charset="-122"/>
                            <a:cs typeface="Times New Roman" panose="02020603050405020304" pitchFamily="18" charset="0"/>
                          </a:rPr>
                          <m:t>n</m:t>
                        </m:r>
                      </m:e>
                    </m:func>
                  </m:oMath>
                </a14:m>
                <a:r>
                  <a:rPr lang="en-US" altLang="zh-CN" sz="2600" b="0" dirty="0">
                    <a:ea typeface="华文楷体" pitchFamily="2" charset="-122"/>
                    <a:cs typeface="Times New Roman" panose="02020603050405020304" pitchFamily="18" charset="0"/>
                  </a:rPr>
                  <a:t>)</a:t>
                </a:r>
                <a:r>
                  <a:rPr lang="zh-CN" altLang="zh-CN" sz="2600" b="0" dirty="0">
                    <a:ea typeface="华文楷体" pitchFamily="2" charset="-122"/>
                    <a:cs typeface="Times New Roman" panose="02020603050405020304" pitchFamily="18" charset="0"/>
                  </a:rPr>
                  <a:t>。</a:t>
                </a: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259709" y="1795056"/>
                <a:ext cx="11579038" cy="2348320"/>
              </a:xfrm>
              <a:blipFill>
                <a:blip r:embed="rId3"/>
                <a:stretch>
                  <a:fillRect l="-843"/>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5046021" y="783266"/>
            <a:ext cx="1340491" cy="57418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884907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3288" y="754146"/>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顺序栈类成员函数的实现：</a:t>
            </a:r>
          </a:p>
        </p:txBody>
      </p:sp>
      <p:sp>
        <p:nvSpPr>
          <p:cNvPr id="3" name="文本框 2"/>
          <p:cNvSpPr txBox="1"/>
          <p:nvPr/>
        </p:nvSpPr>
        <p:spPr>
          <a:xfrm>
            <a:off x="278294" y="1328329"/>
            <a:ext cx="11913706" cy="5262979"/>
          </a:xfrm>
          <a:prstGeom prst="rect">
            <a:avLst/>
          </a:prstGeom>
          <a:noFill/>
        </p:spPr>
        <p:txBody>
          <a:bodyPr wrap="square" rtlCol="0">
            <a:spAutoFit/>
          </a:body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initSize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初始化顺序栈</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array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initSize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(!array) throw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illegalSize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Top=-1;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maxSize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initSize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&gt;::top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返回栈顶元素的值，不改变栈顶</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isEmpty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throw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return array[Top];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148165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3288" y="754146"/>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顺序栈类成员函数的实现：</a:t>
            </a:r>
          </a:p>
        </p:txBody>
      </p:sp>
      <p:sp>
        <p:nvSpPr>
          <p:cNvPr id="3" name="文本框 2"/>
          <p:cNvSpPr txBox="1"/>
          <p:nvPr/>
        </p:nvSpPr>
        <p:spPr>
          <a:xfrm>
            <a:off x="278294" y="1328329"/>
            <a:ext cx="11913706" cy="5262979"/>
          </a:xfrm>
          <a:prstGeom prst="rect">
            <a:avLst/>
          </a:prstGeom>
          <a:noFill/>
        </p:spPr>
        <p:txBody>
          <a:bodyPr wrap="square" rtlCol="0">
            <a:spAutoFit/>
          </a:body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&gt;::push(</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将元素</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压入栈顶，使其成为新的栈顶元素。</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isFull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doubleSpace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栈满时从新分配</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倍的空间，并将原空间内容拷入</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array[++Top] = e;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新结点放入新的栈顶位置。</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&gt;::pop()//</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将栈顶元素弹栈。</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(Top==-1) throw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Top--;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47950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4595805"/>
          </a:xfrm>
        </p:spPr>
        <p:txBody>
          <a:bodyPr>
            <a:normAutofit/>
          </a:bodyPr>
          <a:lstStyle/>
          <a:p>
            <a:pPr marL="0" indent="0">
              <a:lnSpc>
                <a:spcPct val="115000"/>
              </a:lnSpc>
              <a:buNone/>
              <a:defRPr/>
            </a:pPr>
            <a:r>
              <a:rPr lang="zh-CN" altLang="zh-CN" sz="2800" b="0" dirty="0">
                <a:ea typeface="华文楷体" pitchFamily="2" charset="-122"/>
                <a:cs typeface="Times New Roman" panose="02020603050405020304" pitchFamily="18" charset="0"/>
              </a:rPr>
              <a:t>函数</a:t>
            </a:r>
            <a:r>
              <a:rPr lang="en-US" altLang="zh-CN" sz="2800" b="0" dirty="0">
                <a:ea typeface="华文楷体" pitchFamily="2" charset="-122"/>
                <a:cs typeface="Times New Roman" panose="02020603050405020304" pitchFamily="18" charset="0"/>
              </a:rPr>
              <a:t>initialize(</a:t>
            </a:r>
            <a:r>
              <a:rPr lang="en-US" altLang="zh-CN" sz="2800" b="0" dirty="0" err="1">
                <a:ea typeface="华文楷体" pitchFamily="2" charset="-122"/>
                <a:cs typeface="Times New Roman" panose="02020603050405020304" pitchFamily="18" charset="0"/>
              </a:rPr>
              <a:t>seqStack</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isEmpty</a:t>
            </a:r>
            <a:r>
              <a:rPr lang="zh-CN"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isFull</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top</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pop</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destroy</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seqStack</a:t>
            </a:r>
            <a:r>
              <a:rPr lang="zh-CN" altLang="zh-CN" sz="2800" b="0" dirty="0">
                <a:ea typeface="华文楷体" pitchFamily="2" charset="-122"/>
                <a:cs typeface="Times New Roman" panose="02020603050405020304" pitchFamily="18" charset="0"/>
              </a:rPr>
              <a:t>）的时间复杂度均为</a:t>
            </a:r>
            <a:r>
              <a:rPr lang="en-US" altLang="zh-CN" sz="2800" b="0" dirty="0">
                <a:ea typeface="华文楷体" pitchFamily="2" charset="-122"/>
                <a:cs typeface="Times New Roman" panose="02020603050405020304" pitchFamily="18" charset="0"/>
              </a:rPr>
              <a:t>O(1)</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en-US" altLang="zh-CN" sz="2800" b="0" dirty="0">
                <a:ea typeface="华文楷体" pitchFamily="2" charset="-122"/>
                <a:cs typeface="Times New Roman" panose="02020603050405020304" pitchFamily="18" charset="0"/>
              </a:rPr>
              <a:t>push</a:t>
            </a:r>
            <a:r>
              <a:rPr lang="zh-CN" altLang="zh-CN" sz="2800" b="0" dirty="0">
                <a:ea typeface="华文楷体" pitchFamily="2" charset="-122"/>
                <a:cs typeface="Times New Roman" panose="02020603050405020304" pitchFamily="18" charset="0"/>
              </a:rPr>
              <a:t>因某时可能扩大空间，造成</a:t>
            </a:r>
            <a:r>
              <a:rPr lang="en-US" altLang="zh-CN" sz="2800" b="0" dirty="0">
                <a:ea typeface="华文楷体" pitchFamily="2" charset="-122"/>
                <a:cs typeface="Times New Roman" panose="02020603050405020304" pitchFamily="18" charset="0"/>
              </a:rPr>
              <a:t>O(n)</a:t>
            </a:r>
            <a:r>
              <a:rPr lang="zh-CN" altLang="zh-CN" sz="2800" b="0" dirty="0">
                <a:ea typeface="华文楷体" pitchFamily="2" charset="-122"/>
                <a:cs typeface="Times New Roman" panose="02020603050405020304" pitchFamily="18" charset="0"/>
              </a:rPr>
              <a:t>时间消耗，但按照“分期付款式”法，分摊到单次的插入操作，时间复杂度仍为</a:t>
            </a:r>
            <a:r>
              <a:rPr lang="en-US" altLang="zh-CN" sz="2800" b="0" dirty="0">
                <a:ea typeface="华文楷体" pitchFamily="2" charset="-122"/>
                <a:cs typeface="Times New Roman" panose="02020603050405020304" pitchFamily="18" charset="0"/>
              </a:rPr>
              <a:t>O(1)</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dirty="0">
              <a:ea typeface="华文楷体" pitchFamily="2" charset="-122"/>
              <a:cs typeface="Times New Roman" panose="02020603050405020304" pitchFamily="18" charset="0"/>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基本操作效率分析：</a:t>
            </a:r>
          </a:p>
        </p:txBody>
      </p:sp>
    </p:spTree>
    <p:extLst>
      <p:ext uri="{BB962C8B-B14F-4D97-AF65-F5344CB8AC3E}">
        <p14:creationId xmlns:p14="http://schemas.microsoft.com/office/powerpoint/2010/main" val="507840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65847"/>
            <a:ext cx="11903716" cy="2309805"/>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编写程序从键盘上依次输入一串字符（以回车键结束）。要求将该串字符按照输入顺序的逆序在屏幕上输出。</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在程序中可以建立一个顺序栈，将输入的字符依次入栈，最后再依次出栈，便能得到逆序结果。</a:t>
            </a:r>
            <a:r>
              <a:rPr lang="zh-CN" altLang="en-US" sz="2800" b="0" dirty="0">
                <a:latin typeface="华文楷体" pitchFamily="2" charset="-122"/>
                <a:ea typeface="华文楷体" pitchFamily="2" charset="-122"/>
              </a:rPr>
              <a:t>  </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051118"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顺序栈的应用（测试）</a:t>
            </a:r>
          </a:p>
        </p:txBody>
      </p:sp>
    </p:spTree>
    <p:extLst>
      <p:ext uri="{BB962C8B-B14F-4D97-AF65-F5344CB8AC3E}">
        <p14:creationId xmlns:p14="http://schemas.microsoft.com/office/powerpoint/2010/main" val="3137354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06821"/>
            <a:ext cx="5158359" cy="4734953"/>
          </a:xfrm>
        </p:spPr>
        <p:txBody>
          <a:bodyPr>
            <a:noAutofit/>
          </a:bodyPr>
          <a:lstStyle/>
          <a:p>
            <a:pPr marL="0" indent="0">
              <a:buNone/>
            </a:pPr>
            <a:r>
              <a:rPr lang="en-US" altLang="zh-CN" sz="2800" b="0" dirty="0">
                <a:ea typeface="华文楷体" panose="02010600040101010101" pitchFamily="2" charset="-122"/>
                <a:cs typeface="Times New Roman" panose="02020603050405020304" pitchFamily="18" charset="0"/>
              </a:rPr>
              <a:t>#include &lt;</a:t>
            </a:r>
            <a:r>
              <a:rPr lang="en-US" altLang="zh-CN" sz="2800" b="0" dirty="0" err="1">
                <a:ea typeface="华文楷体" panose="02010600040101010101" pitchFamily="2" charset="-122"/>
                <a:cs typeface="Times New Roman" panose="02020603050405020304" pitchFamily="18" charset="0"/>
              </a:rPr>
              <a:t>iostream</a:t>
            </a:r>
            <a:r>
              <a:rPr lang="en-US" altLang="zh-CN" sz="2800" b="0" dirty="0">
                <a:ea typeface="华文楷体" panose="02010600040101010101" pitchFamily="2" charset="-122"/>
                <a:cs typeface="Times New Roman" panose="02020603050405020304" pitchFamily="18" charset="0"/>
              </a:rPr>
              <a:t>&gt;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#include "</a:t>
            </a:r>
            <a:r>
              <a:rPr lang="en-US" altLang="zh-CN" sz="2800" b="0" dirty="0" err="1">
                <a:ea typeface="华文楷体" panose="02010600040101010101" pitchFamily="2" charset="-122"/>
                <a:cs typeface="Times New Roman" panose="02020603050405020304" pitchFamily="18" charset="0"/>
              </a:rPr>
              <a:t>seqStack.h</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using namespace </a:t>
            </a:r>
            <a:r>
              <a:rPr lang="en-US" altLang="zh-CN" sz="2800" b="0" dirty="0" err="1">
                <a:ea typeface="华文楷体" panose="02010600040101010101" pitchFamily="2" charset="-122"/>
                <a:cs typeface="Times New Roman" panose="02020603050405020304" pitchFamily="18" charset="0"/>
              </a:rPr>
              <a:t>std</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main()</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 </a:t>
            </a:r>
            <a:r>
              <a:rPr lang="zh-CN" altLang="zh-CN" sz="2800" b="0" dirty="0">
                <a:ea typeface="华文楷体" panose="02010600040101010101" pitchFamily="2" charset="-122"/>
                <a:cs typeface="Times New Roman" panose="02020603050405020304" pitchFamily="18" charset="0"/>
              </a:rPr>
              <a:t>声明一个栈。</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seqStack</a:t>
            </a:r>
            <a:r>
              <a:rPr lang="en-US" altLang="zh-CN" sz="2800" b="0" dirty="0">
                <a:ea typeface="华文楷体" panose="02010600040101010101" pitchFamily="2" charset="-122"/>
                <a:cs typeface="Times New Roman" panose="02020603050405020304" pitchFamily="18" charset="0"/>
              </a:rPr>
              <a:t>&lt;char&gt; s;</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char </a:t>
            </a:r>
            <a:r>
              <a:rPr lang="en-US" altLang="zh-CN" sz="2800" b="0" dirty="0" err="1">
                <a:ea typeface="华文楷体" panose="02010600040101010101" pitchFamily="2" charset="-122"/>
                <a:cs typeface="Times New Roman" panose="02020603050405020304" pitchFamily="18" charset="0"/>
              </a:rPr>
              <a:t>ctemp</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dirty="0">
                <a:ea typeface="华文楷体" panose="02010600040101010101" pitchFamily="2" charset="-122"/>
                <a:cs typeface="Times New Roman" panose="02020603050405020304" pitchFamily="18" charset="0"/>
              </a:rPr>
              <a:t> </a:t>
            </a:r>
            <a:endParaRPr lang="zh-CN" altLang="zh-CN" sz="280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顺序栈结构的应用</a:t>
            </a:r>
            <a:r>
              <a:rPr lang="en-US" altLang="zh-CN" dirty="0">
                <a:latin typeface="华文楷体" panose="02010600040101010101" pitchFamily="2" charset="-122"/>
                <a:ea typeface="华文楷体" panose="02010600040101010101" pitchFamily="2" charset="-122"/>
              </a:rPr>
              <a:t>(main.cpp)</a:t>
            </a:r>
            <a:endParaRPr lang="zh-CN" altLang="en-US" dirty="0">
              <a:latin typeface="华文楷体" panose="02010600040101010101" pitchFamily="2" charset="-122"/>
              <a:ea typeface="华文楷体" panose="02010600040101010101" pitchFamily="2" charset="-122"/>
            </a:endParaRPr>
          </a:p>
        </p:txBody>
      </p:sp>
      <p:sp>
        <p:nvSpPr>
          <p:cNvPr id="4" name="Rectangle 3"/>
          <p:cNvSpPr txBox="1">
            <a:spLocks noChangeArrowheads="1"/>
          </p:cNvSpPr>
          <p:nvPr/>
        </p:nvSpPr>
        <p:spPr>
          <a:xfrm>
            <a:off x="5110002" y="1384449"/>
            <a:ext cx="7081998" cy="535117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800" b="0" dirty="0">
                <a:latin typeface="+mn-lt"/>
              </a:rPr>
              <a:t>   </a:t>
            </a:r>
            <a:r>
              <a:rPr lang="en-US"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从键盘输入若干字符（结束用回车），</a:t>
            </a:r>
            <a:endParaRPr lang="en-US" altLang="zh-CN" sz="2800"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sz="2800" b="0" dirty="0">
                <a:ea typeface="华文楷体" panose="02010600040101010101" pitchFamily="2" charset="-122"/>
                <a:cs typeface="Times New Roman" panose="02020603050405020304" pitchFamily="18" charset="0"/>
              </a:rPr>
              <a:t>   //</a:t>
            </a:r>
            <a:r>
              <a:rPr lang="zh-CN" altLang="zh-CN" sz="2800" b="0" dirty="0">
                <a:ea typeface="华文楷体" panose="02010600040101010101" pitchFamily="2" charset="-122"/>
                <a:cs typeface="Times New Roman" panose="02020603050405020304" pitchFamily="18" charset="0"/>
              </a:rPr>
              <a:t>依照输入次序分别进栈</a:t>
            </a:r>
          </a:p>
          <a:p>
            <a:pPr marL="0" indent="0">
              <a:buFont typeface="Wingdings" panose="05000000000000000000" pitchFamily="2" charset="2"/>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cout</a:t>
            </a:r>
            <a:r>
              <a:rPr lang="en-US" altLang="zh-CN" sz="2800" b="0" dirty="0">
                <a:ea typeface="华文楷体" panose="02010600040101010101" pitchFamily="2" charset="-122"/>
                <a:cs typeface="Times New Roman" panose="02020603050405020304" pitchFamily="18" charset="0"/>
              </a:rPr>
              <a:t>&lt;&lt;“Input the elements</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a:t>
            </a:r>
          </a:p>
          <a:p>
            <a:pPr marL="0" indent="0">
              <a:buFont typeface="Wingdings" panose="05000000000000000000" pitchFamily="2" charset="2"/>
              <a:buNone/>
            </a:pPr>
            <a:r>
              <a:rPr lang="en-US" altLang="zh-CN" sz="2800" b="0" dirty="0">
                <a:ea typeface="华文楷体" panose="02010600040101010101" pitchFamily="2" charset="-122"/>
                <a:cs typeface="Times New Roman" panose="02020603050405020304" pitchFamily="18" charset="0"/>
              </a:rPr>
              <a:t>          &lt;&lt;press enter to an end: ";</a:t>
            </a:r>
            <a:endParaRPr lang="zh-CN" altLang="zh-CN" sz="2800"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ctemp</a:t>
            </a:r>
            <a:r>
              <a:rPr lang="en-US" altLang="zh-CN" sz="2800" b="0" dirty="0">
                <a:ea typeface="华文楷体" panose="02010600040101010101" pitchFamily="2" charset="-122"/>
                <a:cs typeface="Times New Roman" panose="02020603050405020304" pitchFamily="18" charset="0"/>
              </a:rPr>
              <a:t> = </a:t>
            </a:r>
            <a:r>
              <a:rPr lang="en-US" altLang="zh-CN" sz="2800" b="0" dirty="0" err="1">
                <a:ea typeface="华文楷体" panose="02010600040101010101" pitchFamily="2" charset="-122"/>
                <a:cs typeface="Times New Roman" panose="02020603050405020304" pitchFamily="18" charset="0"/>
              </a:rPr>
              <a:t>cin.get</a:t>
            </a:r>
            <a:r>
              <a:rPr lang="en-US" altLang="zh-CN" sz="2800" b="0" dirty="0">
                <a:ea typeface="华文楷体" panose="02010600040101010101" pitchFamily="2" charset="-122"/>
                <a:cs typeface="Times New Roman" panose="02020603050405020304" pitchFamily="18" charset="0"/>
              </a:rPr>
              <a:t>(); </a:t>
            </a:r>
            <a:endParaRPr lang="zh-CN" altLang="zh-CN" sz="2800"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sz="2800" b="0" dirty="0">
                <a:ea typeface="华文楷体" panose="02010600040101010101" pitchFamily="2" charset="-122"/>
                <a:cs typeface="Times New Roman" panose="02020603050405020304" pitchFamily="18" charset="0"/>
              </a:rPr>
              <a:t>   while ( </a:t>
            </a:r>
            <a:r>
              <a:rPr lang="en-US" altLang="zh-CN" sz="2800" b="0" dirty="0" err="1">
                <a:ea typeface="华文楷体" panose="02010600040101010101" pitchFamily="2" charset="-122"/>
                <a:cs typeface="Times New Roman" panose="02020603050405020304" pitchFamily="18" charset="0"/>
              </a:rPr>
              <a:t>ctemp</a:t>
            </a:r>
            <a:r>
              <a:rPr lang="en-US" altLang="zh-CN" sz="2800" b="0" dirty="0">
                <a:ea typeface="华文楷体" panose="02010600040101010101" pitchFamily="2" charset="-122"/>
                <a:cs typeface="Times New Roman" panose="02020603050405020304" pitchFamily="18" charset="0"/>
              </a:rPr>
              <a:t>!='\n')</a:t>
            </a:r>
            <a:endParaRPr lang="zh-CN" altLang="zh-CN" sz="2800"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sz="2800" b="0" dirty="0">
                <a:ea typeface="华文楷体" panose="02010600040101010101" pitchFamily="2" charset="-122"/>
                <a:cs typeface="Times New Roman" panose="02020603050405020304" pitchFamily="18" charset="0"/>
              </a:rPr>
              <a:t>   { 	</a:t>
            </a:r>
            <a:r>
              <a:rPr lang="en-US" altLang="zh-CN" sz="2800" b="0" dirty="0" err="1">
                <a:ea typeface="华文楷体" panose="02010600040101010101" pitchFamily="2" charset="-122"/>
                <a:cs typeface="Times New Roman" panose="02020603050405020304" pitchFamily="18" charset="0"/>
              </a:rPr>
              <a:t>s.push</a:t>
            </a:r>
            <a:r>
              <a:rPr lang="en-US" altLang="zh-CN" sz="2800" b="0" dirty="0">
                <a:ea typeface="华文楷体" panose="02010600040101010101" pitchFamily="2" charset="-122"/>
                <a:cs typeface="Times New Roman" panose="02020603050405020304" pitchFamily="18" charset="0"/>
              </a:rPr>
              <a:t>(</a:t>
            </a:r>
            <a:r>
              <a:rPr lang="en-US" altLang="zh-CN" sz="2800" b="0" dirty="0" err="1">
                <a:ea typeface="华文楷体" panose="02010600040101010101" pitchFamily="2" charset="-122"/>
                <a:cs typeface="Times New Roman" panose="02020603050405020304" pitchFamily="18" charset="0"/>
              </a:rPr>
              <a:t>ctemp</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ctemp</a:t>
            </a:r>
            <a:r>
              <a:rPr lang="en-US" altLang="zh-CN" sz="2800" b="0" dirty="0">
                <a:ea typeface="华文楷体" panose="02010600040101010101" pitchFamily="2" charset="-122"/>
                <a:cs typeface="Times New Roman" panose="02020603050405020304" pitchFamily="18" charset="0"/>
              </a:rPr>
              <a:t> = </a:t>
            </a:r>
            <a:r>
              <a:rPr lang="en-US" altLang="zh-CN" sz="2800" b="0" dirty="0" err="1">
                <a:ea typeface="华文楷体" panose="02010600040101010101" pitchFamily="2" charset="-122"/>
                <a:cs typeface="Times New Roman" panose="02020603050405020304" pitchFamily="18" charset="0"/>
              </a:rPr>
              <a:t>cin.get</a:t>
            </a:r>
            <a:r>
              <a:rPr lang="en-US" altLang="zh-CN" sz="2800" b="0" dirty="0">
                <a:ea typeface="华文楷体" panose="02010600040101010101" pitchFamily="2" charset="-122"/>
                <a:cs typeface="Times New Roman" panose="02020603050405020304" pitchFamily="18" charset="0"/>
              </a:rPr>
              <a:t>();   }</a:t>
            </a:r>
            <a:endParaRPr lang="zh-CN" altLang="zh-CN" sz="2800" b="0" dirty="0">
              <a:ea typeface="华文楷体" panose="02010600040101010101" pitchFamily="2" charset="-122"/>
              <a:cs typeface="Times New Roman" panose="02020603050405020304" pitchFamily="18" charset="0"/>
            </a:endParaRPr>
          </a:p>
        </p:txBody>
      </p:sp>
      <p:cxnSp>
        <p:nvCxnSpPr>
          <p:cNvPr id="3" name="直接连接符 2"/>
          <p:cNvCxnSpPr/>
          <p:nvPr/>
        </p:nvCxnSpPr>
        <p:spPr>
          <a:xfrm>
            <a:off x="4830417" y="1384449"/>
            <a:ext cx="39757" cy="54735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6321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06821"/>
            <a:ext cx="10525490" cy="5112640"/>
          </a:xfrm>
        </p:spPr>
        <p:txBody>
          <a:bodyPr>
            <a:noAutofit/>
          </a:bodyPr>
          <a:lstStyle/>
          <a:p>
            <a:pPr marL="0" indent="0">
              <a:buNone/>
            </a:pPr>
            <a:r>
              <a:rPr lang="en-US" altLang="zh-CN" sz="2800" b="0" dirty="0">
                <a:ea typeface="华文楷体" panose="02010600040101010101" pitchFamily="2" charset="-122"/>
                <a:cs typeface="Times New Roman" panose="02020603050405020304" pitchFamily="18" charset="0"/>
              </a:rPr>
              <a:t>          //</a:t>
            </a:r>
            <a:r>
              <a:rPr lang="zh-CN" altLang="zh-CN" sz="2800" b="0" dirty="0">
                <a:ea typeface="华文楷体" panose="02010600040101010101" pitchFamily="2" charset="-122"/>
                <a:cs typeface="Times New Roman" panose="02020603050405020304" pitchFamily="18" charset="0"/>
              </a:rPr>
              <a:t>将栈中的结点逐个出栈，并输出到屏幕上。</a:t>
            </a: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cout</a:t>
            </a:r>
            <a:r>
              <a:rPr lang="en-US" altLang="zh-CN" sz="2800" b="0" dirty="0">
                <a:ea typeface="华文楷体" panose="02010600040101010101" pitchFamily="2" charset="-122"/>
                <a:cs typeface="Times New Roman" panose="02020603050405020304" pitchFamily="18" charset="0"/>
              </a:rPr>
              <a:t>&lt;&lt;"output the elements in the stack one by one:";</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while ( !</a:t>
            </a:r>
            <a:r>
              <a:rPr lang="en-US" altLang="zh-CN" sz="2800" b="0" dirty="0" err="1">
                <a:ea typeface="华文楷体" panose="02010600040101010101" pitchFamily="2" charset="-122"/>
                <a:cs typeface="Times New Roman" panose="02020603050405020304" pitchFamily="18" charset="0"/>
              </a:rPr>
              <a:t>s.isEmpty</a:t>
            </a:r>
            <a:r>
              <a:rPr lang="en-US" altLang="zh-CN" sz="2800" b="0" dirty="0">
                <a:ea typeface="华文楷体" panose="02010600040101010101" pitchFamily="2" charset="-122"/>
                <a:cs typeface="Times New Roman" panose="02020603050405020304" pitchFamily="18" charset="0"/>
              </a:rPr>
              <a:t>() ) {</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ctemp</a:t>
            </a:r>
            <a:r>
              <a:rPr lang="en-US" altLang="zh-CN" sz="2800" b="0" dirty="0">
                <a:ea typeface="华文楷体" panose="02010600040101010101" pitchFamily="2" charset="-122"/>
                <a:cs typeface="Times New Roman" panose="02020603050405020304" pitchFamily="18" charset="0"/>
              </a:rPr>
              <a:t> = </a:t>
            </a:r>
            <a:r>
              <a:rPr lang="en-US" altLang="zh-CN" sz="2800" b="0" dirty="0" err="1">
                <a:ea typeface="华文楷体" panose="02010600040101010101" pitchFamily="2" charset="-122"/>
                <a:cs typeface="Times New Roman" panose="02020603050405020304" pitchFamily="18" charset="0"/>
              </a:rPr>
              <a:t>s.top</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s.pop</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cout</a:t>
            </a:r>
            <a:r>
              <a:rPr lang="en-US" altLang="zh-CN" sz="2800" b="0" dirty="0">
                <a:ea typeface="华文楷体" panose="02010600040101010101" pitchFamily="2" charset="-122"/>
                <a:cs typeface="Times New Roman" panose="02020603050405020304" pitchFamily="18" charset="0"/>
              </a:rPr>
              <a:t>&lt;&lt;</a:t>
            </a:r>
            <a:r>
              <a:rPr lang="en-US" altLang="zh-CN" sz="2800" b="0" dirty="0" err="1">
                <a:ea typeface="华文楷体" panose="02010600040101010101" pitchFamily="2" charset="-122"/>
                <a:cs typeface="Times New Roman" panose="02020603050405020304" pitchFamily="18" charset="0"/>
              </a:rPr>
              <a:t>ctemp</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 	</a:t>
            </a: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cout</a:t>
            </a:r>
            <a:r>
              <a:rPr lang="en-US" altLang="zh-CN" sz="2800" b="0" dirty="0">
                <a:ea typeface="华文楷体" panose="02010600040101010101" pitchFamily="2" charset="-122"/>
                <a:cs typeface="Times New Roman" panose="02020603050405020304" pitchFamily="18" charset="0"/>
              </a:rPr>
              <a:t>&lt;&lt;</a:t>
            </a:r>
            <a:r>
              <a:rPr lang="en-US" altLang="zh-CN" sz="2800" b="0" dirty="0" err="1">
                <a:ea typeface="华文楷体" panose="02010600040101010101" pitchFamily="2" charset="-122"/>
                <a:cs typeface="Times New Roman" panose="02020603050405020304" pitchFamily="18" charset="0"/>
              </a:rPr>
              <a:t>endl</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return 0;  }</a:t>
            </a:r>
            <a:endParaRPr lang="zh-CN" altLang="zh-CN" sz="2800" b="0" dirty="0">
              <a:ea typeface="华文楷体" panose="02010600040101010101" pitchFamily="2" charset="-122"/>
              <a:cs typeface="Times New Roman" panose="02020603050405020304" pitchFamily="18" charset="0"/>
            </a:endParaRPr>
          </a:p>
          <a:p>
            <a:pPr marL="0" indent="0">
              <a:buNone/>
            </a:pPr>
            <a:endParaRPr lang="zh-CN" altLang="zh-CN" sz="2800" dirty="0">
              <a:latin typeface="+mn-lt"/>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顺序栈结构的应用</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(main.cpp)</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96072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328329"/>
            <a:ext cx="10525490" cy="5112640"/>
          </a:xfrm>
        </p:spPr>
        <p:txBody>
          <a:bodyPr>
            <a:noAutofit/>
          </a:bodyPr>
          <a:lstStyle/>
          <a:p>
            <a:pPr marL="0" indent="0">
              <a:buNone/>
            </a:pP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在实际应用中，有时需要同时使用多个数据类型相同的栈。</a:t>
            </a:r>
            <a:endParaRPr lang="en-US" altLang="zh-CN" sz="2800" b="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栈中的元素个数因进栈、出栈操作动态地变化，所有栈不一定同时达到栈满，有时一些栈满而另一些栈尚余空间。</a:t>
            </a:r>
            <a:endParaRPr lang="en-US" altLang="zh-CN" sz="2800" b="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为了提高空间使用率，可以在同一块连续的空间中设置多个栈。</a:t>
            </a:r>
            <a:endParaRPr lang="en-US" altLang="zh-CN" sz="2800" b="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多个栈间共享空间，这些栈称为</a:t>
            </a:r>
            <a:r>
              <a:rPr lang="zh-CN" altLang="zh-CN" sz="2800" dirty="0">
                <a:latin typeface="华文楷体" panose="02010600040101010101" pitchFamily="2" charset="-122"/>
                <a:ea typeface="华文楷体" panose="02010600040101010101" pitchFamily="2" charset="-122"/>
                <a:cs typeface="Times New Roman" panose="02020603050405020304" pitchFamily="18" charset="0"/>
              </a:rPr>
              <a:t>“共享栈”</a:t>
            </a: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800" b="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endParaRPr lang="en-US" altLang="zh-CN" sz="2800" b="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共享栈的特点是每个栈拥有一个连续的小空间</a:t>
            </a:r>
            <a:r>
              <a:rPr lang="en-US" altLang="zh-CN" sz="2800" b="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所有共享栈拥有一个大的连续空间。 </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共享栈：</a:t>
            </a:r>
          </a:p>
        </p:txBody>
      </p:sp>
    </p:spTree>
    <p:extLst>
      <p:ext uri="{BB962C8B-B14F-4D97-AF65-F5344CB8AC3E}">
        <p14:creationId xmlns:p14="http://schemas.microsoft.com/office/powerpoint/2010/main" val="4056983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9917" y="793902"/>
            <a:ext cx="11162884" cy="574183"/>
          </a:xfrm>
        </p:spPr>
        <p:txBody>
          <a:bodyPr/>
          <a:lstStyle/>
          <a:p>
            <a:r>
              <a:rPr lang="zh-CN" altLang="en-US" dirty="0">
                <a:latin typeface="华文楷体" panose="02010600040101010101" pitchFamily="2" charset="-122"/>
                <a:ea typeface="华文楷体" panose="02010600040101010101" pitchFamily="2" charset="-122"/>
              </a:rPr>
              <a:t>共享栈</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907782" y="1708183"/>
            <a:ext cx="7193214" cy="2559740"/>
          </a:xfrm>
          <a:prstGeom prst="rect">
            <a:avLst/>
          </a:prstGeom>
          <a:noFill/>
          <a:ln>
            <a:noFill/>
          </a:ln>
        </p:spPr>
      </p:pic>
      <p:sp>
        <p:nvSpPr>
          <p:cNvPr id="5" name="矩形 4"/>
          <p:cNvSpPr/>
          <p:nvPr/>
        </p:nvSpPr>
        <p:spPr>
          <a:xfrm>
            <a:off x="459917" y="4608021"/>
            <a:ext cx="10751422" cy="1384995"/>
          </a:xfrm>
          <a:prstGeom prst="rect">
            <a:avLst/>
          </a:prstGeom>
        </p:spPr>
        <p:txBody>
          <a:bodyPr wrap="square">
            <a:spAutoFit/>
          </a:bodyPr>
          <a:lstStyle/>
          <a:p>
            <a:r>
              <a:rPr lang="zh-CN" altLang="zh-CN" sz="2800" dirty="0">
                <a:latin typeface="Times New Roman" panose="02020603050405020304" pitchFamily="18" charset="0"/>
                <a:ea typeface="华文楷体" pitchFamily="2" charset="-122"/>
                <a:cs typeface="Times New Roman" panose="02020603050405020304" pitchFamily="18" charset="0"/>
              </a:rPr>
              <a:t>假设有</a:t>
            </a:r>
            <a:r>
              <a:rPr lang="en-US" altLang="zh-CN" sz="2800" dirty="0">
                <a:latin typeface="Times New Roman" panose="02020603050405020304" pitchFamily="18" charset="0"/>
                <a:ea typeface="华文楷体" pitchFamily="2" charset="-122"/>
                <a:cs typeface="Times New Roman" panose="02020603050405020304" pitchFamily="18" charset="0"/>
              </a:rPr>
              <a:t>m</a:t>
            </a:r>
            <a:r>
              <a:rPr lang="zh-CN" altLang="zh-CN" sz="2800" dirty="0">
                <a:latin typeface="Times New Roman" panose="02020603050405020304" pitchFamily="18" charset="0"/>
                <a:ea typeface="华文楷体" pitchFamily="2" charset="-122"/>
                <a:cs typeface="Times New Roman" panose="02020603050405020304" pitchFamily="18" charset="0"/>
              </a:rPr>
              <a:t>个栈，第</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zh-CN" altLang="zh-CN" sz="2800" dirty="0">
                <a:latin typeface="Times New Roman" panose="02020603050405020304" pitchFamily="18" charset="0"/>
                <a:ea typeface="华文楷体" pitchFamily="2" charset="-122"/>
                <a:cs typeface="Times New Roman" panose="02020603050405020304" pitchFamily="18" charset="0"/>
              </a:rPr>
              <a:t>个栈空的条件：</a:t>
            </a:r>
            <a:r>
              <a:rPr lang="en-US" altLang="zh-CN" sz="2800" dirty="0">
                <a:latin typeface="Times New Roman" panose="02020603050405020304" pitchFamily="18" charset="0"/>
                <a:ea typeface="华文楷体" pitchFamily="2" charset="-122"/>
                <a:cs typeface="Times New Roman" panose="02020603050405020304" pitchFamily="18" charset="0"/>
              </a:rPr>
              <a:t>top[</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]=bottom[</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r>
              <a:rPr lang="zh-CN" altLang="zh-CN" sz="2800" dirty="0">
                <a:latin typeface="Times New Roman" panose="02020603050405020304" pitchFamily="18" charset="0"/>
                <a:ea typeface="华文楷体" pitchFamily="2" charset="-122"/>
                <a:cs typeface="Times New Roman" panose="02020603050405020304" pitchFamily="18" charset="0"/>
              </a:rPr>
              <a:t>第</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zh-CN" altLang="zh-CN" sz="2800" dirty="0">
                <a:latin typeface="Times New Roman" panose="02020603050405020304" pitchFamily="18" charset="0"/>
                <a:ea typeface="华文楷体" pitchFamily="2" charset="-122"/>
                <a:cs typeface="Times New Roman" panose="02020603050405020304" pitchFamily="18" charset="0"/>
              </a:rPr>
              <a:t>个栈栈满条件为</a:t>
            </a:r>
            <a:r>
              <a:rPr lang="en-US" altLang="zh-CN" sz="2800" dirty="0">
                <a:latin typeface="Times New Roman" panose="02020603050405020304" pitchFamily="18" charset="0"/>
                <a:ea typeface="华文楷体" pitchFamily="2" charset="-122"/>
                <a:cs typeface="Times New Roman" panose="02020603050405020304" pitchFamily="18" charset="0"/>
              </a:rPr>
              <a:t>:    </a:t>
            </a:r>
            <a:r>
              <a:rPr lang="zh-CN" altLang="zh-CN" sz="2800" dirty="0">
                <a:latin typeface="Times New Roman" panose="02020603050405020304" pitchFamily="18" charset="0"/>
                <a:ea typeface="华文楷体" pitchFamily="2" charset="-122"/>
                <a:cs typeface="Times New Roman" panose="02020603050405020304" pitchFamily="18" charset="0"/>
              </a:rPr>
              <a:t>当</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&lt;m-1</a:t>
            </a:r>
            <a:r>
              <a:rPr lang="zh-CN" altLang="zh-CN" sz="2800" dirty="0">
                <a:latin typeface="Times New Roman" panose="02020603050405020304" pitchFamily="18" charset="0"/>
                <a:ea typeface="华文楷体" pitchFamily="2" charset="-122"/>
                <a:cs typeface="Times New Roman" panose="02020603050405020304" pitchFamily="18" charset="0"/>
              </a:rPr>
              <a:t>时，</a:t>
            </a:r>
            <a:r>
              <a:rPr lang="en-US" altLang="zh-CN" sz="2800" dirty="0">
                <a:latin typeface="Times New Roman" panose="02020603050405020304" pitchFamily="18" charset="0"/>
                <a:ea typeface="华文楷体" pitchFamily="2" charset="-122"/>
                <a:cs typeface="Times New Roman" panose="02020603050405020304" pitchFamily="18" charset="0"/>
              </a:rPr>
              <a:t>top[</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]=bottom[i+1]</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r>
              <a:rPr lang="en-US" altLang="zh-CN" sz="2800" dirty="0">
                <a:latin typeface="Times New Roman" panose="02020603050405020304" pitchFamily="18" charset="0"/>
                <a:ea typeface="华文楷体" pitchFamily="2" charset="-122"/>
                <a:cs typeface="Times New Roman" panose="02020603050405020304" pitchFamily="18" charset="0"/>
              </a:rPr>
              <a:t>                                      </a:t>
            </a:r>
            <a:r>
              <a:rPr lang="zh-CN" altLang="zh-CN" sz="2800" dirty="0">
                <a:latin typeface="Times New Roman" panose="02020603050405020304" pitchFamily="18" charset="0"/>
                <a:ea typeface="华文楷体" pitchFamily="2" charset="-122"/>
                <a:cs typeface="Times New Roman" panose="02020603050405020304" pitchFamily="18" charset="0"/>
              </a:rPr>
              <a:t>当</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=m-1</a:t>
            </a:r>
            <a:r>
              <a:rPr lang="zh-CN" altLang="zh-CN" sz="2800" dirty="0">
                <a:latin typeface="Times New Roman" panose="02020603050405020304" pitchFamily="18" charset="0"/>
                <a:ea typeface="华文楷体" pitchFamily="2" charset="-122"/>
                <a:cs typeface="Times New Roman" panose="02020603050405020304" pitchFamily="18" charset="0"/>
              </a:rPr>
              <a:t>时，</a:t>
            </a:r>
            <a:r>
              <a:rPr lang="en-US" altLang="zh-CN" sz="2800" dirty="0">
                <a:latin typeface="Times New Roman" panose="02020603050405020304" pitchFamily="18" charset="0"/>
                <a:ea typeface="华文楷体" pitchFamily="2" charset="-122"/>
                <a:cs typeface="Times New Roman" panose="02020603050405020304" pitchFamily="18" charset="0"/>
              </a:rPr>
              <a:t>top[</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a:t>
            </a:r>
            <a:r>
              <a:rPr lang="en-US" altLang="zh-CN" sz="2800" dirty="0" err="1">
                <a:latin typeface="Times New Roman" panose="02020603050405020304" pitchFamily="18" charset="0"/>
                <a:ea typeface="华文楷体" pitchFamily="2" charset="-122"/>
                <a:cs typeface="Times New Roman" panose="02020603050405020304" pitchFamily="18" charset="0"/>
              </a:rPr>
              <a:t>maxSize</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zh-CN" altLang="en-US" sz="2800" dirty="0">
              <a:latin typeface="Times New Roman" panose="02020603050405020304" pitchFamily="18" charset="0"/>
              <a:ea typeface="华文楷体" pitchFamily="2" charset="-122"/>
              <a:cs typeface="Times New Roman" panose="02020603050405020304" pitchFamily="18" charset="0"/>
            </a:endParaRPr>
          </a:p>
        </p:txBody>
      </p:sp>
      <p:sp>
        <p:nvSpPr>
          <p:cNvPr id="2" name="文本框 1"/>
          <p:cNvSpPr txBox="1"/>
          <p:nvPr/>
        </p:nvSpPr>
        <p:spPr>
          <a:xfrm>
            <a:off x="744583" y="1881052"/>
            <a:ext cx="1632857" cy="1815882"/>
          </a:xfrm>
          <a:prstGeom prst="rect">
            <a:avLst/>
          </a:prstGeom>
          <a:noFill/>
        </p:spPr>
        <p:txBody>
          <a:bodyPr wrap="square" rtlCol="0">
            <a:spAutoFit/>
          </a:bodyPr>
          <a:lstStyle/>
          <a:p>
            <a:r>
              <a:rPr lang="en-US" altLang="zh-CN" sz="2800" dirty="0">
                <a:latin typeface="华文楷体" panose="02010600040101010101" pitchFamily="2" charset="-122"/>
                <a:ea typeface="华文楷体" panose="02010600040101010101" pitchFamily="2" charset="-122"/>
              </a:rPr>
              <a:t>top</a:t>
            </a:r>
            <a:r>
              <a:rPr lang="zh-CN" altLang="en-US" sz="2800" dirty="0">
                <a:latin typeface="华文楷体" panose="02010600040101010101" pitchFamily="2" charset="-122"/>
                <a:ea typeface="华文楷体" panose="02010600040101010101" pitchFamily="2" charset="-122"/>
              </a:rPr>
              <a:t>指向实际栈顶的后一个位置</a:t>
            </a:r>
          </a:p>
        </p:txBody>
      </p:sp>
    </p:spTree>
    <p:extLst>
      <p:ext uri="{BB962C8B-B14F-4D97-AF65-F5344CB8AC3E}">
        <p14:creationId xmlns:p14="http://schemas.microsoft.com/office/powerpoint/2010/main" val="1998591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9917" y="793902"/>
            <a:ext cx="11162884" cy="574183"/>
          </a:xfrm>
        </p:spPr>
        <p:txBody>
          <a:bodyPr/>
          <a:lstStyle/>
          <a:p>
            <a:r>
              <a:rPr lang="zh-CN" altLang="en-US" dirty="0">
                <a:latin typeface="华文楷体" panose="02010600040101010101" pitchFamily="2" charset="-122"/>
                <a:ea typeface="华文楷体" panose="02010600040101010101" pitchFamily="2" charset="-122"/>
              </a:rPr>
              <a:t>双共享栈</a:t>
            </a:r>
          </a:p>
        </p:txBody>
      </p:sp>
      <p:sp>
        <p:nvSpPr>
          <p:cNvPr id="5" name="矩形 4"/>
          <p:cNvSpPr/>
          <p:nvPr/>
        </p:nvSpPr>
        <p:spPr>
          <a:xfrm>
            <a:off x="459917" y="1443861"/>
            <a:ext cx="10115318" cy="954107"/>
          </a:xfrm>
          <a:prstGeom prst="rect">
            <a:avLst/>
          </a:prstGeom>
        </p:spPr>
        <p:txBody>
          <a:bodyPr wrap="square">
            <a:spAutoFit/>
          </a:bodyPr>
          <a:lstStyle/>
          <a:p>
            <a:r>
              <a:rPr lang="zh-CN" altLang="zh-CN" sz="2800" dirty="0">
                <a:latin typeface="华文楷体" pitchFamily="2" charset="-122"/>
                <a:ea typeface="华文楷体" pitchFamily="2" charset="-122"/>
              </a:rPr>
              <a:t>可以将两个栈相向设置，即两个栈的栈底分别设置在连续空间的两个端点。</a:t>
            </a:r>
            <a:endParaRPr lang="zh-CN" altLang="en-US" sz="2800" dirty="0">
              <a:latin typeface="华文楷体" pitchFamily="2" charset="-122"/>
              <a:ea typeface="华文楷体" pitchFamily="2" charset="-122"/>
            </a:endParaRP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567014" y="2273772"/>
            <a:ext cx="7491387" cy="2855637"/>
          </a:xfrm>
          <a:prstGeom prst="rect">
            <a:avLst/>
          </a:prstGeom>
          <a:noFill/>
          <a:ln>
            <a:noFill/>
          </a:ln>
        </p:spPr>
      </p:pic>
      <p:sp>
        <p:nvSpPr>
          <p:cNvPr id="2" name="文本框 1"/>
          <p:cNvSpPr txBox="1"/>
          <p:nvPr/>
        </p:nvSpPr>
        <p:spPr>
          <a:xfrm>
            <a:off x="587767" y="5159981"/>
            <a:ext cx="10907184" cy="1384995"/>
          </a:xfrm>
          <a:prstGeom prst="rect">
            <a:avLst/>
          </a:prstGeom>
          <a:noFill/>
        </p:spPr>
        <p:txBody>
          <a:bodyPr wrap="square" rtlCol="0">
            <a:spAutoFit/>
          </a:bodyPr>
          <a:lstStyle/>
          <a:p>
            <a:r>
              <a:rPr lang="zh-CN" altLang="zh-CN" sz="2800" dirty="0">
                <a:latin typeface="Times New Roman" panose="02020603050405020304" pitchFamily="18" charset="0"/>
                <a:ea typeface="华文楷体" pitchFamily="2" charset="-122"/>
                <a:cs typeface="Times New Roman" panose="02020603050405020304" pitchFamily="18" charset="0"/>
              </a:rPr>
              <a:t>栈空的条件</a:t>
            </a:r>
            <a:r>
              <a:rPr lang="en-US" altLang="zh-CN" sz="2800" dirty="0">
                <a:latin typeface="Times New Roman" panose="02020603050405020304" pitchFamily="18" charset="0"/>
                <a:ea typeface="华文楷体" pitchFamily="2" charset="-122"/>
                <a:cs typeface="Times New Roman" panose="02020603050405020304" pitchFamily="18" charset="0"/>
              </a:rPr>
              <a:t>top[</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]=bottom[</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 </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=0</a:t>
            </a:r>
            <a:r>
              <a:rPr lang="zh-CN" altLang="zh-CN" sz="2800" dirty="0">
                <a:latin typeface="Times New Roman" panose="02020603050405020304" pitchFamily="18" charset="0"/>
                <a:ea typeface="华文楷体" pitchFamily="2" charset="-122"/>
                <a:cs typeface="Times New Roman" panose="02020603050405020304" pitchFamily="18" charset="0"/>
              </a:rPr>
              <a:t>或</a:t>
            </a:r>
            <a:r>
              <a:rPr lang="en-US" altLang="zh-CN" sz="2800" dirty="0">
                <a:latin typeface="Times New Roman" panose="02020603050405020304" pitchFamily="18" charset="0"/>
                <a:ea typeface="华文楷体" pitchFamily="2" charset="-122"/>
                <a:cs typeface="Times New Roman" panose="02020603050405020304" pitchFamily="18" charset="0"/>
              </a:rPr>
              <a:t>1</a:t>
            </a:r>
            <a:r>
              <a:rPr lang="zh-CN" altLang="zh-CN" sz="2800" dirty="0">
                <a:latin typeface="Times New Roman" panose="02020603050405020304" pitchFamily="18" charset="0"/>
                <a:ea typeface="华文楷体" pitchFamily="2" charset="-122"/>
                <a:cs typeface="Times New Roman" panose="02020603050405020304" pitchFamily="18" charset="0"/>
              </a:rPr>
              <a:t>，两个栈不一定同时为空；</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r>
              <a:rPr lang="zh-CN" altLang="zh-CN" sz="2800" dirty="0">
                <a:latin typeface="Times New Roman" panose="02020603050405020304" pitchFamily="18" charset="0"/>
                <a:ea typeface="华文楷体" pitchFamily="2" charset="-122"/>
                <a:cs typeface="Times New Roman" panose="02020603050405020304" pitchFamily="18" charset="0"/>
              </a:rPr>
              <a:t>栈满的条件</a:t>
            </a:r>
            <a:r>
              <a:rPr lang="en-US" altLang="zh-CN" sz="2800" dirty="0">
                <a:latin typeface="Times New Roman" panose="02020603050405020304" pitchFamily="18" charset="0"/>
                <a:ea typeface="华文楷体" pitchFamily="2" charset="-122"/>
                <a:cs typeface="Times New Roman" panose="02020603050405020304" pitchFamily="18" charset="0"/>
              </a:rPr>
              <a:t>top[0]=top[1]</a:t>
            </a:r>
            <a:r>
              <a:rPr lang="zh-CN" altLang="zh-CN" sz="2800" dirty="0">
                <a:latin typeface="Times New Roman" panose="02020603050405020304" pitchFamily="18" charset="0"/>
                <a:ea typeface="华文楷体" pitchFamily="2" charset="-122"/>
                <a:cs typeface="Times New Roman" panose="02020603050405020304" pitchFamily="18" charset="0"/>
              </a:rPr>
              <a:t>，即两个栈当中只剩下一个空位置的时候栈满，两个栈必定同时栈满。</a:t>
            </a:r>
            <a:endParaRPr lang="zh-CN" altLang="en-US" sz="2800" dirty="0">
              <a:latin typeface="Times New Roman" panose="02020603050405020304" pitchFamily="18" charset="0"/>
              <a:ea typeface="华文楷体" pitchFamily="2" charset="-122"/>
              <a:cs typeface="Times New Roman" panose="02020603050405020304" pitchFamily="18" charset="0"/>
            </a:endParaRPr>
          </a:p>
        </p:txBody>
      </p:sp>
      <p:sp>
        <p:nvSpPr>
          <p:cNvPr id="4" name="椭圆 3"/>
          <p:cNvSpPr/>
          <p:nvPr/>
        </p:nvSpPr>
        <p:spPr>
          <a:xfrm>
            <a:off x="11622801" y="6544976"/>
            <a:ext cx="238273" cy="1693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23052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栈</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栈的应用</a:t>
            </a:r>
            <a:endParaRPr lang="en-US" altLang="zh-CN" sz="2800" dirty="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队列的应用</a:t>
            </a:r>
          </a:p>
        </p:txBody>
      </p:sp>
    </p:spTree>
    <p:extLst>
      <p:ext uri="{BB962C8B-B14F-4D97-AF65-F5344CB8AC3E}">
        <p14:creationId xmlns:p14="http://schemas.microsoft.com/office/powerpoint/2010/main" val="1271197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链式栈</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栈的应用</a:t>
            </a:r>
            <a:endParaRPr lang="en-US" altLang="zh-CN" sz="2800" dirty="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队列的应用</a:t>
            </a:r>
          </a:p>
        </p:txBody>
      </p:sp>
    </p:spTree>
    <p:extLst>
      <p:ext uri="{BB962C8B-B14F-4D97-AF65-F5344CB8AC3E}">
        <p14:creationId xmlns:p14="http://schemas.microsoft.com/office/powerpoint/2010/main" val="3860949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1283729"/>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用不连续的空间和附加指针来存储元素及元素间的关系。</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栈顶指针</a:t>
            </a:r>
            <a:r>
              <a:rPr lang="en-US" altLang="zh-CN" sz="2800" b="0" dirty="0">
                <a:latin typeface="华文楷体" pitchFamily="2" charset="-122"/>
                <a:ea typeface="华文楷体" pitchFamily="2" charset="-122"/>
              </a:rPr>
              <a:t>top</a:t>
            </a:r>
            <a:r>
              <a:rPr lang="zh-CN" altLang="zh-CN" sz="2800" b="0" dirty="0">
                <a:latin typeface="华文楷体" pitchFamily="2" charset="-122"/>
                <a:ea typeface="华文楷体" pitchFamily="2" charset="-122"/>
              </a:rPr>
              <a:t>指向处于栈顶的结点，即单链表中的首结点。</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链式栈：</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112174" y="3180521"/>
            <a:ext cx="6031825" cy="3319670"/>
          </a:xfrm>
          <a:prstGeom prst="rect">
            <a:avLst/>
          </a:prstGeom>
          <a:noFill/>
          <a:ln>
            <a:noFill/>
          </a:ln>
        </p:spPr>
      </p:pic>
    </p:spTree>
    <p:extLst>
      <p:ext uri="{BB962C8B-B14F-4D97-AF65-F5344CB8AC3E}">
        <p14:creationId xmlns:p14="http://schemas.microsoft.com/office/powerpoint/2010/main" val="3974495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4595805"/>
          </a:xfrm>
        </p:spPr>
        <p:txBody>
          <a:bodyPr>
            <a:normAutofit fontScale="92500" lnSpcReduction="20000"/>
          </a:bodyPr>
          <a:lstStyle/>
          <a:p>
            <a:pPr marL="0" lvl="0" indent="0">
              <a:buNone/>
            </a:pPr>
            <a:r>
              <a:rPr lang="zh-CN" altLang="zh-CN" sz="3000" b="0" dirty="0">
                <a:ea typeface="华文楷体" pitchFamily="2" charset="-122"/>
                <a:cs typeface="Times New Roman" panose="02020603050405020304" pitchFamily="18" charset="0"/>
              </a:rPr>
              <a:t>进栈操作</a:t>
            </a:r>
            <a:r>
              <a:rPr lang="en-US" altLang="zh-CN" sz="3000" b="0" dirty="0">
                <a:ea typeface="华文楷体" pitchFamily="2" charset="-122"/>
                <a:cs typeface="Times New Roman" panose="02020603050405020304" pitchFamily="18" charset="0"/>
              </a:rPr>
              <a:t>push</a:t>
            </a:r>
            <a:r>
              <a:rPr lang="zh-CN" altLang="zh-CN" sz="3000" b="0" dirty="0">
                <a:ea typeface="华文楷体" pitchFamily="2" charset="-122"/>
                <a:cs typeface="Times New Roman" panose="02020603050405020304" pitchFamily="18" charset="0"/>
              </a:rPr>
              <a:t>的实现，按照以下操作顺序：</a:t>
            </a:r>
          </a:p>
          <a:p>
            <a:pPr marL="0" indent="0">
              <a:buNone/>
            </a:pPr>
            <a:r>
              <a:rPr lang="en-US" altLang="zh-CN" sz="3000" b="0" dirty="0">
                <a:ea typeface="华文楷体" pitchFamily="2" charset="-122"/>
                <a:cs typeface="Times New Roman" panose="02020603050405020304" pitchFamily="18" charset="0"/>
              </a:rPr>
              <a:t>1</a:t>
            </a:r>
            <a:r>
              <a:rPr lang="zh-CN" altLang="zh-CN" sz="3000" b="0" dirty="0">
                <a:ea typeface="华文楷体" pitchFamily="2" charset="-122"/>
                <a:cs typeface="Times New Roman" panose="02020603050405020304" pitchFamily="18" charset="0"/>
              </a:rPr>
              <a:t>）申请新的结点空间，</a:t>
            </a:r>
            <a:r>
              <a:rPr lang="en-US" altLang="zh-CN" sz="3000" b="0" dirty="0">
                <a:ea typeface="华文楷体" pitchFamily="2" charset="-122"/>
                <a:cs typeface="Times New Roman" panose="02020603050405020304" pitchFamily="18" charset="0"/>
              </a:rPr>
              <a:t>data</a:t>
            </a:r>
            <a:r>
              <a:rPr lang="zh-CN" altLang="zh-CN" sz="3000" b="0" dirty="0">
                <a:ea typeface="华文楷体" pitchFamily="2" charset="-122"/>
                <a:cs typeface="Times New Roman" panose="02020603050405020304" pitchFamily="18" charset="0"/>
              </a:rPr>
              <a:t>字段为进栈元素值，</a:t>
            </a:r>
            <a:r>
              <a:rPr lang="en-US" altLang="zh-CN" sz="3000" b="0" dirty="0">
                <a:ea typeface="华文楷体" pitchFamily="2" charset="-122"/>
                <a:cs typeface="Times New Roman" panose="02020603050405020304" pitchFamily="18" charset="0"/>
              </a:rPr>
              <a:t>next</a:t>
            </a:r>
            <a:r>
              <a:rPr lang="zh-CN" altLang="zh-CN" sz="3000" b="0" dirty="0">
                <a:ea typeface="华文楷体" pitchFamily="2" charset="-122"/>
                <a:cs typeface="Times New Roman" panose="02020603050405020304" pitchFamily="18" charset="0"/>
              </a:rPr>
              <a:t>字段指向首结点。 </a:t>
            </a:r>
          </a:p>
          <a:p>
            <a:pPr marL="0" indent="0">
              <a:buNone/>
            </a:pPr>
            <a:r>
              <a:rPr lang="en-US" altLang="zh-CN" sz="3000" b="0" dirty="0">
                <a:ea typeface="华文楷体" pitchFamily="2" charset="-122"/>
                <a:cs typeface="Times New Roman" panose="02020603050405020304" pitchFamily="18" charset="0"/>
              </a:rPr>
              <a:t>2</a:t>
            </a:r>
            <a:r>
              <a:rPr lang="zh-CN" altLang="zh-CN" sz="3000" b="0" dirty="0">
                <a:ea typeface="华文楷体" pitchFamily="2" charset="-122"/>
                <a:cs typeface="Times New Roman" panose="02020603050405020304" pitchFamily="18" charset="0"/>
              </a:rPr>
              <a:t>）栈顶指向新结点。</a:t>
            </a:r>
            <a:endParaRPr lang="en-US" altLang="zh-CN" sz="3000" b="0" dirty="0">
              <a:ea typeface="华文楷体" pitchFamily="2" charset="-122"/>
              <a:cs typeface="Times New Roman" panose="02020603050405020304" pitchFamily="18" charset="0"/>
            </a:endParaRPr>
          </a:p>
          <a:p>
            <a:pPr marL="0" indent="0">
              <a:buNone/>
            </a:pPr>
            <a:endParaRPr lang="zh-CN" altLang="zh-CN" sz="3000" b="0" dirty="0">
              <a:ea typeface="华文楷体" pitchFamily="2" charset="-122"/>
              <a:cs typeface="Times New Roman" panose="02020603050405020304" pitchFamily="18" charset="0"/>
            </a:endParaRPr>
          </a:p>
          <a:p>
            <a:pPr marL="0" lvl="0" indent="0">
              <a:buNone/>
            </a:pPr>
            <a:r>
              <a:rPr lang="zh-CN" altLang="zh-CN" sz="3000" b="0" dirty="0">
                <a:ea typeface="华文楷体" pitchFamily="2" charset="-122"/>
                <a:cs typeface="Times New Roman" panose="02020603050405020304" pitchFamily="18" charset="0"/>
              </a:rPr>
              <a:t>出栈操作</a:t>
            </a:r>
            <a:r>
              <a:rPr lang="en-US" altLang="zh-CN" sz="3000" b="0" dirty="0">
                <a:ea typeface="华文楷体" pitchFamily="2" charset="-122"/>
                <a:cs typeface="Times New Roman" panose="02020603050405020304" pitchFamily="18" charset="0"/>
              </a:rPr>
              <a:t>pop</a:t>
            </a:r>
            <a:r>
              <a:rPr lang="zh-CN" altLang="zh-CN" sz="3000" b="0" dirty="0">
                <a:ea typeface="华文楷体" pitchFamily="2" charset="-122"/>
                <a:cs typeface="Times New Roman" panose="02020603050405020304" pitchFamily="18" charset="0"/>
              </a:rPr>
              <a:t>的实现，按照以下操作顺序：</a:t>
            </a:r>
          </a:p>
          <a:p>
            <a:pPr marL="0" indent="0">
              <a:buNone/>
            </a:pPr>
            <a:r>
              <a:rPr lang="en-US" altLang="zh-CN" sz="3000" b="0" dirty="0">
                <a:ea typeface="华文楷体" pitchFamily="2" charset="-122"/>
                <a:cs typeface="Times New Roman" panose="02020603050405020304" pitchFamily="18" charset="0"/>
              </a:rPr>
              <a:t>1)   </a:t>
            </a:r>
            <a:r>
              <a:rPr lang="zh-CN" altLang="zh-CN" sz="3000" b="0" dirty="0">
                <a:ea typeface="华文楷体" pitchFamily="2" charset="-122"/>
                <a:cs typeface="Times New Roman" panose="02020603050405020304" pitchFamily="18" charset="0"/>
              </a:rPr>
              <a:t>记住栈顶结点的地址。</a:t>
            </a:r>
          </a:p>
          <a:p>
            <a:pPr marL="0" indent="0">
              <a:buNone/>
            </a:pPr>
            <a:r>
              <a:rPr lang="en-US" altLang="zh-CN" sz="3000" b="0" dirty="0">
                <a:ea typeface="华文楷体" pitchFamily="2" charset="-122"/>
                <a:cs typeface="Times New Roman" panose="02020603050405020304" pitchFamily="18" charset="0"/>
              </a:rPr>
              <a:t>2</a:t>
            </a:r>
            <a:r>
              <a:rPr lang="zh-CN" altLang="zh-CN" sz="3000" b="0" dirty="0">
                <a:ea typeface="华文楷体" pitchFamily="2" charset="-122"/>
                <a:cs typeface="Times New Roman" panose="02020603050405020304" pitchFamily="18" charset="0"/>
              </a:rPr>
              <a:t>）将原栈顶的直接后继设为新的栈顶。 </a:t>
            </a:r>
          </a:p>
          <a:p>
            <a:pPr marL="0" indent="0">
              <a:buNone/>
            </a:pPr>
            <a:r>
              <a:rPr lang="en-US" altLang="zh-CN" sz="3000" b="0" dirty="0">
                <a:ea typeface="华文楷体" pitchFamily="2" charset="-122"/>
                <a:cs typeface="Times New Roman" panose="02020603050405020304" pitchFamily="18" charset="0"/>
              </a:rPr>
              <a:t>3</a:t>
            </a:r>
            <a:r>
              <a:rPr lang="zh-CN" altLang="zh-CN" sz="3000" b="0" dirty="0">
                <a:ea typeface="华文楷体" pitchFamily="2" charset="-122"/>
                <a:cs typeface="Times New Roman" panose="02020603050405020304" pitchFamily="18" charset="0"/>
              </a:rPr>
              <a:t>）释放原来栈顶结点空间。</a:t>
            </a: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链式栈基本操作分析：</a:t>
            </a:r>
          </a:p>
        </p:txBody>
      </p:sp>
    </p:spTree>
    <p:extLst>
      <p:ext uri="{BB962C8B-B14F-4D97-AF65-F5344CB8AC3E}">
        <p14:creationId xmlns:p14="http://schemas.microsoft.com/office/powerpoint/2010/main" val="2117950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586458" y="754146"/>
            <a:ext cx="7305212"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链式栈类的声明</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288284" y="1328329"/>
            <a:ext cx="946205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84163"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outOfBound</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linkStack</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Node</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friend class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linkStack</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private:</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data;</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Node *next;</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Node(){next = NULL;}</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Node(</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const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&amp;x, Node *p=NULL)</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data = x; next = p; }</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398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8406" y="754146"/>
            <a:ext cx="7305212"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链式栈类的声明</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0" y="1328329"/>
            <a:ext cx="1229465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linkStack</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private: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*Top;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public:</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linkStack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Top = NULL; };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初始化栈，使其为空栈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bool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isEmpty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(Top==NULL); };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栈为空返回</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否则返回</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bool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isFull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false; };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栈满</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，否则</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。结点空间不连续，故总能满足</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void push(</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&amp;e);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void pop();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linkStack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813465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8406" y="754146"/>
            <a:ext cx="7305212"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链式栈基本操作的实现</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0" y="1625275"/>
            <a:ext cx="991925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linkStack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&gt;::top()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(!Top) throw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栈空</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Top-&gt;data;</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linkStack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&gt;::push(</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&amp;e)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Top = new Node&lt;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&gt;(e, Top);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29156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8406" y="754146"/>
            <a:ext cx="7305212"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链式栈基本操作的实现</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268406" y="1542247"/>
            <a:ext cx="991925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linkStack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&gt;::pop()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(!Top) throw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栈空</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Top;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用</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tmp</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记住原栈顶结点空间，用于弹栈后的空间释放</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Top = Top-&gt;next;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实际将栈顶结点弹出栈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delete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释放原栈顶结点空间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61394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8406" y="754146"/>
            <a:ext cx="7305212"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链式栈基本操作的实现</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0" y="1625275"/>
            <a:ext cx="991925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dirty="0">
                <a:latin typeface="Times New Roman" panose="02020603050405020304" pitchFamily="18" charset="0"/>
                <a:cs typeface="Times New Roman" panose="02020603050405020304" pitchFamily="18" charset="0"/>
              </a:rPr>
              <a:t>template &lt;class </a:t>
            </a:r>
            <a:r>
              <a:rPr lang="en-US" altLang="zh-CN" sz="2400" dirty="0" err="1">
                <a:latin typeface="Times New Roman" panose="02020603050405020304" pitchFamily="18" charset="0"/>
                <a:cs typeface="Times New Roman" panose="02020603050405020304" pitchFamily="18" charset="0"/>
              </a:rPr>
              <a:t>elemType</a:t>
            </a:r>
            <a:r>
              <a:rPr lang="en-US" altLang="zh-CN" sz="2400" dirty="0">
                <a:latin typeface="Times New Roman" panose="02020603050405020304" pitchFamily="18" charset="0"/>
                <a:cs typeface="Times New Roman" panose="02020603050405020304" pitchFamily="18" charset="0"/>
              </a:rPr>
              <a:t>&gt;</a:t>
            </a:r>
            <a:endParaRPr lang="zh-CN" altLang="zh-CN" sz="2400" dirty="0">
              <a:latin typeface="Times New Roman" panose="02020603050405020304" pitchFamily="18" charset="0"/>
              <a:cs typeface="Times New Roman" panose="02020603050405020304" pitchFamily="18" charset="0"/>
            </a:endParaRPr>
          </a:p>
          <a:p>
            <a:r>
              <a:rPr lang="en-US" altLang="zh-CN" sz="2400" dirty="0" err="1">
                <a:latin typeface="Times New Roman" panose="02020603050405020304" pitchFamily="18" charset="0"/>
                <a:cs typeface="Times New Roman" panose="02020603050405020304" pitchFamily="18" charset="0"/>
              </a:rPr>
              <a:t>linkStack</a:t>
            </a:r>
            <a:r>
              <a:rPr lang="en-US" altLang="zh-CN" sz="2400" dirty="0">
                <a:latin typeface="Times New Roman" panose="02020603050405020304" pitchFamily="18" charset="0"/>
                <a:cs typeface="Times New Roman" panose="02020603050405020304" pitchFamily="18" charset="0"/>
              </a:rPr>
              <a:t>&lt;</a:t>
            </a:r>
            <a:r>
              <a:rPr lang="en-US" altLang="zh-CN" sz="2400" dirty="0" err="1">
                <a:latin typeface="Times New Roman" panose="02020603050405020304" pitchFamily="18" charset="0"/>
                <a:cs typeface="Times New Roman" panose="02020603050405020304" pitchFamily="18" charset="0"/>
              </a:rPr>
              <a:t>elemType</a:t>
            </a:r>
            <a:r>
              <a:rPr lang="en-US" altLang="zh-CN" sz="2400" dirty="0">
                <a:latin typeface="Times New Roman" panose="02020603050405020304" pitchFamily="18" charset="0"/>
                <a:cs typeface="Times New Roman" panose="02020603050405020304" pitchFamily="18" charset="0"/>
              </a:rPr>
              <a:t>&gt;::~</a:t>
            </a:r>
            <a:r>
              <a:rPr lang="en-US" altLang="zh-CN" sz="2400" dirty="0" err="1">
                <a:latin typeface="Times New Roman" panose="02020603050405020304" pitchFamily="18" charset="0"/>
                <a:cs typeface="Times New Roman" panose="02020603050405020304" pitchFamily="18" charset="0"/>
              </a:rPr>
              <a:t>linkStack</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Node&lt;</a:t>
            </a:r>
            <a:r>
              <a:rPr lang="en-US" altLang="zh-CN" sz="2400" dirty="0" err="1">
                <a:latin typeface="Times New Roman" panose="02020603050405020304" pitchFamily="18" charset="0"/>
                <a:cs typeface="Times New Roman" panose="02020603050405020304" pitchFamily="18" charset="0"/>
              </a:rPr>
              <a:t>elemType</a:t>
            </a:r>
            <a:r>
              <a:rPr lang="en-US" altLang="zh-CN" sz="2400" dirty="0">
                <a:latin typeface="Times New Roman" panose="02020603050405020304" pitchFamily="18" charset="0"/>
                <a:cs typeface="Times New Roman" panose="02020603050405020304" pitchFamily="18" charset="0"/>
              </a:rPr>
              <a:t>&gt; *</a:t>
            </a:r>
            <a:r>
              <a:rPr lang="en-US" altLang="zh-CN" sz="2400" dirty="0" err="1">
                <a:latin typeface="Times New Roman" panose="02020603050405020304" pitchFamily="18" charset="0"/>
                <a:cs typeface="Times New Roman" panose="02020603050405020304" pitchFamily="18" charset="0"/>
              </a:rPr>
              <a:t>tmp</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while (Top)</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tmp</a:t>
            </a:r>
            <a:r>
              <a:rPr lang="en-US" altLang="zh-CN" sz="2400" dirty="0">
                <a:latin typeface="Times New Roman" panose="02020603050405020304" pitchFamily="18" charset="0"/>
                <a:cs typeface="Times New Roman" panose="02020603050405020304" pitchFamily="18" charset="0"/>
              </a:rPr>
              <a:t> = Top;</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Top=Top-&gt;next;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delete </a:t>
            </a:r>
            <a:r>
              <a:rPr lang="en-US" altLang="zh-CN" sz="2400" dirty="0" err="1">
                <a:latin typeface="Times New Roman" panose="02020603050405020304" pitchFamily="18" charset="0"/>
                <a:cs typeface="Times New Roman" panose="02020603050405020304" pitchFamily="18" charset="0"/>
              </a:rPr>
              <a:t>tmp</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717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4"/>
            <a:ext cx="11903716" cy="4556049"/>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析构函数将栈中的所有结点清除，</a:t>
            </a:r>
            <a:r>
              <a:rPr lang="zh-CN" altLang="en-US" sz="2800" b="0" dirty="0">
                <a:ea typeface="华文楷体" pitchFamily="2" charset="-122"/>
                <a:cs typeface="Times New Roman" panose="02020603050405020304" pitchFamily="18" charset="0"/>
              </a:rPr>
              <a:t>空间回收，</a:t>
            </a:r>
            <a:r>
              <a:rPr lang="zh-CN" altLang="zh-CN" sz="2800" b="0" dirty="0">
                <a:ea typeface="华文楷体" pitchFamily="2" charset="-122"/>
                <a:cs typeface="Times New Roman" panose="02020603050405020304" pitchFamily="18" charset="0"/>
              </a:rPr>
              <a:t>时间复杂度为</a:t>
            </a:r>
            <a:r>
              <a:rPr lang="en-US" altLang="zh-CN" sz="2800" b="0" dirty="0">
                <a:ea typeface="华文楷体" pitchFamily="2" charset="-122"/>
                <a:cs typeface="Times New Roman" panose="02020603050405020304" pitchFamily="18" charset="0"/>
              </a:rPr>
              <a:t>O(n)</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构造函数、</a:t>
            </a:r>
            <a:r>
              <a:rPr lang="en-US" altLang="zh-CN" sz="2800" b="0" dirty="0" err="1">
                <a:ea typeface="华文楷体" pitchFamily="2" charset="-122"/>
                <a:cs typeface="Times New Roman" panose="02020603050405020304" pitchFamily="18" charset="0"/>
              </a:rPr>
              <a:t>isEmpty</a:t>
            </a:r>
            <a:r>
              <a:rPr lang="zh-CN"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isFull</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top</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push</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pop</a:t>
            </a:r>
            <a:r>
              <a:rPr lang="zh-CN" altLang="zh-CN" sz="2800" b="0" dirty="0">
                <a:ea typeface="华文楷体" pitchFamily="2" charset="-122"/>
                <a:cs typeface="Times New Roman" panose="02020603050405020304" pitchFamily="18" charset="0"/>
              </a:rPr>
              <a:t>的时间复杂度均为</a:t>
            </a:r>
            <a:r>
              <a:rPr lang="en-US" altLang="zh-CN" sz="2800" b="0" dirty="0">
                <a:ea typeface="华文楷体" pitchFamily="2" charset="-122"/>
                <a:cs typeface="Times New Roman" panose="02020603050405020304" pitchFamily="18" charset="0"/>
              </a:rPr>
              <a:t>O(1)</a:t>
            </a:r>
            <a:r>
              <a:rPr lang="zh-CN"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链式栈性能分析：</a:t>
            </a:r>
          </a:p>
        </p:txBody>
      </p:sp>
      <p:sp>
        <p:nvSpPr>
          <p:cNvPr id="2" name="椭圆 1"/>
          <p:cNvSpPr/>
          <p:nvPr/>
        </p:nvSpPr>
        <p:spPr>
          <a:xfrm>
            <a:off x="11451169" y="6261653"/>
            <a:ext cx="253152" cy="2567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29640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栈的应用</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队列的应用</a:t>
            </a:r>
          </a:p>
        </p:txBody>
      </p:sp>
    </p:spTree>
    <p:extLst>
      <p:ext uri="{BB962C8B-B14F-4D97-AF65-F5344CB8AC3E}">
        <p14:creationId xmlns:p14="http://schemas.microsoft.com/office/powerpoint/2010/main" val="393457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如果元素到达线性结构的时间越晚，离开的时间就越早，这种线性结构称为</a:t>
            </a:r>
            <a:r>
              <a:rPr lang="zh-CN" altLang="zh-CN" sz="2800" dirty="0">
                <a:latin typeface="华文楷体" pitchFamily="2" charset="-122"/>
                <a:ea typeface="华文楷体" pitchFamily="2" charset="-122"/>
              </a:rPr>
              <a:t>栈（</a:t>
            </a:r>
            <a:r>
              <a:rPr lang="en-US" altLang="zh-CN" sz="2800" dirty="0">
                <a:latin typeface="华文楷体" pitchFamily="2" charset="-122"/>
                <a:ea typeface="华文楷体" pitchFamily="2" charset="-122"/>
              </a:rPr>
              <a:t>Stack</a:t>
            </a:r>
            <a:r>
              <a:rPr lang="zh-CN" altLang="zh-CN" sz="2800" dirty="0">
                <a:latin typeface="华文楷体" pitchFamily="2" charset="-122"/>
                <a:ea typeface="华文楷体" pitchFamily="2" charset="-122"/>
              </a:rPr>
              <a:t>）或堆栈</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因为元素之间的关系是由到达、离开的时间决定的，因此栈通常被称为时间有序表。</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而到达和离开的含义就是插入和删除操作，因此栈可以看作是插入和删除操作位置受限的线性表。</a:t>
            </a: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栈的定义：</a:t>
            </a:r>
          </a:p>
        </p:txBody>
      </p:sp>
    </p:spTree>
    <p:extLst>
      <p:ext uri="{BB962C8B-B14F-4D97-AF65-F5344CB8AC3E}">
        <p14:creationId xmlns:p14="http://schemas.microsoft.com/office/powerpoint/2010/main" val="58393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341246" y="2213206"/>
            <a:ext cx="3941876" cy="3251089"/>
          </a:xfrm>
        </p:spPr>
        <p:txBody>
          <a:bodyPr>
            <a:noAutofit/>
          </a:bodyPr>
          <a:lstStyle/>
          <a:p>
            <a:pPr marL="0" indent="0">
              <a:lnSpc>
                <a:spcPct val="115000"/>
              </a:lnSpc>
              <a:buNone/>
              <a:defRPr/>
            </a:pPr>
            <a:r>
              <a:rPr lang="zh-CN" altLang="en-US" sz="2800" dirty="0">
                <a:latin typeface="华文楷体" pitchFamily="2" charset="-122"/>
                <a:ea typeface="华文楷体" pitchFamily="2" charset="-122"/>
              </a:rPr>
              <a:t>栈的应用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括号匹配</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表达式计算</a:t>
            </a: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131622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558862"/>
            <a:ext cx="11162883" cy="1601781"/>
          </a:xfrm>
        </p:spPr>
        <p:txBody>
          <a:bodyPr>
            <a:normAutofit/>
          </a:bodyPr>
          <a:lstStyle/>
          <a:p>
            <a:pPr>
              <a:buFont typeface="Wingdings" panose="05000000000000000000" pitchFamily="2" charset="2"/>
              <a:buChar char="Ø"/>
            </a:pPr>
            <a:r>
              <a:rPr lang="zh-CN" altLang="en-US" b="0" dirty="0">
                <a:latin typeface="华文楷体" pitchFamily="2" charset="-122"/>
                <a:ea typeface="华文楷体" pitchFamily="2" charset="-122"/>
              </a:rPr>
              <a:t>编译器做</a:t>
            </a:r>
            <a:r>
              <a:rPr lang="zh-CN" altLang="zh-CN" b="0" dirty="0">
                <a:latin typeface="华文楷体" pitchFamily="2" charset="-122"/>
                <a:ea typeface="华文楷体" pitchFamily="2" charset="-122"/>
              </a:rPr>
              <a:t>语法检查的任务之一是检查符号是否配对，最简单的符号匹配问题是括号是否匹配，如开括号</a:t>
            </a:r>
            <a:r>
              <a:rPr lang="en-US" altLang="zh-CN" b="0" dirty="0">
                <a:latin typeface="华文楷体" pitchFamily="2" charset="-122"/>
                <a:ea typeface="华文楷体" pitchFamily="2" charset="-122"/>
              </a:rPr>
              <a:t>( </a:t>
            </a:r>
            <a:r>
              <a:rPr lang="zh-CN" altLang="zh-CN" b="0" dirty="0">
                <a:latin typeface="华文楷体" pitchFamily="2" charset="-122"/>
                <a:ea typeface="华文楷体" pitchFamily="2" charset="-122"/>
              </a:rPr>
              <a:t>及</a:t>
            </a:r>
            <a:r>
              <a:rPr lang="en-US" altLang="zh-CN" b="0" dirty="0">
                <a:latin typeface="华文楷体" pitchFamily="2" charset="-122"/>
                <a:ea typeface="华文楷体" pitchFamily="2" charset="-122"/>
              </a:rPr>
              <a:t>{ </a:t>
            </a:r>
            <a:r>
              <a:rPr lang="zh-CN" altLang="zh-CN" b="0" dirty="0">
                <a:latin typeface="华文楷体" pitchFamily="2" charset="-122"/>
                <a:ea typeface="华文楷体" pitchFamily="2" charset="-122"/>
              </a:rPr>
              <a:t>后面必须依次跟随相应的闭括号</a:t>
            </a:r>
            <a:r>
              <a:rPr lang="en-US" altLang="zh-CN" b="0" dirty="0">
                <a:latin typeface="华文楷体" pitchFamily="2" charset="-122"/>
                <a:ea typeface="华文楷体" pitchFamily="2" charset="-122"/>
              </a:rPr>
              <a:t> }</a:t>
            </a:r>
            <a:r>
              <a:rPr lang="zh-CN" altLang="zh-CN" b="0" dirty="0">
                <a:latin typeface="华文楷体" pitchFamily="2" charset="-122"/>
                <a:ea typeface="华文楷体" pitchFamily="2" charset="-122"/>
              </a:rPr>
              <a:t>及</a:t>
            </a:r>
            <a:r>
              <a:rPr lang="en-US" altLang="zh-CN" b="0" dirty="0">
                <a:latin typeface="华文楷体" pitchFamily="2" charset="-122"/>
                <a:ea typeface="华文楷体" pitchFamily="2" charset="-122"/>
              </a:rPr>
              <a:t> )</a:t>
            </a:r>
            <a:r>
              <a:rPr lang="zh-CN" altLang="zh-CN" b="0" dirty="0">
                <a:latin typeface="华文楷体" pitchFamily="2" charset="-122"/>
                <a:ea typeface="华文楷体" pitchFamily="2" charset="-122"/>
              </a:rPr>
              <a:t>。</a:t>
            </a:r>
            <a:endParaRPr lang="en-US" altLang="zh-CN" b="0" dirty="0">
              <a:latin typeface="华文楷体" pitchFamily="2" charset="-122"/>
              <a:ea typeface="华文楷体" pitchFamily="2" charset="-122"/>
            </a:endParaRPr>
          </a:p>
          <a:p>
            <a:pPr>
              <a:buFont typeface="Wingdings" panose="05000000000000000000" pitchFamily="2" charset="2"/>
              <a:buChar char="Ø"/>
            </a:pPr>
            <a:r>
              <a:rPr lang="zh-CN" altLang="zh-CN" b="0" dirty="0">
                <a:latin typeface="华文楷体" pitchFamily="2" charset="-122"/>
                <a:ea typeface="华文楷体" pitchFamily="2" charset="-122"/>
              </a:rPr>
              <a:t>如下段程序中的括号、引号是否匹配。</a:t>
            </a:r>
          </a:p>
        </p:txBody>
      </p:sp>
      <p:sp>
        <p:nvSpPr>
          <p:cNvPr id="8194" name="Rectangle 2"/>
          <p:cNvSpPr>
            <a:spLocks noGrp="1" noRot="1" noChangeArrowheads="1"/>
          </p:cNvSpPr>
          <p:nvPr>
            <p:ph type="title"/>
          </p:nvPr>
        </p:nvSpPr>
        <p:spPr>
          <a:xfrm>
            <a:off x="224093" y="774024"/>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括号配对：</a:t>
            </a:r>
          </a:p>
        </p:txBody>
      </p:sp>
      <p:sp>
        <p:nvSpPr>
          <p:cNvPr id="2" name="文本框 1"/>
          <p:cNvSpPr txBox="1"/>
          <p:nvPr/>
        </p:nvSpPr>
        <p:spPr>
          <a:xfrm>
            <a:off x="644411" y="3160643"/>
            <a:ext cx="9442174" cy="3816429"/>
          </a:xfrm>
          <a:prstGeom prst="rect">
            <a:avLst/>
          </a:prstGeom>
          <a:noFill/>
        </p:spPr>
        <p:txBody>
          <a:bodyPr wrap="square" rtlCol="0">
            <a:spAutoFit/>
          </a:bodyPr>
          <a:lstStyle/>
          <a:p>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main()</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a[20],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for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=0;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&lt;20;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   a[</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]=3*(19-i)/5*(12-6);</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cout</a:t>
            </a:r>
            <a:r>
              <a:rPr lang="en-US" altLang="zh-CN" sz="2800" dirty="0">
                <a:latin typeface="Times New Roman" panose="02020603050405020304" pitchFamily="18" charset="0"/>
                <a:cs typeface="Times New Roman" panose="02020603050405020304" pitchFamily="18" charset="0"/>
              </a:rPr>
              <a:t>&lt;&lt;a[</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]&lt;&lt;</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/t</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return 0;</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882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4595805"/>
          </a:xfrm>
        </p:spPr>
        <p:txBody>
          <a:bodyPr>
            <a:normAutofit fontScale="92500" lnSpcReduction="10000"/>
          </a:bodyPr>
          <a:lstStyle/>
          <a:p>
            <a:pPr marL="514350" lvl="0" indent="-514350">
              <a:buFont typeface="+mj-lt"/>
              <a:buAutoNum type="arabicPeriod"/>
            </a:pPr>
            <a:r>
              <a:rPr lang="zh-CN" altLang="zh-CN" sz="2800" b="0" dirty="0">
                <a:latin typeface="华文楷体" pitchFamily="2" charset="-122"/>
                <a:ea typeface="华文楷体" pitchFamily="2" charset="-122"/>
              </a:rPr>
              <a:t>首先创建一个字符栈。</a:t>
            </a:r>
          </a:p>
          <a:p>
            <a:pPr marL="514350" lvl="0" indent="-514350">
              <a:buFont typeface="+mj-lt"/>
              <a:buAutoNum type="arabicPeriod"/>
            </a:pPr>
            <a:r>
              <a:rPr lang="zh-CN" altLang="zh-CN" sz="2800" b="0" dirty="0">
                <a:latin typeface="华文楷体" pitchFamily="2" charset="-122"/>
                <a:ea typeface="华文楷体" pitchFamily="2" charset="-122"/>
              </a:rPr>
              <a:t>从源程序中读入字符。</a:t>
            </a:r>
          </a:p>
          <a:p>
            <a:pPr marL="457200" lvl="1" indent="0">
              <a:buNone/>
            </a:pPr>
            <a:r>
              <a:rPr lang="zh-CN" altLang="zh-CN" sz="2400" b="0" dirty="0">
                <a:latin typeface="华文楷体" pitchFamily="2" charset="-122"/>
                <a:ea typeface="华文楷体" pitchFamily="2" charset="-122"/>
              </a:rPr>
              <a:t>如果读入的是开括号，将其进栈。</a:t>
            </a:r>
          </a:p>
          <a:p>
            <a:pPr marL="457200" lvl="1" indent="0">
              <a:buNone/>
            </a:pPr>
            <a:r>
              <a:rPr lang="zh-CN" altLang="zh-CN" sz="2400" b="0" dirty="0">
                <a:latin typeface="华文楷体" pitchFamily="2" charset="-122"/>
                <a:ea typeface="华文楷体" pitchFamily="2" charset="-122"/>
              </a:rPr>
              <a:t>如果读入的是闭括号但栈是空的，说明少开括号，报错并结束。</a:t>
            </a:r>
          </a:p>
          <a:p>
            <a:pPr marL="457200" lvl="1" indent="0">
              <a:buNone/>
            </a:pPr>
            <a:r>
              <a:rPr lang="zh-CN" altLang="zh-CN" sz="2400" b="0" dirty="0">
                <a:latin typeface="华文楷体" pitchFamily="2" charset="-122"/>
                <a:ea typeface="华文楷体" pitchFamily="2" charset="-122"/>
              </a:rPr>
              <a:t>如果读入的是闭括号但栈不空，将栈中的开括号出栈。如果出栈的开括号和读入的闭括号不是同种类型（如一个为小括号，一个为中括号），说明不匹配，报错并结束。</a:t>
            </a:r>
          </a:p>
          <a:p>
            <a:pPr marL="514350" lvl="0" indent="-514350">
              <a:buFont typeface="+mj-lt"/>
              <a:buAutoNum type="arabicPeriod"/>
            </a:pPr>
            <a:r>
              <a:rPr lang="zh-CN" altLang="zh-CN" sz="2800" b="0" dirty="0">
                <a:latin typeface="华文楷体" pitchFamily="2" charset="-122"/>
                <a:ea typeface="华文楷体" pitchFamily="2" charset="-122"/>
              </a:rPr>
              <a:t>继续从文件中读入下一个符号，非结束符则转向</a:t>
            </a:r>
            <a:r>
              <a:rPr lang="en-US" altLang="zh-CN" sz="2800" b="0" dirty="0">
                <a:latin typeface="华文楷体" pitchFamily="2" charset="-122"/>
                <a:ea typeface="华文楷体" pitchFamily="2" charset="-122"/>
              </a:rPr>
              <a:t>2)</a:t>
            </a:r>
            <a:r>
              <a:rPr lang="zh-CN" altLang="zh-CN" sz="2800" b="0" dirty="0">
                <a:latin typeface="华文楷体" pitchFamily="2" charset="-122"/>
                <a:ea typeface="华文楷体" pitchFamily="2" charset="-122"/>
              </a:rPr>
              <a:t>，否则转向</a:t>
            </a:r>
            <a:r>
              <a:rPr lang="en-US" altLang="zh-CN" sz="2800" b="0" dirty="0">
                <a:latin typeface="华文楷体" pitchFamily="2" charset="-122"/>
                <a:ea typeface="华文楷体" pitchFamily="2" charset="-122"/>
              </a:rPr>
              <a:t>4)</a:t>
            </a:r>
            <a:r>
              <a:rPr lang="zh-CN" altLang="zh-CN" sz="2800" b="0" dirty="0">
                <a:latin typeface="华文楷体" pitchFamily="2" charset="-122"/>
                <a:ea typeface="华文楷体" pitchFamily="2" charset="-122"/>
              </a:rPr>
              <a:t>。</a:t>
            </a:r>
          </a:p>
          <a:p>
            <a:pPr marL="514350" lvl="0" indent="-514350">
              <a:buFont typeface="+mj-lt"/>
              <a:buAutoNum type="arabicPeriod"/>
            </a:pPr>
            <a:r>
              <a:rPr lang="zh-CN" altLang="zh-CN" sz="2800" b="0" dirty="0">
                <a:latin typeface="华文楷体" pitchFamily="2" charset="-122"/>
                <a:ea typeface="华文楷体" pitchFamily="2" charset="-122"/>
              </a:rPr>
              <a:t>如果栈非空，说明开括号多了，报错并结束；</a:t>
            </a:r>
          </a:p>
          <a:p>
            <a:pPr marL="514350" indent="-514350">
              <a:buFont typeface="+mj-lt"/>
              <a:buAutoNum type="arabicPeriod"/>
            </a:pPr>
            <a:r>
              <a:rPr lang="zh-CN" altLang="zh-CN" sz="2800" b="0" dirty="0">
                <a:latin typeface="华文楷体" pitchFamily="2" charset="-122"/>
                <a:ea typeface="华文楷体" pitchFamily="2" charset="-122"/>
              </a:rPr>
              <a:t>否则括号配对成功，结束。</a:t>
            </a:r>
            <a:endParaRPr lang="en-US" altLang="zh-CN" sz="280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括号匹配算法：</a:t>
            </a:r>
          </a:p>
        </p:txBody>
      </p:sp>
    </p:spTree>
    <p:extLst>
      <p:ext uri="{BB962C8B-B14F-4D97-AF65-F5344CB8AC3E}">
        <p14:creationId xmlns:p14="http://schemas.microsoft.com/office/powerpoint/2010/main" val="4147322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486942"/>
            <a:ext cx="11903716" cy="5192154"/>
          </a:xfrm>
        </p:spPr>
        <p:txBody>
          <a:bodyPr>
            <a:normAutofit fontScale="77500" lnSpcReduction="20000"/>
          </a:bodyPr>
          <a:lstStyle/>
          <a:p>
            <a:pPr marL="0" indent="0">
              <a:buNone/>
            </a:pPr>
            <a:r>
              <a:rPr lang="en-US" altLang="zh-CN" sz="2600" b="0" dirty="0">
                <a:cs typeface="Times New Roman" panose="02020603050405020304" pitchFamily="18" charset="0"/>
              </a:rPr>
              <a:t>#include &lt;</a:t>
            </a:r>
            <a:r>
              <a:rPr lang="en-US" altLang="zh-CN" sz="2600" b="0" dirty="0" err="1">
                <a:cs typeface="Times New Roman" panose="02020603050405020304" pitchFamily="18" charset="0"/>
              </a:rPr>
              <a:t>iostream</a:t>
            </a:r>
            <a:r>
              <a:rPr lang="en-US" altLang="zh-CN" sz="2600" b="0" dirty="0">
                <a:cs typeface="Times New Roman" panose="02020603050405020304" pitchFamily="18" charset="0"/>
              </a:rPr>
              <a:t>&gt;</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#include "</a:t>
            </a:r>
            <a:r>
              <a:rPr lang="en-US" altLang="zh-CN" sz="2600" b="0" dirty="0" err="1">
                <a:cs typeface="Times New Roman" panose="02020603050405020304" pitchFamily="18" charset="0"/>
              </a:rPr>
              <a:t>linkStack.h</a:t>
            </a:r>
            <a:r>
              <a:rPr lang="en-US" altLang="zh-CN" sz="2600" b="0" dirty="0">
                <a:cs typeface="Times New Roman" panose="02020603050405020304" pitchFamily="18" charset="0"/>
              </a:rPr>
              <a:t>"</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using namespace </a:t>
            </a:r>
            <a:r>
              <a:rPr lang="en-US" altLang="zh-CN" sz="2600" b="0" dirty="0" err="1">
                <a:cs typeface="Times New Roman" panose="02020603050405020304" pitchFamily="18" charset="0"/>
              </a:rPr>
              <a:t>std</a:t>
            </a:r>
            <a:r>
              <a:rPr lang="en-US" altLang="zh-CN" sz="2600" b="0" dirty="0">
                <a:cs typeface="Times New Roman" panose="02020603050405020304" pitchFamily="18" charset="0"/>
              </a:rPr>
              <a:t>;</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a:t>
            </a:r>
            <a:r>
              <a:rPr lang="en-US" altLang="zh-CN" sz="2600" b="0" dirty="0" err="1">
                <a:cs typeface="Times New Roman" panose="02020603050405020304" pitchFamily="18" charset="0"/>
              </a:rPr>
              <a:t>int</a:t>
            </a:r>
            <a:r>
              <a:rPr lang="en-US" altLang="zh-CN" sz="2600" b="0" dirty="0">
                <a:cs typeface="Times New Roman" panose="02020603050405020304" pitchFamily="18" charset="0"/>
              </a:rPr>
              <a:t> main()</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char </a:t>
            </a:r>
            <a:r>
              <a:rPr lang="en-US" altLang="zh-CN" sz="2600" b="0" dirty="0" err="1">
                <a:cs typeface="Times New Roman" panose="02020603050405020304" pitchFamily="18" charset="0"/>
              </a:rPr>
              <a:t>str</a:t>
            </a:r>
            <a:r>
              <a:rPr lang="en-US" altLang="zh-CN" sz="2600" b="0" dirty="0">
                <a:cs typeface="Times New Roman" panose="02020603050405020304" pitchFamily="18" charset="0"/>
              </a:rPr>
              <a:t>[20];</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a:t>
            </a:r>
            <a:r>
              <a:rPr lang="en-US" altLang="zh-CN" sz="2600" b="0" dirty="0" err="1">
                <a:cs typeface="Times New Roman" panose="02020603050405020304" pitchFamily="18" charset="0"/>
              </a:rPr>
              <a:t>linkStack</a:t>
            </a:r>
            <a:r>
              <a:rPr lang="en-US" altLang="zh-CN" sz="2600" b="0" dirty="0">
                <a:cs typeface="Times New Roman" panose="02020603050405020304" pitchFamily="18" charset="0"/>
              </a:rPr>
              <a:t>&lt;char&gt; s;  //</a:t>
            </a:r>
            <a:r>
              <a:rPr lang="zh-CN" altLang="zh-CN" sz="2600" b="0" dirty="0">
                <a:cs typeface="Times New Roman" panose="02020603050405020304" pitchFamily="18" charset="0"/>
              </a:rPr>
              <a:t>建立一个字符栈</a:t>
            </a:r>
          </a:p>
          <a:p>
            <a:pPr marL="0" indent="0">
              <a:buNone/>
            </a:pPr>
            <a:r>
              <a:rPr lang="en-US" altLang="zh-CN" sz="2600" b="0" dirty="0">
                <a:cs typeface="Times New Roman" panose="02020603050405020304" pitchFamily="18" charset="0"/>
              </a:rPr>
              <a:t>    char </a:t>
            </a:r>
            <a:r>
              <a:rPr lang="en-US" altLang="zh-CN" sz="2600" b="0" dirty="0" err="1">
                <a:cs typeface="Times New Roman" panose="02020603050405020304" pitchFamily="18" charset="0"/>
              </a:rPr>
              <a:t>ch</a:t>
            </a:r>
            <a:r>
              <a:rPr lang="en-US" altLang="zh-CN" sz="2600" b="0" dirty="0">
                <a:cs typeface="Times New Roman" panose="02020603050405020304" pitchFamily="18" charset="0"/>
              </a:rPr>
              <a:t>;</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a:t>
            </a:r>
            <a:r>
              <a:rPr lang="en-US" altLang="zh-CN" sz="2600" b="0" dirty="0" err="1">
                <a:cs typeface="Times New Roman" panose="02020603050405020304" pitchFamily="18" charset="0"/>
              </a:rPr>
              <a:t>int</a:t>
            </a:r>
            <a:r>
              <a:rPr lang="en-US" altLang="zh-CN" sz="2600" b="0" dirty="0">
                <a:cs typeface="Times New Roman" panose="02020603050405020304" pitchFamily="18" charset="0"/>
              </a:rPr>
              <a:t> </a:t>
            </a:r>
            <a:r>
              <a:rPr lang="en-US" altLang="zh-CN" sz="2600" b="0" dirty="0" err="1">
                <a:cs typeface="Times New Roman" panose="02020603050405020304" pitchFamily="18" charset="0"/>
              </a:rPr>
              <a:t>i</a:t>
            </a:r>
            <a:r>
              <a:rPr lang="en-US" altLang="zh-CN" sz="2600" b="0" dirty="0">
                <a:cs typeface="Times New Roman" panose="02020603050405020304" pitchFamily="18" charset="0"/>
              </a:rPr>
              <a:t>;</a:t>
            </a:r>
          </a:p>
          <a:p>
            <a:pPr marL="0" indent="0">
              <a:buNone/>
            </a:pP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a:t>
            </a:r>
            <a:r>
              <a:rPr lang="en-US" altLang="zh-CN" sz="2600" b="0" dirty="0" err="1">
                <a:cs typeface="Times New Roman" panose="02020603050405020304" pitchFamily="18" charset="0"/>
              </a:rPr>
              <a:t>cout</a:t>
            </a:r>
            <a:r>
              <a:rPr lang="en-US" altLang="zh-CN" sz="2600" b="0" dirty="0">
                <a:cs typeface="Times New Roman" panose="02020603050405020304" pitchFamily="18" charset="0"/>
              </a:rPr>
              <a:t>&lt;&lt;"Input the string: ";</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a:t>
            </a:r>
            <a:r>
              <a:rPr lang="en-US" altLang="zh-CN" sz="2600" b="0" dirty="0" err="1">
                <a:cs typeface="Times New Roman" panose="02020603050405020304" pitchFamily="18" charset="0"/>
              </a:rPr>
              <a:t>cin.getline</a:t>
            </a:r>
            <a:r>
              <a:rPr lang="en-US" altLang="zh-CN" sz="2600" b="0" dirty="0">
                <a:cs typeface="Times New Roman" panose="02020603050405020304" pitchFamily="18" charset="0"/>
              </a:rPr>
              <a:t>(</a:t>
            </a:r>
            <a:r>
              <a:rPr lang="en-US" altLang="zh-CN" sz="2600" b="0" dirty="0" err="1">
                <a:cs typeface="Times New Roman" panose="02020603050405020304" pitchFamily="18" charset="0"/>
              </a:rPr>
              <a:t>str</a:t>
            </a:r>
            <a:r>
              <a:rPr lang="en-US" altLang="zh-CN" sz="2600" b="0" dirty="0">
                <a:cs typeface="Times New Roman" panose="02020603050405020304" pitchFamily="18" charset="0"/>
              </a:rPr>
              <a:t>, 20, '\n');</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a:t>
            </a:r>
            <a:r>
              <a:rPr lang="en-US" altLang="zh-CN" sz="2600" b="0" dirty="0" err="1">
                <a:cs typeface="Times New Roman" panose="02020603050405020304" pitchFamily="18" charset="0"/>
              </a:rPr>
              <a:t>cout</a:t>
            </a:r>
            <a:r>
              <a:rPr lang="en-US" altLang="zh-CN" sz="2600" b="0" dirty="0">
                <a:cs typeface="Times New Roman" panose="02020603050405020304" pitchFamily="18" charset="0"/>
              </a:rPr>
              <a:t>&lt;&lt;"</a:t>
            </a:r>
            <a:r>
              <a:rPr lang="en-US" altLang="zh-CN" sz="2600" b="0" dirty="0" err="1">
                <a:cs typeface="Times New Roman" panose="02020603050405020304" pitchFamily="18" charset="0"/>
              </a:rPr>
              <a:t>str</a:t>
            </a:r>
            <a:r>
              <a:rPr lang="en-US" altLang="zh-CN" sz="2600" b="0" dirty="0">
                <a:cs typeface="Times New Roman" panose="02020603050405020304" pitchFamily="18" charset="0"/>
              </a:rPr>
              <a:t>: "&lt;&lt;</a:t>
            </a:r>
            <a:r>
              <a:rPr lang="en-US" altLang="zh-CN" sz="2600" b="0" dirty="0" err="1">
                <a:cs typeface="Times New Roman" panose="02020603050405020304" pitchFamily="18" charset="0"/>
              </a:rPr>
              <a:t>str</a:t>
            </a:r>
            <a:r>
              <a:rPr lang="en-US" altLang="zh-CN" sz="2600" b="0" dirty="0">
                <a:cs typeface="Times New Roman" panose="02020603050405020304" pitchFamily="18" charset="0"/>
              </a:rPr>
              <a:t>&lt;&lt;</a:t>
            </a:r>
            <a:r>
              <a:rPr lang="en-US" altLang="zh-CN" sz="2600" b="0" dirty="0" err="1">
                <a:cs typeface="Times New Roman" panose="02020603050405020304" pitchFamily="18" charset="0"/>
              </a:rPr>
              <a:t>endl</a:t>
            </a:r>
            <a:r>
              <a:rPr lang="en-US" altLang="zh-CN" sz="2600" b="0" dirty="0">
                <a:cs typeface="Times New Roman" panose="02020603050405020304" pitchFamily="18" charset="0"/>
              </a:rPr>
              <a:t>;</a:t>
            </a:r>
            <a:endParaRPr lang="zh-CN" altLang="zh-CN" sz="2600" b="0" dirty="0">
              <a:cs typeface="Times New Roman" panose="02020603050405020304" pitchFamily="18" charset="0"/>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核心而简单的算术表达式中括号匹配检测程序</a:t>
            </a:r>
            <a:r>
              <a:rPr lang="zh-CN" altLang="en-US" dirty="0">
                <a:latin typeface="华文楷体" panose="02010600040101010101" pitchFamily="2" charset="-122"/>
                <a:ea typeface="华文楷体" panose="02010600040101010101" pitchFamily="2" charset="-122"/>
              </a:rPr>
              <a:t>：</a:t>
            </a:r>
          </a:p>
        </p:txBody>
      </p:sp>
      <p:sp>
        <p:nvSpPr>
          <p:cNvPr id="2" name="矩形 1"/>
          <p:cNvSpPr/>
          <p:nvPr/>
        </p:nvSpPr>
        <p:spPr>
          <a:xfrm>
            <a:off x="7081104" y="1872734"/>
            <a:ext cx="4852610" cy="523220"/>
          </a:xfrm>
          <a:prstGeom prst="rect">
            <a:avLst/>
          </a:prstGeom>
        </p:spPr>
        <p:txBody>
          <a:bodyPr wrap="none">
            <a:spAutoFit/>
          </a:bodyPr>
          <a:lstStyle/>
          <a:p>
            <a:r>
              <a:rPr lang="zh-CN" altLang="en-US" sz="2800" b="1" dirty="0">
                <a:latin typeface="华文楷体" panose="02010600040101010101" pitchFamily="2" charset="-122"/>
                <a:ea typeface="华文楷体" panose="02010600040101010101" pitchFamily="2" charset="-122"/>
              </a:rPr>
              <a:t>（为简化，假设只有小括号）</a:t>
            </a:r>
          </a:p>
        </p:txBody>
      </p:sp>
    </p:spTree>
    <p:extLst>
      <p:ext uri="{BB962C8B-B14F-4D97-AF65-F5344CB8AC3E}">
        <p14:creationId xmlns:p14="http://schemas.microsoft.com/office/powerpoint/2010/main" val="1371763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0" y="1586333"/>
            <a:ext cx="11903716" cy="4635562"/>
          </a:xfrm>
        </p:spPr>
        <p:txBody>
          <a:bodyPr>
            <a:noAutofit/>
          </a:bodyPr>
          <a:lstStyle/>
          <a:p>
            <a:pPr marL="0" indent="0">
              <a:buNone/>
            </a:pPr>
            <a:r>
              <a:rPr lang="en-US" altLang="zh-CN" sz="1600" b="0" dirty="0">
                <a:cs typeface="Times New Roman" panose="02020603050405020304" pitchFamily="18" charset="0"/>
              </a:rPr>
              <a:t>      </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=0;    </a:t>
            </a:r>
            <a:r>
              <a:rPr lang="en-US" altLang="zh-CN" sz="2000" b="0" dirty="0" err="1">
                <a:cs typeface="Times New Roman" panose="02020603050405020304" pitchFamily="18" charset="0"/>
              </a:rPr>
              <a:t>ch</a:t>
            </a:r>
            <a:r>
              <a:rPr lang="en-US" altLang="zh-CN" sz="2000" b="0" dirty="0">
                <a:cs typeface="Times New Roman" panose="02020603050405020304" pitchFamily="18" charset="0"/>
              </a:rPr>
              <a:t>=</a:t>
            </a:r>
            <a:r>
              <a:rPr lang="en-US" altLang="zh-CN" sz="2000" b="0" dirty="0" err="1">
                <a:cs typeface="Times New Roman" panose="02020603050405020304" pitchFamily="18" charset="0"/>
              </a:rPr>
              <a:t>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while (</a:t>
            </a:r>
            <a:r>
              <a:rPr lang="en-US" altLang="zh-CN" sz="2000" b="0" dirty="0" err="1">
                <a:cs typeface="Times New Roman" panose="02020603050405020304" pitchFamily="18" charset="0"/>
              </a:rPr>
              <a:t>ch</a:t>
            </a:r>
            <a:r>
              <a:rPr lang="en-US" altLang="zh-CN" sz="2000" b="0" dirty="0">
                <a:cs typeface="Times New Roman" panose="02020603050405020304" pitchFamily="18" charset="0"/>
              </a:rPr>
              <a:t>!='\0')</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switch(</a:t>
            </a:r>
            <a:r>
              <a:rPr lang="en-US" altLang="zh-CN" sz="2000" b="0" dirty="0" err="1">
                <a:cs typeface="Times New Roman" panose="02020603050405020304" pitchFamily="18" charset="0"/>
              </a:rPr>
              <a:t>ch</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case '(':      </a:t>
            </a:r>
            <a:r>
              <a:rPr lang="en-US" altLang="zh-CN" sz="2000" b="0" dirty="0" err="1">
                <a:cs typeface="Times New Roman" panose="02020603050405020304" pitchFamily="18" charset="0"/>
              </a:rPr>
              <a:t>s.push</a:t>
            </a:r>
            <a:r>
              <a:rPr lang="en-US" altLang="zh-CN" sz="2000" b="0" dirty="0">
                <a:cs typeface="Times New Roman" panose="02020603050405020304" pitchFamily="18" charset="0"/>
              </a:rPr>
              <a:t>(</a:t>
            </a:r>
            <a:r>
              <a:rPr lang="en-US" altLang="zh-CN" sz="2000" b="0" dirty="0" err="1">
                <a:cs typeface="Times New Roman" panose="02020603050405020304" pitchFamily="18" charset="0"/>
              </a:rPr>
              <a:t>ch</a:t>
            </a:r>
            <a:r>
              <a:rPr lang="en-US" altLang="zh-CN" sz="2000" b="0" dirty="0">
                <a:cs typeface="Times New Roman" panose="02020603050405020304" pitchFamily="18" charset="0"/>
              </a:rPr>
              <a:t>);    break;</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case ')':      if (</a:t>
            </a:r>
            <a:r>
              <a:rPr lang="en-US" altLang="zh-CN" sz="2000" b="0" dirty="0" err="1">
                <a:cs typeface="Times New Roman" panose="02020603050405020304" pitchFamily="18" charset="0"/>
              </a:rPr>
              <a:t>s.isEmpty</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a:t>
            </a:r>
            <a:r>
              <a:rPr lang="zh-CN" altLang="zh-CN" sz="2000" b="0" dirty="0">
                <a:cs typeface="Times New Roman" panose="02020603050405020304" pitchFamily="18" charset="0"/>
              </a:rPr>
              <a:t>读入一个闭括号，栈却空，找不到匹配的开括号</a:t>
            </a:r>
          </a:p>
          <a:p>
            <a:pPr marL="0" indent="0">
              <a:buNone/>
            </a:pPr>
            <a:r>
              <a:rPr lang="en-US" altLang="zh-CN" sz="2000" b="0" dirty="0">
                <a:cs typeface="Times New Roman" panose="02020603050405020304" pitchFamily="18" charset="0"/>
              </a:rPr>
              <a:t>                                   </a:t>
            </a:r>
            <a:r>
              <a:rPr lang="en-US" altLang="zh-CN" sz="2000" b="0" dirty="0" err="1">
                <a:cs typeface="Times New Roman" panose="02020603050405020304" pitchFamily="18" charset="0"/>
              </a:rPr>
              <a:t>cout</a:t>
            </a:r>
            <a:r>
              <a:rPr lang="en-US" altLang="zh-CN" sz="2000" b="0" dirty="0">
                <a:cs typeface="Times New Roman" panose="02020603050405020304" pitchFamily="18" charset="0"/>
              </a:rPr>
              <a:t>&lt;&lt;"An opening bracket '(' is expected!\n";</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return 1;</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核心而简单的算术表达式中括号匹配检测程序</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2015832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46577"/>
            <a:ext cx="11903716" cy="4635562"/>
          </a:xfrm>
        </p:spPr>
        <p:txBody>
          <a:bodyPr>
            <a:noAutofit/>
          </a:bodyPr>
          <a:lstStyle/>
          <a:p>
            <a:pPr marL="0" indent="0">
              <a:buNone/>
            </a:pPr>
            <a:r>
              <a:rPr lang="en-US" altLang="zh-CN" sz="1600" b="0" dirty="0">
                <a:cs typeface="Times New Roman" panose="02020603050405020304" pitchFamily="18" charset="0"/>
              </a:rPr>
              <a:t>      </a:t>
            </a:r>
            <a:r>
              <a:rPr lang="en-US" altLang="zh-CN" dirty="0">
                <a:cs typeface="Times New Roman" panose="02020603050405020304" pitchFamily="18" charset="0"/>
              </a:rPr>
              <a:t>             </a:t>
            </a:r>
            <a:r>
              <a:rPr lang="en-US" altLang="zh-CN" sz="2000" b="0" dirty="0">
                <a:cs typeface="Times New Roman" panose="02020603050405020304" pitchFamily="18" charset="0"/>
              </a:rPr>
              <a:t>else      </a:t>
            </a:r>
            <a:r>
              <a:rPr lang="en-US" altLang="zh-CN" sz="2000" b="0" dirty="0" err="1">
                <a:cs typeface="Times New Roman" panose="02020603050405020304" pitchFamily="18" charset="0"/>
              </a:rPr>
              <a:t>s.pop</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break;</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err="1">
                <a:cs typeface="Times New Roman" panose="02020603050405020304" pitchFamily="18" charset="0"/>
              </a:rPr>
              <a:t>ch</a:t>
            </a:r>
            <a:r>
              <a:rPr lang="en-US" altLang="zh-CN" sz="2000" b="0" dirty="0">
                <a:cs typeface="Times New Roman" panose="02020603050405020304" pitchFamily="18" charset="0"/>
              </a:rPr>
              <a:t>=</a:t>
            </a:r>
            <a:r>
              <a:rPr lang="en-US" altLang="zh-CN" sz="2000" b="0" dirty="0" err="1">
                <a:cs typeface="Times New Roman" panose="02020603050405020304" pitchFamily="18" charset="0"/>
              </a:rPr>
              <a:t>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if (!</a:t>
            </a:r>
            <a:r>
              <a:rPr lang="en-US" altLang="zh-CN" sz="2000" b="0" dirty="0" err="1">
                <a:cs typeface="Times New Roman" panose="02020603050405020304" pitchFamily="18" charset="0"/>
              </a:rPr>
              <a:t>s.isEmpty</a:t>
            </a:r>
            <a:r>
              <a:rPr lang="en-US" altLang="zh-CN" sz="2000" b="0" dirty="0">
                <a:cs typeface="Times New Roman" panose="02020603050405020304" pitchFamily="18" charset="0"/>
              </a:rPr>
              <a:t>()) //</a:t>
            </a:r>
            <a:r>
              <a:rPr lang="zh-CN" altLang="zh-CN" sz="2000" b="0" dirty="0">
                <a:cs typeface="Times New Roman" panose="02020603050405020304" pitchFamily="18" charset="0"/>
              </a:rPr>
              <a:t>式子读入结束，发现栈中还有多余的开括号</a:t>
            </a:r>
          </a:p>
          <a:p>
            <a:pPr marL="0" indent="0">
              <a:buNone/>
            </a:pPr>
            <a:r>
              <a:rPr lang="en-US" altLang="zh-CN" sz="2000" b="0" dirty="0">
                <a:cs typeface="Times New Roman" panose="02020603050405020304" pitchFamily="18" charset="0"/>
              </a:rPr>
              <a:t>       	</a:t>
            </a:r>
            <a:r>
              <a:rPr lang="en-US" altLang="zh-CN" sz="2000" b="0" dirty="0" err="1">
                <a:cs typeface="Times New Roman" panose="02020603050405020304" pitchFamily="18" charset="0"/>
              </a:rPr>
              <a:t>cout</a:t>
            </a:r>
            <a:r>
              <a:rPr lang="en-US" altLang="zh-CN" sz="2000" b="0" dirty="0">
                <a:cs typeface="Times New Roman" panose="02020603050405020304" pitchFamily="18" charset="0"/>
              </a:rPr>
              <a:t>&lt;&lt;"A closing bracket ')' is expected!\n";</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return 0;</a:t>
            </a:r>
          </a:p>
          <a:p>
            <a:pPr marL="0" indent="0">
              <a:buNone/>
            </a:pPr>
            <a:r>
              <a:rPr lang="en-US" altLang="zh-CN" sz="2000" b="0" dirty="0">
                <a:cs typeface="Times New Roman" panose="02020603050405020304" pitchFamily="18" charset="0"/>
              </a:rPr>
              <a:t>}</a:t>
            </a:r>
            <a:endParaRPr lang="en-US" altLang="zh-CN"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核心而简单的算术表达式中括号匹配检测程序</a:t>
            </a:r>
            <a:r>
              <a:rPr lang="zh-CN" altLang="en-US" dirty="0">
                <a:latin typeface="华文楷体" panose="02010600040101010101" pitchFamily="2" charset="-122"/>
                <a:ea typeface="华文楷体" panose="02010600040101010101" pitchFamily="2" charset="-122"/>
              </a:rPr>
              <a:t>：</a:t>
            </a:r>
          </a:p>
        </p:txBody>
      </p:sp>
      <p:sp>
        <p:nvSpPr>
          <p:cNvPr id="2" name="椭圆 1"/>
          <p:cNvSpPr/>
          <p:nvPr/>
        </p:nvSpPr>
        <p:spPr>
          <a:xfrm>
            <a:off x="11652069" y="6296297"/>
            <a:ext cx="182880" cy="248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4992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341246" y="2213206"/>
            <a:ext cx="3941876" cy="3251089"/>
          </a:xfrm>
        </p:spPr>
        <p:txBody>
          <a:bodyPr>
            <a:noAutofit/>
          </a:bodyPr>
          <a:lstStyle/>
          <a:p>
            <a:pPr marL="0" indent="0">
              <a:lnSpc>
                <a:spcPct val="115000"/>
              </a:lnSpc>
              <a:buNone/>
              <a:defRPr/>
            </a:pPr>
            <a:r>
              <a:rPr lang="zh-CN" altLang="en-US" sz="2800" dirty="0">
                <a:latin typeface="华文楷体" pitchFamily="2" charset="-122"/>
                <a:ea typeface="华文楷体" pitchFamily="2" charset="-122"/>
              </a:rPr>
              <a:t>栈的应用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括号匹配</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表达式计算</a:t>
            </a: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3121595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17848" y="1539551"/>
            <a:ext cx="11303735" cy="5083317"/>
          </a:xfrm>
        </p:spPr>
        <p:txBody>
          <a:bodyPr>
            <a:normAutofit fontScale="85000" lnSpcReduction="10000"/>
          </a:bodyPr>
          <a:lstStyle/>
          <a:p>
            <a:pPr marL="0" indent="0">
              <a:buNone/>
            </a:pPr>
            <a:r>
              <a:rPr lang="zh-CN" altLang="zh-CN" sz="2800" b="0" dirty="0">
                <a:ea typeface="华文楷体" pitchFamily="2" charset="-122"/>
                <a:cs typeface="Times New Roman" panose="02020603050405020304" pitchFamily="18" charset="0"/>
              </a:rPr>
              <a:t>算术表达式是</a:t>
            </a:r>
            <a:r>
              <a:rPr lang="zh-CN" altLang="en-US" sz="2800" b="0" dirty="0">
                <a:ea typeface="华文楷体" pitchFamily="2" charset="-122"/>
                <a:cs typeface="Times New Roman" panose="02020603050405020304" pitchFamily="18" charset="0"/>
              </a:rPr>
              <a:t>编程语言中一个</a:t>
            </a:r>
            <a:r>
              <a:rPr lang="zh-CN" altLang="zh-CN" sz="2800" b="0" dirty="0">
                <a:ea typeface="华文楷体" pitchFamily="2" charset="-122"/>
                <a:cs typeface="Times New Roman" panose="02020603050405020304" pitchFamily="18" charset="0"/>
              </a:rPr>
              <a:t>最基本的组成元素，由操作数、运算符及括号构成。</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以下分析中，</a:t>
            </a:r>
            <a:r>
              <a:rPr lang="zh-CN" altLang="zh-CN" sz="2800" b="0" dirty="0">
                <a:ea typeface="华文楷体" pitchFamily="2" charset="-122"/>
                <a:cs typeface="Times New Roman" panose="02020603050405020304" pitchFamily="18" charset="0"/>
              </a:rPr>
              <a:t>为了简化，限定操作数为一位整数；运算符为加、减、乘、除四种二元运算符；括号仅含有小括号，如：</a:t>
            </a:r>
            <a:r>
              <a:rPr lang="en-US" altLang="zh-CN" sz="2800" b="0" dirty="0">
                <a:ea typeface="华文楷体" pitchFamily="2" charset="-122"/>
                <a:cs typeface="Times New Roman" panose="02020603050405020304" pitchFamily="18" charset="0"/>
              </a:rPr>
              <a:t>5*(7-2*3)+8/2</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算术表达式中运算符出现在两个操作数之间，这种形式称为</a:t>
            </a:r>
            <a:r>
              <a:rPr lang="zh-CN" altLang="zh-CN" sz="2800" dirty="0">
                <a:ea typeface="华文楷体" pitchFamily="2" charset="-122"/>
                <a:cs typeface="Times New Roman" panose="02020603050405020304" pitchFamily="18" charset="0"/>
              </a:rPr>
              <a:t>中缀式</a:t>
            </a:r>
            <a:r>
              <a:rPr lang="zh-CN" altLang="en-US" sz="2800" b="0" dirty="0">
                <a:ea typeface="华文楷体" pitchFamily="2" charset="-122"/>
                <a:cs typeface="Times New Roman" panose="02020603050405020304" pitchFamily="18" charset="0"/>
              </a:rPr>
              <a:t>，运算符在前称为</a:t>
            </a:r>
            <a:r>
              <a:rPr lang="zh-CN" altLang="en-US" sz="2800" dirty="0">
                <a:ea typeface="华文楷体" pitchFamily="2" charset="-122"/>
                <a:cs typeface="Times New Roman" panose="02020603050405020304" pitchFamily="18" charset="0"/>
              </a:rPr>
              <a:t>前缀式或波兰式</a:t>
            </a:r>
            <a:r>
              <a:rPr lang="zh-CN" altLang="en-US" sz="2800" b="0" dirty="0">
                <a:ea typeface="华文楷体" pitchFamily="2" charset="-122"/>
                <a:cs typeface="Times New Roman" panose="02020603050405020304" pitchFamily="18" charset="0"/>
              </a:rPr>
              <a:t>，运算符在后称</a:t>
            </a:r>
            <a:r>
              <a:rPr lang="zh-CN" altLang="en-US" sz="2800" dirty="0">
                <a:ea typeface="华文楷体" pitchFamily="2" charset="-122"/>
                <a:cs typeface="Times New Roman" panose="02020603050405020304" pitchFamily="18" charset="0"/>
              </a:rPr>
              <a:t>后缀式或逆波兰式</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258763" indent="0">
              <a:buNone/>
            </a:pPr>
            <a:r>
              <a:rPr lang="zh-CN" altLang="zh-CN" sz="2800" b="0" dirty="0">
                <a:ea typeface="华文楷体" pitchFamily="2" charset="-122"/>
                <a:cs typeface="Times New Roman" panose="02020603050405020304" pitchFamily="18" charset="0"/>
              </a:rPr>
              <a:t>中缀式有利于人的理解，但不便于计算机处理</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258763" indent="0">
              <a:buNone/>
            </a:pPr>
            <a:r>
              <a:rPr lang="zh-CN" altLang="en-US" sz="2800" b="0" dirty="0">
                <a:ea typeface="华文楷体" pitchFamily="2" charset="-122"/>
                <a:cs typeface="Times New Roman" panose="02020603050405020304" pitchFamily="18" charset="0"/>
              </a:rPr>
              <a:t>前缀式不便于人理解，但可去掉括号；</a:t>
            </a:r>
            <a:endParaRPr lang="en-US" altLang="zh-CN" sz="2800" b="0" dirty="0">
              <a:ea typeface="华文楷体" pitchFamily="2" charset="-122"/>
              <a:cs typeface="Times New Roman" panose="02020603050405020304" pitchFamily="18" charset="0"/>
            </a:endParaRPr>
          </a:p>
          <a:p>
            <a:pPr marL="258763" indent="0">
              <a:buNone/>
            </a:pPr>
            <a:r>
              <a:rPr lang="zh-CN" altLang="en-US" sz="2800" b="0" dirty="0">
                <a:ea typeface="华文楷体" pitchFamily="2" charset="-122"/>
                <a:cs typeface="Times New Roman" panose="02020603050405020304" pitchFamily="18" charset="0"/>
              </a:rPr>
              <a:t>后缀式不便于人理解，可去掉括号，更便于计算机计算。</a:t>
            </a:r>
            <a:endParaRPr lang="en-US" altLang="zh-CN" sz="2800" b="0" dirty="0">
              <a:ea typeface="华文楷体" pitchFamily="2" charset="-122"/>
              <a:cs typeface="Times New Roman" panose="02020603050405020304" pitchFamily="18" charset="0"/>
            </a:endParaRPr>
          </a:p>
          <a:p>
            <a:pPr marL="258763" indent="0">
              <a:buNone/>
            </a:pPr>
            <a:r>
              <a:rPr lang="zh-CN" altLang="zh-CN" sz="2800" b="0" dirty="0">
                <a:ea typeface="华文楷体" pitchFamily="2" charset="-122"/>
                <a:cs typeface="Times New Roman" panose="02020603050405020304" pitchFamily="18" charset="0"/>
              </a:rPr>
              <a:t>在编译时，编译器首先要把中缀式转换成后缀式</a:t>
            </a:r>
            <a:r>
              <a:rPr lang="zh-CN" altLang="en-US"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表达式计算：</a:t>
            </a:r>
          </a:p>
        </p:txBody>
      </p:sp>
    </p:spTree>
    <p:extLst>
      <p:ext uri="{BB962C8B-B14F-4D97-AF65-F5344CB8AC3E}">
        <p14:creationId xmlns:p14="http://schemas.microsoft.com/office/powerpoint/2010/main" val="28206453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337659" cy="4595805"/>
          </a:xfrm>
        </p:spPr>
        <p:txBody>
          <a:bodyPr>
            <a:normAutofit fontScale="77500" lnSpcReduction="20000"/>
          </a:bodyPr>
          <a:lstStyle/>
          <a:p>
            <a:pPr marL="0" indent="0">
              <a:lnSpc>
                <a:spcPct val="115000"/>
              </a:lnSpc>
              <a:buNone/>
              <a:defRPr/>
            </a:pPr>
            <a:r>
              <a:rPr lang="zh-CN" altLang="en-US" sz="2800" b="0" dirty="0">
                <a:ea typeface="华文楷体" pitchFamily="2" charset="-122"/>
                <a:cs typeface="Times New Roman" panose="02020603050405020304" pitchFamily="18" charset="0"/>
              </a:rPr>
              <a:t>表达式计算涉及到两个方面的工作：</a:t>
            </a:r>
            <a:endParaRPr lang="en-US" altLang="zh-CN" sz="2800" b="0" dirty="0">
              <a:ea typeface="华文楷体" pitchFamily="2" charset="-122"/>
              <a:cs typeface="Times New Roman" panose="02020603050405020304" pitchFamily="18" charset="0"/>
            </a:endParaRPr>
          </a:p>
          <a:p>
            <a:pPr>
              <a:lnSpc>
                <a:spcPct val="115000"/>
              </a:lnSpc>
              <a:buFont typeface="Wingdings" panose="05000000000000000000" pitchFamily="2" charset="2"/>
              <a:buChar char="Ø"/>
              <a:defRPr/>
            </a:pPr>
            <a:r>
              <a:rPr lang="zh-CN" altLang="en-US" sz="2800" b="0" dirty="0">
                <a:ea typeface="华文楷体" pitchFamily="2" charset="-122"/>
                <a:cs typeface="Times New Roman" panose="02020603050405020304" pitchFamily="18" charset="0"/>
              </a:rPr>
              <a:t>中缀式转换为后缀式</a:t>
            </a:r>
            <a:endParaRPr lang="en-US" altLang="zh-CN" sz="2800" b="0" dirty="0">
              <a:ea typeface="华文楷体" pitchFamily="2" charset="-122"/>
              <a:cs typeface="Times New Roman" panose="02020603050405020304" pitchFamily="18" charset="0"/>
            </a:endParaRPr>
          </a:p>
          <a:p>
            <a:pPr>
              <a:lnSpc>
                <a:spcPct val="115000"/>
              </a:lnSpc>
              <a:buFont typeface="Wingdings" panose="05000000000000000000" pitchFamily="2" charset="2"/>
              <a:buChar char="Ø"/>
              <a:defRPr/>
            </a:pPr>
            <a:r>
              <a:rPr lang="zh-CN" altLang="en-US" sz="2800" b="0" dirty="0">
                <a:ea typeface="华文楷体" pitchFamily="2" charset="-122"/>
                <a:cs typeface="Times New Roman" panose="02020603050405020304" pitchFamily="18" charset="0"/>
              </a:rPr>
              <a:t>后缀式计算</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zh-CN" sz="2800" b="0" dirty="0">
                <a:ea typeface="华文楷体" pitchFamily="2" charset="-122"/>
                <a:cs typeface="Times New Roman" panose="02020603050405020304" pitchFamily="18" charset="0"/>
              </a:rPr>
              <a:t>如，表达式</a:t>
            </a:r>
            <a:r>
              <a:rPr lang="en-US" altLang="zh-CN" sz="2800" b="0" dirty="0">
                <a:ea typeface="华文楷体" pitchFamily="2" charset="-122"/>
                <a:cs typeface="Times New Roman" panose="02020603050405020304" pitchFamily="18" charset="0"/>
              </a:rPr>
              <a:t>5*(7-2*3)+8/2</a:t>
            </a:r>
            <a:r>
              <a:rPr lang="zh-CN" altLang="zh-CN" sz="2800" b="0" dirty="0">
                <a:ea typeface="华文楷体" pitchFamily="2" charset="-122"/>
                <a:cs typeface="Times New Roman" panose="02020603050405020304" pitchFamily="18" charset="0"/>
              </a:rPr>
              <a:t>转换为后缀式为： </a:t>
            </a:r>
            <a:r>
              <a:rPr lang="en-US" altLang="zh-CN" sz="2800" b="0" dirty="0">
                <a:ea typeface="华文楷体" pitchFamily="2" charset="-122"/>
                <a:cs typeface="Times New Roman" panose="02020603050405020304" pitchFamily="18" charset="0"/>
              </a:rPr>
              <a:t>5 7 2 3*-*8 2/+</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手工转换时，先计算的先转换。</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可以看出：</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从左至右，操作数保持原来的相对位置，操作符是先计算的先出现。</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后缀式经过一次从左到右的扫描即可计算出结果。</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表达式计算</a:t>
            </a:r>
          </a:p>
        </p:txBody>
      </p:sp>
      <p:sp>
        <p:nvSpPr>
          <p:cNvPr id="2" name="椭圆 1"/>
          <p:cNvSpPr/>
          <p:nvPr/>
        </p:nvSpPr>
        <p:spPr>
          <a:xfrm>
            <a:off x="11194869" y="5995851"/>
            <a:ext cx="256299" cy="30044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82614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337659" cy="3462745"/>
          </a:xfrm>
        </p:spPr>
        <p:txBody>
          <a:bodyPr>
            <a:normAutofit/>
          </a:bodyPr>
          <a:lstStyle/>
          <a:p>
            <a:pPr marL="0" indent="0">
              <a:lnSpc>
                <a:spcPct val="115000"/>
              </a:lnSpc>
              <a:buNone/>
              <a:defRPr/>
            </a:pPr>
            <a:r>
              <a:rPr lang="zh-CN" altLang="zh-CN" sz="2800" b="0" dirty="0">
                <a:ea typeface="华文楷体" pitchFamily="2" charset="-122"/>
                <a:cs typeface="Times New Roman" panose="02020603050405020304" pitchFamily="18" charset="0"/>
              </a:rPr>
              <a:t>如，表达式</a:t>
            </a:r>
            <a:r>
              <a:rPr lang="en-US" altLang="zh-CN" sz="2800" b="0" dirty="0">
                <a:ea typeface="华文楷体" pitchFamily="2" charset="-122"/>
                <a:cs typeface="Times New Roman" panose="02020603050405020304" pitchFamily="18" charset="0"/>
              </a:rPr>
              <a:t>5*(7-2*3)+8/2</a:t>
            </a:r>
            <a:r>
              <a:rPr lang="zh-CN" altLang="zh-CN" sz="2800" b="0" dirty="0">
                <a:ea typeface="华文楷体" pitchFamily="2" charset="-122"/>
                <a:cs typeface="Times New Roman" panose="02020603050405020304" pitchFamily="18" charset="0"/>
              </a:rPr>
              <a:t>转换为后缀式为： </a:t>
            </a:r>
            <a:r>
              <a:rPr lang="en-US" altLang="zh-CN" sz="2800" b="0" dirty="0">
                <a:ea typeface="华文楷体" pitchFamily="2" charset="-122"/>
                <a:cs typeface="Times New Roman" panose="02020603050405020304" pitchFamily="18" charset="0"/>
              </a:rPr>
              <a:t>5 7 2 3*-*8 2/+</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手工转换时，先计算的先转换。</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在后缀式中可以看出：</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从左至右，操作数保持原来的相对位置，操作符是先计算的先出现。</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dirty="0">
              <a:ea typeface="华文楷体" pitchFamily="2" charset="-122"/>
              <a:cs typeface="Times New Roman" panose="02020603050405020304" pitchFamily="18" charset="0"/>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后缀式的计算</a:t>
            </a:r>
          </a:p>
        </p:txBody>
      </p:sp>
    </p:spTree>
    <p:extLst>
      <p:ext uri="{BB962C8B-B14F-4D97-AF65-F5344CB8AC3E}">
        <p14:creationId xmlns:p14="http://schemas.microsoft.com/office/powerpoint/2010/main" val="29325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1"/>
            <a:ext cx="11162883" cy="1621660"/>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乒乓球盒的进球和出球，它遵循了最后进盒的球反而最先出盒，即所谓的后进先出</a:t>
            </a:r>
            <a:r>
              <a:rPr lang="en-US" altLang="zh-CN" sz="2800" b="0" dirty="0">
                <a:latin typeface="华文楷体" pitchFamily="2" charset="-122"/>
                <a:ea typeface="华文楷体" pitchFamily="2" charset="-122"/>
              </a:rPr>
              <a:t>(LIFO, Last In First Out)</a:t>
            </a:r>
            <a:r>
              <a:rPr lang="zh-CN" altLang="zh-CN" sz="2800" b="0" dirty="0">
                <a:latin typeface="华文楷体" pitchFamily="2" charset="-122"/>
                <a:ea typeface="华文楷体" pitchFamily="2" charset="-122"/>
              </a:rPr>
              <a:t>或先进后出</a:t>
            </a:r>
            <a:r>
              <a:rPr lang="en-US" altLang="zh-CN" sz="2800" b="0" dirty="0">
                <a:latin typeface="华文楷体" pitchFamily="2" charset="-122"/>
                <a:ea typeface="华文楷体" pitchFamily="2" charset="-122"/>
              </a:rPr>
              <a:t>(FILO, First In Last Out)</a:t>
            </a:r>
            <a:r>
              <a:rPr lang="zh-CN" altLang="zh-CN" sz="2800" b="0" dirty="0">
                <a:latin typeface="华文楷体" pitchFamily="2" charset="-122"/>
                <a:ea typeface="华文楷体" pitchFamily="2" charset="-122"/>
              </a:rPr>
              <a:t>结构。</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栈的定义：</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572702" y="3319670"/>
            <a:ext cx="5094219" cy="3220277"/>
          </a:xfrm>
          <a:prstGeom prst="rect">
            <a:avLst/>
          </a:prstGeom>
          <a:noFill/>
          <a:ln>
            <a:noFill/>
          </a:ln>
        </p:spPr>
      </p:pic>
    </p:spTree>
    <p:extLst>
      <p:ext uri="{BB962C8B-B14F-4D97-AF65-F5344CB8AC3E}">
        <p14:creationId xmlns:p14="http://schemas.microsoft.com/office/powerpoint/2010/main" val="3729273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65846"/>
            <a:ext cx="11903716" cy="4913857"/>
          </a:xfrm>
        </p:spPr>
        <p:txBody>
          <a:bodyPr>
            <a:normAutofit lnSpcReduction="10000"/>
          </a:bodyPr>
          <a:lstStyle/>
          <a:p>
            <a:pPr marL="514350" indent="-514350">
              <a:lnSpc>
                <a:spcPct val="115000"/>
              </a:lnSpc>
              <a:buFont typeface="+mj-lt"/>
              <a:buAutoNum type="arabicPeriod"/>
              <a:defRPr/>
            </a:pPr>
            <a:r>
              <a:rPr lang="zh-CN" altLang="zh-CN" sz="2800" b="0" dirty="0">
                <a:latin typeface="华文楷体" pitchFamily="2" charset="-122"/>
                <a:ea typeface="华文楷体" pitchFamily="2" charset="-122"/>
              </a:rPr>
              <a:t>声明一个操作数栈，依次读入后缀式中的字符。</a:t>
            </a:r>
            <a:endParaRPr lang="en-US" altLang="zh-CN" sz="2800" b="0" dirty="0">
              <a:latin typeface="华文楷体" pitchFamily="2" charset="-122"/>
              <a:ea typeface="华文楷体" pitchFamily="2" charset="-122"/>
            </a:endParaRPr>
          </a:p>
          <a:p>
            <a:pPr marL="514350" indent="-514350">
              <a:lnSpc>
                <a:spcPct val="115000"/>
              </a:lnSpc>
              <a:buFont typeface="+mj-lt"/>
              <a:buAutoNum type="arabicPeriod"/>
              <a:defRPr/>
            </a:pPr>
            <a:r>
              <a:rPr lang="zh-CN" altLang="zh-CN" sz="2800" b="0" dirty="0">
                <a:latin typeface="华文楷体" pitchFamily="2" charset="-122"/>
                <a:ea typeface="华文楷体" pitchFamily="2" charset="-122"/>
              </a:rPr>
              <a:t>若读到的是操作数，将其进栈；</a:t>
            </a:r>
            <a:endParaRPr lang="en-US" altLang="zh-CN" sz="2800" b="0" dirty="0">
              <a:latin typeface="华文楷体" pitchFamily="2" charset="-122"/>
              <a:ea typeface="华文楷体" pitchFamily="2" charset="-122"/>
            </a:endParaRPr>
          </a:p>
          <a:p>
            <a:pPr marL="514350" indent="-514350">
              <a:lnSpc>
                <a:spcPct val="115000"/>
              </a:lnSpc>
              <a:buFont typeface="+mj-lt"/>
              <a:buAutoNum type="arabicPeriod"/>
              <a:defRPr/>
            </a:pPr>
            <a:r>
              <a:rPr lang="zh-CN" altLang="zh-CN" sz="2800" b="0" dirty="0">
                <a:latin typeface="华文楷体" pitchFamily="2" charset="-122"/>
                <a:ea typeface="华文楷体" pitchFamily="2" charset="-122"/>
              </a:rPr>
              <a:t>若读到的是运算符，将栈顶的两个操作数出栈。后弹出的操作数为被操作数，先弹出的为操作数。将出栈的两个操作数完成运算符所规定的运算后将结果进栈。</a:t>
            </a:r>
            <a:endParaRPr lang="en-US" altLang="zh-CN" sz="2800" b="0" dirty="0">
              <a:latin typeface="华文楷体" pitchFamily="2" charset="-122"/>
              <a:ea typeface="华文楷体" pitchFamily="2" charset="-122"/>
            </a:endParaRPr>
          </a:p>
          <a:p>
            <a:pPr marL="514350" indent="-514350">
              <a:lnSpc>
                <a:spcPct val="115000"/>
              </a:lnSpc>
              <a:buFont typeface="+mj-lt"/>
              <a:buAutoNum type="arabicPeriod"/>
              <a:defRPr/>
            </a:pPr>
            <a:r>
              <a:rPr lang="zh-CN" altLang="zh-CN" sz="2800" b="0" dirty="0">
                <a:latin typeface="华文楷体" pitchFamily="2" charset="-122"/>
                <a:ea typeface="华文楷体" pitchFamily="2" charset="-122"/>
              </a:rPr>
              <a:t>继续读入后缀式中的字符，如上处理，最后直到后缀式中所有字符读入完毕。</a:t>
            </a:r>
            <a:endParaRPr lang="en-US" altLang="zh-CN" sz="2800" b="0" dirty="0">
              <a:latin typeface="华文楷体" pitchFamily="2" charset="-122"/>
              <a:ea typeface="华文楷体" pitchFamily="2" charset="-122"/>
            </a:endParaRPr>
          </a:p>
          <a:p>
            <a:pPr marL="514350" indent="-514350">
              <a:lnSpc>
                <a:spcPct val="115000"/>
              </a:lnSpc>
              <a:buFont typeface="+mj-lt"/>
              <a:buAutoNum type="arabicPeriod"/>
              <a:defRPr/>
            </a:pPr>
            <a:r>
              <a:rPr lang="zh-CN" altLang="zh-CN" sz="2800" b="0" dirty="0">
                <a:latin typeface="华文楷体" pitchFamily="2" charset="-122"/>
                <a:ea typeface="华文楷体" pitchFamily="2" charset="-122"/>
              </a:rPr>
              <a:t>当完成以上操作后，栈中只剩一个操作数，弹出该操作数，它就是表达式的计算结果。</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计算后缀式：</a:t>
            </a:r>
          </a:p>
        </p:txBody>
      </p:sp>
    </p:spTree>
    <p:extLst>
      <p:ext uri="{BB962C8B-B14F-4D97-AF65-F5344CB8AC3E}">
        <p14:creationId xmlns:p14="http://schemas.microsoft.com/office/powerpoint/2010/main" val="3141851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计算后缀式：</a:t>
            </a:r>
            <a:r>
              <a:rPr lang="en-US" altLang="zh-CN" b="0" dirty="0">
                <a:latin typeface="华文楷体" pitchFamily="2" charset="-122"/>
                <a:ea typeface="华文楷体" pitchFamily="2" charset="-122"/>
              </a:rPr>
              <a:t> </a:t>
            </a:r>
            <a:r>
              <a:rPr lang="zh-CN" altLang="en-US" dirty="0">
                <a:latin typeface="华文楷体" panose="02010600040101010101" pitchFamily="2" charset="-122"/>
                <a:ea typeface="华文楷体" panose="02010600040101010101" pitchFamily="2" charset="-122"/>
              </a:rPr>
              <a:t>以</a:t>
            </a:r>
            <a:r>
              <a:rPr lang="en-US" altLang="zh-CN" dirty="0">
                <a:latin typeface="华文楷体" panose="02010600040101010101" pitchFamily="2" charset="-122"/>
                <a:ea typeface="华文楷体" panose="02010600040101010101" pitchFamily="2" charset="-122"/>
              </a:rPr>
              <a:t>5 7 2 3*-*8 2/+</a:t>
            </a:r>
            <a:r>
              <a:rPr lang="zh-CN" altLang="en-US" dirty="0">
                <a:latin typeface="华文楷体" panose="02010600040101010101" pitchFamily="2" charset="-122"/>
                <a:ea typeface="华文楷体" panose="02010600040101010101" pitchFamily="2" charset="-122"/>
              </a:rPr>
              <a:t>为例</a:t>
            </a:r>
          </a:p>
        </p:txBody>
      </p:sp>
      <p:graphicFrame>
        <p:nvGraphicFramePr>
          <p:cNvPr id="7" name="表格 6"/>
          <p:cNvGraphicFramePr>
            <a:graphicFrameLocks noGrp="1"/>
          </p:cNvGraphicFramePr>
          <p:nvPr/>
        </p:nvGraphicFramePr>
        <p:xfrm>
          <a:off x="447309" y="1590261"/>
          <a:ext cx="10088168" cy="4909930"/>
        </p:xfrm>
        <a:graphic>
          <a:graphicData uri="http://schemas.openxmlformats.org/drawingml/2006/table">
            <a:tbl>
              <a:tblPr>
                <a:tableStyleId>{5C22544A-7EE6-4342-B048-85BDC9FD1C3A}</a:tableStyleId>
              </a:tblPr>
              <a:tblGrid>
                <a:gridCol w="536829">
                  <a:extLst>
                    <a:ext uri="{9D8B030D-6E8A-4147-A177-3AD203B41FA5}">
                      <a16:colId xmlns:a16="http://schemas.microsoft.com/office/drawing/2014/main" val="2147569652"/>
                    </a:ext>
                  </a:extLst>
                </a:gridCol>
                <a:gridCol w="2658748">
                  <a:extLst>
                    <a:ext uri="{9D8B030D-6E8A-4147-A177-3AD203B41FA5}">
                      <a16:colId xmlns:a16="http://schemas.microsoft.com/office/drawing/2014/main" val="3614013973"/>
                    </a:ext>
                  </a:extLst>
                </a:gridCol>
                <a:gridCol w="1722803">
                  <a:extLst>
                    <a:ext uri="{9D8B030D-6E8A-4147-A177-3AD203B41FA5}">
                      <a16:colId xmlns:a16="http://schemas.microsoft.com/office/drawing/2014/main" val="2119936203"/>
                    </a:ext>
                  </a:extLst>
                </a:gridCol>
                <a:gridCol w="858640">
                  <a:extLst>
                    <a:ext uri="{9D8B030D-6E8A-4147-A177-3AD203B41FA5}">
                      <a16:colId xmlns:a16="http://schemas.microsoft.com/office/drawing/2014/main" val="2354335855"/>
                    </a:ext>
                  </a:extLst>
                </a:gridCol>
                <a:gridCol w="2586965">
                  <a:extLst>
                    <a:ext uri="{9D8B030D-6E8A-4147-A177-3AD203B41FA5}">
                      <a16:colId xmlns:a16="http://schemas.microsoft.com/office/drawing/2014/main" val="4100271397"/>
                    </a:ext>
                  </a:extLst>
                </a:gridCol>
                <a:gridCol w="1724183">
                  <a:extLst>
                    <a:ext uri="{9D8B030D-6E8A-4147-A177-3AD203B41FA5}">
                      <a16:colId xmlns:a16="http://schemas.microsoft.com/office/drawing/2014/main" val="400103855"/>
                    </a:ext>
                  </a:extLst>
                </a:gridCol>
              </a:tblGrid>
              <a:tr h="797006">
                <a:tc>
                  <a:txBody>
                    <a:bodyPr/>
                    <a:lstStyle/>
                    <a:p>
                      <a:pPr algn="ctr">
                        <a:spcAft>
                          <a:spcPts val="0"/>
                        </a:spcAft>
                      </a:pPr>
                      <a:r>
                        <a:rPr lang="zh-CN" sz="2400" kern="100" dirty="0">
                          <a:effectLst/>
                        </a:rPr>
                        <a:t>步骤</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400" kern="100" dirty="0">
                          <a:effectLst/>
                        </a:rPr>
                        <a:t>读剩的后缀式</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400" kern="100">
                          <a:effectLst/>
                        </a:rPr>
                        <a:t>栈中内容</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400" kern="100">
                          <a:effectLst/>
                        </a:rPr>
                        <a:t>步骤</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400" kern="100">
                          <a:effectLst/>
                        </a:rPr>
                        <a:t>读剩的后缀式</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400" kern="100">
                          <a:effectLst/>
                        </a:rPr>
                        <a:t>栈中内容</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69270239"/>
                  </a:ext>
                </a:extLst>
              </a:tr>
              <a:tr h="466872">
                <a:tc>
                  <a:txBody>
                    <a:bodyPr/>
                    <a:lstStyle/>
                    <a:p>
                      <a:pPr algn="ctr">
                        <a:spcAft>
                          <a:spcPts val="0"/>
                        </a:spcAft>
                      </a:pPr>
                      <a:r>
                        <a:rPr lang="en-US" sz="2400" kern="100" dirty="0">
                          <a:effectLst/>
                        </a:rPr>
                        <a:t>1</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u="sng" kern="100">
                          <a:effectLst/>
                        </a:rPr>
                        <a:t>5</a:t>
                      </a:r>
                      <a:r>
                        <a:rPr lang="en-US" sz="2400" kern="100">
                          <a:effectLst/>
                        </a:rPr>
                        <a:t> </a:t>
                      </a:r>
                      <a:r>
                        <a:rPr lang="en-US" sz="2400" u="sng" kern="100">
                          <a:effectLst/>
                        </a:rPr>
                        <a:t>7</a:t>
                      </a:r>
                      <a:r>
                        <a:rPr lang="en-US" sz="2400" kern="100">
                          <a:effectLst/>
                        </a:rPr>
                        <a:t> </a:t>
                      </a:r>
                      <a:r>
                        <a:rPr lang="en-US" sz="2400" u="sng" kern="100">
                          <a:effectLst/>
                        </a:rPr>
                        <a:t>2</a:t>
                      </a:r>
                      <a:r>
                        <a:rPr lang="en-US" sz="2400" kern="100">
                          <a:effectLst/>
                        </a:rPr>
                        <a:t> </a:t>
                      </a:r>
                      <a:r>
                        <a:rPr lang="en-US" sz="2400" u="sng" kern="100">
                          <a:effectLst/>
                        </a:rPr>
                        <a:t>3</a:t>
                      </a:r>
                      <a:r>
                        <a:rPr lang="en-US" sz="2400" kern="100">
                          <a:effectLst/>
                        </a:rPr>
                        <a:t>*-*</a:t>
                      </a: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8</a:t>
                      </a:r>
                      <a:r>
                        <a:rPr lang="en-US" sz="2400" kern="100">
                          <a:effectLst/>
                        </a:rPr>
                        <a:t> </a:t>
                      </a:r>
                      <a:r>
                        <a:rPr lang="en-US" sz="2400" u="sng" kern="100">
                          <a:effectLst/>
                        </a:rPr>
                        <a:t>2</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38913485"/>
                  </a:ext>
                </a:extLst>
              </a:tr>
              <a:tr h="444641">
                <a:tc>
                  <a:txBody>
                    <a:bodyPr/>
                    <a:lstStyle/>
                    <a:p>
                      <a:pPr algn="ctr">
                        <a:spcAft>
                          <a:spcPts val="0"/>
                        </a:spcAft>
                      </a:pPr>
                      <a:r>
                        <a:rPr lang="en-US" sz="2400" kern="100" dirty="0">
                          <a:effectLst/>
                        </a:rPr>
                        <a:t>2</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u="sng" kern="100">
                          <a:effectLst/>
                        </a:rPr>
                        <a:t>7</a:t>
                      </a:r>
                      <a:r>
                        <a:rPr lang="en-US" sz="2400" kern="100">
                          <a:effectLst/>
                        </a:rPr>
                        <a:t> </a:t>
                      </a:r>
                      <a:r>
                        <a:rPr lang="en-US" sz="2400" u="sng" kern="100">
                          <a:effectLst/>
                        </a:rPr>
                        <a:t>2</a:t>
                      </a:r>
                      <a:r>
                        <a:rPr lang="en-US" sz="2400" kern="100">
                          <a:effectLst/>
                        </a:rPr>
                        <a:t> </a:t>
                      </a:r>
                      <a:r>
                        <a:rPr lang="en-US" sz="2400" u="sng" kern="100">
                          <a:effectLst/>
                        </a:rPr>
                        <a:t>3</a:t>
                      </a:r>
                      <a:r>
                        <a:rPr lang="en-US" sz="2400" kern="100">
                          <a:effectLst/>
                        </a:rPr>
                        <a:t>*-*</a:t>
                      </a: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11</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4</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67238176"/>
                  </a:ext>
                </a:extLst>
              </a:tr>
              <a:tr h="466872">
                <a:tc>
                  <a:txBody>
                    <a:bodyPr/>
                    <a:lstStyle/>
                    <a:p>
                      <a:pPr algn="ctr">
                        <a:spcAft>
                          <a:spcPts val="0"/>
                        </a:spcAft>
                      </a:pPr>
                      <a:r>
                        <a:rPr lang="en-US" sz="2400" kern="100" dirty="0">
                          <a:effectLst/>
                        </a:rPr>
                        <a:t>3</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u="sng" kern="100">
                          <a:effectLst/>
                        </a:rPr>
                        <a:t>2</a:t>
                      </a:r>
                      <a:r>
                        <a:rPr lang="en-US" sz="2400" kern="100">
                          <a:effectLst/>
                        </a:rPr>
                        <a:t> </a:t>
                      </a:r>
                      <a:r>
                        <a:rPr lang="en-US" sz="2400" u="sng" kern="100">
                          <a:effectLst/>
                        </a:rPr>
                        <a:t>3</a:t>
                      </a:r>
                      <a:r>
                        <a:rPr lang="en-US" sz="2400" kern="100">
                          <a:effectLst/>
                        </a:rPr>
                        <a:t>*-*</a:t>
                      </a: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7</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dirty="0">
                          <a:effectLst/>
                        </a:rPr>
                        <a:t>12</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9</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90378567"/>
                  </a:ext>
                </a:extLst>
              </a:tr>
              <a:tr h="444641">
                <a:tc>
                  <a:txBody>
                    <a:bodyPr/>
                    <a:lstStyle/>
                    <a:p>
                      <a:pPr algn="ctr">
                        <a:spcAft>
                          <a:spcPts val="0"/>
                        </a:spcAft>
                      </a:pPr>
                      <a:r>
                        <a:rPr lang="en-US" sz="2400" kern="100" dirty="0">
                          <a:effectLst/>
                        </a:rPr>
                        <a:t>4</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u="sng" kern="100">
                          <a:effectLst/>
                        </a:rPr>
                        <a:t>3</a:t>
                      </a:r>
                      <a:r>
                        <a:rPr lang="en-US" sz="2400" kern="100">
                          <a:effectLst/>
                        </a:rPr>
                        <a:t>*-*</a:t>
                      </a: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7</a:t>
                      </a:r>
                      <a:r>
                        <a:rPr lang="en-US" sz="2400" kern="100">
                          <a:effectLst/>
                        </a:rPr>
                        <a:t> </a:t>
                      </a:r>
                      <a:r>
                        <a:rPr lang="en-US" sz="2400" u="sng" kern="100">
                          <a:effectLst/>
                        </a:rPr>
                        <a:t>2</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13</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71972207"/>
                  </a:ext>
                </a:extLst>
              </a:tr>
              <a:tr h="444641">
                <a:tc>
                  <a:txBody>
                    <a:bodyPr/>
                    <a:lstStyle/>
                    <a:p>
                      <a:pPr algn="ctr">
                        <a:spcAft>
                          <a:spcPts val="0"/>
                        </a:spcAft>
                      </a:pPr>
                      <a:r>
                        <a:rPr lang="en-US" sz="2400" kern="100" dirty="0">
                          <a:effectLst/>
                        </a:rPr>
                        <a:t>5</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dirty="0">
                          <a:effectLst/>
                        </a:rPr>
                        <a:t>*-*</a:t>
                      </a:r>
                      <a:r>
                        <a:rPr lang="en-US" sz="2400" u="sng" kern="100" dirty="0">
                          <a:effectLst/>
                        </a:rPr>
                        <a:t>8</a:t>
                      </a:r>
                      <a:r>
                        <a:rPr lang="en-US" sz="2400" kern="100" dirty="0">
                          <a:effectLst/>
                        </a:rPr>
                        <a:t> </a:t>
                      </a:r>
                      <a:r>
                        <a:rPr lang="en-US" sz="2400" u="sng" kern="100" dirty="0">
                          <a:effectLst/>
                        </a:rPr>
                        <a:t>2</a:t>
                      </a:r>
                      <a:r>
                        <a:rPr lang="en-US" sz="2400" kern="100" dirty="0">
                          <a:effectLst/>
                        </a:rPr>
                        <a:t>/+</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7</a:t>
                      </a:r>
                      <a:r>
                        <a:rPr lang="en-US" sz="2400" kern="100">
                          <a:effectLst/>
                        </a:rPr>
                        <a:t> </a:t>
                      </a:r>
                      <a:r>
                        <a:rPr lang="en-US" sz="2400" u="sng" kern="100">
                          <a:effectLst/>
                        </a:rPr>
                        <a:t>2</a:t>
                      </a:r>
                      <a:r>
                        <a:rPr lang="en-US" sz="2400" kern="100">
                          <a:effectLst/>
                        </a:rPr>
                        <a:t> </a:t>
                      </a:r>
                      <a:r>
                        <a:rPr lang="en-US" sz="2400" u="sng" kern="100">
                          <a:effectLst/>
                        </a:rPr>
                        <a:t>3</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14</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71353223"/>
                  </a:ext>
                </a:extLst>
              </a:tr>
              <a:tr h="466872">
                <a:tc>
                  <a:txBody>
                    <a:bodyPr/>
                    <a:lstStyle/>
                    <a:p>
                      <a:pPr algn="ctr">
                        <a:spcAft>
                          <a:spcPts val="0"/>
                        </a:spcAft>
                      </a:pPr>
                      <a:r>
                        <a:rPr lang="en-US" sz="2400" kern="100" dirty="0">
                          <a:effectLst/>
                        </a:rPr>
                        <a:t>6</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a:t>
                      </a: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7</a:t>
                      </a:r>
                      <a:r>
                        <a:rPr lang="en-US" sz="2400" kern="100">
                          <a:effectLst/>
                        </a:rPr>
                        <a:t> </a:t>
                      </a:r>
                      <a:r>
                        <a:rPr lang="en-US" sz="2400" u="sng" kern="100">
                          <a:effectLst/>
                        </a:rPr>
                        <a:t>6</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3481524"/>
                  </a:ext>
                </a:extLst>
              </a:tr>
              <a:tr h="444641">
                <a:tc>
                  <a:txBody>
                    <a:bodyPr/>
                    <a:lstStyle/>
                    <a:p>
                      <a:pPr algn="ctr">
                        <a:spcAft>
                          <a:spcPts val="0"/>
                        </a:spcAft>
                      </a:pPr>
                      <a:r>
                        <a:rPr lang="en-US" sz="2400" kern="100" dirty="0">
                          <a:effectLst/>
                        </a:rPr>
                        <a:t>7</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a:t>
                      </a: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1</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16</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79174463"/>
                  </a:ext>
                </a:extLst>
              </a:tr>
              <a:tr h="466872">
                <a:tc>
                  <a:txBody>
                    <a:bodyPr/>
                    <a:lstStyle/>
                    <a:p>
                      <a:pPr algn="ctr">
                        <a:spcAft>
                          <a:spcPts val="0"/>
                        </a:spcAft>
                      </a:pPr>
                      <a:r>
                        <a:rPr lang="en-US" sz="2400" kern="100" dirty="0">
                          <a:effectLst/>
                        </a:rPr>
                        <a:t>8</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17</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81814345"/>
                  </a:ext>
                </a:extLst>
              </a:tr>
              <a:tr h="466872">
                <a:tc>
                  <a:txBody>
                    <a:bodyPr/>
                    <a:lstStyle/>
                    <a:p>
                      <a:pPr algn="ctr">
                        <a:spcAft>
                          <a:spcPts val="0"/>
                        </a:spcAft>
                      </a:pPr>
                      <a:r>
                        <a:rPr lang="en-US" sz="2400" kern="100" dirty="0">
                          <a:effectLst/>
                        </a:rPr>
                        <a:t>9</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u="sng" kern="100" dirty="0">
                          <a:effectLst/>
                        </a:rPr>
                        <a:t>2</a:t>
                      </a:r>
                      <a:r>
                        <a:rPr lang="en-US" sz="2400" kern="100" dirty="0">
                          <a:effectLst/>
                        </a:rPr>
                        <a:t>/+</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dirty="0">
                          <a:effectLst/>
                        </a:rPr>
                        <a:t>5</a:t>
                      </a:r>
                      <a:r>
                        <a:rPr lang="en-US" sz="2400" kern="100" dirty="0">
                          <a:effectLst/>
                        </a:rPr>
                        <a:t> </a:t>
                      </a:r>
                      <a:r>
                        <a:rPr lang="en-US" sz="2400" u="sng" kern="100" dirty="0">
                          <a:effectLst/>
                        </a:rPr>
                        <a:t>8</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dirty="0">
                          <a:effectLst/>
                        </a:rPr>
                        <a:t>18</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42255738"/>
                  </a:ext>
                </a:extLst>
              </a:tr>
            </a:tbl>
          </a:graphicData>
        </a:graphic>
      </p:graphicFrame>
    </p:spTree>
    <p:extLst>
      <p:ext uri="{BB962C8B-B14F-4D97-AF65-F5344CB8AC3E}">
        <p14:creationId xmlns:p14="http://schemas.microsoft.com/office/powerpoint/2010/main" val="9258481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06821"/>
            <a:ext cx="11903716" cy="5112640"/>
          </a:xfrm>
        </p:spPr>
        <p:txBody>
          <a:bodyPr>
            <a:noAutofit/>
          </a:bodyPr>
          <a:lstStyle/>
          <a:p>
            <a:pPr marL="0" indent="0">
              <a:buNone/>
            </a:pPr>
            <a:r>
              <a:rPr lang="en-US" altLang="zh-CN" sz="2000" b="0" dirty="0" err="1">
                <a:cs typeface="Times New Roman" panose="02020603050405020304" pitchFamily="18" charset="0"/>
              </a:rPr>
              <a:t>int</a:t>
            </a:r>
            <a:r>
              <a:rPr lang="en-US" altLang="zh-CN" sz="2000" b="0" dirty="0">
                <a:cs typeface="Times New Roman" panose="02020603050405020304" pitchFamily="18" charset="0"/>
              </a:rPr>
              <a:t> </a:t>
            </a:r>
            <a:r>
              <a:rPr lang="en-US" altLang="zh-CN" sz="2000" b="0" dirty="0" err="1">
                <a:cs typeface="Times New Roman" panose="02020603050405020304" pitchFamily="18" charset="0"/>
              </a:rPr>
              <a:t>calcPost</a:t>
            </a:r>
            <a:r>
              <a:rPr lang="en-US" altLang="zh-CN" sz="2000" b="0" dirty="0">
                <a:cs typeface="Times New Roman" panose="02020603050405020304" pitchFamily="18" charset="0"/>
              </a:rPr>
              <a:t>(char *</a:t>
            </a:r>
            <a:r>
              <a:rPr lang="en-US" altLang="zh-CN" sz="2000" b="0" dirty="0" err="1">
                <a:cs typeface="Times New Roman" panose="02020603050405020304" pitchFamily="18" charset="0"/>
              </a:rPr>
              <a:t>sufStr</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err="1">
                <a:cs typeface="Times New Roman" panose="02020603050405020304" pitchFamily="18" charset="0"/>
              </a:rPr>
              <a:t>int</a:t>
            </a:r>
            <a:r>
              <a:rPr lang="en-US" altLang="zh-CN" sz="2000" b="0" dirty="0">
                <a:cs typeface="Times New Roman" panose="02020603050405020304" pitchFamily="18" charset="0"/>
              </a:rPr>
              <a:t> op1, op2, op;   </a:t>
            </a:r>
            <a:r>
              <a:rPr lang="en-US" altLang="zh-CN" sz="2000" b="0" dirty="0" err="1">
                <a:cs typeface="Times New Roman" panose="02020603050405020304" pitchFamily="18" charset="0"/>
              </a:rPr>
              <a:t>int</a:t>
            </a:r>
            <a:r>
              <a:rPr lang="en-US" altLang="zh-CN" sz="2000" b="0" dirty="0">
                <a:cs typeface="Times New Roman" panose="02020603050405020304" pitchFamily="18" charset="0"/>
              </a:rPr>
              <a:t> </a:t>
            </a:r>
            <a:r>
              <a:rPr lang="en-US" altLang="zh-CN" sz="2000" b="0" dirty="0" err="1">
                <a:cs typeface="Times New Roman" panose="02020603050405020304" pitchFamily="18" charset="0"/>
              </a:rPr>
              <a:t>tmp</a:t>
            </a:r>
            <a:r>
              <a:rPr lang="en-US" altLang="zh-CN" sz="2000" b="0" dirty="0">
                <a:cs typeface="Times New Roman" panose="02020603050405020304" pitchFamily="18" charset="0"/>
              </a:rPr>
              <a:t>, </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   </a:t>
            </a:r>
            <a:r>
              <a:rPr lang="en-US" altLang="zh-CN" sz="2000" b="0" dirty="0" err="1">
                <a:cs typeface="Times New Roman" panose="02020603050405020304" pitchFamily="18" charset="0"/>
              </a:rPr>
              <a:t>linkStack</a:t>
            </a:r>
            <a:r>
              <a:rPr lang="en-US" altLang="zh-CN" sz="2000" b="0" dirty="0">
                <a:cs typeface="Times New Roman" panose="02020603050405020304" pitchFamily="18" charset="0"/>
              </a:rPr>
              <a:t>&lt;</a:t>
            </a:r>
            <a:r>
              <a:rPr lang="en-US" altLang="zh-CN" sz="2000" b="0" dirty="0" err="1">
                <a:cs typeface="Times New Roman" panose="02020603050405020304" pitchFamily="18" charset="0"/>
              </a:rPr>
              <a:t>int</a:t>
            </a:r>
            <a:r>
              <a:rPr lang="en-US" altLang="zh-CN" sz="2000" b="0" dirty="0">
                <a:cs typeface="Times New Roman" panose="02020603050405020304" pitchFamily="18" charset="0"/>
              </a:rPr>
              <a:t>&gt; s;</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=0;</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while (</a:t>
            </a:r>
            <a:r>
              <a:rPr lang="en-US" altLang="zh-CN" sz="2000" b="0" dirty="0" err="1">
                <a:cs typeface="Times New Roman" panose="02020603050405020304" pitchFamily="18" charset="0"/>
              </a:rPr>
              <a:t>sufStr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]!='\0')</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if ((</a:t>
            </a:r>
            <a:r>
              <a:rPr lang="en-US" altLang="zh-CN" sz="2000" b="0" dirty="0" err="1">
                <a:cs typeface="Times New Roman" panose="02020603050405020304" pitchFamily="18" charset="0"/>
              </a:rPr>
              <a:t>sufStr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]&gt;='0')&amp;&amp;(</a:t>
            </a:r>
            <a:r>
              <a:rPr lang="en-US" altLang="zh-CN" sz="2000" b="0" dirty="0" err="1">
                <a:cs typeface="Times New Roman" panose="02020603050405020304" pitchFamily="18" charset="0"/>
              </a:rPr>
              <a:t>sufStr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]&lt;='9')) //</a:t>
            </a:r>
            <a:r>
              <a:rPr lang="zh-CN" altLang="zh-CN" sz="2000" b="0" dirty="0">
                <a:cs typeface="Times New Roman" panose="02020603050405020304" pitchFamily="18" charset="0"/>
              </a:rPr>
              <a:t>数字转为整数后进栈</a:t>
            </a:r>
          </a:p>
          <a:p>
            <a:pPr marL="0" indent="0">
              <a:buNone/>
            </a:pPr>
            <a:r>
              <a:rPr lang="en-US" altLang="zh-CN" sz="2000" b="0" dirty="0">
                <a:cs typeface="Times New Roman" panose="02020603050405020304" pitchFamily="18" charset="0"/>
              </a:rPr>
              <a:t>        {  </a:t>
            </a:r>
            <a:r>
              <a:rPr lang="en-US" altLang="zh-CN" sz="2000" b="0" dirty="0" err="1">
                <a:cs typeface="Times New Roman" panose="02020603050405020304" pitchFamily="18" charset="0"/>
              </a:rPr>
              <a:t>tmp</a:t>
            </a:r>
            <a:r>
              <a:rPr lang="en-US" altLang="zh-CN" sz="2000" b="0" dirty="0">
                <a:cs typeface="Times New Roman" panose="02020603050405020304" pitchFamily="18" charset="0"/>
              </a:rPr>
              <a:t> = </a:t>
            </a:r>
            <a:r>
              <a:rPr lang="en-US" altLang="zh-CN" sz="2000" b="0" dirty="0" err="1">
                <a:cs typeface="Times New Roman" panose="02020603050405020304" pitchFamily="18" charset="0"/>
              </a:rPr>
              <a:t>sufStr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 - '0';</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err="1">
                <a:cs typeface="Times New Roman" panose="02020603050405020304" pitchFamily="18" charset="0"/>
              </a:rPr>
              <a:t>s.push</a:t>
            </a:r>
            <a:r>
              <a:rPr lang="en-US" altLang="zh-CN" sz="2000" b="0" dirty="0">
                <a:cs typeface="Times New Roman" panose="02020603050405020304" pitchFamily="18" charset="0"/>
              </a:rPr>
              <a:t>(</a:t>
            </a:r>
            <a:r>
              <a:rPr lang="en-US" altLang="zh-CN" sz="2000" b="0" dirty="0" err="1">
                <a:cs typeface="Times New Roman" panose="02020603050405020304" pitchFamily="18" charset="0"/>
              </a:rPr>
              <a:t>tmp</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p>
          <a:p>
            <a:pPr marL="0" indent="0">
              <a:buNone/>
            </a:pPr>
            <a:r>
              <a:rPr lang="en-US" altLang="zh-CN" sz="2000" b="0" dirty="0">
                <a:cs typeface="Times New Roman" panose="02020603050405020304" pitchFamily="18" charset="0"/>
              </a:rPr>
              <a:t>        else</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op2 = </a:t>
            </a:r>
            <a:r>
              <a:rPr lang="en-US" altLang="zh-CN" sz="2000" b="0" dirty="0" err="1">
                <a:cs typeface="Times New Roman" panose="02020603050405020304" pitchFamily="18" charset="0"/>
              </a:rPr>
              <a:t>s.top</a:t>
            </a:r>
            <a:r>
              <a:rPr lang="en-US" altLang="zh-CN" sz="2000" b="0" dirty="0">
                <a:cs typeface="Times New Roman" panose="02020603050405020304" pitchFamily="18" charset="0"/>
              </a:rPr>
              <a:t>(); </a:t>
            </a:r>
            <a:r>
              <a:rPr lang="en-US" altLang="zh-CN" sz="2000" b="0" dirty="0" err="1">
                <a:cs typeface="Times New Roman" panose="02020603050405020304" pitchFamily="18" charset="0"/>
              </a:rPr>
              <a:t>s.pop</a:t>
            </a:r>
            <a:r>
              <a:rPr lang="en-US" altLang="zh-CN" sz="2000" b="0" dirty="0">
                <a:cs typeface="Times New Roman" panose="02020603050405020304" pitchFamily="18" charset="0"/>
              </a:rPr>
              <a:t>(); //</a:t>
            </a:r>
            <a:r>
              <a:rPr lang="zh-CN" altLang="zh-CN" sz="2000" b="0" dirty="0">
                <a:cs typeface="Times New Roman" panose="02020603050405020304" pitchFamily="18" charset="0"/>
              </a:rPr>
              <a:t>栈顶整数出栈</a:t>
            </a:r>
            <a:r>
              <a:rPr lang="en-US" altLang="zh-CN" sz="2000" b="0" dirty="0">
                <a:cs typeface="Times New Roman" panose="02020603050405020304" pitchFamily="18" charset="0"/>
              </a:rPr>
              <a:t>      op1 = </a:t>
            </a:r>
            <a:r>
              <a:rPr lang="en-US" altLang="zh-CN" sz="2000" b="0" dirty="0" err="1">
                <a:cs typeface="Times New Roman" panose="02020603050405020304" pitchFamily="18" charset="0"/>
              </a:rPr>
              <a:t>s.top</a:t>
            </a:r>
            <a:r>
              <a:rPr lang="en-US" altLang="zh-CN" sz="2000" b="0" dirty="0">
                <a:cs typeface="Times New Roman" panose="02020603050405020304" pitchFamily="18" charset="0"/>
              </a:rPr>
              <a:t>(); </a:t>
            </a:r>
            <a:r>
              <a:rPr lang="en-US" altLang="zh-CN" sz="2000" b="0" dirty="0" err="1">
                <a:cs typeface="Times New Roman" panose="02020603050405020304" pitchFamily="18" charset="0"/>
              </a:rPr>
              <a:t>s.pop</a:t>
            </a:r>
            <a:r>
              <a:rPr lang="en-US" altLang="zh-CN" sz="2000" b="0" dirty="0">
                <a:cs typeface="Times New Roman" panose="02020603050405020304" pitchFamily="18" charset="0"/>
              </a:rPr>
              <a:t>();</a:t>
            </a:r>
            <a:endParaRPr lang="en-US" altLang="zh-CN"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计算后缀式算法实现</a:t>
            </a:r>
          </a:p>
        </p:txBody>
      </p:sp>
    </p:spTree>
    <p:extLst>
      <p:ext uri="{BB962C8B-B14F-4D97-AF65-F5344CB8AC3E}">
        <p14:creationId xmlns:p14="http://schemas.microsoft.com/office/powerpoint/2010/main" val="4013436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8041" y="870717"/>
            <a:ext cx="10227315" cy="5669232"/>
          </a:xfrm>
        </p:spPr>
        <p:txBody>
          <a:bodyPr>
            <a:noAutofit/>
          </a:bodyPr>
          <a:lstStyle/>
          <a:p>
            <a:pPr marL="0" indent="0">
              <a:buNone/>
            </a:pPr>
            <a:r>
              <a:rPr lang="en-US" altLang="zh-CN" sz="2000" b="0" dirty="0">
                <a:cs typeface="Times New Roman" panose="02020603050405020304" pitchFamily="18" charset="0"/>
              </a:rPr>
              <a:t>            switch (</a:t>
            </a:r>
            <a:r>
              <a:rPr lang="en-US" altLang="zh-CN" sz="2000" b="0" dirty="0" err="1">
                <a:cs typeface="Times New Roman" panose="02020603050405020304" pitchFamily="18" charset="0"/>
              </a:rPr>
              <a:t>sufStr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case '*': op = op1*op2; break; //</a:t>
            </a:r>
            <a:r>
              <a:rPr lang="zh-CN" altLang="zh-CN" sz="2000" b="0" dirty="0">
                <a:cs typeface="Times New Roman" panose="02020603050405020304" pitchFamily="18" charset="0"/>
              </a:rPr>
              <a:t>如果是运算符为</a:t>
            </a:r>
            <a:r>
              <a:rPr lang="en-US" altLang="zh-CN" sz="2000" b="0" dirty="0">
                <a:cs typeface="Times New Roman" panose="02020603050405020304" pitchFamily="18" charset="0"/>
              </a:rPr>
              <a:t>'*',</a:t>
            </a:r>
            <a:r>
              <a:rPr lang="zh-CN" altLang="zh-CN" sz="2000" b="0" dirty="0">
                <a:cs typeface="Times New Roman" panose="02020603050405020304" pitchFamily="18" charset="0"/>
              </a:rPr>
              <a:t>则做</a:t>
            </a:r>
            <a:r>
              <a:rPr lang="en-US" altLang="zh-CN" sz="2000" b="0" dirty="0">
                <a:cs typeface="Times New Roman" panose="02020603050405020304" pitchFamily="18" charset="0"/>
              </a:rPr>
              <a:t>*</a:t>
            </a:r>
            <a:r>
              <a:rPr lang="zh-CN" altLang="zh-CN" sz="2000" b="0" dirty="0">
                <a:cs typeface="Times New Roman" panose="02020603050405020304" pitchFamily="18" charset="0"/>
              </a:rPr>
              <a:t>运算</a:t>
            </a:r>
          </a:p>
          <a:p>
            <a:pPr marL="0" indent="0">
              <a:buNone/>
            </a:pPr>
            <a:r>
              <a:rPr lang="en-US" altLang="zh-CN" sz="2000" b="0" dirty="0">
                <a:cs typeface="Times New Roman" panose="02020603050405020304" pitchFamily="18" charset="0"/>
              </a:rPr>
              <a:t>                case '/': op = op1/op2; break;</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case '+': op = op1+op2; break;</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case '-': op = op1-op2; break;      </a:t>
            </a:r>
          </a:p>
          <a:p>
            <a:pPr marL="0" indent="0">
              <a:buNone/>
            </a:pPr>
            <a:r>
              <a:rPr lang="en-US" altLang="zh-CN" sz="2000" b="0" dirty="0">
                <a:cs typeface="Times New Roman" panose="02020603050405020304" pitchFamily="18" charset="0"/>
              </a:rPr>
              <a:t>            };</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err="1">
                <a:cs typeface="Times New Roman" panose="02020603050405020304" pitchFamily="18" charset="0"/>
              </a:rPr>
              <a:t>s.push</a:t>
            </a:r>
            <a:r>
              <a:rPr lang="en-US" altLang="zh-CN" sz="2000" b="0" dirty="0">
                <a:cs typeface="Times New Roman" panose="02020603050405020304" pitchFamily="18" charset="0"/>
              </a:rPr>
              <a:t>(op); //</a:t>
            </a:r>
            <a:r>
              <a:rPr lang="zh-CN" altLang="zh-CN" sz="2000" b="0" dirty="0">
                <a:cs typeface="Times New Roman" panose="02020603050405020304" pitchFamily="18" charset="0"/>
              </a:rPr>
              <a:t>每一步计算结果进栈</a:t>
            </a:r>
          </a:p>
          <a:p>
            <a:pPr marL="0" indent="0">
              <a:buNone/>
            </a:pPr>
            <a:r>
              <a:rPr lang="en-US" altLang="zh-CN" sz="2000" b="0" dirty="0">
                <a:cs typeface="Times New Roman" panose="02020603050405020304" pitchFamily="18" charset="0"/>
              </a:rPr>
              <a:t>        }    </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op = </a:t>
            </a:r>
            <a:r>
              <a:rPr lang="en-US" altLang="zh-CN" sz="2000" b="0" dirty="0" err="1">
                <a:cs typeface="Times New Roman" panose="02020603050405020304" pitchFamily="18" charset="0"/>
              </a:rPr>
              <a:t>s.top</a:t>
            </a:r>
            <a:r>
              <a:rPr lang="en-US" altLang="zh-CN" sz="2000" b="0" dirty="0">
                <a:cs typeface="Times New Roman" panose="02020603050405020304" pitchFamily="18" charset="0"/>
              </a:rPr>
              <a:t>(); </a:t>
            </a:r>
            <a:r>
              <a:rPr lang="en-US" altLang="zh-CN" sz="2000" b="0" dirty="0" err="1">
                <a:cs typeface="Times New Roman" panose="02020603050405020304" pitchFamily="18" charset="0"/>
              </a:rPr>
              <a:t>s.pop</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return op;        }</a:t>
            </a:r>
          </a:p>
        </p:txBody>
      </p:sp>
      <p:sp>
        <p:nvSpPr>
          <p:cNvPr id="3" name="文本框 2"/>
          <p:cNvSpPr txBox="1"/>
          <p:nvPr/>
        </p:nvSpPr>
        <p:spPr>
          <a:xfrm>
            <a:off x="6738730" y="2862470"/>
            <a:ext cx="4711148" cy="1384995"/>
          </a:xfrm>
          <a:prstGeom prst="rect">
            <a:avLst/>
          </a:prstGeom>
          <a:noFill/>
        </p:spPr>
        <p:txBody>
          <a:bodyPr wrap="square" rtlCol="0">
            <a:spAutoFit/>
          </a:bodyPr>
          <a:lstStyle/>
          <a:p>
            <a:r>
              <a:rPr lang="zh-CN" altLang="en-US" sz="2800" dirty="0">
                <a:latin typeface="华文楷体" panose="02010600040101010101" pitchFamily="2" charset="-122"/>
                <a:ea typeface="华文楷体" panose="02010600040101010101" pitchFamily="2" charset="-122"/>
              </a:rPr>
              <a:t>从算法中可以看出，对后缀式字符串从左到右一次扫描即可计算完毕。</a:t>
            </a:r>
          </a:p>
        </p:txBody>
      </p:sp>
      <p:sp>
        <p:nvSpPr>
          <p:cNvPr id="2" name="椭圆 1"/>
          <p:cNvSpPr/>
          <p:nvPr/>
        </p:nvSpPr>
        <p:spPr>
          <a:xfrm>
            <a:off x="11449878" y="6309360"/>
            <a:ext cx="189128" cy="23058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14432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6"/>
            <a:ext cx="11903716" cy="3619498"/>
          </a:xfrm>
        </p:spPr>
        <p:txBody>
          <a:bodyPr>
            <a:normAutofit/>
          </a:bodyPr>
          <a:lstStyle/>
          <a:p>
            <a:pPr marL="0" indent="0">
              <a:lnSpc>
                <a:spcPct val="115000"/>
              </a:lnSpc>
              <a:buNone/>
              <a:defRPr/>
            </a:pPr>
            <a:r>
              <a:rPr lang="zh-CN" altLang="zh-CN" sz="2800" b="0" dirty="0">
                <a:ea typeface="华文楷体" pitchFamily="2" charset="-122"/>
                <a:cs typeface="Times New Roman" panose="02020603050405020304" pitchFamily="18" charset="0"/>
              </a:rPr>
              <a:t>表达式</a:t>
            </a:r>
            <a:r>
              <a:rPr lang="en-US" altLang="zh-CN" sz="2800" b="0" dirty="0">
                <a:ea typeface="华文楷体" pitchFamily="2" charset="-122"/>
                <a:cs typeface="Times New Roman" panose="02020603050405020304" pitchFamily="18" charset="0"/>
              </a:rPr>
              <a:t>5*(7-2*3)+8/2</a:t>
            </a:r>
            <a:r>
              <a:rPr lang="zh-CN" altLang="zh-CN" sz="2800" b="0" dirty="0">
                <a:ea typeface="华文楷体" pitchFamily="2" charset="-122"/>
                <a:cs typeface="Times New Roman" panose="02020603050405020304" pitchFamily="18" charset="0"/>
              </a:rPr>
              <a:t>转换为后缀式为： </a:t>
            </a:r>
            <a:r>
              <a:rPr lang="en-US" altLang="zh-CN" sz="2800" b="0" dirty="0">
                <a:ea typeface="华文楷体" pitchFamily="2" charset="-122"/>
                <a:cs typeface="Times New Roman" panose="02020603050405020304" pitchFamily="18" charset="0"/>
              </a:rPr>
              <a:t>5 7 2 3*-*8 2/+</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手工转换时，先计算的先转换，即按照计算的优先级来。</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观察后缀式，可以看出：</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从左至右，操作数保持原来的相对位置，操作符是先计算的先出现。</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dirty="0">
              <a:ea typeface="华文楷体" pitchFamily="2" charset="-122"/>
              <a:cs typeface="Times New Roman" panose="02020603050405020304" pitchFamily="18" charset="0"/>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中缀式转后缀式</a:t>
            </a:r>
          </a:p>
        </p:txBody>
      </p:sp>
    </p:spTree>
    <p:extLst>
      <p:ext uri="{BB962C8B-B14F-4D97-AF65-F5344CB8AC3E}">
        <p14:creationId xmlns:p14="http://schemas.microsoft.com/office/powerpoint/2010/main" val="41809163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5291545"/>
          </a:xfrm>
        </p:spPr>
        <p:txBody>
          <a:bodyPr>
            <a:normAutofit/>
          </a:bodyPr>
          <a:lstStyle/>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对一个中缀表达式，从左至右顺序读入各操作数、运算符。</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当读入的是操作数时，直接输出 </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如：输出到屏幕或追加到保存后缀式的字符串中</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当读入的是操作符时，当读入的运算符优先级高时，</a:t>
            </a:r>
            <a:r>
              <a:rPr lang="zh-CN" altLang="en-US" sz="2800" b="0" dirty="0">
                <a:latin typeface="华文楷体" pitchFamily="2" charset="-122"/>
                <a:ea typeface="华文楷体" pitchFamily="2" charset="-122"/>
              </a:rPr>
              <a:t>因不知是否后续读入的操作符优先级更高，</a:t>
            </a:r>
            <a:r>
              <a:rPr lang="zh-CN" altLang="zh-CN" sz="2800" b="0" dirty="0">
                <a:latin typeface="华文楷体" pitchFamily="2" charset="-122"/>
                <a:ea typeface="华文楷体" pitchFamily="2" charset="-122"/>
              </a:rPr>
              <a:t>只能将本次读入的运算符暂存，继续读入中缀式。当读入的运算符优先级低时，才可能计算刚才暂存的运算符</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即输出</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；在暂存机构中，越是后面存入的操作符，优先级越高，越先出来进行计算，这种结构就是</a:t>
            </a:r>
            <a:r>
              <a:rPr lang="zh-CN" altLang="zh-CN" sz="2800" dirty="0">
                <a:latin typeface="华文楷体" pitchFamily="2" charset="-122"/>
                <a:ea typeface="华文楷体" pitchFamily="2" charset="-122"/>
              </a:rPr>
              <a:t>栈</a:t>
            </a:r>
            <a:r>
              <a:rPr lang="zh-CN" altLang="zh-CN" sz="2800" b="0" dirty="0">
                <a:latin typeface="华文楷体" pitchFamily="2" charset="-122"/>
                <a:ea typeface="华文楷体" pitchFamily="2" charset="-122"/>
              </a:rPr>
              <a:t>，处于栈顶的运算符的优先级最高。</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b="0" dirty="0">
                <a:latin typeface="华文楷体" pitchFamily="2" charset="-122"/>
                <a:ea typeface="华文楷体" pitchFamily="2" charset="-122"/>
              </a:rPr>
              <a:t>相同运算符，先进栈的优先级高于后进栈的。</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中缀式转后缀式算法分析：</a:t>
            </a:r>
          </a:p>
        </p:txBody>
      </p:sp>
    </p:spTree>
    <p:extLst>
      <p:ext uri="{BB962C8B-B14F-4D97-AF65-F5344CB8AC3E}">
        <p14:creationId xmlns:p14="http://schemas.microsoft.com/office/powerpoint/2010/main" val="4024519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6"/>
            <a:ext cx="11903716" cy="3083922"/>
          </a:xfrm>
        </p:spPr>
        <p:txBody>
          <a:bodyPr>
            <a:normAutofit/>
          </a:bodyPr>
          <a:lstStyle/>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表达式中的括号也可以看作是一种操作符，其中开括号具有两面性：即将进入栈的开括号，优先级最高；已经在栈顶的开括号，优先级最低。括号在后缀式中是要消失的，消失靠闭括号。当读入一个闭括号时，计算之前进栈的运算符，直到遇到一个开括号，然后开闭括号双双消失即可。</a:t>
            </a: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中缀式转后缀式算法分析：</a:t>
            </a:r>
          </a:p>
        </p:txBody>
      </p:sp>
    </p:spTree>
    <p:extLst>
      <p:ext uri="{BB962C8B-B14F-4D97-AF65-F5344CB8AC3E}">
        <p14:creationId xmlns:p14="http://schemas.microsoft.com/office/powerpoint/2010/main" val="36108544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5291545"/>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对一个中缀表达式，从左至右顺序读入各操作数、运算符。</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当读入的是操作数时，直接输出 </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b="0" dirty="0">
                <a:latin typeface="华文楷体" pitchFamily="2" charset="-122"/>
                <a:ea typeface="华文楷体" pitchFamily="2" charset="-122"/>
              </a:rPr>
              <a:t>当读入的符号是开括号，直接进栈。</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b="0" dirty="0">
                <a:latin typeface="华文楷体" pitchFamily="2" charset="-122"/>
                <a:ea typeface="华文楷体" pitchFamily="2" charset="-122"/>
              </a:rPr>
              <a:t>当读入的符号是闭括号，反复进行栈顶元素出栈、输出，直到弹栈的是开括号。</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当读入的是操作符时，</a:t>
            </a:r>
            <a:r>
              <a:rPr lang="zh-CN" altLang="en-US" sz="2800" b="0" dirty="0">
                <a:latin typeface="华文楷体" pitchFamily="2" charset="-122"/>
                <a:ea typeface="华文楷体" pitchFamily="2" charset="-122"/>
              </a:rPr>
              <a:t>如果栈顶操作符的优先级更高，反复弹栈、输出直到栈顶元素优先级低于读入操作符的优先级，读入操作符压栈；如果栈顶操作符的优先级低，</a:t>
            </a:r>
            <a:r>
              <a:rPr lang="zh-CN" altLang="zh-CN" sz="2800" b="0" dirty="0">
                <a:latin typeface="华文楷体" pitchFamily="2" charset="-122"/>
                <a:ea typeface="华文楷体" pitchFamily="2" charset="-122"/>
              </a:rPr>
              <a:t>读入的运算符</a:t>
            </a:r>
            <a:r>
              <a:rPr lang="zh-CN" altLang="en-US" sz="2800" b="0" dirty="0">
                <a:latin typeface="华文楷体" pitchFamily="2" charset="-122"/>
                <a:ea typeface="华文楷体" pitchFamily="2" charset="-122"/>
              </a:rPr>
              <a:t>进栈。</a:t>
            </a:r>
            <a:endParaRPr lang="en-US" altLang="zh-CN" sz="2800" b="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中缀式转后缀式算法：</a:t>
            </a:r>
          </a:p>
        </p:txBody>
      </p:sp>
    </p:spTree>
    <p:extLst>
      <p:ext uri="{BB962C8B-B14F-4D97-AF65-F5344CB8AC3E}">
        <p14:creationId xmlns:p14="http://schemas.microsoft.com/office/powerpoint/2010/main" val="6978036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6"/>
            <a:ext cx="11903716" cy="481005"/>
          </a:xfrm>
        </p:spPr>
        <p:txBody>
          <a:bodyPr>
            <a:noAutofit/>
          </a:bodyPr>
          <a:lstStyle/>
          <a:p>
            <a:pPr marL="0" indent="0">
              <a:lnSpc>
                <a:spcPct val="115000"/>
              </a:lnSpc>
              <a:buNone/>
              <a:defRPr/>
            </a:pPr>
            <a:r>
              <a:rPr lang="zh-CN" altLang="zh-CN" b="0" dirty="0">
                <a:ea typeface="华文楷体" pitchFamily="2" charset="-122"/>
                <a:cs typeface="Times New Roman" panose="02020603050405020304" pitchFamily="18" charset="0"/>
              </a:rPr>
              <a:t>设立一个用于保存运算符的堆栈，先将一个底垫</a:t>
            </a:r>
            <a:r>
              <a:rPr lang="en-US" altLang="zh-CN" b="0" dirty="0">
                <a:ea typeface="华文楷体" pitchFamily="2" charset="-122"/>
                <a:cs typeface="Times New Roman" panose="02020603050405020304" pitchFamily="18" charset="0"/>
              </a:rPr>
              <a:t>’#’</a:t>
            </a:r>
            <a:r>
              <a:rPr lang="zh-CN" altLang="zh-CN" b="0" dirty="0">
                <a:ea typeface="华文楷体" pitchFamily="2" charset="-122"/>
                <a:cs typeface="Times New Roman" panose="02020603050405020304" pitchFamily="18" charset="0"/>
              </a:rPr>
              <a:t>压栈，设其优先级为最低。</a:t>
            </a:r>
            <a:endParaRPr lang="en-US" altLang="zh-CN"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中缀式转后缀式算法示例：</a:t>
            </a:r>
            <a:r>
              <a:rPr lang="en-US" altLang="zh-CN" b="0" dirty="0">
                <a:latin typeface="Times New Roman" panose="02020603050405020304" pitchFamily="18" charset="0"/>
                <a:ea typeface="华文楷体" pitchFamily="2" charset="-122"/>
                <a:cs typeface="Times New Roman" panose="02020603050405020304" pitchFamily="18" charset="0"/>
              </a:rPr>
              <a:t>5*(7-2*3)+8/2</a:t>
            </a:r>
            <a:r>
              <a:rPr lang="zh-CN" altLang="zh-CN" b="0" dirty="0">
                <a:latin typeface="Times New Roman" panose="02020603050405020304" pitchFamily="18" charset="0"/>
                <a:ea typeface="华文楷体" pitchFamily="2" charset="-122"/>
                <a:cs typeface="Times New Roman" panose="02020603050405020304" pitchFamily="18" charset="0"/>
              </a:rPr>
              <a:t>转换为 </a:t>
            </a:r>
            <a:r>
              <a:rPr lang="en-US" altLang="zh-CN" b="0" dirty="0">
                <a:latin typeface="Times New Roman" panose="02020603050405020304" pitchFamily="18" charset="0"/>
                <a:ea typeface="华文楷体" pitchFamily="2" charset="-122"/>
                <a:cs typeface="Times New Roman" panose="02020603050405020304" pitchFamily="18" charset="0"/>
              </a:rPr>
              <a:t>5 7 2 3*-*8 2/+</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104735" y="2285588"/>
            <a:ext cx="4866447" cy="4294116"/>
          </a:xfrm>
          <a:prstGeom prst="rect">
            <a:avLst/>
          </a:prstGeom>
          <a:noFill/>
          <a:ln>
            <a:noFill/>
          </a:ln>
        </p:spPr>
      </p:pic>
    </p:spTree>
    <p:extLst>
      <p:ext uri="{BB962C8B-B14F-4D97-AF65-F5344CB8AC3E}">
        <p14:creationId xmlns:p14="http://schemas.microsoft.com/office/powerpoint/2010/main" val="26050765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486943"/>
            <a:ext cx="8815959" cy="4556049"/>
          </a:xfrm>
        </p:spPr>
        <p:txBody>
          <a:bodyPr>
            <a:normAutofit/>
          </a:bodyPr>
          <a:lstStyle/>
          <a:p>
            <a:pPr marL="0" indent="0">
              <a:buNone/>
            </a:pPr>
            <a:r>
              <a:rPr lang="en-US" altLang="zh-CN" b="0" dirty="0"/>
              <a:t>void </a:t>
            </a:r>
            <a:r>
              <a:rPr lang="en-US" altLang="zh-CN" b="0" dirty="0" err="1"/>
              <a:t>inToSufForm</a:t>
            </a:r>
            <a:r>
              <a:rPr lang="en-US" altLang="zh-CN" b="0" dirty="0"/>
              <a:t>(char *</a:t>
            </a:r>
            <a:r>
              <a:rPr lang="en-US" altLang="zh-CN" b="0" dirty="0" err="1"/>
              <a:t>inStr</a:t>
            </a:r>
            <a:r>
              <a:rPr lang="en-US" altLang="zh-CN" b="0" dirty="0"/>
              <a:t>, char *</a:t>
            </a:r>
            <a:r>
              <a:rPr lang="en-US" altLang="zh-CN" b="0" dirty="0" err="1"/>
              <a:t>sufStr</a:t>
            </a:r>
            <a:r>
              <a:rPr lang="en-US" altLang="zh-CN" b="0" dirty="0"/>
              <a:t>)</a:t>
            </a:r>
            <a:endParaRPr lang="zh-CN" altLang="zh-CN" b="0" dirty="0"/>
          </a:p>
          <a:p>
            <a:pPr marL="0" indent="0">
              <a:buNone/>
            </a:pPr>
            <a:r>
              <a:rPr lang="en-US" altLang="zh-CN" b="0" dirty="0"/>
              <a:t>{  </a:t>
            </a:r>
            <a:r>
              <a:rPr lang="en-US" altLang="zh-CN" b="0" dirty="0" err="1"/>
              <a:t>linkStack</a:t>
            </a:r>
            <a:r>
              <a:rPr lang="en-US" altLang="zh-CN" b="0" dirty="0"/>
              <a:t>&lt;char&gt; s; //</a:t>
            </a:r>
            <a:r>
              <a:rPr lang="zh-CN" altLang="zh-CN" b="0" dirty="0"/>
              <a:t>用字符栈</a:t>
            </a:r>
            <a:r>
              <a:rPr lang="en-US" altLang="zh-CN" b="0" dirty="0"/>
              <a:t>         </a:t>
            </a:r>
            <a:r>
              <a:rPr lang="en-US" altLang="zh-CN" b="0" dirty="0" err="1"/>
              <a:t>int</a:t>
            </a:r>
            <a:r>
              <a:rPr lang="en-US" altLang="zh-CN" b="0" dirty="0"/>
              <a:t> </a:t>
            </a:r>
            <a:r>
              <a:rPr lang="en-US" altLang="zh-CN" b="0" dirty="0" err="1"/>
              <a:t>i,j</a:t>
            </a:r>
            <a:r>
              <a:rPr lang="en-US" altLang="zh-CN" b="0" dirty="0"/>
              <a:t>;   char </a:t>
            </a:r>
            <a:r>
              <a:rPr lang="en-US" altLang="zh-CN" b="0" dirty="0" err="1"/>
              <a:t>topCh</a:t>
            </a:r>
            <a:r>
              <a:rPr lang="en-US" altLang="zh-CN" b="0" dirty="0"/>
              <a:t>;</a:t>
            </a:r>
            <a:endParaRPr lang="zh-CN" altLang="zh-CN" b="0" dirty="0"/>
          </a:p>
          <a:p>
            <a:pPr marL="0" indent="0">
              <a:buNone/>
            </a:pPr>
            <a:r>
              <a:rPr lang="en-US" altLang="zh-CN" b="0" dirty="0"/>
              <a:t>    </a:t>
            </a:r>
          </a:p>
          <a:p>
            <a:pPr marL="0" indent="0">
              <a:buNone/>
            </a:pPr>
            <a:r>
              <a:rPr lang="en-US" altLang="zh-CN" b="0" dirty="0"/>
              <a:t>    </a:t>
            </a:r>
            <a:r>
              <a:rPr lang="en-US" altLang="zh-CN" b="0" dirty="0" err="1"/>
              <a:t>s.push</a:t>
            </a:r>
            <a:r>
              <a:rPr lang="en-US" altLang="zh-CN" b="0" dirty="0"/>
              <a:t>('#'); //</a:t>
            </a:r>
            <a:r>
              <a:rPr lang="zh-CN" altLang="zh-CN" b="0" dirty="0"/>
              <a:t>铺垫一个底垫</a:t>
            </a:r>
            <a:r>
              <a:rPr lang="en-US" altLang="zh-CN" b="0" dirty="0"/>
              <a:t>               </a:t>
            </a:r>
            <a:r>
              <a:rPr lang="en-US" altLang="zh-CN" b="0" dirty="0" err="1"/>
              <a:t>i</a:t>
            </a:r>
            <a:r>
              <a:rPr lang="en-US" altLang="zh-CN" b="0" dirty="0"/>
              <a:t>=0;j=0</a:t>
            </a:r>
          </a:p>
          <a:p>
            <a:pPr marL="0" indent="0">
              <a:buNone/>
            </a:pPr>
            <a:r>
              <a:rPr lang="en-US" altLang="zh-CN" b="0" dirty="0"/>
              <a:t>    while (</a:t>
            </a:r>
            <a:r>
              <a:rPr lang="en-US" altLang="zh-CN" b="0" dirty="0" err="1"/>
              <a:t>inStr</a:t>
            </a:r>
            <a:r>
              <a:rPr lang="en-US" altLang="zh-CN" b="0" dirty="0"/>
              <a:t>[</a:t>
            </a:r>
            <a:r>
              <a:rPr lang="en-US" altLang="zh-CN" b="0" dirty="0" err="1"/>
              <a:t>i</a:t>
            </a:r>
            <a:r>
              <a:rPr lang="en-US" altLang="zh-CN" b="0" dirty="0"/>
              <a:t>]!='\0')</a:t>
            </a:r>
            <a:endParaRPr lang="zh-CN" altLang="zh-CN" b="0" dirty="0"/>
          </a:p>
          <a:p>
            <a:pPr marL="0" indent="0">
              <a:buNone/>
            </a:pPr>
            <a:r>
              <a:rPr lang="en-US" altLang="zh-CN" b="0" dirty="0"/>
              <a:t>    {      if ((</a:t>
            </a:r>
            <a:r>
              <a:rPr lang="en-US" altLang="zh-CN" b="0" dirty="0" err="1"/>
              <a:t>inStr</a:t>
            </a:r>
            <a:r>
              <a:rPr lang="en-US" altLang="zh-CN" b="0" dirty="0"/>
              <a:t>[</a:t>
            </a:r>
            <a:r>
              <a:rPr lang="en-US" altLang="zh-CN" b="0" dirty="0" err="1"/>
              <a:t>i</a:t>
            </a:r>
            <a:r>
              <a:rPr lang="en-US" altLang="zh-CN" b="0" dirty="0"/>
              <a:t>]&gt;='0')&amp;&amp;(</a:t>
            </a:r>
            <a:r>
              <a:rPr lang="en-US" altLang="zh-CN" b="0" dirty="0" err="1"/>
              <a:t>inStr</a:t>
            </a:r>
            <a:r>
              <a:rPr lang="en-US" altLang="zh-CN" b="0" dirty="0"/>
              <a:t>[</a:t>
            </a:r>
            <a:r>
              <a:rPr lang="en-US" altLang="zh-CN" b="0" dirty="0" err="1"/>
              <a:t>i</a:t>
            </a:r>
            <a:r>
              <a:rPr lang="en-US" altLang="zh-CN" b="0" dirty="0"/>
              <a:t>]&lt;='9'))</a:t>
            </a:r>
            <a:endParaRPr lang="zh-CN" altLang="zh-CN" b="0" dirty="0"/>
          </a:p>
          <a:p>
            <a:pPr marL="0" indent="0">
              <a:buNone/>
            </a:pPr>
            <a:r>
              <a:rPr lang="en-US" altLang="zh-CN" b="0" dirty="0"/>
              <a:t>            </a:t>
            </a:r>
            <a:r>
              <a:rPr lang="en-US" altLang="zh-CN" b="0" dirty="0" err="1"/>
              <a:t>sufStr</a:t>
            </a:r>
            <a:r>
              <a:rPr lang="en-US" altLang="zh-CN" b="0" dirty="0"/>
              <a:t>[</a:t>
            </a:r>
            <a:r>
              <a:rPr lang="en-US" altLang="zh-CN" b="0" dirty="0" err="1"/>
              <a:t>j++</a:t>
            </a:r>
            <a:r>
              <a:rPr lang="en-US" altLang="zh-CN" b="0" dirty="0"/>
              <a:t>]=</a:t>
            </a:r>
            <a:r>
              <a:rPr lang="en-US" altLang="zh-CN" b="0" dirty="0" err="1"/>
              <a:t>inStr</a:t>
            </a:r>
            <a:r>
              <a:rPr lang="en-US" altLang="zh-CN" b="0" dirty="0"/>
              <a:t>[</a:t>
            </a:r>
            <a:r>
              <a:rPr lang="en-US" altLang="zh-CN" b="0" dirty="0" err="1"/>
              <a:t>i</a:t>
            </a:r>
            <a:r>
              <a:rPr lang="en-US" altLang="zh-CN" b="0" dirty="0"/>
              <a:t>++];;</a:t>
            </a:r>
            <a:endParaRPr lang="zh-CN" altLang="zh-CN" b="0" dirty="0"/>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中缀转后缀式算法实现</a:t>
            </a:r>
          </a:p>
        </p:txBody>
      </p:sp>
    </p:spTree>
    <p:extLst>
      <p:ext uri="{BB962C8B-B14F-4D97-AF65-F5344CB8AC3E}">
        <p14:creationId xmlns:p14="http://schemas.microsoft.com/office/powerpoint/2010/main" val="1564913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78133"/>
            <a:ext cx="11162883" cy="4623276"/>
          </a:xfrm>
        </p:spPr>
        <p:txBody>
          <a:bodyPr>
            <a:no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栈的首部</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元素最早到达的部分</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称为</a:t>
            </a:r>
            <a:r>
              <a:rPr lang="zh-CN" altLang="zh-CN" sz="2800" dirty="0">
                <a:latin typeface="华文楷体" pitchFamily="2" charset="-122"/>
                <a:ea typeface="华文楷体" pitchFamily="2" charset="-122"/>
              </a:rPr>
              <a:t>栈底</a:t>
            </a:r>
            <a:r>
              <a:rPr lang="en-US" altLang="zh-CN" sz="2800" dirty="0">
                <a:latin typeface="华文楷体" pitchFamily="2" charset="-122"/>
                <a:ea typeface="华文楷体" pitchFamily="2" charset="-122"/>
              </a:rPr>
              <a:t>(bottom)</a:t>
            </a:r>
            <a:r>
              <a:rPr lang="zh-CN" altLang="zh-CN" sz="2800" b="0" dirty="0">
                <a:latin typeface="华文楷体" pitchFamily="2" charset="-122"/>
                <a:ea typeface="华文楷体" pitchFamily="2" charset="-122"/>
              </a:rPr>
              <a:t> </a:t>
            </a:r>
            <a:r>
              <a:rPr lang="zh-CN" altLang="en-US"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栈结构的尾部</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元素最晚到达的部分</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称为</a:t>
            </a:r>
            <a:r>
              <a:rPr lang="zh-CN" altLang="zh-CN" sz="2800" dirty="0">
                <a:latin typeface="华文楷体" pitchFamily="2" charset="-122"/>
                <a:ea typeface="华文楷体" pitchFamily="2" charset="-122"/>
              </a:rPr>
              <a:t>栈顶（</a:t>
            </a:r>
            <a:r>
              <a:rPr lang="en-US" altLang="zh-CN" sz="2800" dirty="0">
                <a:latin typeface="华文楷体" pitchFamily="2" charset="-122"/>
                <a:ea typeface="华文楷体" pitchFamily="2" charset="-122"/>
              </a:rPr>
              <a:t>top</a:t>
            </a:r>
            <a:r>
              <a:rPr lang="zh-CN" altLang="zh-CN" sz="2800" dirty="0">
                <a:latin typeface="华文楷体" pitchFamily="2" charset="-122"/>
                <a:ea typeface="华文楷体" pitchFamily="2" charset="-122"/>
              </a:rPr>
              <a:t>）</a:t>
            </a:r>
            <a:r>
              <a:rPr lang="zh-CN" altLang="zh-CN" sz="2800" b="0" dirty="0">
                <a:latin typeface="华文楷体" pitchFamily="2" charset="-122"/>
                <a:ea typeface="华文楷体" pitchFamily="2" charset="-122"/>
              </a:rPr>
              <a:t> 。 </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为了保证栈的先进后出或后进先出的特点，元素的插入和删除操作都必须在栈顶进行。元素从栈顶删除的行为，称为</a:t>
            </a:r>
            <a:r>
              <a:rPr lang="zh-CN" altLang="zh-CN" sz="2800" dirty="0">
                <a:latin typeface="华文楷体" pitchFamily="2" charset="-122"/>
                <a:ea typeface="华文楷体" pitchFamily="2" charset="-122"/>
              </a:rPr>
              <a:t>出栈或者弹栈</a:t>
            </a:r>
            <a:r>
              <a:rPr lang="zh-CN" altLang="zh-CN" sz="2800" b="0" dirty="0">
                <a:latin typeface="华文楷体" pitchFamily="2" charset="-122"/>
                <a:ea typeface="华文楷体" pitchFamily="2" charset="-122"/>
              </a:rPr>
              <a:t>操作（</a:t>
            </a:r>
            <a:r>
              <a:rPr lang="en-US" altLang="zh-CN" sz="2800" b="0" dirty="0">
                <a:latin typeface="华文楷体" pitchFamily="2" charset="-122"/>
                <a:ea typeface="华文楷体" pitchFamily="2" charset="-122"/>
              </a:rPr>
              <a:t>pop</a:t>
            </a:r>
            <a:r>
              <a:rPr lang="zh-CN" altLang="zh-CN" sz="2800" b="0" dirty="0">
                <a:latin typeface="华文楷体" pitchFamily="2" charset="-122"/>
                <a:ea typeface="华文楷体" pitchFamily="2" charset="-122"/>
              </a:rPr>
              <a:t>）</a:t>
            </a:r>
            <a:r>
              <a:rPr lang="en-US" altLang="zh-CN" sz="2800" b="0" dirty="0">
                <a:latin typeface="华文楷体" pitchFamily="2" charset="-122"/>
                <a:ea typeface="华文楷体" pitchFamily="2" charset="-122"/>
              </a:rPr>
              <a:t>; </a:t>
            </a:r>
            <a:r>
              <a:rPr lang="zh-CN" altLang="zh-CN" sz="2800" b="0" dirty="0">
                <a:latin typeface="华文楷体" pitchFamily="2" charset="-122"/>
                <a:ea typeface="华文楷体" pitchFamily="2" charset="-122"/>
              </a:rPr>
              <a:t>元素在栈顶位置插入的行为，称为</a:t>
            </a:r>
            <a:r>
              <a:rPr lang="zh-CN" altLang="zh-CN" sz="2800" dirty="0">
                <a:latin typeface="华文楷体" pitchFamily="2" charset="-122"/>
                <a:ea typeface="华文楷体" pitchFamily="2" charset="-122"/>
              </a:rPr>
              <a:t>进栈或者压栈</a:t>
            </a:r>
            <a:r>
              <a:rPr lang="zh-CN" altLang="zh-CN" sz="2800" b="0" dirty="0">
                <a:latin typeface="华文楷体" pitchFamily="2" charset="-122"/>
                <a:ea typeface="华文楷体" pitchFamily="2" charset="-122"/>
              </a:rPr>
              <a:t>操作（</a:t>
            </a:r>
            <a:r>
              <a:rPr lang="en-US" altLang="zh-CN" sz="2800" b="0" dirty="0">
                <a:latin typeface="华文楷体" pitchFamily="2" charset="-122"/>
                <a:ea typeface="华文楷体" pitchFamily="2" charset="-122"/>
              </a:rPr>
              <a:t>push</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en-US" sz="2800" b="0" dirty="0">
                <a:latin typeface="华文楷体" pitchFamily="2" charset="-122"/>
                <a:ea typeface="华文楷体" pitchFamily="2" charset="-122"/>
              </a:rPr>
              <a:t>读</a:t>
            </a:r>
            <a:r>
              <a:rPr lang="zh-CN" altLang="zh-CN" sz="2800" b="0" dirty="0">
                <a:latin typeface="华文楷体" pitchFamily="2" charset="-122"/>
                <a:ea typeface="华文楷体" pitchFamily="2" charset="-122"/>
              </a:rPr>
              <a:t>取栈顶元素数据值的操作，称为</a:t>
            </a:r>
            <a:r>
              <a:rPr lang="zh-CN" altLang="zh-CN" sz="2800" dirty="0">
                <a:latin typeface="华文楷体" pitchFamily="2" charset="-122"/>
                <a:ea typeface="华文楷体" pitchFamily="2" charset="-122"/>
              </a:rPr>
              <a:t>取栈顶</a:t>
            </a:r>
            <a:r>
              <a:rPr lang="zh-CN" altLang="zh-CN" sz="2800" b="0" dirty="0">
                <a:latin typeface="华文楷体" pitchFamily="2" charset="-122"/>
                <a:ea typeface="华文楷体" pitchFamily="2" charset="-122"/>
              </a:rPr>
              <a:t>内容操作</a:t>
            </a:r>
            <a:r>
              <a:rPr lang="en-US" altLang="zh-CN" sz="2800" b="0" dirty="0">
                <a:latin typeface="华文楷体" pitchFamily="2" charset="-122"/>
                <a:ea typeface="华文楷体" pitchFamily="2" charset="-122"/>
              </a:rPr>
              <a:t>(top)</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当栈中元素个数为零时，称为</a:t>
            </a:r>
            <a:r>
              <a:rPr lang="zh-CN" altLang="zh-CN" sz="2800" dirty="0">
                <a:latin typeface="华文楷体" pitchFamily="2" charset="-122"/>
                <a:ea typeface="华文楷体" pitchFamily="2" charset="-122"/>
              </a:rPr>
              <a:t>空栈</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栈相关术语：</a:t>
            </a:r>
          </a:p>
        </p:txBody>
      </p:sp>
    </p:spTree>
    <p:extLst>
      <p:ext uri="{BB962C8B-B14F-4D97-AF65-F5344CB8AC3E}">
        <p14:creationId xmlns:p14="http://schemas.microsoft.com/office/powerpoint/2010/main" val="37779281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328329"/>
            <a:ext cx="11903716" cy="525137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else {   switch (</a:t>
            </a:r>
            <a:r>
              <a:rPr lang="en-US" altLang="zh-CN" b="0" dirty="0" err="1">
                <a:ea typeface="华文楷体" panose="02010600040101010101" pitchFamily="2" charset="-122"/>
                <a:cs typeface="Times New Roman" panose="02020603050405020304" pitchFamily="18" charset="0"/>
              </a:rPr>
              <a:t>inStr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case '(':   </a:t>
            </a:r>
            <a:r>
              <a:rPr lang="en-US" altLang="zh-CN" b="0" dirty="0" err="1">
                <a:ea typeface="华文楷体" panose="02010600040101010101" pitchFamily="2" charset="-122"/>
                <a:cs typeface="Times New Roman" panose="02020603050405020304" pitchFamily="18" charset="0"/>
              </a:rPr>
              <a:t>s.push</a:t>
            </a:r>
            <a:r>
              <a:rPr lang="en-US" altLang="zh-CN" b="0" dirty="0">
                <a:ea typeface="华文楷体" panose="02010600040101010101" pitchFamily="2" charset="-122"/>
                <a:cs typeface="Times New Roman" panose="02020603050405020304" pitchFamily="18" charset="0"/>
              </a:rPr>
              <a:t>('('); break; //</a:t>
            </a:r>
            <a:r>
              <a:rPr lang="zh-CN" altLang="zh-CN" b="0" dirty="0">
                <a:ea typeface="华文楷体" panose="02010600040101010101" pitchFamily="2" charset="-122"/>
                <a:cs typeface="Times New Roman" panose="02020603050405020304" pitchFamily="18" charset="0"/>
              </a:rPr>
              <a:t>优先级最高，直接入栈</a:t>
            </a:r>
          </a:p>
          <a:p>
            <a:pPr marL="0" indent="0">
              <a:buNone/>
            </a:pPr>
            <a:r>
              <a:rPr lang="en-US" altLang="zh-CN" b="0" dirty="0">
                <a:ea typeface="华文楷体" panose="02010600040101010101" pitchFamily="2" charset="-122"/>
                <a:cs typeface="Times New Roman" panose="02020603050405020304" pitchFamily="18" charset="0"/>
              </a:rPr>
              <a:t>                 case ')':   //</a:t>
            </a:r>
            <a:r>
              <a:rPr lang="zh-CN" altLang="zh-CN" b="0" dirty="0">
                <a:ea typeface="华文楷体" panose="02010600040101010101" pitchFamily="2" charset="-122"/>
                <a:cs typeface="Times New Roman" panose="02020603050405020304" pitchFamily="18" charset="0"/>
              </a:rPr>
              <a:t>弹栈，弹出元素进入后缀式，直到弹出一个左括号</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sufStr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字符不入栈</a:t>
            </a:r>
          </a:p>
          <a:p>
            <a:pPr marL="0" indent="0">
              <a:buNone/>
            </a:pPr>
            <a:r>
              <a:rPr lang="en-US" altLang="zh-CN" b="0" dirty="0">
                <a:ea typeface="华文楷体" panose="02010600040101010101" pitchFamily="2" charset="-122"/>
                <a:cs typeface="Times New Roman" panose="02020603050405020304" pitchFamily="18" charset="0"/>
              </a:rPr>
              <a:t>                         break;</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中缀转后缀式算法实现</a:t>
            </a:r>
          </a:p>
        </p:txBody>
      </p:sp>
    </p:spTree>
    <p:extLst>
      <p:ext uri="{BB962C8B-B14F-4D97-AF65-F5344CB8AC3E}">
        <p14:creationId xmlns:p14="http://schemas.microsoft.com/office/powerpoint/2010/main" val="18920942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328329"/>
            <a:ext cx="11903716" cy="525137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case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case '/':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为左结合，故后来者优先级低</a:t>
            </a: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s.pop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sufStr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s.push</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inStr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break;</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中缀转后缀式算法实现</a:t>
            </a:r>
          </a:p>
        </p:txBody>
      </p:sp>
    </p:spTree>
    <p:extLst>
      <p:ext uri="{BB962C8B-B14F-4D97-AF65-F5344CB8AC3E}">
        <p14:creationId xmlns:p14="http://schemas.microsoft.com/office/powerpoint/2010/main" val="21027282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0" y="612712"/>
            <a:ext cx="11903716" cy="624528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case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case '-':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!='(')&amp;&amp;(</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只有左括号和底垫优先级比</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低</a:t>
            </a: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s.pop</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sufStr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s.push</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inStr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break;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}//switch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}//else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53761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77078" y="612712"/>
            <a:ext cx="7832035" cy="624528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将栈中还没有弹出的操作符弹空</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sufStr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sufStr</a:t>
            </a:r>
            <a:r>
              <a:rPr lang="en-US" altLang="zh-CN" b="0" dirty="0">
                <a:ea typeface="华文楷体" panose="02010600040101010101" pitchFamily="2" charset="-122"/>
                <a:cs typeface="Times New Roman" panose="02020603050405020304" pitchFamily="18" charset="0"/>
              </a:rPr>
              <a:t>[j]='\0'; //</a:t>
            </a:r>
            <a:r>
              <a:rPr lang="zh-CN" altLang="zh-CN" b="0" dirty="0">
                <a:ea typeface="华文楷体" panose="02010600040101010101" pitchFamily="2" charset="-122"/>
                <a:cs typeface="Times New Roman" panose="02020603050405020304" pitchFamily="18" charset="0"/>
              </a:rPr>
              <a:t>后缀字符串加结束符</a:t>
            </a:r>
            <a:r>
              <a:rPr lang="en-US" altLang="zh-CN" b="0" dirty="0">
                <a:ea typeface="华文楷体" panose="02010600040101010101" pitchFamily="2" charset="-122"/>
                <a:cs typeface="Times New Roman" panose="02020603050405020304" pitchFamily="18" charset="0"/>
              </a:rPr>
              <a:t>'\0'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
        <p:nvSpPr>
          <p:cNvPr id="2" name="椭圆 1"/>
          <p:cNvSpPr/>
          <p:nvPr/>
        </p:nvSpPr>
        <p:spPr>
          <a:xfrm>
            <a:off x="11325497" y="6309360"/>
            <a:ext cx="300446" cy="2351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5931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栈的应用</a:t>
            </a:r>
            <a:endParaRPr lang="en-US" altLang="zh-CN" sz="2800" dirty="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solidFill>
                  <a:srgbClr val="FF0000"/>
                </a:solidFill>
                <a:latin typeface="华文楷体" pitchFamily="2" charset="-122"/>
                <a:ea typeface="华文楷体" pitchFamily="2" charset="-122"/>
              </a:rPr>
              <a:t>队列</a:t>
            </a:r>
            <a:endParaRPr lang="en-US" altLang="zh-CN" sz="2800" b="1" dirty="0">
              <a:solidFill>
                <a:srgbClr val="FF0000"/>
              </a:solidFill>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队列的应用</a:t>
            </a:r>
          </a:p>
        </p:txBody>
      </p:sp>
    </p:spTree>
    <p:extLst>
      <p:ext uri="{BB962C8B-B14F-4D97-AF65-F5344CB8AC3E}">
        <p14:creationId xmlns:p14="http://schemas.microsoft.com/office/powerpoint/2010/main" val="21476698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如果元素到达线性结构的时间越早，离开</a:t>
            </a:r>
            <a:r>
              <a:rPr lang="zh-CN" altLang="en-US" sz="2800" b="0" dirty="0">
                <a:latin typeface="华文楷体" pitchFamily="2" charset="-122"/>
                <a:ea typeface="华文楷体" pitchFamily="2" charset="-122"/>
              </a:rPr>
              <a:t>的</a:t>
            </a:r>
            <a:r>
              <a:rPr lang="zh-CN" altLang="zh-CN" sz="2800" b="0" dirty="0">
                <a:latin typeface="华文楷体" pitchFamily="2" charset="-122"/>
                <a:ea typeface="华文楷体" pitchFamily="2" charset="-122"/>
              </a:rPr>
              <a:t>时间就越早，这种线性结构称为</a:t>
            </a:r>
            <a:r>
              <a:rPr lang="zh-CN" altLang="zh-CN" sz="2800" dirty="0">
                <a:latin typeface="华文楷体" pitchFamily="2" charset="-122"/>
                <a:ea typeface="华文楷体" pitchFamily="2" charset="-122"/>
              </a:rPr>
              <a:t>队（</a:t>
            </a:r>
            <a:r>
              <a:rPr lang="en-US" altLang="zh-CN" sz="2800" dirty="0">
                <a:latin typeface="华文楷体" pitchFamily="2" charset="-122"/>
                <a:ea typeface="华文楷体" pitchFamily="2" charset="-122"/>
              </a:rPr>
              <a:t>Queue</a:t>
            </a:r>
            <a:r>
              <a:rPr lang="zh-CN" altLang="zh-CN" sz="2800" dirty="0">
                <a:latin typeface="华文楷体" pitchFamily="2" charset="-122"/>
                <a:ea typeface="华文楷体" pitchFamily="2" charset="-122"/>
              </a:rPr>
              <a:t>）或者队列</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因为元素之间的关系是由到达、离开的时间决定的，因此队列通常被称为时间有序表。</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而到达和离开的含义就是插入和删除操作，因此队列可以看作是插入和删除操作位置受限的线性表。</a:t>
            </a: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队列的定义：</a:t>
            </a:r>
          </a:p>
        </p:txBody>
      </p:sp>
    </p:spTree>
    <p:extLst>
      <p:ext uri="{BB962C8B-B14F-4D97-AF65-F5344CB8AC3E}">
        <p14:creationId xmlns:p14="http://schemas.microsoft.com/office/powerpoint/2010/main" val="5940116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2734841"/>
          </a:xfrm>
        </p:spPr>
        <p:txBody>
          <a:bodyPr>
            <a:normAutofit fontScale="85000" lnSpcReduction="20000"/>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客户在银行窗口前排队存取款、计算机系统中打印管理器对打印队列的处理都采用了先来先服务</a:t>
            </a:r>
            <a:r>
              <a:rPr lang="en-US" altLang="zh-CN" sz="2800" b="0" dirty="0">
                <a:ea typeface="华文楷体" pitchFamily="2" charset="-122"/>
                <a:cs typeface="Times New Roman" panose="02020603050405020304" pitchFamily="18" charset="0"/>
              </a:rPr>
              <a:t>(FIFO, First In First Out)</a:t>
            </a:r>
            <a:r>
              <a:rPr lang="zh-CN" altLang="zh-CN" sz="2800" b="0" dirty="0">
                <a:ea typeface="华文楷体" pitchFamily="2" charset="-122"/>
                <a:cs typeface="Times New Roman" panose="02020603050405020304" pitchFamily="18" charset="0"/>
              </a:rPr>
              <a:t>的方式。</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可以将队列想象为一段管道，元素从一端流入，从另一端流出。流入端称为</a:t>
            </a:r>
            <a:r>
              <a:rPr lang="zh-CN" altLang="zh-CN" sz="2800" dirty="0">
                <a:ea typeface="华文楷体" pitchFamily="2" charset="-122"/>
                <a:cs typeface="Times New Roman" panose="02020603050405020304" pitchFamily="18" charset="0"/>
              </a:rPr>
              <a:t>队尾</a:t>
            </a:r>
            <a:r>
              <a:rPr lang="zh-CN" altLang="zh-CN" sz="2800" b="0" dirty="0">
                <a:ea typeface="华文楷体" pitchFamily="2" charset="-122"/>
                <a:cs typeface="Times New Roman" panose="02020603050405020304" pitchFamily="18" charset="0"/>
              </a:rPr>
              <a:t>，流出端称为</a:t>
            </a:r>
            <a:r>
              <a:rPr lang="zh-CN" altLang="zh-CN" sz="2800" dirty="0">
                <a:ea typeface="华文楷体" pitchFamily="2" charset="-122"/>
                <a:cs typeface="Times New Roman" panose="02020603050405020304" pitchFamily="18" charset="0"/>
              </a:rPr>
              <a:t>队首</a:t>
            </a:r>
            <a:r>
              <a:rPr lang="zh-CN" altLang="zh-CN" dirty="0">
                <a:ea typeface="华文楷体" panose="02010600040101010101" pitchFamily="2" charset="-122"/>
                <a:cs typeface="Times New Roman" panose="02020603050405020304" pitchFamily="18" charset="0"/>
              </a:rPr>
              <a:t>。</a:t>
            </a:r>
            <a:endParaRPr lang="en-US" altLang="zh-CN"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900" b="0" dirty="0">
                <a:ea typeface="华文楷体" pitchFamily="2" charset="-122"/>
                <a:cs typeface="Times New Roman" panose="02020603050405020304" pitchFamily="18" charset="0"/>
              </a:rPr>
              <a:t>元素从队首删除的操作，称为</a:t>
            </a:r>
            <a:r>
              <a:rPr lang="zh-CN" altLang="zh-CN" sz="2900" dirty="0">
                <a:ea typeface="华文楷体" pitchFamily="2" charset="-122"/>
                <a:cs typeface="Times New Roman" panose="02020603050405020304" pitchFamily="18" charset="0"/>
              </a:rPr>
              <a:t>出队</a:t>
            </a:r>
            <a:r>
              <a:rPr lang="zh-CN" altLang="zh-CN" sz="2900" b="0" dirty="0">
                <a:ea typeface="华文楷体" pitchFamily="2" charset="-122"/>
                <a:cs typeface="Times New Roman" panose="02020603050405020304" pitchFamily="18" charset="0"/>
              </a:rPr>
              <a:t>（</a:t>
            </a:r>
            <a:r>
              <a:rPr lang="en-US" altLang="zh-CN" sz="2900" b="0" dirty="0" err="1">
                <a:ea typeface="华文楷体" pitchFamily="2" charset="-122"/>
                <a:cs typeface="Times New Roman" panose="02020603050405020304" pitchFamily="18" charset="0"/>
              </a:rPr>
              <a:t>deQueue</a:t>
            </a:r>
            <a:r>
              <a:rPr lang="zh-CN" altLang="zh-CN" sz="2900" b="0" dirty="0">
                <a:ea typeface="华文楷体" pitchFamily="2" charset="-122"/>
                <a:cs typeface="Times New Roman" panose="02020603050405020304" pitchFamily="18" charset="0"/>
              </a:rPr>
              <a:t>）；元素在队尾位置插入的操作，称为</a:t>
            </a:r>
            <a:r>
              <a:rPr lang="zh-CN" altLang="zh-CN" sz="2900" dirty="0">
                <a:ea typeface="华文楷体" pitchFamily="2" charset="-122"/>
                <a:cs typeface="Times New Roman" panose="02020603050405020304" pitchFamily="18" charset="0"/>
              </a:rPr>
              <a:t>进队</a:t>
            </a:r>
            <a:r>
              <a:rPr lang="zh-CN" altLang="zh-CN" sz="2900" b="0" dirty="0">
                <a:ea typeface="华文楷体" pitchFamily="2" charset="-122"/>
                <a:cs typeface="Times New Roman" panose="02020603050405020304" pitchFamily="18" charset="0"/>
              </a:rPr>
              <a:t>（</a:t>
            </a:r>
            <a:r>
              <a:rPr lang="en-US" altLang="zh-CN" sz="2900" b="0" dirty="0" err="1">
                <a:ea typeface="华文楷体" pitchFamily="2" charset="-122"/>
                <a:cs typeface="Times New Roman" panose="02020603050405020304" pitchFamily="18" charset="0"/>
              </a:rPr>
              <a:t>enQueue</a:t>
            </a:r>
            <a:r>
              <a:rPr lang="zh-CN" altLang="zh-CN" sz="2900" b="0" dirty="0">
                <a:ea typeface="华文楷体" pitchFamily="2" charset="-122"/>
                <a:cs typeface="Times New Roman" panose="02020603050405020304" pitchFamily="18" charset="0"/>
              </a:rPr>
              <a:t>）。</a:t>
            </a:r>
            <a:endParaRPr lang="en-US" altLang="zh-CN" sz="29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队列的定义：</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3286332" y="4657518"/>
            <a:ext cx="4863756" cy="1663769"/>
          </a:xfrm>
          <a:prstGeom prst="rect">
            <a:avLst/>
          </a:prstGeom>
          <a:noFill/>
          <a:ln>
            <a:noFill/>
          </a:ln>
        </p:spPr>
      </p:pic>
    </p:spTree>
    <p:extLst>
      <p:ext uri="{BB962C8B-B14F-4D97-AF65-F5344CB8AC3E}">
        <p14:creationId xmlns:p14="http://schemas.microsoft.com/office/powerpoint/2010/main" val="37105535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6"/>
            <a:ext cx="11903716" cy="2130902"/>
          </a:xfrm>
        </p:spPr>
        <p:txBody>
          <a:bodyPr>
            <a:normAutofit/>
          </a:bodyPr>
          <a:lstStyle/>
          <a:p>
            <a:pPr marL="0" indent="0">
              <a:lnSpc>
                <a:spcPct val="115000"/>
              </a:lnSpc>
              <a:buNone/>
              <a:defRPr/>
            </a:pPr>
            <a:r>
              <a:rPr lang="zh-CN" altLang="zh-CN" sz="2800" b="0" dirty="0">
                <a:ea typeface="华文楷体" pitchFamily="2" charset="-122"/>
                <a:cs typeface="Times New Roman" panose="02020603050405020304" pitchFamily="18" charset="0"/>
              </a:rPr>
              <a:t>队列的基本操作包括</a:t>
            </a:r>
            <a:r>
              <a:rPr lang="en-US" altLang="zh-CN" sz="2800" b="0" dirty="0">
                <a:ea typeface="华文楷体" pitchFamily="2" charset="-122"/>
                <a:cs typeface="Times New Roman" panose="02020603050405020304" pitchFamily="18" charset="0"/>
              </a:rPr>
              <a:t>:</a:t>
            </a:r>
          </a:p>
          <a:p>
            <a:pPr marL="0" indent="0">
              <a:lnSpc>
                <a:spcPct val="115000"/>
              </a:lnSpc>
              <a:buNone/>
              <a:defRPr/>
            </a:pPr>
            <a:r>
              <a:rPr lang="zh-CN" altLang="zh-CN" sz="2800" b="0" dirty="0">
                <a:ea typeface="华文楷体" pitchFamily="2" charset="-122"/>
                <a:cs typeface="Times New Roman" panose="02020603050405020304" pitchFamily="18" charset="0"/>
              </a:rPr>
              <a:t>构造队列</a:t>
            </a:r>
            <a:r>
              <a:rPr lang="en-US" altLang="zh-CN" sz="2800" b="0" dirty="0">
                <a:ea typeface="华文楷体" pitchFamily="2" charset="-122"/>
                <a:cs typeface="Times New Roman" panose="02020603050405020304" pitchFamily="18" charset="0"/>
              </a:rPr>
              <a:t>initialize</a:t>
            </a:r>
            <a:r>
              <a:rPr lang="zh-CN" altLang="zh-CN" sz="2800" b="0" dirty="0">
                <a:ea typeface="华文楷体" pitchFamily="2" charset="-122"/>
                <a:cs typeface="Times New Roman" panose="02020603050405020304" pitchFamily="18" charset="0"/>
              </a:rPr>
              <a:t>、判队空</a:t>
            </a:r>
            <a:r>
              <a:rPr lang="en-US" altLang="zh-CN" sz="2800" b="0" dirty="0" err="1">
                <a:ea typeface="华文楷体" pitchFamily="2" charset="-122"/>
                <a:cs typeface="Times New Roman" panose="02020603050405020304" pitchFamily="18" charset="0"/>
              </a:rPr>
              <a:t>isEmpty</a:t>
            </a:r>
            <a:r>
              <a:rPr lang="zh-CN" altLang="zh-CN" sz="2800" b="0" dirty="0">
                <a:ea typeface="华文楷体" pitchFamily="2" charset="-122"/>
                <a:cs typeface="Times New Roman" panose="02020603050405020304" pitchFamily="18" charset="0"/>
              </a:rPr>
              <a:t>、判队满</a:t>
            </a:r>
            <a:r>
              <a:rPr lang="en-US" altLang="zh-CN" sz="2800" b="0" dirty="0" err="1">
                <a:ea typeface="华文楷体" pitchFamily="2" charset="-122"/>
                <a:cs typeface="Times New Roman" panose="02020603050405020304" pitchFamily="18" charset="0"/>
              </a:rPr>
              <a:t>isFull</a:t>
            </a:r>
            <a:r>
              <a:rPr lang="zh-CN" altLang="zh-CN" sz="2800" b="0" dirty="0">
                <a:ea typeface="华文楷体" pitchFamily="2" charset="-122"/>
                <a:cs typeface="Times New Roman" panose="02020603050405020304" pitchFamily="18" charset="0"/>
              </a:rPr>
              <a:t>、读队首元素</a:t>
            </a:r>
            <a:r>
              <a:rPr lang="en-US" altLang="zh-CN" sz="2800" b="0" dirty="0">
                <a:ea typeface="华文楷体" pitchFamily="2" charset="-122"/>
                <a:cs typeface="Times New Roman" panose="02020603050405020304" pitchFamily="18" charset="0"/>
              </a:rPr>
              <a:t>front</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 </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zh-CN" sz="2800" b="0" dirty="0">
                <a:ea typeface="华文楷体" pitchFamily="2" charset="-122"/>
                <a:cs typeface="Times New Roman" panose="02020603050405020304" pitchFamily="18" charset="0"/>
              </a:rPr>
              <a:t>进</a:t>
            </a:r>
            <a:r>
              <a:rPr lang="zh-CN" altLang="en-US" sz="2800" b="0" dirty="0">
                <a:ea typeface="华文楷体" pitchFamily="2" charset="-122"/>
                <a:cs typeface="Times New Roman" panose="02020603050405020304" pitchFamily="18" charset="0"/>
              </a:rPr>
              <a:t>队</a:t>
            </a:r>
            <a:r>
              <a:rPr lang="en-US" altLang="zh-CN" sz="2800" b="0" dirty="0" err="1">
                <a:ea typeface="华文楷体" pitchFamily="2" charset="-122"/>
                <a:cs typeface="Times New Roman" panose="02020603050405020304" pitchFamily="18" charset="0"/>
              </a:rPr>
              <a:t>enQueue</a:t>
            </a:r>
            <a:r>
              <a:rPr lang="zh-CN" altLang="zh-CN" sz="2800" b="0" dirty="0">
                <a:ea typeface="华文楷体" pitchFamily="2" charset="-122"/>
                <a:cs typeface="Times New Roman" panose="02020603050405020304" pitchFamily="18" charset="0"/>
              </a:rPr>
              <a:t>、出队</a:t>
            </a:r>
            <a:r>
              <a:rPr lang="en-US" altLang="zh-CN" sz="2800" b="0" dirty="0" err="1">
                <a:ea typeface="华文楷体" pitchFamily="2" charset="-122"/>
                <a:cs typeface="Times New Roman" panose="02020603050405020304" pitchFamily="18" charset="0"/>
              </a:rPr>
              <a:t>deQueue</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销毁队列</a:t>
            </a:r>
            <a:r>
              <a:rPr lang="en-US" altLang="zh-CN" sz="2800" b="0" dirty="0">
                <a:ea typeface="华文楷体" pitchFamily="2" charset="-122"/>
                <a:cs typeface="Times New Roman" panose="02020603050405020304" pitchFamily="18" charset="0"/>
              </a:rPr>
              <a:t>destroy</a:t>
            </a:r>
            <a:r>
              <a:rPr lang="zh-CN" altLang="zh-CN" sz="2800" b="0" dirty="0">
                <a:ea typeface="华文楷体" pitchFamily="2" charset="-122"/>
                <a:cs typeface="Times New Roman" panose="02020603050405020304" pitchFamily="18" charset="0"/>
              </a:rPr>
              <a:t>。 </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队列的基本操作：</a:t>
            </a:r>
          </a:p>
        </p:txBody>
      </p:sp>
    </p:spTree>
    <p:extLst>
      <p:ext uri="{BB962C8B-B14F-4D97-AF65-F5344CB8AC3E}">
        <p14:creationId xmlns:p14="http://schemas.microsoft.com/office/powerpoint/2010/main" val="4338146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0" y="1328329"/>
            <a:ext cx="11903716" cy="5371057"/>
          </a:xfrm>
        </p:spPr>
        <p:txBody>
          <a:bodyPr>
            <a:noAutofit/>
          </a:bodyPr>
          <a:lstStyle/>
          <a:p>
            <a:pPr marL="0" indent="0">
              <a:buNone/>
            </a:pPr>
            <a:r>
              <a:rPr lang="en-US" altLang="zh-CN" sz="2000" dirty="0">
                <a:ea typeface="华文楷体" panose="02010600040101010101" pitchFamily="2" charset="-122"/>
                <a:cs typeface="Times New Roman" panose="02020603050405020304" pitchFamily="18" charset="0"/>
              </a:rPr>
              <a:t>     </a:t>
            </a:r>
            <a:r>
              <a:rPr lang="en-US" altLang="zh-CN" sz="2000" b="0" dirty="0">
                <a:ea typeface="华文楷体" panose="02010600040101010101" pitchFamily="2" charset="-122"/>
                <a:cs typeface="Times New Roman" panose="02020603050405020304" pitchFamily="18" charset="0"/>
              </a:rPr>
              <a:t>Data: { x</a:t>
            </a:r>
            <a:r>
              <a:rPr lang="en-US" altLang="zh-CN" sz="2000" b="0" baseline="-25000" dirty="0">
                <a:ea typeface="华文楷体" panose="02010600040101010101" pitchFamily="2" charset="-122"/>
                <a:cs typeface="Times New Roman" panose="02020603050405020304" pitchFamily="18" charset="0"/>
              </a:rPr>
              <a:t>i </a:t>
            </a:r>
            <a:r>
              <a:rPr lang="en-US" altLang="zh-CN" sz="2000" b="0" dirty="0">
                <a:ea typeface="华文楷体" panose="02010600040101010101" pitchFamily="2" charset="-122"/>
                <a:cs typeface="Times New Roman" panose="02020603050405020304" pitchFamily="18" charset="0"/>
              </a:rPr>
              <a:t>| x</a:t>
            </a:r>
            <a:r>
              <a:rPr lang="en-US" altLang="zh-CN" sz="2000" b="0" baseline="-25000" dirty="0">
                <a:ea typeface="华文楷体" panose="02010600040101010101" pitchFamily="2" charset="-122"/>
                <a:cs typeface="Times New Roman" panose="02020603050405020304" pitchFamily="18" charset="0"/>
              </a:rPr>
              <a:t>i</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a:t>
            </a:r>
            <a:r>
              <a:rPr lang="en-US" altLang="zh-CN" sz="2000" b="0" dirty="0">
                <a:ea typeface="华文楷体" panose="02010600040101010101" pitchFamily="2" charset="-122"/>
                <a:cs typeface="Times New Roman" panose="02020603050405020304" pitchFamily="18" charset="0"/>
              </a:rPr>
              <a:t> </a:t>
            </a:r>
            <a:r>
              <a:rPr lang="en-US" altLang="zh-CN" sz="2000" b="0" dirty="0" err="1">
                <a:ea typeface="华文楷体" panose="02010600040101010101" pitchFamily="2" charset="-122"/>
                <a:cs typeface="Times New Roman" panose="02020603050405020304" pitchFamily="18" charset="0"/>
              </a:rPr>
              <a:t>ElemSet</a:t>
            </a:r>
            <a:r>
              <a:rPr lang="en-US" altLang="zh-CN" sz="2000" b="0" dirty="0">
                <a:ea typeface="华文楷体" panose="02010600040101010101" pitchFamily="2" charset="-122"/>
                <a:cs typeface="Times New Roman" panose="02020603050405020304" pitchFamily="18" charset="0"/>
              </a:rPr>
              <a:t>, </a:t>
            </a:r>
            <a:r>
              <a:rPr lang="en-US" altLang="zh-CN" sz="2000" b="0" dirty="0" err="1">
                <a:ea typeface="华文楷体" panose="02010600040101010101" pitchFamily="2" charset="-122"/>
                <a:cs typeface="Times New Roman" panose="02020603050405020304" pitchFamily="18" charset="0"/>
              </a:rPr>
              <a:t>i</a:t>
            </a:r>
            <a:r>
              <a:rPr lang="en-US" altLang="zh-CN" sz="2000" b="0" dirty="0">
                <a:ea typeface="华文楷体" panose="02010600040101010101" pitchFamily="2" charset="-122"/>
                <a:cs typeface="Times New Roman" panose="02020603050405020304" pitchFamily="18" charset="0"/>
              </a:rPr>
              <a:t>=1,2,3,……n, n &gt; 0} </a:t>
            </a:r>
            <a:r>
              <a:rPr lang="zh-CN" altLang="zh-CN" sz="2000" b="0" dirty="0">
                <a:ea typeface="华文楷体" panose="02010600040101010101" pitchFamily="2" charset="-122"/>
                <a:cs typeface="Times New Roman" panose="02020603050405020304" pitchFamily="18" charset="0"/>
              </a:rPr>
              <a:t>或 </a:t>
            </a:r>
            <a:r>
              <a:rPr lang="en-US" altLang="zh-CN" sz="2000" b="0" dirty="0">
                <a:ea typeface="华文楷体" panose="02010600040101010101" pitchFamily="2" charset="-122"/>
                <a:cs typeface="Times New Roman" panose="02020603050405020304" pitchFamily="18" charset="0"/>
              </a:rPr>
              <a:t>Φ; </a:t>
            </a:r>
            <a:r>
              <a:rPr lang="en-US" altLang="zh-CN" sz="2000" b="0" dirty="0" err="1">
                <a:ea typeface="华文楷体" panose="02010600040101010101" pitchFamily="2" charset="-122"/>
                <a:cs typeface="Times New Roman" panose="02020603050405020304" pitchFamily="18" charset="0"/>
              </a:rPr>
              <a:t>ElemSet</a:t>
            </a:r>
            <a:r>
              <a:rPr lang="zh-CN" altLang="zh-CN" sz="2000" b="0" dirty="0">
                <a:ea typeface="华文楷体" panose="02010600040101010101" pitchFamily="2" charset="-122"/>
                <a:cs typeface="Times New Roman" panose="02020603050405020304" pitchFamily="18" charset="0"/>
              </a:rPr>
              <a:t>为元素集合。</a:t>
            </a:r>
          </a:p>
          <a:p>
            <a:pPr marL="0" indent="0">
              <a:buNone/>
            </a:pPr>
            <a:r>
              <a:rPr lang="en-US" altLang="zh-CN" sz="2000" b="0" dirty="0">
                <a:ea typeface="华文楷体" panose="02010600040101010101" pitchFamily="2" charset="-122"/>
                <a:cs typeface="Times New Roman" panose="02020603050405020304" pitchFamily="18" charset="0"/>
              </a:rPr>
              <a:t>     Relation: {&lt;x</a:t>
            </a:r>
            <a:r>
              <a:rPr lang="en-US" altLang="zh-CN" sz="2000" b="0" baseline="-25000" dirty="0">
                <a:ea typeface="华文楷体" panose="02010600040101010101" pitchFamily="2" charset="-122"/>
                <a:cs typeface="Times New Roman" panose="02020603050405020304" pitchFamily="18" charset="0"/>
              </a:rPr>
              <a:t>i</a:t>
            </a:r>
            <a:r>
              <a:rPr lang="en-US" altLang="zh-CN" sz="2000" b="0" dirty="0">
                <a:ea typeface="华文楷体" panose="02010600040101010101" pitchFamily="2" charset="-122"/>
                <a:cs typeface="Times New Roman" panose="02020603050405020304" pitchFamily="18" charset="0"/>
              </a:rPr>
              <a:t>,x</a:t>
            </a:r>
            <a:r>
              <a:rPr lang="en-US" altLang="zh-CN" sz="2000" b="0" baseline="-25000" dirty="0">
                <a:ea typeface="华文楷体" panose="02010600040101010101" pitchFamily="2" charset="-122"/>
                <a:cs typeface="Times New Roman" panose="02020603050405020304" pitchFamily="18" charset="0"/>
              </a:rPr>
              <a:t>i+1</a:t>
            </a:r>
            <a:r>
              <a:rPr lang="en-US" altLang="zh-CN" sz="2000" b="0" dirty="0">
                <a:ea typeface="华文楷体" panose="02010600040101010101" pitchFamily="2" charset="-122"/>
                <a:cs typeface="Times New Roman" panose="02020603050405020304" pitchFamily="18" charset="0"/>
              </a:rPr>
              <a:t>&gt;|x</a:t>
            </a:r>
            <a:r>
              <a:rPr lang="en-US" altLang="zh-CN" sz="2000" b="0" baseline="-25000" dirty="0">
                <a:ea typeface="华文楷体" panose="02010600040101010101" pitchFamily="2" charset="-122"/>
                <a:cs typeface="Times New Roman" panose="02020603050405020304" pitchFamily="18" charset="0"/>
              </a:rPr>
              <a:t>i</a:t>
            </a:r>
            <a:r>
              <a:rPr lang="en-US" altLang="zh-CN" sz="2000" b="0" dirty="0">
                <a:ea typeface="华文楷体" panose="02010600040101010101" pitchFamily="2" charset="-122"/>
                <a:cs typeface="Times New Roman" panose="02020603050405020304" pitchFamily="18" charset="0"/>
              </a:rPr>
              <a:t>,x</a:t>
            </a:r>
            <a:r>
              <a:rPr lang="en-US" altLang="zh-CN" sz="2000" b="0" baseline="-25000" dirty="0">
                <a:ea typeface="华文楷体" panose="02010600040101010101" pitchFamily="2" charset="-122"/>
                <a:cs typeface="Times New Roman" panose="02020603050405020304" pitchFamily="18" charset="0"/>
              </a:rPr>
              <a:t>i+1</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a:t>
            </a:r>
            <a:r>
              <a:rPr lang="en-US" altLang="zh-CN" sz="2000" b="0" dirty="0">
                <a:ea typeface="华文楷体" panose="02010600040101010101" pitchFamily="2" charset="-122"/>
                <a:cs typeface="Times New Roman" panose="02020603050405020304" pitchFamily="18" charset="0"/>
              </a:rPr>
              <a:t>ElemSet, </a:t>
            </a:r>
            <a:r>
              <a:rPr lang="en-US" altLang="zh-CN" sz="2000" b="0" dirty="0" err="1">
                <a:ea typeface="华文楷体" panose="02010600040101010101" pitchFamily="2" charset="-122"/>
                <a:cs typeface="Times New Roman" panose="02020603050405020304" pitchFamily="18" charset="0"/>
              </a:rPr>
              <a:t>i</a:t>
            </a:r>
            <a:r>
              <a:rPr lang="en-US" altLang="zh-CN" sz="2000" b="0" dirty="0">
                <a:ea typeface="华文楷体" panose="02010600040101010101" pitchFamily="2" charset="-122"/>
                <a:cs typeface="Times New Roman" panose="02020603050405020304" pitchFamily="18" charset="0"/>
              </a:rPr>
              <a:t>=1,2,3,</a:t>
            </a:r>
            <a:r>
              <a:rPr lang="zh-CN" altLang="zh-CN" sz="2000" b="0" dirty="0">
                <a:ea typeface="华文楷体" panose="02010600040101010101" pitchFamily="2" charset="-122"/>
                <a:cs typeface="Times New Roman" panose="02020603050405020304" pitchFamily="18" charset="0"/>
              </a:rPr>
              <a:t>……</a:t>
            </a:r>
            <a:r>
              <a:rPr lang="en-US" altLang="zh-CN" sz="2000" b="0" dirty="0">
                <a:ea typeface="华文楷体" panose="02010600040101010101" pitchFamily="2" charset="-122"/>
                <a:cs typeface="Times New Roman" panose="02020603050405020304" pitchFamily="18" charset="0"/>
              </a:rPr>
              <a:t>n-1}, x</a:t>
            </a:r>
            <a:r>
              <a:rPr lang="en-US" altLang="zh-CN" sz="2000" b="0" baseline="-25000" dirty="0">
                <a:ea typeface="华文楷体" panose="02010600040101010101" pitchFamily="2" charset="-122"/>
                <a:cs typeface="Times New Roman" panose="02020603050405020304" pitchFamily="18" charset="0"/>
              </a:rPr>
              <a:t>1</a:t>
            </a:r>
            <a:r>
              <a:rPr lang="zh-CN" altLang="zh-CN" sz="2000" b="0" dirty="0">
                <a:ea typeface="华文楷体" panose="02010600040101010101" pitchFamily="2" charset="-122"/>
                <a:cs typeface="Times New Roman" panose="02020603050405020304" pitchFamily="18" charset="0"/>
              </a:rPr>
              <a:t>为队首，</a:t>
            </a:r>
            <a:r>
              <a:rPr lang="en-US" altLang="zh-CN" sz="2000" b="0" dirty="0" err="1">
                <a:ea typeface="华文楷体" panose="02010600040101010101" pitchFamily="2" charset="-122"/>
                <a:cs typeface="Times New Roman" panose="02020603050405020304" pitchFamily="18" charset="0"/>
              </a:rPr>
              <a:t>x</a:t>
            </a:r>
            <a:r>
              <a:rPr lang="en-US" altLang="zh-CN" sz="2000" b="0" baseline="-25000" dirty="0" err="1">
                <a:ea typeface="华文楷体" panose="02010600040101010101" pitchFamily="2" charset="-122"/>
                <a:cs typeface="Times New Roman" panose="02020603050405020304" pitchFamily="18" charset="0"/>
              </a:rPr>
              <a:t>n</a:t>
            </a:r>
            <a:r>
              <a:rPr lang="zh-CN" altLang="zh-CN" sz="2000" b="0" dirty="0">
                <a:ea typeface="华文楷体" panose="02010600040101010101" pitchFamily="2" charset="-122"/>
                <a:cs typeface="Times New Roman" panose="02020603050405020304" pitchFamily="18" charset="0"/>
              </a:rPr>
              <a:t>为队尾。</a:t>
            </a:r>
          </a:p>
          <a:p>
            <a:pPr marL="0" indent="0">
              <a:buNone/>
            </a:pPr>
            <a:r>
              <a:rPr lang="en-US" altLang="zh-CN" sz="2000" b="0" dirty="0">
                <a:ea typeface="华文楷体" panose="02010600040101010101" pitchFamily="2" charset="-122"/>
                <a:cs typeface="Times New Roman" panose="02020603050405020304" pitchFamily="18" charset="0"/>
              </a:rPr>
              <a:t>     Operations:</a:t>
            </a:r>
            <a:endParaRPr lang="zh-CN" altLang="zh-CN" sz="2000" b="0" dirty="0">
              <a:ea typeface="华文楷体" panose="02010600040101010101" pitchFamily="2" charset="-122"/>
              <a:cs typeface="Times New Roman" panose="02020603050405020304" pitchFamily="18" charset="0"/>
            </a:endParaRPr>
          </a:p>
          <a:p>
            <a:pPr marL="0" indent="0">
              <a:buNone/>
            </a:pPr>
            <a:r>
              <a:rPr lang="en-US" altLang="zh-CN" sz="2000" b="0" dirty="0">
                <a:ea typeface="华文楷体" panose="02010600040101010101" pitchFamily="2" charset="-122"/>
                <a:cs typeface="Times New Roman" panose="02020603050405020304" pitchFamily="18" charset="0"/>
              </a:rPr>
              <a:t>	initialize    </a:t>
            </a:r>
            <a:r>
              <a:rPr lang="zh-CN" altLang="zh-CN" sz="2000" b="0" dirty="0">
                <a:ea typeface="华文楷体" panose="02010600040101010101" pitchFamily="2" charset="-122"/>
                <a:cs typeface="Times New Roman" panose="02020603050405020304" pitchFamily="18" charset="0"/>
              </a:rPr>
              <a:t>前提</a:t>
            </a:r>
            <a:r>
              <a:rPr lang="zh-CN" altLang="en-US" sz="2000" b="0" dirty="0">
                <a:ea typeface="华文楷体" panose="02010600040101010101" pitchFamily="2" charset="-122"/>
                <a:cs typeface="Times New Roman" panose="02020603050405020304" pitchFamily="18" charset="0"/>
              </a:rPr>
              <a:t>：</a:t>
            </a:r>
            <a:r>
              <a:rPr lang="zh-CN" altLang="zh-CN" sz="2000" b="0" dirty="0">
                <a:ea typeface="华文楷体" panose="02010600040101010101" pitchFamily="2" charset="-122"/>
                <a:cs typeface="Times New Roman" panose="02020603050405020304" pitchFamily="18" charset="0"/>
              </a:rPr>
              <a:t>无</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结果</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分配相应空间及初始化。</a:t>
            </a:r>
          </a:p>
          <a:p>
            <a:pPr marL="0" indent="0">
              <a:buNone/>
            </a:pPr>
            <a:r>
              <a:rPr lang="en-US" altLang="zh-CN" sz="2000" b="0" dirty="0">
                <a:ea typeface="华文楷体" panose="02010600040101010101" pitchFamily="2" charset="-122"/>
                <a:cs typeface="Times New Roman" panose="02020603050405020304" pitchFamily="18" charset="0"/>
              </a:rPr>
              <a:t>	</a:t>
            </a:r>
            <a:r>
              <a:rPr lang="en-US" altLang="zh-CN" sz="2000" b="0" dirty="0" err="1">
                <a:ea typeface="华文楷体" panose="02010600040101010101" pitchFamily="2" charset="-122"/>
                <a:cs typeface="Times New Roman" panose="02020603050405020304" pitchFamily="18" charset="0"/>
              </a:rPr>
              <a:t>isEmpty</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前提</a:t>
            </a:r>
            <a:r>
              <a:rPr lang="zh-CN" altLang="en-US" sz="2000" b="0" dirty="0">
                <a:ea typeface="华文楷体" panose="02010600040101010101" pitchFamily="2" charset="-122"/>
                <a:cs typeface="Times New Roman" panose="02020603050405020304" pitchFamily="18" charset="0"/>
              </a:rPr>
              <a:t>：</a:t>
            </a:r>
            <a:r>
              <a:rPr lang="zh-CN" altLang="zh-CN" sz="2000" b="0" dirty="0">
                <a:ea typeface="华文楷体" panose="02010600040101010101" pitchFamily="2" charset="-122"/>
                <a:cs typeface="Times New Roman" panose="02020603050405020304" pitchFamily="18" charset="0"/>
              </a:rPr>
              <a:t>无</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结果：</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队</a:t>
            </a:r>
            <a:r>
              <a:rPr lang="en-US" altLang="zh-CN" sz="2000" b="0" dirty="0">
                <a:ea typeface="华文楷体" panose="02010600040101010101" pitchFamily="2" charset="-122"/>
                <a:cs typeface="Times New Roman" panose="02020603050405020304" pitchFamily="18" charset="0"/>
              </a:rPr>
              <a:t>Queue</a:t>
            </a:r>
            <a:r>
              <a:rPr lang="zh-CN" altLang="zh-CN" sz="2000" b="0" dirty="0">
                <a:ea typeface="华文楷体" panose="02010600040101010101" pitchFamily="2" charset="-122"/>
                <a:cs typeface="Times New Roman" panose="02020603050405020304" pitchFamily="18" charset="0"/>
              </a:rPr>
              <a:t>为空返回</a:t>
            </a:r>
            <a:r>
              <a:rPr lang="en-US" altLang="zh-CN" sz="2000" b="0" dirty="0">
                <a:ea typeface="华文楷体" panose="02010600040101010101" pitchFamily="2" charset="-122"/>
                <a:cs typeface="Times New Roman" panose="02020603050405020304" pitchFamily="18" charset="0"/>
              </a:rPr>
              <a:t>true</a:t>
            </a:r>
            <a:r>
              <a:rPr lang="zh-CN" altLang="zh-CN" sz="2000" b="0" dirty="0">
                <a:ea typeface="华文楷体" panose="02010600040101010101" pitchFamily="2" charset="-122"/>
                <a:cs typeface="Times New Roman" panose="02020603050405020304" pitchFamily="18" charset="0"/>
              </a:rPr>
              <a:t>，否则返回</a:t>
            </a:r>
            <a:r>
              <a:rPr lang="en-US" altLang="zh-CN" sz="2000" b="0" dirty="0">
                <a:ea typeface="华文楷体" panose="02010600040101010101" pitchFamily="2" charset="-122"/>
                <a:cs typeface="Times New Roman" panose="02020603050405020304" pitchFamily="18" charset="0"/>
              </a:rPr>
              <a:t>false</a:t>
            </a:r>
            <a:r>
              <a:rPr lang="zh-CN" altLang="zh-CN" sz="2000" b="0" dirty="0">
                <a:ea typeface="华文楷体" panose="02010600040101010101" pitchFamily="2" charset="-122"/>
                <a:cs typeface="Times New Roman" panose="02020603050405020304" pitchFamily="18" charset="0"/>
              </a:rPr>
              <a:t>。</a:t>
            </a:r>
          </a:p>
          <a:p>
            <a:pPr marL="0" indent="0">
              <a:buNone/>
            </a:pPr>
            <a:r>
              <a:rPr lang="en-US" altLang="zh-CN" sz="2000" b="0" dirty="0">
                <a:ea typeface="华文楷体" panose="02010600040101010101" pitchFamily="2" charset="-122"/>
                <a:cs typeface="Times New Roman" panose="02020603050405020304" pitchFamily="18" charset="0"/>
              </a:rPr>
              <a:t>	</a:t>
            </a:r>
            <a:r>
              <a:rPr lang="en-US" altLang="zh-CN" sz="2000" b="0" dirty="0" err="1">
                <a:ea typeface="华文楷体" panose="02010600040101010101" pitchFamily="2" charset="-122"/>
                <a:cs typeface="Times New Roman" panose="02020603050405020304" pitchFamily="18" charset="0"/>
              </a:rPr>
              <a:t>isFull</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前提：无</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结果：</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队</a:t>
            </a:r>
            <a:r>
              <a:rPr lang="en-US" altLang="zh-CN" sz="2000" b="0" dirty="0">
                <a:ea typeface="华文楷体" panose="02010600040101010101" pitchFamily="2" charset="-122"/>
                <a:cs typeface="Times New Roman" panose="02020603050405020304" pitchFamily="18" charset="0"/>
              </a:rPr>
              <a:t>Queue</a:t>
            </a:r>
            <a:r>
              <a:rPr lang="zh-CN" altLang="zh-CN" sz="2000" b="0" dirty="0">
                <a:ea typeface="华文楷体" panose="02010600040101010101" pitchFamily="2" charset="-122"/>
                <a:cs typeface="Times New Roman" panose="02020603050405020304" pitchFamily="18" charset="0"/>
              </a:rPr>
              <a:t>为满返回</a:t>
            </a:r>
            <a:r>
              <a:rPr lang="en-US" altLang="zh-CN" sz="2000" b="0" dirty="0">
                <a:ea typeface="华文楷体" panose="02010600040101010101" pitchFamily="2" charset="-122"/>
                <a:cs typeface="Times New Roman" panose="02020603050405020304" pitchFamily="18" charset="0"/>
              </a:rPr>
              <a:t>true</a:t>
            </a:r>
            <a:r>
              <a:rPr lang="zh-CN" altLang="zh-CN" sz="2000" b="0" dirty="0">
                <a:ea typeface="华文楷体" panose="02010600040101010101" pitchFamily="2" charset="-122"/>
                <a:cs typeface="Times New Roman" panose="02020603050405020304" pitchFamily="18" charset="0"/>
              </a:rPr>
              <a:t>，否则返回</a:t>
            </a:r>
            <a:r>
              <a:rPr lang="en-US" altLang="zh-CN" sz="2000" b="0" dirty="0">
                <a:ea typeface="华文楷体" panose="02010600040101010101" pitchFamily="2" charset="-122"/>
                <a:cs typeface="Times New Roman" panose="02020603050405020304" pitchFamily="18" charset="0"/>
              </a:rPr>
              <a:t>false</a:t>
            </a:r>
            <a:r>
              <a:rPr lang="zh-CN" altLang="zh-CN" sz="2000" b="0" dirty="0">
                <a:ea typeface="华文楷体" panose="02010600040101010101" pitchFamily="2" charset="-122"/>
                <a:cs typeface="Times New Roman" panose="02020603050405020304" pitchFamily="18" charset="0"/>
              </a:rPr>
              <a:t>。</a:t>
            </a:r>
          </a:p>
          <a:p>
            <a:pPr marL="0" indent="0">
              <a:buNone/>
            </a:pPr>
            <a:r>
              <a:rPr lang="en-US" altLang="zh-CN" sz="2000" b="0" dirty="0">
                <a:ea typeface="华文楷体" panose="02010600040101010101" pitchFamily="2" charset="-122"/>
                <a:cs typeface="Times New Roman" panose="02020603050405020304" pitchFamily="18" charset="0"/>
              </a:rPr>
              <a:t>	front           </a:t>
            </a:r>
            <a:r>
              <a:rPr lang="zh-CN" altLang="zh-CN" sz="2000" b="0" dirty="0">
                <a:ea typeface="华文楷体" panose="02010600040101010101" pitchFamily="2" charset="-122"/>
                <a:cs typeface="Times New Roman" panose="02020603050405020304" pitchFamily="18" charset="0"/>
              </a:rPr>
              <a:t>前提：队</a:t>
            </a:r>
            <a:r>
              <a:rPr lang="en-US" altLang="zh-CN" sz="2000" b="0" dirty="0">
                <a:ea typeface="华文楷体" panose="02010600040101010101" pitchFamily="2" charset="-122"/>
                <a:cs typeface="Times New Roman" panose="02020603050405020304" pitchFamily="18" charset="0"/>
              </a:rPr>
              <a:t>Queue</a:t>
            </a:r>
            <a:r>
              <a:rPr lang="zh-CN" altLang="zh-CN" sz="2000" b="0" dirty="0">
                <a:ea typeface="华文楷体" panose="02010600040101010101" pitchFamily="2" charset="-122"/>
                <a:cs typeface="Times New Roman" panose="02020603050405020304" pitchFamily="18" charset="0"/>
              </a:rPr>
              <a:t>非空。</a:t>
            </a:r>
            <a:r>
              <a:rPr lang="zh-CN" altLang="en-US" sz="2000" b="0" dirty="0">
                <a:ea typeface="华文楷体" panose="02010600040101010101" pitchFamily="2" charset="-122"/>
                <a:cs typeface="Times New Roman" panose="02020603050405020304" pitchFamily="18" charset="0"/>
              </a:rPr>
              <a:t>结果</a:t>
            </a:r>
            <a:r>
              <a:rPr lang="zh-CN" altLang="zh-CN" sz="2000" b="0" dirty="0">
                <a:ea typeface="华文楷体" panose="02010600040101010101" pitchFamily="2" charset="-122"/>
                <a:cs typeface="Times New Roman" panose="02020603050405020304" pitchFamily="18" charset="0"/>
              </a:rPr>
              <a:t>：</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返回相应队首元素的数据值，队首元素不变。</a:t>
            </a:r>
            <a:endParaRPr lang="en-US" altLang="zh-CN" sz="2000" b="0" dirty="0">
              <a:ea typeface="华文楷体" panose="02010600040101010101" pitchFamily="2" charset="-122"/>
              <a:cs typeface="Times New Roman" panose="02020603050405020304" pitchFamily="18" charset="0"/>
            </a:endParaRPr>
          </a:p>
          <a:p>
            <a:pPr marL="0" lvl="0" indent="0" fontAlgn="base">
              <a:spcAft>
                <a:spcPct val="0"/>
              </a:spcAft>
              <a:buNone/>
              <a:tabLst>
                <a:tab pos="266700" algn="l"/>
                <a:tab pos="533400" algn="l"/>
                <a:tab pos="800100" algn="l"/>
                <a:tab pos="1066800" algn="l"/>
                <a:tab pos="1333500" algn="l"/>
                <a:tab pos="1600200" algn="l"/>
                <a:tab pos="1866900" algn="l"/>
                <a:tab pos="2133600" algn="l"/>
                <a:tab pos="2400300" algn="l"/>
                <a:tab pos="4819650" algn="l"/>
              </a:tabLst>
            </a:pPr>
            <a:r>
              <a:rPr lang="zh-CN" altLang="en-US" sz="2000" b="0" dirty="0">
                <a:ea typeface="华文楷体" panose="02010600040101010101" pitchFamily="2" charset="-122"/>
                <a:cs typeface="Times New Roman" panose="02020603050405020304" pitchFamily="18" charset="0"/>
                <a:sym typeface="Symbol" panose="05050102010706020507" pitchFamily="18" charset="2"/>
              </a:rPr>
              <a:t>			  </a:t>
            </a:r>
            <a:r>
              <a:rPr lang="en-US" altLang="zh-CN" sz="2000" b="0" dirty="0" err="1">
                <a:ea typeface="华文楷体" panose="02010600040101010101" pitchFamily="2" charset="-122"/>
                <a:cs typeface="Times New Roman" panose="02020603050405020304" pitchFamily="18" charset="0"/>
                <a:sym typeface="Symbol" panose="05050102010706020507" pitchFamily="18" charset="2"/>
              </a:rPr>
              <a:t>enqueue</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      </a:t>
            </a:r>
            <a:r>
              <a:rPr lang="zh-CN" altLang="en-US" sz="2000" b="0" dirty="0">
                <a:ea typeface="华文楷体" panose="02010600040101010101" pitchFamily="2" charset="-122"/>
                <a:cs typeface="Times New Roman" panose="02020603050405020304" pitchFamily="18" charset="0"/>
                <a:sym typeface="Symbol" panose="05050102010706020507" pitchFamily="18" charset="2"/>
              </a:rPr>
              <a:t>前提：队</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Queue</a:t>
            </a:r>
            <a:r>
              <a:rPr lang="zh-CN" altLang="en-US" sz="2000" b="0" dirty="0">
                <a:ea typeface="华文楷体" panose="02010600040101010101" pitchFamily="2" charset="-122"/>
                <a:cs typeface="Times New Roman" panose="02020603050405020304" pitchFamily="18" charset="0"/>
                <a:sym typeface="Symbol" panose="05050102010706020507" pitchFamily="18" charset="2"/>
              </a:rPr>
              <a:t>非满，已知待进队的数据值。</a:t>
            </a:r>
          </a:p>
          <a:p>
            <a:pPr marL="0" lvl="0" indent="0" fontAlgn="base">
              <a:spcAft>
                <a:spcPct val="0"/>
              </a:spcAft>
              <a:buNone/>
              <a:tabLst>
                <a:tab pos="266700" algn="l"/>
                <a:tab pos="533400" algn="l"/>
                <a:tab pos="800100" algn="l"/>
                <a:tab pos="1066800" algn="l"/>
                <a:tab pos="1333500" algn="l"/>
                <a:tab pos="1600200" algn="l"/>
                <a:tab pos="1866900" algn="l"/>
                <a:tab pos="2133600" algn="l"/>
                <a:tab pos="2400300" algn="l"/>
                <a:tab pos="4819650" algn="l"/>
              </a:tabLst>
            </a:pPr>
            <a:r>
              <a:rPr lang="zh-CN" altLang="en-US" sz="2000" b="0" dirty="0">
                <a:ea typeface="华文楷体" panose="02010600040101010101" pitchFamily="2" charset="-122"/>
                <a:cs typeface="Times New Roman" panose="02020603050405020304" pitchFamily="18" charset="0"/>
                <a:sym typeface="Symbol" panose="05050102010706020507" pitchFamily="18" charset="2"/>
              </a:rPr>
              <a:t>                                   结果：将该数据值的元素队进队，使其成为新的队尾元素。</a:t>
            </a:r>
            <a:endParaRPr lang="en-US" altLang="zh-CN" sz="2000" b="0" dirty="0">
              <a:ea typeface="华文楷体" panose="02010600040101010101" pitchFamily="2" charset="-122"/>
              <a:cs typeface="Times New Roman" panose="02020603050405020304" pitchFamily="18" charset="0"/>
              <a:sym typeface="Symbol" panose="05050102010706020507" pitchFamily="18" charset="2"/>
            </a:endParaRPr>
          </a:p>
          <a:p>
            <a:pPr marL="0" lvl="0" indent="0" fontAlgn="base">
              <a:spcAft>
                <a:spcPct val="0"/>
              </a:spcAft>
              <a:buNone/>
              <a:tabLst>
                <a:tab pos="266700" algn="l"/>
                <a:tab pos="533400" algn="l"/>
                <a:tab pos="800100" algn="l"/>
                <a:tab pos="1066800" algn="l"/>
                <a:tab pos="1333500" algn="l"/>
                <a:tab pos="1600200" algn="l"/>
                <a:tab pos="1866900" algn="l"/>
                <a:tab pos="2133600" algn="l"/>
                <a:tab pos="2400300" algn="l"/>
                <a:tab pos="4819650" algn="l"/>
              </a:tabLst>
            </a:pPr>
            <a:r>
              <a:rPr lang="en-US" altLang="zh-CN" sz="2000" b="0" dirty="0">
                <a:ea typeface="华文楷体" panose="02010600040101010101" pitchFamily="2" charset="-122"/>
                <a:cs typeface="Times New Roman" panose="02020603050405020304" pitchFamily="18" charset="0"/>
                <a:sym typeface="Symbol" panose="05050102010706020507" pitchFamily="18" charset="2"/>
              </a:rPr>
              <a:t>              </a:t>
            </a:r>
            <a:r>
              <a:rPr lang="en-US" altLang="zh-CN" sz="2000" b="0" dirty="0" err="1">
                <a:ea typeface="华文楷体" panose="02010600040101010101" pitchFamily="2" charset="-122"/>
                <a:cs typeface="Times New Roman" panose="02020603050405020304" pitchFamily="18" charset="0"/>
                <a:sym typeface="Symbol" panose="05050102010706020507" pitchFamily="18" charset="2"/>
              </a:rPr>
              <a:t>dequeue</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      </a:t>
            </a:r>
            <a:r>
              <a:rPr lang="zh-CN" altLang="en-US" sz="2000" b="0" dirty="0">
                <a:ea typeface="华文楷体" panose="02010600040101010101" pitchFamily="2" charset="-122"/>
                <a:cs typeface="Times New Roman" panose="02020603050405020304" pitchFamily="18" charset="0"/>
                <a:sym typeface="Symbol" panose="05050102010706020507" pitchFamily="18" charset="2"/>
              </a:rPr>
              <a:t>前提：队</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Queue</a:t>
            </a:r>
            <a:r>
              <a:rPr lang="zh-CN" altLang="en-US" sz="2000" b="0" dirty="0">
                <a:ea typeface="华文楷体" panose="02010600040101010101" pitchFamily="2" charset="-122"/>
                <a:cs typeface="Times New Roman" panose="02020603050405020304" pitchFamily="18" charset="0"/>
                <a:sym typeface="Symbol" panose="05050102010706020507" pitchFamily="18" charset="2"/>
              </a:rPr>
              <a:t>非空。结果：	将队首元素出队，该元素不再成为队首元素。</a:t>
            </a:r>
          </a:p>
          <a:p>
            <a:pPr marL="0" lvl="0" indent="0" fontAlgn="base">
              <a:spcAft>
                <a:spcPct val="0"/>
              </a:spcAft>
              <a:buNone/>
              <a:tabLst>
                <a:tab pos="266700" algn="l"/>
                <a:tab pos="533400" algn="l"/>
                <a:tab pos="800100" algn="l"/>
                <a:tab pos="1066800" algn="l"/>
                <a:tab pos="1333500" algn="l"/>
                <a:tab pos="1600200" algn="l"/>
                <a:tab pos="1866900" algn="l"/>
                <a:tab pos="2133600" algn="l"/>
                <a:tab pos="2400300" algn="l"/>
                <a:tab pos="4819650" algn="l"/>
              </a:tabLst>
            </a:pPr>
            <a:r>
              <a:rPr lang="zh-CN" altLang="en-US" sz="2000" b="0" dirty="0">
                <a:ea typeface="华文楷体" panose="02010600040101010101" pitchFamily="2" charset="-122"/>
                <a:cs typeface="Times New Roman" panose="02020603050405020304" pitchFamily="18" charset="0"/>
                <a:sym typeface="Symbol" panose="05050102010706020507" pitchFamily="18" charset="2"/>
              </a:rPr>
              <a:t>			 </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destroy        </a:t>
            </a:r>
            <a:r>
              <a:rPr lang="zh-CN" altLang="en-US" sz="2000" b="0" dirty="0">
                <a:ea typeface="华文楷体" panose="02010600040101010101" pitchFamily="2" charset="-122"/>
                <a:cs typeface="Times New Roman" panose="02020603050405020304" pitchFamily="18" charset="0"/>
                <a:sym typeface="Symbol" panose="05050102010706020507" pitchFamily="18" charset="2"/>
              </a:rPr>
              <a:t>前提：无。结果：销毁并释放队</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Queue</a:t>
            </a:r>
            <a:r>
              <a:rPr lang="zh-CN" altLang="en-US" sz="2000" b="0" dirty="0">
                <a:ea typeface="华文楷体" panose="02010600040101010101" pitchFamily="2" charset="-122"/>
                <a:cs typeface="Times New Roman" panose="02020603050405020304" pitchFamily="18" charset="0"/>
                <a:sym typeface="Symbol" panose="05050102010706020507" pitchFamily="18" charset="2"/>
              </a:rPr>
              <a:t>占用的空间。 </a:t>
            </a:r>
          </a:p>
          <a:p>
            <a:pPr marL="0" indent="0">
              <a:buNone/>
            </a:pPr>
            <a:endParaRPr lang="zh-CN" altLang="zh-CN" sz="2000" dirty="0">
              <a:ea typeface="华文楷体" panose="02010600040101010101" pitchFamily="2" charset="-122"/>
              <a:cs typeface="Times New Roman" panose="02020603050405020304" pitchFamily="18" charset="0"/>
            </a:endParaRPr>
          </a:p>
          <a:p>
            <a:pPr marL="0" indent="0">
              <a:buNone/>
              <a:defRPr/>
            </a:pPr>
            <a:endParaRPr lang="en-US" altLang="zh-CN" sz="200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队列的抽象数据类型：</a:t>
            </a:r>
          </a:p>
        </p:txBody>
      </p:sp>
      <p:sp>
        <p:nvSpPr>
          <p:cNvPr id="2" name="椭圆 1"/>
          <p:cNvSpPr/>
          <p:nvPr/>
        </p:nvSpPr>
        <p:spPr>
          <a:xfrm>
            <a:off x="11573691" y="6413863"/>
            <a:ext cx="222069" cy="2855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107237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栈的应用</a:t>
            </a:r>
            <a:endParaRPr lang="en-US" altLang="zh-CN" sz="2800" dirty="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solidFill>
                  <a:srgbClr val="FF0000"/>
                </a:solidFill>
                <a:latin typeface="华文楷体" pitchFamily="2" charset="-122"/>
                <a:ea typeface="华文楷体" pitchFamily="2" charset="-122"/>
              </a:rPr>
              <a:t>顺序循环队列</a:t>
            </a:r>
            <a:endParaRPr lang="en-US" altLang="zh-CN" sz="2800" b="1" dirty="0">
              <a:solidFill>
                <a:srgbClr val="FF0000"/>
              </a:solidFill>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队列的应用</a:t>
            </a:r>
          </a:p>
        </p:txBody>
      </p:sp>
    </p:spTree>
    <p:extLst>
      <p:ext uri="{BB962C8B-B14F-4D97-AF65-F5344CB8AC3E}">
        <p14:creationId xmlns:p14="http://schemas.microsoft.com/office/powerpoint/2010/main" val="4104589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栈的抽象数据类型：</a:t>
            </a:r>
          </a:p>
        </p:txBody>
      </p:sp>
      <p:sp>
        <p:nvSpPr>
          <p:cNvPr id="2" name="Rectangle 2"/>
          <p:cNvSpPr>
            <a:spLocks noChangeArrowheads="1"/>
          </p:cNvSpPr>
          <p:nvPr/>
        </p:nvSpPr>
        <p:spPr bwMode="auto">
          <a:xfrm>
            <a:off x="4313581" y="779627"/>
            <a:ext cx="7354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栈</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Stack</a:t>
            </a:r>
            <a:r>
              <a:rPr kumimoji="0" lang="zh-CN" altLang="en-US" sz="28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的</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ADT</a:t>
            </a:r>
            <a:endParaRPr kumimoji="0" lang="en-US" altLang="zh-CN"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3"/>
          <p:cNvSpPr>
            <a:spLocks noChangeArrowheads="1"/>
          </p:cNvSpPr>
          <p:nvPr/>
        </p:nvSpPr>
        <p:spPr bwMode="auto">
          <a:xfrm>
            <a:off x="437321" y="1579599"/>
            <a:ext cx="1175467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Data:</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 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i </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i</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ElemSet</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i</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=1,2,3,……n, n &gt; 0} </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或 </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Φ;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ElemSet</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为元素集合。</a:t>
            </a:r>
            <a:endParaRPr kumimoji="0" lang="zh-CN" altLang="en-US"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Relation:</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{&lt;x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i+1</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&gt;|x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i+1</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ElemSet,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i</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=1,2,3,</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……n-1}, 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为栈底，</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x</a:t>
            </a:r>
            <a:r>
              <a:rPr kumimoji="0" lang="en-US" altLang="zh-CN" sz="2400" b="0" i="0" u="none" strike="noStrike" cap="none" normalizeH="0" baseline="-30000" dirty="0" err="1">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为栈顶。</a:t>
            </a:r>
            <a:endParaRPr kumimoji="0" lang="zh-CN" altLang="en-US"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Operations:</a:t>
            </a:r>
            <a:endParaRPr kumimoji="0" lang="en-US" altLang="zh-CN"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initialize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前提：无    结果：栈初始化为一个空栈。</a:t>
            </a:r>
            <a:endParaRPr kumimoji="0" lang="zh-CN" altLang="en-US"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isEmpty</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前提：无    结果：栈</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Stack</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空返回</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true</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，否则返回</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false</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0" lang="zh-CN" altLang="en-US"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isFull</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前提：无 </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结果：栈</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Stack</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满返回</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true</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，否则返回</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false</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top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前提：栈</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Stack</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非空。结果：返回栈顶元素的值，栈顶元素不变。</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push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前提：栈</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Stack</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非满，已知待插入的元素。</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结果：将该元素压栈，使其成为新的栈顶元素。</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pop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前提：</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Stack</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非空。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结果：</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将栈顶元素弹栈，该元素不再成为栈顶元素。</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destroy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前提</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无。</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结果：释放栈</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Stack</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占用的所有空间。</a:t>
            </a: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
        <p:nvSpPr>
          <p:cNvPr id="4" name="椭圆 3"/>
          <p:cNvSpPr/>
          <p:nvPr/>
        </p:nvSpPr>
        <p:spPr>
          <a:xfrm>
            <a:off x="11821583" y="6466114"/>
            <a:ext cx="235434" cy="1917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30188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marL="0" indent="0">
              <a:buNone/>
            </a:pPr>
            <a:r>
              <a:rPr lang="zh-CN" altLang="zh-CN" sz="2800" b="0" dirty="0">
                <a:ea typeface="华文楷体" pitchFamily="2" charset="-122"/>
                <a:cs typeface="Times New Roman" panose="02020603050405020304" pitchFamily="18" charset="0"/>
              </a:rPr>
              <a:t>用一组连续的空间存储队列中的元素及元素间关系，这样存储的队列称</a:t>
            </a:r>
            <a:r>
              <a:rPr lang="zh-CN" altLang="zh-CN" sz="2800" dirty="0">
                <a:ea typeface="华文楷体" pitchFamily="2" charset="-122"/>
                <a:cs typeface="Times New Roman" panose="02020603050405020304" pitchFamily="18" charset="0"/>
              </a:rPr>
              <a:t>顺序队列</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队列中的元素个数最多为 </a:t>
            </a:r>
            <a:r>
              <a:rPr lang="en-US" altLang="zh-CN" sz="2800" b="0" dirty="0" err="1">
                <a:ea typeface="华文楷体" pitchFamily="2" charset="-122"/>
                <a:cs typeface="Times New Roman" panose="02020603050405020304" pitchFamily="18" charset="0"/>
              </a:rPr>
              <a:t>maxSize</a:t>
            </a:r>
            <a:r>
              <a:rPr lang="zh-CN" altLang="zh-CN" sz="2800" b="0" dirty="0">
                <a:ea typeface="华文楷体" pitchFamily="2" charset="-122"/>
                <a:cs typeface="Times New Roman" panose="02020603050405020304" pitchFamily="18" charset="0"/>
              </a:rPr>
              <a:t>个，其下标的范围从</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maxSize-1</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使用队首指针</a:t>
            </a:r>
            <a:r>
              <a:rPr lang="en-US" altLang="zh-CN" sz="2800" b="0" dirty="0">
                <a:ea typeface="华文楷体" pitchFamily="2" charset="-122"/>
                <a:cs typeface="Times New Roman" panose="02020603050405020304" pitchFamily="18" charset="0"/>
              </a:rPr>
              <a:t>Front</a:t>
            </a:r>
            <a:r>
              <a:rPr lang="zh-CN" altLang="zh-CN" sz="2800" b="0" dirty="0">
                <a:ea typeface="华文楷体" pitchFamily="2" charset="-122"/>
                <a:cs typeface="Times New Roman" panose="02020603050405020304" pitchFamily="18" charset="0"/>
              </a:rPr>
              <a:t>指示队首元素</a:t>
            </a:r>
            <a:r>
              <a:rPr lang="zh-CN" altLang="en-US" sz="2800" b="0" dirty="0">
                <a:ea typeface="华文楷体" pitchFamily="2" charset="-122"/>
                <a:cs typeface="Times New Roman" panose="02020603050405020304" pitchFamily="18" charset="0"/>
              </a:rPr>
              <a:t>，使用</a:t>
            </a:r>
            <a:r>
              <a:rPr lang="zh-CN" altLang="zh-CN" sz="2800" b="0" dirty="0">
                <a:ea typeface="华文楷体" pitchFamily="2" charset="-122"/>
                <a:cs typeface="Times New Roman" panose="02020603050405020304" pitchFamily="18" charset="0"/>
              </a:rPr>
              <a:t>队尾指针</a:t>
            </a:r>
            <a:r>
              <a:rPr lang="en-US" altLang="zh-CN" sz="2800" b="0" dirty="0">
                <a:ea typeface="华文楷体" pitchFamily="2" charset="-122"/>
                <a:cs typeface="Times New Roman" panose="02020603050405020304" pitchFamily="18" charset="0"/>
              </a:rPr>
              <a:t>Rear</a:t>
            </a:r>
            <a:r>
              <a:rPr lang="zh-CN" altLang="en-US" sz="2800" b="0" dirty="0">
                <a:ea typeface="华文楷体" pitchFamily="2" charset="-122"/>
                <a:cs typeface="Times New Roman" panose="02020603050405020304" pitchFamily="18" charset="0"/>
              </a:rPr>
              <a:t>指示队尾元素</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zh-CN" altLang="en-US" sz="2800" b="0" dirty="0">
                <a:ea typeface="华文楷体" pitchFamily="2" charset="-122"/>
                <a:cs typeface="Times New Roman" panose="02020603050405020304" pitchFamily="18" charset="0"/>
              </a:rPr>
              <a:t>便于出队进队操作。</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顺序队列：</a:t>
            </a:r>
          </a:p>
        </p:txBody>
      </p:sp>
    </p:spTree>
    <p:extLst>
      <p:ext uri="{BB962C8B-B14F-4D97-AF65-F5344CB8AC3E}">
        <p14:creationId xmlns:p14="http://schemas.microsoft.com/office/powerpoint/2010/main" val="28213501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1"/>
            <a:ext cx="11162883" cy="2476424"/>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判断队空或队满可以利用队首指针</a:t>
            </a:r>
            <a:r>
              <a:rPr lang="en-US" altLang="zh-CN" sz="2800" b="0" dirty="0">
                <a:ea typeface="华文楷体" pitchFamily="2" charset="-122"/>
                <a:cs typeface="Times New Roman" panose="02020603050405020304" pitchFamily="18" charset="0"/>
              </a:rPr>
              <a:t>Front</a:t>
            </a:r>
            <a:r>
              <a:rPr lang="zh-CN" altLang="zh-CN" sz="2800" b="0" dirty="0">
                <a:ea typeface="华文楷体" pitchFamily="2" charset="-122"/>
                <a:cs typeface="Times New Roman" panose="02020603050405020304" pitchFamily="18" charset="0"/>
              </a:rPr>
              <a:t>和队尾指针</a:t>
            </a:r>
            <a:r>
              <a:rPr lang="en-US" altLang="zh-CN" sz="2800" b="0" dirty="0">
                <a:ea typeface="华文楷体" pitchFamily="2" charset="-122"/>
                <a:cs typeface="Times New Roman" panose="02020603050405020304" pitchFamily="18" charset="0"/>
              </a:rPr>
              <a:t>Rear</a:t>
            </a:r>
            <a:r>
              <a:rPr lang="zh-CN" altLang="zh-CN" sz="2800" b="0" dirty="0">
                <a:ea typeface="华文楷体" pitchFamily="2" charset="-122"/>
                <a:cs typeface="Times New Roman" panose="02020603050405020304" pitchFamily="18" charset="0"/>
              </a:rPr>
              <a:t>的关系</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有</a:t>
            </a:r>
            <a:r>
              <a:rPr lang="en-US" altLang="zh-CN" sz="2800" b="0" dirty="0">
                <a:ea typeface="华文楷体" pitchFamily="2" charset="-122"/>
                <a:cs typeface="Times New Roman" panose="02020603050405020304" pitchFamily="18" charset="0"/>
              </a:rPr>
              <a:t>2</a:t>
            </a:r>
            <a:r>
              <a:rPr lang="zh-CN" altLang="en-US" sz="2800" b="0" dirty="0">
                <a:ea typeface="华文楷体" pitchFamily="2" charset="-122"/>
                <a:cs typeface="Times New Roman" panose="02020603050405020304" pitchFamily="18" charset="0"/>
              </a:rPr>
              <a:t>种方案：</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1</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队首指针</a:t>
            </a:r>
            <a:r>
              <a:rPr lang="en-US" altLang="zh-CN" sz="2800" b="0" dirty="0">
                <a:ea typeface="华文楷体" pitchFamily="2" charset="-122"/>
                <a:cs typeface="Times New Roman" panose="02020603050405020304" pitchFamily="18" charset="0"/>
              </a:rPr>
              <a:t>Front</a:t>
            </a:r>
            <a:r>
              <a:rPr lang="zh-CN" altLang="zh-CN" sz="2800" b="0" dirty="0">
                <a:ea typeface="华文楷体" pitchFamily="2" charset="-122"/>
                <a:cs typeface="Times New Roman" panose="02020603050405020304" pitchFamily="18" charset="0"/>
              </a:rPr>
              <a:t>给出的是实际队首元素的地址，队尾指针</a:t>
            </a:r>
            <a:r>
              <a:rPr lang="en-US" altLang="zh-CN" sz="2800" b="0" dirty="0">
                <a:ea typeface="华文楷体" pitchFamily="2" charset="-122"/>
                <a:cs typeface="Times New Roman" panose="02020603050405020304" pitchFamily="18" charset="0"/>
              </a:rPr>
              <a:t>Rear</a:t>
            </a:r>
            <a:r>
              <a:rPr lang="zh-CN" altLang="zh-CN" sz="2800" b="0" dirty="0">
                <a:ea typeface="华文楷体" pitchFamily="2" charset="-122"/>
                <a:cs typeface="Times New Roman" panose="02020603050405020304" pitchFamily="18" charset="0"/>
              </a:rPr>
              <a:t>给出的是实际队尾元素的地址。</a:t>
            </a:r>
            <a:r>
              <a:rPr lang="zh-CN" altLang="en-US" sz="2800" b="0" dirty="0">
                <a:ea typeface="华文楷体" pitchFamily="2" charset="-122"/>
                <a:cs typeface="Times New Roman" panose="02020603050405020304" pitchFamily="18" charset="0"/>
              </a:rPr>
              <a:t>特点：无法用</a:t>
            </a:r>
            <a:r>
              <a:rPr lang="en-US" altLang="zh-CN" sz="2800" b="0" dirty="0">
                <a:ea typeface="华文楷体" pitchFamily="2" charset="-122"/>
                <a:cs typeface="Times New Roman" panose="02020603050405020304" pitchFamily="18" charset="0"/>
              </a:rPr>
              <a:t>Front==Rear</a:t>
            </a:r>
            <a:r>
              <a:rPr lang="zh-CN" altLang="en-US" sz="2800" b="0" dirty="0">
                <a:ea typeface="华文楷体" pitchFamily="2" charset="-122"/>
                <a:cs typeface="Times New Roman" panose="02020603050405020304" pitchFamily="18" charset="0"/>
              </a:rPr>
              <a:t>作为队空标志</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顺序队列：</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425286" y="4778236"/>
            <a:ext cx="6221758" cy="1384024"/>
          </a:xfrm>
          <a:prstGeom prst="rect">
            <a:avLst/>
          </a:prstGeom>
          <a:noFill/>
          <a:ln>
            <a:noFill/>
          </a:ln>
        </p:spPr>
      </p:pic>
    </p:spTree>
    <p:extLst>
      <p:ext uri="{BB962C8B-B14F-4D97-AF65-F5344CB8AC3E}">
        <p14:creationId xmlns:p14="http://schemas.microsoft.com/office/powerpoint/2010/main" val="14983290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523885"/>
          </a:xfrm>
        </p:spPr>
        <p:txBody>
          <a:bodyPr>
            <a:normAutofit lnSpcReduction="10000"/>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判断队空或队满可以利用队首指针</a:t>
            </a:r>
            <a:r>
              <a:rPr lang="en-US" altLang="zh-CN" sz="2800" b="0" dirty="0">
                <a:ea typeface="华文楷体" pitchFamily="2" charset="-122"/>
                <a:cs typeface="Times New Roman" panose="02020603050405020304" pitchFamily="18" charset="0"/>
              </a:rPr>
              <a:t>Front</a:t>
            </a:r>
            <a:r>
              <a:rPr lang="zh-CN" altLang="zh-CN" sz="2800" b="0" dirty="0">
                <a:ea typeface="华文楷体" pitchFamily="2" charset="-122"/>
                <a:cs typeface="Times New Roman" panose="02020603050405020304" pitchFamily="18" charset="0"/>
              </a:rPr>
              <a:t>和队尾指针</a:t>
            </a:r>
            <a:r>
              <a:rPr lang="en-US" altLang="zh-CN" sz="2800" b="0" dirty="0">
                <a:ea typeface="华文楷体" pitchFamily="2" charset="-122"/>
                <a:cs typeface="Times New Roman" panose="02020603050405020304" pitchFamily="18" charset="0"/>
              </a:rPr>
              <a:t>Rear</a:t>
            </a:r>
            <a:r>
              <a:rPr lang="zh-CN" altLang="zh-CN" sz="2800" b="0" dirty="0">
                <a:ea typeface="华文楷体" pitchFamily="2" charset="-122"/>
                <a:cs typeface="Times New Roman" panose="02020603050405020304" pitchFamily="18" charset="0"/>
              </a:rPr>
              <a:t>的关系</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有</a:t>
            </a:r>
            <a:r>
              <a:rPr lang="en-US" altLang="zh-CN" sz="2800" b="0" dirty="0">
                <a:ea typeface="华文楷体" pitchFamily="2" charset="-122"/>
                <a:cs typeface="Times New Roman" panose="02020603050405020304" pitchFamily="18" charset="0"/>
              </a:rPr>
              <a:t>2</a:t>
            </a:r>
            <a:r>
              <a:rPr lang="zh-CN" altLang="en-US" sz="2800" b="0" dirty="0">
                <a:ea typeface="华文楷体" pitchFamily="2" charset="-122"/>
                <a:cs typeface="Times New Roman" panose="02020603050405020304" pitchFamily="18" charset="0"/>
              </a:rPr>
              <a:t>种方案：</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2</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队首指针</a:t>
            </a:r>
            <a:r>
              <a:rPr lang="en-US" altLang="zh-CN" sz="2800" b="0" dirty="0">
                <a:ea typeface="华文楷体" pitchFamily="2" charset="-122"/>
                <a:cs typeface="Times New Roman" panose="02020603050405020304" pitchFamily="18" charset="0"/>
              </a:rPr>
              <a:t>Front</a:t>
            </a:r>
            <a:r>
              <a:rPr lang="zh-CN" altLang="zh-CN" sz="2800" b="0" dirty="0">
                <a:ea typeface="华文楷体" pitchFamily="2" charset="-122"/>
                <a:cs typeface="Times New Roman" panose="02020603050405020304" pitchFamily="18" charset="0"/>
              </a:rPr>
              <a:t>给出的是实际队首元素的地址，队尾指针</a:t>
            </a:r>
            <a:r>
              <a:rPr lang="en-US" altLang="zh-CN" sz="2800" b="0" dirty="0">
                <a:ea typeface="华文楷体" pitchFamily="2" charset="-122"/>
                <a:cs typeface="Times New Roman" panose="02020603050405020304" pitchFamily="18" charset="0"/>
              </a:rPr>
              <a:t>Rear</a:t>
            </a:r>
            <a:r>
              <a:rPr lang="zh-CN" altLang="zh-CN" sz="2800" b="0" dirty="0">
                <a:ea typeface="华文楷体" pitchFamily="2" charset="-122"/>
                <a:cs typeface="Times New Roman" panose="02020603050405020304" pitchFamily="18" charset="0"/>
              </a:rPr>
              <a:t>给出的是实际队尾元素的</a:t>
            </a:r>
            <a:r>
              <a:rPr lang="zh-CN" altLang="en-US" sz="2800" b="0" dirty="0">
                <a:solidFill>
                  <a:srgbClr val="0070C0"/>
                </a:solidFill>
                <a:ea typeface="华文楷体" pitchFamily="2" charset="-122"/>
                <a:cs typeface="Times New Roman" panose="02020603050405020304" pitchFamily="18" charset="0"/>
              </a:rPr>
              <a:t>下</a:t>
            </a:r>
            <a:r>
              <a:rPr lang="zh-CN" altLang="en-US" sz="2800" b="0" dirty="0">
                <a:ea typeface="华文楷体" pitchFamily="2" charset="-122"/>
                <a:cs typeface="Times New Roman" panose="02020603050405020304" pitchFamily="18" charset="0"/>
              </a:rPr>
              <a:t>一个空间</a:t>
            </a:r>
            <a:r>
              <a:rPr lang="zh-CN" altLang="zh-CN" sz="2800" b="0" dirty="0">
                <a:ea typeface="华文楷体" pitchFamily="2" charset="-122"/>
                <a:cs typeface="Times New Roman" panose="02020603050405020304" pitchFamily="18" charset="0"/>
              </a:rPr>
              <a:t>地址。</a:t>
            </a:r>
            <a:r>
              <a:rPr lang="zh-CN" altLang="en-US" sz="2800" b="0" dirty="0">
                <a:ea typeface="华文楷体" pitchFamily="2" charset="-122"/>
                <a:cs typeface="Times New Roman" panose="02020603050405020304" pitchFamily="18" charset="0"/>
              </a:rPr>
              <a:t>为防止队列后移造成的空间浪费，附加一个循环特征，称</a:t>
            </a:r>
            <a:r>
              <a:rPr lang="zh-CN" altLang="en-US" sz="2800" dirty="0">
                <a:ea typeface="华文楷体" pitchFamily="2" charset="-122"/>
                <a:cs typeface="Times New Roman" panose="02020603050405020304" pitchFamily="18" charset="0"/>
              </a:rPr>
              <a:t>顺序循环队列</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队空标志： </a:t>
            </a:r>
            <a:r>
              <a:rPr lang="en-US" altLang="zh-CN" sz="2800" b="0" dirty="0">
                <a:ea typeface="华文楷体" pitchFamily="2" charset="-122"/>
                <a:cs typeface="Times New Roman" panose="02020603050405020304" pitchFamily="18" charset="0"/>
              </a:rPr>
              <a:t>Rear==Front</a:t>
            </a:r>
          </a:p>
          <a:p>
            <a:pPr marL="0" indent="0">
              <a:buNone/>
            </a:pPr>
            <a:r>
              <a:rPr lang="zh-CN" altLang="en-US" sz="2800" b="0" dirty="0">
                <a:ea typeface="华文楷体" pitchFamily="2" charset="-122"/>
                <a:cs typeface="Times New Roman" panose="02020603050405020304" pitchFamily="18" charset="0"/>
              </a:rPr>
              <a:t>队满标志：</a:t>
            </a:r>
            <a:r>
              <a:rPr lang="en-US" altLang="zh-CN" sz="2800" b="0" dirty="0">
                <a:ea typeface="华文楷体" pitchFamily="2" charset="-122"/>
                <a:cs typeface="Times New Roman" panose="02020603050405020304" pitchFamily="18" charset="0"/>
              </a:rPr>
              <a:t>(Rear+1)%</a:t>
            </a:r>
            <a:r>
              <a:rPr lang="en-US" altLang="zh-CN" sz="2800" b="0" dirty="0" err="1">
                <a:ea typeface="华文楷体" pitchFamily="2" charset="-122"/>
                <a:cs typeface="Times New Roman" panose="02020603050405020304" pitchFamily="18" charset="0"/>
              </a:rPr>
              <a:t>maxSize</a:t>
            </a:r>
            <a:r>
              <a:rPr lang="en-US" altLang="zh-CN" sz="2800" b="0" dirty="0">
                <a:ea typeface="华文楷体" pitchFamily="2" charset="-122"/>
                <a:cs typeface="Times New Roman" panose="02020603050405020304" pitchFamily="18" charset="0"/>
              </a:rPr>
              <a:t> == Front</a:t>
            </a:r>
          </a:p>
          <a:p>
            <a:pPr marL="0" indent="0">
              <a:buNone/>
            </a:pP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顺序队列：</a:t>
            </a:r>
          </a:p>
        </p:txBody>
      </p:sp>
    </p:spTree>
    <p:extLst>
      <p:ext uri="{BB962C8B-B14F-4D97-AF65-F5344CB8AC3E}">
        <p14:creationId xmlns:p14="http://schemas.microsoft.com/office/powerpoint/2010/main" val="13872450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657350" y="915436"/>
            <a:ext cx="8003485" cy="5564877"/>
          </a:xfrm>
          <a:prstGeom prst="rect">
            <a:avLst/>
          </a:prstGeom>
          <a:noFill/>
          <a:ln>
            <a:noFill/>
          </a:ln>
        </p:spPr>
      </p:pic>
    </p:spTree>
    <p:extLst>
      <p:ext uri="{BB962C8B-B14F-4D97-AF65-F5344CB8AC3E}">
        <p14:creationId xmlns:p14="http://schemas.microsoft.com/office/powerpoint/2010/main" val="18701731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59918" y="1368085"/>
            <a:ext cx="11162883" cy="5251376"/>
          </a:xfrm>
        </p:spPr>
        <p:txBody>
          <a:bodyPr>
            <a:normAutofit fontScale="62500" lnSpcReduction="20000"/>
          </a:bodyPr>
          <a:lstStyle/>
          <a:p>
            <a:pPr marL="0" indent="0">
              <a:buNone/>
            </a:pPr>
            <a:r>
              <a:rPr lang="en-US" altLang="zh-CN" sz="3500" b="0" dirty="0">
                <a:ea typeface="华文楷体" panose="02010600040101010101" pitchFamily="2" charset="-122"/>
                <a:cs typeface="Times New Roman" panose="02020603050405020304" pitchFamily="18" charset="0"/>
              </a:rPr>
              <a:t>#</a:t>
            </a:r>
            <a:r>
              <a:rPr lang="en-US" altLang="zh-CN" sz="3500" b="0" dirty="0" err="1">
                <a:ea typeface="华文楷体" panose="02010600040101010101" pitchFamily="2" charset="-122"/>
                <a:cs typeface="Times New Roman" panose="02020603050405020304" pitchFamily="18" charset="0"/>
              </a:rPr>
              <a:t>ifndef</a:t>
            </a:r>
            <a:r>
              <a:rPr lang="en-US" altLang="zh-CN" sz="3500" b="0" dirty="0">
                <a:ea typeface="华文楷体" panose="02010600040101010101" pitchFamily="2" charset="-122"/>
                <a:cs typeface="Times New Roman" panose="02020603050405020304" pitchFamily="18" charset="0"/>
              </a:rPr>
              <a:t> SEQQUEUE_H_INCLUDED</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#define SEQQUEUE_H_INCLUDED</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class </a:t>
            </a:r>
            <a:r>
              <a:rPr lang="en-US" altLang="zh-CN" sz="3500" b="0" dirty="0" err="1">
                <a:ea typeface="华文楷体" panose="02010600040101010101" pitchFamily="2" charset="-122"/>
                <a:cs typeface="Times New Roman" panose="02020603050405020304" pitchFamily="18" charset="0"/>
              </a:rPr>
              <a:t>illegalSize</a:t>
            </a:r>
            <a:r>
              <a:rPr lang="en-US" altLang="zh-CN" sz="3500" b="0" dirty="0">
                <a:ea typeface="华文楷体" panose="02010600040101010101" pitchFamily="2" charset="-122"/>
                <a:cs typeface="Times New Roman" panose="02020603050405020304" pitchFamily="18" charset="0"/>
              </a:rPr>
              <a:t>{};</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class </a:t>
            </a:r>
            <a:r>
              <a:rPr lang="en-US" altLang="zh-CN" sz="3500" b="0" dirty="0" err="1">
                <a:ea typeface="华文楷体" panose="02010600040101010101" pitchFamily="2" charset="-122"/>
                <a:cs typeface="Times New Roman" panose="02020603050405020304" pitchFamily="18" charset="0"/>
              </a:rPr>
              <a:t>outOfBound</a:t>
            </a:r>
            <a:r>
              <a:rPr lang="en-US" altLang="zh-CN" sz="3500" b="0" dirty="0">
                <a:ea typeface="华文楷体" panose="02010600040101010101" pitchFamily="2" charset="-122"/>
                <a:cs typeface="Times New Roman" panose="02020603050405020304" pitchFamily="18" charset="0"/>
              </a:rPr>
              <a:t>{};</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template &lt;class </a:t>
            </a:r>
            <a:r>
              <a:rPr lang="en-US" altLang="zh-CN" sz="3500" b="0" dirty="0" err="1">
                <a:ea typeface="华文楷体" panose="02010600040101010101" pitchFamily="2" charset="-122"/>
                <a:cs typeface="Times New Roman" panose="02020603050405020304" pitchFamily="18" charset="0"/>
              </a:rPr>
              <a:t>elemType</a:t>
            </a:r>
            <a:r>
              <a:rPr lang="en-US" altLang="zh-CN" sz="3500" b="0" dirty="0">
                <a:ea typeface="华文楷体" panose="02010600040101010101" pitchFamily="2" charset="-122"/>
                <a:cs typeface="Times New Roman" panose="02020603050405020304" pitchFamily="18" charset="0"/>
              </a:rPr>
              <a:t>&gt;</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class </a:t>
            </a:r>
            <a:r>
              <a:rPr lang="en-US" altLang="zh-CN" sz="3500" b="0" dirty="0" err="1">
                <a:ea typeface="华文楷体" panose="02010600040101010101" pitchFamily="2" charset="-122"/>
                <a:cs typeface="Times New Roman" panose="02020603050405020304" pitchFamily="18" charset="0"/>
              </a:rPr>
              <a:t>seqQueue</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    private:</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        </a:t>
            </a:r>
            <a:r>
              <a:rPr lang="en-US" altLang="zh-CN" sz="3500" b="0" dirty="0" err="1">
                <a:ea typeface="华文楷体" panose="02010600040101010101" pitchFamily="2" charset="-122"/>
                <a:cs typeface="Times New Roman" panose="02020603050405020304" pitchFamily="18" charset="0"/>
              </a:rPr>
              <a:t>elemType</a:t>
            </a:r>
            <a:r>
              <a:rPr lang="en-US" altLang="zh-CN" sz="3500" b="0" dirty="0">
                <a:ea typeface="华文楷体" panose="02010600040101010101" pitchFamily="2" charset="-122"/>
                <a:cs typeface="Times New Roman" panose="02020603050405020304" pitchFamily="18" charset="0"/>
              </a:rPr>
              <a:t> *array;</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        </a:t>
            </a:r>
            <a:r>
              <a:rPr lang="en-US" altLang="zh-CN" sz="3500" b="0" dirty="0" err="1">
                <a:ea typeface="华文楷体" panose="02010600040101010101" pitchFamily="2" charset="-122"/>
                <a:cs typeface="Times New Roman" panose="02020603050405020304" pitchFamily="18" charset="0"/>
              </a:rPr>
              <a:t>int</a:t>
            </a:r>
            <a:r>
              <a:rPr lang="en-US" altLang="zh-CN" sz="3500" b="0" dirty="0">
                <a:ea typeface="华文楷体" panose="02010600040101010101" pitchFamily="2" charset="-122"/>
                <a:cs typeface="Times New Roman" panose="02020603050405020304" pitchFamily="18" charset="0"/>
              </a:rPr>
              <a:t> </a:t>
            </a:r>
            <a:r>
              <a:rPr lang="en-US" altLang="zh-CN" sz="3500" b="0" dirty="0" err="1">
                <a:ea typeface="华文楷体" panose="02010600040101010101" pitchFamily="2" charset="-122"/>
                <a:cs typeface="Times New Roman" panose="02020603050405020304" pitchFamily="18" charset="0"/>
              </a:rPr>
              <a:t>maxSize</a:t>
            </a:r>
            <a:r>
              <a:rPr lang="en-US" altLang="zh-CN" sz="3500" b="0" dirty="0">
                <a:ea typeface="华文楷体" panose="02010600040101010101" pitchFamily="2" charset="-122"/>
                <a:cs typeface="Times New Roman" panose="02020603050405020304" pitchFamily="18" charset="0"/>
              </a:rPr>
              <a:t>;</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        </a:t>
            </a:r>
            <a:r>
              <a:rPr lang="en-US" altLang="zh-CN" sz="3500" b="0" dirty="0" err="1">
                <a:ea typeface="华文楷体" panose="02010600040101010101" pitchFamily="2" charset="-122"/>
                <a:cs typeface="Times New Roman" panose="02020603050405020304" pitchFamily="18" charset="0"/>
              </a:rPr>
              <a:t>int</a:t>
            </a:r>
            <a:r>
              <a:rPr lang="en-US" altLang="zh-CN" sz="3500" b="0" dirty="0">
                <a:ea typeface="华文楷体" panose="02010600040101010101" pitchFamily="2" charset="-122"/>
                <a:cs typeface="Times New Roman" panose="02020603050405020304" pitchFamily="18" charset="0"/>
              </a:rPr>
              <a:t> Front, Rear;</a:t>
            </a:r>
            <a:endParaRPr lang="zh-CN" altLang="zh-CN" sz="3500" b="0" dirty="0">
              <a:ea typeface="华文楷体" panose="02010600040101010101" pitchFamily="2" charset="-122"/>
              <a:cs typeface="Times New Roman" panose="02020603050405020304" pitchFamily="18" charset="0"/>
            </a:endParaRPr>
          </a:p>
          <a:p>
            <a:pPr marL="0" indent="0">
              <a:buNone/>
            </a:pPr>
            <a:r>
              <a:rPr lang="en-US" altLang="zh-CN" sz="3500" b="0" dirty="0">
                <a:ea typeface="华文楷体" panose="02010600040101010101" pitchFamily="2" charset="-122"/>
                <a:cs typeface="Times New Roman" panose="02020603050405020304" pitchFamily="18" charset="0"/>
              </a:rPr>
              <a:t>        void </a:t>
            </a:r>
            <a:r>
              <a:rPr lang="en-US" altLang="zh-CN" sz="3500" b="0" dirty="0" err="1">
                <a:ea typeface="华文楷体" panose="02010600040101010101" pitchFamily="2" charset="-122"/>
                <a:cs typeface="Times New Roman" panose="02020603050405020304" pitchFamily="18" charset="0"/>
              </a:rPr>
              <a:t>doubleSpace</a:t>
            </a:r>
            <a:r>
              <a:rPr lang="en-US" altLang="zh-CN" sz="3500" b="0" dirty="0">
                <a:ea typeface="华文楷体" panose="02010600040101010101" pitchFamily="2" charset="-122"/>
                <a:cs typeface="Times New Roman" panose="02020603050405020304" pitchFamily="18" charset="0"/>
              </a:rPr>
              <a:t>(); //</a:t>
            </a:r>
            <a:r>
              <a:rPr lang="zh-CN" altLang="zh-CN" sz="3500" b="0" dirty="0">
                <a:ea typeface="华文楷体" panose="02010600040101010101" pitchFamily="2" charset="-122"/>
                <a:cs typeface="Times New Roman" panose="02020603050405020304" pitchFamily="18" charset="0"/>
              </a:rPr>
              <a:t>扩展队队列元素的存储空间为原来的</a:t>
            </a:r>
            <a:r>
              <a:rPr lang="en-US" altLang="zh-CN" sz="3500" b="0" dirty="0">
                <a:ea typeface="华文楷体" panose="02010600040101010101" pitchFamily="2" charset="-122"/>
                <a:cs typeface="Times New Roman" panose="02020603050405020304" pitchFamily="18" charset="0"/>
              </a:rPr>
              <a:t>2</a:t>
            </a:r>
            <a:r>
              <a:rPr lang="zh-CN" altLang="zh-CN" sz="3500" b="0" dirty="0">
                <a:ea typeface="华文楷体" panose="02010600040101010101" pitchFamily="2" charset="-122"/>
                <a:cs typeface="Times New Roman" panose="02020603050405020304" pitchFamily="18" charset="0"/>
              </a:rPr>
              <a:t>倍</a:t>
            </a:r>
          </a:p>
          <a:p>
            <a:pPr marL="0" indent="0">
              <a:buNone/>
            </a:pP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顺序循环队列类的定义：</a:t>
            </a:r>
          </a:p>
        </p:txBody>
      </p:sp>
    </p:spTree>
    <p:extLst>
      <p:ext uri="{BB962C8B-B14F-4D97-AF65-F5344CB8AC3E}">
        <p14:creationId xmlns:p14="http://schemas.microsoft.com/office/powerpoint/2010/main" val="35110560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59918" y="1368085"/>
            <a:ext cx="11162883" cy="5251376"/>
          </a:xfrm>
        </p:spPr>
        <p:txBody>
          <a:bodyPr>
            <a:normAutofit/>
          </a:bodyPr>
          <a:lstStyle/>
          <a:p>
            <a:pPr marL="0" indent="0">
              <a:buNone/>
            </a:pPr>
            <a:r>
              <a:rPr lang="en-US" altLang="zh-CN"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public:</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size=10); //</a:t>
            </a:r>
            <a:r>
              <a:rPr lang="zh-CN" altLang="zh-CN" b="0" dirty="0">
                <a:ea typeface="华文楷体" panose="02010600040101010101" pitchFamily="2" charset="-122"/>
                <a:cs typeface="Times New Roman" panose="02020603050405020304" pitchFamily="18" charset="0"/>
              </a:rPr>
              <a:t>初始化队列元素的存储空间</a:t>
            </a:r>
          </a:p>
          <a:p>
            <a:pPr marL="0" indent="0">
              <a:buNone/>
            </a:pPr>
            <a:r>
              <a:rPr lang="en-US" altLang="zh-CN" b="0" dirty="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isEmpty</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判断队空否，空返回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，否则为</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isFull</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判断队满否，满返回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，否则为</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front(); //</a:t>
            </a:r>
            <a:r>
              <a:rPr lang="zh-CN" altLang="zh-CN" b="0" dirty="0">
                <a:ea typeface="华文楷体" panose="02010600040101010101" pitchFamily="2" charset="-122"/>
                <a:cs typeface="Times New Roman" panose="02020603050405020304" pitchFamily="18" charset="0"/>
              </a:rPr>
              <a:t>读取队首元素的值，队首不变</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&amp;x); //</a:t>
            </a:r>
            <a:r>
              <a:rPr lang="zh-CN" altLang="zh-CN" b="0" dirty="0">
                <a:ea typeface="华文楷体" panose="02010600040101010101" pitchFamily="2" charset="-122"/>
                <a:cs typeface="Times New Roman" panose="02020603050405020304" pitchFamily="18" charset="0"/>
              </a:rPr>
              <a:t>将</a:t>
            </a:r>
            <a:r>
              <a:rPr lang="en-US" altLang="zh-CN" b="0" dirty="0">
                <a:ea typeface="华文楷体" panose="02010600040101010101" pitchFamily="2" charset="-122"/>
                <a:cs typeface="Times New Roman" panose="02020603050405020304" pitchFamily="18" charset="0"/>
              </a:rPr>
              <a:t>x</a:t>
            </a:r>
            <a:r>
              <a:rPr lang="zh-CN" altLang="zh-CN" b="0" dirty="0">
                <a:ea typeface="华文楷体" panose="02010600040101010101" pitchFamily="2" charset="-122"/>
                <a:cs typeface="Times New Roman" panose="02020603050405020304" pitchFamily="18" charset="0"/>
              </a:rPr>
              <a:t>进队，成为新的队尾</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deQueue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将队首元素出队</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释放队列元素所占据的动态数组</a:t>
            </a:r>
          </a:p>
          <a:p>
            <a:pPr marL="0" indent="0">
              <a:buNone/>
            </a:pPr>
            <a:r>
              <a:rPr lang="en-US" altLang="zh-CN" b="0" dirty="0">
                <a:ea typeface="华文楷体" panose="02010600040101010101"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顺序循环队列类的定义：</a:t>
            </a:r>
          </a:p>
        </p:txBody>
      </p:sp>
    </p:spTree>
    <p:extLst>
      <p:ext uri="{BB962C8B-B14F-4D97-AF65-F5344CB8AC3E}">
        <p14:creationId xmlns:p14="http://schemas.microsoft.com/office/powerpoint/2010/main" val="23701888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79797" y="1566868"/>
            <a:ext cx="11162883" cy="4615272"/>
          </a:xfrm>
        </p:spPr>
        <p:txBody>
          <a:bodyPr>
            <a:normAutofit/>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err="1">
                <a:cs typeface="Times New Roman" panose="02020603050405020304" pitchFamily="18" charset="0"/>
              </a:rPr>
              <a:t>seqQueue</a:t>
            </a:r>
            <a:r>
              <a:rPr lang="en-US" altLang="zh-CN" b="0" dirty="0">
                <a:cs typeface="Times New Roman" panose="02020603050405020304" pitchFamily="18" charset="0"/>
              </a:rPr>
              <a:t>&lt;</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r>
              <a:rPr lang="en-US" altLang="zh-CN" b="0" dirty="0" err="1">
                <a:cs typeface="Times New Roman" panose="02020603050405020304" pitchFamily="18" charset="0"/>
              </a:rPr>
              <a:t>seqQueue</a:t>
            </a:r>
            <a:r>
              <a:rPr lang="en-US" altLang="zh-CN" b="0" dirty="0">
                <a:cs typeface="Times New Roman" panose="02020603050405020304" pitchFamily="18" charset="0"/>
              </a:rPr>
              <a:t>(</a:t>
            </a:r>
            <a:r>
              <a:rPr lang="en-US" altLang="zh-CN" b="0" dirty="0" err="1">
                <a:cs typeface="Times New Roman" panose="02020603050405020304" pitchFamily="18" charset="0"/>
              </a:rPr>
              <a:t>int</a:t>
            </a:r>
            <a:r>
              <a:rPr lang="en-US" altLang="zh-CN" b="0" dirty="0">
                <a:cs typeface="Times New Roman" panose="02020603050405020304" pitchFamily="18" charset="0"/>
              </a:rPr>
              <a:t> size) //</a:t>
            </a:r>
            <a:r>
              <a:rPr lang="zh-CN" altLang="zh-CN" b="0" dirty="0">
                <a:cs typeface="Times New Roman" panose="02020603050405020304" pitchFamily="18" charset="0"/>
              </a:rPr>
              <a:t>初始化队列元素的存储空间</a:t>
            </a: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array = new </a:t>
            </a:r>
            <a:r>
              <a:rPr lang="en-US" altLang="zh-CN" b="0" dirty="0" err="1">
                <a:cs typeface="Times New Roman" panose="02020603050405020304" pitchFamily="18" charset="0"/>
              </a:rPr>
              <a:t>elemType</a:t>
            </a:r>
            <a:r>
              <a:rPr lang="en-US" altLang="zh-CN" b="0" dirty="0">
                <a:cs typeface="Times New Roman" panose="02020603050405020304" pitchFamily="18" charset="0"/>
              </a:rPr>
              <a:t>[size]; //</a:t>
            </a:r>
            <a:r>
              <a:rPr lang="zh-CN" altLang="zh-CN" b="0" dirty="0">
                <a:cs typeface="Times New Roman" panose="02020603050405020304" pitchFamily="18" charset="0"/>
              </a:rPr>
              <a:t>申请实际的队列存储空间</a:t>
            </a:r>
          </a:p>
          <a:p>
            <a:pPr marL="0" indent="0">
              <a:buNone/>
            </a:pPr>
            <a:r>
              <a:rPr lang="en-US" altLang="zh-CN" b="0" dirty="0">
                <a:cs typeface="Times New Roman" panose="02020603050405020304" pitchFamily="18" charset="0"/>
              </a:rPr>
              <a:t>    if (!array) throw </a:t>
            </a:r>
            <a:r>
              <a:rPr lang="en-US" altLang="zh-CN" b="0" dirty="0" err="1">
                <a:cs typeface="Times New Roman" panose="02020603050405020304" pitchFamily="18" charset="0"/>
              </a:rPr>
              <a:t>illegalSize</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maxSize</a:t>
            </a:r>
            <a:r>
              <a:rPr lang="en-US" altLang="zh-CN" b="0" dirty="0">
                <a:cs typeface="Times New Roman" panose="02020603050405020304" pitchFamily="18" charset="0"/>
              </a:rPr>
              <a:t> = size;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Front = Rear = 0;</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顺序循环队列类成员函数的实现：</a:t>
            </a:r>
          </a:p>
        </p:txBody>
      </p:sp>
    </p:spTree>
    <p:extLst>
      <p:ext uri="{BB962C8B-B14F-4D97-AF65-F5344CB8AC3E}">
        <p14:creationId xmlns:p14="http://schemas.microsoft.com/office/powerpoint/2010/main" val="38051447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72" y="811495"/>
            <a:ext cx="11162883" cy="5807966"/>
          </a:xfrm>
        </p:spPr>
        <p:txBody>
          <a:bodyPr>
            <a:normAutofit lnSpcReduction="10000"/>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&amp;x)  //</a:t>
            </a:r>
            <a:r>
              <a:rPr lang="zh-CN" altLang="zh-CN" b="0" dirty="0">
                <a:ea typeface="华文楷体" panose="02010600040101010101" pitchFamily="2" charset="-122"/>
                <a:cs typeface="Times New Roman" panose="02020603050405020304" pitchFamily="18" charset="0"/>
              </a:rPr>
              <a:t>将</a:t>
            </a:r>
            <a:r>
              <a:rPr lang="en-US" altLang="zh-CN" b="0" dirty="0">
                <a:ea typeface="华文楷体" panose="02010600040101010101" pitchFamily="2" charset="-122"/>
                <a:cs typeface="Times New Roman" panose="02020603050405020304" pitchFamily="18" charset="0"/>
              </a:rPr>
              <a:t>x</a:t>
            </a:r>
            <a:r>
              <a:rPr lang="zh-CN" altLang="zh-CN" b="0" dirty="0">
                <a:ea typeface="华文楷体" panose="02010600040101010101" pitchFamily="2" charset="-122"/>
                <a:cs typeface="Times New Roman" panose="02020603050405020304" pitchFamily="18" charset="0"/>
              </a:rPr>
              <a:t>进队，成为新的队尾</a:t>
            </a: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isFull</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doubleSpace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array[Rear]=x;</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Rear = (Rear+1)%</a:t>
            </a:r>
            <a:r>
              <a:rPr lang="en-US" altLang="zh-CN" b="0" dirty="0" err="1">
                <a:ea typeface="华文楷体" panose="02010600040101010101" pitchFamily="2" charset="-122"/>
                <a:cs typeface="Times New Roman" panose="02020603050405020304" pitchFamily="18" charset="0"/>
              </a:rPr>
              <a:t>maxSize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deQueue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将队首元素出队</a:t>
            </a: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isEmpty</a:t>
            </a:r>
            <a:r>
              <a:rPr lang="en-US" altLang="zh-CN" b="0" dirty="0">
                <a:ea typeface="华文楷体" panose="02010600040101010101" pitchFamily="2" charset="-122"/>
                <a:cs typeface="Times New Roman" panose="02020603050405020304" pitchFamily="18" charset="0"/>
              </a:rPr>
              <a:t>()) throw </a:t>
            </a:r>
            <a:r>
              <a:rPr lang="en-US" altLang="zh-CN" b="0" dirty="0" err="1">
                <a:ea typeface="华文楷体" panose="02010600040101010101" pitchFamily="2" charset="-122"/>
                <a:cs typeface="Times New Roman" panose="02020603050405020304" pitchFamily="18" charset="0"/>
              </a:rPr>
              <a:t>outOfBound</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Front = (Front+1)%</a:t>
            </a:r>
            <a:r>
              <a:rPr lang="en-US" altLang="zh-CN" b="0" dirty="0" err="1">
                <a:ea typeface="华文楷体" panose="02010600040101010101" pitchFamily="2" charset="-122"/>
                <a:cs typeface="Times New Roman" panose="02020603050405020304" pitchFamily="18" charset="0"/>
              </a:rPr>
              <a:t>maxSize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
        <p:nvSpPr>
          <p:cNvPr id="2" name="椭圆 1"/>
          <p:cNvSpPr/>
          <p:nvPr/>
        </p:nvSpPr>
        <p:spPr>
          <a:xfrm>
            <a:off x="11168743" y="6322423"/>
            <a:ext cx="169817" cy="2970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30838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栈的应用</a:t>
            </a:r>
            <a:endParaRPr lang="en-US" altLang="zh-CN" sz="2800" dirty="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solidFill>
                  <a:srgbClr val="FF0000"/>
                </a:solidFill>
                <a:latin typeface="华文楷体" pitchFamily="2" charset="-122"/>
                <a:ea typeface="华文楷体" pitchFamily="2" charset="-122"/>
              </a:rPr>
              <a:t>链式队列</a:t>
            </a:r>
            <a:endParaRPr lang="en-US" altLang="zh-CN" sz="2800" b="1" dirty="0">
              <a:solidFill>
                <a:srgbClr val="FF0000"/>
              </a:solidFill>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队列的应用</a:t>
            </a:r>
          </a:p>
        </p:txBody>
      </p:sp>
    </p:spTree>
    <p:extLst>
      <p:ext uri="{BB962C8B-B14F-4D97-AF65-F5344CB8AC3E}">
        <p14:creationId xmlns:p14="http://schemas.microsoft.com/office/powerpoint/2010/main" val="18682994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578741"/>
            <a:ext cx="11162883" cy="4205833"/>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用单链表存储队列中的元素及元素关系。</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其中队首指针 </a:t>
            </a:r>
            <a:r>
              <a:rPr lang="en-US" altLang="zh-CN" sz="2800" b="0" dirty="0">
                <a:ea typeface="华文楷体" pitchFamily="2" charset="-122"/>
                <a:cs typeface="Times New Roman" panose="02020603050405020304" pitchFamily="18" charset="0"/>
              </a:rPr>
              <a:t>Front</a:t>
            </a:r>
            <a:r>
              <a:rPr lang="zh-CN" altLang="zh-CN" sz="2800" b="0" dirty="0">
                <a:ea typeface="华文楷体" pitchFamily="2" charset="-122"/>
                <a:cs typeface="Times New Roman" panose="02020603050405020304" pitchFamily="18" charset="0"/>
              </a:rPr>
              <a:t>指向队首结点、队尾指针</a:t>
            </a:r>
            <a:r>
              <a:rPr lang="en-US" altLang="zh-CN" sz="2800" b="0" dirty="0">
                <a:ea typeface="华文楷体" pitchFamily="2" charset="-122"/>
                <a:cs typeface="Times New Roman" panose="02020603050405020304" pitchFamily="18" charset="0"/>
              </a:rPr>
              <a:t>Rear</a:t>
            </a:r>
            <a:r>
              <a:rPr lang="zh-CN" altLang="zh-CN" sz="2800" b="0" dirty="0">
                <a:ea typeface="华文楷体" pitchFamily="2" charset="-122"/>
                <a:cs typeface="Times New Roman" panose="02020603050405020304" pitchFamily="18" charset="0"/>
              </a:rPr>
              <a:t>指向队尾结点。</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队空的条件为</a:t>
            </a:r>
            <a:r>
              <a:rPr lang="en-US" altLang="zh-CN" sz="2800" b="0" dirty="0">
                <a:ea typeface="华文楷体" pitchFamily="2" charset="-122"/>
                <a:cs typeface="Times New Roman" panose="02020603050405020304" pitchFamily="18" charset="0"/>
              </a:rPr>
              <a:t>Front=Rear=NULL</a:t>
            </a:r>
            <a:r>
              <a:rPr lang="zh-CN" altLang="en-US" sz="2800" b="0" dirty="0">
                <a:ea typeface="华文楷体" pitchFamily="2" charset="-122"/>
                <a:cs typeface="Times New Roman" panose="02020603050405020304" pitchFamily="18" charset="0"/>
              </a:rPr>
              <a:t>，队满为假。</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链式队列：</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237959" y="3924093"/>
            <a:ext cx="6548231" cy="1423160"/>
          </a:xfrm>
          <a:prstGeom prst="rect">
            <a:avLst/>
          </a:prstGeom>
          <a:noFill/>
          <a:ln>
            <a:noFill/>
          </a:ln>
        </p:spPr>
      </p:pic>
    </p:spTree>
    <p:extLst>
      <p:ext uri="{BB962C8B-B14F-4D97-AF65-F5344CB8AC3E}">
        <p14:creationId xmlns:p14="http://schemas.microsoft.com/office/powerpoint/2010/main" val="3053513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顺序栈</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栈的应用</a:t>
            </a:r>
            <a:endParaRPr lang="en-US" altLang="zh-CN" sz="2800" dirty="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队列的应用</a:t>
            </a:r>
          </a:p>
        </p:txBody>
      </p:sp>
    </p:spTree>
    <p:extLst>
      <p:ext uri="{BB962C8B-B14F-4D97-AF65-F5344CB8AC3E}">
        <p14:creationId xmlns:p14="http://schemas.microsoft.com/office/powerpoint/2010/main" val="26528077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135775" y="1050032"/>
            <a:ext cx="9041893" cy="5390523"/>
          </a:xfrm>
          <a:prstGeom prst="rect">
            <a:avLst/>
          </a:prstGeom>
          <a:noFill/>
          <a:ln>
            <a:noFill/>
          </a:ln>
        </p:spPr>
      </p:pic>
    </p:spTree>
    <p:extLst>
      <p:ext uri="{BB962C8B-B14F-4D97-AF65-F5344CB8AC3E}">
        <p14:creationId xmlns:p14="http://schemas.microsoft.com/office/powerpoint/2010/main" val="32356277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59918" y="1368085"/>
            <a:ext cx="11162883" cy="5251376"/>
          </a:xfrm>
        </p:spPr>
        <p:txBody>
          <a:bodyPr>
            <a:normAutofit/>
          </a:bodyPr>
          <a:lstStyle/>
          <a:p>
            <a:pPr marL="0" indent="0">
              <a:buNone/>
            </a:pPr>
            <a:r>
              <a:rPr lang="en-US" altLang="zh-CN" b="0" dirty="0">
                <a:cs typeface="Times New Roman" panose="02020603050405020304" pitchFamily="18" charset="0"/>
              </a:rPr>
              <a:t>#</a:t>
            </a:r>
            <a:r>
              <a:rPr lang="en-US" altLang="zh-CN" b="0" dirty="0" err="1">
                <a:cs typeface="Times New Roman" panose="02020603050405020304" pitchFamily="18" charset="0"/>
              </a:rPr>
              <a:t>ifndef</a:t>
            </a:r>
            <a:r>
              <a:rPr lang="en-US" altLang="zh-CN" b="0" dirty="0">
                <a:cs typeface="Times New Roman" panose="02020603050405020304" pitchFamily="18" charset="0"/>
              </a:rPr>
              <a:t> LINKQUEUE_H_INCLUDED</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#define LINKQUEUE_H_INCLUDED</a:t>
            </a:r>
            <a:endParaRPr lang="zh-CN" altLang="zh-CN" b="0" dirty="0">
              <a:cs typeface="Times New Roman" panose="02020603050405020304" pitchFamily="18" charset="0"/>
            </a:endParaRPr>
          </a:p>
          <a:p>
            <a:pPr marL="0" indent="0">
              <a:buNone/>
            </a:pPr>
            <a:endParaRPr lang="en-US" altLang="zh-CN" b="0" dirty="0">
              <a:cs typeface="Times New Roman" panose="02020603050405020304" pitchFamily="18" charset="0"/>
            </a:endParaRPr>
          </a:p>
          <a:p>
            <a:pPr marL="0" indent="0">
              <a:buNone/>
            </a:pPr>
            <a:r>
              <a:rPr lang="en-US" altLang="zh-CN" b="0" dirty="0">
                <a:cs typeface="Times New Roman" panose="02020603050405020304" pitchFamily="18" charset="0"/>
              </a:rPr>
              <a:t>class </a:t>
            </a:r>
            <a:r>
              <a:rPr lang="en-US" altLang="zh-CN" b="0" dirty="0" err="1">
                <a:cs typeface="Times New Roman" panose="02020603050405020304" pitchFamily="18" charset="0"/>
              </a:rPr>
              <a:t>illegalSize</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class </a:t>
            </a:r>
            <a:r>
              <a:rPr lang="en-US" altLang="zh-CN" b="0" dirty="0" err="1">
                <a:cs typeface="Times New Roman" panose="02020603050405020304" pitchFamily="18" charset="0"/>
              </a:rPr>
              <a:t>outOfBound</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b="0" dirty="0">
              <a:cs typeface="Times New Roman" panose="02020603050405020304" pitchFamily="18" charset="0"/>
            </a:endParaRPr>
          </a:p>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p>
          <a:p>
            <a:pPr marL="0" indent="0">
              <a:buNone/>
            </a:pPr>
            <a:r>
              <a:rPr lang="en-US" altLang="zh-CN" b="0" dirty="0">
                <a:cs typeface="Times New Roman" panose="02020603050405020304" pitchFamily="18" charset="0"/>
              </a:rPr>
              <a:t>class </a:t>
            </a:r>
            <a:r>
              <a:rPr lang="en-US" altLang="zh-CN" b="0" dirty="0" err="1">
                <a:cs typeface="Times New Roman" panose="02020603050405020304" pitchFamily="18" charset="0"/>
              </a:rPr>
              <a:t>linkQueue</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链式队列类的定义：</a:t>
            </a:r>
          </a:p>
        </p:txBody>
      </p:sp>
    </p:spTree>
    <p:extLst>
      <p:ext uri="{BB962C8B-B14F-4D97-AF65-F5344CB8AC3E}">
        <p14:creationId xmlns:p14="http://schemas.microsoft.com/office/powerpoint/2010/main" val="10869998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59918" y="1368085"/>
            <a:ext cx="11162883" cy="5251376"/>
          </a:xfrm>
        </p:spPr>
        <p:txBody>
          <a:bodyPr>
            <a:normAutofit fontScale="92500" lnSpcReduction="20000"/>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class Node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friend class </a:t>
            </a:r>
            <a:r>
              <a:rPr lang="en-US" altLang="zh-CN" b="0" dirty="0" err="1">
                <a:cs typeface="Times New Roman" panose="02020603050405020304" pitchFamily="18" charset="0"/>
              </a:rPr>
              <a:t>linkQueue</a:t>
            </a:r>
            <a:r>
              <a:rPr lang="en-US" altLang="zh-CN" b="0" dirty="0">
                <a:cs typeface="Times New Roman" panose="02020603050405020304" pitchFamily="18" charset="0"/>
              </a:rPr>
              <a:t>&lt;</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private: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elemType</a:t>
            </a:r>
            <a:r>
              <a:rPr lang="en-US" altLang="zh-CN" b="0" dirty="0">
                <a:cs typeface="Times New Roman" panose="02020603050405020304" pitchFamily="18" charset="0"/>
              </a:rPr>
              <a:t> data;</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Node *next;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public:</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Node(){next = NULL;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Node(</a:t>
            </a:r>
            <a:r>
              <a:rPr lang="en-US" altLang="zh-CN" b="0" dirty="0" err="1">
                <a:cs typeface="Times New Roman" panose="02020603050405020304" pitchFamily="18" charset="0"/>
              </a:rPr>
              <a:t>const</a:t>
            </a:r>
            <a:r>
              <a:rPr lang="en-US" altLang="zh-CN" b="0" dirty="0">
                <a:cs typeface="Times New Roman" panose="02020603050405020304" pitchFamily="18" charset="0"/>
              </a:rPr>
              <a:t> </a:t>
            </a:r>
            <a:r>
              <a:rPr lang="en-US" altLang="zh-CN" b="0" dirty="0" err="1">
                <a:cs typeface="Times New Roman" panose="02020603050405020304" pitchFamily="18" charset="0"/>
              </a:rPr>
              <a:t>elemType</a:t>
            </a:r>
            <a:r>
              <a:rPr lang="en-US" altLang="zh-CN" b="0" dirty="0">
                <a:cs typeface="Times New Roman" panose="02020603050405020304" pitchFamily="18" charset="0"/>
              </a:rPr>
              <a:t> &amp;x, Node *p = NULL)</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 data = x; next = p;}</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链式队列类的定义：</a:t>
            </a:r>
          </a:p>
        </p:txBody>
      </p:sp>
    </p:spTree>
    <p:extLst>
      <p:ext uri="{BB962C8B-B14F-4D97-AF65-F5344CB8AC3E}">
        <p14:creationId xmlns:p14="http://schemas.microsoft.com/office/powerpoint/2010/main" val="32943087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0892" y="930762"/>
            <a:ext cx="11162883" cy="5629063"/>
          </a:xfrm>
        </p:spPr>
        <p:txBody>
          <a:bodyPr>
            <a:normAutofit fontScale="85000" lnSpcReduction="20000"/>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a:t>
            </a:r>
            <a:r>
              <a:rPr lang="en-US" altLang="zh-CN" b="0" dirty="0" err="1">
                <a:ea typeface="华文楷体" panose="02010600040101010101" pitchFamily="2" charset="-122"/>
                <a:cs typeface="Times New Roman" panose="02020603050405020304" pitchFamily="18" charset="0"/>
              </a:rPr>
              <a:t>linkQueue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private: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*Front, *Rear;</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public:</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linkQueue</a:t>
            </a:r>
            <a:r>
              <a:rPr lang="en-US" altLang="zh-CN" b="0" dirty="0">
                <a:ea typeface="华文楷体" panose="02010600040101010101" pitchFamily="2" charset="-122"/>
                <a:cs typeface="Times New Roman" panose="02020603050405020304" pitchFamily="18" charset="0"/>
              </a:rPr>
              <a:t>(){Front = Rear = NULL; }; //</a:t>
            </a:r>
            <a:r>
              <a:rPr lang="zh-CN" altLang="zh-CN" b="0" dirty="0">
                <a:ea typeface="华文楷体" panose="02010600040101010101" pitchFamily="2" charset="-122"/>
                <a:cs typeface="Times New Roman" panose="02020603050405020304" pitchFamily="18" charset="0"/>
              </a:rPr>
              <a:t>初始化链式队列，使得其为空队</a:t>
            </a:r>
          </a:p>
          <a:p>
            <a:pPr marL="0" indent="0">
              <a:buNone/>
            </a:pPr>
            <a:r>
              <a:rPr lang="en-US" altLang="zh-CN" b="0" dirty="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isEmpty</a:t>
            </a:r>
            <a:r>
              <a:rPr lang="en-US" altLang="zh-CN" b="0" dirty="0">
                <a:ea typeface="华文楷体" panose="02010600040101010101" pitchFamily="2" charset="-122"/>
                <a:cs typeface="Times New Roman" panose="02020603050405020304" pitchFamily="18" charset="0"/>
              </a:rPr>
              <a:t>() {return !Front; }; //</a:t>
            </a:r>
            <a:r>
              <a:rPr lang="zh-CN" altLang="zh-CN" b="0" dirty="0">
                <a:ea typeface="华文楷体" panose="02010600040101010101" pitchFamily="2" charset="-122"/>
                <a:cs typeface="Times New Roman" panose="02020603050405020304" pitchFamily="18" charset="0"/>
              </a:rPr>
              <a:t>判断队空否，空返回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，否则为</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isFull</a:t>
            </a:r>
            <a:r>
              <a:rPr lang="en-US" altLang="zh-CN" b="0" dirty="0">
                <a:ea typeface="华文楷体" panose="02010600040101010101" pitchFamily="2" charset="-122"/>
                <a:cs typeface="Times New Roman" panose="02020603050405020304" pitchFamily="18" charset="0"/>
              </a:rPr>
              <a:t>(){return false; };  //</a:t>
            </a:r>
            <a:r>
              <a:rPr lang="zh-CN" altLang="zh-CN" b="0" dirty="0">
                <a:ea typeface="华文楷体" panose="02010600040101010101" pitchFamily="2" charset="-122"/>
                <a:cs typeface="Times New Roman" panose="02020603050405020304" pitchFamily="18" charset="0"/>
              </a:rPr>
              <a:t>判断队满否，满返回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，否则为</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front(); //</a:t>
            </a:r>
            <a:r>
              <a:rPr lang="zh-CN" altLang="zh-CN" b="0" dirty="0">
                <a:ea typeface="华文楷体" panose="02010600040101010101" pitchFamily="2" charset="-122"/>
                <a:cs typeface="Times New Roman" panose="02020603050405020304" pitchFamily="18" charset="0"/>
              </a:rPr>
              <a:t>读取队首元素的值，队首不变</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&amp;x); //</a:t>
            </a:r>
            <a:r>
              <a:rPr lang="zh-CN" altLang="zh-CN" b="0" dirty="0">
                <a:ea typeface="华文楷体" panose="02010600040101010101" pitchFamily="2" charset="-122"/>
                <a:cs typeface="Times New Roman" panose="02020603050405020304" pitchFamily="18" charset="0"/>
              </a:rPr>
              <a:t>将</a:t>
            </a:r>
            <a:r>
              <a:rPr lang="en-US" altLang="zh-CN" b="0" dirty="0">
                <a:ea typeface="华文楷体" panose="02010600040101010101" pitchFamily="2" charset="-122"/>
                <a:cs typeface="Times New Roman" panose="02020603050405020304" pitchFamily="18" charset="0"/>
              </a:rPr>
              <a:t>x</a:t>
            </a:r>
            <a:r>
              <a:rPr lang="zh-CN" altLang="zh-CN" b="0" dirty="0">
                <a:ea typeface="华文楷体" panose="02010600040101010101" pitchFamily="2" charset="-122"/>
                <a:cs typeface="Times New Roman" panose="02020603050405020304" pitchFamily="18" charset="0"/>
              </a:rPr>
              <a:t>进队，成为新的队尾</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deQueue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将队首元素出队</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linkQueue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释放队列元素所占据的动态数组</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Tree>
    <p:extLst>
      <p:ext uri="{BB962C8B-B14F-4D97-AF65-F5344CB8AC3E}">
        <p14:creationId xmlns:p14="http://schemas.microsoft.com/office/powerpoint/2010/main" val="8852618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79797" y="1566868"/>
            <a:ext cx="11162883" cy="4615272"/>
          </a:xfrm>
        </p:spPr>
        <p:txBody>
          <a:bodyPr>
            <a:norm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linkQueue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&gt;::front() //</a:t>
            </a:r>
            <a:r>
              <a:rPr lang="zh-CN" altLang="zh-CN" b="0" dirty="0">
                <a:ea typeface="华文楷体" panose="02010600040101010101" pitchFamily="2" charset="-122"/>
                <a:cs typeface="Times New Roman" panose="02020603050405020304" pitchFamily="18" charset="0"/>
              </a:rPr>
              <a:t>读取队首元素的值，队首不变</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isEmpty</a:t>
            </a:r>
            <a:r>
              <a:rPr lang="en-US" altLang="zh-CN" b="0" dirty="0">
                <a:ea typeface="华文楷体" panose="02010600040101010101" pitchFamily="2" charset="-122"/>
                <a:cs typeface="Times New Roman" panose="02020603050405020304" pitchFamily="18" charset="0"/>
              </a:rPr>
              <a:t>()) throw </a:t>
            </a:r>
            <a:r>
              <a:rPr lang="en-US" altLang="zh-CN" b="0" dirty="0" err="1">
                <a:ea typeface="华文楷体" panose="02010600040101010101" pitchFamily="2" charset="-122"/>
                <a:cs typeface="Times New Roman" panose="02020603050405020304" pitchFamily="18" charset="0"/>
              </a:rPr>
              <a:t>outOfBound</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return Front-&gt;data;</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链式队列类成员函数的实现：</a:t>
            </a:r>
          </a:p>
        </p:txBody>
      </p:sp>
    </p:spTree>
    <p:extLst>
      <p:ext uri="{BB962C8B-B14F-4D97-AF65-F5344CB8AC3E}">
        <p14:creationId xmlns:p14="http://schemas.microsoft.com/office/powerpoint/2010/main" val="17859510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79797" y="1626502"/>
            <a:ext cx="11162883" cy="4615272"/>
          </a:xfrm>
        </p:spPr>
        <p:txBody>
          <a:bodyPr>
            <a:normAutofit fontScale="92500" lnSpcReduction="10000"/>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void </a:t>
            </a:r>
            <a:r>
              <a:rPr lang="en-US" altLang="zh-CN" b="0" dirty="0" err="1">
                <a:cs typeface="Times New Roman" panose="02020603050405020304" pitchFamily="18" charset="0"/>
              </a:rPr>
              <a:t>linkQueue</a:t>
            </a:r>
            <a:r>
              <a:rPr lang="en-US" altLang="zh-CN" b="0" dirty="0">
                <a:cs typeface="Times New Roman" panose="02020603050405020304" pitchFamily="18" charset="0"/>
              </a:rPr>
              <a:t>&lt;</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r>
              <a:rPr lang="en-US" altLang="zh-CN" b="0" dirty="0" err="1">
                <a:cs typeface="Times New Roman" panose="02020603050405020304" pitchFamily="18" charset="0"/>
              </a:rPr>
              <a:t>enQueue</a:t>
            </a:r>
            <a:r>
              <a:rPr lang="en-US" altLang="zh-CN" b="0" dirty="0">
                <a:cs typeface="Times New Roman" panose="02020603050405020304" pitchFamily="18" charset="0"/>
              </a:rPr>
              <a:t>(</a:t>
            </a:r>
            <a:r>
              <a:rPr lang="en-US" altLang="zh-CN" b="0" dirty="0" err="1">
                <a:cs typeface="Times New Roman" panose="02020603050405020304" pitchFamily="18" charset="0"/>
              </a:rPr>
              <a:t>const</a:t>
            </a:r>
            <a:r>
              <a:rPr lang="en-US" altLang="zh-CN" b="0" dirty="0">
                <a:cs typeface="Times New Roman" panose="02020603050405020304" pitchFamily="18" charset="0"/>
              </a:rPr>
              <a:t> </a:t>
            </a:r>
            <a:r>
              <a:rPr lang="en-US" altLang="zh-CN" b="0" dirty="0" err="1">
                <a:cs typeface="Times New Roman" panose="02020603050405020304" pitchFamily="18" charset="0"/>
              </a:rPr>
              <a:t>elemType</a:t>
            </a:r>
            <a:r>
              <a:rPr lang="en-US" altLang="zh-CN" b="0" dirty="0">
                <a:cs typeface="Times New Roman" panose="02020603050405020304" pitchFamily="18" charset="0"/>
              </a:rPr>
              <a:t> &amp;x)  //</a:t>
            </a:r>
            <a:r>
              <a:rPr lang="zh-CN" altLang="zh-CN" b="0" dirty="0">
                <a:cs typeface="Times New Roman" panose="02020603050405020304" pitchFamily="18" charset="0"/>
              </a:rPr>
              <a:t>将</a:t>
            </a:r>
            <a:r>
              <a:rPr lang="en-US" altLang="zh-CN" b="0" dirty="0">
                <a:cs typeface="Times New Roman" panose="02020603050405020304" pitchFamily="18" charset="0"/>
              </a:rPr>
              <a:t>x</a:t>
            </a:r>
            <a:r>
              <a:rPr lang="zh-CN" altLang="zh-CN" b="0" dirty="0">
                <a:cs typeface="Times New Roman" panose="02020603050405020304" pitchFamily="18" charset="0"/>
              </a:rPr>
              <a:t>进队，成为新的队尾</a:t>
            </a:r>
          </a:p>
          <a:p>
            <a:pPr marL="0" indent="0">
              <a:buNone/>
            </a:pPr>
            <a:r>
              <a:rPr lang="en-US" altLang="zh-CN" b="0" dirty="0">
                <a:cs typeface="Times New Roman" panose="02020603050405020304" pitchFamily="18" charset="0"/>
              </a:rPr>
              <a:t>{  if (!Rear)</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Front = Rear = new Node&lt;</a:t>
            </a:r>
            <a:r>
              <a:rPr lang="en-US" altLang="zh-CN" b="0" dirty="0" err="1">
                <a:cs typeface="Times New Roman" panose="02020603050405020304" pitchFamily="18" charset="0"/>
              </a:rPr>
              <a:t>elemType</a:t>
            </a:r>
            <a:r>
              <a:rPr lang="en-US" altLang="zh-CN" b="0" dirty="0">
                <a:cs typeface="Times New Roman" panose="02020603050405020304" pitchFamily="18" charset="0"/>
              </a:rPr>
              <a:t>&gt;(x);</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else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 Rear-&gt;next = new Node&lt;</a:t>
            </a:r>
            <a:r>
              <a:rPr lang="en-US" altLang="zh-CN" b="0" dirty="0" err="1">
                <a:cs typeface="Times New Roman" panose="02020603050405020304" pitchFamily="18" charset="0"/>
              </a:rPr>
              <a:t>elemType</a:t>
            </a:r>
            <a:r>
              <a:rPr lang="en-US" altLang="zh-CN" b="0" dirty="0">
                <a:cs typeface="Times New Roman" panose="02020603050405020304" pitchFamily="18" charset="0"/>
              </a:rPr>
              <a:t>&gt;(x);</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Rear = Rear-&gt;next;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链式队列类成员函数的实现：</a:t>
            </a:r>
          </a:p>
        </p:txBody>
      </p:sp>
    </p:spTree>
    <p:extLst>
      <p:ext uri="{BB962C8B-B14F-4D97-AF65-F5344CB8AC3E}">
        <p14:creationId xmlns:p14="http://schemas.microsoft.com/office/powerpoint/2010/main" val="15159117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79797" y="1626502"/>
            <a:ext cx="11162883" cy="4615272"/>
          </a:xfrm>
        </p:spPr>
        <p:txBody>
          <a:bodyPr>
            <a:normAutofit fontScale="92500" lnSpcReduction="20000"/>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void </a:t>
            </a:r>
            <a:r>
              <a:rPr lang="en-US" altLang="zh-CN" b="0" dirty="0" err="1">
                <a:cs typeface="Times New Roman" panose="02020603050405020304" pitchFamily="18" charset="0"/>
              </a:rPr>
              <a:t>linkQueue</a:t>
            </a:r>
            <a:r>
              <a:rPr lang="en-US" altLang="zh-CN" b="0" dirty="0">
                <a:cs typeface="Times New Roman" panose="02020603050405020304" pitchFamily="18" charset="0"/>
              </a:rPr>
              <a:t>&lt;</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r>
              <a:rPr lang="en-US" altLang="zh-CN" b="0" dirty="0" err="1">
                <a:cs typeface="Times New Roman" panose="02020603050405020304" pitchFamily="18" charset="0"/>
              </a:rPr>
              <a:t>deQueue</a:t>
            </a:r>
            <a:r>
              <a:rPr lang="en-US" altLang="zh-CN" b="0" dirty="0">
                <a:cs typeface="Times New Roman" panose="02020603050405020304" pitchFamily="18" charset="0"/>
              </a:rPr>
              <a:t>() //</a:t>
            </a:r>
            <a:r>
              <a:rPr lang="zh-CN" altLang="zh-CN" b="0" dirty="0">
                <a:cs typeface="Times New Roman" panose="02020603050405020304" pitchFamily="18" charset="0"/>
              </a:rPr>
              <a:t>将队首元素出队</a:t>
            </a:r>
          </a:p>
          <a:p>
            <a:pPr marL="0" indent="0">
              <a:buNone/>
            </a:pPr>
            <a:r>
              <a:rPr lang="en-US" altLang="zh-CN" b="0" dirty="0">
                <a:cs typeface="Times New Roman" panose="02020603050405020304" pitchFamily="18" charset="0"/>
              </a:rPr>
              <a:t>{   if (</a:t>
            </a:r>
            <a:r>
              <a:rPr lang="en-US" altLang="zh-CN" b="0" dirty="0" err="1">
                <a:cs typeface="Times New Roman" panose="02020603050405020304" pitchFamily="18" charset="0"/>
              </a:rPr>
              <a:t>isEmpty</a:t>
            </a:r>
            <a:r>
              <a:rPr lang="en-US" altLang="zh-CN" b="0" dirty="0">
                <a:cs typeface="Times New Roman" panose="02020603050405020304" pitchFamily="18" charset="0"/>
              </a:rPr>
              <a:t>()) throw </a:t>
            </a:r>
            <a:r>
              <a:rPr lang="en-US" altLang="zh-CN" b="0" dirty="0" err="1">
                <a:cs typeface="Times New Roman" panose="02020603050405020304" pitchFamily="18" charset="0"/>
              </a:rPr>
              <a:t>outOfBound</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Node&lt;</a:t>
            </a:r>
            <a:r>
              <a:rPr lang="en-US" altLang="zh-CN" b="0" dirty="0" err="1">
                <a:cs typeface="Times New Roman" panose="02020603050405020304" pitchFamily="18" charset="0"/>
              </a:rPr>
              <a:t>elemType</a:t>
            </a:r>
            <a:r>
              <a:rPr lang="en-US" altLang="zh-CN" b="0" dirty="0">
                <a:cs typeface="Times New Roman" panose="02020603050405020304" pitchFamily="18" charset="0"/>
              </a:rPr>
              <a:t>&gt; *</a:t>
            </a:r>
            <a:r>
              <a:rPr lang="en-US" altLang="zh-CN" b="0" dirty="0" err="1">
                <a:cs typeface="Times New Roman" panose="02020603050405020304" pitchFamily="18" charset="0"/>
              </a:rPr>
              <a:t>tmp</a:t>
            </a:r>
            <a:r>
              <a:rPr lang="en-US" altLang="zh-CN" b="0" dirty="0">
                <a:cs typeface="Times New Roman" panose="02020603050405020304" pitchFamily="18" charset="0"/>
              </a:rPr>
              <a:t> = Front;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Front = Front-&gt;next;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delete </a:t>
            </a:r>
            <a:r>
              <a:rPr lang="en-US" altLang="zh-CN" b="0" dirty="0" err="1">
                <a:cs typeface="Times New Roman" panose="02020603050405020304" pitchFamily="18" charset="0"/>
              </a:rPr>
              <a:t>tmp</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if (!Front) Rear = NULL;</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链式队列类成员函数的实现：</a:t>
            </a:r>
          </a:p>
        </p:txBody>
      </p:sp>
    </p:spTree>
    <p:extLst>
      <p:ext uri="{BB962C8B-B14F-4D97-AF65-F5344CB8AC3E}">
        <p14:creationId xmlns:p14="http://schemas.microsoft.com/office/powerpoint/2010/main" val="542106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9" y="1467476"/>
            <a:ext cx="11162883" cy="4953204"/>
          </a:xfrm>
        </p:spPr>
        <p:txBody>
          <a:bodyPr>
            <a:noAutofit/>
          </a:bodyPr>
          <a:lstStyle/>
          <a:p>
            <a:pPr marL="0" indent="0">
              <a:buNone/>
            </a:pPr>
            <a:r>
              <a:rPr lang="en-US" altLang="zh-CN" sz="2000" b="0" dirty="0">
                <a:cs typeface="Times New Roman" panose="02020603050405020304" pitchFamily="18" charset="0"/>
              </a:rPr>
              <a:t>template &lt;class </a:t>
            </a:r>
            <a:r>
              <a:rPr lang="en-US" altLang="zh-CN" sz="2000" b="0" dirty="0" err="1">
                <a:cs typeface="Times New Roman" panose="02020603050405020304" pitchFamily="18" charset="0"/>
              </a:rPr>
              <a:t>elemType</a:t>
            </a:r>
            <a:r>
              <a:rPr lang="en-US" altLang="zh-CN" sz="2000" b="0" dirty="0">
                <a:cs typeface="Times New Roman" panose="02020603050405020304" pitchFamily="18" charset="0"/>
              </a:rPr>
              <a:t>&gt;</a:t>
            </a:r>
            <a:endParaRPr lang="zh-CN" altLang="zh-CN" sz="2000" b="0" dirty="0">
              <a:cs typeface="Times New Roman" panose="02020603050405020304" pitchFamily="18" charset="0"/>
            </a:endParaRPr>
          </a:p>
          <a:p>
            <a:pPr marL="0" indent="0">
              <a:buNone/>
            </a:pPr>
            <a:r>
              <a:rPr lang="en-US" altLang="zh-CN" sz="2000" b="0" dirty="0" err="1">
                <a:cs typeface="Times New Roman" panose="02020603050405020304" pitchFamily="18" charset="0"/>
              </a:rPr>
              <a:t>linkQueue</a:t>
            </a:r>
            <a:r>
              <a:rPr lang="en-US" altLang="zh-CN" sz="2000" b="0" dirty="0">
                <a:cs typeface="Times New Roman" panose="02020603050405020304" pitchFamily="18" charset="0"/>
              </a:rPr>
              <a:t>&lt;</a:t>
            </a:r>
            <a:r>
              <a:rPr lang="en-US" altLang="zh-CN" sz="2000" b="0" dirty="0" err="1">
                <a:cs typeface="Times New Roman" panose="02020603050405020304" pitchFamily="18" charset="0"/>
              </a:rPr>
              <a:t>elemType</a:t>
            </a:r>
            <a:r>
              <a:rPr lang="en-US" altLang="zh-CN" sz="2000" b="0" dirty="0">
                <a:cs typeface="Times New Roman" panose="02020603050405020304" pitchFamily="18" charset="0"/>
              </a:rPr>
              <a:t>&gt;::~</a:t>
            </a:r>
            <a:r>
              <a:rPr lang="en-US" altLang="zh-CN" sz="2000" b="0" dirty="0" err="1">
                <a:cs typeface="Times New Roman" panose="02020603050405020304" pitchFamily="18" charset="0"/>
              </a:rPr>
              <a:t>linkQueue</a:t>
            </a:r>
            <a:r>
              <a:rPr lang="en-US" altLang="zh-CN" sz="2000" b="0" dirty="0">
                <a:cs typeface="Times New Roman" panose="02020603050405020304" pitchFamily="18" charset="0"/>
              </a:rPr>
              <a:t>() //</a:t>
            </a:r>
            <a:r>
              <a:rPr lang="zh-CN" altLang="zh-CN" sz="2000" b="0" dirty="0">
                <a:cs typeface="Times New Roman" panose="02020603050405020304" pitchFamily="18" charset="0"/>
              </a:rPr>
              <a:t>释放链式栈所占空间</a:t>
            </a:r>
          </a:p>
          <a:p>
            <a:pPr marL="0" indent="0">
              <a:buNone/>
            </a:pPr>
            <a:r>
              <a:rPr lang="en-US" altLang="zh-CN" sz="2000" b="0" dirty="0">
                <a:cs typeface="Times New Roman" panose="02020603050405020304" pitchFamily="18" charset="0"/>
              </a:rPr>
              <a:t>{  Node&lt;</a:t>
            </a:r>
            <a:r>
              <a:rPr lang="en-US" altLang="zh-CN" sz="2000" b="0" dirty="0" err="1">
                <a:cs typeface="Times New Roman" panose="02020603050405020304" pitchFamily="18" charset="0"/>
              </a:rPr>
              <a:t>elemType</a:t>
            </a:r>
            <a:r>
              <a:rPr lang="en-US" altLang="zh-CN" sz="2000" b="0" dirty="0">
                <a:cs typeface="Times New Roman" panose="02020603050405020304" pitchFamily="18" charset="0"/>
              </a:rPr>
              <a:t>&gt; *p;     p= Front;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while (p)</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Front=Front-&gt;next;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delete p;    p=Front;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a:t>
            </a:r>
            <a:r>
              <a:rPr lang="en-US" altLang="zh-CN" sz="2000" b="0" dirty="0" err="1">
                <a:cs typeface="Times New Roman" panose="02020603050405020304" pitchFamily="18" charset="0"/>
              </a:rPr>
              <a:t>endif</a:t>
            </a:r>
            <a:r>
              <a:rPr lang="en-US" altLang="zh-CN" sz="2000" b="0" dirty="0">
                <a:cs typeface="Times New Roman" panose="02020603050405020304" pitchFamily="18" charset="0"/>
              </a:rPr>
              <a:t> // LINKQUEUE_H_INCLUDED</a:t>
            </a:r>
            <a:endParaRPr lang="en-US" altLang="zh-CN" b="0" dirty="0">
              <a:ea typeface="华文楷体" pitchFamily="2" charset="-122"/>
              <a:cs typeface="Times New Roman" panose="02020603050405020304" pitchFamily="18" charset="0"/>
            </a:endParaRPr>
          </a:p>
        </p:txBody>
      </p:sp>
      <p:sp>
        <p:nvSpPr>
          <p:cNvPr id="5"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链式队列类成员函数的实现：</a:t>
            </a:r>
          </a:p>
        </p:txBody>
      </p:sp>
      <p:sp>
        <p:nvSpPr>
          <p:cNvPr id="2" name="椭圆 1"/>
          <p:cNvSpPr/>
          <p:nvPr/>
        </p:nvSpPr>
        <p:spPr>
          <a:xfrm>
            <a:off x="11503532" y="6420680"/>
            <a:ext cx="331417" cy="2936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55898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栈的应用</a:t>
            </a:r>
            <a:endParaRPr lang="en-US" altLang="zh-CN" sz="2800" dirty="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solidFill>
                  <a:srgbClr val="FF0000"/>
                </a:solidFill>
                <a:latin typeface="华文楷体" pitchFamily="2" charset="-122"/>
                <a:ea typeface="华文楷体" pitchFamily="2" charset="-122"/>
              </a:rPr>
              <a:t>优先队列</a:t>
            </a:r>
            <a:endParaRPr lang="en-US" altLang="zh-CN" sz="2800" b="1" dirty="0">
              <a:solidFill>
                <a:srgbClr val="FF0000"/>
              </a:solidFill>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队列的应用</a:t>
            </a:r>
          </a:p>
        </p:txBody>
      </p:sp>
    </p:spTree>
    <p:extLst>
      <p:ext uri="{BB962C8B-B14F-4D97-AF65-F5344CB8AC3E}">
        <p14:creationId xmlns:p14="http://schemas.microsoft.com/office/powerpoint/2010/main" val="354384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3410703"/>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有时进入队列中的元素具有优先级</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优先级可用一个优先数表示，一般优先数越小优先级越高</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，出队时是按照优先级越高的元素出队越早，优先级越低出队越晚，优先级相同者按先进先出的原则处理，这种队列称</a:t>
            </a:r>
            <a:r>
              <a:rPr lang="zh-CN" altLang="zh-CN" sz="2800" dirty="0">
                <a:latin typeface="华文楷体" pitchFamily="2" charset="-122"/>
                <a:ea typeface="华文楷体" pitchFamily="2" charset="-122"/>
              </a:rPr>
              <a:t>优先队列</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en-US" sz="2800" b="0" dirty="0">
                <a:latin typeface="华文楷体" pitchFamily="2" charset="-122"/>
                <a:ea typeface="华文楷体" pitchFamily="2" charset="-122"/>
              </a:rPr>
              <a:t>优先队列存储方式：顺序存储、链式存储</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优先队列：</a:t>
            </a:r>
          </a:p>
        </p:txBody>
      </p:sp>
    </p:spTree>
    <p:extLst>
      <p:ext uri="{BB962C8B-B14F-4D97-AF65-F5344CB8AC3E}">
        <p14:creationId xmlns:p14="http://schemas.microsoft.com/office/powerpoint/2010/main" val="354795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1721051"/>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栈的顺序存储即使用连续的空间存储栈中的元素。可以将栈底放在数组的</a:t>
            </a:r>
            <a:r>
              <a:rPr lang="en-US" altLang="zh-CN" sz="2800" b="0" dirty="0">
                <a:latin typeface="华文楷体" pitchFamily="2" charset="-122"/>
                <a:ea typeface="华文楷体" pitchFamily="2" charset="-122"/>
              </a:rPr>
              <a:t>0</a:t>
            </a:r>
            <a:r>
              <a:rPr lang="zh-CN" altLang="zh-CN" sz="2800" b="0" dirty="0">
                <a:latin typeface="华文楷体" pitchFamily="2" charset="-122"/>
                <a:ea typeface="华文楷体" pitchFamily="2" charset="-122"/>
              </a:rPr>
              <a:t>下标位置，进栈和出栈总是在栈的同一端（栈顶）进行</a:t>
            </a:r>
            <a:r>
              <a:rPr lang="zh-CN" altLang="en-US"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顺序方式存储的栈称为</a:t>
            </a:r>
            <a:r>
              <a:rPr lang="zh-CN" altLang="zh-CN" sz="2800" dirty="0">
                <a:latin typeface="华文楷体" pitchFamily="2" charset="-122"/>
                <a:ea typeface="华文楷体" pitchFamily="2" charset="-122"/>
              </a:rPr>
              <a:t>顺序栈</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顺序栈：</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956599" y="3419061"/>
            <a:ext cx="5742375" cy="3180523"/>
          </a:xfrm>
          <a:prstGeom prst="rect">
            <a:avLst/>
          </a:prstGeom>
          <a:noFill/>
          <a:ln>
            <a:noFill/>
          </a:ln>
        </p:spPr>
      </p:pic>
      <p:sp>
        <p:nvSpPr>
          <p:cNvPr id="2" name="文本框 1"/>
          <p:cNvSpPr txBox="1"/>
          <p:nvPr/>
        </p:nvSpPr>
        <p:spPr>
          <a:xfrm>
            <a:off x="7275443" y="4055215"/>
            <a:ext cx="4546139" cy="954107"/>
          </a:xfrm>
          <a:prstGeom prst="rect">
            <a:avLst/>
          </a:prstGeom>
          <a:noFill/>
        </p:spPr>
        <p:txBody>
          <a:bodyPr wrap="square" rtlCol="0">
            <a:spAutoFit/>
          </a:bodyPr>
          <a:lstStyle/>
          <a:p>
            <a:r>
              <a:rPr lang="zh-CN" altLang="en-US" sz="2800" dirty="0">
                <a:latin typeface="华文楷体" pitchFamily="2" charset="-122"/>
                <a:ea typeface="华文楷体" pitchFamily="2" charset="-122"/>
              </a:rPr>
              <a:t>栈空标志：</a:t>
            </a:r>
            <a:r>
              <a:rPr lang="en-US" altLang="zh-CN" sz="2800" dirty="0">
                <a:latin typeface="华文楷体" pitchFamily="2" charset="-122"/>
                <a:ea typeface="华文楷体" pitchFamily="2" charset="-122"/>
              </a:rPr>
              <a:t>top=-1</a:t>
            </a:r>
          </a:p>
          <a:p>
            <a:r>
              <a:rPr lang="zh-CN" altLang="en-US" sz="2800" dirty="0">
                <a:latin typeface="华文楷体" pitchFamily="2" charset="-122"/>
                <a:ea typeface="华文楷体" pitchFamily="2" charset="-122"/>
              </a:rPr>
              <a:t>栈满标志：</a:t>
            </a:r>
            <a:r>
              <a:rPr lang="en-US" altLang="zh-CN" sz="2800" dirty="0">
                <a:latin typeface="华文楷体" pitchFamily="2" charset="-122"/>
                <a:ea typeface="华文楷体" pitchFamily="2" charset="-122"/>
              </a:rPr>
              <a:t>top=maxSize-1</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29479890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02790"/>
          </a:xfrm>
        </p:spPr>
        <p:txBody>
          <a:bodyPr>
            <a:normAutofit/>
          </a:bodyPr>
          <a:lstStyle/>
          <a:p>
            <a:pPr marL="0" indent="0">
              <a:buNone/>
            </a:pPr>
            <a:r>
              <a:rPr lang="zh-CN" altLang="zh-CN" sz="2800" b="0" dirty="0">
                <a:latin typeface="华文楷体" pitchFamily="2" charset="-122"/>
                <a:ea typeface="华文楷体" pitchFamily="2" charset="-122"/>
              </a:rPr>
              <a:t>顺序优先队列中，用数组存放元素。</a:t>
            </a:r>
            <a:endParaRPr lang="en-US" altLang="zh-CN" sz="2800" b="0" dirty="0">
              <a:latin typeface="华文楷体" pitchFamily="2" charset="-122"/>
              <a:ea typeface="华文楷体" pitchFamily="2" charset="-122"/>
            </a:endParaRPr>
          </a:p>
          <a:p>
            <a:pPr marL="0" indent="0">
              <a:buNone/>
            </a:pPr>
            <a:r>
              <a:rPr lang="zh-CN" altLang="en-US" sz="2800" b="0" dirty="0">
                <a:latin typeface="华文楷体" pitchFamily="2" charset="-122"/>
                <a:ea typeface="华文楷体" pitchFamily="2" charset="-122"/>
              </a:rPr>
              <a:t>有两种存放策：</a:t>
            </a: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a:p>
            <a:pPr marL="0" indent="0">
              <a:buNone/>
            </a:pPr>
            <a:r>
              <a:rPr lang="en-US" altLang="zh-CN" sz="2800" b="0" dirty="0">
                <a:latin typeface="华文楷体" pitchFamily="2" charset="-122"/>
                <a:ea typeface="华文楷体" pitchFamily="2" charset="-122"/>
              </a:rPr>
              <a:t>1</a:t>
            </a:r>
            <a:r>
              <a:rPr lang="zh-CN" altLang="en-US" sz="2800" b="0" dirty="0">
                <a:latin typeface="华文楷体" pitchFamily="2" charset="-122"/>
                <a:ea typeface="华文楷体" pitchFamily="2" charset="-122"/>
              </a:rPr>
              <a:t>）进队按时间顺序存放，出队是优先级高者出队。</a:t>
            </a:r>
            <a:endParaRPr lang="en-US" altLang="zh-CN" sz="2800" b="0" dirty="0">
              <a:latin typeface="华文楷体" pitchFamily="2" charset="-122"/>
              <a:ea typeface="华文楷体" pitchFamily="2" charset="-122"/>
            </a:endParaRPr>
          </a:p>
          <a:p>
            <a:pPr marL="0" indent="0">
              <a:buNone/>
            </a:pPr>
            <a:r>
              <a:rPr lang="en-US" altLang="zh-CN" sz="2800" b="0" dirty="0">
                <a:latin typeface="华文楷体" pitchFamily="2" charset="-122"/>
                <a:ea typeface="华文楷体" pitchFamily="2" charset="-122"/>
              </a:rPr>
              <a:t>2)   </a:t>
            </a:r>
            <a:r>
              <a:rPr lang="zh-CN" altLang="en-US" sz="2800" b="0" dirty="0">
                <a:latin typeface="华文楷体" pitchFamily="2" charset="-122"/>
                <a:ea typeface="华文楷体" pitchFamily="2" charset="-122"/>
              </a:rPr>
              <a:t>进队按优先级顺序存放，出队是队首出队。</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顺序优先队列：</a:t>
            </a:r>
          </a:p>
        </p:txBody>
      </p:sp>
    </p:spTree>
    <p:extLst>
      <p:ext uri="{BB962C8B-B14F-4D97-AF65-F5344CB8AC3E}">
        <p14:creationId xmlns:p14="http://schemas.microsoft.com/office/powerpoint/2010/main" val="25095718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19106"/>
            <a:ext cx="11162883" cy="4702790"/>
          </a:xfrm>
        </p:spPr>
        <p:txBody>
          <a:bodyPr>
            <a:normAutofit fontScale="92500" lnSpcReduction="10000"/>
          </a:bodyPr>
          <a:lstStyle/>
          <a:p>
            <a:pPr marL="0" indent="0">
              <a:buNone/>
            </a:pPr>
            <a:r>
              <a:rPr lang="zh-CN" altLang="en-US" sz="2800" dirty="0">
                <a:ea typeface="华文楷体" pitchFamily="2" charset="-122"/>
                <a:cs typeface="Times New Roman" panose="02020603050405020304" pitchFamily="18" charset="0"/>
              </a:rPr>
              <a:t>第一种策咯：</a:t>
            </a:r>
            <a:endParaRPr lang="en-US" altLang="zh-CN" sz="280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进队时，按照下标由小到大的顺序</a:t>
            </a:r>
            <a:r>
              <a:rPr lang="zh-CN" altLang="en-US" sz="2800" b="0" dirty="0">
                <a:ea typeface="华文楷体" pitchFamily="2" charset="-122"/>
                <a:cs typeface="Times New Roman" panose="02020603050405020304" pitchFamily="18" charset="0"/>
              </a:rPr>
              <a:t>即直接将元素放队尾，时间为</a:t>
            </a:r>
            <a:r>
              <a:rPr lang="en-US" altLang="zh-CN" sz="2800" b="0" dirty="0">
                <a:ea typeface="华文楷体" pitchFamily="2" charset="-122"/>
                <a:cs typeface="Times New Roman" panose="02020603050405020304" pitchFamily="18" charset="0"/>
              </a:rPr>
              <a:t>O(1)</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出队时，从所有元素中找到优先级最高的元素，然后删除</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357188" indent="0">
              <a:buNone/>
            </a:pPr>
            <a:r>
              <a:rPr lang="zh-CN" altLang="zh-CN" sz="2800" b="0" dirty="0">
                <a:ea typeface="华文楷体" pitchFamily="2" charset="-122"/>
                <a:cs typeface="Times New Roman" panose="02020603050405020304" pitchFamily="18" charset="0"/>
              </a:rPr>
              <a:t>为避免整个队列的后移，造成空间的浪费，当有元素出队时将队列中</a:t>
            </a:r>
            <a:r>
              <a:rPr lang="zh-CN" altLang="zh-CN" sz="2800" b="0" dirty="0">
                <a:solidFill>
                  <a:srgbClr val="0070C0"/>
                </a:solidFill>
                <a:ea typeface="华文楷体" pitchFamily="2" charset="-122"/>
                <a:cs typeface="Times New Roman" panose="02020603050405020304" pitchFamily="18" charset="0"/>
              </a:rPr>
              <a:t>最后一个元素</a:t>
            </a:r>
            <a:r>
              <a:rPr lang="zh-CN" altLang="zh-CN" sz="2800" b="0" dirty="0">
                <a:ea typeface="华文楷体" pitchFamily="2" charset="-122"/>
                <a:cs typeface="Times New Roman" panose="02020603050405020304" pitchFamily="18" charset="0"/>
              </a:rPr>
              <a:t>移到出队元素所在的存储位置，这样队列始终从</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下标开始到某个下标终止，中间不会出现空隙。</a:t>
            </a:r>
            <a:r>
              <a:rPr lang="zh-CN" altLang="en-US" sz="2800" b="0" dirty="0">
                <a:ea typeface="华文楷体" pitchFamily="2" charset="-122"/>
                <a:cs typeface="Times New Roman" panose="02020603050405020304" pitchFamily="18" charset="0"/>
              </a:rPr>
              <a:t>故</a:t>
            </a:r>
            <a:r>
              <a:rPr lang="zh-CN" altLang="zh-CN" sz="2800" b="0" dirty="0">
                <a:ea typeface="华文楷体" pitchFamily="2" charset="-122"/>
                <a:cs typeface="Times New Roman" panose="02020603050405020304" pitchFamily="18" charset="0"/>
              </a:rPr>
              <a:t>不需要像普通队列顺序存储时使用循环技术</a:t>
            </a:r>
            <a:r>
              <a:rPr lang="zh-CN" altLang="en-US" sz="2800" b="0" dirty="0">
                <a:ea typeface="华文楷体" pitchFamily="2" charset="-122"/>
                <a:cs typeface="Times New Roman" panose="02020603050405020304" pitchFamily="18" charset="0"/>
              </a:rPr>
              <a:t>。查找最高优先级元素时间为</a:t>
            </a:r>
            <a:r>
              <a:rPr lang="en-US" altLang="zh-CN" sz="2800" b="0" dirty="0">
                <a:ea typeface="华文楷体" pitchFamily="2" charset="-122"/>
                <a:cs typeface="Times New Roman" panose="02020603050405020304" pitchFamily="18" charset="0"/>
              </a:rPr>
              <a:t>O(n)</a:t>
            </a: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设队尾</a:t>
            </a:r>
            <a:r>
              <a:rPr lang="en-US" altLang="zh-CN" sz="2800" b="0" dirty="0">
                <a:ea typeface="华文楷体" pitchFamily="2" charset="-122"/>
                <a:cs typeface="Times New Roman" panose="02020603050405020304" pitchFamily="18" charset="0"/>
              </a:rPr>
              <a:t>Rear</a:t>
            </a:r>
            <a:r>
              <a:rPr lang="zh-CN" altLang="zh-CN" sz="2800" b="0" dirty="0">
                <a:ea typeface="华文楷体" pitchFamily="2" charset="-122"/>
                <a:cs typeface="Times New Roman" panose="02020603050405020304" pitchFamily="18" charset="0"/>
              </a:rPr>
              <a:t>指针指向实际队尾元素的</a:t>
            </a:r>
            <a:r>
              <a:rPr lang="zh-CN" altLang="zh-CN" sz="2800" b="0" dirty="0">
                <a:solidFill>
                  <a:srgbClr val="0070C0"/>
                </a:solidFill>
                <a:ea typeface="华文楷体" pitchFamily="2" charset="-122"/>
                <a:cs typeface="Times New Roman" panose="02020603050405020304" pitchFamily="18" charset="0"/>
              </a:rPr>
              <a:t>后</a:t>
            </a:r>
            <a:r>
              <a:rPr lang="zh-CN" altLang="zh-CN" sz="2800" b="0" dirty="0">
                <a:ea typeface="华文楷体" pitchFamily="2" charset="-122"/>
                <a:cs typeface="Times New Roman" panose="02020603050405020304" pitchFamily="18" charset="0"/>
              </a:rPr>
              <a:t>一单元</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258763" indent="0">
              <a:buNone/>
            </a:pPr>
            <a:r>
              <a:rPr lang="zh-CN" altLang="en-US" sz="2800" b="0" dirty="0">
                <a:ea typeface="华文楷体" pitchFamily="2" charset="-122"/>
                <a:cs typeface="Times New Roman" panose="02020603050405020304" pitchFamily="18" charset="0"/>
              </a:rPr>
              <a:t>则</a:t>
            </a:r>
            <a:r>
              <a:rPr lang="zh-CN" altLang="zh-CN" sz="2800" b="0" dirty="0">
                <a:ea typeface="华文楷体" pitchFamily="2" charset="-122"/>
                <a:cs typeface="Times New Roman" panose="02020603050405020304" pitchFamily="18" charset="0"/>
              </a:rPr>
              <a:t>队空的条件为：</a:t>
            </a:r>
            <a:r>
              <a:rPr lang="en-US" altLang="zh-CN" sz="2800" b="0" dirty="0">
                <a:ea typeface="华文楷体" pitchFamily="2" charset="-122"/>
                <a:cs typeface="Times New Roman" panose="02020603050405020304" pitchFamily="18" charset="0"/>
              </a:rPr>
              <a:t>Rear = 0;         </a:t>
            </a:r>
            <a:r>
              <a:rPr lang="zh-CN" altLang="zh-CN" sz="2800" b="0" dirty="0">
                <a:ea typeface="华文楷体" pitchFamily="2" charset="-122"/>
                <a:cs typeface="Times New Roman" panose="02020603050405020304" pitchFamily="18" charset="0"/>
              </a:rPr>
              <a:t>队满的条件为：</a:t>
            </a:r>
            <a:r>
              <a:rPr lang="en-US" altLang="zh-CN" sz="2800" b="0" dirty="0">
                <a:ea typeface="华文楷体" pitchFamily="2" charset="-122"/>
                <a:cs typeface="Times New Roman" panose="02020603050405020304" pitchFamily="18" charset="0"/>
              </a:rPr>
              <a:t>Rear = </a:t>
            </a:r>
            <a:r>
              <a:rPr lang="en-US" altLang="zh-CN" sz="2800" b="0" dirty="0" err="1">
                <a:ea typeface="华文楷体" pitchFamily="2" charset="-122"/>
                <a:cs typeface="Times New Roman" panose="02020603050405020304" pitchFamily="18" charset="0"/>
              </a:rPr>
              <a:t>maxSize</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顺序优先队列：</a:t>
            </a:r>
          </a:p>
        </p:txBody>
      </p:sp>
    </p:spTree>
    <p:extLst>
      <p:ext uri="{BB962C8B-B14F-4D97-AF65-F5344CB8AC3E}">
        <p14:creationId xmlns:p14="http://schemas.microsoft.com/office/powerpoint/2010/main" val="4694945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19106"/>
            <a:ext cx="11367649" cy="4702790"/>
          </a:xfrm>
        </p:spPr>
        <p:txBody>
          <a:bodyPr>
            <a:normAutofit fontScale="92500" lnSpcReduction="20000"/>
          </a:bodyPr>
          <a:lstStyle/>
          <a:p>
            <a:pPr marL="0" indent="0">
              <a:buNone/>
            </a:pPr>
            <a:r>
              <a:rPr lang="zh-CN" altLang="en-US" sz="2800" dirty="0">
                <a:ea typeface="华文楷体" pitchFamily="2" charset="-122"/>
                <a:cs typeface="Times New Roman" panose="02020603050405020304" pitchFamily="18" charset="0"/>
              </a:rPr>
              <a:t>第二种策咯：</a:t>
            </a:r>
            <a:endParaRPr lang="en-US" altLang="zh-CN" sz="280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元素按照优先数由小到大排列。</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元素进队时，先在队列中找到合适的插入位置，移动后面的元素，将新进元素插入，时间复杂度为</a:t>
            </a:r>
            <a:r>
              <a:rPr lang="en-US" altLang="zh-CN" sz="2800" b="0" dirty="0">
                <a:ea typeface="华文楷体" pitchFamily="2" charset="-122"/>
                <a:cs typeface="Times New Roman" panose="02020603050405020304" pitchFamily="18" charset="0"/>
              </a:rPr>
              <a:t>O(n)</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出队时，删除队首即</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下标元素即可，为了避免后面元素的移动，可以采用顺序循环队列，时间复杂度为</a:t>
            </a:r>
            <a:r>
              <a:rPr lang="en-US" altLang="zh-CN" sz="2800" b="0" dirty="0">
                <a:ea typeface="华文楷体" pitchFamily="2" charset="-122"/>
                <a:cs typeface="Times New Roman" panose="02020603050405020304" pitchFamily="18" charset="0"/>
              </a:rPr>
              <a:t>O(1)</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设队尾</a:t>
            </a:r>
            <a:r>
              <a:rPr lang="en-US" altLang="zh-CN" sz="2800" b="0" dirty="0">
                <a:ea typeface="华文楷体" pitchFamily="2" charset="-122"/>
                <a:cs typeface="Times New Roman" panose="02020603050405020304" pitchFamily="18" charset="0"/>
              </a:rPr>
              <a:t>Rear</a:t>
            </a:r>
            <a:r>
              <a:rPr lang="zh-CN" altLang="zh-CN" sz="2800" b="0" dirty="0">
                <a:ea typeface="华文楷体" pitchFamily="2" charset="-122"/>
                <a:cs typeface="Times New Roman" panose="02020603050405020304" pitchFamily="18" charset="0"/>
              </a:rPr>
              <a:t>指针指向实际队尾元素的后一单元</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258763" indent="0">
              <a:buNone/>
            </a:pPr>
            <a:r>
              <a:rPr lang="zh-CN" altLang="en-US" sz="2800" b="0" dirty="0">
                <a:ea typeface="华文楷体" pitchFamily="2" charset="-122"/>
                <a:cs typeface="Times New Roman" panose="02020603050405020304" pitchFamily="18" charset="0"/>
              </a:rPr>
              <a:t>则</a:t>
            </a:r>
            <a:r>
              <a:rPr lang="zh-CN" altLang="zh-CN" sz="2800" b="0" dirty="0">
                <a:ea typeface="华文楷体" pitchFamily="2" charset="-122"/>
                <a:cs typeface="Times New Roman" panose="02020603050405020304" pitchFamily="18" charset="0"/>
              </a:rPr>
              <a:t>队空的条件为：</a:t>
            </a:r>
            <a:r>
              <a:rPr lang="en-US" altLang="zh-CN" sz="2800" b="0" dirty="0">
                <a:ea typeface="华文楷体" pitchFamily="2" charset="-122"/>
                <a:cs typeface="Times New Roman" panose="02020603050405020304" pitchFamily="18" charset="0"/>
              </a:rPr>
              <a:t>Rear == Front;  </a:t>
            </a:r>
          </a:p>
          <a:p>
            <a:pPr marL="258763" indent="0">
              <a:buNone/>
            </a:pPr>
            <a:r>
              <a:rPr lang="zh-CN" altLang="zh-CN" sz="2800" b="0" dirty="0">
                <a:ea typeface="华文楷体" pitchFamily="2" charset="-122"/>
                <a:cs typeface="Times New Roman" panose="02020603050405020304" pitchFamily="18" charset="0"/>
              </a:rPr>
              <a:t>队满的条件为：</a:t>
            </a:r>
            <a:r>
              <a:rPr lang="en-US" altLang="zh-CN" sz="2800" b="0" dirty="0">
                <a:ea typeface="华文楷体" pitchFamily="2" charset="-122"/>
                <a:cs typeface="Times New Roman" panose="02020603050405020304" pitchFamily="18" charset="0"/>
              </a:rPr>
              <a:t>(Rear+1</a:t>
            </a:r>
            <a:r>
              <a:rPr lang="zh-CN" altLang="en-US"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maxSize</a:t>
            </a:r>
            <a:r>
              <a:rPr lang="en-US" altLang="zh-CN" sz="2800" b="0" dirty="0">
                <a:ea typeface="华文楷体" pitchFamily="2" charset="-122"/>
                <a:cs typeface="Times New Roman" panose="02020603050405020304" pitchFamily="18" charset="0"/>
              </a:rPr>
              <a:t>= =Front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顺序优先队列：</a:t>
            </a:r>
          </a:p>
        </p:txBody>
      </p:sp>
    </p:spTree>
    <p:extLst>
      <p:ext uri="{BB962C8B-B14F-4D97-AF65-F5344CB8AC3E}">
        <p14:creationId xmlns:p14="http://schemas.microsoft.com/office/powerpoint/2010/main" val="31977544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19106"/>
            <a:ext cx="11367649" cy="4702790"/>
          </a:xfrm>
        </p:spPr>
        <p:txBody>
          <a:bodyPr>
            <a:normAutofit/>
          </a:bodyPr>
          <a:lstStyle/>
          <a:p>
            <a:pPr marL="0" indent="0">
              <a:buNone/>
            </a:pPr>
            <a:r>
              <a:rPr lang="zh-CN" altLang="en-US" sz="2800" dirty="0">
                <a:ea typeface="华文楷体" pitchFamily="2" charset="-122"/>
                <a:cs typeface="Times New Roman" panose="02020603050405020304" pitchFamily="18" charset="0"/>
              </a:rPr>
              <a:t>第二种策咯：</a:t>
            </a:r>
            <a:endParaRPr lang="en-US" altLang="zh-CN" sz="280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单链表中的结点按照元素优先级递减</a:t>
            </a:r>
            <a:r>
              <a:rPr lang="en-US" altLang="zh-CN" sz="2600" b="0" dirty="0">
                <a:ea typeface="华文楷体" pitchFamily="2" charset="-122"/>
                <a:cs typeface="Times New Roman" panose="02020603050405020304" pitchFamily="18" charset="0"/>
              </a:rPr>
              <a:t>(</a:t>
            </a:r>
            <a:r>
              <a:rPr lang="zh-CN" altLang="zh-CN" sz="2600" b="0" dirty="0">
                <a:ea typeface="华文楷体" pitchFamily="2" charset="-122"/>
                <a:cs typeface="Times New Roman" panose="02020603050405020304" pitchFamily="18" charset="0"/>
              </a:rPr>
              <a:t>即优先数增大</a:t>
            </a:r>
            <a:r>
              <a:rPr lang="en-US" altLang="zh-CN" sz="2600" b="0" dirty="0">
                <a:ea typeface="华文楷体" pitchFamily="2" charset="-122"/>
                <a:cs typeface="Times New Roman" panose="02020603050405020304" pitchFamily="18" charset="0"/>
              </a:rPr>
              <a:t>)</a:t>
            </a:r>
            <a:r>
              <a:rPr lang="zh-CN" altLang="zh-CN" sz="2600" b="0" dirty="0">
                <a:ea typeface="华文楷体" pitchFamily="2" charset="-122"/>
                <a:cs typeface="Times New Roman" panose="02020603050405020304" pitchFamily="18" charset="0"/>
              </a:rPr>
              <a:t>的次序排成一个有序链表，元素优先级最高的结点就是首结点。</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元素出队即删除首结点，时间复杂度为</a:t>
            </a:r>
            <a:r>
              <a:rPr lang="en-US" altLang="zh-CN" sz="2600" b="0" dirty="0">
                <a:ea typeface="华文楷体" pitchFamily="2" charset="-122"/>
                <a:cs typeface="Times New Roman" panose="02020603050405020304" pitchFamily="18" charset="0"/>
              </a:rPr>
              <a:t>O(1)</a:t>
            </a:r>
            <a:r>
              <a:rPr lang="zh-CN" altLang="zh-CN" sz="2600" b="0" dirty="0">
                <a:ea typeface="华文楷体" pitchFamily="2" charset="-122"/>
                <a:cs typeface="Times New Roman" panose="02020603050405020304" pitchFamily="18" charset="0"/>
              </a:rPr>
              <a:t>；</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元素进队，需要按照优先级大小找到合适的插入位置，然后插入元素结点，时间复杂度为</a:t>
            </a:r>
            <a:r>
              <a:rPr lang="en-US" altLang="zh-CN" sz="2600" b="0" dirty="0">
                <a:ea typeface="华文楷体" pitchFamily="2" charset="-122"/>
                <a:cs typeface="Times New Roman" panose="02020603050405020304" pitchFamily="18" charset="0"/>
              </a:rPr>
              <a:t>O(n)</a:t>
            </a:r>
            <a:r>
              <a:rPr lang="zh-CN" altLang="zh-CN" sz="2600" b="0" dirty="0">
                <a:ea typeface="华文楷体" pitchFamily="2" charset="-122"/>
                <a:cs typeface="Times New Roman" panose="02020603050405020304" pitchFamily="18" charset="0"/>
              </a:rPr>
              <a:t>，但不会引起队列中原有元素在内存中移动。</a:t>
            </a:r>
            <a:endParaRPr lang="en-US" altLang="zh-CN" sz="26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链式优先队列：</a:t>
            </a:r>
          </a:p>
        </p:txBody>
      </p:sp>
      <p:sp>
        <p:nvSpPr>
          <p:cNvPr id="2" name="椭圆 1"/>
          <p:cNvSpPr/>
          <p:nvPr/>
        </p:nvSpPr>
        <p:spPr>
          <a:xfrm>
            <a:off x="11534503" y="6221897"/>
            <a:ext cx="156754" cy="2964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87118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栈的应用</a:t>
            </a:r>
            <a:endParaRPr lang="en-US" altLang="zh-CN" sz="2800" dirty="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solidFill>
                  <a:srgbClr val="FF0000"/>
                </a:solidFill>
                <a:latin typeface="华文楷体" pitchFamily="2" charset="-122"/>
                <a:ea typeface="华文楷体" pitchFamily="2" charset="-122"/>
              </a:rPr>
              <a:t>队列的应用</a:t>
            </a:r>
          </a:p>
        </p:txBody>
      </p:sp>
    </p:spTree>
    <p:extLst>
      <p:ext uri="{BB962C8B-B14F-4D97-AF65-F5344CB8AC3E}">
        <p14:creationId xmlns:p14="http://schemas.microsoft.com/office/powerpoint/2010/main" val="20541705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提供的服务窗口只有一个。</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可以采用队列对单服务窗口进行模拟，完成诸如计算用户的平均等待时间等任务。其结果可以用来了解单服务窗口的情况，从而辅助对相关问题进行决策。</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队列的应用：单服务窗口模拟</a:t>
            </a:r>
          </a:p>
        </p:txBody>
      </p:sp>
    </p:spTree>
    <p:extLst>
      <p:ext uri="{BB962C8B-B14F-4D97-AF65-F5344CB8AC3E}">
        <p14:creationId xmlns:p14="http://schemas.microsoft.com/office/powerpoint/2010/main" val="16608869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4595805"/>
          </a:xfrm>
        </p:spPr>
        <p:txBody>
          <a:bodyPr>
            <a:normAutofit/>
          </a:bodyPr>
          <a:lstStyle/>
          <a:p>
            <a:pPr marL="0" indent="0">
              <a:lnSpc>
                <a:spcPct val="115000"/>
              </a:lnSpc>
              <a:buNone/>
              <a:defRPr/>
            </a:pPr>
            <a:r>
              <a:rPr lang="zh-CN" altLang="zh-CN" sz="2800" b="0" dirty="0">
                <a:ea typeface="华文楷体" pitchFamily="2" charset="-122"/>
                <a:cs typeface="Times New Roman" panose="02020603050405020304" pitchFamily="18" charset="0"/>
              </a:rPr>
              <a:t>假设有一个小的银行服务网点，每天早晨</a:t>
            </a:r>
            <a:r>
              <a:rPr lang="en-US" altLang="zh-CN" sz="2800" b="0" dirty="0">
                <a:ea typeface="华文楷体" pitchFamily="2" charset="-122"/>
                <a:cs typeface="Times New Roman" panose="02020603050405020304" pitchFamily="18" charset="0"/>
              </a:rPr>
              <a:t>9</a:t>
            </a:r>
            <a:r>
              <a:rPr lang="zh-CN" altLang="zh-CN" sz="2800" b="0" dirty="0">
                <a:ea typeface="华文楷体" pitchFamily="2" charset="-122"/>
                <a:cs typeface="Times New Roman" panose="02020603050405020304" pitchFamily="18" charset="0"/>
              </a:rPr>
              <a:t>点开门，下午</a:t>
            </a:r>
            <a:r>
              <a:rPr lang="en-US" altLang="zh-CN" sz="2800" b="0" dirty="0">
                <a:ea typeface="华文楷体" pitchFamily="2" charset="-122"/>
                <a:cs typeface="Times New Roman" panose="02020603050405020304" pitchFamily="18" charset="0"/>
              </a:rPr>
              <a:t>4</a:t>
            </a:r>
            <a:r>
              <a:rPr lang="zh-CN" altLang="zh-CN" sz="2800" b="0" dirty="0">
                <a:ea typeface="华文楷体" pitchFamily="2" charset="-122"/>
                <a:cs typeface="Times New Roman" panose="02020603050405020304" pitchFamily="18" charset="0"/>
              </a:rPr>
              <a:t>点</a:t>
            </a:r>
            <a:r>
              <a:rPr lang="en-US" altLang="zh-CN" sz="2800" b="0" dirty="0">
                <a:ea typeface="华文楷体" pitchFamily="2" charset="-122"/>
                <a:cs typeface="Times New Roman" panose="02020603050405020304" pitchFamily="18" charset="0"/>
              </a:rPr>
              <a:t>30</a:t>
            </a:r>
            <a:r>
              <a:rPr lang="zh-CN" altLang="zh-CN" sz="2800" b="0" dirty="0">
                <a:ea typeface="华文楷体" pitchFamily="2" charset="-122"/>
                <a:cs typeface="Times New Roman" panose="02020603050405020304" pitchFamily="18" charset="0"/>
              </a:rPr>
              <a:t>关门。一般开门后</a:t>
            </a:r>
            <a:r>
              <a:rPr lang="en-US" altLang="zh-CN" sz="2800" b="0" dirty="0">
                <a:ea typeface="华文楷体" pitchFamily="2" charset="-122"/>
                <a:cs typeface="Times New Roman" panose="02020603050405020304" pitchFamily="18" charset="0"/>
              </a:rPr>
              <a:t>10</a:t>
            </a:r>
            <a:r>
              <a:rPr lang="zh-CN" altLang="zh-CN" sz="2800" b="0" dirty="0">
                <a:ea typeface="华文楷体" pitchFamily="2" charset="-122"/>
                <a:cs typeface="Times New Roman" panose="02020603050405020304" pitchFamily="18" charset="0"/>
              </a:rPr>
              <a:t>分钟内就会来一个客户，之后在上一个客户来后</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分钟内就会来下一个客户。</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zh-CN" sz="2800" b="0" dirty="0">
                <a:ea typeface="华文楷体" pitchFamily="2" charset="-122"/>
                <a:cs typeface="Times New Roman" panose="02020603050405020304" pitchFamily="18" charset="0"/>
              </a:rPr>
              <a:t>客户办理的业务分三种：取款、存款、办理网银，它们分别耗时</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分钟、</a:t>
            </a:r>
            <a:r>
              <a:rPr lang="en-US" altLang="zh-CN" sz="2800" b="0" dirty="0">
                <a:ea typeface="华文楷体" pitchFamily="2" charset="-122"/>
                <a:cs typeface="Times New Roman" panose="02020603050405020304" pitchFamily="18" charset="0"/>
              </a:rPr>
              <a:t>4</a:t>
            </a:r>
            <a:r>
              <a:rPr lang="zh-CN" altLang="zh-CN" sz="2800" b="0" dirty="0">
                <a:ea typeface="华文楷体" pitchFamily="2" charset="-122"/>
                <a:cs typeface="Times New Roman" panose="02020603050405020304" pitchFamily="18" charset="0"/>
              </a:rPr>
              <a:t>分钟和</a:t>
            </a:r>
            <a:r>
              <a:rPr lang="en-US" altLang="zh-CN" sz="2800" b="0" dirty="0">
                <a:ea typeface="华文楷体" pitchFamily="2" charset="-122"/>
                <a:cs typeface="Times New Roman" panose="02020603050405020304" pitchFamily="18" charset="0"/>
              </a:rPr>
              <a:t>10</a:t>
            </a:r>
            <a:r>
              <a:rPr lang="zh-CN" altLang="zh-CN" sz="2800" b="0" dirty="0">
                <a:ea typeface="华文楷体" pitchFamily="2" charset="-122"/>
                <a:cs typeface="Times New Roman" panose="02020603050405020304" pitchFamily="18" charset="0"/>
              </a:rPr>
              <a:t>分钟。</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zh-CN" sz="2800" b="0" dirty="0">
                <a:ea typeface="华文楷体" pitchFamily="2" charset="-122"/>
                <a:cs typeface="Times New Roman" panose="02020603050405020304" pitchFamily="18" charset="0"/>
              </a:rPr>
              <a:t>试模拟这个服务网点的服务，并计算出每个客户的平均等待时间。</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单服务窗口模拟：</a:t>
            </a:r>
          </a:p>
        </p:txBody>
      </p:sp>
    </p:spTree>
    <p:extLst>
      <p:ext uri="{BB962C8B-B14F-4D97-AF65-F5344CB8AC3E}">
        <p14:creationId xmlns:p14="http://schemas.microsoft.com/office/powerpoint/2010/main" val="32804054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46576"/>
            <a:ext cx="11903716" cy="4814467"/>
          </a:xfrm>
        </p:spPr>
        <p:txBody>
          <a:bodyPr>
            <a:normAutofit lnSpcReduction="10000"/>
          </a:bodyPr>
          <a:lstStyle/>
          <a:p>
            <a:pPr marL="0" indent="0">
              <a:buNone/>
            </a:pPr>
            <a:r>
              <a:rPr lang="zh-CN" altLang="zh-CN" b="0" dirty="0">
                <a:ea typeface="华文楷体" panose="02010600040101010101" pitchFamily="2" charset="-122"/>
                <a:cs typeface="Times New Roman" panose="02020603050405020304" pitchFamily="18" charset="0"/>
              </a:rPr>
              <a:t>设置客户属性：</a:t>
            </a:r>
          </a:p>
          <a:p>
            <a:pPr marL="0" indent="0">
              <a:buNone/>
            </a:pPr>
            <a:r>
              <a:rPr lang="en-US" altLang="zh-CN" b="0" dirty="0" err="1">
                <a:ea typeface="华文楷体" panose="02010600040101010101" pitchFamily="2" charset="-122"/>
                <a:cs typeface="Times New Roman" panose="02020603050405020304" pitchFamily="18" charset="0"/>
              </a:rPr>
              <a:t>struct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timeT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hour;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minute; };</a:t>
            </a:r>
          </a:p>
          <a:p>
            <a:pPr marL="0" indent="0">
              <a:buNone/>
            </a:pP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struct</a:t>
            </a:r>
            <a:r>
              <a:rPr lang="en-US" altLang="zh-CN" b="0" dirty="0">
                <a:ea typeface="华文楷体" panose="02010600040101010101" pitchFamily="2" charset="-122"/>
                <a:cs typeface="Times New Roman" panose="02020603050405020304" pitchFamily="18" charset="0"/>
              </a:rPr>
              <a:t> people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timeT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arrivePoint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客户到达银行时间</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timeT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serveBegin</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客户开始被服务时间</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serveType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业务种类</a:t>
            </a:r>
            <a:r>
              <a:rPr lang="en-US" altLang="zh-CN" b="0" dirty="0">
                <a:ea typeface="华文楷体" panose="02010600040101010101" pitchFamily="2" charset="-122"/>
                <a:cs typeface="Times New Roman" panose="02020603050405020304" pitchFamily="18" charset="0"/>
              </a:rPr>
              <a:t>  0 </a:t>
            </a:r>
            <a:r>
              <a:rPr lang="zh-CN" altLang="zh-CN" b="0" dirty="0">
                <a:ea typeface="华文楷体" panose="02010600040101010101" pitchFamily="2" charset="-122"/>
                <a:cs typeface="Times New Roman" panose="02020603050405020304" pitchFamily="18" charset="0"/>
              </a:rPr>
              <a:t>存款</a:t>
            </a:r>
            <a:r>
              <a:rPr lang="en-US" altLang="zh-CN" b="0" dirty="0">
                <a:ea typeface="华文楷体" panose="02010600040101010101" pitchFamily="2" charset="-122"/>
                <a:cs typeface="Times New Roman" panose="02020603050405020304" pitchFamily="18" charset="0"/>
              </a:rPr>
              <a:t>  1</a:t>
            </a:r>
            <a:r>
              <a:rPr lang="zh-CN" altLang="zh-CN" b="0" dirty="0">
                <a:ea typeface="华文楷体" panose="02010600040101010101" pitchFamily="2" charset="-122"/>
                <a:cs typeface="Times New Roman" panose="02020603050405020304" pitchFamily="18" charset="0"/>
              </a:rPr>
              <a:t>取款</a:t>
            </a:r>
            <a:r>
              <a:rPr lang="en-US" altLang="zh-CN" b="0" dirty="0">
                <a:ea typeface="华文楷体" panose="02010600040101010101" pitchFamily="2" charset="-122"/>
                <a:cs typeface="Times New Roman" panose="02020603050405020304" pitchFamily="18" charset="0"/>
              </a:rPr>
              <a:t>  2</a:t>
            </a:r>
            <a:r>
              <a:rPr lang="zh-CN" altLang="zh-CN" b="0" dirty="0">
                <a:ea typeface="华文楷体" panose="02010600040101010101" pitchFamily="2" charset="-122"/>
                <a:cs typeface="Times New Roman" panose="02020603050405020304" pitchFamily="18" charset="0"/>
              </a:rPr>
              <a:t>办网银</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单服务窗口模拟：</a:t>
            </a:r>
          </a:p>
        </p:txBody>
      </p:sp>
    </p:spTree>
    <p:extLst>
      <p:ext uri="{BB962C8B-B14F-4D97-AF65-F5344CB8AC3E}">
        <p14:creationId xmlns:p14="http://schemas.microsoft.com/office/powerpoint/2010/main" val="13611648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360377" cy="4595805"/>
          </a:xfrm>
        </p:spPr>
        <p:txBody>
          <a:bodyPr>
            <a:normAutofit fontScale="85000" lnSpcReduction="20000"/>
          </a:bodyPr>
          <a:lstStyle/>
          <a:p>
            <a:pPr marL="0" indent="0">
              <a:buNone/>
            </a:pPr>
            <a:r>
              <a:rPr lang="zh-CN" altLang="zh-CN" sz="2800" dirty="0">
                <a:ea typeface="华文楷体" pitchFamily="2" charset="-122"/>
                <a:cs typeface="Times New Roman" panose="02020603050405020304" pitchFamily="18" charset="0"/>
              </a:rPr>
              <a:t>入队操作：</a:t>
            </a:r>
          </a:p>
          <a:p>
            <a:pPr marL="0" indent="0">
              <a:buNone/>
            </a:pPr>
            <a:r>
              <a:rPr lang="zh-CN" altLang="zh-CN" sz="2800" b="0" dirty="0">
                <a:ea typeface="华文楷体" pitchFamily="2" charset="-122"/>
                <a:cs typeface="Times New Roman" panose="02020603050405020304" pitchFamily="18" charset="0"/>
              </a:rPr>
              <a:t>第一个客户到达，到达时间为</a:t>
            </a:r>
            <a:r>
              <a:rPr lang="en-US" altLang="zh-CN" sz="2800" b="0" dirty="0">
                <a:ea typeface="华文楷体" pitchFamily="2" charset="-122"/>
                <a:cs typeface="Times New Roman" panose="02020603050405020304" pitchFamily="18" charset="0"/>
              </a:rPr>
              <a:t>9</a:t>
            </a:r>
            <a:r>
              <a:rPr lang="zh-CN" altLang="zh-CN" sz="2800" b="0" dirty="0">
                <a:ea typeface="华文楷体" pitchFamily="2" charset="-122"/>
                <a:cs typeface="Times New Roman" panose="02020603050405020304" pitchFamily="18" charset="0"/>
              </a:rPr>
              <a:t>点</a:t>
            </a:r>
            <a:r>
              <a:rPr lang="en-US" altLang="zh-CN" sz="2800" b="0" dirty="0">
                <a:ea typeface="华文楷体" pitchFamily="2" charset="-122"/>
                <a:cs typeface="Times New Roman" panose="02020603050405020304" pitchFamily="18" charset="0"/>
              </a:rPr>
              <a:t>+m(0-10)</a:t>
            </a:r>
            <a:r>
              <a:rPr lang="zh-CN" altLang="zh-CN" sz="2800" b="0" dirty="0">
                <a:ea typeface="华文楷体" pitchFamily="2" charset="-122"/>
                <a:cs typeface="Times New Roman" panose="02020603050405020304" pitchFamily="18" charset="0"/>
              </a:rPr>
              <a:t>分（随机），业务种类随机，被服务时间为该客户到达时间。描述完毕，第一个客户进队。</a:t>
            </a:r>
          </a:p>
          <a:p>
            <a:pPr marL="0" indent="0">
              <a:buNone/>
            </a:pPr>
            <a:r>
              <a:rPr lang="zh-CN" altLang="zh-CN" sz="2800" b="0" dirty="0">
                <a:ea typeface="华文楷体" pitchFamily="2" charset="-122"/>
                <a:cs typeface="Times New Roman" panose="02020603050405020304" pitchFamily="18" charset="0"/>
              </a:rPr>
              <a:t>第二个客户到达，到达时间为第一个客户达到时间</a:t>
            </a:r>
            <a:r>
              <a:rPr lang="en-US" altLang="zh-CN" sz="2800" b="0" dirty="0">
                <a:ea typeface="华文楷体" pitchFamily="2" charset="-122"/>
                <a:cs typeface="Times New Roman" panose="02020603050405020304" pitchFamily="18" charset="0"/>
              </a:rPr>
              <a:t>+m(0-5)</a:t>
            </a:r>
            <a:r>
              <a:rPr lang="zh-CN" altLang="zh-CN" sz="2800" b="0" dirty="0">
                <a:ea typeface="华文楷体" pitchFamily="2" charset="-122"/>
                <a:cs typeface="Times New Roman" panose="02020603050405020304" pitchFamily="18" charset="0"/>
              </a:rPr>
              <a:t>分之间的随机值，业务种类随机，被服务时间为该客户到达时间和上一个客户结束服务时间的最大值。描述完毕，第二个客户进队。</a:t>
            </a:r>
          </a:p>
          <a:p>
            <a:pPr marL="0" indent="0">
              <a:buNone/>
            </a:pPr>
            <a:r>
              <a:rPr lang="zh-CN" altLang="zh-CN" sz="2800" b="0" dirty="0">
                <a:ea typeface="华文楷体" pitchFamily="2" charset="-122"/>
                <a:cs typeface="Times New Roman" panose="02020603050405020304" pitchFamily="18" charset="0"/>
              </a:rPr>
              <a:t>第三个客户，计算到达时间、服务种类、开始时间，进队。</a:t>
            </a:r>
          </a:p>
          <a:p>
            <a:pPr marL="0" indent="0">
              <a:buNone/>
            </a:pP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直到某个客户到达时间超过下午</a:t>
            </a:r>
            <a:r>
              <a:rPr lang="en-US" altLang="zh-CN" sz="2800" b="0" dirty="0">
                <a:ea typeface="华文楷体" pitchFamily="2" charset="-122"/>
                <a:cs typeface="Times New Roman" panose="02020603050405020304" pitchFamily="18" charset="0"/>
              </a:rPr>
              <a:t>4</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30</a:t>
            </a:r>
            <a:r>
              <a:rPr lang="zh-CN" altLang="zh-CN" sz="2800" b="0" dirty="0">
                <a:ea typeface="华文楷体" pitchFamily="2" charset="-122"/>
                <a:cs typeface="Times New Roman" panose="02020603050405020304" pitchFamily="18" charset="0"/>
              </a:rPr>
              <a:t>，此时结束。试模拟这个服务网点的服务，并计算出每个客户的平均等待时间。</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单服务窗口模拟：</a:t>
            </a:r>
          </a:p>
        </p:txBody>
      </p:sp>
    </p:spTree>
    <p:extLst>
      <p:ext uri="{BB962C8B-B14F-4D97-AF65-F5344CB8AC3E}">
        <p14:creationId xmlns:p14="http://schemas.microsoft.com/office/powerpoint/2010/main" val="6588353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579038" cy="4834345"/>
          </a:xfrm>
        </p:spPr>
        <p:txBody>
          <a:bodyPr>
            <a:normAutofit fontScale="92500" lnSpcReduction="10000"/>
          </a:bodyPr>
          <a:lstStyle/>
          <a:p>
            <a:pPr marL="0" indent="0">
              <a:buNone/>
            </a:pPr>
            <a:r>
              <a:rPr lang="zh-CN" altLang="zh-CN" sz="2800" dirty="0">
                <a:ea typeface="华文楷体" pitchFamily="2" charset="-122"/>
                <a:cs typeface="Times New Roman" panose="02020603050405020304" pitchFamily="18" charset="0"/>
              </a:rPr>
              <a:t>出队操作：</a:t>
            </a:r>
          </a:p>
          <a:p>
            <a:pPr marL="0" indent="0">
              <a:buNone/>
            </a:pPr>
            <a:r>
              <a:rPr lang="zh-CN" altLang="zh-CN" sz="2800" b="0" dirty="0">
                <a:ea typeface="华文楷体" pitchFamily="2" charset="-122"/>
                <a:cs typeface="Times New Roman" panose="02020603050405020304" pitchFamily="18" charset="0"/>
              </a:rPr>
              <a:t>反复出队，累计每个人的等待时间（服务开始时间</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到达时间），直到队空。</a:t>
            </a:r>
          </a:p>
          <a:p>
            <a:pPr marL="0" indent="0">
              <a:buNone/>
            </a:pPr>
            <a:r>
              <a:rPr lang="zh-CN" altLang="zh-CN" sz="2800" b="0" dirty="0">
                <a:ea typeface="华文楷体" pitchFamily="2" charset="-122"/>
                <a:cs typeface="Times New Roman" panose="02020603050405020304" pitchFamily="18" charset="0"/>
              </a:rPr>
              <a:t>计算每人的平均等待时间。</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实现由同学课后自行完成。</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r>
              <a:rPr lang="zh-CN" altLang="zh-CN" sz="2800" dirty="0">
                <a:ea typeface="华文楷体" pitchFamily="2" charset="-122"/>
                <a:cs typeface="Times New Roman" panose="02020603050405020304" pitchFamily="18" charset="0"/>
              </a:rPr>
              <a:t>多窗口服务：</a:t>
            </a:r>
            <a:endParaRPr lang="en-US" altLang="zh-CN" sz="280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需要两个队列配合</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在等待区等候的客户形成一个普通队列（先来先服务，即先进先出）</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在各个窗口被服务的客户形成一个优先队列（先来的未必先出，先结束的先出）</a:t>
            </a:r>
          </a:p>
          <a:p>
            <a:pPr marL="0" indent="0">
              <a:buNone/>
            </a:pPr>
            <a:endParaRPr lang="en-US" altLang="zh-CN" sz="2800" b="0" dirty="0">
              <a:latin typeface="华文楷体" pitchFamily="2" charset="-122"/>
              <a:ea typeface="华文楷体" pitchFamily="2" charset="-122"/>
            </a:endParaRPr>
          </a:p>
          <a:p>
            <a:pPr marL="0" indent="0">
              <a:buNone/>
            </a:pP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单服务窗口模拟：</a:t>
            </a:r>
          </a:p>
        </p:txBody>
      </p:sp>
      <p:sp>
        <p:nvSpPr>
          <p:cNvPr id="2" name="椭圆 1"/>
          <p:cNvSpPr/>
          <p:nvPr/>
        </p:nvSpPr>
        <p:spPr>
          <a:xfrm>
            <a:off x="11451168" y="6400800"/>
            <a:ext cx="200901" cy="2090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43463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13170"/>
            <a:ext cx="11162883" cy="766894"/>
          </a:xfrm>
        </p:spPr>
        <p:txBody>
          <a:bodyPr>
            <a:normAutofit/>
          </a:bodyPr>
          <a:lstStyle/>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顺序栈的描述：数组指针</a:t>
            </a:r>
            <a:r>
              <a:rPr lang="en-US" altLang="zh-CN" sz="2800" b="0" dirty="0">
                <a:ea typeface="华文楷体" pitchFamily="2" charset="-122"/>
                <a:cs typeface="Times New Roman" panose="02020603050405020304" pitchFamily="18" charset="0"/>
              </a:rPr>
              <a:t>array</a:t>
            </a:r>
            <a:r>
              <a:rPr lang="zh-CN" altLang="en-US" sz="2800" b="0" dirty="0">
                <a:ea typeface="华文楷体" pitchFamily="2" charset="-122"/>
                <a:cs typeface="Times New Roman" panose="02020603050405020304" pitchFamily="18" charset="0"/>
              </a:rPr>
              <a:t>，数组大小</a:t>
            </a:r>
            <a:r>
              <a:rPr lang="en-US" altLang="zh-CN" sz="2800" b="0" dirty="0" err="1">
                <a:ea typeface="华文楷体" pitchFamily="2" charset="-122"/>
                <a:cs typeface="Times New Roman" panose="02020603050405020304" pitchFamily="18" charset="0"/>
              </a:rPr>
              <a:t>maxSize</a:t>
            </a:r>
            <a:r>
              <a:rPr lang="zh-CN" altLang="en-US" sz="2800" b="0" dirty="0">
                <a:ea typeface="华文楷体" pitchFamily="2" charset="-122"/>
                <a:cs typeface="Times New Roman" panose="02020603050405020304" pitchFamily="18" charset="0"/>
              </a:rPr>
              <a:t>，栈顶下标</a:t>
            </a:r>
            <a:r>
              <a:rPr lang="en-US" altLang="zh-CN" sz="2800" b="0" dirty="0">
                <a:ea typeface="华文楷体" pitchFamily="2" charset="-122"/>
                <a:cs typeface="Times New Roman" panose="02020603050405020304" pitchFamily="18" charset="0"/>
              </a:rPr>
              <a:t>Top</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顺序栈类的声明：</a:t>
            </a:r>
          </a:p>
        </p:txBody>
      </p:sp>
      <p:sp>
        <p:nvSpPr>
          <p:cNvPr id="3" name="文本框 2"/>
          <p:cNvSpPr txBox="1"/>
          <p:nvPr/>
        </p:nvSpPr>
        <p:spPr>
          <a:xfrm>
            <a:off x="874643" y="2087218"/>
            <a:ext cx="10614992" cy="4401205"/>
          </a:xfrm>
          <a:prstGeom prst="rect">
            <a:avLst/>
          </a:prstGeom>
          <a:noFill/>
        </p:spPr>
        <p:txBody>
          <a:bodyPr wrap="square" rtlCol="0">
            <a:spAutoFit/>
          </a:body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illegalSize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private: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*array;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栈存储数组，存放实际的数据元素。</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Top;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栈顶下标。</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maxSize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栈中最多能存放的元素个数。</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doubleSpace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541273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2">
            <a:extLst>
              <a:ext uri="{FF2B5EF4-FFF2-40B4-BE49-F238E27FC236}">
                <a16:creationId xmlns:a16="http://schemas.microsoft.com/office/drawing/2014/main" id="{8E44AFC5-8B12-4AEC-B2EA-499DA0D2BC2A}"/>
              </a:ext>
            </a:extLst>
          </p:cNvPr>
          <p:cNvSpPr>
            <a:spLocks noGrp="1" noChangeArrowheads="1"/>
          </p:cNvSpPr>
          <p:nvPr>
            <p:ph type="title"/>
          </p:nvPr>
        </p:nvSpPr>
        <p:spPr>
          <a:xfrm>
            <a:off x="406052" y="528855"/>
            <a:ext cx="7772400" cy="1143000"/>
          </a:xfrm>
        </p:spPr>
        <p:txBody>
          <a:bodyPr/>
          <a:lstStyle/>
          <a:p>
            <a:pPr eaLnBrk="1" hangingPunct="1">
              <a:defRPr/>
            </a:pPr>
            <a:r>
              <a:rPr lang="zh-CN" altLang="en-US" dirty="0">
                <a:latin typeface="华文楷体" panose="02010600040101010101" pitchFamily="2" charset="-122"/>
                <a:ea typeface="华文楷体" panose="02010600040101010101" pitchFamily="2" charset="-122"/>
              </a:rPr>
              <a:t>排队系统的模拟：</a:t>
            </a:r>
          </a:p>
        </p:txBody>
      </p:sp>
      <p:sp>
        <p:nvSpPr>
          <p:cNvPr id="280579" name="Rectangle 3">
            <a:extLst>
              <a:ext uri="{FF2B5EF4-FFF2-40B4-BE49-F238E27FC236}">
                <a16:creationId xmlns:a16="http://schemas.microsoft.com/office/drawing/2014/main" id="{00E9E7C6-946C-47FF-8F34-C8C06312D148}"/>
              </a:ext>
            </a:extLst>
          </p:cNvPr>
          <p:cNvSpPr>
            <a:spLocks noGrp="1" noChangeArrowheads="1"/>
          </p:cNvSpPr>
          <p:nvPr>
            <p:ph type="body" idx="1"/>
          </p:nvPr>
        </p:nvSpPr>
        <p:spPr>
          <a:xfrm>
            <a:off x="17745" y="1375297"/>
            <a:ext cx="11380939" cy="5256213"/>
          </a:xfrm>
        </p:spPr>
        <p:txBody>
          <a:bodyPr>
            <a:normAutofit/>
          </a:bodyPr>
          <a:lstStyle/>
          <a:p>
            <a:pPr lvl="1">
              <a:lnSpc>
                <a:spcPct val="125000"/>
              </a:lnSpc>
            </a:pPr>
            <a:r>
              <a:rPr lang="zh-CN" altLang="en-US" sz="2800" b="0" dirty="0">
                <a:latin typeface="Times New Roman" panose="02020603050405020304" pitchFamily="18" charset="0"/>
                <a:ea typeface="华文楷体" pitchFamily="2" charset="-122"/>
                <a:cs typeface="Times New Roman" panose="02020603050405020304" pitchFamily="18" charset="0"/>
              </a:rPr>
              <a:t>模拟（</a:t>
            </a:r>
            <a:r>
              <a:rPr lang="en-US" altLang="zh-CN" sz="2800" b="0" dirty="0">
                <a:latin typeface="Times New Roman" panose="02020603050405020304" pitchFamily="18" charset="0"/>
                <a:ea typeface="华文楷体" pitchFamily="2" charset="-122"/>
                <a:cs typeface="Times New Roman" panose="02020603050405020304" pitchFamily="18" charset="0"/>
              </a:rPr>
              <a:t>simulation</a:t>
            </a:r>
            <a:r>
              <a:rPr lang="zh-CN" altLang="en-US" sz="2800" b="0" dirty="0">
                <a:latin typeface="Times New Roman" panose="02020603050405020304" pitchFamily="18" charset="0"/>
                <a:ea typeface="华文楷体" pitchFamily="2" charset="-122"/>
                <a:cs typeface="Times New Roman" panose="02020603050405020304" pitchFamily="18" charset="0"/>
              </a:rPr>
              <a:t>）是计算机的一个重要应用，建立研究对象的数学模型或描述模型并在计算机上加以体现和试验</a:t>
            </a:r>
          </a:p>
          <a:p>
            <a:pPr lvl="1">
              <a:lnSpc>
                <a:spcPct val="125000"/>
              </a:lnSpc>
            </a:pPr>
            <a:r>
              <a:rPr lang="zh-CN" altLang="en-US" sz="2800" b="0" dirty="0">
                <a:latin typeface="Times New Roman" panose="02020603050405020304" pitchFamily="18" charset="0"/>
                <a:ea typeface="华文楷体" pitchFamily="2" charset="-122"/>
                <a:cs typeface="Times New Roman" panose="02020603050405020304" pitchFamily="18" charset="0"/>
              </a:rPr>
              <a:t>用计算机来模拟有很多优点：</a:t>
            </a:r>
          </a:p>
          <a:p>
            <a:pPr lvl="2">
              <a:lnSpc>
                <a:spcPct val="125000"/>
              </a:lnSpc>
            </a:pPr>
            <a:r>
              <a:rPr lang="zh-CN" altLang="en-US" sz="2600" b="0" dirty="0">
                <a:latin typeface="Times New Roman" panose="02020603050405020304" pitchFamily="18" charset="0"/>
                <a:ea typeface="华文楷体" pitchFamily="2" charset="-122"/>
                <a:cs typeface="Times New Roman" panose="02020603050405020304" pitchFamily="18" charset="0"/>
              </a:rPr>
              <a:t>首先，不需要真实的顾客就能够得到统计信息</a:t>
            </a:r>
          </a:p>
          <a:p>
            <a:pPr lvl="2">
              <a:lnSpc>
                <a:spcPct val="125000"/>
              </a:lnSpc>
            </a:pPr>
            <a:r>
              <a:rPr lang="zh-CN" altLang="en-US" sz="2600" b="0" dirty="0">
                <a:latin typeface="Times New Roman" panose="02020603050405020304" pitchFamily="18" charset="0"/>
                <a:ea typeface="华文楷体" pitchFamily="2" charset="-122"/>
                <a:cs typeface="Times New Roman" panose="02020603050405020304" pitchFamily="18" charset="0"/>
              </a:rPr>
              <a:t>第二，由于计算机速度很快，使用计算机模拟比真实的实现要快很多</a:t>
            </a:r>
          </a:p>
          <a:p>
            <a:pPr lvl="2">
              <a:lnSpc>
                <a:spcPct val="125000"/>
              </a:lnSpc>
            </a:pPr>
            <a:r>
              <a:rPr lang="zh-CN" altLang="en-US" sz="2600" b="0" dirty="0">
                <a:latin typeface="Times New Roman" panose="02020603050405020304" pitchFamily="18" charset="0"/>
                <a:ea typeface="华文楷体" pitchFamily="2" charset="-122"/>
                <a:cs typeface="Times New Roman" panose="02020603050405020304" pitchFamily="18" charset="0"/>
              </a:rPr>
              <a:t>第三，模拟结果可以简单地重现</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2">
            <a:extLst>
              <a:ext uri="{FF2B5EF4-FFF2-40B4-BE49-F238E27FC236}">
                <a16:creationId xmlns:a16="http://schemas.microsoft.com/office/drawing/2014/main" id="{1C8B544C-7FC8-48D5-95EF-3F307F105934}"/>
              </a:ext>
            </a:extLst>
          </p:cNvPr>
          <p:cNvSpPr>
            <a:spLocks noGrp="1" noChangeArrowheads="1"/>
          </p:cNvSpPr>
          <p:nvPr>
            <p:ph type="title"/>
          </p:nvPr>
        </p:nvSpPr>
        <p:spPr>
          <a:xfrm>
            <a:off x="479622" y="589745"/>
            <a:ext cx="7772400" cy="954087"/>
          </a:xfrm>
        </p:spPr>
        <p:txBody>
          <a:bodyPr/>
          <a:lstStyle/>
          <a:p>
            <a:pPr eaLnBrk="1" hangingPunct="1">
              <a:defRPr/>
            </a:pPr>
            <a:r>
              <a:rPr lang="zh-CN" altLang="en-US" dirty="0">
                <a:latin typeface="华文楷体" panose="02010600040101010101" pitchFamily="2" charset="-122"/>
                <a:ea typeface="华文楷体" panose="02010600040101010101" pitchFamily="2" charset="-122"/>
              </a:rPr>
              <a:t>离散事件模拟系统：</a:t>
            </a:r>
          </a:p>
        </p:txBody>
      </p:sp>
      <p:sp>
        <p:nvSpPr>
          <p:cNvPr id="281603" name="Rectangle 3">
            <a:extLst>
              <a:ext uri="{FF2B5EF4-FFF2-40B4-BE49-F238E27FC236}">
                <a16:creationId xmlns:a16="http://schemas.microsoft.com/office/drawing/2014/main" id="{32B6C713-CF32-4C24-B394-7CBED2988885}"/>
              </a:ext>
            </a:extLst>
          </p:cNvPr>
          <p:cNvSpPr>
            <a:spLocks noGrp="1" noChangeArrowheads="1"/>
          </p:cNvSpPr>
          <p:nvPr>
            <p:ph type="body" idx="1"/>
          </p:nvPr>
        </p:nvSpPr>
        <p:spPr>
          <a:xfrm>
            <a:off x="-7002" y="1393673"/>
            <a:ext cx="11105063" cy="5265737"/>
          </a:xfrm>
        </p:spPr>
        <p:txBody>
          <a:bodyPr>
            <a:noAutofit/>
          </a:bodyPr>
          <a:lstStyle/>
          <a:p>
            <a:pPr lvl="1">
              <a:lnSpc>
                <a:spcPct val="115000"/>
              </a:lnSpc>
            </a:pPr>
            <a:r>
              <a:rPr lang="zh-CN" altLang="en-US" sz="2800" b="0" dirty="0">
                <a:latin typeface="华文楷体" panose="02010600040101010101" pitchFamily="2" charset="-122"/>
                <a:ea typeface="华文楷体" panose="02010600040101010101" pitchFamily="2" charset="-122"/>
                <a:cs typeface="楷体_GB2312" pitchFamily="49" charset="-122"/>
              </a:rPr>
              <a:t>一个排队系统主要由一些事件组合而成</a:t>
            </a:r>
          </a:p>
          <a:p>
            <a:pPr lvl="1">
              <a:lnSpc>
                <a:spcPct val="115000"/>
              </a:lnSpc>
            </a:pPr>
            <a:r>
              <a:rPr lang="zh-CN" altLang="en-US" sz="2800" b="0" dirty="0">
                <a:latin typeface="华文楷体" panose="02010600040101010101" pitchFamily="2" charset="-122"/>
                <a:ea typeface="华文楷体" panose="02010600040101010101" pitchFamily="2" charset="-122"/>
                <a:cs typeface="楷体_GB2312" pitchFamily="49" charset="-122"/>
              </a:rPr>
              <a:t>在银行的排队系统中主要有两类事件：</a:t>
            </a:r>
            <a:r>
              <a:rPr lang="zh-CN" altLang="en-US" sz="2800" b="0" dirty="0">
                <a:solidFill>
                  <a:srgbClr val="FF0000"/>
                </a:solidFill>
                <a:latin typeface="华文楷体" panose="02010600040101010101" pitchFamily="2" charset="-122"/>
                <a:ea typeface="华文楷体" panose="02010600040101010101" pitchFamily="2" charset="-122"/>
                <a:cs typeface="楷体_GB2312" pitchFamily="49" charset="-122"/>
              </a:rPr>
              <a:t>顾客的到达</a:t>
            </a:r>
            <a:r>
              <a:rPr lang="zh-CN" altLang="en-US" sz="2800" b="0" dirty="0">
                <a:latin typeface="华文楷体" panose="02010600040101010101" pitchFamily="2" charset="-122"/>
                <a:ea typeface="华文楷体" panose="02010600040101010101" pitchFamily="2" charset="-122"/>
                <a:cs typeface="楷体_GB2312" pitchFamily="49" charset="-122"/>
              </a:rPr>
              <a:t>和服务完毕后</a:t>
            </a:r>
            <a:r>
              <a:rPr lang="zh-CN" altLang="en-US" sz="2800" b="0" dirty="0">
                <a:solidFill>
                  <a:srgbClr val="FF0000"/>
                </a:solidFill>
                <a:latin typeface="华文楷体" panose="02010600040101010101" pitchFamily="2" charset="-122"/>
                <a:ea typeface="华文楷体" panose="02010600040101010101" pitchFamily="2" charset="-122"/>
                <a:cs typeface="楷体_GB2312" pitchFamily="49" charset="-122"/>
              </a:rPr>
              <a:t>顾客的离去</a:t>
            </a:r>
          </a:p>
          <a:p>
            <a:pPr lvl="1">
              <a:lnSpc>
                <a:spcPct val="115000"/>
              </a:lnSpc>
            </a:pPr>
            <a:r>
              <a:rPr lang="zh-CN" altLang="en-US" sz="2800" b="0" dirty="0">
                <a:latin typeface="华文楷体" panose="02010600040101010101" pitchFamily="2" charset="-122"/>
                <a:ea typeface="华文楷体" panose="02010600040101010101" pitchFamily="2" charset="-122"/>
                <a:cs typeface="楷体_GB2312" pitchFamily="49" charset="-122"/>
              </a:rPr>
              <a:t>整个系统就是不断地有到达事件和离开事件发生，这些事件并不是连续发生的，因此这样的系统被称为离散事件模拟系统 </a:t>
            </a:r>
          </a:p>
          <a:p>
            <a:pPr lvl="1">
              <a:lnSpc>
                <a:spcPct val="115000"/>
              </a:lnSpc>
            </a:pPr>
            <a:r>
              <a:rPr lang="zh-CN" altLang="en-US" sz="2800" b="0" dirty="0">
                <a:latin typeface="华文楷体" panose="02010600040101010101" pitchFamily="2" charset="-122"/>
                <a:ea typeface="华文楷体" panose="02010600040101010101" pitchFamily="2" charset="-122"/>
                <a:cs typeface="楷体_GB2312" pitchFamily="49" charset="-122"/>
              </a:rPr>
              <a:t>一个离散事件模拟器由事件处理组成；一般有两类事件：</a:t>
            </a:r>
          </a:p>
          <a:p>
            <a:pPr lvl="2">
              <a:lnSpc>
                <a:spcPct val="115000"/>
              </a:lnSpc>
            </a:pPr>
            <a:r>
              <a:rPr lang="zh-CN" altLang="en-US" sz="2600" b="0" dirty="0">
                <a:latin typeface="华文楷体" panose="02010600040101010101" pitchFamily="2" charset="-122"/>
                <a:ea typeface="华文楷体" panose="02010600040101010101" pitchFamily="2" charset="-122"/>
                <a:cs typeface="楷体_GB2312" pitchFamily="49" charset="-122"/>
              </a:rPr>
              <a:t>客户到达</a:t>
            </a:r>
          </a:p>
          <a:p>
            <a:pPr lvl="2">
              <a:lnSpc>
                <a:spcPct val="115000"/>
              </a:lnSpc>
            </a:pPr>
            <a:r>
              <a:rPr lang="zh-CN" altLang="en-US" sz="2600" b="0" dirty="0">
                <a:latin typeface="华文楷体" panose="02010600040101010101" pitchFamily="2" charset="-122"/>
                <a:ea typeface="华文楷体" panose="02010600040101010101" pitchFamily="2" charset="-122"/>
                <a:cs typeface="楷体_GB2312" pitchFamily="49" charset="-122"/>
              </a:rPr>
              <a:t>服务完毕，客户离开</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a:extLst>
              <a:ext uri="{FF2B5EF4-FFF2-40B4-BE49-F238E27FC236}">
                <a16:creationId xmlns:a16="http://schemas.microsoft.com/office/drawing/2014/main" id="{78E29D4C-A0E6-4988-AF44-6A3F301C6DAB}"/>
              </a:ext>
            </a:extLst>
          </p:cNvPr>
          <p:cNvSpPr>
            <a:spLocks noGrp="1" noChangeArrowheads="1"/>
          </p:cNvSpPr>
          <p:nvPr>
            <p:ph type="title"/>
          </p:nvPr>
        </p:nvSpPr>
        <p:spPr>
          <a:xfrm>
            <a:off x="178997" y="611078"/>
            <a:ext cx="7772400" cy="1143000"/>
          </a:xfrm>
        </p:spPr>
        <p:txBody>
          <a:bodyPr/>
          <a:lstStyle/>
          <a:p>
            <a:pPr eaLnBrk="1" hangingPunct="1">
              <a:defRPr/>
            </a:pPr>
            <a:r>
              <a:rPr lang="zh-CN" altLang="en-US" dirty="0">
                <a:latin typeface="华文楷体" panose="02010600040101010101" pitchFamily="2" charset="-122"/>
                <a:ea typeface="华文楷体" panose="02010600040101010101" pitchFamily="2" charset="-122"/>
              </a:rPr>
              <a:t>排队系统的实现：</a:t>
            </a:r>
          </a:p>
        </p:txBody>
      </p:sp>
      <p:sp>
        <p:nvSpPr>
          <p:cNvPr id="282627" name="Rectangle 3">
            <a:extLst>
              <a:ext uri="{FF2B5EF4-FFF2-40B4-BE49-F238E27FC236}">
                <a16:creationId xmlns:a16="http://schemas.microsoft.com/office/drawing/2014/main" id="{D96B9A3F-98AB-4305-94D7-971F44197F4F}"/>
              </a:ext>
            </a:extLst>
          </p:cNvPr>
          <p:cNvSpPr>
            <a:spLocks noGrp="1" noChangeArrowheads="1"/>
          </p:cNvSpPr>
          <p:nvPr>
            <p:ph type="body" idx="1"/>
          </p:nvPr>
        </p:nvSpPr>
        <p:spPr>
          <a:xfrm>
            <a:off x="0" y="1484313"/>
            <a:ext cx="10941050" cy="5113337"/>
          </a:xfrm>
        </p:spPr>
        <p:txBody>
          <a:bodyPr>
            <a:normAutofit/>
          </a:bodyPr>
          <a:lstStyle/>
          <a:p>
            <a:pPr lvl="1"/>
            <a:r>
              <a:rPr lang="zh-CN" altLang="en-US" sz="2800" b="0" dirty="0">
                <a:latin typeface="华文楷体" panose="02010600040101010101" pitchFamily="2" charset="-122"/>
                <a:ea typeface="华文楷体" panose="02010600040101010101" pitchFamily="2" charset="-122"/>
                <a:cs typeface="楷体_GB2312" pitchFamily="49" charset="-122"/>
              </a:rPr>
              <a:t>实现一个排队系统就是模拟这两类事件的生成和处理</a:t>
            </a:r>
          </a:p>
          <a:p>
            <a:pPr lvl="1"/>
            <a:r>
              <a:rPr lang="zh-CN" altLang="en-US" sz="2800" b="0" dirty="0">
                <a:latin typeface="华文楷体" panose="02010600040101010101" pitchFamily="2" charset="-122"/>
                <a:ea typeface="华文楷体" panose="02010600040101010101" pitchFamily="2" charset="-122"/>
                <a:cs typeface="楷体_GB2312" pitchFamily="49" charset="-122"/>
              </a:rPr>
              <a:t>事件处理过程</a:t>
            </a:r>
          </a:p>
          <a:p>
            <a:pPr lvl="2"/>
            <a:r>
              <a:rPr lang="zh-CN" altLang="en-US" sz="2600" b="0" dirty="0">
                <a:latin typeface="华文楷体" panose="02010600040101010101" pitchFamily="2" charset="-122"/>
                <a:ea typeface="华文楷体" panose="02010600040101010101" pitchFamily="2" charset="-122"/>
                <a:cs typeface="楷体_GB2312" pitchFamily="49" charset="-122"/>
              </a:rPr>
              <a:t>当遇到一个到达事件时，表示有一个新顾客到达。如果服务员没空，顾客到队列去排队。否则为这个顾客生成服务所需的时间</a:t>
            </a:r>
            <a:r>
              <a:rPr lang="en-US" altLang="zh-CN" sz="2600" b="0" dirty="0">
                <a:latin typeface="华文楷体" panose="02010600040101010101" pitchFamily="2" charset="-122"/>
                <a:ea typeface="华文楷体" panose="02010600040101010101" pitchFamily="2" charset="-122"/>
                <a:cs typeface="楷体_GB2312" pitchFamily="49" charset="-122"/>
              </a:rPr>
              <a:t>t</a:t>
            </a:r>
            <a:r>
              <a:rPr lang="zh-CN" altLang="en-US" sz="2600" b="0" dirty="0">
                <a:latin typeface="华文楷体" panose="02010600040101010101" pitchFamily="2" charset="-122"/>
                <a:ea typeface="华文楷体" panose="02010600040101010101" pitchFamily="2" charset="-122"/>
                <a:cs typeface="楷体_GB2312" pitchFamily="49" charset="-122"/>
              </a:rPr>
              <a:t>。经过了</a:t>
            </a:r>
            <a:r>
              <a:rPr lang="en-US" altLang="zh-CN" sz="2600" b="0" dirty="0">
                <a:latin typeface="华文楷体" panose="02010600040101010101" pitchFamily="2" charset="-122"/>
                <a:ea typeface="华文楷体" panose="02010600040101010101" pitchFamily="2" charset="-122"/>
                <a:cs typeface="楷体_GB2312" pitchFamily="49" charset="-122"/>
              </a:rPr>
              <a:t>t </a:t>
            </a:r>
            <a:r>
              <a:rPr lang="zh-CN" altLang="en-US" sz="2600" b="0" dirty="0">
                <a:latin typeface="华文楷体" panose="02010600040101010101" pitchFamily="2" charset="-122"/>
                <a:ea typeface="华文楷体" panose="02010600040101010101" pitchFamily="2" charset="-122"/>
                <a:cs typeface="楷体_GB2312" pitchFamily="49" charset="-122"/>
              </a:rPr>
              <a:t>时间以后会产生一个顾客离开事件</a:t>
            </a:r>
          </a:p>
          <a:p>
            <a:pPr lvl="2"/>
            <a:r>
              <a:rPr lang="zh-CN" altLang="en-US" sz="2600" b="0" dirty="0">
                <a:latin typeface="华文楷体" panose="02010600040101010101" pitchFamily="2" charset="-122"/>
                <a:ea typeface="华文楷体" panose="02010600040101010101" pitchFamily="2" charset="-122"/>
                <a:cs typeface="楷体_GB2312" pitchFamily="49" charset="-122"/>
              </a:rPr>
              <a:t>当遇到一个离开事件时，就检查有没有顾客在排队。如果有顾客在排队，则让队头顾客离队，为他提供服务。如果没顾客排队，则服务员可以休息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Rectangle 2">
            <a:extLst>
              <a:ext uri="{FF2B5EF4-FFF2-40B4-BE49-F238E27FC236}">
                <a16:creationId xmlns:a16="http://schemas.microsoft.com/office/drawing/2014/main" id="{A5E2C91E-3617-4A9E-8662-3790335CC10E}"/>
              </a:ext>
            </a:extLst>
          </p:cNvPr>
          <p:cNvSpPr>
            <a:spLocks noGrp="1" noChangeArrowheads="1"/>
          </p:cNvSpPr>
          <p:nvPr>
            <p:ph type="title"/>
          </p:nvPr>
        </p:nvSpPr>
        <p:spPr>
          <a:xfrm>
            <a:off x="272528" y="485775"/>
            <a:ext cx="8207375" cy="1143000"/>
          </a:xfrm>
        </p:spPr>
        <p:txBody>
          <a:bodyPr>
            <a:normAutofit/>
          </a:bodyPr>
          <a:lstStyle/>
          <a:p>
            <a:pPr eaLnBrk="1" hangingPunct="1">
              <a:defRPr/>
            </a:pPr>
            <a:r>
              <a:rPr lang="zh-CN" altLang="en-US" sz="3600" dirty="0">
                <a:latin typeface="华文楷体" panose="02010600040101010101" pitchFamily="2" charset="-122"/>
                <a:ea typeface="华文楷体" panose="02010600040101010101" pitchFamily="2" charset="-122"/>
              </a:rPr>
              <a:t>如何产生顾客到达事件和服务时间：</a:t>
            </a:r>
          </a:p>
        </p:txBody>
      </p:sp>
      <p:sp>
        <p:nvSpPr>
          <p:cNvPr id="283651" name="Rectangle 3">
            <a:extLst>
              <a:ext uri="{FF2B5EF4-FFF2-40B4-BE49-F238E27FC236}">
                <a16:creationId xmlns:a16="http://schemas.microsoft.com/office/drawing/2014/main" id="{CD00EE9D-0B35-4474-AA1A-1B463AC9A4D7}"/>
              </a:ext>
            </a:extLst>
          </p:cNvPr>
          <p:cNvSpPr>
            <a:spLocks noGrp="1" noChangeArrowheads="1"/>
          </p:cNvSpPr>
          <p:nvPr>
            <p:ph type="body" idx="1"/>
          </p:nvPr>
        </p:nvSpPr>
        <p:spPr>
          <a:xfrm>
            <a:off x="0" y="1428358"/>
            <a:ext cx="10987088" cy="4752975"/>
          </a:xfrm>
        </p:spPr>
        <p:txBody>
          <a:bodyPr>
            <a:normAutofit/>
          </a:bodyPr>
          <a:lstStyle/>
          <a:p>
            <a:pPr lvl="1"/>
            <a:r>
              <a:rPr lang="zh-CN" altLang="en-US" sz="2800" b="0" dirty="0">
                <a:latin typeface="华文楷体" panose="02010600040101010101" pitchFamily="2" charset="-122"/>
                <a:ea typeface="华文楷体" panose="02010600040101010101" pitchFamily="2" charset="-122"/>
                <a:cs typeface="楷体_GB2312" pitchFamily="49" charset="-122"/>
              </a:rPr>
              <a:t>顾客的到达时间间隔和为每个顾客的服务时间并不一定是固定的。</a:t>
            </a:r>
          </a:p>
          <a:p>
            <a:pPr lvl="1"/>
            <a:r>
              <a:rPr lang="zh-CN" altLang="en-US" sz="2800" b="0" dirty="0">
                <a:latin typeface="华文楷体" panose="02010600040101010101" pitchFamily="2" charset="-122"/>
                <a:ea typeface="华文楷体" panose="02010600040101010101" pitchFamily="2" charset="-122"/>
                <a:cs typeface="楷体_GB2312" pitchFamily="49" charset="-122"/>
              </a:rPr>
              <a:t>尽管服务时间和顾客到达的间隔时间是可变的，但从统计上来看是服从一定的概率分布。</a:t>
            </a:r>
          </a:p>
          <a:p>
            <a:pPr lvl="1"/>
            <a:r>
              <a:rPr lang="zh-CN" altLang="en-US" sz="2800" b="0" dirty="0">
                <a:latin typeface="华文楷体" panose="02010600040101010101" pitchFamily="2" charset="-122"/>
                <a:ea typeface="华文楷体" panose="02010600040101010101" pitchFamily="2" charset="-122"/>
                <a:cs typeface="楷体_GB2312" pitchFamily="49" charset="-122"/>
              </a:rPr>
              <a:t>要生成顾客的到达时间或生成服务时间必须掌握如何按照某个概率生成事件。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2">
            <a:extLst>
              <a:ext uri="{FF2B5EF4-FFF2-40B4-BE49-F238E27FC236}">
                <a16:creationId xmlns:a16="http://schemas.microsoft.com/office/drawing/2014/main" id="{52CE8298-0B1C-4D34-9629-C21A39AC6772}"/>
              </a:ext>
            </a:extLst>
          </p:cNvPr>
          <p:cNvSpPr>
            <a:spLocks noGrp="1" noChangeArrowheads="1"/>
          </p:cNvSpPr>
          <p:nvPr>
            <p:ph type="title"/>
          </p:nvPr>
        </p:nvSpPr>
        <p:spPr>
          <a:xfrm>
            <a:off x="350728" y="467444"/>
            <a:ext cx="7772400" cy="1143000"/>
          </a:xfrm>
        </p:spPr>
        <p:txBody>
          <a:bodyPr/>
          <a:lstStyle/>
          <a:p>
            <a:pPr eaLnBrk="1" hangingPunct="1">
              <a:defRPr/>
            </a:pPr>
            <a:r>
              <a:rPr lang="zh-CN" altLang="en-US" dirty="0">
                <a:latin typeface="华文楷体" panose="02010600040101010101" pitchFamily="2" charset="-122"/>
                <a:ea typeface="华文楷体" panose="02010600040101010101" pitchFamily="2" charset="-122"/>
              </a:rPr>
              <a:t>均匀分布的概率事件：</a:t>
            </a:r>
          </a:p>
        </p:txBody>
      </p:sp>
      <p:sp>
        <p:nvSpPr>
          <p:cNvPr id="284675" name="Rectangle 3">
            <a:extLst>
              <a:ext uri="{FF2B5EF4-FFF2-40B4-BE49-F238E27FC236}">
                <a16:creationId xmlns:a16="http://schemas.microsoft.com/office/drawing/2014/main" id="{69ECD20B-4FA4-483A-808B-3A4F61DBBD79}"/>
              </a:ext>
            </a:extLst>
          </p:cNvPr>
          <p:cNvSpPr>
            <a:spLocks noGrp="1" noChangeArrowheads="1"/>
          </p:cNvSpPr>
          <p:nvPr>
            <p:ph type="body" idx="1"/>
          </p:nvPr>
        </p:nvSpPr>
        <p:spPr>
          <a:xfrm>
            <a:off x="0" y="1566144"/>
            <a:ext cx="11373633" cy="4824412"/>
          </a:xfrm>
        </p:spPr>
        <p:txBody>
          <a:bodyPr>
            <a:normAutofit/>
          </a:bodyPr>
          <a:lstStyle/>
          <a:p>
            <a:pPr lvl="1">
              <a:lnSpc>
                <a:spcPct val="130000"/>
              </a:lnSpc>
            </a:pPr>
            <a:r>
              <a:rPr lang="zh-CN" altLang="en-US" sz="2800" b="0" dirty="0">
                <a:latin typeface="华文楷体" panose="02010600040101010101" pitchFamily="2" charset="-122"/>
                <a:ea typeface="华文楷体" panose="02010600040101010101" pitchFamily="2" charset="-122"/>
                <a:cs typeface="楷体_GB2312" pitchFamily="49" charset="-122"/>
              </a:rPr>
              <a:t>用随机数产生器产生的随机数</a:t>
            </a:r>
          </a:p>
          <a:p>
            <a:pPr lvl="1">
              <a:lnSpc>
                <a:spcPct val="130000"/>
              </a:lnSpc>
            </a:pPr>
            <a:r>
              <a:rPr lang="zh-CN" altLang="en-US" sz="2800" b="0" dirty="0">
                <a:latin typeface="华文楷体" panose="02010600040101010101" pitchFamily="2" charset="-122"/>
                <a:ea typeface="华文楷体" panose="02010600040101010101" pitchFamily="2" charset="-122"/>
                <a:cs typeface="楷体_GB2312" pitchFamily="49" charset="-122"/>
              </a:rPr>
              <a:t>如顾客到达的间隔时间服从</a:t>
            </a:r>
            <a:r>
              <a:rPr lang="en-US" altLang="zh-CN" sz="2800" b="0" dirty="0">
                <a:latin typeface="华文楷体" panose="02010600040101010101" pitchFamily="2" charset="-122"/>
                <a:ea typeface="华文楷体" panose="02010600040101010101" pitchFamily="2" charset="-122"/>
                <a:cs typeface="楷体_GB2312" pitchFamily="49" charset="-122"/>
              </a:rPr>
              <a:t>[a</a:t>
            </a:r>
            <a:r>
              <a:rPr lang="zh-CN" altLang="en-US" sz="2800" b="0" dirty="0">
                <a:latin typeface="华文楷体" panose="02010600040101010101" pitchFamily="2" charset="-122"/>
                <a:ea typeface="华文楷体" panose="02010600040101010101" pitchFamily="2" charset="-122"/>
                <a:cs typeface="楷体_GB2312" pitchFamily="49" charset="-122"/>
              </a:rPr>
              <a:t>，</a:t>
            </a:r>
            <a:r>
              <a:rPr lang="en-US" altLang="zh-CN" sz="2800" b="0" dirty="0">
                <a:latin typeface="华文楷体" panose="02010600040101010101" pitchFamily="2" charset="-122"/>
                <a:ea typeface="华文楷体" panose="02010600040101010101" pitchFamily="2" charset="-122"/>
                <a:cs typeface="楷体_GB2312" pitchFamily="49" charset="-122"/>
              </a:rPr>
              <a:t>b]</a:t>
            </a:r>
            <a:r>
              <a:rPr lang="zh-CN" altLang="en-US" sz="2800" b="0" dirty="0">
                <a:latin typeface="华文楷体" panose="02010600040101010101" pitchFamily="2" charset="-122"/>
                <a:ea typeface="华文楷体" panose="02010600040101010101" pitchFamily="2" charset="-122"/>
                <a:cs typeface="楷体_GB2312" pitchFamily="49" charset="-122"/>
              </a:rPr>
              <a:t>之间的均匀分布，则可以生成一个</a:t>
            </a:r>
            <a:r>
              <a:rPr lang="en-US" altLang="zh-CN" sz="2800" b="0" dirty="0">
                <a:latin typeface="华文楷体" panose="02010600040101010101" pitchFamily="2" charset="-122"/>
                <a:ea typeface="华文楷体" panose="02010600040101010101" pitchFamily="2" charset="-122"/>
                <a:cs typeface="楷体_GB2312" pitchFamily="49" charset="-122"/>
              </a:rPr>
              <a:t>[a</a:t>
            </a:r>
            <a:r>
              <a:rPr lang="zh-CN" altLang="en-US" sz="2800" b="0" dirty="0">
                <a:latin typeface="华文楷体" panose="02010600040101010101" pitchFamily="2" charset="-122"/>
                <a:ea typeface="华文楷体" panose="02010600040101010101" pitchFamily="2" charset="-122"/>
                <a:cs typeface="楷体_GB2312" pitchFamily="49" charset="-122"/>
              </a:rPr>
              <a:t>，</a:t>
            </a:r>
            <a:r>
              <a:rPr lang="en-US" altLang="zh-CN" sz="2800" b="0" dirty="0">
                <a:latin typeface="华文楷体" panose="02010600040101010101" pitchFamily="2" charset="-122"/>
                <a:ea typeface="华文楷体" panose="02010600040101010101" pitchFamily="2" charset="-122"/>
                <a:cs typeface="楷体_GB2312" pitchFamily="49" charset="-122"/>
              </a:rPr>
              <a:t>b]</a:t>
            </a:r>
            <a:r>
              <a:rPr lang="zh-CN" altLang="en-US" sz="2800" b="0" dirty="0">
                <a:latin typeface="华文楷体" panose="02010600040101010101" pitchFamily="2" charset="-122"/>
                <a:ea typeface="华文楷体" panose="02010600040101010101" pitchFamily="2" charset="-122"/>
                <a:cs typeface="楷体_GB2312" pitchFamily="49" charset="-122"/>
              </a:rPr>
              <a:t>之间的一个随机数</a:t>
            </a:r>
            <a:r>
              <a:rPr lang="en-US" altLang="zh-CN" sz="2800" b="0" dirty="0">
                <a:latin typeface="华文楷体" panose="02010600040101010101" pitchFamily="2" charset="-122"/>
                <a:ea typeface="华文楷体" panose="02010600040101010101" pitchFamily="2" charset="-122"/>
                <a:cs typeface="楷体_GB2312" pitchFamily="49" charset="-122"/>
              </a:rPr>
              <a:t>x</a:t>
            </a:r>
            <a:r>
              <a:rPr lang="zh-CN" altLang="en-US" sz="2800" b="0" dirty="0">
                <a:latin typeface="华文楷体" panose="02010600040101010101" pitchFamily="2" charset="-122"/>
                <a:ea typeface="华文楷体" panose="02010600040101010101" pitchFamily="2" charset="-122"/>
                <a:cs typeface="楷体_GB2312" pitchFamily="49" charset="-122"/>
              </a:rPr>
              <a:t>，表示前一个顾客到达后，经过了</a:t>
            </a:r>
            <a:r>
              <a:rPr lang="en-US" altLang="zh-CN" sz="2800" b="0" dirty="0">
                <a:latin typeface="华文楷体" panose="02010600040101010101" pitchFamily="2" charset="-122"/>
                <a:ea typeface="华文楷体" panose="02010600040101010101" pitchFamily="2" charset="-122"/>
                <a:cs typeface="楷体_GB2312" pitchFamily="49" charset="-122"/>
              </a:rPr>
              <a:t>x</a:t>
            </a:r>
            <a:r>
              <a:rPr lang="zh-CN" altLang="en-US" sz="2800" b="0" dirty="0">
                <a:latin typeface="华文楷体" panose="02010600040101010101" pitchFamily="2" charset="-122"/>
                <a:ea typeface="华文楷体" panose="02010600040101010101" pitchFamily="2" charset="-122"/>
                <a:cs typeface="楷体_GB2312" pitchFamily="49" charset="-122"/>
              </a:rPr>
              <a:t>的时间后又有一个顾客到达了</a:t>
            </a:r>
            <a:endParaRPr lang="en-US" altLang="zh-CN" sz="2800" b="0" dirty="0">
              <a:latin typeface="华文楷体" panose="02010600040101010101" pitchFamily="2" charset="-122"/>
              <a:ea typeface="华文楷体" panose="02010600040101010101" pitchFamily="2" charset="-122"/>
              <a:cs typeface="楷体_GB2312" pitchFamily="49" charset="-122"/>
            </a:endParaRPr>
          </a:p>
          <a:p>
            <a:pPr lvl="1">
              <a:lnSpc>
                <a:spcPct val="130000"/>
              </a:lnSpc>
            </a:pPr>
            <a:r>
              <a:rPr lang="zh-CN" altLang="en-US" sz="2800" b="0" dirty="0">
                <a:latin typeface="华文楷体" panose="02010600040101010101" pitchFamily="2" charset="-122"/>
                <a:ea typeface="华文楷体" panose="02010600040101010101" pitchFamily="2" charset="-122"/>
                <a:cs typeface="楷体_GB2312" pitchFamily="49" charset="-122"/>
              </a:rPr>
              <a:t>备注：根据排队论，实际顾客到达和服务时间服从</a:t>
            </a:r>
            <a:r>
              <a:rPr lang="zh-CN" altLang="en-US" sz="2800" b="0" dirty="0">
                <a:solidFill>
                  <a:srgbClr val="FF0000"/>
                </a:solidFill>
                <a:latin typeface="华文楷体" panose="02010600040101010101" pitchFamily="2" charset="-122"/>
                <a:ea typeface="华文楷体" panose="02010600040101010101" pitchFamily="2" charset="-122"/>
                <a:cs typeface="楷体_GB2312" pitchFamily="49" charset="-122"/>
              </a:rPr>
              <a:t>泊松分布</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Rectangle 2">
            <a:extLst>
              <a:ext uri="{FF2B5EF4-FFF2-40B4-BE49-F238E27FC236}">
                <a16:creationId xmlns:a16="http://schemas.microsoft.com/office/drawing/2014/main" id="{78E55B8E-ACB6-42AC-8F46-ECEA903D2EFB}"/>
              </a:ext>
            </a:extLst>
          </p:cNvPr>
          <p:cNvSpPr>
            <a:spLocks noGrp="1" noChangeArrowheads="1"/>
          </p:cNvSpPr>
          <p:nvPr>
            <p:ph type="title"/>
          </p:nvPr>
        </p:nvSpPr>
        <p:spPr>
          <a:xfrm>
            <a:off x="450936" y="557213"/>
            <a:ext cx="7772400" cy="1143000"/>
          </a:xfrm>
        </p:spPr>
        <p:txBody>
          <a:bodyPr/>
          <a:lstStyle/>
          <a:p>
            <a:pPr eaLnBrk="1" hangingPunct="1">
              <a:defRPr/>
            </a:pPr>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b]</a:t>
            </a:r>
            <a:r>
              <a:rPr lang="zh-CN" altLang="en-US" dirty="0">
                <a:latin typeface="华文楷体" panose="02010600040101010101" pitchFamily="2" charset="-122"/>
                <a:ea typeface="华文楷体" panose="02010600040101010101" pitchFamily="2" charset="-122"/>
              </a:rPr>
              <a:t>之间的随机数的产生：</a:t>
            </a:r>
          </a:p>
        </p:txBody>
      </p:sp>
      <p:sp>
        <p:nvSpPr>
          <p:cNvPr id="260100" name="Rectangle 3">
            <a:extLst>
              <a:ext uri="{FF2B5EF4-FFF2-40B4-BE49-F238E27FC236}">
                <a16:creationId xmlns:a16="http://schemas.microsoft.com/office/drawing/2014/main" id="{CEED164B-5F7A-4314-A41E-46DB289B143B}"/>
              </a:ext>
            </a:extLst>
          </p:cNvPr>
          <p:cNvSpPr>
            <a:spLocks noGrp="1" noChangeArrowheads="1"/>
          </p:cNvSpPr>
          <p:nvPr>
            <p:ph type="body" idx="1"/>
          </p:nvPr>
        </p:nvSpPr>
        <p:spPr>
          <a:xfrm>
            <a:off x="0" y="1612531"/>
            <a:ext cx="11520488" cy="4824412"/>
          </a:xfrm>
        </p:spPr>
        <p:txBody>
          <a:bodyPr>
            <a:normAutofit/>
          </a:bodyPr>
          <a:lstStyle/>
          <a:p>
            <a:pPr lvl="1">
              <a:lnSpc>
                <a:spcPct val="110000"/>
              </a:lnSpc>
              <a:defRPr/>
            </a:pPr>
            <a:r>
              <a:rPr lang="zh-CN" altLang="en-US" sz="2800" b="0" dirty="0">
                <a:latin typeface="华文楷体" panose="02010600040101010101" pitchFamily="2" charset="-122"/>
                <a:ea typeface="华文楷体" panose="02010600040101010101" pitchFamily="2" charset="-122"/>
              </a:rPr>
              <a:t>假如系统的随机数生成器生成的随机数是均匀分布在</a:t>
            </a:r>
            <a:r>
              <a:rPr lang="en-US" altLang="zh-CN" sz="2800" b="0" dirty="0">
                <a:latin typeface="华文楷体" panose="02010600040101010101" pitchFamily="2" charset="-122"/>
                <a:ea typeface="华文楷体" panose="02010600040101010101" pitchFamily="2" charset="-122"/>
              </a:rPr>
              <a:t>0</a:t>
            </a:r>
            <a:r>
              <a:rPr lang="zh-CN" altLang="en-US" sz="2800" b="0" dirty="0">
                <a:latin typeface="华文楷体" panose="02010600040101010101" pitchFamily="2" charset="-122"/>
                <a:ea typeface="华文楷体" panose="02010600040101010101" pitchFamily="2" charset="-122"/>
              </a:rPr>
              <a:t>到</a:t>
            </a:r>
            <a:r>
              <a:rPr lang="en-US" altLang="zh-CN" sz="2800" b="0" dirty="0">
                <a:latin typeface="华文楷体" panose="02010600040101010101" pitchFamily="2" charset="-122"/>
                <a:ea typeface="华文楷体" panose="02010600040101010101" pitchFamily="2" charset="-122"/>
              </a:rPr>
              <a:t>RAND_MAX</a:t>
            </a:r>
            <a:r>
              <a:rPr lang="zh-CN" altLang="en-US" sz="2800" b="0" dirty="0">
                <a:latin typeface="华文楷体" panose="02010600040101010101" pitchFamily="2" charset="-122"/>
                <a:ea typeface="华文楷体" panose="02010600040101010101" pitchFamily="2" charset="-122"/>
              </a:rPr>
              <a:t>之间，包括</a:t>
            </a:r>
            <a:r>
              <a:rPr lang="en-US" altLang="zh-CN" sz="2800" b="0" dirty="0">
                <a:latin typeface="华文楷体" panose="02010600040101010101" pitchFamily="2" charset="-122"/>
                <a:ea typeface="华文楷体" panose="02010600040101010101" pitchFamily="2" charset="-122"/>
              </a:rPr>
              <a:t>0</a:t>
            </a:r>
            <a:r>
              <a:rPr lang="zh-CN" altLang="en-US" sz="2800" b="0" dirty="0">
                <a:latin typeface="华文楷体" panose="02010600040101010101" pitchFamily="2" charset="-122"/>
                <a:ea typeface="华文楷体" panose="02010600040101010101" pitchFamily="2" charset="-122"/>
              </a:rPr>
              <a:t>和</a:t>
            </a:r>
            <a:r>
              <a:rPr lang="en-US" altLang="zh-CN" sz="2800" b="0" dirty="0">
                <a:latin typeface="华文楷体" panose="02010600040101010101" pitchFamily="2" charset="-122"/>
                <a:ea typeface="华文楷体" panose="02010600040101010101" pitchFamily="2" charset="-122"/>
              </a:rPr>
              <a:t>RAND_MAX</a:t>
            </a:r>
            <a:endParaRPr lang="zh-CN" altLang="en-US" sz="2800" b="0" dirty="0">
              <a:latin typeface="华文楷体" panose="02010600040101010101" pitchFamily="2" charset="-122"/>
              <a:ea typeface="华文楷体" panose="02010600040101010101" pitchFamily="2" charset="-122"/>
            </a:endParaRPr>
          </a:p>
          <a:p>
            <a:pPr lvl="1">
              <a:lnSpc>
                <a:spcPct val="110000"/>
              </a:lnSpc>
              <a:defRPr/>
            </a:pPr>
            <a:r>
              <a:rPr lang="zh-CN" altLang="en-US" sz="2800" b="0" dirty="0">
                <a:latin typeface="华文楷体" panose="02010600040101010101" pitchFamily="2" charset="-122"/>
                <a:ea typeface="华文楷体" panose="02010600040101010101" pitchFamily="2" charset="-122"/>
              </a:rPr>
              <a:t>把数轴上</a:t>
            </a:r>
            <a:r>
              <a:rPr lang="en-US" altLang="zh-CN" sz="2800" b="0" dirty="0">
                <a:latin typeface="华文楷体" panose="02010600040101010101" pitchFamily="2" charset="-122"/>
                <a:ea typeface="华文楷体" panose="02010600040101010101" pitchFamily="2" charset="-122"/>
              </a:rPr>
              <a:t>0</a:t>
            </a:r>
            <a:r>
              <a:rPr lang="zh-CN" altLang="en-US" sz="2800" b="0" dirty="0">
                <a:latin typeface="华文楷体" panose="02010600040101010101" pitchFamily="2" charset="-122"/>
                <a:ea typeface="华文楷体" panose="02010600040101010101" pitchFamily="2" charset="-122"/>
              </a:rPr>
              <a:t>到</a:t>
            </a:r>
            <a:r>
              <a:rPr lang="en-US" altLang="zh-CN" sz="2800" b="0" dirty="0">
                <a:latin typeface="华文楷体" panose="02010600040101010101" pitchFamily="2" charset="-122"/>
                <a:ea typeface="华文楷体" panose="02010600040101010101" pitchFamily="2" charset="-122"/>
              </a:rPr>
              <a:t>RAND_MAX</a:t>
            </a:r>
            <a:r>
              <a:rPr lang="zh-CN" altLang="en-US" sz="2800" b="0" dirty="0">
                <a:latin typeface="华文楷体" panose="02010600040101010101" pitchFamily="2" charset="-122"/>
                <a:ea typeface="华文楷体" panose="02010600040101010101" pitchFamily="2" charset="-122"/>
              </a:rPr>
              <a:t>之间的区间等分成</a:t>
            </a:r>
            <a:r>
              <a:rPr lang="en-US" altLang="zh-CN" sz="2800" b="0" dirty="0">
                <a:latin typeface="华文楷体" panose="02010600040101010101" pitchFamily="2" charset="-122"/>
                <a:ea typeface="华文楷体" panose="02010600040101010101" pitchFamily="2" charset="-122"/>
              </a:rPr>
              <a:t>b-a+1</a:t>
            </a:r>
            <a:r>
              <a:rPr lang="zh-CN" altLang="en-US" sz="2800" b="0" dirty="0">
                <a:latin typeface="华文楷体" panose="02010600040101010101" pitchFamily="2" charset="-122"/>
                <a:ea typeface="华文楷体" panose="02010600040101010101" pitchFamily="2" charset="-122"/>
              </a:rPr>
              <a:t>份；当生成的随机数落在第一个区间中，则表示生成的是</a:t>
            </a:r>
            <a:r>
              <a:rPr lang="en-US" altLang="zh-CN" sz="2800" b="0" dirty="0">
                <a:latin typeface="华文楷体" panose="02010600040101010101" pitchFamily="2" charset="-122"/>
                <a:ea typeface="华文楷体" panose="02010600040101010101" pitchFamily="2" charset="-122"/>
              </a:rPr>
              <a:t>a</a:t>
            </a:r>
            <a:r>
              <a:rPr lang="zh-CN" altLang="en-US" sz="2800" b="0" dirty="0">
                <a:latin typeface="华文楷体" panose="02010600040101010101" pitchFamily="2" charset="-122"/>
                <a:ea typeface="华文楷体" panose="02010600040101010101" pitchFamily="2" charset="-122"/>
              </a:rPr>
              <a:t>；当落在第二个区间中时，表示生成的是</a:t>
            </a:r>
            <a:r>
              <a:rPr lang="en-US" altLang="zh-CN" sz="2800" b="0" dirty="0">
                <a:latin typeface="华文楷体" panose="02010600040101010101" pitchFamily="2" charset="-122"/>
                <a:ea typeface="华文楷体" panose="02010600040101010101" pitchFamily="2" charset="-122"/>
              </a:rPr>
              <a:t>a+1;……</a:t>
            </a:r>
            <a:r>
              <a:rPr lang="zh-CN" altLang="en-US" sz="2800" b="0" dirty="0">
                <a:latin typeface="华文楷体" panose="02010600040101010101" pitchFamily="2" charset="-122"/>
                <a:ea typeface="华文楷体" panose="02010600040101010101" pitchFamily="2" charset="-122"/>
              </a:rPr>
              <a:t>，当落在最后一个区间时，表示生成的是</a:t>
            </a:r>
            <a:r>
              <a:rPr lang="en-US" altLang="zh-CN" sz="2800" b="0" dirty="0">
                <a:latin typeface="华文楷体" panose="02010600040101010101" pitchFamily="2" charset="-122"/>
                <a:ea typeface="华文楷体" panose="02010600040101010101" pitchFamily="2" charset="-122"/>
              </a:rPr>
              <a:t>b</a:t>
            </a:r>
            <a:endParaRPr lang="zh-CN" altLang="en-US" sz="2800" b="0" dirty="0">
              <a:latin typeface="华文楷体" panose="02010600040101010101" pitchFamily="2" charset="-122"/>
              <a:ea typeface="华文楷体" panose="02010600040101010101" pitchFamily="2" charset="-122"/>
            </a:endParaRPr>
          </a:p>
          <a:p>
            <a:pPr lvl="1">
              <a:lnSpc>
                <a:spcPct val="110000"/>
              </a:lnSpc>
              <a:defRPr/>
            </a:pPr>
            <a:r>
              <a:rPr lang="zh-CN" altLang="en-US" sz="2800" b="0" dirty="0">
                <a:latin typeface="华文楷体" panose="02010600040101010101" pitchFamily="2" charset="-122"/>
                <a:ea typeface="华文楷体" panose="02010600040101010101" pitchFamily="2" charset="-122"/>
              </a:rPr>
              <a:t>这个转换可以用一个简单的算术表达式</a:t>
            </a:r>
            <a:endParaRPr lang="en-US" altLang="zh-CN" sz="2800" b="0" dirty="0">
              <a:latin typeface="华文楷体" panose="02010600040101010101" pitchFamily="2" charset="-122"/>
              <a:ea typeface="华文楷体" panose="02010600040101010101" pitchFamily="2" charset="-122"/>
            </a:endParaRPr>
          </a:p>
          <a:p>
            <a:pPr marL="457200" lvl="1" indent="0">
              <a:lnSpc>
                <a:spcPct val="110000"/>
              </a:lnSpc>
              <a:buNone/>
              <a:defRPr/>
            </a:pPr>
            <a:r>
              <a:rPr lang="en-US" altLang="zh-CN" sz="2800" b="0" dirty="0">
                <a:latin typeface="华文楷体" panose="02010600040101010101" pitchFamily="2" charset="-122"/>
                <a:ea typeface="华文楷体" panose="02010600040101010101" pitchFamily="2" charset="-122"/>
              </a:rPr>
              <a:t>         rand() * (b – a + 1)/(RAND_MAX + 1) + a</a:t>
            </a:r>
            <a:r>
              <a:rPr lang="zh-CN" altLang="en-US" sz="2800" b="0" dirty="0">
                <a:latin typeface="华文楷体" panose="02010600040101010101" pitchFamily="2" charset="-122"/>
                <a:ea typeface="华文楷体" panose="02010600040101010101" pitchFamily="2" charset="-122"/>
              </a:rPr>
              <a:t>   </a:t>
            </a:r>
          </a:p>
        </p:txBody>
      </p:sp>
      <p:sp>
        <p:nvSpPr>
          <p:cNvPr id="2" name="文本框 1">
            <a:extLst>
              <a:ext uri="{FF2B5EF4-FFF2-40B4-BE49-F238E27FC236}">
                <a16:creationId xmlns:a16="http://schemas.microsoft.com/office/drawing/2014/main" id="{19A8067E-5D82-472A-BFA1-70C8EB24F1AA}"/>
              </a:ext>
            </a:extLst>
          </p:cNvPr>
          <p:cNvSpPr txBox="1">
            <a:spLocks noChangeArrowheads="1"/>
          </p:cNvSpPr>
          <p:nvPr/>
        </p:nvSpPr>
        <p:spPr bwMode="auto">
          <a:xfrm>
            <a:off x="895350" y="5524500"/>
            <a:ext cx="83470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v"/>
              <a:defRPr kumimoji="1" sz="3200" b="1">
                <a:solidFill>
                  <a:schemeClr val="tx1"/>
                </a:solidFill>
                <a:latin typeface="Times New Roman" panose="02020603050405020304" pitchFamily="18" charset="0"/>
                <a:ea typeface="楷体_GB2312" pitchFamily="49" charset="-122"/>
                <a:cs typeface="楷体_GB2312" pitchFamily="49" charset="-122"/>
              </a:defRPr>
            </a:lvl1pPr>
            <a:lvl2pPr marL="742950" indent="-285750">
              <a:spcBef>
                <a:spcPct val="20000"/>
              </a:spcBef>
              <a:buClr>
                <a:schemeClr val="tx1"/>
              </a:buClr>
              <a:buSzPct val="90000"/>
              <a:buFont typeface="Wingdings" panose="05000000000000000000" pitchFamily="2" charset="2"/>
              <a:buChar char="Ø"/>
              <a:defRPr kumimoji="1" sz="2800" b="1">
                <a:solidFill>
                  <a:schemeClr val="tx1"/>
                </a:solidFill>
                <a:latin typeface="Times New Roman" panose="02020603050405020304" pitchFamily="18" charset="0"/>
                <a:ea typeface="楷体_GB2312" pitchFamily="49" charset="-122"/>
                <a:cs typeface="楷体_GB2312" pitchFamily="49"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spcBef>
                <a:spcPct val="0"/>
              </a:spcBef>
              <a:buClrTx/>
              <a:buSzTx/>
              <a:buFontTx/>
              <a:buNone/>
            </a:pPr>
            <a:r>
              <a:rPr lang="zh-CN" altLang="en-US" sz="4400">
                <a:solidFill>
                  <a:srgbClr val="FF0000"/>
                </a:solidFill>
                <a:latin typeface="Arial" panose="020B0604020202020204" pitchFamily="34" charset="0"/>
                <a:ea typeface="宋体" panose="02010600030101010101" pitchFamily="2" charset="-122"/>
              </a:rPr>
              <a:t>推荐：   </a:t>
            </a:r>
            <a:r>
              <a:rPr lang="en-US" altLang="zh-CN" sz="4400">
                <a:solidFill>
                  <a:srgbClr val="FF0000"/>
                </a:solidFill>
                <a:latin typeface="Arial" panose="020B0604020202020204" pitchFamily="34" charset="0"/>
                <a:ea typeface="宋体" panose="02010600030101010101" pitchFamily="2" charset="-122"/>
              </a:rPr>
              <a:t>rand() % (b – a + 1) + a</a:t>
            </a:r>
            <a:endParaRPr lang="zh-CN" altLang="en-US" sz="440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2">
            <a:extLst>
              <a:ext uri="{FF2B5EF4-FFF2-40B4-BE49-F238E27FC236}">
                <a16:creationId xmlns:a16="http://schemas.microsoft.com/office/drawing/2014/main" id="{1FF2CC1B-0137-4447-A407-A491F4BA668D}"/>
              </a:ext>
            </a:extLst>
          </p:cNvPr>
          <p:cNvSpPr>
            <a:spLocks noGrp="1" noChangeArrowheads="1"/>
          </p:cNvSpPr>
          <p:nvPr>
            <p:ph type="title"/>
          </p:nvPr>
        </p:nvSpPr>
        <p:spPr>
          <a:xfrm>
            <a:off x="504673" y="508739"/>
            <a:ext cx="7772400" cy="1143000"/>
          </a:xfrm>
        </p:spPr>
        <p:txBody>
          <a:bodyPr/>
          <a:lstStyle/>
          <a:p>
            <a:pPr eaLnBrk="1" hangingPunct="1">
              <a:defRPr/>
            </a:pPr>
            <a:r>
              <a:rPr lang="zh-CN" altLang="en-US" dirty="0">
                <a:latin typeface="华文楷体" panose="02010600040101010101" pitchFamily="2" charset="-122"/>
                <a:ea typeface="华文楷体" panose="02010600040101010101" pitchFamily="2" charset="-122"/>
              </a:rPr>
              <a:t>虚拟时间：</a:t>
            </a:r>
          </a:p>
        </p:txBody>
      </p:sp>
      <p:sp>
        <p:nvSpPr>
          <p:cNvPr id="286723" name="Rectangle 3">
            <a:extLst>
              <a:ext uri="{FF2B5EF4-FFF2-40B4-BE49-F238E27FC236}">
                <a16:creationId xmlns:a16="http://schemas.microsoft.com/office/drawing/2014/main" id="{07B61EFB-3CE5-41F5-B4B9-47DD33BBCEA9}"/>
              </a:ext>
            </a:extLst>
          </p:cNvPr>
          <p:cNvSpPr>
            <a:spLocks noGrp="1" noChangeArrowheads="1"/>
          </p:cNvSpPr>
          <p:nvPr>
            <p:ph type="body" idx="1"/>
          </p:nvPr>
        </p:nvSpPr>
        <p:spPr>
          <a:xfrm>
            <a:off x="1" y="1555750"/>
            <a:ext cx="10897644" cy="4968875"/>
          </a:xfrm>
        </p:spPr>
        <p:txBody>
          <a:bodyPr>
            <a:normAutofit/>
          </a:bodyPr>
          <a:lstStyle/>
          <a:p>
            <a:pPr lvl="1">
              <a:lnSpc>
                <a:spcPct val="110000"/>
              </a:lnSpc>
            </a:pPr>
            <a:r>
              <a:rPr lang="zh-CN" altLang="en-US" sz="2800" b="0" dirty="0">
                <a:latin typeface="华文楷体" panose="02010600040101010101" pitchFamily="2" charset="-122"/>
                <a:ea typeface="华文楷体" panose="02010600040101010101" pitchFamily="2" charset="-122"/>
                <a:cs typeface="楷体_GB2312" pitchFamily="49" charset="-122"/>
              </a:rPr>
              <a:t>模拟系统是一个虚拟的系统。当我们得到了在</a:t>
            </a:r>
            <a:r>
              <a:rPr lang="en-US" altLang="zh-CN" sz="2800" b="0" dirty="0">
                <a:latin typeface="华文楷体" panose="02010600040101010101" pitchFamily="2" charset="-122"/>
                <a:ea typeface="华文楷体" panose="02010600040101010101" pitchFamily="2" charset="-122"/>
                <a:cs typeface="楷体_GB2312" pitchFamily="49" charset="-122"/>
              </a:rPr>
              <a:t>x</a:t>
            </a:r>
            <a:r>
              <a:rPr lang="zh-CN" altLang="en-US" sz="2800" b="0" dirty="0">
                <a:latin typeface="华文楷体" panose="02010600040101010101" pitchFamily="2" charset="-122"/>
                <a:ea typeface="华文楷体" panose="02010600040101010101" pitchFamily="2" charset="-122"/>
                <a:cs typeface="楷体_GB2312" pitchFamily="49" charset="-122"/>
              </a:rPr>
              <a:t>秒后有一个事件生成的信息时，并不真正需要让系统等待</a:t>
            </a:r>
            <a:r>
              <a:rPr lang="en-US" altLang="zh-CN" sz="2800" b="0" dirty="0">
                <a:latin typeface="华文楷体" panose="02010600040101010101" pitchFamily="2" charset="-122"/>
                <a:ea typeface="华文楷体" panose="02010600040101010101" pitchFamily="2" charset="-122"/>
                <a:cs typeface="楷体_GB2312" pitchFamily="49" charset="-122"/>
              </a:rPr>
              <a:t>x</a:t>
            </a:r>
            <a:r>
              <a:rPr lang="zh-CN" altLang="en-US" sz="2800" b="0" dirty="0">
                <a:latin typeface="华文楷体" panose="02010600040101010101" pitchFamily="2" charset="-122"/>
                <a:ea typeface="华文楷体" panose="02010600040101010101" pitchFamily="2" charset="-122"/>
                <a:cs typeface="楷体_GB2312" pitchFamily="49" charset="-122"/>
              </a:rPr>
              <a:t>秒，然后处理该事件</a:t>
            </a:r>
          </a:p>
          <a:p>
            <a:pPr lvl="1">
              <a:lnSpc>
                <a:spcPct val="110000"/>
              </a:lnSpc>
            </a:pPr>
            <a:r>
              <a:rPr lang="zh-CN" altLang="en-US" sz="2800" b="0" dirty="0">
                <a:latin typeface="华文楷体" panose="02010600040101010101" pitchFamily="2" charset="-122"/>
                <a:ea typeface="华文楷体" panose="02010600040101010101" pitchFamily="2" charset="-122"/>
                <a:cs typeface="楷体_GB2312" pitchFamily="49" charset="-122"/>
              </a:rPr>
              <a:t>在模拟系统中，一般不需要使用真实的精确时间，只要用一个时间单位即可，我们把这个时间单位叫做一个嘀嗒</a:t>
            </a:r>
          </a:p>
          <a:p>
            <a:pPr lvl="1">
              <a:lnSpc>
                <a:spcPct val="110000"/>
              </a:lnSpc>
            </a:pPr>
            <a:r>
              <a:rPr lang="zh-CN" altLang="en-US" sz="2800" b="0" dirty="0">
                <a:latin typeface="华文楷体" panose="02010600040101010101" pitchFamily="2" charset="-122"/>
                <a:ea typeface="华文楷体" panose="02010600040101010101" pitchFamily="2" charset="-122"/>
                <a:cs typeface="楷体_GB2312" pitchFamily="49" charset="-122"/>
              </a:rPr>
              <a:t>一个嘀嗒可以表示</a:t>
            </a:r>
            <a:r>
              <a:rPr lang="en-US" altLang="zh-CN" sz="2800" b="0" dirty="0">
                <a:latin typeface="华文楷体" panose="02010600040101010101" pitchFamily="2" charset="-122"/>
                <a:ea typeface="华文楷体" panose="02010600040101010101" pitchFamily="2" charset="-122"/>
                <a:cs typeface="楷体_GB2312" pitchFamily="49" charset="-122"/>
              </a:rPr>
              <a:t>1</a:t>
            </a:r>
            <a:r>
              <a:rPr lang="zh-CN" altLang="en-US" sz="2800" b="0" dirty="0">
                <a:latin typeface="华文楷体" panose="02010600040101010101" pitchFamily="2" charset="-122"/>
                <a:ea typeface="华文楷体" panose="02010600040101010101" pitchFamily="2" charset="-122"/>
                <a:cs typeface="楷体_GB2312" pitchFamily="49" charset="-122"/>
              </a:rPr>
              <a:t>秒，也可以表示</a:t>
            </a:r>
            <a:r>
              <a:rPr lang="en-US" altLang="zh-CN" sz="2800" b="0" dirty="0">
                <a:latin typeface="华文楷体" panose="02010600040101010101" pitchFamily="2" charset="-122"/>
                <a:ea typeface="华文楷体" panose="02010600040101010101" pitchFamily="2" charset="-122"/>
                <a:cs typeface="楷体_GB2312" pitchFamily="49" charset="-122"/>
              </a:rPr>
              <a:t>1</a:t>
            </a:r>
            <a:r>
              <a:rPr lang="zh-CN" altLang="en-US" sz="2800" b="0" dirty="0">
                <a:latin typeface="华文楷体" panose="02010600040101010101" pitchFamily="2" charset="-122"/>
                <a:ea typeface="华文楷体" panose="02010600040101010101" pitchFamily="2" charset="-122"/>
                <a:cs typeface="楷体_GB2312" pitchFamily="49" charset="-122"/>
              </a:rPr>
              <a:t>分钟，也可以表示一小时，这根据应用来决定</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7" name="Rectangle 2">
            <a:extLst>
              <a:ext uri="{FF2B5EF4-FFF2-40B4-BE49-F238E27FC236}">
                <a16:creationId xmlns:a16="http://schemas.microsoft.com/office/drawing/2014/main" id="{21EFD041-0B5F-4FD8-970D-633B27C51ED5}"/>
              </a:ext>
            </a:extLst>
          </p:cNvPr>
          <p:cNvSpPr>
            <a:spLocks noGrp="1" noChangeArrowheads="1"/>
          </p:cNvSpPr>
          <p:nvPr>
            <p:ph type="title"/>
          </p:nvPr>
        </p:nvSpPr>
        <p:spPr/>
        <p:txBody>
          <a:bodyPr/>
          <a:lstStyle/>
          <a:p>
            <a:pPr eaLnBrk="1" hangingPunct="1">
              <a:defRPr/>
            </a:pPr>
            <a:r>
              <a:rPr lang="zh-CN" altLang="en-US" dirty="0">
                <a:latin typeface="华文楷体" panose="02010600040101010101" pitchFamily="2" charset="-122"/>
                <a:ea typeface="华文楷体" panose="02010600040101010101" pitchFamily="2" charset="-122"/>
              </a:rPr>
              <a:t>离散的时间驱动模拟：</a:t>
            </a:r>
          </a:p>
        </p:txBody>
      </p:sp>
      <p:sp>
        <p:nvSpPr>
          <p:cNvPr id="287747" name="Rectangle 3">
            <a:extLst>
              <a:ext uri="{FF2B5EF4-FFF2-40B4-BE49-F238E27FC236}">
                <a16:creationId xmlns:a16="http://schemas.microsoft.com/office/drawing/2014/main" id="{82F1AD08-94C6-4E80-A27D-44DE6895C472}"/>
              </a:ext>
            </a:extLst>
          </p:cNvPr>
          <p:cNvSpPr>
            <a:spLocks noGrp="1" noChangeArrowheads="1"/>
          </p:cNvSpPr>
          <p:nvPr>
            <p:ph type="body" idx="1"/>
          </p:nvPr>
        </p:nvSpPr>
        <p:spPr>
          <a:xfrm>
            <a:off x="0" y="1383780"/>
            <a:ext cx="11209338" cy="4471988"/>
          </a:xfrm>
        </p:spPr>
        <p:txBody>
          <a:bodyPr>
            <a:normAutofit/>
          </a:bodyPr>
          <a:lstStyle/>
          <a:p>
            <a:pPr lvl="1">
              <a:lnSpc>
                <a:spcPct val="110000"/>
              </a:lnSpc>
            </a:pPr>
            <a:r>
              <a:rPr lang="zh-CN" altLang="en-US" sz="2800" b="0" dirty="0">
                <a:latin typeface="华文楷体" panose="02010600040101010101" pitchFamily="2" charset="-122"/>
                <a:ea typeface="华文楷体" panose="02010600040101010101" pitchFamily="2" charset="-122"/>
                <a:cs typeface="楷体_GB2312" pitchFamily="49" charset="-122"/>
              </a:rPr>
              <a:t>沿着时间轴，模拟每一个嘀嗒中发生了什么事件并处理该事件</a:t>
            </a:r>
          </a:p>
          <a:p>
            <a:pPr lvl="1">
              <a:lnSpc>
                <a:spcPct val="110000"/>
              </a:lnSpc>
            </a:pPr>
            <a:r>
              <a:rPr lang="zh-CN" altLang="en-US" sz="2800" b="0" dirty="0">
                <a:latin typeface="华文楷体" panose="02010600040101010101" pitchFamily="2" charset="-122"/>
                <a:ea typeface="华文楷体" panose="02010600040101010101" pitchFamily="2" charset="-122"/>
                <a:cs typeface="楷体_GB2312" pitchFamily="49" charset="-122"/>
              </a:rPr>
              <a:t>模拟开始时时钟是</a:t>
            </a:r>
            <a:r>
              <a:rPr lang="en-US" altLang="zh-CN" sz="2800" b="0" dirty="0">
                <a:latin typeface="华文楷体" panose="02010600040101010101" pitchFamily="2" charset="-122"/>
                <a:ea typeface="华文楷体" panose="02010600040101010101" pitchFamily="2" charset="-122"/>
                <a:cs typeface="楷体_GB2312" pitchFamily="49" charset="-122"/>
              </a:rPr>
              <a:t>0 </a:t>
            </a:r>
            <a:r>
              <a:rPr lang="zh-CN" altLang="en-US" sz="2800" b="0" dirty="0">
                <a:latin typeface="华文楷体" panose="02010600040101010101" pitchFamily="2" charset="-122"/>
                <a:ea typeface="华文楷体" panose="02010600040101010101" pitchFamily="2" charset="-122"/>
                <a:cs typeface="楷体_GB2312" pitchFamily="49" charset="-122"/>
              </a:rPr>
              <a:t>嘀嗒，随后</a:t>
            </a:r>
            <a:r>
              <a:rPr lang="zh-CN" altLang="en-US" sz="2800" b="0" dirty="0">
                <a:solidFill>
                  <a:srgbClr val="FF0000"/>
                </a:solidFill>
                <a:latin typeface="华文楷体" panose="02010600040101010101" pitchFamily="2" charset="-122"/>
                <a:ea typeface="华文楷体" panose="02010600040101010101" pitchFamily="2" charset="-122"/>
                <a:cs typeface="楷体_GB2312" pitchFamily="49" charset="-122"/>
              </a:rPr>
              <a:t>每一步</a:t>
            </a:r>
            <a:r>
              <a:rPr lang="zh-CN" altLang="en-US" sz="2800" b="0" dirty="0">
                <a:latin typeface="华文楷体" panose="02010600040101010101" pitchFamily="2" charset="-122"/>
                <a:ea typeface="华文楷体" panose="02010600040101010101" pitchFamily="2" charset="-122"/>
                <a:cs typeface="楷体_GB2312" pitchFamily="49" charset="-122"/>
              </a:rPr>
              <a:t>都把时钟加</a:t>
            </a:r>
            <a:r>
              <a:rPr lang="en-US" altLang="zh-CN" sz="2800" b="0" dirty="0">
                <a:latin typeface="华文楷体" panose="02010600040101010101" pitchFamily="2" charset="-122"/>
                <a:ea typeface="华文楷体" panose="02010600040101010101" pitchFamily="2" charset="-122"/>
                <a:cs typeface="楷体_GB2312" pitchFamily="49" charset="-122"/>
              </a:rPr>
              <a:t>1 </a:t>
            </a:r>
            <a:r>
              <a:rPr lang="zh-CN" altLang="en-US" sz="2800" b="0" dirty="0">
                <a:latin typeface="华文楷体" panose="02010600040101010101" pitchFamily="2" charset="-122"/>
                <a:ea typeface="华文楷体" panose="02010600040101010101" pitchFamily="2" charset="-122"/>
                <a:cs typeface="楷体_GB2312" pitchFamily="49" charset="-122"/>
              </a:rPr>
              <a:t>嘀嗒，并检查这个时间是否有事件发生；如果有事件发生，我们就处理该事件并生成统计信息；当到达规定时间时，模拟结束</a:t>
            </a:r>
            <a:endParaRPr lang="en-US" altLang="zh-CN" sz="2800" b="0" dirty="0">
              <a:latin typeface="华文楷体" panose="02010600040101010101" pitchFamily="2" charset="-122"/>
              <a:ea typeface="华文楷体" panose="02010600040101010101" pitchFamily="2" charset="-122"/>
              <a:cs typeface="楷体_GB2312" pitchFamily="49" charset="-122"/>
            </a:endParaRPr>
          </a:p>
          <a:p>
            <a:pPr lvl="1">
              <a:lnSpc>
                <a:spcPct val="110000"/>
              </a:lnSpc>
            </a:pPr>
            <a:r>
              <a:rPr lang="zh-CN" altLang="en-US" sz="2800" b="0" dirty="0">
                <a:latin typeface="华文楷体" panose="02010600040101010101" pitchFamily="2" charset="-122"/>
                <a:ea typeface="华文楷体" panose="02010600040101010101" pitchFamily="2" charset="-122"/>
                <a:cs typeface="楷体_GB2312" pitchFamily="49" charset="-122"/>
              </a:rPr>
              <a:t>缺陷：离散的时间驱动模拟连续地处理</a:t>
            </a:r>
            <a:r>
              <a:rPr lang="zh-CN" altLang="en-US" sz="2800" b="0" dirty="0">
                <a:solidFill>
                  <a:srgbClr val="FF0000"/>
                </a:solidFill>
                <a:latin typeface="华文楷体" panose="02010600040101010101" pitchFamily="2" charset="-122"/>
                <a:ea typeface="华文楷体" panose="02010600040101010101" pitchFamily="2" charset="-122"/>
                <a:cs typeface="楷体_GB2312" pitchFamily="49" charset="-122"/>
              </a:rPr>
              <a:t>每个时间</a:t>
            </a:r>
            <a:r>
              <a:rPr lang="zh-CN" altLang="en-US" sz="2800" b="0" dirty="0">
                <a:latin typeface="华文楷体" panose="02010600040101010101" pitchFamily="2" charset="-122"/>
                <a:ea typeface="华文楷体" panose="02010600040101010101" pitchFamily="2" charset="-122"/>
                <a:cs typeface="楷体_GB2312" pitchFamily="49" charset="-122"/>
              </a:rPr>
              <a:t>单位；这种模拟对于时间间隔</a:t>
            </a:r>
            <a:r>
              <a:rPr lang="zh-CN" altLang="en-US" sz="2800" b="0" dirty="0">
                <a:solidFill>
                  <a:srgbClr val="FF0000"/>
                </a:solidFill>
                <a:latin typeface="华文楷体" panose="02010600040101010101" pitchFamily="2" charset="-122"/>
                <a:ea typeface="华文楷体" panose="02010600040101010101" pitchFamily="2" charset="-122"/>
                <a:cs typeface="楷体_GB2312" pitchFamily="49" charset="-122"/>
              </a:rPr>
              <a:t>很大</a:t>
            </a:r>
            <a:r>
              <a:rPr lang="zh-CN" altLang="en-US" sz="2800" b="0" dirty="0">
                <a:latin typeface="华文楷体" panose="02010600040101010101" pitchFamily="2" charset="-122"/>
                <a:ea typeface="华文楷体" panose="02010600040101010101" pitchFamily="2" charset="-122"/>
                <a:cs typeface="楷体_GB2312" pitchFamily="49" charset="-122"/>
              </a:rPr>
              <a:t>的事件很</a:t>
            </a:r>
            <a:r>
              <a:rPr lang="zh-CN" altLang="en-US" sz="2800" b="0" dirty="0">
                <a:solidFill>
                  <a:srgbClr val="FF0000"/>
                </a:solidFill>
                <a:latin typeface="华文楷体" panose="02010600040101010101" pitchFamily="2" charset="-122"/>
                <a:ea typeface="华文楷体" panose="02010600040101010101" pitchFamily="2" charset="-122"/>
                <a:cs typeface="楷体_GB2312" pitchFamily="49" charset="-122"/>
              </a:rPr>
              <a:t>不</a:t>
            </a:r>
            <a:r>
              <a:rPr lang="zh-CN" altLang="en-US" sz="2800" b="0" dirty="0">
                <a:latin typeface="华文楷体" panose="02010600040101010101" pitchFamily="2" charset="-122"/>
                <a:ea typeface="华文楷体" panose="02010600040101010101" pitchFamily="2" charset="-122"/>
                <a:cs typeface="楷体_GB2312" pitchFamily="49" charset="-122"/>
              </a:rPr>
              <a:t>适合。如果在很长的一段时间中没有任何事情发生，程序还必须检查每个嘀嗒中是否有事件发生。这将浪费计算机的时间</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2">
            <a:extLst>
              <a:ext uri="{FF2B5EF4-FFF2-40B4-BE49-F238E27FC236}">
                <a16:creationId xmlns:a16="http://schemas.microsoft.com/office/drawing/2014/main" id="{2F45BB12-541D-4197-A258-FDE5668CAE05}"/>
              </a:ext>
            </a:extLst>
          </p:cNvPr>
          <p:cNvSpPr>
            <a:spLocks noGrp="1" noChangeArrowheads="1"/>
          </p:cNvSpPr>
          <p:nvPr>
            <p:ph type="title"/>
          </p:nvPr>
        </p:nvSpPr>
        <p:spPr/>
        <p:txBody>
          <a:bodyPr/>
          <a:lstStyle/>
          <a:p>
            <a:pPr eaLnBrk="1" hangingPunct="1">
              <a:defRPr/>
            </a:pPr>
            <a:r>
              <a:rPr lang="zh-CN" altLang="en-US" dirty="0">
                <a:latin typeface="华文楷体" panose="02010600040101010101" pitchFamily="2" charset="-122"/>
                <a:ea typeface="华文楷体" panose="02010600040101010101" pitchFamily="2" charset="-122"/>
              </a:rPr>
              <a:t>事件驱动模拟：</a:t>
            </a:r>
          </a:p>
        </p:txBody>
      </p:sp>
      <p:sp>
        <p:nvSpPr>
          <p:cNvPr id="288771" name="Rectangle 3">
            <a:extLst>
              <a:ext uri="{FF2B5EF4-FFF2-40B4-BE49-F238E27FC236}">
                <a16:creationId xmlns:a16="http://schemas.microsoft.com/office/drawing/2014/main" id="{FCE56607-2BD4-4440-83E9-313AD0E497B3}"/>
              </a:ext>
            </a:extLst>
          </p:cNvPr>
          <p:cNvSpPr>
            <a:spLocks noGrp="1" noChangeArrowheads="1"/>
          </p:cNvSpPr>
          <p:nvPr>
            <p:ph type="body" idx="1"/>
          </p:nvPr>
        </p:nvSpPr>
        <p:spPr>
          <a:xfrm>
            <a:off x="0" y="1780784"/>
            <a:ext cx="11213988" cy="4114800"/>
          </a:xfrm>
        </p:spPr>
        <p:txBody>
          <a:bodyPr>
            <a:normAutofit/>
          </a:bodyPr>
          <a:lstStyle/>
          <a:p>
            <a:pPr lvl="1">
              <a:lnSpc>
                <a:spcPct val="130000"/>
              </a:lnSpc>
            </a:pPr>
            <a:r>
              <a:rPr lang="zh-CN" altLang="en-US" sz="2800" b="0" dirty="0">
                <a:latin typeface="华文楷体" panose="02010600040101010101" pitchFamily="2" charset="-122"/>
                <a:ea typeface="华文楷体" panose="02010600040101010101" pitchFamily="2" charset="-122"/>
                <a:cs typeface="楷体_GB2312" pitchFamily="49" charset="-122"/>
              </a:rPr>
              <a:t>将事件按照发生时间排队，当一个事件处理结束后，直接将时间</a:t>
            </a:r>
            <a:r>
              <a:rPr lang="zh-CN" altLang="en-US" sz="2800" b="0" dirty="0">
                <a:solidFill>
                  <a:srgbClr val="FF0000"/>
                </a:solidFill>
                <a:latin typeface="华文楷体" panose="02010600040101010101" pitchFamily="2" charset="-122"/>
                <a:ea typeface="华文楷体" panose="02010600040101010101" pitchFamily="2" charset="-122"/>
                <a:cs typeface="楷体_GB2312" pitchFamily="49" charset="-122"/>
              </a:rPr>
              <a:t>拨到</a:t>
            </a:r>
            <a:r>
              <a:rPr lang="zh-CN" altLang="en-US" sz="2800" b="0" dirty="0">
                <a:latin typeface="华文楷体" panose="02010600040101010101" pitchFamily="2" charset="-122"/>
                <a:ea typeface="华文楷体" panose="02010600040101010101" pitchFamily="2" charset="-122"/>
                <a:cs typeface="楷体_GB2312" pitchFamily="49" charset="-122"/>
              </a:rPr>
              <a:t>下一事件的发生时间，处理下一事件</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2">
            <a:extLst>
              <a:ext uri="{FF2B5EF4-FFF2-40B4-BE49-F238E27FC236}">
                <a16:creationId xmlns:a16="http://schemas.microsoft.com/office/drawing/2014/main" id="{4FBF2F0A-2114-49CF-8AE1-563F32CE9FB8}"/>
              </a:ext>
            </a:extLst>
          </p:cNvPr>
          <p:cNvSpPr>
            <a:spLocks noGrp="1" noChangeArrowheads="1"/>
          </p:cNvSpPr>
          <p:nvPr>
            <p:ph type="title"/>
          </p:nvPr>
        </p:nvSpPr>
        <p:spPr>
          <a:xfrm>
            <a:off x="454570" y="383479"/>
            <a:ext cx="7772400" cy="1143000"/>
          </a:xfrm>
        </p:spPr>
        <p:txBody>
          <a:bodyPr/>
          <a:lstStyle/>
          <a:p>
            <a:pPr eaLnBrk="1" hangingPunct="1">
              <a:defRPr/>
            </a:pPr>
            <a:r>
              <a:rPr lang="zh-CN" altLang="en-US" dirty="0">
                <a:latin typeface="华文楷体" panose="02010600040101010101" pitchFamily="2" charset="-122"/>
                <a:ea typeface="华文楷体" panose="02010600040101010101" pitchFamily="2" charset="-122"/>
              </a:rPr>
              <a:t>银行排队系统的模拟系统：</a:t>
            </a:r>
          </a:p>
        </p:txBody>
      </p:sp>
      <p:sp>
        <p:nvSpPr>
          <p:cNvPr id="289795" name="Rectangle 3">
            <a:extLst>
              <a:ext uri="{FF2B5EF4-FFF2-40B4-BE49-F238E27FC236}">
                <a16:creationId xmlns:a16="http://schemas.microsoft.com/office/drawing/2014/main" id="{1E3DC4FA-39CB-434B-B1CF-A7AA1EFD40CD}"/>
              </a:ext>
            </a:extLst>
          </p:cNvPr>
          <p:cNvSpPr>
            <a:spLocks noGrp="1" noChangeArrowheads="1"/>
          </p:cNvSpPr>
          <p:nvPr>
            <p:ph type="body" idx="1"/>
          </p:nvPr>
        </p:nvSpPr>
        <p:spPr>
          <a:xfrm>
            <a:off x="0" y="1526479"/>
            <a:ext cx="10436225" cy="4968875"/>
          </a:xfrm>
        </p:spPr>
        <p:txBody>
          <a:bodyPr>
            <a:normAutofit/>
          </a:bodyPr>
          <a:lstStyle/>
          <a:p>
            <a:pPr lvl="1"/>
            <a:r>
              <a:rPr lang="zh-CN" altLang="en-US" sz="2800" b="0" dirty="0">
                <a:latin typeface="华文楷体" panose="02010600040101010101" pitchFamily="2" charset="-122"/>
                <a:ea typeface="华文楷体" panose="02010600040101010101" pitchFamily="2" charset="-122"/>
                <a:cs typeface="楷体_GB2312" pitchFamily="49" charset="-122"/>
              </a:rPr>
              <a:t>设计一个最简单的排队系统模拟器，即只有一个服务台的排队系统，希望通过这个模拟器得到顾客的平均排队时间</a:t>
            </a:r>
          </a:p>
          <a:p>
            <a:pPr lvl="1"/>
            <a:r>
              <a:rPr lang="zh-CN" altLang="en-US" sz="2800" b="0" dirty="0">
                <a:latin typeface="华文楷体" panose="02010600040101010101" pitchFamily="2" charset="-122"/>
                <a:ea typeface="华文楷体" panose="02010600040101010101" pitchFamily="2" charset="-122"/>
                <a:cs typeface="楷体_GB2312" pitchFamily="49" charset="-122"/>
              </a:rPr>
              <a:t>银行中只有一个服务台，顾客到达的时间间隔服从</a:t>
            </a:r>
            <a:r>
              <a:rPr lang="en-US" altLang="zh-CN" sz="2800" b="0" dirty="0">
                <a:latin typeface="华文楷体" panose="02010600040101010101" pitchFamily="2" charset="-122"/>
                <a:ea typeface="华文楷体" panose="02010600040101010101" pitchFamily="2" charset="-122"/>
                <a:cs typeface="楷体_GB2312" pitchFamily="49" charset="-122"/>
              </a:rPr>
              <a:t>[</a:t>
            </a:r>
            <a:r>
              <a:rPr lang="en-US" altLang="zh-CN" sz="2800" b="0" dirty="0" err="1">
                <a:latin typeface="华文楷体" panose="02010600040101010101" pitchFamily="2" charset="-122"/>
                <a:ea typeface="华文楷体" panose="02010600040101010101" pitchFamily="2" charset="-122"/>
                <a:cs typeface="楷体_GB2312" pitchFamily="49" charset="-122"/>
              </a:rPr>
              <a:t>arrivaLow</a:t>
            </a:r>
            <a:r>
              <a:rPr lang="en-US" altLang="zh-CN" sz="2800" b="0" dirty="0">
                <a:latin typeface="华文楷体" panose="02010600040101010101" pitchFamily="2" charset="-122"/>
                <a:ea typeface="华文楷体" panose="02010600040101010101" pitchFamily="2" charset="-122"/>
                <a:cs typeface="楷体_GB2312" pitchFamily="49" charset="-122"/>
              </a:rPr>
              <a:t>, </a:t>
            </a:r>
            <a:r>
              <a:rPr lang="en-US" altLang="zh-CN" sz="2800" b="0" dirty="0" err="1">
                <a:latin typeface="华文楷体" panose="02010600040101010101" pitchFamily="2" charset="-122"/>
                <a:ea typeface="华文楷体" panose="02010600040101010101" pitchFamily="2" charset="-122"/>
                <a:cs typeface="楷体_GB2312" pitchFamily="49" charset="-122"/>
              </a:rPr>
              <a:t>arrivalHigh</a:t>
            </a:r>
            <a:r>
              <a:rPr lang="en-US" altLang="zh-CN" sz="2800" b="0" dirty="0">
                <a:latin typeface="华文楷体" panose="02010600040101010101" pitchFamily="2" charset="-122"/>
                <a:ea typeface="华文楷体" panose="02010600040101010101" pitchFamily="2" charset="-122"/>
                <a:cs typeface="楷体_GB2312" pitchFamily="49" charset="-122"/>
              </a:rPr>
              <a:t>]</a:t>
            </a:r>
            <a:r>
              <a:rPr lang="zh-CN" altLang="en-US" sz="2800" b="0" dirty="0">
                <a:latin typeface="华文楷体" panose="02010600040101010101" pitchFamily="2" charset="-122"/>
                <a:ea typeface="华文楷体" panose="02010600040101010101" pitchFamily="2" charset="-122"/>
                <a:cs typeface="楷体_GB2312" pitchFamily="49" charset="-122"/>
              </a:rPr>
              <a:t>的均匀分布，服务时间长度服从</a:t>
            </a:r>
            <a:r>
              <a:rPr lang="en-US" altLang="zh-CN" sz="2800" b="0" dirty="0">
                <a:latin typeface="华文楷体" panose="02010600040101010101" pitchFamily="2" charset="-122"/>
                <a:ea typeface="华文楷体" panose="02010600040101010101" pitchFamily="2" charset="-122"/>
                <a:cs typeface="楷体_GB2312" pitchFamily="49" charset="-122"/>
              </a:rPr>
              <a:t>[</a:t>
            </a:r>
            <a:r>
              <a:rPr lang="en-US" altLang="zh-CN" sz="2800" b="0" dirty="0" err="1">
                <a:latin typeface="华文楷体" panose="02010600040101010101" pitchFamily="2" charset="-122"/>
                <a:ea typeface="华文楷体" panose="02010600040101010101" pitchFamily="2" charset="-122"/>
                <a:cs typeface="楷体_GB2312" pitchFamily="49" charset="-122"/>
              </a:rPr>
              <a:t>serviceTimeLow</a:t>
            </a:r>
            <a:r>
              <a:rPr lang="en-US" altLang="zh-CN" sz="2800" b="0" dirty="0">
                <a:latin typeface="华文楷体" panose="02010600040101010101" pitchFamily="2" charset="-122"/>
                <a:ea typeface="华文楷体" panose="02010600040101010101" pitchFamily="2" charset="-122"/>
                <a:cs typeface="楷体_GB2312" pitchFamily="49" charset="-122"/>
              </a:rPr>
              <a:t>, </a:t>
            </a:r>
            <a:r>
              <a:rPr lang="en-US" altLang="zh-CN" sz="2800" b="0" dirty="0" err="1">
                <a:latin typeface="华文楷体" panose="02010600040101010101" pitchFamily="2" charset="-122"/>
                <a:ea typeface="华文楷体" panose="02010600040101010101" pitchFamily="2" charset="-122"/>
                <a:cs typeface="楷体_GB2312" pitchFamily="49" charset="-122"/>
              </a:rPr>
              <a:t>serviceTimeHigh</a:t>
            </a:r>
            <a:r>
              <a:rPr lang="en-US" altLang="zh-CN" sz="2800" b="0" dirty="0">
                <a:latin typeface="华文楷体" panose="02010600040101010101" pitchFamily="2" charset="-122"/>
                <a:ea typeface="华文楷体" panose="02010600040101010101" pitchFamily="2" charset="-122"/>
                <a:cs typeface="楷体_GB2312" pitchFamily="49" charset="-122"/>
              </a:rPr>
              <a:t>]</a:t>
            </a:r>
            <a:r>
              <a:rPr lang="zh-CN" altLang="en-US" sz="2800" b="0" dirty="0">
                <a:latin typeface="华文楷体" panose="02010600040101010101" pitchFamily="2" charset="-122"/>
                <a:ea typeface="华文楷体" panose="02010600040101010101" pitchFamily="2" charset="-122"/>
                <a:cs typeface="楷体_GB2312" pitchFamily="49" charset="-122"/>
              </a:rPr>
              <a:t>间的均匀分布。</a:t>
            </a:r>
            <a:endParaRPr lang="en-US" altLang="zh-CN" sz="2800" b="0" dirty="0">
              <a:latin typeface="华文楷体" panose="02010600040101010101" pitchFamily="2" charset="-122"/>
              <a:ea typeface="华文楷体" panose="02010600040101010101" pitchFamily="2" charset="-122"/>
              <a:cs typeface="楷体_GB2312" pitchFamily="49" charset="-122"/>
            </a:endParaRPr>
          </a:p>
          <a:p>
            <a:pPr lvl="1"/>
            <a:r>
              <a:rPr lang="zh-CN" altLang="en-US" sz="2800" b="0" dirty="0">
                <a:latin typeface="华文楷体" panose="02010600040101010101" pitchFamily="2" charset="-122"/>
                <a:ea typeface="华文楷体" panose="02010600040101010101" pitchFamily="2" charset="-122"/>
                <a:cs typeface="楷体_GB2312" pitchFamily="49" charset="-122"/>
              </a:rPr>
              <a:t>要求统计顾客的平均排队时间</a:t>
            </a:r>
          </a:p>
        </p:txBody>
      </p:sp>
    </p:spTree>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7338</TotalTime>
  <Words>9032</Words>
  <Application>Microsoft Office PowerPoint</Application>
  <PresentationFormat>宽屏</PresentationFormat>
  <Paragraphs>938</Paragraphs>
  <Slides>105</Slides>
  <Notes>92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105</vt:i4>
      </vt:variant>
    </vt:vector>
  </HeadingPairs>
  <TitlesOfParts>
    <vt:vector size="116" baseType="lpstr">
      <vt:lpstr>等线</vt:lpstr>
      <vt:lpstr>等线 Light</vt:lpstr>
      <vt:lpstr>华文楷体</vt:lpstr>
      <vt:lpstr>楷体_GB2312</vt:lpstr>
      <vt:lpstr>微软雅黑</vt:lpstr>
      <vt:lpstr>Arial</vt:lpstr>
      <vt:lpstr>Calibri</vt:lpstr>
      <vt:lpstr>Cambria Math</vt:lpstr>
      <vt:lpstr>Times New Roman</vt:lpstr>
      <vt:lpstr>Wingdings</vt:lpstr>
      <vt:lpstr>2016-VI主题-蓝</vt:lpstr>
      <vt:lpstr>第三章 栈和队列</vt:lpstr>
      <vt:lpstr>PowerPoint 演示文稿</vt:lpstr>
      <vt:lpstr>栈的定义：</vt:lpstr>
      <vt:lpstr>栈的定义：</vt:lpstr>
      <vt:lpstr>栈相关术语：</vt:lpstr>
      <vt:lpstr>栈的抽象数据类型：</vt:lpstr>
      <vt:lpstr>PowerPoint 演示文稿</vt:lpstr>
      <vt:lpstr> 顺序栈：</vt:lpstr>
      <vt:lpstr> 顺序栈类的声明：</vt:lpstr>
      <vt:lpstr> 顺序栈类的声明：</vt:lpstr>
      <vt:lpstr> 顺序栈类成员函数的实现：</vt:lpstr>
      <vt:lpstr> 顺序栈类成员函数的实现：</vt:lpstr>
      <vt:lpstr>基本操作效率分析：</vt:lpstr>
      <vt:lpstr>顺序栈的应用（测试）</vt:lpstr>
      <vt:lpstr>顺序栈结构的应用(main.cpp)</vt:lpstr>
      <vt:lpstr>顺序栈结构的应用(main.cpp)</vt:lpstr>
      <vt:lpstr>共享栈：</vt:lpstr>
      <vt:lpstr>共享栈</vt:lpstr>
      <vt:lpstr>双共享栈</vt:lpstr>
      <vt:lpstr>PowerPoint 演示文稿</vt:lpstr>
      <vt:lpstr> 链式栈：</vt:lpstr>
      <vt:lpstr>链式栈基本操作分析：</vt:lpstr>
      <vt:lpstr>链式栈类的声明</vt:lpstr>
      <vt:lpstr>链式栈类的声明</vt:lpstr>
      <vt:lpstr>链式栈基本操作的实现</vt:lpstr>
      <vt:lpstr>链式栈基本操作的实现</vt:lpstr>
      <vt:lpstr>链式栈基本操作的实现</vt:lpstr>
      <vt:lpstr>链式栈性能分析：</vt:lpstr>
      <vt:lpstr>PowerPoint 演示文稿</vt:lpstr>
      <vt:lpstr>PowerPoint 演示文稿</vt:lpstr>
      <vt:lpstr> 括号配对：</vt:lpstr>
      <vt:lpstr>括号匹配算法：</vt:lpstr>
      <vt:lpstr>核心而简单的算术表达式中括号匹配检测程序：</vt:lpstr>
      <vt:lpstr>核心而简单的算术表达式中括号匹配检测程序：</vt:lpstr>
      <vt:lpstr>核心而简单的算术表达式中括号匹配检测程序：</vt:lpstr>
      <vt:lpstr>PowerPoint 演示文稿</vt:lpstr>
      <vt:lpstr> 表达式计算：</vt:lpstr>
      <vt:lpstr>表达式计算</vt:lpstr>
      <vt:lpstr>后缀式的计算</vt:lpstr>
      <vt:lpstr>计算后缀式：</vt:lpstr>
      <vt:lpstr>计算后缀式： 以5 7 2 3*-*8 2/+为例</vt:lpstr>
      <vt:lpstr>计算后缀式算法实现</vt:lpstr>
      <vt:lpstr>PowerPoint 演示文稿</vt:lpstr>
      <vt:lpstr>中缀式转后缀式</vt:lpstr>
      <vt:lpstr>中缀式转后缀式算法分析：</vt:lpstr>
      <vt:lpstr>中缀式转后缀式算法分析：</vt:lpstr>
      <vt:lpstr>中缀式转后缀式算法：</vt:lpstr>
      <vt:lpstr>中缀式转后缀式算法示例：5*(7-2*3)+8/2转换为 5 7 2 3*-*8 2/+</vt:lpstr>
      <vt:lpstr>中缀转后缀式算法实现</vt:lpstr>
      <vt:lpstr>中缀转后缀式算法实现</vt:lpstr>
      <vt:lpstr>中缀转后缀式算法实现</vt:lpstr>
      <vt:lpstr>PowerPoint 演示文稿</vt:lpstr>
      <vt:lpstr>PowerPoint 演示文稿</vt:lpstr>
      <vt:lpstr>PowerPoint 演示文稿</vt:lpstr>
      <vt:lpstr>队列的定义：</vt:lpstr>
      <vt:lpstr>队列的定义：</vt:lpstr>
      <vt:lpstr>队列的基本操作：</vt:lpstr>
      <vt:lpstr>队列的抽象数据类型：</vt:lpstr>
      <vt:lpstr>PowerPoint 演示文稿</vt:lpstr>
      <vt:lpstr> 顺序队列：</vt:lpstr>
      <vt:lpstr> 顺序队列：</vt:lpstr>
      <vt:lpstr> 顺序队列：</vt:lpstr>
      <vt:lpstr>PowerPoint 演示文稿</vt:lpstr>
      <vt:lpstr> 顺序循环队列类的定义：</vt:lpstr>
      <vt:lpstr> 顺序循环队列类的定义：</vt:lpstr>
      <vt:lpstr> 顺序循环队列类成员函数的实现：</vt:lpstr>
      <vt:lpstr>PowerPoint 演示文稿</vt:lpstr>
      <vt:lpstr>PowerPoint 演示文稿</vt:lpstr>
      <vt:lpstr> 链式队列：</vt:lpstr>
      <vt:lpstr>PowerPoint 演示文稿</vt:lpstr>
      <vt:lpstr> 链式队列类的定义：</vt:lpstr>
      <vt:lpstr> 链式队列类的定义：</vt:lpstr>
      <vt:lpstr>PowerPoint 演示文稿</vt:lpstr>
      <vt:lpstr> 链式队列类成员函数的实现：</vt:lpstr>
      <vt:lpstr> 链式队列类成员函数的实现：</vt:lpstr>
      <vt:lpstr> 链式队列类成员函数的实现：</vt:lpstr>
      <vt:lpstr> 链式队列类成员函数的实现：</vt:lpstr>
      <vt:lpstr>PowerPoint 演示文稿</vt:lpstr>
      <vt:lpstr>优先队列：</vt:lpstr>
      <vt:lpstr>顺序优先队列：</vt:lpstr>
      <vt:lpstr>顺序优先队列：</vt:lpstr>
      <vt:lpstr>顺序优先队列：</vt:lpstr>
      <vt:lpstr>链式优先队列：</vt:lpstr>
      <vt:lpstr>PowerPoint 演示文稿</vt:lpstr>
      <vt:lpstr> 队列的应用：单服务窗口模拟</vt:lpstr>
      <vt:lpstr>单服务窗口模拟：</vt:lpstr>
      <vt:lpstr>单服务窗口模拟：</vt:lpstr>
      <vt:lpstr>单服务窗口模拟：</vt:lpstr>
      <vt:lpstr>单服务窗口模拟：</vt:lpstr>
      <vt:lpstr>排队系统的模拟：</vt:lpstr>
      <vt:lpstr>离散事件模拟系统：</vt:lpstr>
      <vt:lpstr>排队系统的实现：</vt:lpstr>
      <vt:lpstr>如何产生顾客到达事件和服务时间：</vt:lpstr>
      <vt:lpstr>均匀分布的概率事件：</vt:lpstr>
      <vt:lpstr>[a，b]之间的随机数的产生：</vt:lpstr>
      <vt:lpstr>虚拟时间：</vt:lpstr>
      <vt:lpstr>离散的时间驱动模拟：</vt:lpstr>
      <vt:lpstr>事件驱动模拟：</vt:lpstr>
      <vt:lpstr>银行排队系统的模拟系统：</vt:lpstr>
      <vt:lpstr>单服务台的排队系统的实现：</vt:lpstr>
      <vt:lpstr>PowerPoint 演示文稿</vt:lpstr>
      <vt:lpstr>多服务窗口模拟：</vt:lpstr>
      <vt:lpstr>小结</vt:lpstr>
      <vt:lpstr>小结</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恺阳 徐</cp:lastModifiedBy>
  <cp:revision>441</cp:revision>
  <dcterms:created xsi:type="dcterms:W3CDTF">2016-04-20T02:59:17Z</dcterms:created>
  <dcterms:modified xsi:type="dcterms:W3CDTF">2024-10-14T09:55:04Z</dcterms:modified>
</cp:coreProperties>
</file>