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00.xml" ContentType="application/vnd.openxmlformats-officedocument.presentationml.notesSlide+xml"/>
  <Override PartName="/ppt/notesSlides/notesSlide201.xml" ContentType="application/vnd.openxmlformats-officedocument.presentationml.notesSlide+xml"/>
  <Override PartName="/ppt/notesSlides/notesSlide202.xml" ContentType="application/vnd.openxmlformats-officedocument.presentationml.notesSlide+xml"/>
  <Override PartName="/ppt/notesSlides/notesSlide203.xml" ContentType="application/vnd.openxmlformats-officedocument.presentationml.notesSlide+xml"/>
  <Override PartName="/ppt/notesSlides/notesSlide204.xml" ContentType="application/vnd.openxmlformats-officedocument.presentationml.notesSlide+xml"/>
  <Override PartName="/ppt/notesSlides/notesSlide205.xml" ContentType="application/vnd.openxmlformats-officedocument.presentationml.notesSlide+xml"/>
  <Override PartName="/ppt/notesSlides/notesSlide206.xml" ContentType="application/vnd.openxmlformats-officedocument.presentationml.notesSlide+xml"/>
  <Override PartName="/ppt/notesSlides/notesSlide207.xml" ContentType="application/vnd.openxmlformats-officedocument.presentationml.notesSlide+xml"/>
  <Override PartName="/ppt/notesSlides/notesSlide208.xml" ContentType="application/vnd.openxmlformats-officedocument.presentationml.notesSlide+xml"/>
  <Override PartName="/ppt/notesSlides/notesSlide209.xml" ContentType="application/vnd.openxmlformats-officedocument.presentationml.notesSlide+xml"/>
  <Override PartName="/ppt/notesSlides/notesSlide210.xml" ContentType="application/vnd.openxmlformats-officedocument.presentationml.notesSlide+xml"/>
  <Override PartName="/ppt/notesSlides/notesSlide211.xml" ContentType="application/vnd.openxmlformats-officedocument.presentationml.notesSlide+xml"/>
  <Override PartName="/ppt/notesSlides/notesSlide212.xml" ContentType="application/vnd.openxmlformats-officedocument.presentationml.notesSlide+xml"/>
  <Override PartName="/ppt/notesSlides/notesSlide213.xml" ContentType="application/vnd.openxmlformats-officedocument.presentationml.notesSlide+xml"/>
  <Override PartName="/ppt/notesSlides/notesSlide214.xml" ContentType="application/vnd.openxmlformats-officedocument.presentationml.notesSlide+xml"/>
  <Override PartName="/ppt/notesSlides/notesSlide215.xml" ContentType="application/vnd.openxmlformats-officedocument.presentationml.notesSlide+xml"/>
  <Override PartName="/ppt/notesSlides/notesSlide216.xml" ContentType="application/vnd.openxmlformats-officedocument.presentationml.notesSlide+xml"/>
  <Override PartName="/ppt/notesSlides/notesSlide217.xml" ContentType="application/vnd.openxmlformats-officedocument.presentationml.notesSlide+xml"/>
  <Override PartName="/ppt/notesSlides/notesSlide218.xml" ContentType="application/vnd.openxmlformats-officedocument.presentationml.notesSlide+xml"/>
  <Override PartName="/ppt/notesSlides/notesSlide219.xml" ContentType="application/vnd.openxmlformats-officedocument.presentationml.notesSlide+xml"/>
  <Override PartName="/ppt/notesSlides/notesSlide220.xml" ContentType="application/vnd.openxmlformats-officedocument.presentationml.notesSlide+xml"/>
  <Override PartName="/ppt/notesSlides/notesSlide221.xml" ContentType="application/vnd.openxmlformats-officedocument.presentationml.notesSlide+xml"/>
  <Override PartName="/ppt/notesSlides/notesSlide222.xml" ContentType="application/vnd.openxmlformats-officedocument.presentationml.notesSlide+xml"/>
  <Override PartName="/ppt/notesSlides/notesSlide223.xml" ContentType="application/vnd.openxmlformats-officedocument.presentationml.notesSlide+xml"/>
  <Override PartName="/ppt/notesSlides/notesSlide224.xml" ContentType="application/vnd.openxmlformats-officedocument.presentationml.notesSlide+xml"/>
  <Override PartName="/ppt/notesSlides/notesSlide225.xml" ContentType="application/vnd.openxmlformats-officedocument.presentationml.notesSlide+xml"/>
  <Override PartName="/ppt/notesSlides/notesSlide226.xml" ContentType="application/vnd.openxmlformats-officedocument.presentationml.notesSlide+xml"/>
  <Override PartName="/ppt/notesSlides/notesSlide2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notesMasterIdLst>
    <p:notesMasterId r:id="rId233"/>
  </p:notesMasterIdLst>
  <p:handoutMasterIdLst>
    <p:handoutMasterId r:id="rId234"/>
  </p:handoutMasterIdLst>
  <p:sldIdLst>
    <p:sldId id="259" r:id="rId2"/>
    <p:sldId id="483" r:id="rId3"/>
    <p:sldId id="287" r:id="rId4"/>
    <p:sldId id="301" r:id="rId5"/>
    <p:sldId id="302" r:id="rId6"/>
    <p:sldId id="293" r:id="rId7"/>
    <p:sldId id="303" r:id="rId8"/>
    <p:sldId id="304" r:id="rId9"/>
    <p:sldId id="305" r:id="rId10"/>
    <p:sldId id="306" r:id="rId11"/>
    <p:sldId id="309" r:id="rId12"/>
    <p:sldId id="311" r:id="rId13"/>
    <p:sldId id="310" r:id="rId14"/>
    <p:sldId id="312" r:id="rId15"/>
    <p:sldId id="313" r:id="rId16"/>
    <p:sldId id="314" r:id="rId17"/>
    <p:sldId id="531" r:id="rId18"/>
    <p:sldId id="471" r:id="rId19"/>
    <p:sldId id="315" r:id="rId20"/>
    <p:sldId id="316" r:id="rId21"/>
    <p:sldId id="317" r:id="rId22"/>
    <p:sldId id="318" r:id="rId23"/>
    <p:sldId id="575" r:id="rId24"/>
    <p:sldId id="319" r:id="rId25"/>
    <p:sldId id="320" r:id="rId26"/>
    <p:sldId id="321" r:id="rId27"/>
    <p:sldId id="322" r:id="rId28"/>
    <p:sldId id="323" r:id="rId29"/>
    <p:sldId id="324" r:id="rId30"/>
    <p:sldId id="325" r:id="rId31"/>
    <p:sldId id="326" r:id="rId32"/>
    <p:sldId id="327" r:id="rId33"/>
    <p:sldId id="328" r:id="rId34"/>
    <p:sldId id="470" r:id="rId35"/>
    <p:sldId id="329" r:id="rId36"/>
    <p:sldId id="330" r:id="rId37"/>
    <p:sldId id="331" r:id="rId38"/>
    <p:sldId id="332" r:id="rId39"/>
    <p:sldId id="333" r:id="rId40"/>
    <p:sldId id="334" r:id="rId41"/>
    <p:sldId id="335" r:id="rId42"/>
    <p:sldId id="336" r:id="rId43"/>
    <p:sldId id="337" r:id="rId44"/>
    <p:sldId id="338" r:id="rId45"/>
    <p:sldId id="339" r:id="rId46"/>
    <p:sldId id="340" r:id="rId47"/>
    <p:sldId id="341" r:id="rId48"/>
    <p:sldId id="342" r:id="rId49"/>
    <p:sldId id="524" r:id="rId50"/>
    <p:sldId id="343" r:id="rId51"/>
    <p:sldId id="344" r:id="rId52"/>
    <p:sldId id="345" r:id="rId53"/>
    <p:sldId id="472" r:id="rId54"/>
    <p:sldId id="346" r:id="rId55"/>
    <p:sldId id="347" r:id="rId56"/>
    <p:sldId id="473" r:id="rId57"/>
    <p:sldId id="348" r:id="rId58"/>
    <p:sldId id="349" r:id="rId59"/>
    <p:sldId id="532" r:id="rId60"/>
    <p:sldId id="350" r:id="rId61"/>
    <p:sldId id="351" r:id="rId62"/>
    <p:sldId id="475" r:id="rId63"/>
    <p:sldId id="352" r:id="rId64"/>
    <p:sldId id="353" r:id="rId65"/>
    <p:sldId id="354" r:id="rId66"/>
    <p:sldId id="355" r:id="rId67"/>
    <p:sldId id="526" r:id="rId68"/>
    <p:sldId id="356" r:id="rId69"/>
    <p:sldId id="357" r:id="rId70"/>
    <p:sldId id="600" r:id="rId71"/>
    <p:sldId id="358" r:id="rId72"/>
    <p:sldId id="359" r:id="rId73"/>
    <p:sldId id="528" r:id="rId74"/>
    <p:sldId id="527" r:id="rId75"/>
    <p:sldId id="602" r:id="rId76"/>
    <p:sldId id="362" r:id="rId77"/>
    <p:sldId id="363" r:id="rId78"/>
    <p:sldId id="364" r:id="rId79"/>
    <p:sldId id="603" r:id="rId80"/>
    <p:sldId id="604" r:id="rId81"/>
    <p:sldId id="605" r:id="rId82"/>
    <p:sldId id="365" r:id="rId83"/>
    <p:sldId id="476" r:id="rId84"/>
    <p:sldId id="366" r:id="rId85"/>
    <p:sldId id="367" r:id="rId86"/>
    <p:sldId id="368" r:id="rId87"/>
    <p:sldId id="529" r:id="rId88"/>
    <p:sldId id="369" r:id="rId89"/>
    <p:sldId id="374" r:id="rId90"/>
    <p:sldId id="370" r:id="rId91"/>
    <p:sldId id="608" r:id="rId92"/>
    <p:sldId id="371" r:id="rId93"/>
    <p:sldId id="594" r:id="rId94"/>
    <p:sldId id="533" r:id="rId95"/>
    <p:sldId id="477" r:id="rId96"/>
    <p:sldId id="607" r:id="rId97"/>
    <p:sldId id="372" r:id="rId98"/>
    <p:sldId id="373" r:id="rId99"/>
    <p:sldId id="606" r:id="rId100"/>
    <p:sldId id="501" r:id="rId101"/>
    <p:sldId id="375" r:id="rId102"/>
    <p:sldId id="376" r:id="rId103"/>
    <p:sldId id="377" r:id="rId104"/>
    <p:sldId id="378" r:id="rId105"/>
    <p:sldId id="379" r:id="rId106"/>
    <p:sldId id="577" r:id="rId107"/>
    <p:sldId id="576" r:id="rId108"/>
    <p:sldId id="502" r:id="rId109"/>
    <p:sldId id="504" r:id="rId110"/>
    <p:sldId id="506" r:id="rId111"/>
    <p:sldId id="507" r:id="rId112"/>
    <p:sldId id="509" r:id="rId113"/>
    <p:sldId id="508" r:id="rId114"/>
    <p:sldId id="510" r:id="rId115"/>
    <p:sldId id="511" r:id="rId116"/>
    <p:sldId id="512" r:id="rId117"/>
    <p:sldId id="513" r:id="rId118"/>
    <p:sldId id="588" r:id="rId119"/>
    <p:sldId id="590" r:id="rId120"/>
    <p:sldId id="591" r:id="rId121"/>
    <p:sldId id="585" r:id="rId122"/>
    <p:sldId id="586" r:id="rId123"/>
    <p:sldId id="579" r:id="rId124"/>
    <p:sldId id="580" r:id="rId125"/>
    <p:sldId id="583" r:id="rId126"/>
    <p:sldId id="581" r:id="rId127"/>
    <p:sldId id="584" r:id="rId128"/>
    <p:sldId id="503" r:id="rId129"/>
    <p:sldId id="505" r:id="rId130"/>
    <p:sldId id="514" r:id="rId131"/>
    <p:sldId id="515" r:id="rId132"/>
    <p:sldId id="516" r:id="rId133"/>
    <p:sldId id="518" r:id="rId134"/>
    <p:sldId id="519" r:id="rId135"/>
    <p:sldId id="523" r:id="rId136"/>
    <p:sldId id="522" r:id="rId137"/>
    <p:sldId id="536" r:id="rId138"/>
    <p:sldId id="537" r:id="rId139"/>
    <p:sldId id="538" r:id="rId140"/>
    <p:sldId id="539" r:id="rId141"/>
    <p:sldId id="540" r:id="rId142"/>
    <p:sldId id="541" r:id="rId143"/>
    <p:sldId id="542" r:id="rId144"/>
    <p:sldId id="543" r:id="rId145"/>
    <p:sldId id="544" r:id="rId146"/>
    <p:sldId id="545" r:id="rId147"/>
    <p:sldId id="546" r:id="rId148"/>
    <p:sldId id="547" r:id="rId149"/>
    <p:sldId id="548" r:id="rId150"/>
    <p:sldId id="549" r:id="rId151"/>
    <p:sldId id="597" r:id="rId152"/>
    <p:sldId id="596" r:id="rId153"/>
    <p:sldId id="550" r:id="rId154"/>
    <p:sldId id="551" r:id="rId155"/>
    <p:sldId id="598" r:id="rId156"/>
    <p:sldId id="553" r:id="rId157"/>
    <p:sldId id="554" r:id="rId158"/>
    <p:sldId id="555" r:id="rId159"/>
    <p:sldId id="556" r:id="rId160"/>
    <p:sldId id="557" r:id="rId161"/>
    <p:sldId id="558" r:id="rId162"/>
    <p:sldId id="559" r:id="rId163"/>
    <p:sldId id="560" r:id="rId164"/>
    <p:sldId id="561" r:id="rId165"/>
    <p:sldId id="562" r:id="rId166"/>
    <p:sldId id="563" r:id="rId167"/>
    <p:sldId id="564" r:id="rId168"/>
    <p:sldId id="565" r:id="rId169"/>
    <p:sldId id="566" r:id="rId170"/>
    <p:sldId id="567" r:id="rId171"/>
    <p:sldId id="568" r:id="rId172"/>
    <p:sldId id="569" r:id="rId173"/>
    <p:sldId id="570" r:id="rId174"/>
    <p:sldId id="571" r:id="rId175"/>
    <p:sldId id="572" r:id="rId176"/>
    <p:sldId id="573" r:id="rId177"/>
    <p:sldId id="574" r:id="rId178"/>
    <p:sldId id="534" r:id="rId179"/>
    <p:sldId id="380" r:id="rId180"/>
    <p:sldId id="381" r:id="rId181"/>
    <p:sldId id="492" r:id="rId182"/>
    <p:sldId id="382" r:id="rId183"/>
    <p:sldId id="383" r:id="rId184"/>
    <p:sldId id="384" r:id="rId185"/>
    <p:sldId id="385" r:id="rId186"/>
    <p:sldId id="386" r:id="rId187"/>
    <p:sldId id="387" r:id="rId188"/>
    <p:sldId id="388" r:id="rId189"/>
    <p:sldId id="389" r:id="rId190"/>
    <p:sldId id="390" r:id="rId191"/>
    <p:sldId id="391" r:id="rId192"/>
    <p:sldId id="392" r:id="rId193"/>
    <p:sldId id="393" r:id="rId194"/>
    <p:sldId id="491" r:id="rId195"/>
    <p:sldId id="394" r:id="rId196"/>
    <p:sldId id="395" r:id="rId197"/>
    <p:sldId id="396" r:id="rId198"/>
    <p:sldId id="397" r:id="rId199"/>
    <p:sldId id="398" r:id="rId200"/>
    <p:sldId id="399" r:id="rId201"/>
    <p:sldId id="535" r:id="rId202"/>
    <p:sldId id="495" r:id="rId203"/>
    <p:sldId id="400" r:id="rId204"/>
    <p:sldId id="401" r:id="rId205"/>
    <p:sldId id="402" r:id="rId206"/>
    <p:sldId id="403" r:id="rId207"/>
    <p:sldId id="404" r:id="rId208"/>
    <p:sldId id="405" r:id="rId209"/>
    <p:sldId id="406" r:id="rId210"/>
    <p:sldId id="599" r:id="rId211"/>
    <p:sldId id="407" r:id="rId212"/>
    <p:sldId id="408" r:id="rId213"/>
    <p:sldId id="409" r:id="rId214"/>
    <p:sldId id="410" r:id="rId215"/>
    <p:sldId id="411" r:id="rId216"/>
    <p:sldId id="412" r:id="rId217"/>
    <p:sldId id="413" r:id="rId218"/>
    <p:sldId id="494" r:id="rId219"/>
    <p:sldId id="593" r:id="rId220"/>
    <p:sldId id="414" r:id="rId221"/>
    <p:sldId id="415" r:id="rId222"/>
    <p:sldId id="530" r:id="rId223"/>
    <p:sldId id="416" r:id="rId224"/>
    <p:sldId id="417" r:id="rId225"/>
    <p:sldId id="418" r:id="rId226"/>
    <p:sldId id="419" r:id="rId227"/>
    <p:sldId id="420" r:id="rId228"/>
    <p:sldId id="421" r:id="rId229"/>
    <p:sldId id="499" r:id="rId230"/>
    <p:sldId id="498" r:id="rId231"/>
    <p:sldId id="500" r:id="rId2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7FB1D8"/>
    <a:srgbClr val="3F6E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308" autoAdjust="0"/>
    <p:restoredTop sz="94333" autoAdjust="0"/>
  </p:normalViewPr>
  <p:slideViewPr>
    <p:cSldViewPr snapToGrid="0">
      <p:cViewPr varScale="1">
        <p:scale>
          <a:sx n="86" d="100"/>
          <a:sy n="86" d="100"/>
        </p:scale>
        <p:origin x="269" y="67"/>
      </p:cViewPr>
      <p:guideLst/>
    </p:cSldViewPr>
  </p:slideViewPr>
  <p:notesTextViewPr>
    <p:cViewPr>
      <p:scale>
        <a:sx n="1" d="1"/>
        <a:sy n="1" d="1"/>
      </p:scale>
      <p:origin x="0" y="0"/>
    </p:cViewPr>
  </p:notesTextViewPr>
  <p:notesViewPr>
    <p:cSldViewPr snapToGrid="0">
      <p:cViewPr varScale="1">
        <p:scale>
          <a:sx n="60" d="100"/>
          <a:sy n="60" d="100"/>
        </p:scale>
        <p:origin x="1496" y="56"/>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theme" Target="theme/theme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tableStyles" Target="tableStyles.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viewProps" Target="viewProps.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notesMaster" Target="notesMasters/notes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handoutMaster" Target="handoutMasters/handoutMaster1.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presProps" Target="presProps.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2C1FBA-CF23-45CA-A289-03E32D160964}" type="datetimeFigureOut">
              <a:rPr lang="zh-CN" altLang="en-US" smtClean="0"/>
              <a:t>2024/12/11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7F2B0C5-C56D-47E9-BCFE-D990A940F17B}" type="slidenum">
              <a:rPr lang="zh-CN" altLang="en-US" smtClean="0"/>
              <a:t>‹#›</a:t>
            </a:fld>
            <a:endParaRPr lang="zh-CN" altLang="en-US"/>
          </a:p>
        </p:txBody>
      </p:sp>
    </p:spTree>
    <p:extLst>
      <p:ext uri="{BB962C8B-B14F-4D97-AF65-F5344CB8AC3E}">
        <p14:creationId xmlns:p14="http://schemas.microsoft.com/office/powerpoint/2010/main" val="27137004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66BD8-0FC1-456F-BDC6-7D0CA8E36566}" type="datetimeFigureOut">
              <a:rPr lang="zh-CN" altLang="en-US" smtClean="0"/>
              <a:t>2024/12/11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CFC841-E2E1-4802-8701-94EA307E94B0}" type="slidenum">
              <a:rPr lang="zh-CN" altLang="en-US" smtClean="0"/>
              <a:t>‹#›</a:t>
            </a:fld>
            <a:endParaRPr lang="zh-CN" altLang="en-US"/>
          </a:p>
        </p:txBody>
      </p:sp>
    </p:spTree>
    <p:extLst>
      <p:ext uri="{BB962C8B-B14F-4D97-AF65-F5344CB8AC3E}">
        <p14:creationId xmlns:p14="http://schemas.microsoft.com/office/powerpoint/2010/main" val="201459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222.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223.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224.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225.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226.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227.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3CFC841-E2E1-4802-8701-94EA307E94B0}" type="slidenum">
              <a:rPr lang="zh-CN" altLang="en-US" smtClean="0"/>
              <a:t>1</a:t>
            </a:fld>
            <a:endParaRPr lang="zh-CN" altLang="en-US"/>
          </a:p>
        </p:txBody>
      </p:sp>
    </p:spTree>
    <p:extLst>
      <p:ext uri="{BB962C8B-B14F-4D97-AF65-F5344CB8AC3E}">
        <p14:creationId xmlns:p14="http://schemas.microsoft.com/office/powerpoint/2010/main" val="31796568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981777945"/>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277222710"/>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084509471"/>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795267000"/>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40292432"/>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221367726"/>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059943430"/>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024421872"/>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787743645"/>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4283804465"/>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9789767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131481269"/>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78483605"/>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577931953"/>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755713504"/>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712800599"/>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4192783131"/>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740464192"/>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120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040587395"/>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121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855413347"/>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122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989790458"/>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123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568409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513559516"/>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124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340966505"/>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125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102689050"/>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126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122764983"/>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127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4019040584"/>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128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62933236"/>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129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44347122"/>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130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551974670"/>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131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958561355"/>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132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500894683"/>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133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5850750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4293671919"/>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134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4261605299"/>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135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074199751"/>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136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977667476"/>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137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1008135420"/>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138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084479427"/>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139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1690740101"/>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140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020863534"/>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141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061865453"/>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142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065143587"/>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143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2799032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683514022"/>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144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355398143"/>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145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353652762"/>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146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632207974"/>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147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4228177369"/>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148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662167987"/>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149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398517776"/>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150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965455119"/>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151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4264038409"/>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152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831494602"/>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153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8155059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875133742"/>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154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458691062"/>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155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030989939"/>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156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894961558"/>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157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937517848"/>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158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98294945"/>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159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825454885"/>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160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181180822"/>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161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165963641"/>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162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89605665"/>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163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0342867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574961898"/>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164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228525285"/>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165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413353983"/>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166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390827525"/>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167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61081844"/>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168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4165518666"/>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169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434649687"/>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170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495996525"/>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171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177114495"/>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172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915517387"/>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173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5391986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850415782"/>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174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752392014"/>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175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000754554"/>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176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782754815"/>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177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51276786"/>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178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1606968820"/>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179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942723280"/>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180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868031323"/>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181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34153757"/>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182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335850984"/>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183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166574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441351723"/>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184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859655386"/>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185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86315068"/>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186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672147050"/>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187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925293011"/>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188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290587148"/>
      </p:ext>
    </p:extLst>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189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4087072905"/>
      </p:ext>
    </p:extLst>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190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606336938"/>
      </p:ext>
    </p:extLst>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191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034808116"/>
      </p:ext>
    </p:extLst>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192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278585457"/>
      </p:ext>
    </p:extLst>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193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5013622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610801811"/>
      </p:ext>
    </p:extLst>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194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1017711604"/>
      </p:ext>
    </p:extLst>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195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992708468"/>
      </p:ext>
    </p:extLst>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196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841649139"/>
      </p:ext>
    </p:extLst>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197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921391612"/>
      </p:ext>
    </p:extLst>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198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4107284111"/>
      </p:ext>
    </p:extLst>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199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10865868"/>
      </p:ext>
    </p:extLst>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200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599412903"/>
      </p:ext>
    </p:extLst>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201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69624176"/>
      </p:ext>
    </p:extLst>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202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818936903"/>
      </p:ext>
    </p:extLst>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203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401024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183903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684704235"/>
      </p:ext>
    </p:extLst>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204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17793678"/>
      </p:ext>
    </p:extLst>
  </p:cSld>
  <p:clrMapOvr>
    <a:masterClrMapping/>
  </p:clrMapOvr>
</p:notes>
</file>

<file path=ppt/notesSlides/notesSlide2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205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245026626"/>
      </p:ext>
    </p:extLst>
  </p:cSld>
  <p:clrMapOvr>
    <a:masterClrMapping/>
  </p:clrMapOvr>
</p:notes>
</file>

<file path=ppt/notesSlides/notesSlide2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206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592491068"/>
      </p:ext>
    </p:extLst>
  </p:cSld>
  <p:clrMapOvr>
    <a:masterClrMapping/>
  </p:clrMapOvr>
</p:notes>
</file>

<file path=ppt/notesSlides/notesSlide2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207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157632462"/>
      </p:ext>
    </p:extLst>
  </p:cSld>
  <p:clrMapOvr>
    <a:masterClrMapping/>
  </p:clrMapOvr>
</p:notes>
</file>

<file path=ppt/notesSlides/notesSlide2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208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431852639"/>
      </p:ext>
    </p:extLst>
  </p:cSld>
  <p:clrMapOvr>
    <a:masterClrMapping/>
  </p:clrMapOvr>
</p:notes>
</file>

<file path=ppt/notesSlides/notesSlide2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209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4074261480"/>
      </p:ext>
    </p:extLst>
  </p:cSld>
  <p:clrMapOvr>
    <a:masterClrMapping/>
  </p:clrMapOvr>
</p:notes>
</file>

<file path=ppt/notesSlides/notesSlide2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210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001798901"/>
      </p:ext>
    </p:extLst>
  </p:cSld>
  <p:clrMapOvr>
    <a:masterClrMapping/>
  </p:clrMapOvr>
</p:notes>
</file>

<file path=ppt/notesSlides/notesSlide2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211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574394637"/>
      </p:ext>
    </p:extLst>
  </p:cSld>
  <p:clrMapOvr>
    <a:masterClrMapping/>
  </p:clrMapOvr>
</p:notes>
</file>

<file path=ppt/notesSlides/notesSlide2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212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501944299"/>
      </p:ext>
    </p:extLst>
  </p:cSld>
  <p:clrMapOvr>
    <a:masterClrMapping/>
  </p:clrMapOvr>
</p:notes>
</file>

<file path=ppt/notesSlides/notesSlide2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213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4261152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177155589"/>
      </p:ext>
    </p:extLst>
  </p:cSld>
  <p:clrMapOvr>
    <a:masterClrMapping/>
  </p:clrMapOvr>
</p:notes>
</file>

<file path=ppt/notesSlides/notesSlide2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214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493957713"/>
      </p:ext>
    </p:extLst>
  </p:cSld>
  <p:clrMapOvr>
    <a:masterClrMapping/>
  </p:clrMapOvr>
</p:notes>
</file>

<file path=ppt/notesSlides/notesSlide2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215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566763143"/>
      </p:ext>
    </p:extLst>
  </p:cSld>
  <p:clrMapOvr>
    <a:masterClrMapping/>
  </p:clrMapOvr>
</p:notes>
</file>

<file path=ppt/notesSlides/notesSlide2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216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536155828"/>
      </p:ext>
    </p:extLst>
  </p:cSld>
  <p:clrMapOvr>
    <a:masterClrMapping/>
  </p:clrMapOvr>
</p:notes>
</file>

<file path=ppt/notesSlides/notesSlide2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217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171826016"/>
      </p:ext>
    </p:extLst>
  </p:cSld>
  <p:clrMapOvr>
    <a:masterClrMapping/>
  </p:clrMapOvr>
</p:notes>
</file>

<file path=ppt/notesSlides/notesSlide2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218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556372478"/>
      </p:ext>
    </p:extLst>
  </p:cSld>
  <p:clrMapOvr>
    <a:masterClrMapping/>
  </p:clrMapOvr>
</p:notes>
</file>

<file path=ppt/notesSlides/notesSlide2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219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392640630"/>
      </p:ext>
    </p:extLst>
  </p:cSld>
  <p:clrMapOvr>
    <a:masterClrMapping/>
  </p:clrMapOvr>
</p:notes>
</file>

<file path=ppt/notesSlides/notesSlide2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220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394306755"/>
      </p:ext>
    </p:extLst>
  </p:cSld>
  <p:clrMapOvr>
    <a:masterClrMapping/>
  </p:clrMapOvr>
</p:notes>
</file>

<file path=ppt/notesSlides/notesSlide2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221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987029416"/>
      </p:ext>
    </p:extLst>
  </p:cSld>
  <p:clrMapOvr>
    <a:masterClrMapping/>
  </p:clrMapOvr>
</p:notes>
</file>

<file path=ppt/notesSlides/notesSlide2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222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462148043"/>
      </p:ext>
    </p:extLst>
  </p:cSld>
  <p:clrMapOvr>
    <a:masterClrMapping/>
  </p:clrMapOvr>
</p:notes>
</file>

<file path=ppt/notesSlides/notesSlide2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223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8751874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607737522"/>
      </p:ext>
    </p:extLst>
  </p:cSld>
  <p:clrMapOvr>
    <a:masterClrMapping/>
  </p:clrMapOvr>
</p:notes>
</file>

<file path=ppt/notesSlides/notesSlide2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224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4349412"/>
      </p:ext>
    </p:extLst>
  </p:cSld>
  <p:clrMapOvr>
    <a:masterClrMapping/>
  </p:clrMapOvr>
</p:notes>
</file>

<file path=ppt/notesSlides/notesSlide2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225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54382372"/>
      </p:ext>
    </p:extLst>
  </p:cSld>
  <p:clrMapOvr>
    <a:masterClrMapping/>
  </p:clrMapOvr>
</p:notes>
</file>

<file path=ppt/notesSlides/notesSlide2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226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434836560"/>
      </p:ext>
    </p:extLst>
  </p:cSld>
  <p:clrMapOvr>
    <a:masterClrMapping/>
  </p:clrMapOvr>
</p:notes>
</file>

<file path=ppt/notesSlides/notesSlide2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227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88327582"/>
      </p:ext>
    </p:extLst>
  </p:cSld>
  <p:clrMapOvr>
    <a:masterClrMapping/>
  </p:clrMapOvr>
</p:notes>
</file>

<file path=ppt/notesSlides/notesSlide2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228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188405029"/>
      </p:ext>
    </p:extLst>
  </p:cSld>
  <p:clrMapOvr>
    <a:masterClrMapping/>
  </p:clrMapOvr>
</p:notes>
</file>

<file path=ppt/notesSlides/notesSlide2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229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216341546"/>
      </p:ext>
    </p:extLst>
  </p:cSld>
  <p:clrMapOvr>
    <a:masterClrMapping/>
  </p:clrMapOvr>
</p:notes>
</file>

<file path=ppt/notesSlides/notesSlide2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230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1532700686"/>
      </p:ext>
    </p:extLst>
  </p:cSld>
  <p:clrMapOvr>
    <a:masterClrMapping/>
  </p:clrMapOvr>
</p:notes>
</file>

<file path=ppt/notesSlides/notesSlide2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231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3913526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8066037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6118711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3038688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5404517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7807967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1553496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673723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5260628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6412662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5492152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6631080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6485762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11390275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0853129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5608660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4263803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40557794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907454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00529617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45749115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61312816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6310184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416341889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60100623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93139100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44986096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22066498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09948294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2673453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62051401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86602986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33077007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1099368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415379682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70409580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144321283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87361029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54258937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20616937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0188807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33247171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59053507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66680297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78460089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4743214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94716860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44207085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77106184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01283778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48460046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4841607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06510587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30454906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78912447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05774058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87507910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14625256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2296214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82154365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65334960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84506424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822085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08905189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50928813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34431381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12775669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403667551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5108899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10671578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20159253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1358396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33809937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63597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79985395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64709199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1621605367"/>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479909999"/>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332706002"/>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210904902"/>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06783406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75668869"/>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349365163"/>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791820004"/>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4783384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77014" y="5815086"/>
            <a:ext cx="3278293" cy="650876"/>
          </a:xfrm>
          <a:prstGeom prst="rect">
            <a:avLst/>
          </a:prstGeom>
        </p:spPr>
      </p:pic>
      <p:sp>
        <p:nvSpPr>
          <p:cNvPr id="2" name="标题 1"/>
          <p:cNvSpPr>
            <a:spLocks noGrp="1"/>
          </p:cNvSpPr>
          <p:nvPr>
            <p:ph type="title"/>
          </p:nvPr>
        </p:nvSpPr>
        <p:spPr>
          <a:xfrm>
            <a:off x="838200" y="4149566"/>
            <a:ext cx="105156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a:t>单击此处编辑母版标题样式</a:t>
            </a:r>
            <a:endParaRPr lang="zh-CN" altLang="en-US" dirty="0"/>
          </a:p>
        </p:txBody>
      </p:sp>
      <p:sp>
        <p:nvSpPr>
          <p:cNvPr id="6" name="副标题 2"/>
          <p:cNvSpPr>
            <a:spLocks noGrp="1"/>
          </p:cNvSpPr>
          <p:nvPr>
            <p:ph type="subTitle" idx="1"/>
          </p:nvPr>
        </p:nvSpPr>
        <p:spPr>
          <a:xfrm>
            <a:off x="838200" y="5114030"/>
            <a:ext cx="10515600" cy="604299"/>
          </a:xfrm>
        </p:spPr>
        <p:txBody>
          <a:bodyPr anchor="ctr">
            <a:noAutofit/>
          </a:bodyPr>
          <a:lstStyle>
            <a:lvl1pPr algn="ctr">
              <a:defRPr lang="zh-CN" altLang="en-US" sz="2400" b="0">
                <a:solidFill>
                  <a:schemeClr val="bg1"/>
                </a:solidFill>
                <a:latin typeface="+mn-ea"/>
                <a:cs typeface="+mj-cs"/>
              </a:defRPr>
            </a:lvl1pPr>
          </a:lstStyle>
          <a:p>
            <a:pPr lvl="0" algn="ctr">
              <a:lnSpc>
                <a:spcPct val="90000"/>
              </a:lnSpc>
              <a:spcBef>
                <a:spcPct val="0"/>
              </a:spcBef>
              <a:buNone/>
            </a:pPr>
            <a:r>
              <a:rPr lang="zh-CN" altLang="en-US"/>
              <a:t>单击以编辑母版副标题样式</a:t>
            </a:r>
          </a:p>
        </p:txBody>
      </p: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1"/>
            <a:ext cx="12192000" cy="3899805"/>
          </a:xfrm>
          <a:prstGeom prst="rect">
            <a:avLst/>
          </a:prstGeom>
          <a:ln>
            <a:noFill/>
          </a:ln>
        </p:spPr>
      </p:pic>
      <p:cxnSp>
        <p:nvCxnSpPr>
          <p:cNvPr id="9" name="直接连接符 8"/>
          <p:cNvCxnSpPr/>
          <p:nvPr/>
        </p:nvCxnSpPr>
        <p:spPr>
          <a:xfrm>
            <a:off x="0" y="3899805"/>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489643"/>
      </p:ext>
    </p:extLst>
  </p:cSld>
  <p:clrMapOvr>
    <a:masterClrMapping/>
  </p:clrMapOvr>
  <p:extLst>
    <p:ext uri="{DCECCB84-F9BA-43D5-87BE-67443E8EF086}">
      <p15:sldGuideLst xmlns:p15="http://schemas.microsoft.com/office/powerpoint/2012/main">
        <p15:guide id="2" pos="3840" userDrawn="1">
          <p15:clr>
            <a:srgbClr val="FBAE40"/>
          </p15:clr>
        </p15:guide>
        <p15:guide id="3" orient="horz" pos="2160" userDrawn="1">
          <p15:clr>
            <a:srgbClr val="FBAE40"/>
          </p15:clr>
        </p15:guide>
        <p15:guide id="4"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133BA7C0-CFC8-468E-BF58-86F8DBBA5B7D}" type="slidenum">
              <a:rPr lang="en-US" altLang="zh-CN"/>
              <a:pPr>
                <a:defRPr/>
              </a:pPr>
              <a:t>‹#›</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70223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4946ABC9-62A5-42D5-BF9F-E7A801511394}" type="slidenum">
              <a:rPr lang="en-US" altLang="zh-CN"/>
              <a:pPr>
                <a:defRPr/>
              </a:pPr>
              <a:t>‹#›</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0134203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C8BDC3BA-0B7C-4A75-9E33-45CB920E7758}" type="slidenum">
              <a:rPr lang="en-US" altLang="zh-CN"/>
              <a:pPr>
                <a:defRPr/>
              </a:pPr>
              <a:t>‹#›</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2615358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3"/>
          <p:cNvSpPr>
            <a:spLocks noGrp="1" noChangeArrowheads="1"/>
          </p:cNvSpPr>
          <p:nvPr>
            <p:ph type="sldNum" sz="quarter" idx="11"/>
          </p:nvPr>
        </p:nvSpPr>
        <p:spPr>
          <a:ln/>
        </p:spPr>
        <p:txBody>
          <a:bodyPr/>
          <a:lstStyle>
            <a:lvl1pPr>
              <a:defRPr/>
            </a:lvl1pPr>
          </a:lstStyle>
          <a:p>
            <a:pPr>
              <a:defRPr/>
            </a:pPr>
            <a:fld id="{75821406-8699-46F7-BC43-9A0383F1DDB8}" type="slidenum">
              <a:rPr lang="en-US" altLang="zh-CN"/>
              <a:pPr>
                <a:defRPr/>
              </a:pPr>
              <a:t>‹#›</a:t>
            </a:fld>
            <a:endParaRPr lang="en-US" altLang="zh-CN"/>
          </a:p>
        </p:txBody>
      </p:sp>
      <p:sp>
        <p:nvSpPr>
          <p:cNvPr id="4"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314873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页">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658701" y="1546578"/>
            <a:ext cx="11162884" cy="5060598"/>
          </a:xfrm>
        </p:spPr>
        <p:txBody>
          <a:bodyPr>
            <a:normAutofit/>
          </a:bodyPr>
          <a:lstStyle>
            <a:lvl1pPr>
              <a:buClr>
                <a:schemeClr val="accent1"/>
              </a:buClr>
              <a:defRPr sz="2400" b="1" baseline="0">
                <a:latin typeface="Times New Roman" panose="02020603050405020304" pitchFamily="18" charset="0"/>
              </a:defRPr>
            </a:lvl1pPr>
            <a:lvl2pPr>
              <a:buClr>
                <a:schemeClr val="accent1"/>
              </a:buClr>
              <a:defRPr sz="2000" b="1" baseline="0">
                <a:latin typeface="Times New Roman" panose="02020603050405020304" pitchFamily="18" charset="0"/>
              </a:defRPr>
            </a:lvl2pPr>
            <a:lvl3pPr>
              <a:buClr>
                <a:schemeClr val="accent1"/>
              </a:buClr>
              <a:defRPr sz="1800" b="1" baseline="0">
                <a:latin typeface="Times New Roman" panose="02020603050405020304" pitchFamily="18" charset="0"/>
              </a:defRPr>
            </a:lvl3pPr>
            <a:lvl4pPr>
              <a:buClr>
                <a:schemeClr val="accent1"/>
              </a:buClr>
              <a:defRPr sz="1600" b="1" baseline="0">
                <a:latin typeface="Times New Roman" panose="02020603050405020304" pitchFamily="18" charset="0"/>
              </a:defRPr>
            </a:lvl4pPr>
            <a:lvl5pPr>
              <a:buClr>
                <a:schemeClr val="accent1"/>
              </a:buClr>
              <a:defRPr sz="1600" b="1" baseline="0">
                <a:latin typeface="Times New Roman" panose="02020603050405020304" pitchFamily="18" charset="0"/>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标题 4"/>
          <p:cNvSpPr>
            <a:spLocks noGrp="1"/>
          </p:cNvSpPr>
          <p:nvPr>
            <p:ph type="title"/>
          </p:nvPr>
        </p:nvSpPr>
        <p:spPr>
          <a:xfrm>
            <a:off x="658699" y="754146"/>
            <a:ext cx="11162884" cy="574183"/>
          </a:xfrm>
          <a:prstGeom prst="rect">
            <a:avLst/>
          </a:prstGeom>
        </p:spPr>
        <p:txBody>
          <a:bodyPr/>
          <a:lstStyle>
            <a:lvl1pPr>
              <a:defRPr sz="3200" b="1">
                <a:solidFill>
                  <a:schemeClr val="accent1"/>
                </a:solidFill>
              </a:defRPr>
            </a:lvl1pPr>
          </a:lstStyle>
          <a:p>
            <a:r>
              <a:rPr lang="zh-CN" altLang="en-US" dirty="0"/>
              <a:t>单击此处编辑母版标题样式</a:t>
            </a:r>
          </a:p>
        </p:txBody>
      </p:sp>
    </p:spTree>
    <p:extLst>
      <p:ext uri="{BB962C8B-B14F-4D97-AF65-F5344CB8AC3E}">
        <p14:creationId xmlns:p14="http://schemas.microsoft.com/office/powerpoint/2010/main" val="49050177"/>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658701" y="1532050"/>
            <a:ext cx="11162884" cy="5075126"/>
          </a:xfrm>
        </p:spPr>
        <p:txBody>
          <a:bodyPr>
            <a:normAutofit/>
          </a:bodyPr>
          <a:lstStyle>
            <a:lvl1pPr>
              <a:buClr>
                <a:schemeClr val="accent1"/>
              </a:buClr>
              <a:defRPr sz="2400" b="1" baseline="0">
                <a:latin typeface="Times New Roman" panose="02020603050405020304" pitchFamily="18" charset="0"/>
              </a:defRPr>
            </a:lvl1pPr>
            <a:lvl2pPr>
              <a:buClr>
                <a:schemeClr val="accent1"/>
              </a:buClr>
              <a:defRPr sz="2000" b="1" baseline="0">
                <a:latin typeface="Times New Roman" panose="02020603050405020304" pitchFamily="18" charset="0"/>
              </a:defRPr>
            </a:lvl2pPr>
            <a:lvl3pPr>
              <a:buClr>
                <a:schemeClr val="accent1"/>
              </a:buClr>
              <a:defRPr sz="1800" b="1" baseline="0">
                <a:latin typeface="Times New Roman" panose="02020603050405020304" pitchFamily="18" charset="0"/>
              </a:defRPr>
            </a:lvl3pPr>
            <a:lvl4pPr>
              <a:buClr>
                <a:schemeClr val="accent1"/>
              </a:buClr>
              <a:defRPr sz="1600" b="1" baseline="0">
                <a:latin typeface="Times New Roman" panose="02020603050405020304" pitchFamily="18" charset="0"/>
              </a:defRPr>
            </a:lvl4pPr>
            <a:lvl5pPr>
              <a:buClr>
                <a:schemeClr val="accent1"/>
              </a:buClr>
              <a:defRPr sz="1600" b="1" baseline="0">
                <a:latin typeface="Times New Roman" panose="02020603050405020304" pitchFamily="18" charset="0"/>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标题 4"/>
          <p:cNvSpPr>
            <a:spLocks noGrp="1"/>
          </p:cNvSpPr>
          <p:nvPr>
            <p:ph type="title"/>
          </p:nvPr>
        </p:nvSpPr>
        <p:spPr>
          <a:xfrm>
            <a:off x="658701" y="772402"/>
            <a:ext cx="11162884" cy="576000"/>
          </a:xfrm>
          <a:prstGeom prst="rect">
            <a:avLst/>
          </a:prstGeom>
        </p:spPr>
        <p:txBody>
          <a:bodyPr/>
          <a:lstStyle>
            <a:lvl1pPr>
              <a:defRPr sz="3200" b="1">
                <a:solidFill>
                  <a:schemeClr val="accent1"/>
                </a:solidFill>
              </a:defRPr>
            </a:lvl1pPr>
          </a:lstStyle>
          <a:p>
            <a:r>
              <a:rPr lang="zh-CN" altLang="en-US"/>
              <a:t>单击此处编辑母版标题样式</a:t>
            </a:r>
          </a:p>
        </p:txBody>
      </p:sp>
      <p:sp>
        <p:nvSpPr>
          <p:cNvPr id="10" name="灯片编号占位符 5"/>
          <p:cNvSpPr txBox="1">
            <a:spLocks/>
          </p:cNvSpPr>
          <p:nvPr/>
        </p:nvSpPr>
        <p:spPr>
          <a:xfrm>
            <a:off x="11596801"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z="1200" smtClean="0"/>
              <a:pPr lvl="0"/>
              <a:t>‹#›</a:t>
            </a:fld>
            <a:endParaRPr lang="zh-CN" altLang="en-US" sz="1200" dirty="0"/>
          </a:p>
        </p:txBody>
      </p:sp>
      <p:sp>
        <p:nvSpPr>
          <p:cNvPr id="9" name="文本框 8"/>
          <p:cNvSpPr txBox="1"/>
          <p:nvPr/>
        </p:nvSpPr>
        <p:spPr>
          <a:xfrm>
            <a:off x="11000035"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974537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1" y="0"/>
            <a:ext cx="12193057" cy="664522"/>
          </a:xfrm>
          <a:prstGeom prst="rect">
            <a:avLst/>
          </a:prstGeom>
        </p:spPr>
      </p:pic>
      <p:sp>
        <p:nvSpPr>
          <p:cNvPr id="7" name="矩形 6"/>
          <p:cNvSpPr/>
          <p:nvPr/>
        </p:nvSpPr>
        <p:spPr>
          <a:xfrm>
            <a:off x="0" y="5821680"/>
            <a:ext cx="12192000" cy="1036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89725" y="6100772"/>
            <a:ext cx="2611396" cy="518469"/>
          </a:xfrm>
          <a:prstGeom prst="rect">
            <a:avLst/>
          </a:prstGeom>
        </p:spPr>
      </p:pic>
      <p:sp>
        <p:nvSpPr>
          <p:cNvPr id="2" name="标题 1"/>
          <p:cNvSpPr>
            <a:spLocks noGrp="1"/>
          </p:cNvSpPr>
          <p:nvPr>
            <p:ph type="title"/>
          </p:nvPr>
        </p:nvSpPr>
        <p:spPr>
          <a:xfrm>
            <a:off x="431801" y="235137"/>
            <a:ext cx="8632687" cy="337358"/>
          </a:xfrm>
          <a:prstGeom prst="rect">
            <a:avLst/>
          </a:prstGeom>
        </p:spPr>
        <p:txBody>
          <a:bodyPr anchor="ctr"/>
          <a:lstStyle>
            <a:lvl1pPr>
              <a:defRPr sz="2000">
                <a:solidFill>
                  <a:schemeClr val="bg1"/>
                </a:solidFill>
                <a:effectLst/>
              </a:defRPr>
            </a:lvl1pPr>
          </a:lstStyle>
          <a:p>
            <a:r>
              <a:rPr lang="zh-CN" altLang="en-US"/>
              <a:t>单击此处编辑母版标题样式</a:t>
            </a:r>
            <a:endParaRPr lang="zh-CN" altLang="en-US" dirty="0"/>
          </a:p>
        </p:txBody>
      </p:sp>
      <p:sp>
        <p:nvSpPr>
          <p:cNvPr id="13" name="矩形 12"/>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1240"/>
            <a:ext cx="12192000" cy="5185064"/>
          </a:xfrm>
          <a:prstGeom prst="rect">
            <a:avLst/>
          </a:prstGeom>
        </p:spPr>
      </p:pic>
      <p:pic>
        <p:nvPicPr>
          <p:cNvPr id="9" name="图片 8"/>
          <p:cNvPicPr>
            <a:picLocks noChangeAspect="1"/>
          </p:cNvPicPr>
          <p:nvPr userDrawn="1"/>
        </p:nvPicPr>
        <p:blipFill>
          <a:blip r:embed="rId2"/>
          <a:stretch>
            <a:fillRect/>
          </a:stretch>
        </p:blipFill>
        <p:spPr>
          <a:xfrm>
            <a:off x="1" y="0"/>
            <a:ext cx="12193057" cy="664522"/>
          </a:xfrm>
          <a:prstGeom prst="rect">
            <a:avLst/>
          </a:prstGeom>
        </p:spPr>
      </p:pic>
      <p:sp>
        <p:nvSpPr>
          <p:cNvPr id="11" name="矩形 10"/>
          <p:cNvSpPr/>
          <p:nvPr userDrawn="1"/>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2" name="图片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51240"/>
            <a:ext cx="12192000" cy="5185064"/>
          </a:xfrm>
          <a:prstGeom prst="rect">
            <a:avLst/>
          </a:prstGeom>
        </p:spPr>
      </p:pic>
    </p:spTree>
    <p:extLst>
      <p:ext uri="{BB962C8B-B14F-4D97-AF65-F5344CB8AC3E}">
        <p14:creationId xmlns:p14="http://schemas.microsoft.com/office/powerpoint/2010/main" val="1186249892"/>
      </p:ext>
    </p:extLst>
  </p:cSld>
  <p:clrMapOvr>
    <a:masterClrMapping/>
  </p:clrMapOvr>
  <p:extLst>
    <p:ext uri="{DCECCB84-F9BA-43D5-87BE-67443E8EF086}">
      <p15:sldGuideLst xmlns:p15="http://schemas.microsoft.com/office/powerpoint/2012/main">
        <p15:guide id="1" pos="7408" userDrawn="1">
          <p15:clr>
            <a:srgbClr val="FBAE40"/>
          </p15:clr>
        </p15:guide>
        <p15:guide id="2" pos="272" userDrawn="1">
          <p15:clr>
            <a:srgbClr val="FBAE40"/>
          </p15:clr>
        </p15:guide>
        <p15:guide id="5" pos="4167" userDrawn="1">
          <p15:clr>
            <a:srgbClr val="FBAE40"/>
          </p15:clr>
        </p15:guide>
        <p15:guide id="6" pos="153" userDrawn="1">
          <p15:clr>
            <a:srgbClr val="FBAE40"/>
          </p15:clr>
        </p15:guide>
        <p15:guide id="7" pos="5556" userDrawn="1">
          <p15:clr>
            <a:srgbClr val="FBAE40"/>
          </p15:clr>
        </p15:guide>
        <p15:guide id="8" pos="20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14" name="图片 13"/>
          <p:cNvPicPr>
            <a:picLocks noChangeAspect="1"/>
          </p:cNvPicPr>
          <p:nvPr/>
        </p:nvPicPr>
        <p:blipFill>
          <a:blip r:embed="rId2"/>
          <a:stretch>
            <a:fillRect/>
          </a:stretch>
        </p:blipFill>
        <p:spPr>
          <a:xfrm>
            <a:off x="1" y="0"/>
            <a:ext cx="12193057" cy="664522"/>
          </a:xfrm>
          <a:prstGeom prst="rect">
            <a:avLst/>
          </a:prstGeom>
        </p:spPr>
      </p:pic>
      <p:sp>
        <p:nvSpPr>
          <p:cNvPr id="15" name="矩形 14"/>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6" name="图片 15"/>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7" name="矩形 16"/>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文本框 4"/>
          <p:cNvSpPr txBox="1"/>
          <p:nvPr/>
        </p:nvSpPr>
        <p:spPr>
          <a:xfrm>
            <a:off x="11000035"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11596801" y="313201"/>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pPr/>
              <a:t>‹#›</a:t>
            </a:fld>
            <a:endParaRPr lang="en-US" altLang="zh-CN"/>
          </a:p>
        </p:txBody>
      </p:sp>
      <p:pic>
        <p:nvPicPr>
          <p:cNvPr id="8" name="图片 7"/>
          <p:cNvPicPr>
            <a:picLocks noChangeAspect="1"/>
          </p:cNvPicPr>
          <p:nvPr userDrawn="1"/>
        </p:nvPicPr>
        <p:blipFill>
          <a:blip r:embed="rId2"/>
          <a:stretch>
            <a:fillRect/>
          </a:stretch>
        </p:blipFill>
        <p:spPr>
          <a:xfrm>
            <a:off x="1" y="0"/>
            <a:ext cx="12193057" cy="664522"/>
          </a:xfrm>
          <a:prstGeom prst="rect">
            <a:avLst/>
          </a:prstGeom>
        </p:spPr>
      </p:pic>
      <p:sp>
        <p:nvSpPr>
          <p:cNvPr id="9" name="矩形 8"/>
          <p:cNvSpPr/>
          <p:nvPr userDrawn="1"/>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0" name="图片 9"/>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1" name="矩形 10"/>
          <p:cNvSpPr/>
          <p:nvPr userDrawn="1"/>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942350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两栏">
    <p:spTree>
      <p:nvGrpSpPr>
        <p:cNvPr id="1" name=""/>
        <p:cNvGrpSpPr/>
        <p:nvPr/>
      </p:nvGrpSpPr>
      <p:grpSpPr>
        <a:xfrm>
          <a:off x="0" y="0"/>
          <a:ext cx="0" cy="0"/>
          <a:chOff x="0" y="0"/>
          <a:chExt cx="0" cy="0"/>
        </a:xfrm>
      </p:grpSpPr>
      <p:sp>
        <p:nvSpPr>
          <p:cNvPr id="12" name="内容占位符 11"/>
          <p:cNvSpPr>
            <a:spLocks noGrp="1"/>
          </p:cNvSpPr>
          <p:nvPr>
            <p:ph sz="quarter" idx="10"/>
          </p:nvPr>
        </p:nvSpPr>
        <p:spPr>
          <a:xfrm>
            <a:off x="349859" y="1717675"/>
            <a:ext cx="5376000" cy="4826248"/>
          </a:xfrm>
        </p:spPr>
        <p:txBody>
          <a:bodyPr>
            <a:normAutofit/>
          </a:bodyPr>
          <a:lstStyle>
            <a:lvl1pPr marL="228600" indent="-228600">
              <a:buClr>
                <a:schemeClr val="accent1"/>
              </a:buClr>
              <a:buFont typeface="Wingdings" panose="05000000000000000000" pitchFamily="2" charset="2"/>
              <a:buChar char="p"/>
              <a:defRPr sz="2400" b="1"/>
            </a:lvl1pPr>
            <a:lvl2pPr marL="685800" indent="-228600">
              <a:buClr>
                <a:schemeClr val="accent1"/>
              </a:buClr>
              <a:buFont typeface="Wingdings" panose="05000000000000000000" pitchFamily="2" charset="2"/>
              <a:buChar char="Ø"/>
              <a:defRPr sz="2000" b="1"/>
            </a:lvl2pPr>
            <a:lvl3pPr>
              <a:buClr>
                <a:schemeClr val="accent1"/>
              </a:buClr>
              <a:defRPr sz="1800" b="1"/>
            </a:lvl3pPr>
            <a:lvl4pPr>
              <a:buClr>
                <a:schemeClr val="accent1"/>
              </a:buClr>
              <a:defRPr sz="1600" b="1"/>
            </a:lvl4pPr>
            <a:lvl5pPr>
              <a:buClr>
                <a:schemeClr val="accent1"/>
              </a:buClr>
              <a:defRPr sz="1600" b="1"/>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6" name="内容占位符 15"/>
          <p:cNvSpPr>
            <a:spLocks noGrp="1"/>
          </p:cNvSpPr>
          <p:nvPr>
            <p:ph sz="quarter" idx="11"/>
          </p:nvPr>
        </p:nvSpPr>
        <p:spPr>
          <a:xfrm>
            <a:off x="6381751" y="1717675"/>
            <a:ext cx="5376333" cy="4826248"/>
          </a:xfrm>
        </p:spPr>
        <p:txBody>
          <a:bodyPr>
            <a:normAutofit/>
          </a:bodyPr>
          <a:lstStyle>
            <a:lvl1pPr marL="228600" indent="-228600">
              <a:buClr>
                <a:schemeClr val="accent1"/>
              </a:buClr>
              <a:buFont typeface="Wingdings" panose="05000000000000000000" pitchFamily="2" charset="2"/>
              <a:buChar char="p"/>
              <a:defRPr sz="2400" b="1"/>
            </a:lvl1pPr>
            <a:lvl2pPr marL="685800" indent="-228600">
              <a:buClr>
                <a:schemeClr val="accent1"/>
              </a:buClr>
              <a:buFont typeface="Wingdings" panose="05000000000000000000" pitchFamily="2" charset="2"/>
              <a:buChar char="Ø"/>
              <a:defRPr sz="2000" b="1"/>
            </a:lvl2pPr>
            <a:lvl3pPr>
              <a:buClr>
                <a:schemeClr val="accent1"/>
              </a:buClr>
              <a:defRPr sz="1800" b="1"/>
            </a:lvl3pPr>
            <a:lvl4pPr>
              <a:buClr>
                <a:schemeClr val="accent1"/>
              </a:buClr>
              <a:defRPr sz="1600" b="1"/>
            </a:lvl4pPr>
            <a:lvl5pPr>
              <a:buClr>
                <a:schemeClr val="accent1"/>
              </a:buClr>
              <a:defRPr sz="1600" b="1"/>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标题 1"/>
          <p:cNvSpPr>
            <a:spLocks noGrp="1"/>
          </p:cNvSpPr>
          <p:nvPr>
            <p:ph type="title"/>
          </p:nvPr>
        </p:nvSpPr>
        <p:spPr>
          <a:xfrm>
            <a:off x="349858" y="732889"/>
            <a:ext cx="11408225" cy="576000"/>
          </a:xfrm>
          <a:prstGeom prst="rect">
            <a:avLst/>
          </a:prstGeom>
        </p:spPr>
        <p:txBody>
          <a:bodyPr/>
          <a:lstStyle>
            <a:lvl1pPr>
              <a:defRPr lang="zh-CN" altLang="en-US" sz="3200" b="1">
                <a:solidFill>
                  <a:schemeClr val="accent1"/>
                </a:solidFill>
              </a:defRPr>
            </a:lvl1pPr>
          </a:lstStyle>
          <a:p>
            <a:pPr lvl="0"/>
            <a:r>
              <a:rPr lang="zh-CN" altLang="en-US" dirty="0"/>
              <a:t>单击此处编辑母版标题样式</a:t>
            </a:r>
          </a:p>
        </p:txBody>
      </p:sp>
    </p:spTree>
    <p:extLst>
      <p:ext uri="{BB962C8B-B14F-4D97-AF65-F5344CB8AC3E}">
        <p14:creationId xmlns:p14="http://schemas.microsoft.com/office/powerpoint/2010/main" val="1942321589"/>
      </p:ext>
    </p:extLst>
  </p:cSld>
  <p:clrMapOvr>
    <a:masterClrMapping/>
  </p:clrMapOvr>
  <p:extLst>
    <p:ext uri="{DCECCB84-F9BA-43D5-87BE-67443E8EF086}">
      <p15:sldGuideLst xmlns:p15="http://schemas.microsoft.com/office/powerpoint/2012/main">
        <p15:guide id="1" pos="3840" userDrawn="1">
          <p15:clr>
            <a:srgbClr val="FBAE40"/>
          </p15:clr>
        </p15:guide>
        <p15:guide id="3" pos="2160" userDrawn="1">
          <p15:clr>
            <a:srgbClr val="FBAE40"/>
          </p15:clr>
        </p15:guide>
        <p15:guide id="4" pos="288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349859" y="745630"/>
            <a:ext cx="5376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398107"/>
            <a:ext cx="12192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349859" y="1574801"/>
            <a:ext cx="5376000" cy="4969123"/>
          </a:xfrm>
        </p:spPr>
        <p:txBody>
          <a:bodyPr>
            <a:normAutofit/>
          </a:bodyPr>
          <a:lstStyle>
            <a:lvl1pPr marL="228600" indent="-228600">
              <a:buClr>
                <a:schemeClr val="accent1"/>
              </a:buClr>
              <a:buFont typeface="Wingdings" panose="05000000000000000000" pitchFamily="2" charset="2"/>
              <a:buChar char="p"/>
              <a:defRPr sz="2400" b="1"/>
            </a:lvl1pPr>
            <a:lvl2pPr marL="685800" indent="-228600">
              <a:buClr>
                <a:schemeClr val="accent1"/>
              </a:buClr>
              <a:buFont typeface="Wingdings" panose="05000000000000000000" pitchFamily="2" charset="2"/>
              <a:buChar char="Ø"/>
              <a:defRPr sz="2000" b="1"/>
            </a:lvl2pPr>
            <a:lvl3pPr>
              <a:buClr>
                <a:schemeClr val="accent1"/>
              </a:buClr>
              <a:defRPr sz="1800" b="1"/>
            </a:lvl3pPr>
            <a:lvl4pPr>
              <a:buClr>
                <a:schemeClr val="accent1"/>
              </a:buClr>
              <a:defRPr sz="1600" b="1"/>
            </a:lvl4pPr>
            <a:lvl5pPr>
              <a:buClr>
                <a:schemeClr val="accent1"/>
              </a:buClr>
              <a:defRPr sz="1600" b="1"/>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6" name="内容占位符 15"/>
          <p:cNvSpPr>
            <a:spLocks noGrp="1"/>
          </p:cNvSpPr>
          <p:nvPr>
            <p:ph sz="quarter" idx="11"/>
          </p:nvPr>
        </p:nvSpPr>
        <p:spPr>
          <a:xfrm>
            <a:off x="6381751" y="1574801"/>
            <a:ext cx="5376333" cy="4969123"/>
          </a:xfrm>
        </p:spPr>
        <p:txBody>
          <a:bodyPr>
            <a:normAutofit/>
          </a:bodyPr>
          <a:lstStyle>
            <a:lvl1pPr marL="342900" indent="-342900">
              <a:buClr>
                <a:schemeClr val="accent1"/>
              </a:buClr>
              <a:buFont typeface="Wingdings" panose="05000000000000000000" pitchFamily="2" charset="2"/>
              <a:buChar char="p"/>
              <a:defRPr sz="2400" b="1"/>
            </a:lvl1pPr>
            <a:lvl2pPr marL="685800" indent="-228600">
              <a:buClr>
                <a:schemeClr val="accent1"/>
              </a:buClr>
              <a:buFont typeface="Wingdings" panose="05000000000000000000" pitchFamily="2" charset="2"/>
              <a:buChar char="Ø"/>
              <a:defRPr sz="2000" b="1"/>
            </a:lvl2pPr>
            <a:lvl3pPr>
              <a:buClr>
                <a:schemeClr val="accent1"/>
              </a:buClr>
              <a:defRPr sz="1800" b="1"/>
            </a:lvl3pPr>
            <a:lvl4pPr>
              <a:buClr>
                <a:schemeClr val="accent1"/>
              </a:buClr>
              <a:defRPr sz="1600" b="1"/>
            </a:lvl4pPr>
            <a:lvl5pPr>
              <a:buClr>
                <a:schemeClr val="accent1"/>
              </a:buClr>
              <a:defRPr sz="1600" b="1"/>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8" name="文本占位符 4"/>
          <p:cNvSpPr>
            <a:spLocks noGrp="1"/>
          </p:cNvSpPr>
          <p:nvPr>
            <p:ph type="body" sz="quarter" idx="3" hasCustomPrompt="1"/>
          </p:nvPr>
        </p:nvSpPr>
        <p:spPr>
          <a:xfrm>
            <a:off x="6381751" y="743812"/>
            <a:ext cx="5376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pic>
        <p:nvPicPr>
          <p:cNvPr id="19" name="图片 18"/>
          <p:cNvPicPr>
            <a:picLocks noChangeAspect="1"/>
          </p:cNvPicPr>
          <p:nvPr/>
        </p:nvPicPr>
        <p:blipFill>
          <a:blip r:embed="rId2"/>
          <a:stretch>
            <a:fillRect/>
          </a:stretch>
        </p:blipFill>
        <p:spPr>
          <a:xfrm>
            <a:off x="1" y="0"/>
            <a:ext cx="12193057" cy="664522"/>
          </a:xfrm>
          <a:prstGeom prst="rect">
            <a:avLst/>
          </a:prstGeom>
        </p:spPr>
      </p:pic>
      <p:sp>
        <p:nvSpPr>
          <p:cNvPr id="20" name="矩形 19"/>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21" name="图片 20"/>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22" name="矩形 21"/>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1" name="图片 10"/>
          <p:cNvPicPr>
            <a:picLocks noChangeAspect="1"/>
          </p:cNvPicPr>
          <p:nvPr userDrawn="1"/>
        </p:nvPicPr>
        <p:blipFill>
          <a:blip r:embed="rId2"/>
          <a:stretch>
            <a:fillRect/>
          </a:stretch>
        </p:blipFill>
        <p:spPr>
          <a:xfrm>
            <a:off x="1" y="0"/>
            <a:ext cx="12193057" cy="664522"/>
          </a:xfrm>
          <a:prstGeom prst="rect">
            <a:avLst/>
          </a:prstGeom>
        </p:spPr>
      </p:pic>
      <p:sp>
        <p:nvSpPr>
          <p:cNvPr id="13" name="矩形 12"/>
          <p:cNvSpPr/>
          <p:nvPr userDrawn="1"/>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4" name="图片 13"/>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5" name="矩形 14"/>
          <p:cNvSpPr/>
          <p:nvPr userDrawn="1"/>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3019475642"/>
      </p:ext>
    </p:extLst>
  </p:cSld>
  <p:clrMapOvr>
    <a:masterClrMapping/>
  </p:clrMapOvr>
  <p:extLst>
    <p:ext uri="{DCECCB84-F9BA-43D5-87BE-67443E8EF086}">
      <p15:sldGuideLst xmlns:p15="http://schemas.microsoft.com/office/powerpoint/2012/main">
        <p15:guide id="1" pos="3840" userDrawn="1">
          <p15:clr>
            <a:srgbClr val="FBAE40"/>
          </p15:clr>
        </p15:guide>
        <p15:guide id="3" pos="2160" userDrawn="1">
          <p15:clr>
            <a:srgbClr val="FBAE40"/>
          </p15:clr>
        </p15:guide>
        <p15:guide id="4" pos="288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77014" y="5815086"/>
            <a:ext cx="3278293" cy="650876"/>
          </a:xfrm>
          <a:prstGeom prst="rect">
            <a:avLst/>
          </a:prstGeom>
        </p:spPr>
      </p:pic>
      <p:sp>
        <p:nvSpPr>
          <p:cNvPr id="2" name="标题 1"/>
          <p:cNvSpPr>
            <a:spLocks noGrp="1"/>
          </p:cNvSpPr>
          <p:nvPr>
            <p:ph type="title"/>
          </p:nvPr>
        </p:nvSpPr>
        <p:spPr>
          <a:xfrm>
            <a:off x="625498" y="4006448"/>
            <a:ext cx="11100025" cy="1114192"/>
          </a:xfrm>
          <a:prstGeom prst="rect">
            <a:avLst/>
          </a:prstGeom>
        </p:spPr>
        <p:txBody>
          <a:bodyPr anchor="ctr">
            <a:noAutofit/>
          </a:bodyPr>
          <a:lstStyle>
            <a:lvl1pPr algn="l">
              <a:lnSpc>
                <a:spcPct val="100000"/>
              </a:lnSpc>
              <a:defRPr sz="4000" b="1">
                <a:solidFill>
                  <a:schemeClr val="bg1"/>
                </a:solidFill>
                <a:latin typeface="+mj-ea"/>
                <a:ea typeface="+mj-ea"/>
              </a:defRPr>
            </a:lvl1pPr>
          </a:lstStyle>
          <a:p>
            <a:r>
              <a:rPr lang="zh-CN" altLang="en-US" dirty="0"/>
              <a:t>单击此处编辑母版标题样式</a:t>
            </a:r>
          </a:p>
        </p:txBody>
      </p:sp>
      <p:sp>
        <p:nvSpPr>
          <p:cNvPr id="6" name="副标题 2"/>
          <p:cNvSpPr>
            <a:spLocks noGrp="1"/>
          </p:cNvSpPr>
          <p:nvPr>
            <p:ph type="subTitle" idx="1"/>
          </p:nvPr>
        </p:nvSpPr>
        <p:spPr>
          <a:xfrm>
            <a:off x="625499" y="5245247"/>
            <a:ext cx="7760477"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a:t>单击以编辑母版副标题样式</a:t>
            </a:r>
            <a:endParaRPr lang="zh-CN" altLang="en-US" dirty="0"/>
          </a:p>
        </p:txBody>
      </p:sp>
      <p:sp>
        <p:nvSpPr>
          <p:cNvPr id="7" name="文本占位符 6"/>
          <p:cNvSpPr>
            <a:spLocks noGrp="1"/>
          </p:cNvSpPr>
          <p:nvPr>
            <p:ph type="body" sz="quarter" idx="10" hasCustomPrompt="1"/>
          </p:nvPr>
        </p:nvSpPr>
        <p:spPr>
          <a:xfrm>
            <a:off x="625499" y="5815087"/>
            <a:ext cx="5545667" cy="499004"/>
          </a:xfrm>
        </p:spPr>
        <p:txBody>
          <a:bodyPr>
            <a:noAutofit/>
          </a:bodyPr>
          <a:lstStyle>
            <a:lvl1pPr marL="0" indent="0">
              <a:lnSpc>
                <a:spcPct val="100000"/>
              </a:lnSpc>
              <a:buNone/>
              <a:defRPr sz="2400">
                <a:solidFill>
                  <a:schemeClr val="bg1"/>
                </a:solidFill>
              </a:defRPr>
            </a:lvl1pPr>
          </a:lstStyle>
          <a:p>
            <a:pPr lvl="0"/>
            <a:r>
              <a:rPr lang="zh-CN" altLang="en-US" dirty="0"/>
              <a:t>单击此处添加日期</a:t>
            </a:r>
          </a:p>
        </p:txBody>
      </p:sp>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1"/>
            <a:ext cx="12192000" cy="3899805"/>
          </a:xfrm>
          <a:prstGeom prst="rect">
            <a:avLst/>
          </a:prstGeom>
          <a:ln>
            <a:noFill/>
          </a:ln>
        </p:spPr>
      </p:pic>
      <p:cxnSp>
        <p:nvCxnSpPr>
          <p:cNvPr id="11" name="直接连接符 10"/>
          <p:cNvCxnSpPr/>
          <p:nvPr/>
        </p:nvCxnSpPr>
        <p:spPr>
          <a:xfrm>
            <a:off x="0" y="3899805"/>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userDrawn="1"/>
        </p:nvPicPr>
        <p:blipFill rotWithShape="1">
          <a:blip r:embed="rId3">
            <a:extLst>
              <a:ext uri="{28A0092B-C50C-407E-A947-70E740481C1C}">
                <a14:useLocalDpi xmlns:a14="http://schemas.microsoft.com/office/drawing/2010/main" val="0"/>
              </a:ext>
            </a:extLst>
          </a:blip>
          <a:srcRect l="78" t="172" r="40" b="-12"/>
          <a:stretch/>
        </p:blipFill>
        <p:spPr>
          <a:xfrm>
            <a:off x="0" y="1"/>
            <a:ext cx="12192000" cy="3899805"/>
          </a:xfrm>
          <a:prstGeom prst="rect">
            <a:avLst/>
          </a:prstGeom>
          <a:ln>
            <a:noFill/>
          </a:ln>
        </p:spPr>
      </p:pic>
      <p:cxnSp>
        <p:nvCxnSpPr>
          <p:cNvPr id="9" name="直接连接符 8"/>
          <p:cNvCxnSpPr/>
          <p:nvPr userDrawn="1"/>
        </p:nvCxnSpPr>
        <p:spPr>
          <a:xfrm>
            <a:off x="0" y="3899805"/>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060996"/>
      </p:ext>
    </p:extLst>
  </p:cSld>
  <p:clrMapOvr>
    <a:masterClrMapping/>
  </p:clrMapOvr>
  <p:extLst>
    <p:ext uri="{DCECCB84-F9BA-43D5-87BE-67443E8EF086}">
      <p15:sldGuideLst xmlns:p15="http://schemas.microsoft.com/office/powerpoint/2012/main">
        <p15:guide id="2" pos="393" userDrawn="1">
          <p15:clr>
            <a:srgbClr val="FBAE40"/>
          </p15:clr>
        </p15:guide>
        <p15:guide id="3" orient="horz" pos="2160" userDrawn="1">
          <p15:clr>
            <a:srgbClr val="FBAE40"/>
          </p15:clr>
        </p15:guide>
        <p15:guide id="4" pos="221"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03073"/>
            <a:ext cx="12192000" cy="2811780"/>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1966" y="3608990"/>
            <a:ext cx="4029124" cy="799946"/>
          </a:xfrm>
          <a:prstGeom prst="rect">
            <a:avLst/>
          </a:prstGeom>
        </p:spPr>
      </p:pic>
      <p:sp>
        <p:nvSpPr>
          <p:cNvPr id="3" name="标题 2"/>
          <p:cNvSpPr>
            <a:spLocks noGrp="1"/>
          </p:cNvSpPr>
          <p:nvPr>
            <p:ph type="title"/>
          </p:nvPr>
        </p:nvSpPr>
        <p:spPr>
          <a:xfrm>
            <a:off x="650528" y="1371600"/>
            <a:ext cx="11213989" cy="926932"/>
          </a:xfrm>
        </p:spPr>
        <p:txBody>
          <a:bodyPr>
            <a:noAutofit/>
          </a:bodyPr>
          <a:lstStyle>
            <a:lvl1pPr algn="ctr">
              <a:defRPr sz="6600" b="1">
                <a:solidFill>
                  <a:schemeClr val="bg1"/>
                </a:solidFill>
              </a:defRPr>
            </a:lvl1pPr>
          </a:lstStyle>
          <a:p>
            <a:r>
              <a:rPr lang="zh-CN" altLang="en-US"/>
              <a:t>单击此处编辑母版标题样式</a:t>
            </a:r>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603073"/>
            <a:ext cx="12192000" cy="2811780"/>
          </a:xfrm>
          <a:prstGeom prst="rect">
            <a:avLst/>
          </a:prstGeom>
        </p:spPr>
      </p:pic>
    </p:spTree>
    <p:extLst>
      <p:ext uri="{BB962C8B-B14F-4D97-AF65-F5344CB8AC3E}">
        <p14:creationId xmlns:p14="http://schemas.microsoft.com/office/powerpoint/2010/main" val="138037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5"/>
          <a:stretch>
            <a:fillRect/>
          </a:stretch>
        </p:blipFill>
        <p:spPr>
          <a:xfrm>
            <a:off x="1" y="0"/>
            <a:ext cx="12193057" cy="664522"/>
          </a:xfrm>
          <a:prstGeom prst="rect">
            <a:avLst/>
          </a:prstGeom>
        </p:spPr>
      </p:pic>
      <p:sp>
        <p:nvSpPr>
          <p:cNvPr id="6" name="文本占位符 5"/>
          <p:cNvSpPr>
            <a:spLocks noGrp="1"/>
          </p:cNvSpPr>
          <p:nvPr>
            <p:ph type="body" idx="1"/>
          </p:nvPr>
        </p:nvSpPr>
        <p:spPr>
          <a:xfrm>
            <a:off x="551292" y="1546578"/>
            <a:ext cx="11120561" cy="5126614"/>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矩形 9"/>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2" name="图片 11"/>
          <p:cNvPicPr>
            <a:picLocks noChangeAspect="1"/>
          </p:cNvPicPr>
          <p:nvPr/>
        </p:nvPicPr>
        <p:blipFill>
          <a:blip r:embed="rId16" cstate="print">
            <a:extLst>
              <a:ext uri="{BEBA8EAE-BF5A-486C-A8C5-ECC9F3942E4B}">
                <a14:imgProps xmlns:a14="http://schemas.microsoft.com/office/drawing/2010/main">
                  <a14:imgLayer r:embed="rId1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3" name="矩形 12"/>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4" name="图片 13"/>
          <p:cNvPicPr>
            <a:picLocks noChangeAspect="1"/>
          </p:cNvPicPr>
          <p:nvPr/>
        </p:nvPicPr>
        <p:blipFill>
          <a:blip r:embed="rId18"/>
          <a:stretch>
            <a:fillRect/>
          </a:stretch>
        </p:blipFill>
        <p:spPr>
          <a:xfrm>
            <a:off x="0" y="1079287"/>
            <a:ext cx="12192000" cy="332713"/>
          </a:xfrm>
          <a:prstGeom prst="rect">
            <a:avLst/>
          </a:prstGeom>
        </p:spPr>
      </p:pic>
      <p:sp>
        <p:nvSpPr>
          <p:cNvPr id="4" name="标题占位符 3"/>
          <p:cNvSpPr>
            <a:spLocks noGrp="1"/>
          </p:cNvSpPr>
          <p:nvPr>
            <p:ph type="title"/>
          </p:nvPr>
        </p:nvSpPr>
        <p:spPr>
          <a:xfrm>
            <a:off x="551291" y="682405"/>
            <a:ext cx="11213989" cy="701375"/>
          </a:xfrm>
          <a:prstGeom prst="rect">
            <a:avLst/>
          </a:prstGeom>
        </p:spPr>
        <p:txBody>
          <a:bodyPr vert="horz" lIns="91440" tIns="45720" rIns="91440" bIns="45720" rtlCol="0" anchor="ctr">
            <a:normAutofit/>
          </a:bodyPr>
          <a:lstStyle/>
          <a:p>
            <a:r>
              <a:rPr lang="zh-CN" altLang="en-US" dirty="0"/>
              <a:t>单击此处编辑母版标题样式</a:t>
            </a:r>
          </a:p>
        </p:txBody>
      </p:sp>
      <p:pic>
        <p:nvPicPr>
          <p:cNvPr id="9" name="图片 8"/>
          <p:cNvPicPr>
            <a:picLocks noChangeAspect="1"/>
          </p:cNvPicPr>
          <p:nvPr userDrawn="1"/>
        </p:nvPicPr>
        <p:blipFill>
          <a:blip r:embed="rId15"/>
          <a:stretch>
            <a:fillRect/>
          </a:stretch>
        </p:blipFill>
        <p:spPr>
          <a:xfrm>
            <a:off x="1" y="0"/>
            <a:ext cx="12193057" cy="664522"/>
          </a:xfrm>
          <a:prstGeom prst="rect">
            <a:avLst/>
          </a:prstGeom>
        </p:spPr>
      </p:pic>
      <p:sp>
        <p:nvSpPr>
          <p:cNvPr id="11" name="矩形 10"/>
          <p:cNvSpPr/>
          <p:nvPr userDrawn="1"/>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5" name="图片 14"/>
          <p:cNvPicPr>
            <a:picLocks noChangeAspect="1"/>
          </p:cNvPicPr>
          <p:nvPr userDrawn="1"/>
        </p:nvPicPr>
        <p:blipFill>
          <a:blip r:embed="rId16" cstate="print">
            <a:extLst>
              <a:ext uri="{BEBA8EAE-BF5A-486C-A8C5-ECC9F3942E4B}">
                <a14:imgProps xmlns:a14="http://schemas.microsoft.com/office/drawing/2010/main">
                  <a14:imgLayer r:embed="rId1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6" name="矩形 15"/>
          <p:cNvSpPr/>
          <p:nvPr userDrawn="1"/>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7" name="图片 16"/>
          <p:cNvPicPr>
            <a:picLocks noChangeAspect="1"/>
          </p:cNvPicPr>
          <p:nvPr userDrawn="1"/>
        </p:nvPicPr>
        <p:blipFill>
          <a:blip r:embed="rId18"/>
          <a:stretch>
            <a:fillRect/>
          </a:stretch>
        </p:blipFill>
        <p:spPr>
          <a:xfrm>
            <a:off x="0" y="1079287"/>
            <a:ext cx="12192000" cy="332713"/>
          </a:xfrm>
          <a:prstGeom prst="rect">
            <a:avLst/>
          </a:prstGeom>
        </p:spPr>
      </p:pic>
    </p:spTree>
    <p:extLst>
      <p:ext uri="{BB962C8B-B14F-4D97-AF65-F5344CB8AC3E}">
        <p14:creationId xmlns:p14="http://schemas.microsoft.com/office/powerpoint/2010/main" val="3265737396"/>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8" r:id="rId4"/>
    <p:sldLayoutId id="2147483812" r:id="rId5"/>
    <p:sldLayoutId id="2147483813" r:id="rId6"/>
    <p:sldLayoutId id="2147483815" r:id="rId7"/>
    <p:sldLayoutId id="2147483817" r:id="rId8"/>
    <p:sldLayoutId id="2147483818" r:id="rId9"/>
    <p:sldLayoutId id="2147483819" r:id="rId10"/>
    <p:sldLayoutId id="2147483820" r:id="rId11"/>
    <p:sldLayoutId id="2147483821" r:id="rId12"/>
    <p:sldLayoutId id="2147483822" r:id="rId13"/>
  </p:sldLayoutIdLst>
  <p:transition spd="med">
    <p:push/>
  </p:transition>
  <p:txStyles>
    <p:titleStyle>
      <a:lvl1pPr algn="l" defTabSz="914400" rtl="0" eaLnBrk="1" latinLnBrk="0" hangingPunct="1">
        <a:lnSpc>
          <a:spcPct val="90000"/>
        </a:lnSpc>
        <a:spcBef>
          <a:spcPct val="0"/>
        </a:spcBef>
        <a:buNone/>
        <a:defRPr lang="zh-CN" altLang="en-US" sz="3200" b="1" kern="1200" dirty="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2.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6.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image" Target="../media/image530.png"/><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41.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4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0.xml.rels><?xml version="1.0" encoding="UTF-8" standalone="yes"?>
<Relationships xmlns="http://schemas.openxmlformats.org/package/2006/relationships"><Relationship Id="rId3" Type="http://schemas.openxmlformats.org/officeDocument/2006/relationships/image" Target="../media/image580.png"/><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52.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53.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15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54.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5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56.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57.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58.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16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59.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60.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61.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62.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63.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64.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6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3" Type="http://schemas.openxmlformats.org/officeDocument/2006/relationships/image" Target="../media/image730.png"/><Relationship Id="rId2" Type="http://schemas.openxmlformats.org/officeDocument/2006/relationships/notesSlide" Target="../notesSlides/notesSlide173.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76.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78.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79.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80.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3" Type="http://schemas.openxmlformats.org/officeDocument/2006/relationships/image" Target="../media/image380.png"/><Relationship Id="rId2" Type="http://schemas.openxmlformats.org/officeDocument/2006/relationships/notesSlide" Target="../notesSlides/notesSlide189.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90.xml"/><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91.xml"/><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92.xm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93.xml"/><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94.xm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19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9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0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96.xml"/><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197.xml"/><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198.xml"/><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199.xml"/><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200.xml"/><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201.xml"/><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02.xml"/><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20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203.xml"/><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204.xml"/><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20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206.xml"/><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207.xml"/><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08.xml"/><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209.xml"/><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210.xml"/><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211.xml"/><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3" Type="http://schemas.openxmlformats.org/officeDocument/2006/relationships/image" Target="../media/image440.png"/><Relationship Id="rId2" Type="http://schemas.openxmlformats.org/officeDocument/2006/relationships/notesSlide" Target="../notesSlides/notesSlide212.xml"/><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13.xml"/><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214.xml"/><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2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216.xml"/><Relationship Id="rId1" Type="http://schemas.openxmlformats.org/officeDocument/2006/relationships/slideLayout" Target="../slideLayouts/slideLayout2.xml"/><Relationship Id="rId4" Type="http://schemas.openxmlformats.org/officeDocument/2006/relationships/image" Target="../media/image73.png"/></Relationships>
</file>

<file path=ppt/slides/_rels/slide221.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217.xml"/><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2" Type="http://schemas.openxmlformats.org/officeDocument/2006/relationships/notesSlide" Target="../notesSlides/notesSlide218.xml"/><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219.xml"/><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220.xml"/><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2" Type="http://schemas.openxmlformats.org/officeDocument/2006/relationships/notesSlide" Target="../notesSlides/notesSlide221.xml"/><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222.xml"/><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223.xml"/><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224.xml"/><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22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226.xml"/><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22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144078" y="4149566"/>
            <a:ext cx="5741504" cy="899510"/>
          </a:xfrm>
        </p:spPr>
        <p:txBody>
          <a:bodyPr/>
          <a:lstStyle/>
          <a:p>
            <a:r>
              <a:rPr lang="zh-CN" altLang="en-US">
                <a:latin typeface="华文楷体" panose="02010600040101010101" pitchFamily="2" charset="-122"/>
                <a:ea typeface="华文楷体" panose="02010600040101010101" pitchFamily="2" charset="-122"/>
              </a:rPr>
              <a:t>第五章  </a:t>
            </a:r>
            <a:r>
              <a:rPr lang="zh-CN" altLang="en-US" dirty="0">
                <a:latin typeface="华文楷体" panose="02010600040101010101" pitchFamily="2" charset="-122"/>
                <a:ea typeface="华文楷体" panose="02010600040101010101" pitchFamily="2" charset="-122"/>
              </a:rPr>
              <a:t>图</a:t>
            </a:r>
            <a:endParaRPr lang="zh-CN" altLang="en-US" sz="2400" dirty="0">
              <a:latin typeface="华文楷体" panose="02010600040101010101" pitchFamily="2" charset="-122"/>
              <a:ea typeface="华文楷体" panose="02010600040101010101" pitchFamily="2" charset="-122"/>
            </a:endParaRPr>
          </a:p>
        </p:txBody>
      </p:sp>
      <p:sp>
        <p:nvSpPr>
          <p:cNvPr id="5" name="Subtitle 1"/>
          <p:cNvSpPr txBox="1">
            <a:spLocks/>
          </p:cNvSpPr>
          <p:nvPr/>
        </p:nvSpPr>
        <p:spPr>
          <a:xfrm>
            <a:off x="4845429" y="5320544"/>
            <a:ext cx="2643602" cy="604299"/>
          </a:xfrm>
          <a:prstGeom prst="rect">
            <a:avLst/>
          </a:prstGeom>
        </p:spPr>
        <p:txBody>
          <a:bodyPr vert="horz" lIns="91440" tIns="45720" rIns="91440" bIns="45720" rtlCol="0" anchor="ctr">
            <a:noAutofit/>
          </a:bodyPr>
          <a:lstStyle>
            <a:lvl1pPr marL="228600" indent="-228600" algn="ctr" defTabSz="914400" rtl="0" eaLnBrk="1" latinLnBrk="0" hangingPunct="1">
              <a:lnSpc>
                <a:spcPct val="120000"/>
              </a:lnSpc>
              <a:spcBef>
                <a:spcPts val="1000"/>
              </a:spcBef>
              <a:buClr>
                <a:schemeClr val="accent1"/>
              </a:buClr>
              <a:buSzPct val="100000"/>
              <a:buFont typeface="Wingdings" panose="05000000000000000000" pitchFamily="2" charset="2"/>
              <a:buChar char="p"/>
              <a:defRPr lang="zh-CN" altLang="en-US" sz="2400" b="0" kern="1200">
                <a:solidFill>
                  <a:schemeClr val="bg1"/>
                </a:solidFill>
                <a:latin typeface="+mn-ea"/>
                <a:ea typeface="+mn-ea"/>
                <a:cs typeface="+mj-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3600" b="1"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049770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7" y="1558863"/>
            <a:ext cx="11162884" cy="4881694"/>
          </a:xfrm>
        </p:spPr>
        <p:txBody>
          <a:bodyPr>
            <a:no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对于图中的任意二个顶点</a:t>
            </a:r>
            <a:r>
              <a:rPr lang="en-US" altLang="zh-CN" sz="2800" b="0" dirty="0" err="1">
                <a:ea typeface="华文楷体" pitchFamily="2" charset="-122"/>
                <a:cs typeface="Times New Roman" panose="02020603050405020304" pitchFamily="18" charset="0"/>
              </a:rPr>
              <a:t>i</a:t>
            </a:r>
            <a:r>
              <a:rPr lang="zh-CN" altLang="zh-CN" sz="2800" b="0" dirty="0">
                <a:ea typeface="华文楷体" pitchFamily="2" charset="-122"/>
                <a:cs typeface="Times New Roman" panose="02020603050405020304" pitchFamily="18" charset="0"/>
              </a:rPr>
              <a:t>和</a:t>
            </a:r>
            <a:r>
              <a:rPr lang="en-US" altLang="zh-CN" sz="2800" b="0" dirty="0">
                <a:ea typeface="华文楷体" pitchFamily="2" charset="-122"/>
                <a:cs typeface="Times New Roman" panose="02020603050405020304" pitchFamily="18" charset="0"/>
              </a:rPr>
              <a:t>j</a:t>
            </a:r>
            <a:r>
              <a:rPr lang="zh-CN" altLang="zh-CN" sz="2800" b="0" dirty="0">
                <a:ea typeface="华文楷体" pitchFamily="2" charset="-122"/>
                <a:cs typeface="Times New Roman" panose="02020603050405020304" pitchFamily="18" charset="0"/>
              </a:rPr>
              <a:t>，如果可以从顶点</a:t>
            </a:r>
            <a:r>
              <a:rPr lang="en-US" altLang="zh-CN" sz="2800" b="0" dirty="0" err="1">
                <a:ea typeface="华文楷体" pitchFamily="2" charset="-122"/>
                <a:cs typeface="Times New Roman" panose="02020603050405020304" pitchFamily="18" charset="0"/>
              </a:rPr>
              <a:t>i</a:t>
            </a:r>
            <a:r>
              <a:rPr lang="zh-CN" altLang="zh-CN" sz="2800" b="0" dirty="0">
                <a:ea typeface="华文楷体" pitchFamily="2" charset="-122"/>
                <a:cs typeface="Times New Roman" panose="02020603050405020304" pitchFamily="18" charset="0"/>
              </a:rPr>
              <a:t>出发经过若干条无向边或者有向边到达顶点</a:t>
            </a:r>
            <a:r>
              <a:rPr lang="en-US" altLang="zh-CN" sz="2800" b="0" dirty="0">
                <a:ea typeface="华文楷体" pitchFamily="2" charset="-122"/>
                <a:cs typeface="Times New Roman" panose="02020603050405020304" pitchFamily="18" charset="0"/>
              </a:rPr>
              <a:t>j</a:t>
            </a:r>
            <a:r>
              <a:rPr lang="zh-CN" altLang="zh-CN" sz="2800" b="0" dirty="0">
                <a:ea typeface="华文楷体" pitchFamily="2" charset="-122"/>
                <a:cs typeface="Times New Roman" panose="02020603050405020304" pitchFamily="18" charset="0"/>
              </a:rPr>
              <a:t>，则称从顶点</a:t>
            </a:r>
            <a:r>
              <a:rPr lang="en-US" altLang="zh-CN" sz="2800" b="0" dirty="0" err="1">
                <a:ea typeface="华文楷体" pitchFamily="2" charset="-122"/>
                <a:cs typeface="Times New Roman" panose="02020603050405020304" pitchFamily="18" charset="0"/>
              </a:rPr>
              <a:t>i</a:t>
            </a:r>
            <a:r>
              <a:rPr lang="zh-CN" altLang="zh-CN" sz="2800" b="0" dirty="0">
                <a:ea typeface="华文楷体" pitchFamily="2" charset="-122"/>
                <a:cs typeface="Times New Roman" panose="02020603050405020304" pitchFamily="18" charset="0"/>
              </a:rPr>
              <a:t>到顶点</a:t>
            </a:r>
            <a:r>
              <a:rPr lang="en-US" altLang="zh-CN" sz="2800" b="0" dirty="0">
                <a:ea typeface="华文楷体" pitchFamily="2" charset="-122"/>
                <a:cs typeface="Times New Roman" panose="02020603050405020304" pitchFamily="18" charset="0"/>
              </a:rPr>
              <a:t>j</a:t>
            </a:r>
            <a:r>
              <a:rPr lang="zh-CN" altLang="zh-CN" sz="2800" b="0" dirty="0">
                <a:ea typeface="华文楷体" pitchFamily="2" charset="-122"/>
                <a:cs typeface="Times New Roman" panose="02020603050405020304" pitchFamily="18" charset="0"/>
              </a:rPr>
              <a:t>之间存在着一条</a:t>
            </a:r>
            <a:r>
              <a:rPr lang="zh-CN" altLang="zh-CN" sz="2800" dirty="0">
                <a:ea typeface="华文楷体" pitchFamily="2" charset="-122"/>
                <a:cs typeface="Times New Roman" panose="02020603050405020304" pitchFamily="18" charset="0"/>
              </a:rPr>
              <a:t>路径</a:t>
            </a:r>
            <a:r>
              <a:rPr lang="zh-CN" altLang="zh-CN" sz="2800" b="0" dirty="0">
                <a:ea typeface="华文楷体" pitchFamily="2" charset="-122"/>
                <a:cs typeface="Times New Roman" panose="02020603050405020304" pitchFamily="18" charset="0"/>
              </a:rPr>
              <a:t>。</a:t>
            </a:r>
            <a:r>
              <a:rPr lang="zh-CN" altLang="zh-CN" sz="2800" dirty="0">
                <a:ea typeface="华文楷体" pitchFamily="2" charset="-122"/>
                <a:cs typeface="Times New Roman" panose="02020603050405020304" pitchFamily="18" charset="0"/>
              </a:rPr>
              <a:t>路径的长度</a:t>
            </a:r>
            <a:r>
              <a:rPr lang="zh-CN" altLang="zh-CN" sz="2800" b="0" dirty="0">
                <a:ea typeface="华文楷体" pitchFamily="2" charset="-122"/>
                <a:cs typeface="Times New Roman" panose="02020603050405020304" pitchFamily="18" charset="0"/>
              </a:rPr>
              <a:t>是顶点</a:t>
            </a:r>
            <a:r>
              <a:rPr lang="en-US" altLang="zh-CN" sz="2800" b="0" dirty="0" err="1">
                <a:ea typeface="华文楷体" pitchFamily="2" charset="-122"/>
                <a:cs typeface="Times New Roman" panose="02020603050405020304" pitchFamily="18" charset="0"/>
              </a:rPr>
              <a:t>i</a:t>
            </a:r>
            <a:r>
              <a:rPr lang="zh-CN" altLang="zh-CN" sz="2800" b="0" dirty="0">
                <a:ea typeface="华文楷体" pitchFamily="2" charset="-122"/>
                <a:cs typeface="Times New Roman" panose="02020603050405020304" pitchFamily="18" charset="0"/>
              </a:rPr>
              <a:t>到顶点</a:t>
            </a:r>
            <a:r>
              <a:rPr lang="en-US" altLang="zh-CN" sz="2800" b="0" dirty="0">
                <a:ea typeface="华文楷体" pitchFamily="2" charset="-122"/>
                <a:cs typeface="Times New Roman" panose="02020603050405020304" pitchFamily="18" charset="0"/>
              </a:rPr>
              <a:t>j</a:t>
            </a:r>
            <a:r>
              <a:rPr lang="zh-CN" altLang="zh-CN" sz="2800" b="0" dirty="0">
                <a:ea typeface="华文楷体" pitchFamily="2" charset="-122"/>
                <a:cs typeface="Times New Roman" panose="02020603050405020304" pitchFamily="18" charset="0"/>
              </a:rPr>
              <a:t>之间的无向边或有向边的条数；如果边上有权重，路径长度也可以用路径上所有边的权重之和来表示。</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在无向图中，可用顶点序列</a:t>
            </a:r>
            <a:r>
              <a:rPr lang="en-US" altLang="zh-CN" sz="2800" b="0" dirty="0">
                <a:ea typeface="华文楷体" pitchFamily="2" charset="-122"/>
                <a:cs typeface="Times New Roman" panose="02020603050405020304" pitchFamily="18" charset="0"/>
              </a:rPr>
              <a:t>V0 ,V1 ,V2, …… ,Vn-1 ,</a:t>
            </a:r>
            <a:r>
              <a:rPr lang="en-US" altLang="zh-CN" sz="2800" b="0" dirty="0" err="1">
                <a:ea typeface="华文楷体" pitchFamily="2" charset="-122"/>
                <a:cs typeface="Times New Roman" panose="02020603050405020304" pitchFamily="18" charset="0"/>
              </a:rPr>
              <a:t>Vn</a:t>
            </a:r>
            <a:r>
              <a:rPr lang="en-US" altLang="zh-CN" sz="2800" b="0" dirty="0">
                <a:ea typeface="华文楷体" pitchFamily="2" charset="-122"/>
                <a:cs typeface="Times New Roman" panose="02020603050405020304" pitchFamily="18" charset="0"/>
              </a:rPr>
              <a:t> </a:t>
            </a:r>
            <a:r>
              <a:rPr lang="zh-CN" altLang="zh-CN" sz="2800" b="0" dirty="0">
                <a:ea typeface="华文楷体" pitchFamily="2" charset="-122"/>
                <a:cs typeface="Times New Roman" panose="02020603050405020304" pitchFamily="18" charset="0"/>
              </a:rPr>
              <a:t>表示自</a:t>
            </a:r>
            <a:r>
              <a:rPr lang="en-US" altLang="zh-CN" sz="2800" b="0" dirty="0">
                <a:ea typeface="华文楷体" pitchFamily="2" charset="-122"/>
                <a:cs typeface="Times New Roman" panose="02020603050405020304" pitchFamily="18" charset="0"/>
              </a:rPr>
              <a:t>V0</a:t>
            </a:r>
            <a:r>
              <a:rPr lang="zh-CN" altLang="zh-CN" sz="2800" b="0" dirty="0">
                <a:ea typeface="华文楷体" pitchFamily="2" charset="-122"/>
                <a:cs typeface="Times New Roman" panose="02020603050405020304" pitchFamily="18" charset="0"/>
              </a:rPr>
              <a:t>到</a:t>
            </a:r>
            <a:r>
              <a:rPr lang="en-US" altLang="zh-CN" sz="2800" b="0" dirty="0" err="1">
                <a:ea typeface="华文楷体" pitchFamily="2" charset="-122"/>
                <a:cs typeface="Times New Roman" panose="02020603050405020304" pitchFamily="18" charset="0"/>
              </a:rPr>
              <a:t>Vn</a:t>
            </a:r>
            <a:r>
              <a:rPr lang="zh-CN" altLang="zh-CN" sz="2800" b="0" dirty="0">
                <a:ea typeface="华文楷体" pitchFamily="2" charset="-122"/>
                <a:cs typeface="Times New Roman" panose="02020603050405020304" pitchFamily="18" charset="0"/>
              </a:rPr>
              <a:t>的长度为</a:t>
            </a:r>
            <a:r>
              <a:rPr lang="en-US" altLang="zh-CN" sz="2800" b="0" dirty="0">
                <a:ea typeface="华文楷体" pitchFamily="2" charset="-122"/>
                <a:cs typeface="Times New Roman" panose="02020603050405020304" pitchFamily="18" charset="0"/>
              </a:rPr>
              <a:t>n</a:t>
            </a:r>
            <a:r>
              <a:rPr lang="zh-CN" altLang="zh-CN" sz="2800" b="0" dirty="0">
                <a:ea typeface="华文楷体" pitchFamily="2" charset="-122"/>
                <a:cs typeface="Times New Roman" panose="02020603050405020304" pitchFamily="18" charset="0"/>
              </a:rPr>
              <a:t>的一条路径，这条路径是由边</a:t>
            </a:r>
            <a:r>
              <a:rPr lang="en-US" altLang="zh-CN" sz="2800" b="0" dirty="0">
                <a:ea typeface="华文楷体" pitchFamily="2" charset="-122"/>
                <a:cs typeface="Times New Roman" panose="02020603050405020304" pitchFamily="18" charset="0"/>
              </a:rPr>
              <a:t>(V0 ,V1) , ( V1V2), …… ,(Vn-1 ,</a:t>
            </a:r>
            <a:r>
              <a:rPr lang="en-US" altLang="zh-CN" sz="2800" b="0" dirty="0" err="1">
                <a:ea typeface="华文楷体" pitchFamily="2" charset="-122"/>
                <a:cs typeface="Times New Roman" panose="02020603050405020304" pitchFamily="18" charset="0"/>
              </a:rPr>
              <a:t>Vn</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构成；在有向图中，顶点序列</a:t>
            </a:r>
            <a:r>
              <a:rPr lang="en-US" altLang="zh-CN" sz="2800" b="0" dirty="0">
                <a:ea typeface="华文楷体" pitchFamily="2" charset="-122"/>
                <a:cs typeface="Times New Roman" panose="02020603050405020304" pitchFamily="18" charset="0"/>
              </a:rPr>
              <a:t>V0 ,V1 ,V2, …… ,Vm-1 ,</a:t>
            </a:r>
            <a:r>
              <a:rPr lang="en-US" altLang="zh-CN" sz="2800" b="0" dirty="0" err="1">
                <a:ea typeface="华文楷体" pitchFamily="2" charset="-122"/>
                <a:cs typeface="Times New Roman" panose="02020603050405020304" pitchFamily="18" charset="0"/>
              </a:rPr>
              <a:t>Vm</a:t>
            </a:r>
            <a:r>
              <a:rPr lang="zh-CN" altLang="zh-CN" sz="2800" b="0" dirty="0">
                <a:ea typeface="华文楷体" pitchFamily="2" charset="-122"/>
                <a:cs typeface="Times New Roman" panose="02020603050405020304" pitchFamily="18" charset="0"/>
              </a:rPr>
              <a:t>表示自</a:t>
            </a:r>
            <a:r>
              <a:rPr lang="en-US" altLang="zh-CN" sz="2800" b="0" dirty="0">
                <a:ea typeface="华文楷体" pitchFamily="2" charset="-122"/>
                <a:cs typeface="Times New Roman" panose="02020603050405020304" pitchFamily="18" charset="0"/>
              </a:rPr>
              <a:t>V0</a:t>
            </a:r>
            <a:r>
              <a:rPr lang="zh-CN" altLang="zh-CN" sz="2800" b="0" dirty="0">
                <a:ea typeface="华文楷体" pitchFamily="2" charset="-122"/>
                <a:cs typeface="Times New Roman" panose="02020603050405020304" pitchFamily="18" charset="0"/>
              </a:rPr>
              <a:t>到</a:t>
            </a:r>
            <a:r>
              <a:rPr lang="en-US" altLang="zh-CN" sz="2800" b="0" dirty="0" err="1">
                <a:ea typeface="华文楷体" pitchFamily="2" charset="-122"/>
                <a:cs typeface="Times New Roman" panose="02020603050405020304" pitchFamily="18" charset="0"/>
              </a:rPr>
              <a:t>Vm</a:t>
            </a:r>
            <a:r>
              <a:rPr lang="zh-CN" altLang="zh-CN" sz="2800" b="0" dirty="0">
                <a:ea typeface="华文楷体" pitchFamily="2" charset="-122"/>
                <a:cs typeface="Times New Roman" panose="02020603050405020304" pitchFamily="18" charset="0"/>
              </a:rPr>
              <a:t>的长度为</a:t>
            </a:r>
            <a:r>
              <a:rPr lang="en-US" altLang="zh-CN" sz="2800" b="0" dirty="0">
                <a:ea typeface="华文楷体" pitchFamily="2" charset="-122"/>
                <a:cs typeface="Times New Roman" panose="02020603050405020304" pitchFamily="18" charset="0"/>
              </a:rPr>
              <a:t>m</a:t>
            </a:r>
            <a:r>
              <a:rPr lang="zh-CN" altLang="zh-CN" sz="2800" b="0" dirty="0">
                <a:ea typeface="华文楷体" pitchFamily="2" charset="-122"/>
                <a:cs typeface="Times New Roman" panose="02020603050405020304" pitchFamily="18" charset="0"/>
              </a:rPr>
              <a:t>的一条路径，它由有向边</a:t>
            </a:r>
            <a:r>
              <a:rPr lang="en-US" altLang="zh-CN" sz="2800" b="0" dirty="0">
                <a:ea typeface="华文楷体" pitchFamily="2" charset="-122"/>
                <a:cs typeface="Times New Roman" panose="02020603050405020304" pitchFamily="18" charset="0"/>
              </a:rPr>
              <a:t>&lt;V0 ,V1&gt; , &lt; V1 ,V2&gt;, …… ,&lt;Vm-1 ,</a:t>
            </a:r>
            <a:r>
              <a:rPr lang="en-US" altLang="zh-CN" sz="2800" b="0" dirty="0" err="1">
                <a:ea typeface="华文楷体" pitchFamily="2" charset="-122"/>
                <a:cs typeface="Times New Roman" panose="02020603050405020304" pitchFamily="18" charset="0"/>
              </a:rPr>
              <a:t>Vm</a:t>
            </a:r>
            <a:r>
              <a:rPr lang="en-US" altLang="zh-CN" sz="2800" b="0" dirty="0">
                <a:ea typeface="华文楷体" pitchFamily="2" charset="-122"/>
                <a:cs typeface="Times New Roman" panose="02020603050405020304" pitchFamily="18" charset="0"/>
              </a:rPr>
              <a:t>&gt;</a:t>
            </a:r>
            <a:r>
              <a:rPr lang="zh-CN" altLang="zh-CN" sz="2800" b="0" dirty="0">
                <a:ea typeface="华文楷体" pitchFamily="2" charset="-122"/>
                <a:cs typeface="Times New Roman" panose="02020603050405020304" pitchFamily="18" charset="0"/>
              </a:rPr>
              <a:t>构成。</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en-US" dirty="0"/>
              <a:t>相关术语：</a:t>
            </a:r>
          </a:p>
        </p:txBody>
      </p:sp>
    </p:spTree>
    <p:extLst>
      <p:ext uri="{BB962C8B-B14F-4D97-AF65-F5344CB8AC3E}">
        <p14:creationId xmlns:p14="http://schemas.microsoft.com/office/powerpoint/2010/main" val="408229805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987687" y="2663934"/>
            <a:ext cx="3941876" cy="3319423"/>
          </a:xfrm>
        </p:spPr>
        <p:txBody>
          <a:bodyPr>
            <a:noAutofit/>
          </a:bodyPr>
          <a:lstStyle/>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无向图的连通性</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solidFill>
                  <a:srgbClr val="FF0000"/>
                </a:solidFill>
                <a:latin typeface="华文楷体" pitchFamily="2" charset="-122"/>
                <a:ea typeface="华文楷体" pitchFamily="2" charset="-122"/>
              </a:rPr>
              <a:t> </a:t>
            </a:r>
            <a:r>
              <a:rPr lang="zh-CN" altLang="en-US" sz="2800" dirty="0">
                <a:solidFill>
                  <a:srgbClr val="FF0000"/>
                </a:solidFill>
                <a:latin typeface="华文楷体" pitchFamily="2" charset="-122"/>
                <a:ea typeface="华文楷体" pitchFamily="2" charset="-122"/>
              </a:rPr>
              <a:t>有向图的连通性</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latin typeface="华文楷体" pitchFamily="2" charset="-122"/>
                <a:ea typeface="华文楷体" pitchFamily="2" charset="-122"/>
              </a:rPr>
              <a:t> </a:t>
            </a:r>
            <a:r>
              <a:rPr lang="zh-CN" altLang="en-US" sz="2800" dirty="0">
                <a:latin typeface="华文楷体" pitchFamily="2" charset="-122"/>
                <a:ea typeface="华文楷体" pitchFamily="2" charset="-122"/>
              </a:rPr>
              <a:t>欧拉回路</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六度空间理论*</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endParaRPr lang="en-US" altLang="zh-CN" sz="2800" dirty="0">
              <a:latin typeface="华文楷体" pitchFamily="2" charset="-122"/>
              <a:ea typeface="华文楷体" pitchFamily="2" charset="-122"/>
            </a:endParaRPr>
          </a:p>
        </p:txBody>
      </p:sp>
      <p:sp>
        <p:nvSpPr>
          <p:cNvPr id="2" name="文本框 1"/>
          <p:cNvSpPr txBox="1"/>
          <p:nvPr/>
        </p:nvSpPr>
        <p:spPr>
          <a:xfrm>
            <a:off x="414338" y="742950"/>
            <a:ext cx="5086350" cy="584775"/>
          </a:xfrm>
          <a:prstGeom prst="rect">
            <a:avLst/>
          </a:prstGeom>
          <a:noFill/>
        </p:spPr>
        <p:txBody>
          <a:bodyPr wrap="square" rtlCol="0">
            <a:spAutoFit/>
          </a:bodyPr>
          <a:lstStyle/>
          <a:p>
            <a:r>
              <a:rPr lang="zh-CN" altLang="en-US" sz="3200" b="1" dirty="0">
                <a:latin typeface="华文楷体" pitchFamily="2" charset="-122"/>
                <a:ea typeface="华文楷体" pitchFamily="2" charset="-122"/>
              </a:rPr>
              <a:t>图的连通性：</a:t>
            </a:r>
          </a:p>
        </p:txBody>
      </p:sp>
    </p:spTree>
    <p:extLst>
      <p:ext uri="{BB962C8B-B14F-4D97-AF65-F5344CB8AC3E}">
        <p14:creationId xmlns:p14="http://schemas.microsoft.com/office/powerpoint/2010/main" val="429153134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60" y="1527112"/>
            <a:ext cx="11401423" cy="4635149"/>
          </a:xfrm>
        </p:spPr>
        <p:txBody>
          <a:bodyPr>
            <a:noAutofit/>
          </a:bodyPr>
          <a:lstStyle/>
          <a:p>
            <a:pPr marL="0" indent="0">
              <a:buNone/>
            </a:pPr>
            <a:r>
              <a:rPr lang="zh-CN" altLang="en-US" sz="2800" dirty="0">
                <a:ea typeface="华文楷体" pitchFamily="2" charset="-122"/>
                <a:cs typeface="Times New Roman" panose="02020603050405020304" pitchFamily="18" charset="0"/>
              </a:rPr>
              <a:t>有向图的连通性和其强连通分量是同一个问题</a:t>
            </a:r>
            <a:r>
              <a:rPr lang="zh-CN" altLang="en-US"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0" indent="0">
              <a:buNone/>
            </a:pPr>
            <a:r>
              <a:rPr lang="zh-CN" altLang="en-US" sz="2800" b="0" dirty="0">
                <a:ea typeface="华文楷体" pitchFamily="2" charset="-122"/>
                <a:cs typeface="Times New Roman" panose="02020603050405020304" pitchFamily="18" charset="0"/>
              </a:rPr>
              <a:t>当有向图的强连通分量只有一个时，说明它是强连通图。</a:t>
            </a:r>
            <a:endParaRPr lang="en-US" altLang="zh-CN" sz="2800" b="0" dirty="0">
              <a:ea typeface="华文楷体" pitchFamily="2" charset="-122"/>
              <a:cs typeface="Times New Roman" panose="02020603050405020304" pitchFamily="18" charset="0"/>
            </a:endParaRPr>
          </a:p>
          <a:p>
            <a:pPr marL="0" indent="0">
              <a:buNone/>
            </a:pPr>
            <a:r>
              <a:rPr lang="zh-CN" altLang="en-US" sz="2800" b="0" dirty="0">
                <a:ea typeface="华文楷体" pitchFamily="2" charset="-122"/>
                <a:cs typeface="Times New Roman" panose="02020603050405020304" pitchFamily="18" charset="0"/>
              </a:rPr>
              <a:t>当有向图的强连通分量不止一个时，说明它不是强连通图。</a:t>
            </a:r>
            <a:endParaRPr lang="en-US" altLang="zh-CN" sz="2800" b="0" dirty="0">
              <a:ea typeface="华文楷体" pitchFamily="2" charset="-122"/>
              <a:cs typeface="Times New Roman" panose="02020603050405020304" pitchFamily="18" charset="0"/>
            </a:endParaRPr>
          </a:p>
          <a:p>
            <a:pPr marL="0" indent="0">
              <a:buNone/>
            </a:pPr>
            <a:endParaRPr lang="en-US" altLang="zh-CN" sz="2800" b="0" dirty="0">
              <a:ea typeface="华文楷体" pitchFamily="2" charset="-122"/>
              <a:cs typeface="Times New Roman" panose="02020603050405020304" pitchFamily="18" charset="0"/>
            </a:endParaRPr>
          </a:p>
          <a:p>
            <a:pPr marL="0" indent="0">
              <a:buNone/>
            </a:pPr>
            <a:r>
              <a:rPr lang="zh-CN" altLang="zh-CN" sz="2800" dirty="0">
                <a:ea typeface="华文楷体" pitchFamily="2" charset="-122"/>
                <a:cs typeface="Times New Roman" panose="02020603050405020304" pitchFamily="18" charset="0"/>
              </a:rPr>
              <a:t>有向图的强连通分量问题解决起来比较复杂</a:t>
            </a:r>
            <a:r>
              <a:rPr lang="zh-CN" altLang="en-US" sz="280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0" indent="0">
              <a:buNone/>
            </a:pPr>
            <a:r>
              <a:rPr lang="zh-CN" altLang="zh-CN" sz="2800" b="0" dirty="0">
                <a:ea typeface="华文楷体" pitchFamily="2" charset="-122"/>
                <a:cs typeface="Times New Roman" panose="02020603050405020304" pitchFamily="18" charset="0"/>
              </a:rPr>
              <a:t>对一个强连通分量来说，要求每一对顶点间都有路径可达，比如顶点</a:t>
            </a:r>
            <a:r>
              <a:rPr lang="en-US" altLang="zh-CN" sz="2800" b="0" dirty="0" err="1">
                <a:ea typeface="华文楷体" pitchFamily="2" charset="-122"/>
                <a:cs typeface="Times New Roman" panose="02020603050405020304" pitchFamily="18" charset="0"/>
              </a:rPr>
              <a:t>i</a:t>
            </a:r>
            <a:r>
              <a:rPr lang="zh-CN" altLang="zh-CN" sz="2800" b="0" dirty="0">
                <a:ea typeface="华文楷体" pitchFamily="2" charset="-122"/>
                <a:cs typeface="Times New Roman" panose="02020603050405020304" pitchFamily="18" charset="0"/>
              </a:rPr>
              <a:t>和</a:t>
            </a:r>
            <a:r>
              <a:rPr lang="en-US" altLang="zh-CN" sz="2800" b="0" dirty="0">
                <a:ea typeface="华文楷体" pitchFamily="2" charset="-122"/>
                <a:cs typeface="Times New Roman" panose="02020603050405020304" pitchFamily="18" charset="0"/>
              </a:rPr>
              <a:t>j</a:t>
            </a:r>
            <a:r>
              <a:rPr lang="zh-CN" altLang="zh-CN" sz="2800" b="0" dirty="0">
                <a:ea typeface="华文楷体" pitchFamily="2" charset="-122"/>
                <a:cs typeface="Times New Roman" panose="02020603050405020304" pitchFamily="18" charset="0"/>
              </a:rPr>
              <a:t>，不光要从</a:t>
            </a:r>
            <a:r>
              <a:rPr lang="en-US" altLang="zh-CN" sz="2800" b="0" dirty="0" err="1">
                <a:ea typeface="华文楷体" pitchFamily="2" charset="-122"/>
                <a:cs typeface="Times New Roman" panose="02020603050405020304" pitchFamily="18" charset="0"/>
              </a:rPr>
              <a:t>i</a:t>
            </a:r>
            <a:r>
              <a:rPr lang="zh-CN" altLang="zh-CN" sz="2800" b="0" dirty="0">
                <a:ea typeface="华文楷体" pitchFamily="2" charset="-122"/>
                <a:cs typeface="Times New Roman" panose="02020603050405020304" pitchFamily="18" charset="0"/>
              </a:rPr>
              <a:t>能到</a:t>
            </a:r>
            <a:r>
              <a:rPr lang="en-US" altLang="zh-CN" sz="2800" b="0" dirty="0">
                <a:ea typeface="华文楷体" pitchFamily="2" charset="-122"/>
                <a:cs typeface="Times New Roman" panose="02020603050405020304" pitchFamily="18" charset="0"/>
              </a:rPr>
              <a:t>j</a:t>
            </a:r>
            <a:r>
              <a:rPr lang="zh-CN" altLang="zh-CN" sz="2800" b="0" dirty="0">
                <a:ea typeface="华文楷体" pitchFamily="2" charset="-122"/>
                <a:cs typeface="Times New Roman" panose="02020603050405020304" pitchFamily="18" charset="0"/>
              </a:rPr>
              <a:t>，还要求从</a:t>
            </a:r>
            <a:r>
              <a:rPr lang="en-US" altLang="zh-CN" sz="2800" b="0" dirty="0">
                <a:ea typeface="华文楷体" pitchFamily="2" charset="-122"/>
                <a:cs typeface="Times New Roman" panose="02020603050405020304" pitchFamily="18" charset="0"/>
              </a:rPr>
              <a:t>j</a:t>
            </a:r>
            <a:r>
              <a:rPr lang="zh-CN" altLang="zh-CN" sz="2800" b="0" dirty="0">
                <a:ea typeface="华文楷体" pitchFamily="2" charset="-122"/>
                <a:cs typeface="Times New Roman" panose="02020603050405020304" pitchFamily="18" charset="0"/>
              </a:rPr>
              <a:t>能到</a:t>
            </a:r>
            <a:r>
              <a:rPr lang="en-US" altLang="zh-CN" sz="2800" b="0" dirty="0" err="1">
                <a:ea typeface="华文楷体" pitchFamily="2" charset="-122"/>
                <a:cs typeface="Times New Roman" panose="02020603050405020304" pitchFamily="18" charset="0"/>
              </a:rPr>
              <a:t>i</a:t>
            </a:r>
            <a:r>
              <a:rPr lang="zh-CN" altLang="zh-CN" sz="2800" b="0" dirty="0">
                <a:ea typeface="华文楷体" pitchFamily="2" charset="-122"/>
                <a:cs typeface="Times New Roman" panose="02020603050405020304" pitchFamily="18" charset="0"/>
              </a:rPr>
              <a:t>。</a:t>
            </a:r>
          </a:p>
        </p:txBody>
      </p:sp>
      <p:sp>
        <p:nvSpPr>
          <p:cNvPr id="2" name="标题 1"/>
          <p:cNvSpPr>
            <a:spLocks noGrp="1"/>
          </p:cNvSpPr>
          <p:nvPr>
            <p:ph type="title"/>
          </p:nvPr>
        </p:nvSpPr>
        <p:spPr>
          <a:xfrm>
            <a:off x="420160" y="734268"/>
            <a:ext cx="11162884" cy="574183"/>
          </a:xfrm>
        </p:spPr>
        <p:txBody>
          <a:bodyPr/>
          <a:lstStyle/>
          <a:p>
            <a:r>
              <a:rPr lang="zh-CN" altLang="en-US" dirty="0"/>
              <a:t>有向图的连通性：</a:t>
            </a:r>
          </a:p>
        </p:txBody>
      </p:sp>
    </p:spTree>
    <p:extLst>
      <p:ext uri="{BB962C8B-B14F-4D97-AF65-F5344CB8AC3E}">
        <p14:creationId xmlns:p14="http://schemas.microsoft.com/office/powerpoint/2010/main" val="46558776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60" y="1494188"/>
            <a:ext cx="11401423" cy="4220812"/>
          </a:xfrm>
        </p:spPr>
        <p:txBody>
          <a:bodyPr>
            <a:noAutofit/>
          </a:bodyPr>
          <a:lstStyle/>
          <a:p>
            <a:pPr marL="0" indent="0">
              <a:buNone/>
            </a:pPr>
            <a:r>
              <a:rPr lang="zh-CN" altLang="zh-CN" sz="2800" b="0" dirty="0">
                <a:ea typeface="华文楷体" pitchFamily="2" charset="-122"/>
                <a:cs typeface="Times New Roman" panose="02020603050405020304" pitchFamily="18" charset="0"/>
              </a:rPr>
              <a:t>可以利用有向图的深度优先遍历</a:t>
            </a:r>
            <a:r>
              <a:rPr lang="en-US" altLang="zh-CN" sz="2800" b="0" dirty="0">
                <a:ea typeface="华文楷体" pitchFamily="2" charset="-122"/>
                <a:cs typeface="Times New Roman" panose="02020603050405020304" pitchFamily="18" charset="0"/>
              </a:rPr>
              <a:t>DFS</a:t>
            </a:r>
            <a:r>
              <a:rPr lang="zh-CN" altLang="zh-CN" sz="2800" b="0" dirty="0">
                <a:ea typeface="华文楷体" pitchFamily="2" charset="-122"/>
                <a:cs typeface="Times New Roman" panose="02020603050405020304" pitchFamily="18" charset="0"/>
              </a:rPr>
              <a:t>，通过以下算法获得：</a:t>
            </a:r>
            <a:endParaRPr lang="en-US" altLang="zh-CN" sz="2800" b="0" dirty="0">
              <a:ea typeface="华文楷体" pitchFamily="2" charset="-122"/>
              <a:cs typeface="Times New Roman" panose="02020603050405020304" pitchFamily="18" charset="0"/>
            </a:endParaRPr>
          </a:p>
          <a:p>
            <a:pPr marL="0" indent="0">
              <a:buNone/>
            </a:pPr>
            <a:endParaRPr lang="en-US" altLang="zh-CN" sz="2800" b="0" dirty="0">
              <a:ea typeface="华文楷体" pitchFamily="2" charset="-122"/>
              <a:cs typeface="Times New Roman" panose="02020603050405020304" pitchFamily="18" charset="0"/>
            </a:endParaRPr>
          </a:p>
          <a:p>
            <a:pPr lvl="0">
              <a:buFont typeface="Wingdings" panose="05000000000000000000" pitchFamily="2" charset="2"/>
              <a:buChar char="Ø"/>
            </a:pPr>
            <a:r>
              <a:rPr lang="zh-CN" altLang="zh-CN" sz="2800" b="0" dirty="0">
                <a:ea typeface="华文楷体" pitchFamily="2" charset="-122"/>
                <a:cs typeface="Times New Roman" panose="02020603050405020304" pitchFamily="18" charset="0"/>
              </a:rPr>
              <a:t>对有向图</a:t>
            </a:r>
            <a:r>
              <a:rPr lang="en-US" altLang="zh-CN" sz="2800" b="0" dirty="0">
                <a:ea typeface="华文楷体" pitchFamily="2" charset="-122"/>
                <a:cs typeface="Times New Roman" panose="02020603050405020304" pitchFamily="18" charset="0"/>
              </a:rPr>
              <a:t>G</a:t>
            </a:r>
            <a:r>
              <a:rPr lang="zh-CN" altLang="zh-CN" sz="2800" b="0" dirty="0">
                <a:ea typeface="华文楷体" pitchFamily="2" charset="-122"/>
                <a:cs typeface="Times New Roman" panose="02020603050405020304" pitchFamily="18" charset="0"/>
              </a:rPr>
              <a:t>进行深度优先遍历，按照遍历中回退顶点的次序给每个顶点进行编号。最先回退的顶点的编号为</a:t>
            </a:r>
            <a:r>
              <a:rPr lang="en-US" altLang="zh-CN" sz="2800" b="0" dirty="0">
                <a:ea typeface="华文楷体" pitchFamily="2" charset="-122"/>
                <a:cs typeface="Times New Roman" panose="02020603050405020304" pitchFamily="18" charset="0"/>
              </a:rPr>
              <a:t>1</a:t>
            </a:r>
            <a:r>
              <a:rPr lang="zh-CN" altLang="zh-CN" sz="2800" b="0" dirty="0">
                <a:ea typeface="华文楷体" pitchFamily="2" charset="-122"/>
                <a:cs typeface="Times New Roman" panose="02020603050405020304" pitchFamily="18" charset="0"/>
              </a:rPr>
              <a:t>，其它顶点的编号按回退先后逐次增大</a:t>
            </a:r>
            <a:r>
              <a:rPr lang="en-US" altLang="zh-CN" sz="2800" b="0" dirty="0">
                <a:ea typeface="华文楷体" pitchFamily="2" charset="-122"/>
                <a:cs typeface="Times New Roman" panose="02020603050405020304" pitchFamily="18" charset="0"/>
              </a:rPr>
              <a:t>1</a:t>
            </a:r>
            <a:r>
              <a:rPr lang="zh-CN" altLang="zh-CN" sz="2800" b="0" dirty="0">
                <a:ea typeface="华文楷体" pitchFamily="2" charset="-122"/>
                <a:cs typeface="Times New Roman" panose="02020603050405020304" pitchFamily="18" charset="0"/>
              </a:rPr>
              <a:t>。</a:t>
            </a:r>
          </a:p>
          <a:p>
            <a:pPr lvl="0">
              <a:buFont typeface="Wingdings" panose="05000000000000000000" pitchFamily="2" charset="2"/>
              <a:buChar char="Ø"/>
            </a:pPr>
            <a:r>
              <a:rPr lang="zh-CN" altLang="zh-CN" sz="2800" b="0" dirty="0">
                <a:ea typeface="华文楷体" pitchFamily="2" charset="-122"/>
                <a:cs typeface="Times New Roman" panose="02020603050405020304" pitchFamily="18" charset="0"/>
              </a:rPr>
              <a:t>将有向图</a:t>
            </a:r>
            <a:r>
              <a:rPr lang="en-US" altLang="zh-CN" sz="2800" b="0" dirty="0">
                <a:ea typeface="华文楷体" pitchFamily="2" charset="-122"/>
                <a:cs typeface="Times New Roman" panose="02020603050405020304" pitchFamily="18" charset="0"/>
              </a:rPr>
              <a:t>G</a:t>
            </a:r>
            <a:r>
              <a:rPr lang="zh-CN" altLang="zh-CN" sz="2800" b="0" dirty="0">
                <a:ea typeface="华文楷体" pitchFamily="2" charset="-122"/>
                <a:cs typeface="Times New Roman" panose="02020603050405020304" pitchFamily="18" charset="0"/>
              </a:rPr>
              <a:t>的所有有向边反向，构造新的有向图</a:t>
            </a:r>
            <a:r>
              <a:rPr lang="en-US" altLang="zh-CN" sz="2800" b="0" dirty="0">
                <a:ea typeface="华文楷体" pitchFamily="2" charset="-122"/>
                <a:cs typeface="Times New Roman" panose="02020603050405020304" pitchFamily="18" charset="0"/>
              </a:rPr>
              <a:t>Gr</a:t>
            </a:r>
            <a:r>
              <a:rPr lang="zh-CN" altLang="zh-CN" sz="2800" b="0" dirty="0">
                <a:ea typeface="华文楷体" pitchFamily="2" charset="-122"/>
                <a:cs typeface="Times New Roman" panose="02020603050405020304" pitchFamily="18" charset="0"/>
              </a:rPr>
              <a:t>。</a:t>
            </a:r>
          </a:p>
        </p:txBody>
      </p:sp>
      <p:sp>
        <p:nvSpPr>
          <p:cNvPr id="2" name="标题 1"/>
          <p:cNvSpPr>
            <a:spLocks noGrp="1"/>
          </p:cNvSpPr>
          <p:nvPr>
            <p:ph type="title"/>
          </p:nvPr>
        </p:nvSpPr>
        <p:spPr>
          <a:xfrm>
            <a:off x="420160" y="734268"/>
            <a:ext cx="11162884" cy="574183"/>
          </a:xfrm>
        </p:spPr>
        <p:txBody>
          <a:bodyPr/>
          <a:lstStyle/>
          <a:p>
            <a:r>
              <a:rPr lang="zh-CN" altLang="en-US" dirty="0"/>
              <a:t>有向图的连通性：</a:t>
            </a:r>
          </a:p>
        </p:txBody>
      </p:sp>
    </p:spTree>
    <p:extLst>
      <p:ext uri="{BB962C8B-B14F-4D97-AF65-F5344CB8AC3E}">
        <p14:creationId xmlns:p14="http://schemas.microsoft.com/office/powerpoint/2010/main" val="161549237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60" y="1708502"/>
            <a:ext cx="11401423" cy="3234974"/>
          </a:xfrm>
        </p:spPr>
        <p:txBody>
          <a:bodyPr>
            <a:noAutofit/>
          </a:bodyPr>
          <a:lstStyle/>
          <a:p>
            <a:pPr lvl="0">
              <a:buFont typeface="Wingdings" panose="05000000000000000000" pitchFamily="2" charset="2"/>
              <a:buChar char="Ø"/>
            </a:pPr>
            <a:r>
              <a:rPr lang="zh-CN" altLang="zh-CN" sz="2800" b="0" dirty="0">
                <a:ea typeface="华文楷体" pitchFamily="2" charset="-122"/>
                <a:cs typeface="Times New Roman" panose="02020603050405020304" pitchFamily="18" charset="0"/>
              </a:rPr>
              <a:t>根据步骤</a:t>
            </a:r>
            <a:r>
              <a:rPr lang="en-US" altLang="zh-CN" sz="2800" b="0" dirty="0">
                <a:ea typeface="华文楷体" pitchFamily="2" charset="-122"/>
                <a:cs typeface="Times New Roman" panose="02020603050405020304" pitchFamily="18" charset="0"/>
              </a:rPr>
              <a:t>1</a:t>
            </a:r>
            <a:r>
              <a:rPr lang="zh-CN" altLang="zh-CN" sz="2800" b="0" dirty="0">
                <a:ea typeface="华文楷体" pitchFamily="2" charset="-122"/>
                <a:cs typeface="Times New Roman" panose="02020603050405020304" pitchFamily="18" charset="0"/>
              </a:rPr>
              <a:t>对顶点进行的编号，选取</a:t>
            </a:r>
            <a:r>
              <a:rPr lang="zh-CN" altLang="en-US" sz="2800" b="0" dirty="0">
                <a:ea typeface="华文楷体" pitchFamily="2" charset="-122"/>
                <a:cs typeface="Times New Roman" panose="02020603050405020304" pitchFamily="18" charset="0"/>
              </a:rPr>
              <a:t>未访问过的</a:t>
            </a:r>
            <a:r>
              <a:rPr lang="zh-CN" altLang="zh-CN" sz="2800" b="0" dirty="0">
                <a:ea typeface="华文楷体" pitchFamily="2" charset="-122"/>
                <a:cs typeface="Times New Roman" panose="02020603050405020304" pitchFamily="18" charset="0"/>
              </a:rPr>
              <a:t>最大编号顶点。以该顶点为起始点在有向图</a:t>
            </a:r>
            <a:r>
              <a:rPr lang="en-US" altLang="zh-CN" sz="2800" b="0" dirty="0">
                <a:ea typeface="华文楷体" pitchFamily="2" charset="-122"/>
                <a:cs typeface="Times New Roman" panose="02020603050405020304" pitchFamily="18" charset="0"/>
              </a:rPr>
              <a:t>Gr</a:t>
            </a:r>
            <a:r>
              <a:rPr lang="zh-CN" altLang="zh-CN" sz="2800" b="0" dirty="0">
                <a:ea typeface="华文楷体" pitchFamily="2" charset="-122"/>
                <a:cs typeface="Times New Roman" panose="02020603050405020304" pitchFamily="18" charset="0"/>
              </a:rPr>
              <a:t>上进行深度优先遍历。如果没有访问到所有的顶点，则从剩余的那些未被访问过的顶点中选取编号最大的顶点，以该顶点为起始点再进行深度优先遍历，如此反复，直至所有的顶点都被访问到。</a:t>
            </a:r>
          </a:p>
        </p:txBody>
      </p:sp>
      <p:sp>
        <p:nvSpPr>
          <p:cNvPr id="2" name="标题 1"/>
          <p:cNvSpPr>
            <a:spLocks noGrp="1"/>
          </p:cNvSpPr>
          <p:nvPr>
            <p:ph type="title"/>
          </p:nvPr>
        </p:nvSpPr>
        <p:spPr>
          <a:xfrm>
            <a:off x="420160" y="734269"/>
            <a:ext cx="11162884" cy="574183"/>
          </a:xfrm>
        </p:spPr>
        <p:txBody>
          <a:bodyPr/>
          <a:lstStyle/>
          <a:p>
            <a:r>
              <a:rPr lang="zh-CN" altLang="en-US" dirty="0"/>
              <a:t>有向图的连通性：</a:t>
            </a:r>
          </a:p>
        </p:txBody>
      </p:sp>
    </p:spTree>
    <p:extLst>
      <p:ext uri="{BB962C8B-B14F-4D97-AF65-F5344CB8AC3E}">
        <p14:creationId xmlns:p14="http://schemas.microsoft.com/office/powerpoint/2010/main" val="144865376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2307535" y="1624220"/>
            <a:ext cx="7393056" cy="4557920"/>
          </a:xfrm>
          <a:prstGeom prst="rect">
            <a:avLst/>
          </a:prstGeom>
          <a:noFill/>
          <a:ln>
            <a:noFill/>
          </a:ln>
        </p:spPr>
      </p:pic>
    </p:spTree>
    <p:extLst>
      <p:ext uri="{BB962C8B-B14F-4D97-AF65-F5344CB8AC3E}">
        <p14:creationId xmlns:p14="http://schemas.microsoft.com/office/powerpoint/2010/main" val="106320806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p:nvPr/>
        </p:nvPicPr>
        <p:blipFill>
          <a:blip r:embed="rId3">
            <a:extLst>
              <a:ext uri="{28A0092B-C50C-407E-A947-70E740481C1C}">
                <a14:useLocalDpi xmlns:a14="http://schemas.microsoft.com/office/drawing/2010/main" val="0"/>
              </a:ext>
            </a:extLst>
          </a:blip>
          <a:srcRect/>
          <a:stretch>
            <a:fillRect/>
          </a:stretch>
        </p:blipFill>
        <p:spPr bwMode="auto">
          <a:xfrm>
            <a:off x="2124283" y="1721954"/>
            <a:ext cx="7158866" cy="4221647"/>
          </a:xfrm>
          <a:prstGeom prst="rect">
            <a:avLst/>
          </a:prstGeom>
          <a:noFill/>
          <a:ln>
            <a:noFill/>
          </a:ln>
        </p:spPr>
      </p:pic>
    </p:spTree>
    <p:extLst>
      <p:ext uri="{BB962C8B-B14F-4D97-AF65-F5344CB8AC3E}">
        <p14:creationId xmlns:p14="http://schemas.microsoft.com/office/powerpoint/2010/main" val="156790616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60" y="1708501"/>
            <a:ext cx="11401423" cy="4553753"/>
          </a:xfrm>
        </p:spPr>
        <p:txBody>
          <a:bodyPr>
            <a:noAutofit/>
          </a:bodyPr>
          <a:lstStyle/>
          <a:p>
            <a:pPr marL="0" indent="0">
              <a:buNone/>
            </a:pPr>
            <a:r>
              <a:rPr lang="zh-CN" altLang="zh-CN" sz="2800" b="0" dirty="0">
                <a:ea typeface="华文楷体" pitchFamily="2" charset="-122"/>
                <a:cs typeface="Times New Roman" panose="02020603050405020304" pitchFamily="18" charset="0"/>
              </a:rPr>
              <a:t>假定在有向图</a:t>
            </a:r>
            <a:r>
              <a:rPr lang="en-US" altLang="zh-CN" sz="2800" b="0" dirty="0">
                <a:ea typeface="华文楷体" pitchFamily="2" charset="-122"/>
                <a:cs typeface="Times New Roman" panose="02020603050405020304" pitchFamily="18" charset="0"/>
              </a:rPr>
              <a:t>Gr</a:t>
            </a:r>
            <a:r>
              <a:rPr lang="zh-CN" altLang="zh-CN" sz="2800" b="0" dirty="0">
                <a:ea typeface="华文楷体" pitchFamily="2" charset="-122"/>
                <a:cs typeface="Times New Roman" panose="02020603050405020304" pitchFamily="18" charset="0"/>
              </a:rPr>
              <a:t>中进行深度优先遍历时某个生成树的树根为</a:t>
            </a:r>
            <a:r>
              <a:rPr lang="en-US" altLang="zh-CN" sz="2800" b="0" dirty="0">
                <a:ea typeface="华文楷体" pitchFamily="2" charset="-122"/>
                <a:cs typeface="Times New Roman" panose="02020603050405020304" pitchFamily="18" charset="0"/>
              </a:rPr>
              <a:t>x</a:t>
            </a:r>
            <a:r>
              <a:rPr lang="zh-CN" altLang="zh-CN" sz="2800" b="0" dirty="0">
                <a:ea typeface="华文楷体" pitchFamily="2" charset="-122"/>
                <a:cs typeface="Times New Roman" panose="02020603050405020304" pitchFamily="18" charset="0"/>
              </a:rPr>
              <a:t>，且这个生成树中有任意两个顶点</a:t>
            </a:r>
            <a:r>
              <a:rPr lang="en-US" altLang="zh-CN" sz="2800" b="0" dirty="0">
                <a:ea typeface="华文楷体" pitchFamily="2" charset="-122"/>
                <a:cs typeface="Times New Roman" panose="02020603050405020304" pitchFamily="18" charset="0"/>
              </a:rPr>
              <a:t>v</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w</a:t>
            </a:r>
            <a:r>
              <a:rPr lang="zh-CN" altLang="zh-CN" sz="2800" b="0" dirty="0">
                <a:ea typeface="华文楷体" pitchFamily="2" charset="-122"/>
                <a:cs typeface="Times New Roman" panose="02020603050405020304" pitchFamily="18" charset="0"/>
              </a:rPr>
              <a:t>（注意此时</a:t>
            </a:r>
            <a:r>
              <a:rPr lang="en-US" altLang="zh-CN" sz="2800" b="0" dirty="0">
                <a:ea typeface="华文楷体" pitchFamily="2" charset="-122"/>
                <a:cs typeface="Times New Roman" panose="02020603050405020304" pitchFamily="18" charset="0"/>
              </a:rPr>
              <a:t>x</a:t>
            </a:r>
            <a:r>
              <a:rPr lang="zh-CN" altLang="zh-CN" sz="2800" b="0" dirty="0">
                <a:ea typeface="华文楷体" pitchFamily="2" charset="-122"/>
                <a:cs typeface="Times New Roman" panose="02020603050405020304" pitchFamily="18" charset="0"/>
              </a:rPr>
              <a:t>的回退编号大于</a:t>
            </a:r>
            <a:r>
              <a:rPr lang="en-US" altLang="zh-CN" sz="2800" b="0" dirty="0">
                <a:ea typeface="华文楷体" pitchFamily="2" charset="-122"/>
                <a:cs typeface="Times New Roman" panose="02020603050405020304" pitchFamily="18" charset="0"/>
              </a:rPr>
              <a:t>v</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w</a:t>
            </a:r>
            <a:r>
              <a:rPr lang="zh-CN" altLang="zh-CN" sz="2800" b="0" dirty="0">
                <a:ea typeface="华文楷体" pitchFamily="2" charset="-122"/>
                <a:cs typeface="Times New Roman" panose="02020603050405020304" pitchFamily="18" charset="0"/>
              </a:rPr>
              <a:t>的回退编号），因此在</a:t>
            </a:r>
            <a:r>
              <a:rPr lang="en-US" altLang="zh-CN" sz="2800" b="0" dirty="0">
                <a:ea typeface="华文楷体" pitchFamily="2" charset="-122"/>
                <a:cs typeface="Times New Roman" panose="02020603050405020304" pitchFamily="18" charset="0"/>
              </a:rPr>
              <a:t>Gr</a:t>
            </a:r>
            <a:r>
              <a:rPr lang="zh-CN" altLang="zh-CN" sz="2800" b="0" dirty="0">
                <a:ea typeface="华文楷体" pitchFamily="2" charset="-122"/>
                <a:cs typeface="Times New Roman" panose="02020603050405020304" pitchFamily="18" charset="0"/>
              </a:rPr>
              <a:t>中存在着由</a:t>
            </a:r>
            <a:r>
              <a:rPr lang="en-US" altLang="zh-CN" sz="2800" b="0" dirty="0">
                <a:ea typeface="华文楷体" pitchFamily="2" charset="-122"/>
                <a:cs typeface="Times New Roman" panose="02020603050405020304" pitchFamily="18" charset="0"/>
              </a:rPr>
              <a:t>x</a:t>
            </a:r>
            <a:r>
              <a:rPr lang="zh-CN" altLang="zh-CN" sz="2800" b="0" dirty="0">
                <a:ea typeface="华文楷体" pitchFamily="2" charset="-122"/>
                <a:cs typeface="Times New Roman" panose="02020603050405020304" pitchFamily="18" charset="0"/>
              </a:rPr>
              <a:t>至</a:t>
            </a:r>
            <a:r>
              <a:rPr lang="en-US" altLang="zh-CN" sz="2800" b="0" dirty="0">
                <a:ea typeface="华文楷体" pitchFamily="2" charset="-122"/>
                <a:cs typeface="Times New Roman" panose="02020603050405020304" pitchFamily="18" charset="0"/>
              </a:rPr>
              <a:t>v</a:t>
            </a:r>
            <a:r>
              <a:rPr lang="zh-CN" altLang="zh-CN" sz="2800" b="0" dirty="0">
                <a:ea typeface="华文楷体" pitchFamily="2" charset="-122"/>
                <a:cs typeface="Times New Roman" panose="02020603050405020304" pitchFamily="18" charset="0"/>
              </a:rPr>
              <a:t>的路径，因为</a:t>
            </a:r>
            <a:r>
              <a:rPr lang="en-US" altLang="zh-CN" sz="2800" b="0" dirty="0">
                <a:ea typeface="华文楷体" pitchFamily="2" charset="-122"/>
                <a:cs typeface="Times New Roman" panose="02020603050405020304" pitchFamily="18" charset="0"/>
              </a:rPr>
              <a:t>Gr</a:t>
            </a:r>
            <a:r>
              <a:rPr lang="zh-CN" altLang="zh-CN" sz="2800" b="0" dirty="0">
                <a:ea typeface="华文楷体" pitchFamily="2" charset="-122"/>
                <a:cs typeface="Times New Roman" panose="02020603050405020304" pitchFamily="18" charset="0"/>
              </a:rPr>
              <a:t>中所有边是</a:t>
            </a:r>
            <a:r>
              <a:rPr lang="en-US" altLang="zh-CN" sz="2800" b="0" dirty="0">
                <a:ea typeface="华文楷体" pitchFamily="2" charset="-122"/>
                <a:cs typeface="Times New Roman" panose="02020603050405020304" pitchFamily="18" charset="0"/>
              </a:rPr>
              <a:t>G</a:t>
            </a:r>
            <a:r>
              <a:rPr lang="zh-CN" altLang="zh-CN" sz="2800" b="0" dirty="0">
                <a:ea typeface="华文楷体" pitchFamily="2" charset="-122"/>
                <a:cs typeface="Times New Roman" panose="02020603050405020304" pitchFamily="18" charset="0"/>
              </a:rPr>
              <a:t>中边的反向，因此在</a:t>
            </a:r>
            <a:r>
              <a:rPr lang="en-US" altLang="zh-CN" sz="2800" b="0" dirty="0">
                <a:ea typeface="华文楷体" pitchFamily="2" charset="-122"/>
                <a:cs typeface="Times New Roman" panose="02020603050405020304" pitchFamily="18" charset="0"/>
              </a:rPr>
              <a:t>G</a:t>
            </a:r>
            <a:r>
              <a:rPr lang="zh-CN" altLang="zh-CN" sz="2800" b="0" dirty="0">
                <a:ea typeface="华文楷体" pitchFamily="2" charset="-122"/>
                <a:cs typeface="Times New Roman" panose="02020603050405020304" pitchFamily="18" charset="0"/>
              </a:rPr>
              <a:t>中也存在一条由</a:t>
            </a:r>
            <a:r>
              <a:rPr lang="en-US" altLang="zh-CN" sz="2800" b="0" dirty="0">
                <a:ea typeface="华文楷体" pitchFamily="2" charset="-122"/>
                <a:cs typeface="Times New Roman" panose="02020603050405020304" pitchFamily="18" charset="0"/>
              </a:rPr>
              <a:t>v</a:t>
            </a:r>
            <a:r>
              <a:rPr lang="zh-CN" altLang="zh-CN" sz="2800" b="0" dirty="0">
                <a:ea typeface="华文楷体" pitchFamily="2" charset="-122"/>
                <a:cs typeface="Times New Roman" panose="02020603050405020304" pitchFamily="18" charset="0"/>
              </a:rPr>
              <a:t>至</a:t>
            </a:r>
            <a:r>
              <a:rPr lang="en-US" altLang="zh-CN" sz="2800" b="0" dirty="0">
                <a:ea typeface="华文楷体" pitchFamily="2" charset="-122"/>
                <a:cs typeface="Times New Roman" panose="02020603050405020304" pitchFamily="18" charset="0"/>
              </a:rPr>
              <a:t>x</a:t>
            </a:r>
            <a:r>
              <a:rPr lang="zh-CN" altLang="zh-CN" sz="2800" b="0" dirty="0">
                <a:ea typeface="华文楷体" pitchFamily="2" charset="-122"/>
                <a:cs typeface="Times New Roman" panose="02020603050405020304" pitchFamily="18" charset="0"/>
              </a:rPr>
              <a:t>路径。又由于在</a:t>
            </a:r>
            <a:r>
              <a:rPr lang="en-US" altLang="zh-CN" sz="2800" b="0" dirty="0">
                <a:ea typeface="华文楷体" pitchFamily="2" charset="-122"/>
                <a:cs typeface="Times New Roman" panose="02020603050405020304" pitchFamily="18" charset="0"/>
              </a:rPr>
              <a:t>G</a:t>
            </a:r>
            <a:r>
              <a:rPr lang="zh-CN" altLang="zh-CN" sz="2800" b="0" dirty="0">
                <a:ea typeface="华文楷体" pitchFamily="2" charset="-122"/>
                <a:cs typeface="Times New Roman" panose="02020603050405020304" pitchFamily="18" charset="0"/>
              </a:rPr>
              <a:t>中进行深度优先遍历时顶点</a:t>
            </a:r>
            <a:r>
              <a:rPr lang="en-US" altLang="zh-CN" sz="2800" b="0" dirty="0">
                <a:ea typeface="华文楷体" pitchFamily="2" charset="-122"/>
                <a:cs typeface="Times New Roman" panose="02020603050405020304" pitchFamily="18" charset="0"/>
              </a:rPr>
              <a:t>x</a:t>
            </a:r>
            <a:r>
              <a:rPr lang="zh-CN" altLang="zh-CN" sz="2800" b="0" dirty="0">
                <a:ea typeface="华文楷体" pitchFamily="2" charset="-122"/>
                <a:cs typeface="Times New Roman" panose="02020603050405020304" pitchFamily="18" charset="0"/>
              </a:rPr>
              <a:t>得到的编号大，</a:t>
            </a:r>
            <a:r>
              <a:rPr lang="en-US" altLang="zh-CN" sz="2800" b="0" dirty="0">
                <a:ea typeface="华文楷体" pitchFamily="2" charset="-122"/>
                <a:cs typeface="Times New Roman" panose="02020603050405020304" pitchFamily="18" charset="0"/>
              </a:rPr>
              <a:t>v</a:t>
            </a:r>
            <a:r>
              <a:rPr lang="zh-CN" altLang="zh-CN" sz="2800" b="0" dirty="0">
                <a:ea typeface="华文楷体" pitchFamily="2" charset="-122"/>
                <a:cs typeface="Times New Roman" panose="02020603050405020304" pitchFamily="18" charset="0"/>
              </a:rPr>
              <a:t>得到的编号小，所以遍历中是从顶点</a:t>
            </a:r>
            <a:r>
              <a:rPr lang="en-US" altLang="zh-CN" sz="2800" b="0" dirty="0">
                <a:ea typeface="华文楷体" pitchFamily="2" charset="-122"/>
                <a:cs typeface="Times New Roman" panose="02020603050405020304" pitchFamily="18" charset="0"/>
              </a:rPr>
              <a:t>v</a:t>
            </a:r>
            <a:r>
              <a:rPr lang="zh-CN" altLang="zh-CN" sz="2800" b="0" dirty="0">
                <a:ea typeface="华文楷体" pitchFamily="2" charset="-122"/>
                <a:cs typeface="Times New Roman" panose="02020603050405020304" pitchFamily="18" charset="0"/>
              </a:rPr>
              <a:t>回退到顶点</a:t>
            </a:r>
            <a:r>
              <a:rPr lang="en-US" altLang="zh-CN" sz="2800" b="0" dirty="0">
                <a:ea typeface="华文楷体" pitchFamily="2" charset="-122"/>
                <a:cs typeface="Times New Roman" panose="02020603050405020304" pitchFamily="18" charset="0"/>
              </a:rPr>
              <a:t>x</a:t>
            </a:r>
            <a:r>
              <a:rPr lang="zh-CN" altLang="zh-CN" sz="2800" b="0" dirty="0">
                <a:ea typeface="华文楷体" pitchFamily="2" charset="-122"/>
                <a:cs typeface="Times New Roman" panose="02020603050405020304" pitchFamily="18" charset="0"/>
              </a:rPr>
              <a:t>的。既然从顶点</a:t>
            </a:r>
            <a:r>
              <a:rPr lang="en-US" altLang="zh-CN" sz="2800" b="0" dirty="0">
                <a:ea typeface="华文楷体" pitchFamily="2" charset="-122"/>
                <a:cs typeface="Times New Roman" panose="02020603050405020304" pitchFamily="18" charset="0"/>
              </a:rPr>
              <a:t>v</a:t>
            </a:r>
            <a:r>
              <a:rPr lang="zh-CN" altLang="zh-CN" sz="2800" b="0" dirty="0">
                <a:ea typeface="华文楷体" pitchFamily="2" charset="-122"/>
                <a:cs typeface="Times New Roman" panose="02020603050405020304" pitchFamily="18" charset="0"/>
              </a:rPr>
              <a:t>可以回退到顶点</a:t>
            </a:r>
            <a:r>
              <a:rPr lang="en-US" altLang="zh-CN" sz="2800" b="0" dirty="0">
                <a:ea typeface="华文楷体" pitchFamily="2" charset="-122"/>
                <a:cs typeface="Times New Roman" panose="02020603050405020304" pitchFamily="18" charset="0"/>
              </a:rPr>
              <a:t>x</a:t>
            </a:r>
            <a:r>
              <a:rPr lang="zh-CN" altLang="zh-CN" sz="2800" b="0" dirty="0">
                <a:ea typeface="华文楷体" pitchFamily="2" charset="-122"/>
                <a:cs typeface="Times New Roman" panose="02020603050405020304" pitchFamily="18" charset="0"/>
              </a:rPr>
              <a:t>，这就说明</a:t>
            </a:r>
            <a:r>
              <a:rPr lang="en-US" altLang="zh-CN" sz="2800" b="0" dirty="0">
                <a:ea typeface="华文楷体" pitchFamily="2" charset="-122"/>
                <a:cs typeface="Times New Roman" panose="02020603050405020304" pitchFamily="18" charset="0"/>
              </a:rPr>
              <a:t>G</a:t>
            </a:r>
            <a:r>
              <a:rPr lang="zh-CN" altLang="zh-CN" sz="2800" b="0" dirty="0">
                <a:ea typeface="华文楷体" pitchFamily="2" charset="-122"/>
                <a:cs typeface="Times New Roman" panose="02020603050405020304" pitchFamily="18" charset="0"/>
              </a:rPr>
              <a:t>中必然存在从顶点</a:t>
            </a:r>
            <a:r>
              <a:rPr lang="en-US" altLang="zh-CN" sz="2800" b="0" dirty="0">
                <a:ea typeface="华文楷体" pitchFamily="2" charset="-122"/>
                <a:cs typeface="Times New Roman" panose="02020603050405020304" pitchFamily="18" charset="0"/>
              </a:rPr>
              <a:t>x</a:t>
            </a:r>
            <a:r>
              <a:rPr lang="zh-CN" altLang="zh-CN" sz="2800" b="0" dirty="0">
                <a:ea typeface="华文楷体" pitchFamily="2" charset="-122"/>
                <a:cs typeface="Times New Roman" panose="02020603050405020304" pitchFamily="18" charset="0"/>
              </a:rPr>
              <a:t>到</a:t>
            </a:r>
            <a:r>
              <a:rPr lang="en-US" altLang="zh-CN" sz="2800" b="0" dirty="0">
                <a:ea typeface="华文楷体" pitchFamily="2" charset="-122"/>
                <a:cs typeface="Times New Roman" panose="02020603050405020304" pitchFamily="18" charset="0"/>
              </a:rPr>
              <a:t>v </a:t>
            </a:r>
            <a:r>
              <a:rPr lang="zh-CN" altLang="zh-CN" sz="2800" b="0" dirty="0">
                <a:ea typeface="华文楷体" pitchFamily="2" charset="-122"/>
                <a:cs typeface="Times New Roman" panose="02020603050405020304" pitchFamily="18" charset="0"/>
              </a:rPr>
              <a:t>路径</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否则无法回退</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a:t>
            </a:r>
            <a:endParaRPr lang="zh-CN" altLang="zh-CN" dirty="0"/>
          </a:p>
        </p:txBody>
      </p:sp>
      <p:sp>
        <p:nvSpPr>
          <p:cNvPr id="2" name="标题 1"/>
          <p:cNvSpPr>
            <a:spLocks noGrp="1"/>
          </p:cNvSpPr>
          <p:nvPr>
            <p:ph type="title"/>
          </p:nvPr>
        </p:nvSpPr>
        <p:spPr>
          <a:xfrm>
            <a:off x="420160" y="734269"/>
            <a:ext cx="11162884" cy="574183"/>
          </a:xfrm>
        </p:spPr>
        <p:txBody>
          <a:bodyPr/>
          <a:lstStyle/>
          <a:p>
            <a:r>
              <a:rPr lang="zh-CN" altLang="en-US" dirty="0"/>
              <a:t>算法正确性说明：</a:t>
            </a:r>
          </a:p>
        </p:txBody>
      </p:sp>
    </p:spTree>
    <p:extLst>
      <p:ext uri="{BB962C8B-B14F-4D97-AF65-F5344CB8AC3E}">
        <p14:creationId xmlns:p14="http://schemas.microsoft.com/office/powerpoint/2010/main" val="217259762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60" y="1708502"/>
            <a:ext cx="11401423" cy="3234974"/>
          </a:xfrm>
        </p:spPr>
        <p:txBody>
          <a:bodyPr>
            <a:noAutofit/>
          </a:bodyPr>
          <a:lstStyle/>
          <a:p>
            <a:pPr marL="0" indent="0">
              <a:buNone/>
            </a:pPr>
            <a:r>
              <a:rPr lang="zh-CN" altLang="zh-CN" sz="2800" b="0" dirty="0">
                <a:ea typeface="华文楷体" pitchFamily="2" charset="-122"/>
                <a:cs typeface="Times New Roman" panose="02020603050405020304" pitchFamily="18" charset="0"/>
              </a:rPr>
              <a:t>在</a:t>
            </a:r>
            <a:r>
              <a:rPr lang="en-US" altLang="zh-CN" sz="2800" b="0" dirty="0">
                <a:ea typeface="华文楷体" pitchFamily="2" charset="-122"/>
                <a:cs typeface="Times New Roman" panose="02020603050405020304" pitchFamily="18" charset="0"/>
              </a:rPr>
              <a:t>G</a:t>
            </a:r>
            <a:r>
              <a:rPr lang="zh-CN" altLang="zh-CN" sz="2800" b="0" dirty="0">
                <a:ea typeface="华文楷体" pitchFamily="2" charset="-122"/>
                <a:cs typeface="Times New Roman" panose="02020603050405020304" pitchFamily="18" charset="0"/>
              </a:rPr>
              <a:t>中存在着从</a:t>
            </a:r>
            <a:r>
              <a:rPr lang="en-US" altLang="zh-CN" sz="2800" b="0" dirty="0">
                <a:ea typeface="华文楷体" pitchFamily="2" charset="-122"/>
                <a:cs typeface="Times New Roman" panose="02020603050405020304" pitchFamily="18" charset="0"/>
              </a:rPr>
              <a:t>x</a:t>
            </a:r>
            <a:r>
              <a:rPr lang="zh-CN" altLang="zh-CN" sz="2800" b="0" dirty="0">
                <a:ea typeface="华文楷体" pitchFamily="2" charset="-122"/>
                <a:cs typeface="Times New Roman" panose="02020603050405020304" pitchFamily="18" charset="0"/>
              </a:rPr>
              <a:t>到</a:t>
            </a:r>
            <a:r>
              <a:rPr lang="en-US" altLang="zh-CN" sz="2800" b="0" dirty="0">
                <a:ea typeface="华文楷体" pitchFamily="2" charset="-122"/>
                <a:cs typeface="Times New Roman" panose="02020603050405020304" pitchFamily="18" charset="0"/>
              </a:rPr>
              <a:t>v</a:t>
            </a:r>
            <a:r>
              <a:rPr lang="zh-CN" altLang="zh-CN" sz="2800" b="0" dirty="0">
                <a:ea typeface="华文楷体" pitchFamily="2" charset="-122"/>
                <a:cs typeface="Times New Roman" panose="02020603050405020304" pitchFamily="18" charset="0"/>
              </a:rPr>
              <a:t>的路径又同时存在着从</a:t>
            </a:r>
            <a:r>
              <a:rPr lang="en-US" altLang="zh-CN" sz="2800" b="0" dirty="0">
                <a:ea typeface="华文楷体" pitchFamily="2" charset="-122"/>
                <a:cs typeface="Times New Roman" panose="02020603050405020304" pitchFamily="18" charset="0"/>
              </a:rPr>
              <a:t>v</a:t>
            </a:r>
            <a:r>
              <a:rPr lang="zh-CN" altLang="zh-CN" sz="2800" b="0" dirty="0">
                <a:ea typeface="华文楷体" pitchFamily="2" charset="-122"/>
                <a:cs typeface="Times New Roman" panose="02020603050405020304" pitchFamily="18" charset="0"/>
              </a:rPr>
              <a:t>到</a:t>
            </a:r>
            <a:r>
              <a:rPr lang="en-US" altLang="zh-CN" sz="2800" b="0" dirty="0">
                <a:ea typeface="华文楷体" pitchFamily="2" charset="-122"/>
                <a:cs typeface="Times New Roman" panose="02020603050405020304" pitchFamily="18" charset="0"/>
              </a:rPr>
              <a:t>x</a:t>
            </a:r>
            <a:r>
              <a:rPr lang="zh-CN" altLang="zh-CN" sz="2800" b="0" dirty="0">
                <a:ea typeface="华文楷体" pitchFamily="2" charset="-122"/>
                <a:cs typeface="Times New Roman" panose="02020603050405020304" pitchFamily="18" charset="0"/>
              </a:rPr>
              <a:t>的路径，说明顶点</a:t>
            </a:r>
            <a:r>
              <a:rPr lang="en-US" altLang="zh-CN" sz="2800" b="0" dirty="0">
                <a:ea typeface="华文楷体" pitchFamily="2" charset="-122"/>
                <a:cs typeface="Times New Roman" panose="02020603050405020304" pitchFamily="18" charset="0"/>
              </a:rPr>
              <a:t>x</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v</a:t>
            </a:r>
            <a:r>
              <a:rPr lang="zh-CN" altLang="zh-CN" sz="2800" b="0" dirty="0">
                <a:ea typeface="华文楷体" pitchFamily="2" charset="-122"/>
                <a:cs typeface="Times New Roman" panose="02020603050405020304" pitchFamily="18" charset="0"/>
              </a:rPr>
              <a:t>之间是相互可达的。同理顶点</a:t>
            </a:r>
            <a:r>
              <a:rPr lang="en-US" altLang="zh-CN" sz="2800" b="0" dirty="0">
                <a:ea typeface="华文楷体" pitchFamily="2" charset="-122"/>
                <a:cs typeface="Times New Roman" panose="02020603050405020304" pitchFamily="18" charset="0"/>
              </a:rPr>
              <a:t>x</a:t>
            </a:r>
            <a:r>
              <a:rPr lang="zh-CN" altLang="zh-CN" sz="2800" b="0" dirty="0">
                <a:ea typeface="华文楷体" pitchFamily="2" charset="-122"/>
                <a:cs typeface="Times New Roman" panose="02020603050405020304" pitchFamily="18" charset="0"/>
              </a:rPr>
              <a:t>至另外一个顶点</a:t>
            </a:r>
            <a:r>
              <a:rPr lang="en-US" altLang="zh-CN" sz="2800" b="0" dirty="0">
                <a:ea typeface="华文楷体" pitchFamily="2" charset="-122"/>
                <a:cs typeface="Times New Roman" panose="02020603050405020304" pitchFamily="18" charset="0"/>
              </a:rPr>
              <a:t>w</a:t>
            </a:r>
            <a:r>
              <a:rPr lang="zh-CN" altLang="zh-CN" sz="2800" b="0" dirty="0">
                <a:ea typeface="华文楷体" pitchFamily="2" charset="-122"/>
                <a:cs typeface="Times New Roman" panose="02020603050405020304" pitchFamily="18" charset="0"/>
              </a:rPr>
              <a:t>之间也是互相可达的，故顶点 </a:t>
            </a:r>
            <a:r>
              <a:rPr lang="en-US" altLang="zh-CN" sz="2800" b="0" dirty="0">
                <a:ea typeface="华文楷体" pitchFamily="2" charset="-122"/>
                <a:cs typeface="Times New Roman" panose="02020603050405020304" pitchFamily="18" charset="0"/>
              </a:rPr>
              <a:t>v</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w</a:t>
            </a:r>
            <a:r>
              <a:rPr lang="zh-CN" altLang="zh-CN" sz="2800" b="0" dirty="0">
                <a:ea typeface="华文楷体" pitchFamily="2" charset="-122"/>
                <a:cs typeface="Times New Roman" panose="02020603050405020304" pitchFamily="18" charset="0"/>
              </a:rPr>
              <a:t>之间是互相可达的。由此得出结论，在</a:t>
            </a:r>
            <a:r>
              <a:rPr lang="en-US" altLang="zh-CN" sz="2800" b="0" dirty="0">
                <a:ea typeface="华文楷体" pitchFamily="2" charset="-122"/>
                <a:cs typeface="Times New Roman" panose="02020603050405020304" pitchFamily="18" charset="0"/>
              </a:rPr>
              <a:t>Gr</a:t>
            </a:r>
            <a:r>
              <a:rPr lang="zh-CN" altLang="zh-CN" sz="2800" b="0" dirty="0">
                <a:ea typeface="华文楷体" pitchFamily="2" charset="-122"/>
                <a:cs typeface="Times New Roman" panose="02020603050405020304" pitchFamily="18" charset="0"/>
              </a:rPr>
              <a:t>的生成森林中，每一棵生成树的顶点集都是和一个强连通分量的顶点集一一对应的</a:t>
            </a:r>
            <a:r>
              <a:rPr lang="zh-CN" altLang="zh-CN" dirty="0"/>
              <a:t>。</a:t>
            </a:r>
          </a:p>
        </p:txBody>
      </p:sp>
      <p:sp>
        <p:nvSpPr>
          <p:cNvPr id="2" name="标题 1"/>
          <p:cNvSpPr>
            <a:spLocks noGrp="1"/>
          </p:cNvSpPr>
          <p:nvPr>
            <p:ph type="title"/>
          </p:nvPr>
        </p:nvSpPr>
        <p:spPr>
          <a:xfrm>
            <a:off x="420160" y="734269"/>
            <a:ext cx="11162884" cy="574183"/>
          </a:xfrm>
        </p:spPr>
        <p:txBody>
          <a:bodyPr/>
          <a:lstStyle/>
          <a:p>
            <a:r>
              <a:rPr lang="zh-CN" altLang="en-US" dirty="0"/>
              <a:t>算法正确性说明：</a:t>
            </a:r>
          </a:p>
        </p:txBody>
      </p:sp>
    </p:spTree>
    <p:extLst>
      <p:ext uri="{BB962C8B-B14F-4D97-AF65-F5344CB8AC3E}">
        <p14:creationId xmlns:p14="http://schemas.microsoft.com/office/powerpoint/2010/main" val="282117910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987687" y="2663934"/>
            <a:ext cx="3941876" cy="3319423"/>
          </a:xfrm>
        </p:spPr>
        <p:txBody>
          <a:bodyPr>
            <a:noAutofit/>
          </a:bodyPr>
          <a:lstStyle/>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无向图的连通性</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solidFill>
                  <a:srgbClr val="FF0000"/>
                </a:solidFill>
                <a:latin typeface="华文楷体" pitchFamily="2" charset="-122"/>
                <a:ea typeface="华文楷体" pitchFamily="2" charset="-122"/>
              </a:rPr>
              <a:t> </a:t>
            </a:r>
            <a:r>
              <a:rPr lang="zh-CN" altLang="en-US" sz="2800" dirty="0">
                <a:latin typeface="华文楷体" pitchFamily="2" charset="-122"/>
                <a:ea typeface="华文楷体" pitchFamily="2" charset="-122"/>
              </a:rPr>
              <a:t>有向图的连通性</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latin typeface="华文楷体" pitchFamily="2" charset="-122"/>
                <a:ea typeface="华文楷体" pitchFamily="2" charset="-122"/>
              </a:rPr>
              <a:t> </a:t>
            </a:r>
            <a:r>
              <a:rPr lang="zh-CN" altLang="en-US" sz="2800" dirty="0">
                <a:solidFill>
                  <a:srgbClr val="FF0000"/>
                </a:solidFill>
                <a:latin typeface="华文楷体" pitchFamily="2" charset="-122"/>
                <a:ea typeface="华文楷体" pitchFamily="2" charset="-122"/>
              </a:rPr>
              <a:t>欧拉回路</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六度空间理论*</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endParaRPr lang="en-US" altLang="zh-CN" sz="2800" dirty="0">
              <a:latin typeface="华文楷体" pitchFamily="2" charset="-122"/>
              <a:ea typeface="华文楷体" pitchFamily="2" charset="-122"/>
            </a:endParaRPr>
          </a:p>
        </p:txBody>
      </p:sp>
      <p:sp>
        <p:nvSpPr>
          <p:cNvPr id="2" name="文本框 1"/>
          <p:cNvSpPr txBox="1"/>
          <p:nvPr/>
        </p:nvSpPr>
        <p:spPr>
          <a:xfrm>
            <a:off x="414338" y="742950"/>
            <a:ext cx="5086350" cy="584775"/>
          </a:xfrm>
          <a:prstGeom prst="rect">
            <a:avLst/>
          </a:prstGeom>
          <a:noFill/>
        </p:spPr>
        <p:txBody>
          <a:bodyPr wrap="square" rtlCol="0">
            <a:spAutoFit/>
          </a:bodyPr>
          <a:lstStyle/>
          <a:p>
            <a:r>
              <a:rPr lang="zh-CN" altLang="en-US" sz="3200" b="1" dirty="0">
                <a:latin typeface="华文楷体" pitchFamily="2" charset="-122"/>
                <a:ea typeface="华文楷体" pitchFamily="2" charset="-122"/>
              </a:rPr>
              <a:t>图的连通性：</a:t>
            </a:r>
          </a:p>
        </p:txBody>
      </p:sp>
    </p:spTree>
    <p:extLst>
      <p:ext uri="{BB962C8B-B14F-4D97-AF65-F5344CB8AC3E}">
        <p14:creationId xmlns:p14="http://schemas.microsoft.com/office/powerpoint/2010/main" val="169553234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00890" y="1447599"/>
            <a:ext cx="11401423" cy="2627444"/>
          </a:xfrm>
        </p:spPr>
        <p:txBody>
          <a:bodyPr>
            <a:noAutofit/>
          </a:bodyPr>
          <a:lstStyle/>
          <a:p>
            <a:pPr marL="0" indent="0">
              <a:buNone/>
            </a:pPr>
            <a:r>
              <a:rPr lang="zh-CN" altLang="zh-CN" sz="2800" dirty="0">
                <a:ea typeface="华文楷体" pitchFamily="2" charset="-122"/>
                <a:cs typeface="Times New Roman" panose="02020603050405020304" pitchFamily="18" charset="0"/>
              </a:rPr>
              <a:t>格尼斯堡七桥问题</a:t>
            </a:r>
          </a:p>
          <a:p>
            <a:pPr marL="0" indent="0">
              <a:buNone/>
            </a:pPr>
            <a:r>
              <a:rPr lang="en-US" altLang="zh-CN" sz="2800" b="0" dirty="0">
                <a:ea typeface="华文楷体" pitchFamily="2" charset="-122"/>
                <a:cs typeface="Times New Roman" panose="02020603050405020304" pitchFamily="18" charset="0"/>
              </a:rPr>
              <a:t>18</a:t>
            </a:r>
            <a:r>
              <a:rPr lang="zh-CN" altLang="zh-CN" sz="2800" b="0" dirty="0">
                <a:ea typeface="华文楷体" pitchFamily="2" charset="-122"/>
                <a:cs typeface="Times New Roman" panose="02020603050405020304" pitchFamily="18" charset="0"/>
              </a:rPr>
              <a:t>世纪东普鲁士的格尼斯堡，有一条河流穿城而过，城市除被一分为二外，还包含了河中的两个小岛，河上有七座桥把这些陆地和岛屿联系了起来</a:t>
            </a:r>
            <a:r>
              <a:rPr lang="zh-CN" altLang="en-US"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0" indent="0">
              <a:buNone/>
            </a:pPr>
            <a:r>
              <a:rPr lang="zh-CN" altLang="zh-CN" sz="2800" b="0" dirty="0">
                <a:ea typeface="华文楷体" pitchFamily="2" charset="-122"/>
                <a:cs typeface="Times New Roman" panose="02020603050405020304" pitchFamily="18" charset="0"/>
              </a:rPr>
              <a:t>有人提出了一个</a:t>
            </a:r>
            <a:r>
              <a:rPr lang="zh-CN" altLang="zh-CN" sz="2800" dirty="0">
                <a:ea typeface="华文楷体" pitchFamily="2" charset="-122"/>
                <a:cs typeface="Times New Roman" panose="02020603050405020304" pitchFamily="18" charset="0"/>
              </a:rPr>
              <a:t>问题</a:t>
            </a:r>
            <a:r>
              <a:rPr lang="zh-CN" altLang="zh-CN" sz="2800" b="0" dirty="0">
                <a:ea typeface="华文楷体" pitchFamily="2" charset="-122"/>
                <a:cs typeface="Times New Roman" panose="02020603050405020304" pitchFamily="18" charset="0"/>
              </a:rPr>
              <a:t>：可否从一个陆地或岛屿出发，</a:t>
            </a:r>
            <a:endParaRPr lang="en-US" altLang="zh-CN" sz="2800" b="0" dirty="0">
              <a:ea typeface="华文楷体" pitchFamily="2" charset="-122"/>
              <a:cs typeface="Times New Roman" panose="02020603050405020304" pitchFamily="18" charset="0"/>
            </a:endParaRPr>
          </a:p>
          <a:p>
            <a:pPr marL="0" indent="0">
              <a:buNone/>
            </a:pPr>
            <a:r>
              <a:rPr lang="zh-CN" altLang="zh-CN" sz="2800" b="0" dirty="0">
                <a:ea typeface="华文楷体" pitchFamily="2" charset="-122"/>
                <a:cs typeface="Times New Roman" panose="02020603050405020304" pitchFamily="18" charset="0"/>
              </a:rPr>
              <a:t>一次经过全部的七座桥且每座桥只走一遍，</a:t>
            </a:r>
            <a:endParaRPr lang="en-US" altLang="zh-CN" sz="2800" b="0" dirty="0">
              <a:ea typeface="华文楷体" pitchFamily="2" charset="-122"/>
              <a:cs typeface="Times New Roman" panose="02020603050405020304" pitchFamily="18" charset="0"/>
            </a:endParaRPr>
          </a:p>
          <a:p>
            <a:pPr marL="0" indent="0">
              <a:buNone/>
            </a:pPr>
            <a:r>
              <a:rPr lang="zh-CN" altLang="zh-CN" sz="2800" b="0" dirty="0">
                <a:ea typeface="华文楷体" pitchFamily="2" charset="-122"/>
                <a:cs typeface="Times New Roman" panose="02020603050405020304" pitchFamily="18" charset="0"/>
              </a:rPr>
              <a:t>最后还能回到出发点？</a:t>
            </a:r>
            <a:endParaRPr lang="en-US" altLang="zh-CN" sz="2800" b="0" dirty="0">
              <a:ea typeface="华文楷体" pitchFamily="2" charset="-122"/>
              <a:cs typeface="Times New Roman" panose="02020603050405020304" pitchFamily="18" charset="0"/>
            </a:endParaRPr>
          </a:p>
        </p:txBody>
      </p:sp>
      <p:sp>
        <p:nvSpPr>
          <p:cNvPr id="2" name="标题 1"/>
          <p:cNvSpPr>
            <a:spLocks noGrp="1"/>
          </p:cNvSpPr>
          <p:nvPr>
            <p:ph type="title"/>
          </p:nvPr>
        </p:nvSpPr>
        <p:spPr>
          <a:xfrm>
            <a:off x="420160" y="734268"/>
            <a:ext cx="11162884" cy="574183"/>
          </a:xfrm>
        </p:spPr>
        <p:txBody>
          <a:bodyPr/>
          <a:lstStyle/>
          <a:p>
            <a:r>
              <a:rPr lang="zh-CN" altLang="en-US" dirty="0"/>
              <a:t>欧拉回路问题的由来：</a:t>
            </a:r>
          </a:p>
        </p:txBody>
      </p:sp>
      <p:pic>
        <p:nvPicPr>
          <p:cNvPr id="5" name="图片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23901" y="3699741"/>
            <a:ext cx="2959143" cy="2673350"/>
          </a:xfrm>
          <a:prstGeom prst="rect">
            <a:avLst/>
          </a:prstGeom>
          <a:noFill/>
          <a:ln>
            <a:noFill/>
          </a:ln>
        </p:spPr>
      </p:pic>
    </p:spTree>
    <p:extLst>
      <p:ext uri="{BB962C8B-B14F-4D97-AF65-F5344CB8AC3E}">
        <p14:creationId xmlns:p14="http://schemas.microsoft.com/office/powerpoint/2010/main" val="107216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533029" y="4799021"/>
            <a:ext cx="10950622" cy="1780684"/>
          </a:xfrm>
        </p:spPr>
        <p:txBody>
          <a:bodyPr>
            <a:no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图</a:t>
            </a:r>
            <a:r>
              <a:rPr lang="en-US" altLang="zh-CN" sz="2800" b="0" dirty="0">
                <a:ea typeface="华文楷体" pitchFamily="2" charset="-122"/>
                <a:cs typeface="Times New Roman" panose="02020603050405020304" pitchFamily="18" charset="0"/>
              </a:rPr>
              <a:t>G2</a:t>
            </a:r>
            <a:r>
              <a:rPr lang="zh-CN" altLang="zh-CN" sz="2800" b="0" dirty="0">
                <a:ea typeface="华文楷体" pitchFamily="2" charset="-122"/>
                <a:cs typeface="Times New Roman" panose="02020603050405020304" pitchFamily="18" charset="0"/>
              </a:rPr>
              <a:t>中，顶点序列</a:t>
            </a:r>
            <a:r>
              <a:rPr lang="en-US" altLang="zh-CN" sz="2800" b="0" dirty="0">
                <a:ea typeface="华文楷体" pitchFamily="2" charset="-122"/>
                <a:cs typeface="Times New Roman" panose="02020603050405020304" pitchFamily="18" charset="0"/>
              </a:rPr>
              <a:t>C,A,D,B</a:t>
            </a:r>
            <a:r>
              <a:rPr lang="zh-CN" altLang="zh-CN" sz="2800" b="0" dirty="0">
                <a:ea typeface="华文楷体" pitchFamily="2" charset="-122"/>
                <a:cs typeface="Times New Roman" panose="02020603050405020304" pitchFamily="18" charset="0"/>
              </a:rPr>
              <a:t>表示一条由无向边</a:t>
            </a:r>
            <a:r>
              <a:rPr lang="en-US" altLang="zh-CN" sz="2800" b="0" dirty="0">
                <a:ea typeface="华文楷体" pitchFamily="2" charset="-122"/>
                <a:cs typeface="Times New Roman" panose="02020603050405020304" pitchFamily="18" charset="0"/>
              </a:rPr>
              <a:t>(C,A),(A,D),(D,B)</a:t>
            </a:r>
            <a:r>
              <a:rPr lang="zh-CN" altLang="zh-CN" sz="2800" b="0" dirty="0">
                <a:ea typeface="华文楷体" pitchFamily="2" charset="-122"/>
                <a:cs typeface="Times New Roman" panose="02020603050405020304" pitchFamily="18" charset="0"/>
              </a:rPr>
              <a:t>构成的长度为</a:t>
            </a:r>
            <a:r>
              <a:rPr lang="en-US" altLang="zh-CN" sz="2800" b="0" dirty="0">
                <a:ea typeface="华文楷体" pitchFamily="2" charset="-122"/>
                <a:cs typeface="Times New Roman" panose="02020603050405020304" pitchFamily="18" charset="0"/>
              </a:rPr>
              <a:t>3</a:t>
            </a:r>
            <a:r>
              <a:rPr lang="zh-CN" altLang="zh-CN" sz="2800" b="0" dirty="0">
                <a:ea typeface="华文楷体" pitchFamily="2" charset="-122"/>
                <a:cs typeface="Times New Roman" panose="02020603050405020304" pitchFamily="18" charset="0"/>
              </a:rPr>
              <a:t>的路径；在图</a:t>
            </a:r>
            <a:r>
              <a:rPr lang="en-US" altLang="zh-CN" sz="2800" b="0" dirty="0">
                <a:ea typeface="华文楷体" pitchFamily="2" charset="-122"/>
                <a:cs typeface="Times New Roman" panose="02020603050405020304" pitchFamily="18" charset="0"/>
              </a:rPr>
              <a:t>G4</a:t>
            </a:r>
            <a:r>
              <a:rPr lang="zh-CN" altLang="zh-CN" sz="2800" b="0" dirty="0">
                <a:ea typeface="华文楷体" pitchFamily="2" charset="-122"/>
                <a:cs typeface="Times New Roman" panose="02020603050405020304" pitchFamily="18" charset="0"/>
              </a:rPr>
              <a:t>中，顶点序列</a:t>
            </a:r>
            <a:r>
              <a:rPr lang="en-US" altLang="zh-CN" sz="2800" b="0" dirty="0">
                <a:ea typeface="华文楷体" pitchFamily="2" charset="-122"/>
                <a:cs typeface="Times New Roman" panose="02020603050405020304" pitchFamily="18" charset="0"/>
              </a:rPr>
              <a:t>A,D,C,E</a:t>
            </a:r>
            <a:r>
              <a:rPr lang="zh-CN" altLang="zh-CN" sz="2800" b="0" dirty="0">
                <a:ea typeface="华文楷体" pitchFamily="2" charset="-122"/>
                <a:cs typeface="Times New Roman" panose="02020603050405020304" pitchFamily="18" charset="0"/>
              </a:rPr>
              <a:t>表示一条由有向边</a:t>
            </a:r>
            <a:r>
              <a:rPr lang="en-US" altLang="zh-CN" sz="2800" b="0" dirty="0">
                <a:ea typeface="华文楷体" pitchFamily="2" charset="-122"/>
                <a:cs typeface="Times New Roman" panose="02020603050405020304" pitchFamily="18" charset="0"/>
              </a:rPr>
              <a:t>&lt;A ,D&gt;, &lt;D,C&gt;,&lt;C,E&gt;</a:t>
            </a:r>
            <a:r>
              <a:rPr lang="zh-CN" altLang="zh-CN" sz="2800" b="0" dirty="0">
                <a:ea typeface="华文楷体" pitchFamily="2" charset="-122"/>
                <a:cs typeface="Times New Roman" panose="02020603050405020304" pitchFamily="18" charset="0"/>
              </a:rPr>
              <a:t>构成的长度为</a:t>
            </a:r>
            <a:r>
              <a:rPr lang="en-US" altLang="zh-CN" sz="2800" b="0" dirty="0">
                <a:ea typeface="华文楷体" pitchFamily="2" charset="-122"/>
                <a:cs typeface="Times New Roman" panose="02020603050405020304" pitchFamily="18" charset="0"/>
              </a:rPr>
              <a:t>7</a:t>
            </a:r>
            <a:r>
              <a:rPr lang="zh-CN" altLang="zh-CN" sz="2800" b="0" dirty="0">
                <a:ea typeface="华文楷体" pitchFamily="2" charset="-122"/>
                <a:cs typeface="Times New Roman" panose="02020603050405020304" pitchFamily="18" charset="0"/>
              </a:rPr>
              <a:t>的路径。</a:t>
            </a:r>
            <a:endParaRPr lang="en-US" altLang="zh-CN" sz="2800" b="0" dirty="0">
              <a:ea typeface="华文楷体" pitchFamily="2" charset="-122"/>
              <a:cs typeface="Times New Roman" panose="02020603050405020304" pitchFamily="18" charset="0"/>
            </a:endParaRPr>
          </a:p>
          <a:p>
            <a:pPr marL="0" indent="0">
              <a:buNone/>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en-US" dirty="0"/>
              <a:t>相关术语：</a:t>
            </a:r>
          </a:p>
        </p:txBody>
      </p:sp>
      <p:pic>
        <p:nvPicPr>
          <p:cNvPr id="4" name="图片 3"/>
          <p:cNvPicPr>
            <a:picLocks noChangeAspect="1"/>
          </p:cNvPicPr>
          <p:nvPr/>
        </p:nvPicPr>
        <p:blipFill>
          <a:blip r:embed="rId3"/>
          <a:stretch>
            <a:fillRect/>
          </a:stretch>
        </p:blipFill>
        <p:spPr>
          <a:xfrm>
            <a:off x="2299479" y="1626945"/>
            <a:ext cx="2053860" cy="2964846"/>
          </a:xfrm>
          <a:prstGeom prst="rect">
            <a:avLst/>
          </a:prstGeom>
        </p:spPr>
      </p:pic>
      <p:pic>
        <p:nvPicPr>
          <p:cNvPr id="5" name="图片 4"/>
          <p:cNvPicPr>
            <a:picLocks noChangeAspect="1"/>
          </p:cNvPicPr>
          <p:nvPr/>
        </p:nvPicPr>
        <p:blipFill>
          <a:blip r:embed="rId4"/>
          <a:stretch>
            <a:fillRect/>
          </a:stretch>
        </p:blipFill>
        <p:spPr>
          <a:xfrm>
            <a:off x="6533549" y="1386247"/>
            <a:ext cx="2958223" cy="3222350"/>
          </a:xfrm>
          <a:prstGeom prst="rect">
            <a:avLst/>
          </a:prstGeom>
        </p:spPr>
      </p:pic>
    </p:spTree>
    <p:extLst>
      <p:ext uri="{BB962C8B-B14F-4D97-AF65-F5344CB8AC3E}">
        <p14:creationId xmlns:p14="http://schemas.microsoft.com/office/powerpoint/2010/main" val="226408141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60" y="1527112"/>
            <a:ext cx="11401423" cy="2865984"/>
          </a:xfrm>
        </p:spPr>
        <p:txBody>
          <a:bodyPr>
            <a:noAutofit/>
          </a:bodyPr>
          <a:lstStyle/>
          <a:p>
            <a:pPr marL="0" indent="0">
              <a:buNone/>
            </a:pPr>
            <a:r>
              <a:rPr lang="en-US" altLang="zh-CN" sz="2800" b="0" dirty="0">
                <a:ea typeface="华文楷体" pitchFamily="2" charset="-122"/>
                <a:cs typeface="Times New Roman" panose="02020603050405020304" pitchFamily="18" charset="0"/>
              </a:rPr>
              <a:t>1736</a:t>
            </a:r>
            <a:r>
              <a:rPr lang="zh-CN" altLang="zh-CN" sz="2800" b="0" dirty="0">
                <a:ea typeface="华文楷体" pitchFamily="2" charset="-122"/>
                <a:cs typeface="Times New Roman" panose="02020603050405020304" pitchFamily="18" charset="0"/>
              </a:rPr>
              <a:t>年</a:t>
            </a:r>
            <a:r>
              <a:rPr lang="zh-CN" altLang="en-US"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29</a:t>
            </a:r>
            <a:r>
              <a:rPr lang="zh-CN" altLang="zh-CN" sz="2800" b="0" dirty="0">
                <a:ea typeface="华文楷体" pitchFamily="2" charset="-122"/>
                <a:cs typeface="Times New Roman" panose="02020603050405020304" pitchFamily="18" charset="0"/>
              </a:rPr>
              <a:t>岁的数学家欧拉获悉了这个难题，</a:t>
            </a:r>
            <a:endParaRPr lang="en-US" altLang="zh-CN" sz="2800" b="0" dirty="0">
              <a:ea typeface="华文楷体" pitchFamily="2" charset="-122"/>
              <a:cs typeface="Times New Roman" panose="02020603050405020304" pitchFamily="18" charset="0"/>
            </a:endParaRPr>
          </a:p>
          <a:p>
            <a:pPr marL="0" indent="0">
              <a:buNone/>
            </a:pPr>
            <a:r>
              <a:rPr lang="zh-CN" altLang="zh-CN" sz="2800" b="0" dirty="0">
                <a:ea typeface="华文楷体" pitchFamily="2" charset="-122"/>
                <a:cs typeface="Times New Roman" panose="02020603050405020304" pitchFamily="18" charset="0"/>
              </a:rPr>
              <a:t>在随后的思考中，他把每个陆地和岛屿用点表示，而桥梁用点之间的边表示，于是七桥问题就抽象为图结构</a:t>
            </a:r>
            <a:r>
              <a:rPr lang="zh-CN" altLang="en-US"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0" indent="0">
              <a:buNone/>
            </a:pPr>
            <a:r>
              <a:rPr lang="zh-CN" altLang="zh-CN" sz="2800" b="0" dirty="0">
                <a:ea typeface="华文楷体" pitchFamily="2" charset="-122"/>
                <a:cs typeface="Times New Roman" panose="02020603050405020304" pitchFamily="18" charset="0"/>
              </a:rPr>
              <a:t>七桥问题由此转化为从图中任意一个点出发是否存在一条路径，它能经过每条边一次且仅经过一次后回到原点。</a:t>
            </a:r>
            <a:endParaRPr lang="en-US" altLang="zh-CN" sz="2800" b="0" dirty="0">
              <a:ea typeface="华文楷体" pitchFamily="2" charset="-122"/>
              <a:cs typeface="Times New Roman" panose="02020603050405020304" pitchFamily="18" charset="0"/>
            </a:endParaRPr>
          </a:p>
        </p:txBody>
      </p:sp>
      <p:sp>
        <p:nvSpPr>
          <p:cNvPr id="2" name="标题 1"/>
          <p:cNvSpPr>
            <a:spLocks noGrp="1"/>
          </p:cNvSpPr>
          <p:nvPr>
            <p:ph type="title"/>
          </p:nvPr>
        </p:nvSpPr>
        <p:spPr>
          <a:xfrm>
            <a:off x="420160" y="734268"/>
            <a:ext cx="11162884" cy="574183"/>
          </a:xfrm>
        </p:spPr>
        <p:txBody>
          <a:bodyPr/>
          <a:lstStyle/>
          <a:p>
            <a:r>
              <a:rPr lang="zh-CN" altLang="en-US" dirty="0"/>
              <a:t>欧拉的研究：</a:t>
            </a: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7511249" y="4393096"/>
            <a:ext cx="2964594" cy="2107095"/>
          </a:xfrm>
          <a:prstGeom prst="rect">
            <a:avLst/>
          </a:prstGeom>
          <a:noFill/>
          <a:ln>
            <a:noFill/>
          </a:ln>
        </p:spPr>
      </p:pic>
    </p:spTree>
    <p:extLst>
      <p:ext uri="{BB962C8B-B14F-4D97-AF65-F5344CB8AC3E}">
        <p14:creationId xmlns:p14="http://schemas.microsoft.com/office/powerpoint/2010/main" val="34126669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60" y="1527111"/>
            <a:ext cx="11401423" cy="4913446"/>
          </a:xfrm>
        </p:spPr>
        <p:txBody>
          <a:bodyPr>
            <a:noAutofit/>
          </a:bodyPr>
          <a:lstStyle/>
          <a:p>
            <a:pPr marL="514350" indent="-514350">
              <a:buFont typeface="+mj-lt"/>
              <a:buAutoNum type="arabicPeriod"/>
            </a:pPr>
            <a:r>
              <a:rPr lang="zh-CN" altLang="en-US" sz="2800" b="0" dirty="0">
                <a:ea typeface="华文楷体" pitchFamily="2" charset="-122"/>
                <a:cs typeface="Times New Roman" panose="02020603050405020304" pitchFamily="18" charset="0"/>
              </a:rPr>
              <a:t>格尼斯堡七桥问题无解</a:t>
            </a:r>
            <a:endParaRPr lang="en-US" altLang="zh-CN" sz="2800" b="0" dirty="0">
              <a:ea typeface="华文楷体" pitchFamily="2" charset="-122"/>
              <a:cs typeface="Times New Roman" panose="02020603050405020304" pitchFamily="18" charset="0"/>
            </a:endParaRPr>
          </a:p>
          <a:p>
            <a:pPr marL="514350" indent="-514350">
              <a:buFont typeface="+mj-lt"/>
              <a:buAutoNum type="arabicPeriod"/>
            </a:pPr>
            <a:r>
              <a:rPr lang="zh-CN" altLang="en-US" sz="2800" b="0" dirty="0">
                <a:ea typeface="华文楷体" pitchFamily="2" charset="-122"/>
                <a:cs typeface="Times New Roman" panose="02020603050405020304" pitchFamily="18" charset="0"/>
              </a:rPr>
              <a:t>针对相关问题给出了欧拉定理</a:t>
            </a:r>
            <a:endParaRPr lang="en-US" altLang="zh-CN" sz="2800" b="0" dirty="0">
              <a:ea typeface="华文楷体" pitchFamily="2" charset="-122"/>
              <a:cs typeface="Times New Roman" panose="02020603050405020304" pitchFamily="18" charset="0"/>
            </a:endParaRPr>
          </a:p>
          <a:p>
            <a:pPr marL="514350" indent="-514350">
              <a:buFont typeface="+mj-lt"/>
              <a:buAutoNum type="arabicPeriod"/>
            </a:pPr>
            <a:r>
              <a:rPr lang="zh-CN" altLang="en-US" sz="2800" b="0" dirty="0">
                <a:ea typeface="华文楷体" pitchFamily="2" charset="-122"/>
                <a:cs typeface="Times New Roman" panose="02020603050405020304" pitchFamily="18" charset="0"/>
              </a:rPr>
              <a:t>创建了新的数学分支</a:t>
            </a:r>
            <a:r>
              <a:rPr lang="en-US" altLang="zh-CN" sz="2800" b="0" dirty="0">
                <a:ea typeface="华文楷体" pitchFamily="2" charset="-122"/>
                <a:cs typeface="Times New Roman" panose="02020603050405020304" pitchFamily="18" charset="0"/>
              </a:rPr>
              <a:t>-</a:t>
            </a:r>
            <a:r>
              <a:rPr lang="zh-CN" altLang="en-US" sz="2800" b="0" dirty="0">
                <a:ea typeface="华文楷体" pitchFamily="2" charset="-122"/>
                <a:cs typeface="Times New Roman" panose="02020603050405020304" pitchFamily="18" charset="0"/>
              </a:rPr>
              <a:t>图论。</a:t>
            </a:r>
            <a:endParaRPr lang="en-US" altLang="zh-CN" sz="2800" b="0" dirty="0">
              <a:ea typeface="华文楷体" pitchFamily="2" charset="-122"/>
              <a:cs typeface="Times New Roman" panose="02020603050405020304" pitchFamily="18" charset="0"/>
            </a:endParaRPr>
          </a:p>
          <a:p>
            <a:pPr marL="514350" indent="-514350">
              <a:buFont typeface="+mj-lt"/>
              <a:buAutoNum type="arabicPeriod"/>
            </a:pPr>
            <a:endParaRPr lang="en-US" altLang="zh-CN" sz="2800" b="0" dirty="0">
              <a:ea typeface="华文楷体" pitchFamily="2" charset="-122"/>
              <a:cs typeface="Times New Roman" panose="02020603050405020304" pitchFamily="18" charset="0"/>
            </a:endParaRPr>
          </a:p>
        </p:txBody>
      </p:sp>
      <p:sp>
        <p:nvSpPr>
          <p:cNvPr id="2" name="标题 1"/>
          <p:cNvSpPr>
            <a:spLocks noGrp="1"/>
          </p:cNvSpPr>
          <p:nvPr>
            <p:ph type="title"/>
          </p:nvPr>
        </p:nvSpPr>
        <p:spPr>
          <a:xfrm>
            <a:off x="420160" y="734268"/>
            <a:ext cx="11162884" cy="574183"/>
          </a:xfrm>
        </p:spPr>
        <p:txBody>
          <a:bodyPr/>
          <a:lstStyle/>
          <a:p>
            <a:r>
              <a:rPr lang="zh-CN" altLang="en-US" dirty="0"/>
              <a:t>欧拉对问题的研究结果：</a:t>
            </a:r>
          </a:p>
        </p:txBody>
      </p:sp>
    </p:spTree>
    <p:extLst>
      <p:ext uri="{BB962C8B-B14F-4D97-AF65-F5344CB8AC3E}">
        <p14:creationId xmlns:p14="http://schemas.microsoft.com/office/powerpoint/2010/main" val="301735191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60" y="1527111"/>
            <a:ext cx="11401423" cy="4913446"/>
          </a:xfrm>
        </p:spPr>
        <p:txBody>
          <a:bodyPr>
            <a:noAutofit/>
          </a:bodyPr>
          <a:lstStyle/>
          <a:p>
            <a:pPr marL="0" indent="0">
              <a:buNone/>
            </a:pPr>
            <a:r>
              <a:rPr lang="zh-CN" altLang="en-US" sz="2800" dirty="0">
                <a:ea typeface="华文楷体" pitchFamily="2" charset="-122"/>
                <a:cs typeface="Times New Roman" panose="02020603050405020304" pitchFamily="18" charset="0"/>
              </a:rPr>
              <a:t>相关概念</a:t>
            </a:r>
            <a:r>
              <a:rPr lang="zh-CN" altLang="en-US"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0" indent="0">
              <a:buNone/>
            </a:pPr>
            <a:r>
              <a:rPr lang="zh-CN" altLang="zh-CN" sz="2800" b="0" dirty="0">
                <a:ea typeface="华文楷体" pitchFamily="2" charset="-122"/>
                <a:cs typeface="Times New Roman" panose="02020603050405020304" pitchFamily="18" charset="0"/>
              </a:rPr>
              <a:t>如果图中一条路径经过了每条边一次且仅一次，这条路径称</a:t>
            </a:r>
            <a:r>
              <a:rPr lang="zh-CN" altLang="zh-CN" sz="2800" dirty="0">
                <a:ea typeface="华文楷体" pitchFamily="2" charset="-122"/>
                <a:cs typeface="Times New Roman" panose="02020603050405020304" pitchFamily="18" charset="0"/>
              </a:rPr>
              <a:t>欧拉路径</a:t>
            </a:r>
            <a:r>
              <a:rPr lang="zh-CN" altLang="zh-CN" sz="2800" b="0" dirty="0">
                <a:ea typeface="华文楷体" pitchFamily="2" charset="-122"/>
                <a:cs typeface="Times New Roman" panose="02020603050405020304" pitchFamily="18" charset="0"/>
              </a:rPr>
              <a:t>。如果一条欧拉路径的起点和终点相同，是一个回路，称</a:t>
            </a:r>
            <a:r>
              <a:rPr lang="zh-CN" altLang="zh-CN" sz="2800" dirty="0">
                <a:ea typeface="华文楷体" pitchFamily="2" charset="-122"/>
                <a:cs typeface="Times New Roman" panose="02020603050405020304" pitchFamily="18" charset="0"/>
              </a:rPr>
              <a:t>欧拉回路</a:t>
            </a:r>
            <a:r>
              <a:rPr lang="zh-CN" altLang="en-US"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0" indent="0">
              <a:buNone/>
            </a:pPr>
            <a:r>
              <a:rPr lang="zh-CN" altLang="zh-CN" sz="2800" b="0" dirty="0">
                <a:ea typeface="华文楷体" pitchFamily="2" charset="-122"/>
                <a:cs typeface="Times New Roman" panose="02020603050405020304" pitchFamily="18" charset="0"/>
              </a:rPr>
              <a:t>具有欧拉回路的图称</a:t>
            </a:r>
            <a:r>
              <a:rPr lang="zh-CN" altLang="zh-CN" sz="2800" dirty="0">
                <a:ea typeface="华文楷体" pitchFamily="2" charset="-122"/>
                <a:cs typeface="Times New Roman" panose="02020603050405020304" pitchFamily="18" charset="0"/>
              </a:rPr>
              <a:t>欧拉图</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简称</a:t>
            </a:r>
            <a:r>
              <a:rPr lang="en-US" altLang="zh-CN" sz="2800" b="0" dirty="0">
                <a:ea typeface="华文楷体" pitchFamily="2" charset="-122"/>
                <a:cs typeface="Times New Roman" panose="02020603050405020304" pitchFamily="18" charset="0"/>
              </a:rPr>
              <a:t>E</a:t>
            </a:r>
            <a:r>
              <a:rPr lang="zh-CN" altLang="zh-CN" sz="2800" b="0" dirty="0">
                <a:ea typeface="华文楷体" pitchFamily="2" charset="-122"/>
                <a:cs typeface="Times New Roman" panose="02020603050405020304" pitchFamily="18" charset="0"/>
              </a:rPr>
              <a:t>图</a:t>
            </a:r>
            <a:r>
              <a:rPr lang="en-US" altLang="zh-CN" sz="2800" b="0" dirty="0">
                <a:ea typeface="华文楷体" pitchFamily="2" charset="-122"/>
                <a:cs typeface="Times New Roman" panose="02020603050405020304" pitchFamily="18" charset="0"/>
              </a:rPr>
              <a:t>)</a:t>
            </a:r>
            <a:r>
              <a:rPr lang="zh-CN" altLang="en-US"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0" indent="0">
              <a:buNone/>
            </a:pPr>
            <a:r>
              <a:rPr lang="zh-CN" altLang="zh-CN" sz="2800" b="0" dirty="0">
                <a:ea typeface="华文楷体" pitchFamily="2" charset="-122"/>
                <a:cs typeface="Times New Roman" panose="02020603050405020304" pitchFamily="18" charset="0"/>
              </a:rPr>
              <a:t>具有欧拉路径但不具有欧拉回路的图称</a:t>
            </a:r>
            <a:r>
              <a:rPr lang="zh-CN" altLang="zh-CN" sz="2800" dirty="0">
                <a:ea typeface="华文楷体" pitchFamily="2" charset="-122"/>
                <a:cs typeface="Times New Roman" panose="02020603050405020304" pitchFamily="18" charset="0"/>
              </a:rPr>
              <a:t>半欧拉图</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0" indent="0">
              <a:buNone/>
            </a:pPr>
            <a:r>
              <a:rPr lang="zh-CN" altLang="en-US" sz="2800" b="0" dirty="0">
                <a:ea typeface="华文楷体" pitchFamily="2" charset="-122"/>
                <a:cs typeface="Times New Roman" panose="02020603050405020304" pitchFamily="18" charset="0"/>
              </a:rPr>
              <a:t>欧拉回路及</a:t>
            </a:r>
            <a:r>
              <a:rPr lang="zh-CN" altLang="zh-CN" sz="2800" dirty="0">
                <a:ea typeface="华文楷体" pitchFamily="2" charset="-122"/>
                <a:cs typeface="Times New Roman" panose="02020603050405020304" pitchFamily="18" charset="0"/>
              </a:rPr>
              <a:t>一笔画问题</a:t>
            </a:r>
            <a:r>
              <a:rPr lang="zh-CN" altLang="zh-CN" sz="2800" b="0" dirty="0">
                <a:ea typeface="华文楷体" pitchFamily="2" charset="-122"/>
                <a:cs typeface="Times New Roman" panose="02020603050405020304" pitchFamily="18" charset="0"/>
              </a:rPr>
              <a:t>。</a:t>
            </a:r>
          </a:p>
          <a:p>
            <a:pPr marL="0" indent="0">
              <a:buNone/>
            </a:pPr>
            <a:endParaRPr lang="en-US" altLang="zh-CN" sz="2800" b="0" dirty="0">
              <a:ea typeface="华文楷体" pitchFamily="2" charset="-122"/>
              <a:cs typeface="Times New Roman" panose="02020603050405020304" pitchFamily="18" charset="0"/>
            </a:endParaRPr>
          </a:p>
        </p:txBody>
      </p:sp>
      <p:sp>
        <p:nvSpPr>
          <p:cNvPr id="2" name="标题 1"/>
          <p:cNvSpPr>
            <a:spLocks noGrp="1"/>
          </p:cNvSpPr>
          <p:nvPr>
            <p:ph type="title"/>
          </p:nvPr>
        </p:nvSpPr>
        <p:spPr>
          <a:xfrm>
            <a:off x="420160" y="734268"/>
            <a:ext cx="11162884" cy="574183"/>
          </a:xfrm>
        </p:spPr>
        <p:txBody>
          <a:bodyPr/>
          <a:lstStyle/>
          <a:p>
            <a:r>
              <a:rPr lang="zh-CN" altLang="en-US" dirty="0"/>
              <a:t>欧拉定理：</a:t>
            </a:r>
          </a:p>
        </p:txBody>
      </p:sp>
    </p:spTree>
    <p:extLst>
      <p:ext uri="{BB962C8B-B14F-4D97-AF65-F5344CB8AC3E}">
        <p14:creationId xmlns:p14="http://schemas.microsoft.com/office/powerpoint/2010/main" val="227652896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60" y="1527111"/>
            <a:ext cx="11401423" cy="4496002"/>
          </a:xfrm>
        </p:spPr>
        <p:txBody>
          <a:bodyPr>
            <a:noAutofit/>
          </a:bodyPr>
          <a:lstStyle/>
          <a:p>
            <a:pPr marL="514350" lvl="0" indent="-514350">
              <a:buFont typeface="+mj-lt"/>
              <a:buAutoNum type="arabicPeriod"/>
            </a:pPr>
            <a:r>
              <a:rPr lang="zh-CN" altLang="zh-CN" sz="2800" b="0" dirty="0">
                <a:ea typeface="华文楷体" pitchFamily="2" charset="-122"/>
                <a:cs typeface="Times New Roman" panose="02020603050405020304" pitchFamily="18" charset="0"/>
              </a:rPr>
              <a:t>一个无向连通图中，如果度为奇数的顶点超过了</a:t>
            </a:r>
            <a:r>
              <a:rPr lang="en-US" altLang="zh-CN" sz="2800" b="0" dirty="0">
                <a:ea typeface="华文楷体" pitchFamily="2" charset="-122"/>
                <a:cs typeface="Times New Roman" panose="02020603050405020304" pitchFamily="18" charset="0"/>
              </a:rPr>
              <a:t>2</a:t>
            </a:r>
            <a:r>
              <a:rPr lang="zh-CN" altLang="zh-CN" sz="2800" b="0" dirty="0">
                <a:ea typeface="华文楷体" pitchFamily="2" charset="-122"/>
                <a:cs typeface="Times New Roman" panose="02020603050405020304" pitchFamily="18" charset="0"/>
              </a:rPr>
              <a:t>个，则欧拉路径是不存在的。</a:t>
            </a:r>
          </a:p>
          <a:p>
            <a:pPr marL="514350" lvl="0" indent="-514350">
              <a:buFont typeface="+mj-lt"/>
              <a:buAutoNum type="arabicPeriod"/>
            </a:pPr>
            <a:r>
              <a:rPr lang="zh-CN" altLang="zh-CN" sz="2800" b="0" dirty="0">
                <a:ea typeface="华文楷体" pitchFamily="2" charset="-122"/>
                <a:cs typeface="Times New Roman" panose="02020603050405020304" pitchFamily="18" charset="0"/>
              </a:rPr>
              <a:t>一个无向连通图中，如果除了两个顶点的度是奇数而其他顶点的度都是偶数，则从一个度为奇数的顶点出发一定能找到一条经过每条边一次且仅一次的路径回到另外一个度为奇数的顶点。</a:t>
            </a:r>
          </a:p>
          <a:p>
            <a:pPr marL="514350" lvl="0" indent="-514350">
              <a:buFont typeface="+mj-lt"/>
              <a:buAutoNum type="arabicPeriod"/>
            </a:pPr>
            <a:r>
              <a:rPr lang="zh-CN" altLang="zh-CN" sz="2800" b="0" dirty="0">
                <a:ea typeface="华文楷体" pitchFamily="2" charset="-122"/>
                <a:cs typeface="Times New Roman" panose="02020603050405020304" pitchFamily="18" charset="0"/>
              </a:rPr>
              <a:t>一个无向连通图中，如果顶点的度都是偶数，则从任意一个顶点出发都能经过每条边一次且仅一次并回到原来的顶点。</a:t>
            </a:r>
          </a:p>
          <a:p>
            <a:pPr marL="0" indent="0">
              <a:buNone/>
            </a:pPr>
            <a:endParaRPr lang="en-US" altLang="zh-CN" sz="2800" b="0" dirty="0">
              <a:ea typeface="华文楷体" pitchFamily="2" charset="-122"/>
              <a:cs typeface="Times New Roman" panose="02020603050405020304" pitchFamily="18" charset="0"/>
            </a:endParaRPr>
          </a:p>
        </p:txBody>
      </p:sp>
      <p:sp>
        <p:nvSpPr>
          <p:cNvPr id="2" name="标题 1"/>
          <p:cNvSpPr>
            <a:spLocks noGrp="1"/>
          </p:cNvSpPr>
          <p:nvPr>
            <p:ph type="title"/>
          </p:nvPr>
        </p:nvSpPr>
        <p:spPr>
          <a:xfrm>
            <a:off x="420160" y="734268"/>
            <a:ext cx="11162884" cy="574183"/>
          </a:xfrm>
        </p:spPr>
        <p:txBody>
          <a:bodyPr/>
          <a:lstStyle/>
          <a:p>
            <a:r>
              <a:rPr lang="zh-CN" altLang="en-US" dirty="0"/>
              <a:t>欧拉定理：</a:t>
            </a:r>
          </a:p>
        </p:txBody>
      </p:sp>
    </p:spTree>
    <p:extLst>
      <p:ext uri="{BB962C8B-B14F-4D97-AF65-F5344CB8AC3E}">
        <p14:creationId xmlns:p14="http://schemas.microsoft.com/office/powerpoint/2010/main" val="416562562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60" y="1527110"/>
            <a:ext cx="11401423" cy="5151985"/>
          </a:xfrm>
        </p:spPr>
        <p:txBody>
          <a:bodyPr>
            <a:noAutofit/>
          </a:bodyPr>
          <a:lstStyle/>
          <a:p>
            <a:pPr lvl="0">
              <a:buFont typeface="Wingdings" panose="05000000000000000000" pitchFamily="2" charset="2"/>
              <a:buChar char="ü"/>
            </a:pPr>
            <a:r>
              <a:rPr lang="zh-CN" altLang="zh-CN" sz="2800" b="0" dirty="0">
                <a:ea typeface="华文楷体" pitchFamily="2" charset="-122"/>
                <a:cs typeface="Times New Roman" panose="02020603050405020304" pitchFamily="18" charset="0"/>
              </a:rPr>
              <a:t>假设有一条欧拉路径，起始</a:t>
            </a:r>
            <a:r>
              <a:rPr lang="zh-CN" altLang="en-US" sz="2800" b="0" dirty="0">
                <a:ea typeface="华文楷体" pitchFamily="2" charset="-122"/>
                <a:cs typeface="Times New Roman" panose="02020603050405020304" pitchFamily="18" charset="0"/>
              </a:rPr>
              <a:t>于</a:t>
            </a:r>
            <a:r>
              <a:rPr lang="en-US" altLang="zh-CN" sz="2800" b="0" dirty="0">
                <a:ea typeface="华文楷体" pitchFamily="2" charset="-122"/>
                <a:cs typeface="Times New Roman" panose="02020603050405020304" pitchFamily="18" charset="0"/>
              </a:rPr>
              <a:t>u</a:t>
            </a:r>
            <a:r>
              <a:rPr lang="zh-CN" altLang="zh-CN" sz="2800" b="0" dirty="0">
                <a:ea typeface="华文楷体" pitchFamily="2" charset="-122"/>
                <a:cs typeface="Times New Roman" panose="02020603050405020304" pitchFamily="18" charset="0"/>
              </a:rPr>
              <a:t>终了</a:t>
            </a:r>
            <a:r>
              <a:rPr lang="zh-CN" altLang="en-US" sz="2800" b="0" dirty="0">
                <a:ea typeface="华文楷体" pitchFamily="2" charset="-122"/>
                <a:cs typeface="Times New Roman" panose="02020603050405020304" pitchFamily="18" charset="0"/>
              </a:rPr>
              <a:t>于</a:t>
            </a:r>
            <a:r>
              <a:rPr lang="en-US" altLang="zh-CN" sz="2800" b="0" dirty="0">
                <a:ea typeface="华文楷体" pitchFamily="2" charset="-122"/>
                <a:cs typeface="Times New Roman" panose="02020603050405020304" pitchFamily="18" charset="0"/>
              </a:rPr>
              <a:t>v</a:t>
            </a:r>
            <a:r>
              <a:rPr lang="zh-CN" altLang="zh-CN" sz="2800" b="0" dirty="0">
                <a:ea typeface="华文楷体" pitchFamily="2" charset="-122"/>
                <a:cs typeface="Times New Roman" panose="02020603050405020304" pitchFamily="18" charset="0"/>
              </a:rPr>
              <a:t>，因为是连通图，故图中其它顶点都是该路径上的中间顶点。</a:t>
            </a:r>
            <a:endParaRPr lang="en-US" altLang="zh-CN" sz="2800" b="0" dirty="0">
              <a:ea typeface="华文楷体" pitchFamily="2" charset="-122"/>
              <a:cs typeface="Times New Roman" panose="02020603050405020304" pitchFamily="18" charset="0"/>
            </a:endParaRPr>
          </a:p>
          <a:p>
            <a:pPr lvl="0">
              <a:buFont typeface="Wingdings" panose="05000000000000000000" pitchFamily="2" charset="2"/>
              <a:buChar char="ü"/>
            </a:pPr>
            <a:r>
              <a:rPr lang="zh-CN" altLang="zh-CN" sz="2800" b="0" dirty="0">
                <a:ea typeface="华文楷体" pitchFamily="2" charset="-122"/>
                <a:cs typeface="Times New Roman" panose="02020603050405020304" pitchFamily="18" charset="0"/>
              </a:rPr>
              <a:t>中间顶点是通过一条边进入的，</a:t>
            </a:r>
            <a:r>
              <a:rPr lang="zh-CN" altLang="en-US" sz="2800" b="0" dirty="0">
                <a:ea typeface="华文楷体" pitchFamily="2" charset="-122"/>
                <a:cs typeface="Times New Roman" panose="02020603050405020304" pitchFamily="18" charset="0"/>
              </a:rPr>
              <a:t>通过</a:t>
            </a:r>
            <a:r>
              <a:rPr lang="zh-CN" altLang="zh-CN" sz="2800" b="0" dirty="0">
                <a:ea typeface="华文楷体" pitchFamily="2" charset="-122"/>
                <a:cs typeface="Times New Roman" panose="02020603050405020304" pitchFamily="18" charset="0"/>
              </a:rPr>
              <a:t>另外一条边</a:t>
            </a:r>
            <a:r>
              <a:rPr lang="zh-CN" altLang="en-US" sz="2800" b="0" dirty="0">
                <a:ea typeface="华文楷体" pitchFamily="2" charset="-122"/>
                <a:cs typeface="Times New Roman" panose="02020603050405020304" pitchFamily="18" charset="0"/>
              </a:rPr>
              <a:t>出</a:t>
            </a:r>
            <a:r>
              <a:rPr lang="zh-CN" altLang="zh-CN" sz="2800" b="0" dirty="0">
                <a:ea typeface="华文楷体" pitchFamily="2" charset="-122"/>
                <a:cs typeface="Times New Roman" panose="02020603050405020304" pitchFamily="18" charset="0"/>
              </a:rPr>
              <a:t>，</a:t>
            </a:r>
            <a:r>
              <a:rPr lang="zh-CN" altLang="en-US" sz="2800" b="0" dirty="0">
                <a:ea typeface="华文楷体" pitchFamily="2" charset="-122"/>
                <a:cs typeface="Times New Roman" panose="02020603050405020304" pitchFamily="18" charset="0"/>
              </a:rPr>
              <a:t>可能多次进出，但有进就有出，故</a:t>
            </a:r>
            <a:r>
              <a:rPr lang="zh-CN" altLang="zh-CN" sz="2800" b="0" dirty="0">
                <a:ea typeface="华文楷体" pitchFamily="2" charset="-122"/>
                <a:cs typeface="Times New Roman" panose="02020603050405020304" pitchFamily="18" charset="0"/>
              </a:rPr>
              <a:t>中间顶点的度必为偶数。</a:t>
            </a:r>
            <a:endParaRPr lang="en-US" altLang="zh-CN" sz="2800" b="0" dirty="0">
              <a:ea typeface="华文楷体" pitchFamily="2" charset="-122"/>
              <a:cs typeface="Times New Roman" panose="02020603050405020304" pitchFamily="18" charset="0"/>
            </a:endParaRPr>
          </a:p>
          <a:p>
            <a:pPr lvl="0">
              <a:buFont typeface="Wingdings" panose="05000000000000000000" pitchFamily="2" charset="2"/>
              <a:buChar char="ü"/>
            </a:pPr>
            <a:r>
              <a:rPr lang="zh-CN" altLang="zh-CN" sz="2800" b="0" dirty="0">
                <a:ea typeface="华文楷体" pitchFamily="2" charset="-122"/>
                <a:cs typeface="Times New Roman" panose="02020603050405020304" pitchFamily="18" charset="0"/>
              </a:rPr>
              <a:t>如果</a:t>
            </a:r>
            <a:r>
              <a:rPr lang="en-US" altLang="zh-CN" sz="2800" b="0" dirty="0">
                <a:ea typeface="华文楷体" pitchFamily="2" charset="-122"/>
                <a:cs typeface="Times New Roman" panose="02020603050405020304" pitchFamily="18" charset="0"/>
              </a:rPr>
              <a:t>u</a:t>
            </a:r>
            <a:r>
              <a:rPr lang="zh-CN" altLang="zh-CN" sz="2800" b="0" dirty="0">
                <a:ea typeface="华文楷体" pitchFamily="2" charset="-122"/>
                <a:cs typeface="Times New Roman" panose="02020603050405020304" pitchFamily="18" charset="0"/>
              </a:rPr>
              <a:t>和</a:t>
            </a:r>
            <a:r>
              <a:rPr lang="en-US" altLang="zh-CN" sz="2800" b="0" dirty="0">
                <a:ea typeface="华文楷体" pitchFamily="2" charset="-122"/>
                <a:cs typeface="Times New Roman" panose="02020603050405020304" pitchFamily="18" charset="0"/>
              </a:rPr>
              <a:t>v</a:t>
            </a:r>
            <a:r>
              <a:rPr lang="zh-CN" altLang="zh-CN" sz="2800" b="0" dirty="0">
                <a:ea typeface="华文楷体" pitchFamily="2" charset="-122"/>
                <a:cs typeface="Times New Roman" panose="02020603050405020304" pitchFamily="18" charset="0"/>
              </a:rPr>
              <a:t>不是同一个顶点，则</a:t>
            </a:r>
            <a:r>
              <a:rPr lang="en-US" altLang="zh-CN" sz="2800" b="0" dirty="0">
                <a:ea typeface="华文楷体" pitchFamily="2" charset="-122"/>
                <a:cs typeface="Times New Roman" panose="02020603050405020304" pitchFamily="18" charset="0"/>
              </a:rPr>
              <a:t>u</a:t>
            </a:r>
            <a:r>
              <a:rPr lang="zh-CN" altLang="zh-CN" sz="2800" b="0" dirty="0">
                <a:ea typeface="华文楷体" pitchFamily="2" charset="-122"/>
                <a:cs typeface="Times New Roman" panose="02020603050405020304" pitchFamily="18" charset="0"/>
              </a:rPr>
              <a:t>顶点有一条走出的边，而</a:t>
            </a:r>
            <a:r>
              <a:rPr lang="en-US" altLang="zh-CN" sz="2800" b="0" dirty="0">
                <a:ea typeface="华文楷体" pitchFamily="2" charset="-122"/>
                <a:cs typeface="Times New Roman" panose="02020603050405020304" pitchFamily="18" charset="0"/>
              </a:rPr>
              <a:t>v</a:t>
            </a:r>
            <a:r>
              <a:rPr lang="zh-CN" altLang="zh-CN" sz="2800" b="0" dirty="0">
                <a:ea typeface="华文楷体" pitchFamily="2" charset="-122"/>
                <a:cs typeface="Times New Roman" panose="02020603050405020304" pitchFamily="18" charset="0"/>
              </a:rPr>
              <a:t>顶点有一条进入的边，如果顶点</a:t>
            </a:r>
            <a:r>
              <a:rPr lang="en-US" altLang="zh-CN" sz="2800" b="0" dirty="0">
                <a:ea typeface="华文楷体" pitchFamily="2" charset="-122"/>
                <a:cs typeface="Times New Roman" panose="02020603050405020304" pitchFamily="18" charset="0"/>
              </a:rPr>
              <a:t>u</a:t>
            </a:r>
            <a:r>
              <a:rPr lang="zh-CN" altLang="zh-CN" sz="2800" b="0" dirty="0">
                <a:ea typeface="华文楷体" pitchFamily="2" charset="-122"/>
                <a:cs typeface="Times New Roman" panose="02020603050405020304" pitchFamily="18" charset="0"/>
              </a:rPr>
              <a:t>和</a:t>
            </a:r>
            <a:r>
              <a:rPr lang="en-US" altLang="zh-CN" sz="2800" b="0" dirty="0">
                <a:ea typeface="华文楷体" pitchFamily="2" charset="-122"/>
                <a:cs typeface="Times New Roman" panose="02020603050405020304" pitchFamily="18" charset="0"/>
              </a:rPr>
              <a:t>v</a:t>
            </a:r>
            <a:r>
              <a:rPr lang="zh-CN" altLang="zh-CN" sz="2800" b="0" dirty="0">
                <a:ea typeface="华文楷体" pitchFamily="2" charset="-122"/>
                <a:cs typeface="Times New Roman" panose="02020603050405020304" pitchFamily="18" charset="0"/>
              </a:rPr>
              <a:t>还有其他边，则一定是进入和走出顶点的边是一样多的，因此顶点</a:t>
            </a:r>
            <a:r>
              <a:rPr lang="en-US" altLang="zh-CN" sz="2800" b="0" dirty="0">
                <a:ea typeface="华文楷体" pitchFamily="2" charset="-122"/>
                <a:cs typeface="Times New Roman" panose="02020603050405020304" pitchFamily="18" charset="0"/>
              </a:rPr>
              <a:t>u</a:t>
            </a:r>
            <a:r>
              <a:rPr lang="zh-CN" altLang="zh-CN" sz="2800" b="0" dirty="0">
                <a:ea typeface="华文楷体" pitchFamily="2" charset="-122"/>
                <a:cs typeface="Times New Roman" panose="02020603050405020304" pitchFamily="18" charset="0"/>
              </a:rPr>
              <a:t>和</a:t>
            </a:r>
            <a:r>
              <a:rPr lang="en-US" altLang="zh-CN" sz="2800" b="0" dirty="0">
                <a:ea typeface="华文楷体" pitchFamily="2" charset="-122"/>
                <a:cs typeface="Times New Roman" panose="02020603050405020304" pitchFamily="18" charset="0"/>
              </a:rPr>
              <a:t>v</a:t>
            </a:r>
            <a:r>
              <a:rPr lang="zh-CN" altLang="zh-CN" sz="2800" b="0" dirty="0">
                <a:ea typeface="华文楷体" pitchFamily="2" charset="-122"/>
                <a:cs typeface="Times New Roman" panose="02020603050405020304" pitchFamily="18" charset="0"/>
              </a:rPr>
              <a:t>的度</a:t>
            </a:r>
            <a:r>
              <a:rPr lang="zh-CN" altLang="en-US" sz="2800" b="0" dirty="0">
                <a:ea typeface="华文楷体" pitchFamily="2" charset="-122"/>
                <a:cs typeface="Times New Roman" panose="02020603050405020304" pitchFamily="18" charset="0"/>
              </a:rPr>
              <a:t>必</a:t>
            </a:r>
            <a:r>
              <a:rPr lang="zh-CN" altLang="zh-CN" sz="2800" b="0" dirty="0">
                <a:ea typeface="华文楷体" pitchFamily="2" charset="-122"/>
                <a:cs typeface="Times New Roman" panose="02020603050405020304" pitchFamily="18" charset="0"/>
              </a:rPr>
              <a:t>为奇数</a:t>
            </a:r>
            <a:r>
              <a:rPr lang="zh-CN" altLang="en-US"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lvl="0">
              <a:buFont typeface="Wingdings" panose="05000000000000000000" pitchFamily="2" charset="2"/>
              <a:buChar char="ü"/>
            </a:pPr>
            <a:r>
              <a:rPr lang="zh-CN" altLang="zh-CN" sz="2800" b="0" dirty="0">
                <a:ea typeface="华文楷体" pitchFamily="2" charset="-122"/>
                <a:cs typeface="Times New Roman" panose="02020603050405020304" pitchFamily="18" charset="0"/>
              </a:rPr>
              <a:t>如果</a:t>
            </a:r>
            <a:r>
              <a:rPr lang="en-US" altLang="zh-CN" sz="2800" b="0" dirty="0">
                <a:ea typeface="华文楷体" pitchFamily="2" charset="-122"/>
                <a:cs typeface="Times New Roman" panose="02020603050405020304" pitchFamily="18" charset="0"/>
              </a:rPr>
              <a:t>u</a:t>
            </a:r>
            <a:r>
              <a:rPr lang="zh-CN" altLang="zh-CN" sz="2800" b="0" dirty="0">
                <a:ea typeface="华文楷体" pitchFamily="2" charset="-122"/>
                <a:cs typeface="Times New Roman" panose="02020603050405020304" pitchFamily="18" charset="0"/>
              </a:rPr>
              <a:t>和</a:t>
            </a:r>
            <a:r>
              <a:rPr lang="en-US" altLang="zh-CN" sz="2800" b="0" dirty="0">
                <a:ea typeface="华文楷体" pitchFamily="2" charset="-122"/>
                <a:cs typeface="Times New Roman" panose="02020603050405020304" pitchFamily="18" charset="0"/>
              </a:rPr>
              <a:t>v</a:t>
            </a:r>
            <a:r>
              <a:rPr lang="zh-CN" altLang="zh-CN" sz="2800" b="0" dirty="0">
                <a:ea typeface="华文楷体" pitchFamily="2" charset="-122"/>
                <a:cs typeface="Times New Roman" panose="02020603050405020304" pitchFamily="18" charset="0"/>
              </a:rPr>
              <a:t>是同一个顶点，不妨设为</a:t>
            </a:r>
            <a:r>
              <a:rPr lang="en-US" altLang="zh-CN" sz="2800" b="0" dirty="0">
                <a:ea typeface="华文楷体" pitchFamily="2" charset="-122"/>
                <a:cs typeface="Times New Roman" panose="02020603050405020304" pitchFamily="18" charset="0"/>
              </a:rPr>
              <a:t>w</a:t>
            </a:r>
            <a:r>
              <a:rPr lang="zh-CN" altLang="zh-CN" sz="2800" b="0" dirty="0">
                <a:ea typeface="华文楷体" pitchFamily="2" charset="-122"/>
                <a:cs typeface="Times New Roman" panose="02020603050405020304" pitchFamily="18" charset="0"/>
              </a:rPr>
              <a:t>，按照有进必有出的原则，</a:t>
            </a:r>
            <a:r>
              <a:rPr lang="en-US" altLang="zh-CN" sz="2800" b="0" dirty="0">
                <a:ea typeface="华文楷体" pitchFamily="2" charset="-122"/>
                <a:cs typeface="Times New Roman" panose="02020603050405020304" pitchFamily="18" charset="0"/>
              </a:rPr>
              <a:t>w</a:t>
            </a:r>
            <a:r>
              <a:rPr lang="zh-CN" altLang="zh-CN" sz="2800" b="0" dirty="0">
                <a:ea typeface="华文楷体" pitchFamily="2" charset="-122"/>
                <a:cs typeface="Times New Roman" panose="02020603050405020304" pitchFamily="18" charset="0"/>
              </a:rPr>
              <a:t>的度也是为偶数，此欧拉路径是一个欧拉回路。</a:t>
            </a:r>
            <a:endParaRPr lang="en-US" altLang="zh-CN" sz="2800" b="0" dirty="0">
              <a:ea typeface="华文楷体" pitchFamily="2" charset="-122"/>
              <a:cs typeface="Times New Roman" panose="02020603050405020304" pitchFamily="18" charset="0"/>
            </a:endParaRPr>
          </a:p>
        </p:txBody>
      </p:sp>
      <p:sp>
        <p:nvSpPr>
          <p:cNvPr id="2" name="标题 1"/>
          <p:cNvSpPr>
            <a:spLocks noGrp="1"/>
          </p:cNvSpPr>
          <p:nvPr>
            <p:ph type="title"/>
          </p:nvPr>
        </p:nvSpPr>
        <p:spPr>
          <a:xfrm>
            <a:off x="420160" y="734268"/>
            <a:ext cx="11162884" cy="574183"/>
          </a:xfrm>
        </p:spPr>
        <p:txBody>
          <a:bodyPr/>
          <a:lstStyle/>
          <a:p>
            <a:r>
              <a:rPr lang="zh-CN" altLang="en-US" dirty="0"/>
              <a:t>欧拉定理的理解和记忆：</a:t>
            </a:r>
          </a:p>
        </p:txBody>
      </p:sp>
    </p:spTree>
    <p:extLst>
      <p:ext uri="{BB962C8B-B14F-4D97-AF65-F5344CB8AC3E}">
        <p14:creationId xmlns:p14="http://schemas.microsoft.com/office/powerpoint/2010/main" val="368332699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60" y="1527110"/>
            <a:ext cx="11401423" cy="5151985"/>
          </a:xfrm>
        </p:spPr>
        <p:txBody>
          <a:bodyPr>
            <a:noAutofit/>
          </a:bodyPr>
          <a:lstStyle/>
          <a:p>
            <a:pPr marL="514350" lvl="0" indent="-514350">
              <a:buFont typeface="+mj-lt"/>
              <a:buAutoNum type="arabicPeriod"/>
            </a:pPr>
            <a:r>
              <a:rPr lang="zh-CN" altLang="zh-CN" sz="2800" b="0" dirty="0">
                <a:ea typeface="华文楷体" pitchFamily="2" charset="-122"/>
                <a:cs typeface="Times New Roman" panose="02020603050405020304" pitchFamily="18" charset="0"/>
              </a:rPr>
              <a:t>任选一个顶点</a:t>
            </a:r>
            <a:r>
              <a:rPr lang="en-US" altLang="zh-CN" sz="2800" b="0" dirty="0">
                <a:ea typeface="华文楷体" pitchFamily="2" charset="-122"/>
                <a:cs typeface="Times New Roman" panose="02020603050405020304" pitchFamily="18" charset="0"/>
              </a:rPr>
              <a:t>v</a:t>
            </a:r>
            <a:r>
              <a:rPr lang="zh-CN" altLang="zh-CN" sz="2800" b="0" dirty="0">
                <a:ea typeface="华文楷体" pitchFamily="2" charset="-122"/>
                <a:cs typeface="Times New Roman" panose="02020603050405020304" pitchFamily="18" charset="0"/>
              </a:rPr>
              <a:t>，从该顶点出发开始深度优先搜索，搜索路径上都是由未访问过的边构成，搜索中访问这些边，最后直到回到顶点</a:t>
            </a:r>
            <a:r>
              <a:rPr lang="en-US" altLang="zh-CN" sz="2800" b="0" dirty="0">
                <a:ea typeface="华文楷体" pitchFamily="2" charset="-122"/>
                <a:cs typeface="Times New Roman" panose="02020603050405020304" pitchFamily="18" charset="0"/>
              </a:rPr>
              <a:t>v</a:t>
            </a:r>
            <a:r>
              <a:rPr lang="zh-CN" altLang="zh-CN" sz="2800" b="0" dirty="0">
                <a:ea typeface="华文楷体" pitchFamily="2" charset="-122"/>
                <a:cs typeface="Times New Roman" panose="02020603050405020304" pitchFamily="18" charset="0"/>
              </a:rPr>
              <a:t>且</a:t>
            </a:r>
            <a:r>
              <a:rPr lang="en-US" altLang="zh-CN" sz="2800" b="0" dirty="0">
                <a:ea typeface="华文楷体" pitchFamily="2" charset="-122"/>
                <a:cs typeface="Times New Roman" panose="02020603050405020304" pitchFamily="18" charset="0"/>
              </a:rPr>
              <a:t>v</a:t>
            </a:r>
            <a:r>
              <a:rPr lang="zh-CN" altLang="zh-CN" sz="2800" b="0" dirty="0">
                <a:ea typeface="华文楷体" pitchFamily="2" charset="-122"/>
                <a:cs typeface="Times New Roman" panose="02020603050405020304" pitchFamily="18" charset="0"/>
              </a:rPr>
              <a:t>没有尚未被访问的边，此时便得到了一个回路，此回路为当前结果回路。</a:t>
            </a:r>
          </a:p>
          <a:p>
            <a:pPr marL="514350" lvl="0" indent="-514350">
              <a:buFont typeface="+mj-lt"/>
              <a:buAutoNum type="arabicPeriod"/>
            </a:pPr>
            <a:r>
              <a:rPr lang="zh-CN" altLang="zh-CN" sz="2800" b="0" dirty="0">
                <a:ea typeface="华文楷体" pitchFamily="2" charset="-122"/>
                <a:cs typeface="Times New Roman" panose="02020603050405020304" pitchFamily="18" charset="0"/>
              </a:rPr>
              <a:t>在搜索路径上另外找一个尚有未访问边的顶点，继续如上操作，找到另外一个回路，将该回路拼接在当前结果回路上，形成一个大的、新的结果回路。</a:t>
            </a:r>
          </a:p>
          <a:p>
            <a:pPr marL="514350" lvl="0" indent="-514350">
              <a:buFont typeface="+mj-lt"/>
              <a:buAutoNum type="arabicPeriod"/>
            </a:pPr>
            <a:r>
              <a:rPr lang="zh-CN" altLang="zh-CN" sz="2800" b="0" dirty="0">
                <a:ea typeface="华文楷体" pitchFamily="2" charset="-122"/>
                <a:cs typeface="Times New Roman" panose="02020603050405020304" pitchFamily="18" charset="0"/>
              </a:rPr>
              <a:t>如果在新的结果回路中，还有中间某结点有尚未访问的边，回到</a:t>
            </a:r>
            <a:r>
              <a:rPr lang="en-US" altLang="zh-CN" sz="2800" b="0" dirty="0">
                <a:ea typeface="华文楷体" pitchFamily="2" charset="-122"/>
                <a:cs typeface="Times New Roman" panose="02020603050405020304" pitchFamily="18" charset="0"/>
              </a:rPr>
              <a:t>2</a:t>
            </a:r>
            <a:r>
              <a:rPr lang="zh-CN" altLang="zh-CN" sz="2800" b="0" dirty="0">
                <a:ea typeface="华文楷体" pitchFamily="2" charset="-122"/>
                <a:cs typeface="Times New Roman" panose="02020603050405020304" pitchFamily="18" charset="0"/>
              </a:rPr>
              <a:t>）；如果没有任何中间顶点尚余未访问的边，访问结束，当前结果回路即欧拉回路。</a:t>
            </a:r>
          </a:p>
        </p:txBody>
      </p:sp>
      <p:sp>
        <p:nvSpPr>
          <p:cNvPr id="2" name="标题 1"/>
          <p:cNvSpPr>
            <a:spLocks noGrp="1"/>
          </p:cNvSpPr>
          <p:nvPr>
            <p:ph type="title"/>
          </p:nvPr>
        </p:nvSpPr>
        <p:spPr>
          <a:xfrm>
            <a:off x="420160" y="734268"/>
            <a:ext cx="11162884" cy="574183"/>
          </a:xfrm>
        </p:spPr>
        <p:txBody>
          <a:bodyPr/>
          <a:lstStyle/>
          <a:p>
            <a:r>
              <a:rPr lang="zh-CN" altLang="en-US" dirty="0"/>
              <a:t>求欧拉回路的算法：</a:t>
            </a:r>
          </a:p>
        </p:txBody>
      </p:sp>
    </p:spTree>
    <p:extLst>
      <p:ext uri="{BB962C8B-B14F-4D97-AF65-F5344CB8AC3E}">
        <p14:creationId xmlns:p14="http://schemas.microsoft.com/office/powerpoint/2010/main" val="178800366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160" y="734268"/>
            <a:ext cx="11162884" cy="574183"/>
          </a:xfrm>
        </p:spPr>
        <p:txBody>
          <a:bodyPr/>
          <a:lstStyle/>
          <a:p>
            <a:r>
              <a:rPr lang="zh-CN" altLang="en-US" dirty="0"/>
              <a:t>欧拉回路的求解例子：</a:t>
            </a: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420160" y="1713216"/>
            <a:ext cx="5781857" cy="2997932"/>
          </a:xfrm>
          <a:prstGeom prst="rect">
            <a:avLst/>
          </a:prstGeom>
          <a:noFill/>
          <a:ln>
            <a:noFill/>
          </a:ln>
        </p:spPr>
      </p:pic>
      <p:pic>
        <p:nvPicPr>
          <p:cNvPr id="6" name="图片 5"/>
          <p:cNvPicPr/>
          <p:nvPr/>
        </p:nvPicPr>
        <p:blipFill>
          <a:blip r:embed="rId4">
            <a:extLst>
              <a:ext uri="{28A0092B-C50C-407E-A947-70E740481C1C}">
                <a14:useLocalDpi xmlns:a14="http://schemas.microsoft.com/office/drawing/2010/main" val="0"/>
              </a:ext>
            </a:extLst>
          </a:blip>
          <a:srcRect/>
          <a:stretch>
            <a:fillRect/>
          </a:stretch>
        </p:blipFill>
        <p:spPr bwMode="auto">
          <a:xfrm>
            <a:off x="6202017" y="2804150"/>
            <a:ext cx="5784574" cy="2820539"/>
          </a:xfrm>
          <a:prstGeom prst="rect">
            <a:avLst/>
          </a:prstGeom>
          <a:noFill/>
          <a:ln>
            <a:noFill/>
          </a:ln>
        </p:spPr>
      </p:pic>
      <p:sp>
        <p:nvSpPr>
          <p:cNvPr id="4" name="文本框 3"/>
          <p:cNvSpPr txBox="1"/>
          <p:nvPr/>
        </p:nvSpPr>
        <p:spPr>
          <a:xfrm>
            <a:off x="6858000" y="2047461"/>
            <a:ext cx="3697357" cy="461665"/>
          </a:xfrm>
          <a:prstGeom prst="rect">
            <a:avLst/>
          </a:prstGeom>
          <a:noFill/>
        </p:spPr>
        <p:txBody>
          <a:bodyPr wrap="square" rtlCol="0">
            <a:spAutoFit/>
          </a:bodyPr>
          <a:lstStyle/>
          <a:p>
            <a:r>
              <a:rPr lang="zh-CN" altLang="en-US" sz="2400" dirty="0"/>
              <a:t>第</a:t>
            </a:r>
            <a:r>
              <a:rPr lang="en-US" altLang="zh-CN" sz="2400" dirty="0"/>
              <a:t>1</a:t>
            </a:r>
            <a:r>
              <a:rPr lang="zh-CN" altLang="zh-CN" sz="2400" dirty="0"/>
              <a:t>个回路：</a:t>
            </a:r>
            <a:r>
              <a:rPr lang="en-US" altLang="zh-CN" sz="2400" dirty="0"/>
              <a:t>2-&gt;</a:t>
            </a:r>
            <a:r>
              <a:rPr lang="en-US" altLang="zh-CN" sz="2400" b="1" dirty="0"/>
              <a:t>0</a:t>
            </a:r>
            <a:r>
              <a:rPr lang="en-US" altLang="zh-CN" sz="2400" dirty="0"/>
              <a:t>-&gt;4-&gt;2</a:t>
            </a:r>
            <a:endParaRPr lang="zh-CN" altLang="en-US" sz="2400" dirty="0"/>
          </a:p>
        </p:txBody>
      </p:sp>
      <p:sp>
        <p:nvSpPr>
          <p:cNvPr id="8" name="文本框 7"/>
          <p:cNvSpPr txBox="1"/>
          <p:nvPr/>
        </p:nvSpPr>
        <p:spPr>
          <a:xfrm>
            <a:off x="389306" y="4793692"/>
            <a:ext cx="5612296" cy="830997"/>
          </a:xfrm>
          <a:prstGeom prst="rect">
            <a:avLst/>
          </a:prstGeom>
          <a:noFill/>
        </p:spPr>
        <p:txBody>
          <a:bodyPr wrap="square" rtlCol="0">
            <a:spAutoFit/>
          </a:bodyPr>
          <a:lstStyle/>
          <a:p>
            <a:r>
              <a:rPr lang="zh-CN" altLang="en-US" sz="2400" dirty="0"/>
              <a:t>第</a:t>
            </a:r>
            <a:r>
              <a:rPr lang="en-US" altLang="zh-CN" sz="2400" dirty="0"/>
              <a:t>2</a:t>
            </a:r>
            <a:r>
              <a:rPr lang="zh-CN" altLang="zh-CN" sz="2400" dirty="0"/>
              <a:t>个回路：</a:t>
            </a:r>
            <a:r>
              <a:rPr lang="en-US" altLang="zh-CN" sz="2400" b="1" dirty="0"/>
              <a:t>0</a:t>
            </a:r>
            <a:r>
              <a:rPr lang="en-US" altLang="zh-CN" sz="2400" dirty="0"/>
              <a:t>-&gt;1-&gt;3-&gt;</a:t>
            </a:r>
            <a:r>
              <a:rPr lang="en-US" altLang="zh-CN" sz="2400" b="1" dirty="0"/>
              <a:t>0</a:t>
            </a:r>
          </a:p>
          <a:p>
            <a:r>
              <a:rPr lang="zh-CN" altLang="en-US" sz="2400" dirty="0"/>
              <a:t>并入后结果：</a:t>
            </a:r>
            <a:r>
              <a:rPr lang="en-US" altLang="zh-CN" sz="2400" dirty="0"/>
              <a:t>2-&gt;</a:t>
            </a:r>
            <a:r>
              <a:rPr lang="en-US" altLang="zh-CN" sz="2400" dirty="0">
                <a:solidFill>
                  <a:schemeClr val="accent2"/>
                </a:solidFill>
              </a:rPr>
              <a:t>0-&gt;1-&gt;</a:t>
            </a:r>
            <a:r>
              <a:rPr lang="en-US" altLang="zh-CN" sz="2400" b="1" dirty="0">
                <a:solidFill>
                  <a:schemeClr val="accent2"/>
                </a:solidFill>
              </a:rPr>
              <a:t>3</a:t>
            </a:r>
            <a:r>
              <a:rPr lang="en-US" altLang="zh-CN" sz="2400" dirty="0">
                <a:solidFill>
                  <a:schemeClr val="accent2"/>
                </a:solidFill>
              </a:rPr>
              <a:t>-&gt;0-</a:t>
            </a:r>
            <a:r>
              <a:rPr lang="en-US" altLang="zh-CN" sz="2400" dirty="0"/>
              <a:t>&gt;4-&gt;2</a:t>
            </a:r>
            <a:endParaRPr lang="zh-CN" altLang="en-US" sz="4000" dirty="0"/>
          </a:p>
        </p:txBody>
      </p:sp>
      <p:sp>
        <p:nvSpPr>
          <p:cNvPr id="9" name="文本框 8"/>
          <p:cNvSpPr txBox="1"/>
          <p:nvPr/>
        </p:nvSpPr>
        <p:spPr>
          <a:xfrm>
            <a:off x="389306" y="5707233"/>
            <a:ext cx="7721024" cy="830997"/>
          </a:xfrm>
          <a:prstGeom prst="rect">
            <a:avLst/>
          </a:prstGeom>
          <a:noFill/>
        </p:spPr>
        <p:txBody>
          <a:bodyPr wrap="square" rtlCol="0">
            <a:spAutoFit/>
          </a:bodyPr>
          <a:lstStyle/>
          <a:p>
            <a:r>
              <a:rPr lang="zh-CN" altLang="en-US" sz="2400" dirty="0"/>
              <a:t>第</a:t>
            </a:r>
            <a:r>
              <a:rPr lang="en-US" altLang="zh-CN" sz="2400" dirty="0"/>
              <a:t>3</a:t>
            </a:r>
            <a:r>
              <a:rPr lang="zh-CN" altLang="zh-CN" sz="2400" dirty="0"/>
              <a:t>个回路：</a:t>
            </a:r>
            <a:r>
              <a:rPr lang="en-US" altLang="zh-CN" sz="2400" b="1" dirty="0"/>
              <a:t>3</a:t>
            </a:r>
            <a:r>
              <a:rPr lang="en-US" altLang="zh-CN" sz="2400" dirty="0"/>
              <a:t>-&gt;4-&gt;5-&gt;</a:t>
            </a:r>
            <a:r>
              <a:rPr lang="en-US" altLang="zh-CN" sz="2400" b="1" dirty="0"/>
              <a:t>3</a:t>
            </a:r>
          </a:p>
          <a:p>
            <a:r>
              <a:rPr lang="zh-CN" altLang="en-US" sz="2400" dirty="0"/>
              <a:t>并入后结果：</a:t>
            </a:r>
            <a:r>
              <a:rPr lang="en-US" altLang="zh-CN" sz="2400" dirty="0"/>
              <a:t>2-&gt;0-&gt;1-&gt;</a:t>
            </a:r>
            <a:r>
              <a:rPr lang="en-US" altLang="zh-CN" sz="2400" dirty="0">
                <a:solidFill>
                  <a:schemeClr val="accent2"/>
                </a:solidFill>
              </a:rPr>
              <a:t>3-&gt;4-&gt;5-&gt;3-</a:t>
            </a:r>
            <a:r>
              <a:rPr lang="en-US" altLang="zh-CN" sz="2400" dirty="0"/>
              <a:t>&gt;0-&gt;4-&gt;2</a:t>
            </a:r>
            <a:endParaRPr lang="zh-CN" altLang="en-US" sz="3200" dirty="0"/>
          </a:p>
        </p:txBody>
      </p:sp>
    </p:spTree>
    <p:extLst>
      <p:ext uri="{BB962C8B-B14F-4D97-AF65-F5344CB8AC3E}">
        <p14:creationId xmlns:p14="http://schemas.microsoft.com/office/powerpoint/2010/main" val="333346594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60" y="1527110"/>
            <a:ext cx="4563141" cy="5151985"/>
          </a:xfrm>
        </p:spPr>
        <p:txBody>
          <a:bodyPr>
            <a:noAutofit/>
          </a:bodyPr>
          <a:lstStyle/>
          <a:p>
            <a:pPr marL="609600" indent="-609600">
              <a:buNone/>
            </a:pPr>
            <a:r>
              <a:rPr lang="en-US" altLang="zh-CN" b="0" dirty="0" err="1"/>
              <a:t>struct</a:t>
            </a:r>
            <a:r>
              <a:rPr lang="en-US" altLang="zh-CN" b="0" dirty="0"/>
              <a:t> </a:t>
            </a:r>
            <a:r>
              <a:rPr lang="en-US" altLang="zh-CN" b="0" dirty="0" err="1"/>
              <a:t>EulerNode</a:t>
            </a:r>
            <a:r>
              <a:rPr lang="en-US" altLang="zh-CN" b="0" dirty="0"/>
              <a:t>{</a:t>
            </a:r>
          </a:p>
          <a:p>
            <a:pPr marL="609600" indent="-609600">
              <a:buNone/>
            </a:pPr>
            <a:r>
              <a:rPr lang="en-US" altLang="zh-CN" b="0" dirty="0"/>
              <a:t>	</a:t>
            </a:r>
            <a:r>
              <a:rPr lang="en-US" altLang="zh-CN" b="0" dirty="0" err="1"/>
              <a:t>int</a:t>
            </a:r>
            <a:r>
              <a:rPr lang="en-US" altLang="zh-CN" b="0" dirty="0"/>
              <a:t> </a:t>
            </a:r>
            <a:r>
              <a:rPr lang="en-US" altLang="zh-CN" b="0" dirty="0" err="1"/>
              <a:t>NodeNum</a:t>
            </a:r>
            <a:r>
              <a:rPr lang="en-US" altLang="zh-CN" b="0" dirty="0"/>
              <a:t>;</a:t>
            </a:r>
          </a:p>
          <a:p>
            <a:pPr marL="609600" indent="-609600">
              <a:buNone/>
            </a:pPr>
            <a:r>
              <a:rPr lang="en-US" altLang="zh-CN" b="0" dirty="0"/>
              <a:t>	</a:t>
            </a:r>
            <a:r>
              <a:rPr lang="en-US" altLang="zh-CN" b="0" dirty="0" err="1"/>
              <a:t>EulerNode</a:t>
            </a:r>
            <a:r>
              <a:rPr lang="en-US" altLang="zh-CN" b="0" dirty="0"/>
              <a:t> *next;</a:t>
            </a:r>
            <a:endParaRPr lang="pt-BR" altLang="zh-CN" b="0" dirty="0"/>
          </a:p>
          <a:p>
            <a:pPr marL="609600" indent="-609600">
              <a:buNone/>
            </a:pPr>
            <a:r>
              <a:rPr lang="pt-BR" altLang="zh-CN" b="0" dirty="0"/>
              <a:t>	EulerNode(int ver) </a:t>
            </a:r>
          </a:p>
          <a:p>
            <a:pPr marL="609600" indent="-609600">
              <a:buNone/>
            </a:pPr>
            <a:r>
              <a:rPr lang="pt-BR" altLang="zh-CN" b="0" dirty="0"/>
              <a:t>       {   NodeNum = ver; </a:t>
            </a:r>
          </a:p>
          <a:p>
            <a:pPr marL="609600" indent="-609600">
              <a:buNone/>
            </a:pPr>
            <a:r>
              <a:rPr lang="pt-BR" altLang="zh-CN" b="0" dirty="0"/>
              <a:t>            next =NULL;</a:t>
            </a:r>
          </a:p>
          <a:p>
            <a:pPr marL="609600" indent="-609600">
              <a:buNone/>
            </a:pPr>
            <a:r>
              <a:rPr lang="pt-BR" altLang="zh-CN" b="0" dirty="0"/>
              <a:t>       }</a:t>
            </a:r>
            <a:endParaRPr lang="en-US" altLang="zh-CN" b="0" dirty="0"/>
          </a:p>
          <a:p>
            <a:pPr marL="609600" indent="-609600">
              <a:buNone/>
            </a:pPr>
            <a:r>
              <a:rPr lang="en-US" altLang="zh-CN" b="0" dirty="0"/>
              <a:t>}; </a:t>
            </a:r>
          </a:p>
        </p:txBody>
      </p:sp>
      <p:sp>
        <p:nvSpPr>
          <p:cNvPr id="2" name="标题 1"/>
          <p:cNvSpPr>
            <a:spLocks noGrp="1"/>
          </p:cNvSpPr>
          <p:nvPr>
            <p:ph type="title"/>
          </p:nvPr>
        </p:nvSpPr>
        <p:spPr>
          <a:xfrm>
            <a:off x="420160" y="734268"/>
            <a:ext cx="11162884" cy="574183"/>
          </a:xfrm>
        </p:spPr>
        <p:txBody>
          <a:bodyPr/>
          <a:lstStyle/>
          <a:p>
            <a:r>
              <a:rPr lang="zh-CN" altLang="en-US" dirty="0"/>
              <a:t>求欧拉回路的算法实现：</a:t>
            </a:r>
          </a:p>
        </p:txBody>
      </p:sp>
      <p:grpSp>
        <p:nvGrpSpPr>
          <p:cNvPr id="6" name="Group 8"/>
          <p:cNvGrpSpPr>
            <a:grpSpLocks/>
          </p:cNvGrpSpPr>
          <p:nvPr/>
        </p:nvGrpSpPr>
        <p:grpSpPr bwMode="auto">
          <a:xfrm>
            <a:off x="5805431" y="3629501"/>
            <a:ext cx="896938" cy="503237"/>
            <a:chOff x="4680" y="5028"/>
            <a:chExt cx="720" cy="312"/>
          </a:xfrm>
        </p:grpSpPr>
        <p:sp>
          <p:nvSpPr>
            <p:cNvPr id="7" name="Rectangle 9"/>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8" name="Rectangle 10"/>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grpSp>
        <p:nvGrpSpPr>
          <p:cNvPr id="9" name="Group 11"/>
          <p:cNvGrpSpPr>
            <a:grpSpLocks/>
          </p:cNvGrpSpPr>
          <p:nvPr/>
        </p:nvGrpSpPr>
        <p:grpSpPr bwMode="auto">
          <a:xfrm>
            <a:off x="8942331" y="3629501"/>
            <a:ext cx="898525" cy="503237"/>
            <a:chOff x="4680" y="5028"/>
            <a:chExt cx="720" cy="312"/>
          </a:xfrm>
        </p:grpSpPr>
        <p:sp>
          <p:nvSpPr>
            <p:cNvPr id="10" name="Rectangle 12"/>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11" name="Rectangle 13"/>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grpSp>
        <p:nvGrpSpPr>
          <p:cNvPr id="12" name="Group 14"/>
          <p:cNvGrpSpPr>
            <a:grpSpLocks/>
          </p:cNvGrpSpPr>
          <p:nvPr/>
        </p:nvGrpSpPr>
        <p:grpSpPr bwMode="auto">
          <a:xfrm>
            <a:off x="10085275" y="3635850"/>
            <a:ext cx="896937" cy="503237"/>
            <a:chOff x="4680" y="5028"/>
            <a:chExt cx="720" cy="312"/>
          </a:xfrm>
        </p:grpSpPr>
        <p:sp>
          <p:nvSpPr>
            <p:cNvPr id="13" name="Rectangle 15"/>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14" name="Rectangle 16"/>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28346" rIns="0" bIns="28346"/>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endParaRPr lang="zh-CN" altLang="zh-CN" sz="2800" b="1">
                <a:ea typeface="楷体_GB2312" pitchFamily="49" charset="-122"/>
              </a:endParaRPr>
            </a:p>
          </p:txBody>
        </p:sp>
      </p:grpSp>
      <p:grpSp>
        <p:nvGrpSpPr>
          <p:cNvPr id="15" name="Group 17"/>
          <p:cNvGrpSpPr>
            <a:grpSpLocks/>
          </p:cNvGrpSpPr>
          <p:nvPr/>
        </p:nvGrpSpPr>
        <p:grpSpPr bwMode="auto">
          <a:xfrm>
            <a:off x="7375469" y="3629501"/>
            <a:ext cx="893762" cy="503237"/>
            <a:chOff x="4680" y="5028"/>
            <a:chExt cx="720" cy="312"/>
          </a:xfrm>
        </p:grpSpPr>
        <p:sp>
          <p:nvSpPr>
            <p:cNvPr id="16" name="Rectangle 18"/>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17" name="Rectangle 19"/>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sp>
        <p:nvSpPr>
          <p:cNvPr id="19" name="Line 21"/>
          <p:cNvSpPr>
            <a:spLocks noChangeShapeType="1"/>
          </p:cNvSpPr>
          <p:nvPr/>
        </p:nvSpPr>
        <p:spPr bwMode="auto">
          <a:xfrm>
            <a:off x="6702369" y="3880326"/>
            <a:ext cx="6731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 name="Line 22"/>
          <p:cNvSpPr>
            <a:spLocks noChangeShapeType="1"/>
          </p:cNvSpPr>
          <p:nvPr/>
        </p:nvSpPr>
        <p:spPr bwMode="auto">
          <a:xfrm>
            <a:off x="8048569" y="3880326"/>
            <a:ext cx="8937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 name="Line 23"/>
          <p:cNvSpPr>
            <a:spLocks noChangeShapeType="1"/>
          </p:cNvSpPr>
          <p:nvPr/>
        </p:nvSpPr>
        <p:spPr bwMode="auto">
          <a:xfrm>
            <a:off x="9615431" y="3880326"/>
            <a:ext cx="449263"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 name="Text Box 25"/>
          <p:cNvSpPr txBox="1">
            <a:spLocks noChangeArrowheads="1"/>
          </p:cNvSpPr>
          <p:nvPr/>
        </p:nvSpPr>
        <p:spPr bwMode="auto">
          <a:xfrm>
            <a:off x="5864169" y="3691413"/>
            <a:ext cx="341312"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2</a:t>
            </a:r>
            <a:endParaRPr lang="en-US" altLang="zh-CN" sz="2400" b="1" dirty="0">
              <a:ea typeface="楷体_GB2312" pitchFamily="49" charset="-122"/>
            </a:endParaRPr>
          </a:p>
        </p:txBody>
      </p:sp>
      <p:sp>
        <p:nvSpPr>
          <p:cNvPr id="24" name="Text Box 26"/>
          <p:cNvSpPr txBox="1">
            <a:spLocks noChangeArrowheads="1"/>
          </p:cNvSpPr>
          <p:nvPr/>
        </p:nvSpPr>
        <p:spPr bwMode="auto">
          <a:xfrm>
            <a:off x="7465956" y="3691413"/>
            <a:ext cx="34131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0</a:t>
            </a:r>
            <a:endParaRPr lang="en-US" altLang="zh-CN" sz="2400" b="1" dirty="0">
              <a:ea typeface="楷体_GB2312" pitchFamily="49" charset="-122"/>
            </a:endParaRPr>
          </a:p>
        </p:txBody>
      </p:sp>
      <p:sp>
        <p:nvSpPr>
          <p:cNvPr id="25" name="Text Box 27"/>
          <p:cNvSpPr txBox="1">
            <a:spLocks noChangeArrowheads="1"/>
          </p:cNvSpPr>
          <p:nvPr/>
        </p:nvSpPr>
        <p:spPr bwMode="auto">
          <a:xfrm rot="225503">
            <a:off x="10226018" y="3700939"/>
            <a:ext cx="249198"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2</a:t>
            </a:r>
            <a:endParaRPr lang="en-US" altLang="zh-CN" sz="2400" b="1" dirty="0">
              <a:ea typeface="楷体_GB2312" pitchFamily="49" charset="-122"/>
            </a:endParaRPr>
          </a:p>
        </p:txBody>
      </p:sp>
      <p:sp>
        <p:nvSpPr>
          <p:cNvPr id="26" name="Text Box 28"/>
          <p:cNvSpPr txBox="1">
            <a:spLocks noChangeArrowheads="1"/>
          </p:cNvSpPr>
          <p:nvPr/>
        </p:nvSpPr>
        <p:spPr bwMode="auto">
          <a:xfrm>
            <a:off x="8980431" y="3691413"/>
            <a:ext cx="34131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4</a:t>
            </a:r>
            <a:endParaRPr lang="en-US" altLang="zh-CN" sz="2400" b="1" dirty="0">
              <a:ea typeface="楷体_GB2312" pitchFamily="49" charset="-122"/>
            </a:endParaRPr>
          </a:p>
        </p:txBody>
      </p:sp>
      <p:sp>
        <p:nvSpPr>
          <p:cNvPr id="27" name="Text Box 29"/>
          <p:cNvSpPr txBox="1">
            <a:spLocks noChangeArrowheads="1"/>
          </p:cNvSpPr>
          <p:nvPr/>
        </p:nvSpPr>
        <p:spPr bwMode="auto">
          <a:xfrm>
            <a:off x="10578336" y="3691412"/>
            <a:ext cx="305258"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a:t>
            </a:r>
            <a:endParaRPr lang="en-US" altLang="zh-CN" sz="2400" b="1" dirty="0">
              <a:ea typeface="楷体_GB2312" pitchFamily="49" charset="-122"/>
            </a:endParaRPr>
          </a:p>
        </p:txBody>
      </p:sp>
      <p:grpSp>
        <p:nvGrpSpPr>
          <p:cNvPr id="28" name="Group 30"/>
          <p:cNvGrpSpPr>
            <a:grpSpLocks/>
          </p:cNvGrpSpPr>
          <p:nvPr/>
        </p:nvGrpSpPr>
        <p:grpSpPr bwMode="auto">
          <a:xfrm>
            <a:off x="5958511" y="2741471"/>
            <a:ext cx="896937" cy="869699"/>
            <a:chOff x="2386" y="2950"/>
            <a:chExt cx="900" cy="674"/>
          </a:xfrm>
        </p:grpSpPr>
        <p:sp>
          <p:nvSpPr>
            <p:cNvPr id="29" name="Text Box 31"/>
            <p:cNvSpPr txBox="1">
              <a:spLocks noChangeArrowheads="1"/>
            </p:cNvSpPr>
            <p:nvPr/>
          </p:nvSpPr>
          <p:spPr bwMode="auto">
            <a:xfrm>
              <a:off x="2386" y="2950"/>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h</a:t>
              </a:r>
              <a:endParaRPr lang="en-US" altLang="zh-CN" sz="2400" b="1" dirty="0">
                <a:ea typeface="楷体_GB2312" pitchFamily="49" charset="-122"/>
              </a:endParaRPr>
            </a:p>
          </p:txBody>
        </p:sp>
        <p:sp>
          <p:nvSpPr>
            <p:cNvPr id="30" name="Line 32"/>
            <p:cNvSpPr>
              <a:spLocks noChangeShapeType="1"/>
            </p:cNvSpPr>
            <p:nvPr/>
          </p:nvSpPr>
          <p:spPr bwMode="auto">
            <a:xfrm>
              <a:off x="2520" y="3312"/>
              <a:ext cx="0" cy="31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2" name="Text Box 35"/>
          <p:cNvSpPr txBox="1">
            <a:spLocks noChangeArrowheads="1"/>
          </p:cNvSpPr>
          <p:nvPr/>
        </p:nvSpPr>
        <p:spPr bwMode="auto">
          <a:xfrm>
            <a:off x="5746694" y="4205763"/>
            <a:ext cx="9350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1800" b="1">
                <a:latin typeface="Garamond" panose="02020404030301010803" pitchFamily="18" charset="0"/>
              </a:rPr>
              <a:t>首结点</a:t>
            </a:r>
          </a:p>
        </p:txBody>
      </p:sp>
      <p:sp>
        <p:nvSpPr>
          <p:cNvPr id="3" name="文本框 2"/>
          <p:cNvSpPr txBox="1"/>
          <p:nvPr/>
        </p:nvSpPr>
        <p:spPr>
          <a:xfrm>
            <a:off x="5864169" y="1976646"/>
            <a:ext cx="4065677" cy="800219"/>
          </a:xfrm>
          <a:prstGeom prst="rect">
            <a:avLst/>
          </a:prstGeom>
          <a:noFill/>
        </p:spPr>
        <p:txBody>
          <a:bodyPr wrap="square" rtlCol="0">
            <a:spAutoFit/>
          </a:bodyPr>
          <a:lstStyle/>
          <a:p>
            <a:r>
              <a:rPr lang="zh-CN" altLang="zh-CN" sz="2800" dirty="0"/>
              <a:t>回路：</a:t>
            </a:r>
            <a:r>
              <a:rPr lang="en-US" altLang="zh-CN" sz="2800" b="1" dirty="0"/>
              <a:t>2</a:t>
            </a:r>
            <a:r>
              <a:rPr lang="en-US" altLang="zh-CN" sz="2800" dirty="0"/>
              <a:t>-&gt;0-&gt;4-&gt;</a:t>
            </a:r>
            <a:r>
              <a:rPr lang="en-US" altLang="zh-CN" sz="2800" b="1" dirty="0"/>
              <a:t>2</a:t>
            </a:r>
          </a:p>
          <a:p>
            <a:endParaRPr lang="zh-CN" altLang="en-US" dirty="0"/>
          </a:p>
        </p:txBody>
      </p:sp>
    </p:spTree>
    <p:extLst>
      <p:ext uri="{BB962C8B-B14F-4D97-AF65-F5344CB8AC3E}">
        <p14:creationId xmlns:p14="http://schemas.microsoft.com/office/powerpoint/2010/main" val="389488732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60" y="1527110"/>
            <a:ext cx="11550167" cy="5151985"/>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class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p>
          <a:p>
            <a:pPr marL="0" indent="0">
              <a:buNone/>
            </a:pPr>
            <a:r>
              <a:rPr lang="en-US" altLang="zh-CN" b="0" dirty="0" err="1">
                <a:ea typeface="华文楷体" panose="02010600040101010101" pitchFamily="2" charset="-122"/>
                <a:cs typeface="Times New Roman" panose="02020603050405020304" pitchFamily="18" charset="0"/>
              </a:rPr>
              <a:t>verNode</a:t>
            </a:r>
            <a:r>
              <a:rPr lang="en-US" altLang="zh-CN" b="0" dirty="0">
                <a:ea typeface="华文楷体" panose="02010600040101010101" pitchFamily="2" charset="-122"/>
                <a:cs typeface="Times New Roman" panose="02020603050405020304" pitchFamily="18" charset="0"/>
              </a:rPr>
              <a:t> &lt;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 &gt; *Graph&lt;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 &gt;::clone( ) </a:t>
            </a:r>
          </a:p>
          <a:p>
            <a:pPr marL="0" indent="0">
              <a:buNone/>
            </a:pPr>
            <a:r>
              <a:rPr lang="en-US" altLang="zh-CN" b="0" dirty="0">
                <a:ea typeface="华文楷体" panose="02010600040101010101" pitchFamily="2" charset="-122"/>
                <a:cs typeface="Times New Roman" panose="02020603050405020304" pitchFamily="18" charset="0"/>
              </a:rPr>
              <a:t>{ </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verNode</a:t>
            </a:r>
            <a:r>
              <a:rPr lang="en-US" altLang="zh-CN" b="0" dirty="0">
                <a:ea typeface="华文楷体" panose="02010600040101010101" pitchFamily="2" charset="-122"/>
                <a:cs typeface="Times New Roman" panose="02020603050405020304" pitchFamily="18" charset="0"/>
              </a:rPr>
              <a:t> &lt;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 &gt; *</a:t>
            </a:r>
            <a:r>
              <a:rPr lang="en-US" altLang="zh-CN" b="0" dirty="0" err="1">
                <a:ea typeface="华文楷体" panose="02010600040101010101" pitchFamily="2" charset="-122"/>
                <a:cs typeface="Times New Roman" panose="02020603050405020304" pitchFamily="18" charset="0"/>
              </a:rPr>
              <a:t>tmp</a:t>
            </a:r>
            <a:r>
              <a:rPr lang="en-US" altLang="zh-CN" b="0" dirty="0">
                <a:ea typeface="华文楷体" panose="02010600040101010101" pitchFamily="2" charset="-122"/>
                <a:cs typeface="Times New Roman" panose="02020603050405020304" pitchFamily="18" charset="0"/>
              </a:rPr>
              <a:t> =  new </a:t>
            </a:r>
            <a:r>
              <a:rPr lang="en-US" altLang="zh-CN" b="0" dirty="0" err="1">
                <a:ea typeface="华文楷体" panose="02010600040101010101" pitchFamily="2" charset="-122"/>
                <a:cs typeface="Times New Roman" panose="02020603050405020304" pitchFamily="18" charset="0"/>
              </a:rPr>
              <a:t>verNode</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Vers</a:t>
            </a:r>
            <a:r>
              <a:rPr lang="en-US" altLang="zh-CN" b="0" dirty="0">
                <a:ea typeface="华文楷体" panose="02010600040101010101" pitchFamily="2" charset="-122"/>
                <a:cs typeface="Times New Roman" panose="02020603050405020304" pitchFamily="18" charset="0"/>
              </a:rPr>
              <a:t>];   </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edgeNode</a:t>
            </a:r>
            <a:r>
              <a:rPr lang="en-US" altLang="zh-CN" b="0" dirty="0">
                <a:ea typeface="华文楷体" panose="02010600040101010101" pitchFamily="2" charset="-122"/>
                <a:cs typeface="Times New Roman" panose="02020603050405020304" pitchFamily="18" charset="0"/>
              </a:rPr>
              <a:t> &lt;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 &gt; *p;</a:t>
            </a:r>
          </a:p>
          <a:p>
            <a:pPr marL="0" indent="0">
              <a:buNone/>
            </a:pPr>
            <a:r>
              <a:rPr lang="en-US" altLang="zh-CN" b="0" dirty="0">
                <a:ea typeface="华文楷体" panose="02010600040101010101" pitchFamily="2" charset="-122"/>
                <a:cs typeface="Times New Roman" panose="02020603050405020304" pitchFamily="18" charset="0"/>
              </a:rPr>
              <a:t> </a:t>
            </a:r>
          </a:p>
        </p:txBody>
      </p:sp>
      <p:sp>
        <p:nvSpPr>
          <p:cNvPr id="2" name="标题 1"/>
          <p:cNvSpPr>
            <a:spLocks noGrp="1"/>
          </p:cNvSpPr>
          <p:nvPr>
            <p:ph type="title"/>
          </p:nvPr>
        </p:nvSpPr>
        <p:spPr>
          <a:xfrm>
            <a:off x="420160" y="734268"/>
            <a:ext cx="11162884" cy="574183"/>
          </a:xfrm>
        </p:spPr>
        <p:txBody>
          <a:bodyPr/>
          <a:lstStyle/>
          <a:p>
            <a:r>
              <a:rPr lang="zh-CN" altLang="en-US" dirty="0"/>
              <a:t>求欧拉回路的算法实现：</a:t>
            </a:r>
          </a:p>
        </p:txBody>
      </p:sp>
    </p:spTree>
    <p:extLst>
      <p:ext uri="{BB962C8B-B14F-4D97-AF65-F5344CB8AC3E}">
        <p14:creationId xmlns:p14="http://schemas.microsoft.com/office/powerpoint/2010/main" val="39442809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60" y="1208455"/>
            <a:ext cx="11550167" cy="5649545"/>
          </a:xfrm>
        </p:spPr>
        <p:txBody>
          <a:bodyPr>
            <a:noAutofit/>
          </a:bodyPr>
          <a:lstStyle/>
          <a:p>
            <a:pPr marL="0" indent="0">
              <a:buNone/>
            </a:pPr>
            <a:r>
              <a:rPr lang="nb-NO" altLang="zh-CN" b="0" dirty="0">
                <a:ea typeface="华文楷体" panose="02010600040101010101" pitchFamily="2" charset="-122"/>
                <a:cs typeface="Times New Roman" panose="02020603050405020304" pitchFamily="18" charset="0"/>
              </a:rPr>
              <a:t>       for (int i = 0; i &lt; Vers; ++i) { </a:t>
            </a:r>
            <a:endParaRPr lang="zh-CN" altLang="nb-NO" b="0" dirty="0">
              <a:ea typeface="华文楷体" panose="02010600040101010101" pitchFamily="2" charset="-122"/>
              <a:cs typeface="Times New Roman" panose="02020603050405020304" pitchFamily="18" charset="0"/>
            </a:endParaRPr>
          </a:p>
          <a:p>
            <a:pPr marL="0" indent="0">
              <a:buNone/>
            </a:pPr>
            <a:r>
              <a:rPr lang="zh-CN" altLang="nb-NO" b="0" dirty="0">
                <a:ea typeface="华文楷体" panose="02010600040101010101" pitchFamily="2" charset="-122"/>
                <a:cs typeface="Times New Roman" panose="02020603050405020304" pitchFamily="18" charset="0"/>
              </a:rPr>
              <a:t>	</a:t>
            </a:r>
            <a:r>
              <a:rPr lang="nb-NO" altLang="zh-CN" b="0" dirty="0">
                <a:ea typeface="华文楷体" panose="02010600040101010101" pitchFamily="2" charset="-122"/>
                <a:cs typeface="Times New Roman" panose="02020603050405020304" pitchFamily="18" charset="0"/>
              </a:rPr>
              <a:t>tmp[i].ver = verList[i].ver;   </a:t>
            </a:r>
            <a:endParaRPr lang="zh-CN" altLang="nb-NO" b="0" dirty="0">
              <a:ea typeface="华文楷体" panose="02010600040101010101" pitchFamily="2" charset="-122"/>
              <a:cs typeface="Times New Roman" panose="02020603050405020304" pitchFamily="18" charset="0"/>
            </a:endParaRPr>
          </a:p>
          <a:p>
            <a:pPr marL="0" indent="0">
              <a:buNone/>
            </a:pPr>
            <a:r>
              <a:rPr lang="zh-CN" altLang="nb-NO" b="0" dirty="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p =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adj</a:t>
            </a:r>
            <a:r>
              <a:rPr lang="en-US" altLang="zh-CN" b="0" dirty="0">
                <a:ea typeface="华文楷体" panose="02010600040101010101" pitchFamily="2" charset="-122"/>
                <a:cs typeface="Times New Roman" panose="02020603050405020304" pitchFamily="18" charset="0"/>
              </a:rPr>
              <a:t>;</a:t>
            </a:r>
          </a:p>
          <a:p>
            <a:pPr marL="0" indent="0">
              <a:buNone/>
            </a:pPr>
            <a:r>
              <a:rPr lang="en-US" altLang="zh-CN" b="0" dirty="0">
                <a:ea typeface="华文楷体" panose="02010600040101010101" pitchFamily="2" charset="-122"/>
                <a:cs typeface="Times New Roman" panose="02020603050405020304" pitchFamily="18" charset="0"/>
              </a:rPr>
              <a:t>	while (p) {  </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tmp</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adj</a:t>
            </a:r>
            <a:r>
              <a:rPr lang="en-US" altLang="zh-CN" b="0" dirty="0">
                <a:ea typeface="华文楷体" panose="02010600040101010101" pitchFamily="2" charset="-122"/>
                <a:cs typeface="Times New Roman" panose="02020603050405020304" pitchFamily="18" charset="0"/>
              </a:rPr>
              <a:t> = new </a:t>
            </a:r>
            <a:r>
              <a:rPr lang="en-US" altLang="zh-CN" b="0" dirty="0" err="1">
                <a:ea typeface="华文楷体" panose="02010600040101010101" pitchFamily="2" charset="-122"/>
                <a:cs typeface="Times New Roman" panose="02020603050405020304" pitchFamily="18" charset="0"/>
              </a:rPr>
              <a:t>edgeNode</a:t>
            </a:r>
            <a:r>
              <a:rPr lang="en-US" altLang="zh-CN" b="0" dirty="0">
                <a:ea typeface="华文楷体" panose="02010600040101010101" pitchFamily="2" charset="-122"/>
                <a:cs typeface="Times New Roman" panose="02020603050405020304" pitchFamily="18" charset="0"/>
              </a:rPr>
              <a:t>(p-&gt;</a:t>
            </a:r>
            <a:r>
              <a:rPr lang="en-US" altLang="zh-CN" b="0" dirty="0" err="1">
                <a:ea typeface="华文楷体" panose="02010600040101010101" pitchFamily="2" charset="-122"/>
                <a:cs typeface="Times New Roman" panose="02020603050405020304" pitchFamily="18" charset="0"/>
              </a:rPr>
              <a:t>dest</a:t>
            </a:r>
            <a:r>
              <a:rPr lang="en-US" altLang="zh-CN" b="0" dirty="0">
                <a:ea typeface="华文楷体" panose="02010600040101010101" pitchFamily="2" charset="-122"/>
                <a:cs typeface="Times New Roman" panose="02020603050405020304" pitchFamily="18" charset="0"/>
              </a:rPr>
              <a:t>, p-&gt;weight, </a:t>
            </a:r>
            <a:r>
              <a:rPr lang="en-US" altLang="zh-CN" b="0" dirty="0" err="1">
                <a:ea typeface="华文楷体" panose="02010600040101010101" pitchFamily="2" charset="-122"/>
                <a:cs typeface="Times New Roman" panose="02020603050405020304" pitchFamily="18" charset="0"/>
              </a:rPr>
              <a:t>tmp</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adj</a:t>
            </a:r>
            <a:r>
              <a:rPr lang="en-US" altLang="zh-CN" b="0" dirty="0">
                <a:ea typeface="华文楷体" panose="02010600040101010101" pitchFamily="2" charset="-122"/>
                <a:cs typeface="Times New Roman" panose="02020603050405020304" pitchFamily="18" charset="0"/>
              </a:rPr>
              <a:t>);</a:t>
            </a:r>
          </a:p>
          <a:p>
            <a:pPr marL="0" indent="0">
              <a:buNone/>
            </a:pPr>
            <a:r>
              <a:rPr lang="en-US" altLang="zh-CN" b="0" dirty="0">
                <a:ea typeface="华文楷体" panose="02010600040101010101" pitchFamily="2" charset="-122"/>
                <a:cs typeface="Times New Roman" panose="02020603050405020304" pitchFamily="18" charset="0"/>
              </a:rPr>
              <a:t>		p = p-&gt;link;</a:t>
            </a:r>
          </a:p>
          <a:p>
            <a:pPr marL="0" indent="0">
              <a:buNone/>
            </a:pPr>
            <a:r>
              <a:rPr lang="en-US" altLang="zh-CN" b="0" dirty="0">
                <a:ea typeface="华文楷体" panose="02010600040101010101" pitchFamily="2" charset="-122"/>
                <a:cs typeface="Times New Roman" panose="02020603050405020304" pitchFamily="18" charset="0"/>
              </a:rPr>
              <a:t>	}//while</a:t>
            </a:r>
          </a:p>
          <a:p>
            <a:pPr marL="0" indent="0">
              <a:buNone/>
            </a:pPr>
            <a:r>
              <a:rPr lang="en-US" altLang="zh-CN" b="0" dirty="0">
                <a:ea typeface="华文楷体" panose="02010600040101010101" pitchFamily="2" charset="-122"/>
                <a:cs typeface="Times New Roman" panose="02020603050405020304" pitchFamily="18" charset="0"/>
              </a:rPr>
              <a:t>        }//for</a:t>
            </a:r>
          </a:p>
          <a:p>
            <a:pPr marL="0" indent="0">
              <a:buNone/>
            </a:pPr>
            <a:r>
              <a:rPr lang="en-US" altLang="zh-CN" b="0" dirty="0">
                <a:ea typeface="华文楷体" panose="02010600040101010101" pitchFamily="2" charset="-122"/>
                <a:cs typeface="Times New Roman" panose="02020603050405020304" pitchFamily="18" charset="0"/>
              </a:rPr>
              <a:t>        return </a:t>
            </a:r>
            <a:r>
              <a:rPr lang="en-US" altLang="zh-CN" b="0" dirty="0" err="1">
                <a:ea typeface="华文楷体" panose="02010600040101010101" pitchFamily="2" charset="-122"/>
                <a:cs typeface="Times New Roman" panose="02020603050405020304" pitchFamily="18" charset="0"/>
              </a:rPr>
              <a:t>tmp</a:t>
            </a:r>
            <a:r>
              <a:rPr lang="en-US" altLang="zh-CN" b="0" dirty="0">
                <a:ea typeface="华文楷体" panose="02010600040101010101" pitchFamily="2" charset="-122"/>
                <a:cs typeface="Times New Roman" panose="02020603050405020304" pitchFamily="18" charset="0"/>
              </a:rPr>
              <a:t>; </a:t>
            </a:r>
          </a:p>
          <a:p>
            <a:pPr marL="0" indent="0">
              <a:buNone/>
            </a:pPr>
            <a:r>
              <a:rPr lang="en-US" altLang="zh-CN" b="0" dirty="0">
                <a:ea typeface="华文楷体" panose="02010600040101010101" pitchFamily="2" charset="-122"/>
                <a:cs typeface="Times New Roman" panose="02020603050405020304" pitchFamily="18" charset="0"/>
              </a:rPr>
              <a:t>} </a:t>
            </a:r>
          </a:p>
        </p:txBody>
      </p:sp>
      <p:sp>
        <p:nvSpPr>
          <p:cNvPr id="2" name="标题 1"/>
          <p:cNvSpPr>
            <a:spLocks noGrp="1"/>
          </p:cNvSpPr>
          <p:nvPr>
            <p:ph type="title"/>
          </p:nvPr>
        </p:nvSpPr>
        <p:spPr>
          <a:xfrm>
            <a:off x="420160" y="734268"/>
            <a:ext cx="11162884" cy="574183"/>
          </a:xfrm>
        </p:spPr>
        <p:txBody>
          <a:bodyPr/>
          <a:lstStyle/>
          <a:p>
            <a:r>
              <a:rPr lang="zh-CN" altLang="en-US" dirty="0"/>
              <a:t>求欧拉回路的算法实现：</a:t>
            </a:r>
          </a:p>
        </p:txBody>
      </p:sp>
    </p:spTree>
    <p:extLst>
      <p:ext uri="{BB962C8B-B14F-4D97-AF65-F5344CB8AC3E}">
        <p14:creationId xmlns:p14="http://schemas.microsoft.com/office/powerpoint/2010/main" val="2418706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6" y="1558862"/>
            <a:ext cx="8425669" cy="4444373"/>
          </a:xfrm>
        </p:spPr>
        <p:txBody>
          <a:bodyPr>
            <a:no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如果一条路径上除了第一个顶点和最后一个顶点可能相同之外，其余各顶点都不相同，这样的路径称为</a:t>
            </a:r>
            <a:r>
              <a:rPr lang="zh-CN" altLang="zh-CN" sz="2800" dirty="0">
                <a:ea typeface="华文楷体" pitchFamily="2" charset="-122"/>
                <a:cs typeface="Times New Roman" panose="02020603050405020304" pitchFamily="18" charset="0"/>
              </a:rPr>
              <a:t>简单路径</a:t>
            </a:r>
            <a:r>
              <a:rPr lang="zh-CN" altLang="zh-CN" sz="2800" b="0" dirty="0">
                <a:ea typeface="华文楷体" pitchFamily="2" charset="-122"/>
                <a:cs typeface="Times New Roman" panose="02020603050405020304" pitchFamily="18" charset="0"/>
              </a:rPr>
              <a:t>。简单路径上如果第一个顶点和最后一个顶点相同，则该路径也称为</a:t>
            </a:r>
            <a:r>
              <a:rPr lang="zh-CN" altLang="zh-CN" sz="2800" dirty="0">
                <a:ea typeface="华文楷体" pitchFamily="2" charset="-122"/>
                <a:cs typeface="Times New Roman" panose="02020603050405020304" pitchFamily="18" charset="0"/>
              </a:rPr>
              <a:t>简单回路或简单环</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在图</a:t>
            </a:r>
            <a:r>
              <a:rPr lang="en-US" altLang="zh-CN" sz="2800" b="0" dirty="0">
                <a:ea typeface="华文楷体" pitchFamily="2" charset="-122"/>
                <a:cs typeface="Times New Roman" panose="02020603050405020304" pitchFamily="18" charset="0"/>
              </a:rPr>
              <a:t>G3</a:t>
            </a:r>
            <a:r>
              <a:rPr lang="zh-CN" altLang="zh-CN" sz="2800" b="0" dirty="0">
                <a:ea typeface="华文楷体" pitchFamily="2" charset="-122"/>
                <a:cs typeface="Times New Roman" panose="02020603050405020304" pitchFamily="18" charset="0"/>
              </a:rPr>
              <a:t>中，顶点序列</a:t>
            </a:r>
            <a:r>
              <a:rPr lang="en-US" altLang="zh-CN" sz="2800" b="0" dirty="0">
                <a:ea typeface="华文楷体" pitchFamily="2" charset="-122"/>
                <a:cs typeface="Times New Roman" panose="02020603050405020304" pitchFamily="18" charset="0"/>
              </a:rPr>
              <a:t>A,D,E,F</a:t>
            </a:r>
            <a:r>
              <a:rPr lang="zh-CN" altLang="zh-CN" sz="2800" b="0" dirty="0">
                <a:ea typeface="华文楷体" pitchFamily="2" charset="-122"/>
                <a:cs typeface="Times New Roman" panose="02020603050405020304" pitchFamily="18" charset="0"/>
              </a:rPr>
              <a:t>是简单路径，顶点序列</a:t>
            </a:r>
            <a:r>
              <a:rPr lang="en-US" altLang="zh-CN" sz="2800" b="0" dirty="0">
                <a:ea typeface="华文楷体" pitchFamily="2" charset="-122"/>
                <a:cs typeface="Times New Roman" panose="02020603050405020304" pitchFamily="18" charset="0"/>
              </a:rPr>
              <a:t>A,D,E,F,B,A</a:t>
            </a:r>
            <a:r>
              <a:rPr lang="zh-CN" altLang="zh-CN" sz="2800" b="0" dirty="0">
                <a:ea typeface="华文楷体" pitchFamily="2" charset="-122"/>
                <a:cs typeface="Times New Roman" panose="02020603050405020304" pitchFamily="18" charset="0"/>
              </a:rPr>
              <a:t>是简单路径，也是简单回路。顶点序列</a:t>
            </a:r>
            <a:r>
              <a:rPr lang="en-US" altLang="zh-CN" sz="2800" b="0" dirty="0">
                <a:ea typeface="华文楷体" pitchFamily="2" charset="-122"/>
                <a:cs typeface="Times New Roman" panose="02020603050405020304" pitchFamily="18" charset="0"/>
              </a:rPr>
              <a:t>A,D,C,E,D,B</a:t>
            </a:r>
            <a:r>
              <a:rPr lang="zh-CN" altLang="zh-CN" sz="2800" b="0" dirty="0">
                <a:ea typeface="华文楷体" pitchFamily="2" charset="-122"/>
                <a:cs typeface="Times New Roman" panose="02020603050405020304" pitchFamily="18" charset="0"/>
              </a:rPr>
              <a:t>不是简单路径，顶点序列</a:t>
            </a:r>
            <a:r>
              <a:rPr lang="en-US" altLang="zh-CN" sz="2800" b="0" dirty="0">
                <a:ea typeface="华文楷体" pitchFamily="2" charset="-122"/>
                <a:cs typeface="Times New Roman" panose="02020603050405020304" pitchFamily="18" charset="0"/>
              </a:rPr>
              <a:t>A,D,C,E,D,B,A</a:t>
            </a:r>
            <a:r>
              <a:rPr lang="zh-CN" altLang="zh-CN" sz="2800" b="0" dirty="0">
                <a:ea typeface="华文楷体" pitchFamily="2" charset="-122"/>
                <a:cs typeface="Times New Roman" panose="02020603050405020304" pitchFamily="18" charset="0"/>
              </a:rPr>
              <a:t>是回路但不是简单回路。</a:t>
            </a: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en-US" dirty="0"/>
              <a:t>相关术语：</a:t>
            </a:r>
          </a:p>
        </p:txBody>
      </p:sp>
      <p:pic>
        <p:nvPicPr>
          <p:cNvPr id="4" name="图片 3"/>
          <p:cNvPicPr>
            <a:picLocks noChangeAspect="1"/>
          </p:cNvPicPr>
          <p:nvPr/>
        </p:nvPicPr>
        <p:blipFill>
          <a:blip r:embed="rId3"/>
          <a:stretch>
            <a:fillRect/>
          </a:stretch>
        </p:blipFill>
        <p:spPr>
          <a:xfrm>
            <a:off x="8838759" y="2213831"/>
            <a:ext cx="2931120" cy="3134434"/>
          </a:xfrm>
          <a:prstGeom prst="rect">
            <a:avLst/>
          </a:prstGeom>
        </p:spPr>
      </p:pic>
    </p:spTree>
    <p:extLst>
      <p:ext uri="{BB962C8B-B14F-4D97-AF65-F5344CB8AC3E}">
        <p14:creationId xmlns:p14="http://schemas.microsoft.com/office/powerpoint/2010/main" val="412910770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160" y="734268"/>
            <a:ext cx="11162884" cy="574183"/>
          </a:xfrm>
        </p:spPr>
        <p:txBody>
          <a:bodyPr/>
          <a:lstStyle/>
          <a:p>
            <a:r>
              <a:rPr lang="zh-CN" altLang="en-US" dirty="0"/>
              <a:t>欧拉回路的求解例子：</a:t>
            </a: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420160" y="1713216"/>
            <a:ext cx="5781857" cy="2997932"/>
          </a:xfrm>
          <a:prstGeom prst="rect">
            <a:avLst/>
          </a:prstGeom>
          <a:noFill/>
          <a:ln>
            <a:noFill/>
          </a:ln>
        </p:spPr>
      </p:pic>
      <p:pic>
        <p:nvPicPr>
          <p:cNvPr id="6" name="图片 5"/>
          <p:cNvPicPr/>
          <p:nvPr/>
        </p:nvPicPr>
        <p:blipFill>
          <a:blip r:embed="rId4">
            <a:extLst>
              <a:ext uri="{28A0092B-C50C-407E-A947-70E740481C1C}">
                <a14:useLocalDpi xmlns:a14="http://schemas.microsoft.com/office/drawing/2010/main" val="0"/>
              </a:ext>
            </a:extLst>
          </a:blip>
          <a:srcRect/>
          <a:stretch>
            <a:fillRect/>
          </a:stretch>
        </p:blipFill>
        <p:spPr bwMode="auto">
          <a:xfrm>
            <a:off x="6202017" y="2804150"/>
            <a:ext cx="5784574" cy="2820539"/>
          </a:xfrm>
          <a:prstGeom prst="rect">
            <a:avLst/>
          </a:prstGeom>
          <a:noFill/>
          <a:ln>
            <a:noFill/>
          </a:ln>
        </p:spPr>
      </p:pic>
      <p:sp>
        <p:nvSpPr>
          <p:cNvPr id="4" name="文本框 3"/>
          <p:cNvSpPr txBox="1"/>
          <p:nvPr/>
        </p:nvSpPr>
        <p:spPr>
          <a:xfrm>
            <a:off x="6858000" y="2047461"/>
            <a:ext cx="3697357" cy="461665"/>
          </a:xfrm>
          <a:prstGeom prst="rect">
            <a:avLst/>
          </a:prstGeom>
          <a:noFill/>
        </p:spPr>
        <p:txBody>
          <a:bodyPr wrap="square" rtlCol="0">
            <a:spAutoFit/>
          </a:bodyPr>
          <a:lstStyle/>
          <a:p>
            <a:r>
              <a:rPr lang="zh-CN" altLang="en-US" sz="2400" dirty="0"/>
              <a:t>第</a:t>
            </a:r>
            <a:r>
              <a:rPr lang="en-US" altLang="zh-CN" sz="2400" dirty="0"/>
              <a:t>1</a:t>
            </a:r>
            <a:r>
              <a:rPr lang="zh-CN" altLang="zh-CN" sz="2400" dirty="0"/>
              <a:t>个回路：</a:t>
            </a:r>
            <a:r>
              <a:rPr lang="en-US" altLang="zh-CN" sz="2400" dirty="0"/>
              <a:t>2-&gt;</a:t>
            </a:r>
            <a:r>
              <a:rPr lang="en-US" altLang="zh-CN" sz="2400" b="1" dirty="0"/>
              <a:t>0</a:t>
            </a:r>
            <a:r>
              <a:rPr lang="en-US" altLang="zh-CN" sz="2400" dirty="0"/>
              <a:t>-&gt;4-&gt;2</a:t>
            </a:r>
            <a:endParaRPr lang="zh-CN" altLang="en-US" sz="2400" dirty="0"/>
          </a:p>
        </p:txBody>
      </p:sp>
      <p:sp>
        <p:nvSpPr>
          <p:cNvPr id="8" name="文本框 7"/>
          <p:cNvSpPr txBox="1"/>
          <p:nvPr/>
        </p:nvSpPr>
        <p:spPr>
          <a:xfrm>
            <a:off x="389306" y="4793692"/>
            <a:ext cx="5612296" cy="830997"/>
          </a:xfrm>
          <a:prstGeom prst="rect">
            <a:avLst/>
          </a:prstGeom>
          <a:noFill/>
        </p:spPr>
        <p:txBody>
          <a:bodyPr wrap="square" rtlCol="0">
            <a:spAutoFit/>
          </a:bodyPr>
          <a:lstStyle/>
          <a:p>
            <a:r>
              <a:rPr lang="zh-CN" altLang="en-US" sz="2400" dirty="0"/>
              <a:t>第</a:t>
            </a:r>
            <a:r>
              <a:rPr lang="en-US" altLang="zh-CN" sz="2400" dirty="0"/>
              <a:t>2</a:t>
            </a:r>
            <a:r>
              <a:rPr lang="zh-CN" altLang="zh-CN" sz="2400" dirty="0"/>
              <a:t>个回路：</a:t>
            </a:r>
            <a:r>
              <a:rPr lang="en-US" altLang="zh-CN" sz="2400" b="1" dirty="0"/>
              <a:t>0</a:t>
            </a:r>
            <a:r>
              <a:rPr lang="en-US" altLang="zh-CN" sz="2400" dirty="0"/>
              <a:t>-&gt;1-&gt;3-&gt;</a:t>
            </a:r>
            <a:r>
              <a:rPr lang="en-US" altLang="zh-CN" sz="2400" b="1" dirty="0"/>
              <a:t>0</a:t>
            </a:r>
          </a:p>
          <a:p>
            <a:r>
              <a:rPr lang="zh-CN" altLang="en-US" sz="2400" dirty="0"/>
              <a:t>并入后结果：</a:t>
            </a:r>
            <a:r>
              <a:rPr lang="en-US" altLang="zh-CN" sz="2400" dirty="0"/>
              <a:t>2-&gt;</a:t>
            </a:r>
            <a:r>
              <a:rPr lang="en-US" altLang="zh-CN" sz="2400" dirty="0">
                <a:solidFill>
                  <a:schemeClr val="accent2"/>
                </a:solidFill>
              </a:rPr>
              <a:t>0-&gt;1-&gt;</a:t>
            </a:r>
            <a:r>
              <a:rPr lang="en-US" altLang="zh-CN" sz="2400" b="1" dirty="0">
                <a:solidFill>
                  <a:schemeClr val="accent2"/>
                </a:solidFill>
              </a:rPr>
              <a:t>3</a:t>
            </a:r>
            <a:r>
              <a:rPr lang="en-US" altLang="zh-CN" sz="2400" dirty="0">
                <a:solidFill>
                  <a:schemeClr val="accent2"/>
                </a:solidFill>
              </a:rPr>
              <a:t>-&gt;0-</a:t>
            </a:r>
            <a:r>
              <a:rPr lang="en-US" altLang="zh-CN" sz="2400" dirty="0"/>
              <a:t>&gt;4-&gt;2</a:t>
            </a:r>
            <a:endParaRPr lang="zh-CN" altLang="en-US" sz="4000" dirty="0"/>
          </a:p>
        </p:txBody>
      </p:sp>
      <p:sp>
        <p:nvSpPr>
          <p:cNvPr id="9" name="文本框 8"/>
          <p:cNvSpPr txBox="1"/>
          <p:nvPr/>
        </p:nvSpPr>
        <p:spPr>
          <a:xfrm>
            <a:off x="389306" y="5707233"/>
            <a:ext cx="7721024" cy="830997"/>
          </a:xfrm>
          <a:prstGeom prst="rect">
            <a:avLst/>
          </a:prstGeom>
          <a:noFill/>
        </p:spPr>
        <p:txBody>
          <a:bodyPr wrap="square" rtlCol="0">
            <a:spAutoFit/>
          </a:bodyPr>
          <a:lstStyle/>
          <a:p>
            <a:r>
              <a:rPr lang="zh-CN" altLang="en-US" sz="2400" dirty="0"/>
              <a:t>第</a:t>
            </a:r>
            <a:r>
              <a:rPr lang="en-US" altLang="zh-CN" sz="2400" dirty="0"/>
              <a:t>3</a:t>
            </a:r>
            <a:r>
              <a:rPr lang="zh-CN" altLang="zh-CN" sz="2400" dirty="0"/>
              <a:t>个回路：</a:t>
            </a:r>
            <a:r>
              <a:rPr lang="en-US" altLang="zh-CN" sz="2400" b="1" dirty="0"/>
              <a:t>3</a:t>
            </a:r>
            <a:r>
              <a:rPr lang="en-US" altLang="zh-CN" sz="2400" dirty="0"/>
              <a:t>-&gt;4-&gt;5-&gt;</a:t>
            </a:r>
            <a:r>
              <a:rPr lang="en-US" altLang="zh-CN" sz="2400" b="1" dirty="0"/>
              <a:t>3</a:t>
            </a:r>
          </a:p>
          <a:p>
            <a:r>
              <a:rPr lang="zh-CN" altLang="en-US" sz="2400" dirty="0"/>
              <a:t>并入后结果：</a:t>
            </a:r>
            <a:r>
              <a:rPr lang="en-US" altLang="zh-CN" sz="2400" dirty="0"/>
              <a:t>2-&gt;0-&gt;1-&gt;</a:t>
            </a:r>
            <a:r>
              <a:rPr lang="en-US" altLang="zh-CN" sz="2400" dirty="0">
                <a:solidFill>
                  <a:schemeClr val="accent2"/>
                </a:solidFill>
              </a:rPr>
              <a:t>3-&gt;4-&gt;5-&gt;3-</a:t>
            </a:r>
            <a:r>
              <a:rPr lang="en-US" altLang="zh-CN" sz="2400" dirty="0"/>
              <a:t>&gt;0-&gt;4-&gt;2</a:t>
            </a:r>
            <a:endParaRPr lang="zh-CN" altLang="en-US" sz="3200" dirty="0"/>
          </a:p>
        </p:txBody>
      </p:sp>
    </p:spTree>
    <p:extLst>
      <p:ext uri="{BB962C8B-B14F-4D97-AF65-F5344CB8AC3E}">
        <p14:creationId xmlns:p14="http://schemas.microsoft.com/office/powerpoint/2010/main" val="386356276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60" y="1240764"/>
            <a:ext cx="10637048" cy="5617236"/>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class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p>
          <a:p>
            <a:pPr marL="0" indent="0">
              <a:buNone/>
            </a:pPr>
            <a:r>
              <a:rPr lang="en-US" altLang="zh-CN" b="0" dirty="0" err="1">
                <a:ea typeface="华文楷体" panose="02010600040101010101" pitchFamily="2" charset="-122"/>
                <a:cs typeface="Times New Roman" panose="02020603050405020304" pitchFamily="18" charset="0"/>
              </a:rPr>
              <a:t>EulerNode</a:t>
            </a:r>
            <a:r>
              <a:rPr lang="en-US" altLang="zh-CN" b="0" dirty="0">
                <a:ea typeface="华文楷体" panose="02010600040101010101" pitchFamily="2" charset="-122"/>
                <a:cs typeface="Times New Roman" panose="02020603050405020304" pitchFamily="18" charset="0"/>
              </a:rPr>
              <a:t> * Graph&lt;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 &gt;::</a:t>
            </a:r>
            <a:r>
              <a:rPr lang="en-US" altLang="zh-CN" b="0" dirty="0" err="1">
                <a:ea typeface="华文楷体" panose="02010600040101010101" pitchFamily="2" charset="-122"/>
                <a:cs typeface="Times New Roman" panose="02020603050405020304" pitchFamily="18" charset="0"/>
              </a:rPr>
              <a:t>EulerCircuit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start, </a:t>
            </a:r>
            <a:r>
              <a:rPr lang="en-US" altLang="zh-CN" b="0" dirty="0" err="1">
                <a:ea typeface="华文楷体" panose="02010600040101010101" pitchFamily="2" charset="-122"/>
                <a:cs typeface="Times New Roman" panose="02020603050405020304" pitchFamily="18" charset="0"/>
              </a:rPr>
              <a:t>EulerNode</a:t>
            </a:r>
            <a:r>
              <a:rPr lang="en-US" altLang="zh-CN" b="0" dirty="0">
                <a:ea typeface="华文楷体" panose="02010600040101010101" pitchFamily="2" charset="-122"/>
                <a:cs typeface="Times New Roman" panose="02020603050405020304" pitchFamily="18" charset="0"/>
              </a:rPr>
              <a:t> *&amp;end)</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EulerNode</a:t>
            </a:r>
            <a:r>
              <a:rPr lang="en-US" altLang="zh-CN" b="0" dirty="0">
                <a:ea typeface="华文楷体" panose="02010600040101010101" pitchFamily="2" charset="-122"/>
                <a:cs typeface="Times New Roman" panose="02020603050405020304" pitchFamily="18" charset="0"/>
              </a:rPr>
              <a:t> *beg;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nextNode</a:t>
            </a:r>
            <a:r>
              <a:rPr lang="en-US" altLang="zh-CN" b="0" dirty="0">
                <a:ea typeface="华文楷体" panose="02010600040101010101" pitchFamily="2" charset="-122"/>
                <a:cs typeface="Times New Roman" panose="02020603050405020304" pitchFamily="18" charset="0"/>
              </a:rPr>
              <a:t>;</a:t>
            </a:r>
          </a:p>
          <a:p>
            <a:pPr marL="0" indent="0">
              <a:buNone/>
            </a:pPr>
            <a:r>
              <a:rPr lang="en-US" altLang="zh-CN" b="0" dirty="0">
                <a:ea typeface="华文楷体" panose="02010600040101010101" pitchFamily="2" charset="-122"/>
                <a:cs typeface="Times New Roman" panose="02020603050405020304" pitchFamily="18" charset="0"/>
              </a:rPr>
              <a:t>      beg = end = new </a:t>
            </a:r>
            <a:r>
              <a:rPr lang="en-US" altLang="zh-CN" b="0" dirty="0" err="1">
                <a:ea typeface="华文楷体" panose="02010600040101010101" pitchFamily="2" charset="-122"/>
                <a:cs typeface="Times New Roman" panose="02020603050405020304" pitchFamily="18" charset="0"/>
              </a:rPr>
              <a:t>EulerNode</a:t>
            </a:r>
            <a:r>
              <a:rPr lang="en-US" altLang="zh-CN" b="0" dirty="0">
                <a:ea typeface="华文楷体" panose="02010600040101010101" pitchFamily="2" charset="-122"/>
                <a:cs typeface="Times New Roman" panose="02020603050405020304" pitchFamily="18" charset="0"/>
              </a:rPr>
              <a:t>(start); </a:t>
            </a:r>
          </a:p>
          <a:p>
            <a:pPr marL="0" indent="0">
              <a:buNone/>
            </a:pPr>
            <a:r>
              <a:rPr lang="en-US" altLang="zh-CN" b="0" dirty="0">
                <a:ea typeface="华文楷体" panose="02010600040101010101" pitchFamily="2" charset="-122"/>
                <a:cs typeface="Times New Roman" panose="02020603050405020304" pitchFamily="18" charset="0"/>
              </a:rPr>
              <a:t>      while(</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[start].</a:t>
            </a:r>
            <a:r>
              <a:rPr lang="en-US" altLang="zh-CN" b="0" dirty="0" err="1">
                <a:ea typeface="华文楷体" panose="02010600040101010101" pitchFamily="2" charset="-122"/>
                <a:cs typeface="Times New Roman" panose="02020603050405020304" pitchFamily="18" charset="0"/>
              </a:rPr>
              <a:t>adj</a:t>
            </a:r>
            <a:r>
              <a:rPr lang="en-US" altLang="zh-CN" b="0" dirty="0">
                <a:ea typeface="华文楷体" panose="02010600040101010101" pitchFamily="2" charset="-122"/>
                <a:cs typeface="Times New Roman" panose="02020603050405020304" pitchFamily="18" charset="0"/>
              </a:rPr>
              <a:t> != NULL) { </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nextNode</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[start].</a:t>
            </a:r>
            <a:r>
              <a:rPr lang="en-US" altLang="zh-CN" b="0" dirty="0" err="1">
                <a:ea typeface="华文楷体" panose="02010600040101010101" pitchFamily="2" charset="-122"/>
                <a:cs typeface="Times New Roman" panose="02020603050405020304" pitchFamily="18" charset="0"/>
              </a:rPr>
              <a:t>adj</a:t>
            </a:r>
            <a:r>
              <a:rPr lang="en-US" altLang="zh-CN" b="0" dirty="0">
                <a:ea typeface="华文楷体" panose="02010600040101010101" pitchFamily="2" charset="-122"/>
                <a:cs typeface="Times New Roman" panose="02020603050405020304" pitchFamily="18" charset="0"/>
              </a:rPr>
              <a:t>-&gt;</a:t>
            </a:r>
            <a:r>
              <a:rPr lang="en-US" altLang="zh-CN" b="0" dirty="0" err="1">
                <a:ea typeface="华文楷体" panose="02010600040101010101" pitchFamily="2" charset="-122"/>
                <a:cs typeface="Times New Roman" panose="02020603050405020304" pitchFamily="18" charset="0"/>
              </a:rPr>
              <a:t>dest</a:t>
            </a:r>
            <a:r>
              <a:rPr lang="en-US" altLang="zh-CN" b="0" dirty="0">
                <a:ea typeface="华文楷体" panose="02010600040101010101" pitchFamily="2" charset="-122"/>
                <a:cs typeface="Times New Roman" panose="02020603050405020304" pitchFamily="18" charset="0"/>
              </a:rPr>
              <a:t>;</a:t>
            </a:r>
          </a:p>
          <a:p>
            <a:pPr marL="0" indent="0">
              <a:buNone/>
            </a:pPr>
            <a:r>
              <a:rPr lang="en-US" altLang="zh-CN" b="0" dirty="0">
                <a:ea typeface="华文楷体" panose="02010600040101010101" pitchFamily="2" charset="-122"/>
                <a:cs typeface="Times New Roman" panose="02020603050405020304" pitchFamily="18" charset="0"/>
              </a:rPr>
              <a:t>               remove( start, </a:t>
            </a:r>
            <a:r>
              <a:rPr lang="en-US" altLang="zh-CN" b="0" dirty="0" err="1">
                <a:ea typeface="华文楷体" panose="02010600040101010101" pitchFamily="2" charset="-122"/>
                <a:cs typeface="Times New Roman" panose="02020603050405020304" pitchFamily="18" charset="0"/>
              </a:rPr>
              <a:t>nextNode</a:t>
            </a:r>
            <a:r>
              <a:rPr lang="en-US" altLang="zh-CN" b="0" dirty="0">
                <a:ea typeface="华文楷体" panose="02010600040101010101" pitchFamily="2" charset="-122"/>
                <a:cs typeface="Times New Roman" panose="02020603050405020304" pitchFamily="18" charset="0"/>
              </a:rPr>
              <a:t>);    remove(</a:t>
            </a:r>
            <a:r>
              <a:rPr lang="en-US" altLang="zh-CN" b="0" dirty="0" err="1">
                <a:ea typeface="华文楷体" panose="02010600040101010101" pitchFamily="2" charset="-122"/>
                <a:cs typeface="Times New Roman" panose="02020603050405020304" pitchFamily="18" charset="0"/>
              </a:rPr>
              <a:t>nextNode</a:t>
            </a:r>
            <a:r>
              <a:rPr lang="en-US" altLang="zh-CN" b="0" dirty="0">
                <a:ea typeface="华文楷体" panose="02010600040101010101" pitchFamily="2" charset="-122"/>
                <a:cs typeface="Times New Roman" panose="02020603050405020304" pitchFamily="18" charset="0"/>
              </a:rPr>
              <a:t>, start);     </a:t>
            </a:r>
          </a:p>
          <a:p>
            <a:pPr marL="0" indent="0">
              <a:buNone/>
            </a:pPr>
            <a:r>
              <a:rPr lang="en-US" altLang="zh-CN" b="0" dirty="0">
                <a:ea typeface="华文楷体" panose="02010600040101010101" pitchFamily="2" charset="-122"/>
                <a:cs typeface="Times New Roman" panose="02020603050405020304" pitchFamily="18" charset="0"/>
              </a:rPr>
              <a:t>               start = </a:t>
            </a:r>
            <a:r>
              <a:rPr lang="en-US" altLang="zh-CN" b="0" dirty="0" err="1">
                <a:ea typeface="华文楷体" panose="02010600040101010101" pitchFamily="2" charset="-122"/>
                <a:cs typeface="Times New Roman" panose="02020603050405020304" pitchFamily="18" charset="0"/>
              </a:rPr>
              <a:t>nextNode</a:t>
            </a:r>
            <a:r>
              <a:rPr lang="en-US" altLang="zh-CN" b="0" dirty="0">
                <a:ea typeface="华文楷体" panose="02010600040101010101" pitchFamily="2" charset="-122"/>
                <a:cs typeface="Times New Roman" panose="02020603050405020304" pitchFamily="18" charset="0"/>
              </a:rPr>
              <a:t>;   end-&gt;next = new </a:t>
            </a:r>
            <a:r>
              <a:rPr lang="en-US" altLang="zh-CN" b="0" dirty="0" err="1">
                <a:ea typeface="华文楷体" panose="02010600040101010101" pitchFamily="2" charset="-122"/>
                <a:cs typeface="Times New Roman" panose="02020603050405020304" pitchFamily="18" charset="0"/>
              </a:rPr>
              <a:t>EulerNode</a:t>
            </a:r>
            <a:r>
              <a:rPr lang="en-US" altLang="zh-CN" b="0" dirty="0">
                <a:ea typeface="华文楷体" panose="02010600040101010101" pitchFamily="2" charset="-122"/>
                <a:cs typeface="Times New Roman" panose="02020603050405020304" pitchFamily="18" charset="0"/>
              </a:rPr>
              <a:t>(start);   end = end-&gt;next;  }</a:t>
            </a:r>
          </a:p>
          <a:p>
            <a:pPr marL="0" indent="0">
              <a:buNone/>
            </a:pPr>
            <a:r>
              <a:rPr lang="en-US" altLang="zh-CN" b="0" dirty="0">
                <a:ea typeface="华文楷体" panose="02010600040101010101" pitchFamily="2" charset="-122"/>
                <a:cs typeface="Times New Roman" panose="02020603050405020304" pitchFamily="18" charset="0"/>
              </a:rPr>
              <a:t>      return beg; </a:t>
            </a:r>
          </a:p>
          <a:p>
            <a:pPr marL="0" indent="0">
              <a:buNone/>
            </a:pPr>
            <a:r>
              <a:rPr lang="en-US" altLang="zh-CN" b="0" dirty="0">
                <a:ea typeface="华文楷体" panose="02010600040101010101" pitchFamily="2" charset="-122"/>
                <a:cs typeface="Times New Roman" panose="02020603050405020304" pitchFamily="18" charset="0"/>
              </a:rPr>
              <a:t>}</a:t>
            </a:r>
          </a:p>
        </p:txBody>
      </p:sp>
      <p:sp>
        <p:nvSpPr>
          <p:cNvPr id="2" name="标题 1"/>
          <p:cNvSpPr>
            <a:spLocks noGrp="1"/>
          </p:cNvSpPr>
          <p:nvPr>
            <p:ph type="title"/>
          </p:nvPr>
        </p:nvSpPr>
        <p:spPr>
          <a:xfrm>
            <a:off x="420160" y="734268"/>
            <a:ext cx="11162884" cy="574183"/>
          </a:xfrm>
        </p:spPr>
        <p:txBody>
          <a:bodyPr/>
          <a:lstStyle/>
          <a:p>
            <a:r>
              <a:rPr lang="zh-CN" altLang="en-US" dirty="0"/>
              <a:t>求欧拉回路的算法实现：</a:t>
            </a:r>
          </a:p>
        </p:txBody>
      </p:sp>
      <p:sp>
        <p:nvSpPr>
          <p:cNvPr id="3" name="矩形 2"/>
          <p:cNvSpPr/>
          <p:nvPr/>
        </p:nvSpPr>
        <p:spPr>
          <a:xfrm>
            <a:off x="7362443" y="2731715"/>
            <a:ext cx="3444102" cy="461665"/>
          </a:xfrm>
          <a:prstGeom prst="rect">
            <a:avLst/>
          </a:prstGeom>
        </p:spPr>
        <p:txBody>
          <a:bodyPr wrap="square">
            <a:spAutoFit/>
          </a:bodyPr>
          <a:lstStyle/>
          <a:p>
            <a:r>
              <a:rPr lang="zh-CN" altLang="zh-CN" sz="2400" dirty="0"/>
              <a:t>回路：</a:t>
            </a:r>
            <a:r>
              <a:rPr lang="en-US" altLang="zh-CN" sz="2400" b="1" dirty="0"/>
              <a:t>0</a:t>
            </a:r>
            <a:r>
              <a:rPr lang="en-US" altLang="zh-CN" sz="2400" dirty="0"/>
              <a:t>-&gt;1-&gt;3-&gt;</a:t>
            </a:r>
            <a:r>
              <a:rPr lang="en-US" altLang="zh-CN" sz="2400" b="1" dirty="0"/>
              <a:t>0</a:t>
            </a:r>
          </a:p>
        </p:txBody>
      </p:sp>
      <p:grpSp>
        <p:nvGrpSpPr>
          <p:cNvPr id="5" name="Group 8"/>
          <p:cNvGrpSpPr>
            <a:grpSpLocks/>
          </p:cNvGrpSpPr>
          <p:nvPr/>
        </p:nvGrpSpPr>
        <p:grpSpPr bwMode="auto">
          <a:xfrm>
            <a:off x="6650558" y="4017428"/>
            <a:ext cx="896938" cy="503237"/>
            <a:chOff x="4680" y="5028"/>
            <a:chExt cx="720" cy="312"/>
          </a:xfrm>
        </p:grpSpPr>
        <p:sp>
          <p:nvSpPr>
            <p:cNvPr id="6" name="Rectangle 9"/>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7" name="Rectangle 10"/>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grpSp>
        <p:nvGrpSpPr>
          <p:cNvPr id="8" name="Group 11"/>
          <p:cNvGrpSpPr>
            <a:grpSpLocks/>
          </p:cNvGrpSpPr>
          <p:nvPr/>
        </p:nvGrpSpPr>
        <p:grpSpPr bwMode="auto">
          <a:xfrm>
            <a:off x="9787458" y="4017428"/>
            <a:ext cx="898525" cy="503237"/>
            <a:chOff x="4680" y="5028"/>
            <a:chExt cx="720" cy="312"/>
          </a:xfrm>
        </p:grpSpPr>
        <p:sp>
          <p:nvSpPr>
            <p:cNvPr id="9" name="Rectangle 12"/>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10" name="Rectangle 13"/>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grpSp>
        <p:nvGrpSpPr>
          <p:cNvPr id="11" name="Group 14"/>
          <p:cNvGrpSpPr>
            <a:grpSpLocks/>
          </p:cNvGrpSpPr>
          <p:nvPr/>
        </p:nvGrpSpPr>
        <p:grpSpPr bwMode="auto">
          <a:xfrm>
            <a:off x="10930402" y="4023777"/>
            <a:ext cx="896937" cy="503237"/>
            <a:chOff x="4680" y="5028"/>
            <a:chExt cx="720" cy="312"/>
          </a:xfrm>
        </p:grpSpPr>
        <p:sp>
          <p:nvSpPr>
            <p:cNvPr id="12" name="Rectangle 15"/>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13" name="Rectangle 16"/>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28346" rIns="0" bIns="28346"/>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endParaRPr lang="zh-CN" altLang="zh-CN" sz="2800" b="1">
                <a:ea typeface="楷体_GB2312" pitchFamily="49" charset="-122"/>
              </a:endParaRPr>
            </a:p>
          </p:txBody>
        </p:sp>
      </p:grpSp>
      <p:grpSp>
        <p:nvGrpSpPr>
          <p:cNvPr id="14" name="Group 17"/>
          <p:cNvGrpSpPr>
            <a:grpSpLocks/>
          </p:cNvGrpSpPr>
          <p:nvPr/>
        </p:nvGrpSpPr>
        <p:grpSpPr bwMode="auto">
          <a:xfrm>
            <a:off x="8220596" y="4017428"/>
            <a:ext cx="893762" cy="503237"/>
            <a:chOff x="4680" y="5028"/>
            <a:chExt cx="720" cy="312"/>
          </a:xfrm>
        </p:grpSpPr>
        <p:sp>
          <p:nvSpPr>
            <p:cNvPr id="15" name="Rectangle 18"/>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16" name="Rectangle 19"/>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sp>
        <p:nvSpPr>
          <p:cNvPr id="17" name="Line 21"/>
          <p:cNvSpPr>
            <a:spLocks noChangeShapeType="1"/>
          </p:cNvSpPr>
          <p:nvPr/>
        </p:nvSpPr>
        <p:spPr bwMode="auto">
          <a:xfrm>
            <a:off x="7547496" y="4268253"/>
            <a:ext cx="6731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 name="Line 22"/>
          <p:cNvSpPr>
            <a:spLocks noChangeShapeType="1"/>
          </p:cNvSpPr>
          <p:nvPr/>
        </p:nvSpPr>
        <p:spPr bwMode="auto">
          <a:xfrm>
            <a:off x="8893696" y="4268253"/>
            <a:ext cx="8937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 name="Line 23"/>
          <p:cNvSpPr>
            <a:spLocks noChangeShapeType="1"/>
          </p:cNvSpPr>
          <p:nvPr/>
        </p:nvSpPr>
        <p:spPr bwMode="auto">
          <a:xfrm>
            <a:off x="10460558" y="4268253"/>
            <a:ext cx="449263"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 name="Text Box 25"/>
          <p:cNvSpPr txBox="1">
            <a:spLocks noChangeArrowheads="1"/>
          </p:cNvSpPr>
          <p:nvPr/>
        </p:nvSpPr>
        <p:spPr bwMode="auto">
          <a:xfrm>
            <a:off x="6709296" y="4079340"/>
            <a:ext cx="341312"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0</a:t>
            </a:r>
            <a:endParaRPr lang="en-US" altLang="zh-CN" sz="2400" b="1" dirty="0">
              <a:ea typeface="楷体_GB2312" pitchFamily="49" charset="-122"/>
            </a:endParaRPr>
          </a:p>
        </p:txBody>
      </p:sp>
      <p:sp>
        <p:nvSpPr>
          <p:cNvPr id="21" name="Text Box 26"/>
          <p:cNvSpPr txBox="1">
            <a:spLocks noChangeArrowheads="1"/>
          </p:cNvSpPr>
          <p:nvPr/>
        </p:nvSpPr>
        <p:spPr bwMode="auto">
          <a:xfrm>
            <a:off x="8311083" y="4079340"/>
            <a:ext cx="34131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1</a:t>
            </a:r>
            <a:endParaRPr lang="en-US" altLang="zh-CN" sz="2400" b="1" dirty="0">
              <a:ea typeface="楷体_GB2312" pitchFamily="49" charset="-122"/>
            </a:endParaRPr>
          </a:p>
        </p:txBody>
      </p:sp>
      <p:sp>
        <p:nvSpPr>
          <p:cNvPr id="22" name="Text Box 27"/>
          <p:cNvSpPr txBox="1">
            <a:spLocks noChangeArrowheads="1"/>
          </p:cNvSpPr>
          <p:nvPr/>
        </p:nvSpPr>
        <p:spPr bwMode="auto">
          <a:xfrm rot="225503">
            <a:off x="11071145" y="4088866"/>
            <a:ext cx="249198"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0</a:t>
            </a:r>
            <a:endParaRPr lang="en-US" altLang="zh-CN" sz="2400" b="1" dirty="0">
              <a:ea typeface="楷体_GB2312" pitchFamily="49" charset="-122"/>
            </a:endParaRPr>
          </a:p>
        </p:txBody>
      </p:sp>
      <p:sp>
        <p:nvSpPr>
          <p:cNvPr id="23" name="Text Box 28"/>
          <p:cNvSpPr txBox="1">
            <a:spLocks noChangeArrowheads="1"/>
          </p:cNvSpPr>
          <p:nvPr/>
        </p:nvSpPr>
        <p:spPr bwMode="auto">
          <a:xfrm>
            <a:off x="9825558" y="4079340"/>
            <a:ext cx="34131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3</a:t>
            </a:r>
            <a:endParaRPr lang="en-US" altLang="zh-CN" sz="2400" b="1" dirty="0">
              <a:ea typeface="楷体_GB2312" pitchFamily="49" charset="-122"/>
            </a:endParaRPr>
          </a:p>
        </p:txBody>
      </p:sp>
      <p:sp>
        <p:nvSpPr>
          <p:cNvPr id="24" name="Text Box 29"/>
          <p:cNvSpPr txBox="1">
            <a:spLocks noChangeArrowheads="1"/>
          </p:cNvSpPr>
          <p:nvPr/>
        </p:nvSpPr>
        <p:spPr bwMode="auto">
          <a:xfrm>
            <a:off x="11423463" y="4079339"/>
            <a:ext cx="305258"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a:t>
            </a:r>
            <a:endParaRPr lang="en-US" altLang="zh-CN" sz="2400" b="1" dirty="0">
              <a:ea typeface="楷体_GB2312" pitchFamily="49" charset="-122"/>
            </a:endParaRPr>
          </a:p>
        </p:txBody>
      </p:sp>
      <p:grpSp>
        <p:nvGrpSpPr>
          <p:cNvPr id="26" name="Group 30"/>
          <p:cNvGrpSpPr>
            <a:grpSpLocks/>
          </p:cNvGrpSpPr>
          <p:nvPr/>
        </p:nvGrpSpPr>
        <p:grpSpPr bwMode="auto">
          <a:xfrm>
            <a:off x="6602139" y="3193516"/>
            <a:ext cx="896937" cy="824536"/>
            <a:chOff x="2157" y="3023"/>
            <a:chExt cx="900" cy="639"/>
          </a:xfrm>
        </p:grpSpPr>
        <p:sp>
          <p:nvSpPr>
            <p:cNvPr id="27" name="Text Box 31"/>
            <p:cNvSpPr txBox="1">
              <a:spLocks noChangeArrowheads="1"/>
            </p:cNvSpPr>
            <p:nvPr/>
          </p:nvSpPr>
          <p:spPr bwMode="auto">
            <a:xfrm>
              <a:off x="2157" y="3023"/>
              <a:ext cx="900"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beg</a:t>
              </a:r>
              <a:endParaRPr lang="en-US" altLang="zh-CN" sz="2400" b="1" dirty="0">
                <a:ea typeface="楷体_GB2312" pitchFamily="49" charset="-122"/>
              </a:endParaRPr>
            </a:p>
          </p:txBody>
        </p:sp>
        <p:sp>
          <p:nvSpPr>
            <p:cNvPr id="28" name="Line 32"/>
            <p:cNvSpPr>
              <a:spLocks noChangeShapeType="1"/>
            </p:cNvSpPr>
            <p:nvPr/>
          </p:nvSpPr>
          <p:spPr bwMode="auto">
            <a:xfrm>
              <a:off x="2607" y="3350"/>
              <a:ext cx="0" cy="31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29" name="Group 30"/>
          <p:cNvGrpSpPr>
            <a:grpSpLocks/>
          </p:cNvGrpSpPr>
          <p:nvPr/>
        </p:nvGrpSpPr>
        <p:grpSpPr bwMode="auto">
          <a:xfrm>
            <a:off x="10953452" y="3193233"/>
            <a:ext cx="896937" cy="833569"/>
            <a:chOff x="2157" y="2978"/>
            <a:chExt cx="900" cy="646"/>
          </a:xfrm>
        </p:grpSpPr>
        <p:sp>
          <p:nvSpPr>
            <p:cNvPr id="30" name="Text Box 31"/>
            <p:cNvSpPr txBox="1">
              <a:spLocks noChangeArrowheads="1"/>
            </p:cNvSpPr>
            <p:nvPr/>
          </p:nvSpPr>
          <p:spPr bwMode="auto">
            <a:xfrm>
              <a:off x="2157" y="2978"/>
              <a:ext cx="90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end</a:t>
              </a:r>
              <a:endParaRPr lang="en-US" altLang="zh-CN" sz="2400" b="1" dirty="0">
                <a:ea typeface="楷体_GB2312" pitchFamily="49" charset="-122"/>
              </a:endParaRPr>
            </a:p>
          </p:txBody>
        </p:sp>
        <p:sp>
          <p:nvSpPr>
            <p:cNvPr id="31" name="Line 32"/>
            <p:cNvSpPr>
              <a:spLocks noChangeShapeType="1"/>
            </p:cNvSpPr>
            <p:nvPr/>
          </p:nvSpPr>
          <p:spPr bwMode="auto">
            <a:xfrm>
              <a:off x="2520" y="3312"/>
              <a:ext cx="0" cy="31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313869638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60" y="1527110"/>
            <a:ext cx="11401423" cy="5151985"/>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class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void Graph&lt;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 &gt;::</a:t>
            </a:r>
            <a:r>
              <a:rPr lang="en-US" altLang="zh-CN" b="0" dirty="0" err="1">
                <a:ea typeface="华文楷体" panose="02010600040101010101" pitchFamily="2" charset="-122"/>
                <a:cs typeface="Times New Roman" panose="02020603050405020304" pitchFamily="18" charset="0"/>
              </a:rPr>
              <a:t>EulerCircuit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start)</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EulerNode</a:t>
            </a:r>
            <a:r>
              <a:rPr lang="en-US" altLang="zh-CN" b="0" dirty="0">
                <a:ea typeface="华文楷体" panose="02010600040101010101" pitchFamily="2" charset="-122"/>
                <a:cs typeface="Times New Roman" panose="02020603050405020304" pitchFamily="18" charset="0"/>
              </a:rPr>
              <a:t> *beg, *end, *p, *q, *</a:t>
            </a:r>
            <a:r>
              <a:rPr lang="en-US" altLang="zh-CN" b="0" dirty="0" err="1">
                <a:ea typeface="华文楷体" panose="02010600040101010101" pitchFamily="2" charset="-122"/>
                <a:cs typeface="Times New Roman" panose="02020603050405020304" pitchFamily="18" charset="0"/>
              </a:rPr>
              <a:t>tBeg</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tEnd</a:t>
            </a:r>
            <a:r>
              <a:rPr lang="en-US" altLang="zh-CN" b="0" dirty="0">
                <a:ea typeface="华文楷体" panose="02010600040101010101" pitchFamily="2" charset="-122"/>
                <a:cs typeface="Times New Roman" panose="02020603050405020304" pitchFamily="18" charset="0"/>
              </a:rPr>
              <a:t>;</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numOfDegree</a:t>
            </a:r>
            <a:r>
              <a:rPr lang="en-US" altLang="zh-CN" b="0" dirty="0">
                <a:ea typeface="华文楷体" panose="02010600040101010101" pitchFamily="2" charset="-122"/>
                <a:cs typeface="Times New Roman" panose="02020603050405020304" pitchFamily="18" charset="0"/>
              </a:rPr>
              <a:t>;       </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edgeNode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 *r;    </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verNode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 *</a:t>
            </a:r>
            <a:r>
              <a:rPr lang="en-US" altLang="zh-CN" b="0" dirty="0" err="1">
                <a:ea typeface="华文楷体" panose="02010600040101010101" pitchFamily="2" charset="-122"/>
                <a:cs typeface="Times New Roman" panose="02020603050405020304" pitchFamily="18" charset="0"/>
              </a:rPr>
              <a:t>tmp</a:t>
            </a:r>
            <a:r>
              <a:rPr lang="en-US" altLang="zh-CN" b="0" dirty="0">
                <a:ea typeface="华文楷体" panose="02010600040101010101" pitchFamily="2" charset="-122"/>
                <a:cs typeface="Times New Roman" panose="02020603050405020304" pitchFamily="18" charset="0"/>
              </a:rPr>
              <a:t>;		</a:t>
            </a:r>
          </a:p>
          <a:p>
            <a:pPr marL="0" indent="0">
              <a:buNone/>
            </a:pPr>
            <a:r>
              <a:rPr lang="en-US" altLang="zh-CN" b="0" dirty="0">
                <a:ea typeface="华文楷体" panose="02010600040101010101" pitchFamily="2" charset="-122"/>
                <a:cs typeface="Times New Roman" panose="02020603050405020304" pitchFamily="18" charset="0"/>
              </a:rPr>
              <a:t>  </a:t>
            </a:r>
          </a:p>
        </p:txBody>
      </p:sp>
      <p:sp>
        <p:nvSpPr>
          <p:cNvPr id="2" name="标题 1"/>
          <p:cNvSpPr>
            <a:spLocks noGrp="1"/>
          </p:cNvSpPr>
          <p:nvPr>
            <p:ph type="title"/>
          </p:nvPr>
        </p:nvSpPr>
        <p:spPr>
          <a:xfrm>
            <a:off x="420160" y="734268"/>
            <a:ext cx="11162884" cy="574183"/>
          </a:xfrm>
        </p:spPr>
        <p:txBody>
          <a:bodyPr/>
          <a:lstStyle/>
          <a:p>
            <a:r>
              <a:rPr lang="zh-CN" altLang="en-US" dirty="0"/>
              <a:t>求欧拉回路的算法实现：</a:t>
            </a:r>
          </a:p>
        </p:txBody>
      </p:sp>
    </p:spTree>
    <p:extLst>
      <p:ext uri="{BB962C8B-B14F-4D97-AF65-F5344CB8AC3E}">
        <p14:creationId xmlns:p14="http://schemas.microsoft.com/office/powerpoint/2010/main" val="148703290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60" y="1527110"/>
            <a:ext cx="11401423" cy="5151985"/>
          </a:xfrm>
        </p:spPr>
        <p:txBody>
          <a:bodyPr>
            <a:noAutofit/>
          </a:bodyPr>
          <a:lstStyle/>
          <a:p>
            <a:pPr marL="0" indent="0">
              <a:buNone/>
            </a:pPr>
            <a:r>
              <a:rPr lang="nb-NO" altLang="zh-CN" b="0" dirty="0">
                <a:ea typeface="华文楷体" panose="02010600040101010101" pitchFamily="2" charset="-122"/>
                <a:cs typeface="Times New Roman" panose="02020603050405020304" pitchFamily="18" charset="0"/>
              </a:rPr>
              <a:t>        </a:t>
            </a:r>
            <a:r>
              <a:rPr lang="en-US" altLang="zh-CN" dirty="0"/>
              <a:t>//</a:t>
            </a:r>
            <a:r>
              <a:rPr lang="zh-CN" altLang="en-US" dirty="0"/>
              <a:t>检查是否存在欧拉回路</a:t>
            </a:r>
            <a:endParaRPr lang="nb-NO" altLang="zh-CN" b="0" dirty="0">
              <a:ea typeface="华文楷体" panose="02010600040101010101" pitchFamily="2" charset="-122"/>
              <a:cs typeface="Times New Roman" panose="02020603050405020304" pitchFamily="18" charset="0"/>
            </a:endParaRPr>
          </a:p>
          <a:p>
            <a:pPr marL="0" indent="0">
              <a:buNone/>
            </a:pPr>
            <a:r>
              <a:rPr lang="nb-NO" altLang="zh-CN" b="0" dirty="0">
                <a:ea typeface="华文楷体" panose="02010600040101010101" pitchFamily="2" charset="-122"/>
                <a:cs typeface="Times New Roman" panose="02020603050405020304" pitchFamily="18" charset="0"/>
              </a:rPr>
              <a:t>        for (int i=0; i&lt;Vers; ++i) {</a:t>
            </a:r>
          </a:p>
          <a:p>
            <a:pPr marL="0" indent="0">
              <a:buNone/>
            </a:pPr>
            <a:r>
              <a:rPr lang="nb-NO"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numOfDegree</a:t>
            </a:r>
            <a:r>
              <a:rPr lang="en-US" altLang="zh-CN" b="0" dirty="0">
                <a:ea typeface="华文楷体" panose="02010600040101010101" pitchFamily="2" charset="-122"/>
                <a:cs typeface="Times New Roman" panose="02020603050405020304" pitchFamily="18" charset="0"/>
              </a:rPr>
              <a:t> = 0;  r =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adj</a:t>
            </a:r>
            <a:r>
              <a:rPr lang="en-US" altLang="zh-CN" b="0" dirty="0">
                <a:ea typeface="华文楷体" panose="02010600040101010101" pitchFamily="2" charset="-122"/>
                <a:cs typeface="Times New Roman" panose="02020603050405020304" pitchFamily="18" charset="0"/>
              </a:rPr>
              <a:t>;</a:t>
            </a:r>
          </a:p>
          <a:p>
            <a:pPr marL="0" indent="0">
              <a:buNone/>
            </a:pPr>
            <a:r>
              <a:rPr lang="en-US" altLang="zh-CN" b="0" dirty="0">
                <a:ea typeface="华文楷体" panose="02010600040101010101" pitchFamily="2" charset="-122"/>
                <a:cs typeface="Times New Roman" panose="02020603050405020304" pitchFamily="18" charset="0"/>
              </a:rPr>
              <a:t>	while (r != NULL) {++</a:t>
            </a:r>
            <a:r>
              <a:rPr lang="en-US" altLang="zh-CN" b="0" dirty="0" err="1">
                <a:ea typeface="华文楷体" panose="02010600040101010101" pitchFamily="2" charset="-122"/>
                <a:cs typeface="Times New Roman" panose="02020603050405020304" pitchFamily="18" charset="0"/>
              </a:rPr>
              <a:t>numOfDegree</a:t>
            </a:r>
            <a:r>
              <a:rPr lang="en-US" altLang="zh-CN" b="0" dirty="0">
                <a:ea typeface="华文楷体" panose="02010600040101010101" pitchFamily="2" charset="-122"/>
                <a:cs typeface="Times New Roman" panose="02020603050405020304" pitchFamily="18" charset="0"/>
              </a:rPr>
              <a:t>; r= r-&gt;link;}</a:t>
            </a:r>
          </a:p>
          <a:p>
            <a:pPr marL="0" indent="0">
              <a:buNone/>
            </a:pPr>
            <a:r>
              <a:rPr lang="en-US" altLang="zh-CN" b="0" dirty="0">
                <a:ea typeface="华文楷体" panose="02010600040101010101" pitchFamily="2" charset="-122"/>
                <a:cs typeface="Times New Roman" panose="02020603050405020304" pitchFamily="18" charset="0"/>
              </a:rPr>
              <a:t>        if (</a:t>
            </a:r>
            <a:r>
              <a:rPr lang="en-US" altLang="zh-CN" b="0" dirty="0" err="1">
                <a:ea typeface="华文楷体" panose="02010600040101010101" pitchFamily="2" charset="-122"/>
                <a:cs typeface="Times New Roman" panose="02020603050405020304" pitchFamily="18" charset="0"/>
              </a:rPr>
              <a:t>numOfDegree</a:t>
            </a:r>
            <a:r>
              <a:rPr lang="en-US" altLang="zh-CN" b="0" dirty="0">
                <a:ea typeface="华文楷体" panose="02010600040101010101" pitchFamily="2" charset="-122"/>
                <a:cs typeface="Times New Roman" panose="02020603050405020304" pitchFamily="18" charset="0"/>
              </a:rPr>
              <a:t> ==0 || </a:t>
            </a:r>
            <a:r>
              <a:rPr lang="en-US" altLang="zh-CN" b="0" dirty="0" err="1">
                <a:ea typeface="华文楷体" panose="02010600040101010101" pitchFamily="2" charset="-122"/>
                <a:cs typeface="Times New Roman" panose="02020603050405020304" pitchFamily="18" charset="0"/>
              </a:rPr>
              <a:t>numOfDegree</a:t>
            </a:r>
            <a:r>
              <a:rPr lang="en-US" altLang="zh-CN" b="0" dirty="0">
                <a:ea typeface="华文楷体" panose="02010600040101010101" pitchFamily="2" charset="-122"/>
                <a:cs typeface="Times New Roman" panose="02020603050405020304" pitchFamily="18" charset="0"/>
              </a:rPr>
              <a:t> % 2) </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cout</a:t>
            </a:r>
            <a:r>
              <a:rPr lang="en-US" altLang="zh-CN" b="0" dirty="0">
                <a:ea typeface="华文楷体" panose="02010600040101010101" pitchFamily="2" charset="-122"/>
                <a:cs typeface="Times New Roman" panose="02020603050405020304" pitchFamily="18" charset="0"/>
              </a:rPr>
              <a:t> &lt;&lt; "</a:t>
            </a:r>
            <a:r>
              <a:rPr lang="zh-CN" altLang="en-US" b="0" dirty="0">
                <a:ea typeface="华文楷体" panose="02010600040101010101" pitchFamily="2" charset="-122"/>
                <a:cs typeface="Times New Roman" panose="02020603050405020304" pitchFamily="18" charset="0"/>
              </a:rPr>
              <a:t>不存在欧拉回路</a:t>
            </a:r>
            <a:r>
              <a:rPr lang="en-US" altLang="zh-CN" b="0" dirty="0">
                <a:ea typeface="华文楷体" panose="02010600040101010101" pitchFamily="2" charset="-122"/>
                <a:cs typeface="Times New Roman" panose="02020603050405020304" pitchFamily="18" charset="0"/>
              </a:rPr>
              <a:t>" &lt;&lt; </a:t>
            </a:r>
            <a:r>
              <a:rPr lang="en-US" altLang="zh-CN" b="0" dirty="0" err="1">
                <a:ea typeface="华文楷体" panose="02010600040101010101" pitchFamily="2" charset="-122"/>
                <a:cs typeface="Times New Roman" panose="02020603050405020304" pitchFamily="18" charset="0"/>
              </a:rPr>
              <a:t>endl</a:t>
            </a:r>
            <a:r>
              <a:rPr lang="en-US" altLang="zh-CN" b="0" dirty="0">
                <a:ea typeface="华文楷体" panose="02010600040101010101" pitchFamily="2" charset="-122"/>
                <a:cs typeface="Times New Roman" panose="02020603050405020304" pitchFamily="18" charset="0"/>
              </a:rPr>
              <a:t>;  return;}</a:t>
            </a:r>
          </a:p>
          <a:p>
            <a:pPr marL="0" indent="0">
              <a:buNone/>
            </a:pPr>
            <a:r>
              <a:rPr lang="en-US" altLang="zh-CN" b="0" dirty="0">
                <a:ea typeface="华文楷体" panose="02010600040101010101" pitchFamily="2" charset="-122"/>
                <a:cs typeface="Times New Roman" panose="02020603050405020304" pitchFamily="18" charset="0"/>
              </a:rPr>
              <a:t>        }//for   </a:t>
            </a:r>
          </a:p>
        </p:txBody>
      </p:sp>
      <p:sp>
        <p:nvSpPr>
          <p:cNvPr id="2" name="标题 1"/>
          <p:cNvSpPr>
            <a:spLocks noGrp="1"/>
          </p:cNvSpPr>
          <p:nvPr>
            <p:ph type="title"/>
          </p:nvPr>
        </p:nvSpPr>
        <p:spPr>
          <a:xfrm>
            <a:off x="420160" y="734268"/>
            <a:ext cx="11162884" cy="574183"/>
          </a:xfrm>
        </p:spPr>
        <p:txBody>
          <a:bodyPr/>
          <a:lstStyle/>
          <a:p>
            <a:r>
              <a:rPr lang="zh-CN" altLang="en-US" dirty="0"/>
              <a:t>求欧拉回路的算法实现：</a:t>
            </a:r>
          </a:p>
        </p:txBody>
      </p:sp>
    </p:spTree>
    <p:extLst>
      <p:ext uri="{BB962C8B-B14F-4D97-AF65-F5344CB8AC3E}">
        <p14:creationId xmlns:p14="http://schemas.microsoft.com/office/powerpoint/2010/main" val="100897347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544851" y="1430129"/>
            <a:ext cx="11401423" cy="5151985"/>
          </a:xfrm>
        </p:spPr>
        <p:txBody>
          <a:bodyPr>
            <a:noAutofit/>
          </a:bodyPr>
          <a:lstStyle/>
          <a:p>
            <a:pPr marL="0" indent="0">
              <a:buNone/>
            </a:pPr>
            <a:r>
              <a:rPr lang="nb-NO" altLang="zh-CN" b="0" dirty="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a:t>
            </a:r>
            <a:r>
              <a:rPr lang="zh-CN" altLang="en-US" b="0" dirty="0">
                <a:ea typeface="华文楷体" panose="02010600040101010101" pitchFamily="2" charset="-122"/>
                <a:cs typeface="Times New Roman" panose="02020603050405020304" pitchFamily="18" charset="0"/>
              </a:rPr>
              <a:t>寻找起始结点的编号</a:t>
            </a:r>
            <a:endParaRPr lang="zh-CN" altLang="nb-NO"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getVertex</a:t>
            </a:r>
            <a:r>
              <a:rPr lang="en-US" altLang="zh-CN" b="0" dirty="0">
                <a:ea typeface="华文楷体" panose="02010600040101010101" pitchFamily="2" charset="-122"/>
                <a:cs typeface="Times New Roman" panose="02020603050405020304" pitchFamily="18" charset="0"/>
              </a:rPr>
              <a:t>(start);</a:t>
            </a:r>
          </a:p>
          <a:p>
            <a:pPr marL="0" indent="0">
              <a:buNone/>
            </a:pPr>
            <a:r>
              <a:rPr lang="en-US" altLang="zh-CN" b="0" dirty="0">
                <a:ea typeface="华文楷体" panose="02010600040101010101" pitchFamily="2" charset="-122"/>
                <a:cs typeface="Times New Roman" panose="02020603050405020304" pitchFamily="18" charset="0"/>
              </a:rPr>
              <a:t>        if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==-1) return;</a:t>
            </a:r>
          </a:p>
          <a:p>
            <a:pPr marL="0" indent="0">
              <a:buNone/>
            </a:pPr>
            <a:endParaRPr lang="en-US"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en-US" b="0" dirty="0">
                <a:ea typeface="华文楷体" panose="02010600040101010101" pitchFamily="2" charset="-122"/>
                <a:cs typeface="Times New Roman" panose="02020603050405020304" pitchFamily="18" charset="0"/>
              </a:rPr>
              <a:t>创建一份邻接表的拷贝</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tmp</a:t>
            </a:r>
            <a:r>
              <a:rPr lang="en-US" altLang="zh-CN" b="0" dirty="0">
                <a:ea typeface="华文楷体" panose="02010600040101010101" pitchFamily="2" charset="-122"/>
                <a:cs typeface="Times New Roman" panose="02020603050405020304" pitchFamily="18" charset="0"/>
              </a:rPr>
              <a:t> = clone(); 	</a:t>
            </a:r>
          </a:p>
        </p:txBody>
      </p:sp>
      <p:sp>
        <p:nvSpPr>
          <p:cNvPr id="2" name="标题 1"/>
          <p:cNvSpPr>
            <a:spLocks noGrp="1"/>
          </p:cNvSpPr>
          <p:nvPr>
            <p:ph type="title"/>
          </p:nvPr>
        </p:nvSpPr>
        <p:spPr>
          <a:xfrm>
            <a:off x="420160" y="734268"/>
            <a:ext cx="11162884" cy="574183"/>
          </a:xfrm>
        </p:spPr>
        <p:txBody>
          <a:bodyPr/>
          <a:lstStyle/>
          <a:p>
            <a:r>
              <a:rPr lang="zh-CN" altLang="en-US" dirty="0"/>
              <a:t>求欧拉回路的算法实现：</a:t>
            </a:r>
          </a:p>
        </p:txBody>
      </p:sp>
    </p:spTree>
    <p:extLst>
      <p:ext uri="{BB962C8B-B14F-4D97-AF65-F5344CB8AC3E}">
        <p14:creationId xmlns:p14="http://schemas.microsoft.com/office/powerpoint/2010/main" val="38289372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544851" y="1430129"/>
            <a:ext cx="11401423" cy="5151985"/>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a:t>
            </a:r>
            <a:r>
              <a:rPr lang="zh-CN" altLang="en-US" b="0" dirty="0">
                <a:ea typeface="华文楷体" panose="02010600040101010101" pitchFamily="2" charset="-122"/>
                <a:cs typeface="Times New Roman" panose="02020603050405020304" pitchFamily="18" charset="0"/>
              </a:rPr>
              <a:t>寻找从</a:t>
            </a:r>
            <a:r>
              <a:rPr lang="en-US" altLang="zh-CN" b="0" dirty="0" err="1">
                <a:ea typeface="华文楷体" panose="02010600040101010101" pitchFamily="2" charset="-122"/>
                <a:cs typeface="Times New Roman" panose="02020603050405020304" pitchFamily="18" charset="0"/>
              </a:rPr>
              <a:t>i</a:t>
            </a:r>
            <a:r>
              <a:rPr lang="zh-CN" altLang="en-US" b="0" dirty="0">
                <a:ea typeface="华文楷体" panose="02010600040101010101" pitchFamily="2" charset="-122"/>
                <a:cs typeface="Times New Roman" panose="02020603050405020304" pitchFamily="18" charset="0"/>
              </a:rPr>
              <a:t>出发的路径，路径的起点和终点地址分别是</a:t>
            </a:r>
            <a:r>
              <a:rPr lang="en-US" altLang="zh-CN" b="0" dirty="0">
                <a:ea typeface="华文楷体" panose="02010600040101010101" pitchFamily="2" charset="-122"/>
                <a:cs typeface="Times New Roman" panose="02020603050405020304" pitchFamily="18" charset="0"/>
              </a:rPr>
              <a:t>beg</a:t>
            </a:r>
            <a:r>
              <a:rPr lang="zh-CN" altLang="en-US" b="0" dirty="0">
                <a:ea typeface="华文楷体" panose="02010600040101010101" pitchFamily="2" charset="-122"/>
                <a:cs typeface="Times New Roman" panose="02020603050405020304" pitchFamily="18" charset="0"/>
              </a:rPr>
              <a:t>和</a:t>
            </a:r>
            <a:r>
              <a:rPr lang="en-US" altLang="zh-CN" b="0" dirty="0">
                <a:ea typeface="华文楷体" panose="02010600040101010101" pitchFamily="2" charset="-122"/>
                <a:cs typeface="Times New Roman" panose="02020603050405020304" pitchFamily="18" charset="0"/>
              </a:rPr>
              <a:t>end</a:t>
            </a:r>
          </a:p>
          <a:p>
            <a:pPr marL="0" indent="0">
              <a:buNone/>
            </a:pPr>
            <a:r>
              <a:rPr lang="en-US" altLang="zh-CN" b="0" dirty="0">
                <a:ea typeface="华文楷体" panose="02010600040101010101" pitchFamily="2" charset="-122"/>
                <a:cs typeface="Times New Roman" panose="02020603050405020304" pitchFamily="18" charset="0"/>
              </a:rPr>
              <a:t>beg = </a:t>
            </a:r>
            <a:r>
              <a:rPr lang="en-US" altLang="zh-CN" b="0" dirty="0" err="1">
                <a:ea typeface="华文楷体" panose="02010600040101010101" pitchFamily="2" charset="-122"/>
                <a:cs typeface="Times New Roman" panose="02020603050405020304" pitchFamily="18" charset="0"/>
              </a:rPr>
              <a:t>EulerCircuit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end);</a:t>
            </a:r>
          </a:p>
          <a:p>
            <a:pPr marL="0" indent="0">
              <a:buNone/>
            </a:pPr>
            <a:r>
              <a:rPr lang="en-US" altLang="zh-CN" b="0" dirty="0">
                <a:ea typeface="华文楷体" panose="02010600040101010101" pitchFamily="2" charset="-122"/>
                <a:cs typeface="Times New Roman" panose="02020603050405020304" pitchFamily="18" charset="0"/>
              </a:rPr>
              <a:t>while (true) { </a:t>
            </a:r>
          </a:p>
          <a:p>
            <a:pPr marL="0" indent="0">
              <a:buNone/>
            </a:pPr>
            <a:r>
              <a:rPr lang="en-US" altLang="zh-CN" b="0" dirty="0">
                <a:ea typeface="华文楷体" panose="02010600040101010101" pitchFamily="2" charset="-122"/>
                <a:cs typeface="Times New Roman" panose="02020603050405020304" pitchFamily="18" charset="0"/>
              </a:rPr>
              <a:t>     p = beg;</a:t>
            </a:r>
          </a:p>
          <a:p>
            <a:pPr marL="0" indent="0">
              <a:buNone/>
            </a:pPr>
            <a:r>
              <a:rPr lang="en-US" altLang="zh-CN" b="0" dirty="0">
                <a:ea typeface="华文楷体" panose="02010600040101010101" pitchFamily="2" charset="-122"/>
                <a:cs typeface="Times New Roman" panose="02020603050405020304" pitchFamily="18" charset="0"/>
              </a:rPr>
              <a:t>     while (p-&gt;next != NULL)</a:t>
            </a:r>
          </a:p>
          <a:p>
            <a:pPr marL="0" indent="0">
              <a:buNone/>
            </a:pPr>
            <a:r>
              <a:rPr lang="en-US" altLang="zh-CN" b="0" dirty="0">
                <a:ea typeface="华文楷体" panose="02010600040101010101" pitchFamily="2" charset="-122"/>
                <a:cs typeface="Times New Roman" panose="02020603050405020304" pitchFamily="18" charset="0"/>
              </a:rPr>
              <a:t>          if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[p-&gt;next-&gt;</a:t>
            </a:r>
            <a:r>
              <a:rPr lang="en-US" altLang="zh-CN" b="0" dirty="0" err="1">
                <a:ea typeface="华文楷体" panose="02010600040101010101" pitchFamily="2" charset="-122"/>
                <a:cs typeface="Times New Roman" panose="02020603050405020304" pitchFamily="18" charset="0"/>
              </a:rPr>
              <a:t>NodeNum</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adj</a:t>
            </a:r>
            <a:r>
              <a:rPr lang="en-US" altLang="zh-CN" b="0" dirty="0">
                <a:ea typeface="华文楷体" panose="02010600040101010101" pitchFamily="2" charset="-122"/>
                <a:cs typeface="Times New Roman" panose="02020603050405020304" pitchFamily="18" charset="0"/>
              </a:rPr>
              <a:t> != NULL) break;  </a:t>
            </a:r>
          </a:p>
          <a:p>
            <a:pPr marL="0" indent="0">
              <a:buNone/>
            </a:pPr>
            <a:r>
              <a:rPr lang="en-US" altLang="zh-CN" b="0" dirty="0">
                <a:ea typeface="华文楷体" panose="02010600040101010101" pitchFamily="2" charset="-122"/>
                <a:cs typeface="Times New Roman" panose="02020603050405020304" pitchFamily="18" charset="0"/>
              </a:rPr>
              <a:t>          else p = p-&gt;next;</a:t>
            </a:r>
          </a:p>
          <a:p>
            <a:pPr marL="0" indent="0">
              <a:buNone/>
            </a:pPr>
            <a:r>
              <a:rPr lang="en-US" altLang="zh-CN" b="0" dirty="0">
                <a:ea typeface="华文楷体" panose="02010600040101010101" pitchFamily="2" charset="-122"/>
                <a:cs typeface="Times New Roman" panose="02020603050405020304" pitchFamily="18" charset="0"/>
              </a:rPr>
              <a:t>     if (p-&gt;next == NULL)  break; //</a:t>
            </a:r>
            <a:r>
              <a:rPr lang="zh-CN" altLang="en-US" b="0" dirty="0">
                <a:ea typeface="华文楷体" panose="02010600040101010101" pitchFamily="2" charset="-122"/>
                <a:cs typeface="Times New Roman" panose="02020603050405020304" pitchFamily="18" charset="0"/>
              </a:rPr>
              <a:t>全部边都访问过，消失了</a:t>
            </a:r>
            <a:endParaRPr lang="en-US"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q = p-&gt;next; </a:t>
            </a:r>
          </a:p>
          <a:p>
            <a:pPr marL="0" indent="0">
              <a:buNone/>
            </a:pPr>
            <a:r>
              <a:rPr lang="en-US" altLang="zh-CN" b="0" dirty="0">
                <a:ea typeface="华文楷体" panose="02010600040101010101" pitchFamily="2" charset="-122"/>
                <a:cs typeface="Times New Roman" panose="02020603050405020304" pitchFamily="18" charset="0"/>
              </a:rPr>
              <a:t>     </a:t>
            </a:r>
          </a:p>
        </p:txBody>
      </p:sp>
      <p:sp>
        <p:nvSpPr>
          <p:cNvPr id="2" name="标题 1"/>
          <p:cNvSpPr>
            <a:spLocks noGrp="1"/>
          </p:cNvSpPr>
          <p:nvPr>
            <p:ph type="title"/>
          </p:nvPr>
        </p:nvSpPr>
        <p:spPr>
          <a:xfrm>
            <a:off x="420160" y="734268"/>
            <a:ext cx="11162884" cy="574183"/>
          </a:xfrm>
        </p:spPr>
        <p:txBody>
          <a:bodyPr/>
          <a:lstStyle/>
          <a:p>
            <a:r>
              <a:rPr lang="zh-CN" altLang="en-US" dirty="0"/>
              <a:t>求欧拉回路的算法实现：</a:t>
            </a:r>
          </a:p>
        </p:txBody>
      </p:sp>
    </p:spTree>
    <p:extLst>
      <p:ext uri="{BB962C8B-B14F-4D97-AF65-F5344CB8AC3E}">
        <p14:creationId xmlns:p14="http://schemas.microsoft.com/office/powerpoint/2010/main" val="348936223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544852" y="1430129"/>
            <a:ext cx="5814732" cy="5151985"/>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tBeg</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EulerCircuit</a:t>
            </a:r>
            <a:r>
              <a:rPr lang="en-US" altLang="zh-CN" b="0" dirty="0">
                <a:ea typeface="华文楷体" panose="02010600040101010101" pitchFamily="2" charset="-122"/>
                <a:cs typeface="Times New Roman" panose="02020603050405020304" pitchFamily="18" charset="0"/>
              </a:rPr>
              <a:t>(q-&gt;</a:t>
            </a:r>
            <a:r>
              <a:rPr lang="en-US" altLang="zh-CN" b="0" dirty="0" err="1">
                <a:ea typeface="华文楷体" panose="02010600040101010101" pitchFamily="2" charset="-122"/>
                <a:cs typeface="Times New Roman" panose="02020603050405020304" pitchFamily="18" charset="0"/>
              </a:rPr>
              <a:t>NodeNum</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tEnd</a:t>
            </a:r>
            <a:r>
              <a:rPr lang="en-US" altLang="zh-CN" b="0" dirty="0">
                <a:ea typeface="华文楷体" panose="02010600040101010101" pitchFamily="2" charset="-122"/>
                <a:cs typeface="Times New Roman" panose="02020603050405020304" pitchFamily="18" charset="0"/>
              </a:rPr>
              <a:t>); </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tEnd</a:t>
            </a:r>
            <a:r>
              <a:rPr lang="en-US" altLang="zh-CN" b="0" dirty="0">
                <a:ea typeface="华文楷体" panose="02010600040101010101" pitchFamily="2" charset="-122"/>
                <a:cs typeface="Times New Roman" panose="02020603050405020304" pitchFamily="18" charset="0"/>
              </a:rPr>
              <a:t>-&gt;next =q-&gt;next; </a:t>
            </a:r>
          </a:p>
          <a:p>
            <a:pPr marL="0" indent="0">
              <a:buNone/>
            </a:pPr>
            <a:r>
              <a:rPr lang="en-US" altLang="zh-CN" b="0" dirty="0">
                <a:ea typeface="华文楷体" panose="02010600040101010101" pitchFamily="2" charset="-122"/>
                <a:cs typeface="Times New Roman" panose="02020603050405020304" pitchFamily="18" charset="0"/>
              </a:rPr>
              <a:t>      p-&gt;next = </a:t>
            </a:r>
            <a:r>
              <a:rPr lang="en-US" altLang="zh-CN" b="0" dirty="0" err="1">
                <a:ea typeface="华文楷体" panose="02010600040101010101" pitchFamily="2" charset="-122"/>
                <a:cs typeface="Times New Roman" panose="02020603050405020304" pitchFamily="18" charset="0"/>
              </a:rPr>
              <a:t>tBeg</a:t>
            </a:r>
            <a:r>
              <a:rPr lang="en-US" altLang="zh-CN" b="0" dirty="0">
                <a:ea typeface="华文楷体" panose="02010600040101010101" pitchFamily="2" charset="-122"/>
                <a:cs typeface="Times New Roman" panose="02020603050405020304" pitchFamily="18" charset="0"/>
              </a:rPr>
              <a:t>;</a:t>
            </a:r>
          </a:p>
          <a:p>
            <a:pPr marL="0" indent="0">
              <a:buNone/>
            </a:pPr>
            <a:r>
              <a:rPr lang="en-US" altLang="zh-CN" b="0" dirty="0">
                <a:ea typeface="华文楷体" panose="02010600040101010101" pitchFamily="2" charset="-122"/>
                <a:cs typeface="Times New Roman" panose="02020603050405020304" pitchFamily="18" charset="0"/>
              </a:rPr>
              <a:t>      delete q;</a:t>
            </a:r>
          </a:p>
          <a:p>
            <a:pPr marL="0" indent="0">
              <a:buNone/>
            </a:pPr>
            <a:r>
              <a:rPr lang="en-US" altLang="zh-CN" b="0" dirty="0">
                <a:ea typeface="华文楷体" panose="02010600040101010101" pitchFamily="2" charset="-122"/>
                <a:cs typeface="Times New Roman" panose="02020603050405020304" pitchFamily="18" charset="0"/>
              </a:rPr>
              <a:t>}</a:t>
            </a:r>
          </a:p>
          <a:p>
            <a:pPr marL="0" indent="0">
              <a:buNone/>
            </a:pPr>
            <a:r>
              <a:rPr lang="en-US" altLang="zh-CN" b="0" dirty="0">
                <a:ea typeface="华文楷体" panose="02010600040101010101" pitchFamily="2" charset="-122"/>
                <a:cs typeface="Times New Roman" panose="02020603050405020304" pitchFamily="18" charset="0"/>
              </a:rPr>
              <a:t>            </a:t>
            </a:r>
          </a:p>
          <a:p>
            <a:pPr marL="0" indent="0">
              <a:buNone/>
            </a:pPr>
            <a:r>
              <a:rPr lang="en-US" altLang="zh-CN" b="0" dirty="0">
                <a:ea typeface="华文楷体" panose="02010600040101010101" pitchFamily="2" charset="-122"/>
                <a:cs typeface="Times New Roman" panose="02020603050405020304" pitchFamily="18" charset="0"/>
              </a:rPr>
              <a:t>  //</a:t>
            </a:r>
            <a:r>
              <a:rPr lang="zh-CN" altLang="en-US" b="0" dirty="0">
                <a:ea typeface="华文楷体" panose="02010600040101010101" pitchFamily="2" charset="-122"/>
                <a:cs typeface="Times New Roman" panose="02020603050405020304" pitchFamily="18" charset="0"/>
              </a:rPr>
              <a:t>恢复原图  </a:t>
            </a:r>
          </a:p>
          <a:p>
            <a:pPr marL="0" indent="0">
              <a:buNone/>
            </a:pPr>
            <a:r>
              <a:rPr lang="zh-CN" altLang="en-US" b="0" dirty="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delete []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         </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tmp</a:t>
            </a:r>
            <a:r>
              <a:rPr lang="en-US" altLang="zh-CN" b="0" dirty="0">
                <a:ea typeface="华文楷体" panose="02010600040101010101" pitchFamily="2" charset="-122"/>
                <a:cs typeface="Times New Roman" panose="02020603050405020304" pitchFamily="18" charset="0"/>
              </a:rPr>
              <a:t>;</a:t>
            </a:r>
          </a:p>
          <a:p>
            <a:pPr marL="0" indent="0">
              <a:buNone/>
            </a:pPr>
            <a:r>
              <a:rPr lang="en-US" altLang="zh-CN" b="0" dirty="0">
                <a:ea typeface="华文楷体" panose="02010600040101010101" pitchFamily="2" charset="-122"/>
                <a:cs typeface="Times New Roman" panose="02020603050405020304" pitchFamily="18" charset="0"/>
              </a:rPr>
              <a:t> </a:t>
            </a:r>
          </a:p>
          <a:p>
            <a:pPr marL="0" indent="0">
              <a:buNone/>
            </a:pPr>
            <a:endParaRPr lang="en-US" altLang="zh-CN" b="0" dirty="0">
              <a:ea typeface="华文楷体" panose="02010600040101010101" pitchFamily="2" charset="-122"/>
              <a:cs typeface="Times New Roman" panose="02020603050405020304" pitchFamily="18" charset="0"/>
            </a:endParaRPr>
          </a:p>
        </p:txBody>
      </p:sp>
      <p:sp>
        <p:nvSpPr>
          <p:cNvPr id="2" name="标题 1"/>
          <p:cNvSpPr>
            <a:spLocks noGrp="1"/>
          </p:cNvSpPr>
          <p:nvPr>
            <p:ph type="title"/>
          </p:nvPr>
        </p:nvSpPr>
        <p:spPr>
          <a:xfrm>
            <a:off x="420160" y="734268"/>
            <a:ext cx="11162884" cy="574183"/>
          </a:xfrm>
        </p:spPr>
        <p:txBody>
          <a:bodyPr/>
          <a:lstStyle/>
          <a:p>
            <a:r>
              <a:rPr lang="zh-CN" altLang="en-US" dirty="0"/>
              <a:t>求欧拉回路的算法实现：</a:t>
            </a:r>
          </a:p>
        </p:txBody>
      </p:sp>
      <p:sp>
        <p:nvSpPr>
          <p:cNvPr id="31" name="矩形 30"/>
          <p:cNvSpPr/>
          <p:nvPr/>
        </p:nvSpPr>
        <p:spPr>
          <a:xfrm>
            <a:off x="7294027" y="4628950"/>
            <a:ext cx="3444102" cy="461665"/>
          </a:xfrm>
          <a:prstGeom prst="rect">
            <a:avLst/>
          </a:prstGeom>
        </p:spPr>
        <p:txBody>
          <a:bodyPr wrap="square">
            <a:spAutoFit/>
          </a:bodyPr>
          <a:lstStyle/>
          <a:p>
            <a:r>
              <a:rPr lang="zh-CN" altLang="zh-CN" sz="2400" dirty="0"/>
              <a:t>回路：</a:t>
            </a:r>
            <a:r>
              <a:rPr lang="en-US" altLang="zh-CN" sz="2400" b="1" dirty="0"/>
              <a:t>0</a:t>
            </a:r>
            <a:r>
              <a:rPr lang="en-US" altLang="zh-CN" sz="2400" dirty="0"/>
              <a:t>-&gt;1-&gt;3-&gt;</a:t>
            </a:r>
            <a:r>
              <a:rPr lang="en-US" altLang="zh-CN" sz="2400" b="1" dirty="0"/>
              <a:t>0</a:t>
            </a:r>
          </a:p>
        </p:txBody>
      </p:sp>
      <p:grpSp>
        <p:nvGrpSpPr>
          <p:cNvPr id="32" name="Group 8"/>
          <p:cNvGrpSpPr>
            <a:grpSpLocks/>
          </p:cNvGrpSpPr>
          <p:nvPr/>
        </p:nvGrpSpPr>
        <p:grpSpPr bwMode="auto">
          <a:xfrm>
            <a:off x="6582142" y="5914663"/>
            <a:ext cx="896938" cy="503237"/>
            <a:chOff x="4680" y="5028"/>
            <a:chExt cx="720" cy="312"/>
          </a:xfrm>
        </p:grpSpPr>
        <p:sp>
          <p:nvSpPr>
            <p:cNvPr id="33" name="Rectangle 9"/>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34" name="Rectangle 10"/>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grpSp>
        <p:nvGrpSpPr>
          <p:cNvPr id="35" name="Group 11"/>
          <p:cNvGrpSpPr>
            <a:grpSpLocks/>
          </p:cNvGrpSpPr>
          <p:nvPr/>
        </p:nvGrpSpPr>
        <p:grpSpPr bwMode="auto">
          <a:xfrm>
            <a:off x="9719042" y="5914663"/>
            <a:ext cx="898525" cy="503237"/>
            <a:chOff x="4680" y="5028"/>
            <a:chExt cx="720" cy="312"/>
          </a:xfrm>
        </p:grpSpPr>
        <p:sp>
          <p:nvSpPr>
            <p:cNvPr id="36" name="Rectangle 12"/>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37" name="Rectangle 13"/>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grpSp>
        <p:nvGrpSpPr>
          <p:cNvPr id="38" name="Group 14"/>
          <p:cNvGrpSpPr>
            <a:grpSpLocks/>
          </p:cNvGrpSpPr>
          <p:nvPr/>
        </p:nvGrpSpPr>
        <p:grpSpPr bwMode="auto">
          <a:xfrm>
            <a:off x="10861986" y="5921012"/>
            <a:ext cx="896937" cy="503237"/>
            <a:chOff x="4680" y="5028"/>
            <a:chExt cx="720" cy="312"/>
          </a:xfrm>
        </p:grpSpPr>
        <p:sp>
          <p:nvSpPr>
            <p:cNvPr id="39" name="Rectangle 15"/>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40" name="Rectangle 16"/>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28346" rIns="0" bIns="28346"/>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endParaRPr lang="zh-CN" altLang="zh-CN" sz="2800" b="1">
                <a:ea typeface="楷体_GB2312" pitchFamily="49" charset="-122"/>
              </a:endParaRPr>
            </a:p>
          </p:txBody>
        </p:sp>
      </p:grpSp>
      <p:grpSp>
        <p:nvGrpSpPr>
          <p:cNvPr id="41" name="Group 17"/>
          <p:cNvGrpSpPr>
            <a:grpSpLocks/>
          </p:cNvGrpSpPr>
          <p:nvPr/>
        </p:nvGrpSpPr>
        <p:grpSpPr bwMode="auto">
          <a:xfrm>
            <a:off x="8152180" y="5914663"/>
            <a:ext cx="893762" cy="503237"/>
            <a:chOff x="4680" y="5028"/>
            <a:chExt cx="720" cy="312"/>
          </a:xfrm>
        </p:grpSpPr>
        <p:sp>
          <p:nvSpPr>
            <p:cNvPr id="42" name="Rectangle 18"/>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43" name="Rectangle 19"/>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sp>
        <p:nvSpPr>
          <p:cNvPr id="44" name="Line 21"/>
          <p:cNvSpPr>
            <a:spLocks noChangeShapeType="1"/>
          </p:cNvSpPr>
          <p:nvPr/>
        </p:nvSpPr>
        <p:spPr bwMode="auto">
          <a:xfrm>
            <a:off x="7479080" y="6165488"/>
            <a:ext cx="6731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 name="Line 22"/>
          <p:cNvSpPr>
            <a:spLocks noChangeShapeType="1"/>
          </p:cNvSpPr>
          <p:nvPr/>
        </p:nvSpPr>
        <p:spPr bwMode="auto">
          <a:xfrm>
            <a:off x="8825280" y="6165488"/>
            <a:ext cx="8937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6" name="Line 23"/>
          <p:cNvSpPr>
            <a:spLocks noChangeShapeType="1"/>
          </p:cNvSpPr>
          <p:nvPr/>
        </p:nvSpPr>
        <p:spPr bwMode="auto">
          <a:xfrm>
            <a:off x="10392142" y="6165488"/>
            <a:ext cx="449263"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 name="Text Box 25"/>
          <p:cNvSpPr txBox="1">
            <a:spLocks noChangeArrowheads="1"/>
          </p:cNvSpPr>
          <p:nvPr/>
        </p:nvSpPr>
        <p:spPr bwMode="auto">
          <a:xfrm>
            <a:off x="6640880" y="5976575"/>
            <a:ext cx="341312"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0</a:t>
            </a:r>
            <a:endParaRPr lang="en-US" altLang="zh-CN" sz="2400" b="1" dirty="0">
              <a:ea typeface="楷体_GB2312" pitchFamily="49" charset="-122"/>
            </a:endParaRPr>
          </a:p>
        </p:txBody>
      </p:sp>
      <p:sp>
        <p:nvSpPr>
          <p:cNvPr id="48" name="Text Box 26"/>
          <p:cNvSpPr txBox="1">
            <a:spLocks noChangeArrowheads="1"/>
          </p:cNvSpPr>
          <p:nvPr/>
        </p:nvSpPr>
        <p:spPr bwMode="auto">
          <a:xfrm>
            <a:off x="8242667" y="5976575"/>
            <a:ext cx="34131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1</a:t>
            </a:r>
            <a:endParaRPr lang="en-US" altLang="zh-CN" sz="2400" b="1" dirty="0">
              <a:ea typeface="楷体_GB2312" pitchFamily="49" charset="-122"/>
            </a:endParaRPr>
          </a:p>
        </p:txBody>
      </p:sp>
      <p:sp>
        <p:nvSpPr>
          <p:cNvPr id="49" name="Text Box 27"/>
          <p:cNvSpPr txBox="1">
            <a:spLocks noChangeArrowheads="1"/>
          </p:cNvSpPr>
          <p:nvPr/>
        </p:nvSpPr>
        <p:spPr bwMode="auto">
          <a:xfrm rot="225503">
            <a:off x="11002729" y="5986101"/>
            <a:ext cx="249198"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0</a:t>
            </a:r>
            <a:endParaRPr lang="en-US" altLang="zh-CN" sz="2400" b="1" dirty="0">
              <a:ea typeface="楷体_GB2312" pitchFamily="49" charset="-122"/>
            </a:endParaRPr>
          </a:p>
        </p:txBody>
      </p:sp>
      <p:sp>
        <p:nvSpPr>
          <p:cNvPr id="50" name="Text Box 28"/>
          <p:cNvSpPr txBox="1">
            <a:spLocks noChangeArrowheads="1"/>
          </p:cNvSpPr>
          <p:nvPr/>
        </p:nvSpPr>
        <p:spPr bwMode="auto">
          <a:xfrm>
            <a:off x="9757142" y="5976575"/>
            <a:ext cx="34131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3</a:t>
            </a:r>
            <a:endParaRPr lang="en-US" altLang="zh-CN" sz="2400" b="1" dirty="0">
              <a:ea typeface="楷体_GB2312" pitchFamily="49" charset="-122"/>
            </a:endParaRPr>
          </a:p>
        </p:txBody>
      </p:sp>
      <p:sp>
        <p:nvSpPr>
          <p:cNvPr id="51" name="Text Box 29"/>
          <p:cNvSpPr txBox="1">
            <a:spLocks noChangeArrowheads="1"/>
          </p:cNvSpPr>
          <p:nvPr/>
        </p:nvSpPr>
        <p:spPr bwMode="auto">
          <a:xfrm>
            <a:off x="11355047" y="5976574"/>
            <a:ext cx="305258"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a:t>
            </a:r>
            <a:endParaRPr lang="en-US" altLang="zh-CN" sz="2400" b="1" dirty="0">
              <a:ea typeface="楷体_GB2312" pitchFamily="49" charset="-122"/>
            </a:endParaRPr>
          </a:p>
        </p:txBody>
      </p:sp>
      <p:grpSp>
        <p:nvGrpSpPr>
          <p:cNvPr id="52" name="Group 30"/>
          <p:cNvGrpSpPr>
            <a:grpSpLocks/>
          </p:cNvGrpSpPr>
          <p:nvPr/>
        </p:nvGrpSpPr>
        <p:grpSpPr bwMode="auto">
          <a:xfrm>
            <a:off x="6533723" y="5090751"/>
            <a:ext cx="896937" cy="824536"/>
            <a:chOff x="2157" y="3023"/>
            <a:chExt cx="900" cy="639"/>
          </a:xfrm>
        </p:grpSpPr>
        <p:sp>
          <p:nvSpPr>
            <p:cNvPr id="53" name="Text Box 31"/>
            <p:cNvSpPr txBox="1">
              <a:spLocks noChangeArrowheads="1"/>
            </p:cNvSpPr>
            <p:nvPr/>
          </p:nvSpPr>
          <p:spPr bwMode="auto">
            <a:xfrm>
              <a:off x="2157" y="3023"/>
              <a:ext cx="900"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err="1"/>
                <a:t>tb</a:t>
              </a:r>
              <a:endParaRPr lang="en-US" altLang="zh-CN" sz="2400" b="1" dirty="0">
                <a:ea typeface="楷体_GB2312" pitchFamily="49" charset="-122"/>
              </a:endParaRPr>
            </a:p>
          </p:txBody>
        </p:sp>
        <p:sp>
          <p:nvSpPr>
            <p:cNvPr id="54" name="Line 32"/>
            <p:cNvSpPr>
              <a:spLocks noChangeShapeType="1"/>
            </p:cNvSpPr>
            <p:nvPr/>
          </p:nvSpPr>
          <p:spPr bwMode="auto">
            <a:xfrm>
              <a:off x="2607" y="3350"/>
              <a:ext cx="0" cy="31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55" name="Group 30"/>
          <p:cNvGrpSpPr>
            <a:grpSpLocks/>
          </p:cNvGrpSpPr>
          <p:nvPr/>
        </p:nvGrpSpPr>
        <p:grpSpPr bwMode="auto">
          <a:xfrm>
            <a:off x="10885036" y="5090468"/>
            <a:ext cx="896937" cy="833569"/>
            <a:chOff x="2157" y="2978"/>
            <a:chExt cx="900" cy="646"/>
          </a:xfrm>
        </p:grpSpPr>
        <p:sp>
          <p:nvSpPr>
            <p:cNvPr id="56" name="Text Box 31"/>
            <p:cNvSpPr txBox="1">
              <a:spLocks noChangeArrowheads="1"/>
            </p:cNvSpPr>
            <p:nvPr/>
          </p:nvSpPr>
          <p:spPr bwMode="auto">
            <a:xfrm>
              <a:off x="2157" y="2978"/>
              <a:ext cx="90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err="1"/>
                <a:t>te</a:t>
              </a:r>
              <a:endParaRPr lang="en-US" altLang="zh-CN" sz="2400" b="1" dirty="0">
                <a:ea typeface="楷体_GB2312" pitchFamily="49" charset="-122"/>
              </a:endParaRPr>
            </a:p>
          </p:txBody>
        </p:sp>
        <p:sp>
          <p:nvSpPr>
            <p:cNvPr id="57" name="Line 32"/>
            <p:cNvSpPr>
              <a:spLocks noChangeShapeType="1"/>
            </p:cNvSpPr>
            <p:nvPr/>
          </p:nvSpPr>
          <p:spPr bwMode="auto">
            <a:xfrm>
              <a:off x="2520" y="3312"/>
              <a:ext cx="0" cy="31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58" name="Group 8"/>
          <p:cNvGrpSpPr>
            <a:grpSpLocks/>
          </p:cNvGrpSpPr>
          <p:nvPr/>
        </p:nvGrpSpPr>
        <p:grpSpPr bwMode="auto">
          <a:xfrm>
            <a:off x="6624860" y="3202213"/>
            <a:ext cx="896938" cy="503237"/>
            <a:chOff x="4680" y="5028"/>
            <a:chExt cx="720" cy="312"/>
          </a:xfrm>
        </p:grpSpPr>
        <p:sp>
          <p:nvSpPr>
            <p:cNvPr id="59" name="Rectangle 9"/>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60" name="Rectangle 10"/>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grpSp>
        <p:nvGrpSpPr>
          <p:cNvPr id="61" name="Group 11"/>
          <p:cNvGrpSpPr>
            <a:grpSpLocks/>
          </p:cNvGrpSpPr>
          <p:nvPr/>
        </p:nvGrpSpPr>
        <p:grpSpPr bwMode="auto">
          <a:xfrm>
            <a:off x="9761760" y="3202213"/>
            <a:ext cx="898525" cy="503237"/>
            <a:chOff x="4680" y="5028"/>
            <a:chExt cx="720" cy="312"/>
          </a:xfrm>
        </p:grpSpPr>
        <p:sp>
          <p:nvSpPr>
            <p:cNvPr id="62" name="Rectangle 12"/>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63" name="Rectangle 13"/>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grpSp>
        <p:nvGrpSpPr>
          <p:cNvPr id="64" name="Group 14"/>
          <p:cNvGrpSpPr>
            <a:grpSpLocks/>
          </p:cNvGrpSpPr>
          <p:nvPr/>
        </p:nvGrpSpPr>
        <p:grpSpPr bwMode="auto">
          <a:xfrm>
            <a:off x="10904704" y="3208562"/>
            <a:ext cx="896937" cy="503237"/>
            <a:chOff x="4680" y="5028"/>
            <a:chExt cx="720" cy="312"/>
          </a:xfrm>
        </p:grpSpPr>
        <p:sp>
          <p:nvSpPr>
            <p:cNvPr id="65" name="Rectangle 15"/>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66" name="Rectangle 16"/>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28346" rIns="0" bIns="28346"/>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endParaRPr lang="zh-CN" altLang="zh-CN" sz="2800" b="1">
                <a:ea typeface="楷体_GB2312" pitchFamily="49" charset="-122"/>
              </a:endParaRPr>
            </a:p>
          </p:txBody>
        </p:sp>
      </p:grpSp>
      <p:grpSp>
        <p:nvGrpSpPr>
          <p:cNvPr id="67" name="Group 17"/>
          <p:cNvGrpSpPr>
            <a:grpSpLocks/>
          </p:cNvGrpSpPr>
          <p:nvPr/>
        </p:nvGrpSpPr>
        <p:grpSpPr bwMode="auto">
          <a:xfrm>
            <a:off x="8194898" y="3202213"/>
            <a:ext cx="893762" cy="503237"/>
            <a:chOff x="4680" y="5028"/>
            <a:chExt cx="720" cy="312"/>
          </a:xfrm>
        </p:grpSpPr>
        <p:sp>
          <p:nvSpPr>
            <p:cNvPr id="68" name="Rectangle 18"/>
            <p:cNvSpPr>
              <a:spLocks noChangeArrowheads="1"/>
            </p:cNvSpPr>
            <p:nvPr/>
          </p:nvSpPr>
          <p:spPr bwMode="auto">
            <a:xfrm>
              <a:off x="468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69" name="Rectangle 19"/>
            <p:cNvSpPr>
              <a:spLocks noChangeArrowheads="1"/>
            </p:cNvSpPr>
            <p:nvPr/>
          </p:nvSpPr>
          <p:spPr bwMode="auto">
            <a:xfrm>
              <a:off x="5040" y="5028"/>
              <a:ext cx="360" cy="3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grpSp>
      <p:sp>
        <p:nvSpPr>
          <p:cNvPr id="70" name="Line 21"/>
          <p:cNvSpPr>
            <a:spLocks noChangeShapeType="1"/>
          </p:cNvSpPr>
          <p:nvPr/>
        </p:nvSpPr>
        <p:spPr bwMode="auto">
          <a:xfrm>
            <a:off x="7521798" y="3453038"/>
            <a:ext cx="6731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 name="Line 22"/>
          <p:cNvSpPr>
            <a:spLocks noChangeShapeType="1"/>
          </p:cNvSpPr>
          <p:nvPr/>
        </p:nvSpPr>
        <p:spPr bwMode="auto">
          <a:xfrm>
            <a:off x="8867998" y="3453038"/>
            <a:ext cx="8937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 name="Line 23"/>
          <p:cNvSpPr>
            <a:spLocks noChangeShapeType="1"/>
          </p:cNvSpPr>
          <p:nvPr/>
        </p:nvSpPr>
        <p:spPr bwMode="auto">
          <a:xfrm>
            <a:off x="10434860" y="3453038"/>
            <a:ext cx="449263"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3" name="Text Box 25"/>
          <p:cNvSpPr txBox="1">
            <a:spLocks noChangeArrowheads="1"/>
          </p:cNvSpPr>
          <p:nvPr/>
        </p:nvSpPr>
        <p:spPr bwMode="auto">
          <a:xfrm>
            <a:off x="6683598" y="3264125"/>
            <a:ext cx="341312"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2</a:t>
            </a:r>
            <a:endParaRPr lang="en-US" altLang="zh-CN" sz="2400" b="1" dirty="0">
              <a:ea typeface="楷体_GB2312" pitchFamily="49" charset="-122"/>
            </a:endParaRPr>
          </a:p>
        </p:txBody>
      </p:sp>
      <p:sp>
        <p:nvSpPr>
          <p:cNvPr id="74" name="Text Box 26"/>
          <p:cNvSpPr txBox="1">
            <a:spLocks noChangeArrowheads="1"/>
          </p:cNvSpPr>
          <p:nvPr/>
        </p:nvSpPr>
        <p:spPr bwMode="auto">
          <a:xfrm>
            <a:off x="8285385" y="3264125"/>
            <a:ext cx="34131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0</a:t>
            </a:r>
            <a:endParaRPr lang="en-US" altLang="zh-CN" sz="2400" b="1" dirty="0">
              <a:ea typeface="楷体_GB2312" pitchFamily="49" charset="-122"/>
            </a:endParaRPr>
          </a:p>
        </p:txBody>
      </p:sp>
      <p:sp>
        <p:nvSpPr>
          <p:cNvPr id="75" name="Text Box 27"/>
          <p:cNvSpPr txBox="1">
            <a:spLocks noChangeArrowheads="1"/>
          </p:cNvSpPr>
          <p:nvPr/>
        </p:nvSpPr>
        <p:spPr bwMode="auto">
          <a:xfrm rot="225503">
            <a:off x="11045447" y="3273651"/>
            <a:ext cx="249198"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2</a:t>
            </a:r>
            <a:endParaRPr lang="en-US" altLang="zh-CN" sz="2400" b="1" dirty="0">
              <a:ea typeface="楷体_GB2312" pitchFamily="49" charset="-122"/>
            </a:endParaRPr>
          </a:p>
        </p:txBody>
      </p:sp>
      <p:sp>
        <p:nvSpPr>
          <p:cNvPr id="76" name="Text Box 28"/>
          <p:cNvSpPr txBox="1">
            <a:spLocks noChangeArrowheads="1"/>
          </p:cNvSpPr>
          <p:nvPr/>
        </p:nvSpPr>
        <p:spPr bwMode="auto">
          <a:xfrm>
            <a:off x="9799860" y="3264125"/>
            <a:ext cx="34131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4</a:t>
            </a:r>
            <a:endParaRPr lang="en-US" altLang="zh-CN" sz="2400" b="1" dirty="0">
              <a:ea typeface="楷体_GB2312" pitchFamily="49" charset="-122"/>
            </a:endParaRPr>
          </a:p>
        </p:txBody>
      </p:sp>
      <p:sp>
        <p:nvSpPr>
          <p:cNvPr id="77" name="Text Box 29"/>
          <p:cNvSpPr txBox="1">
            <a:spLocks noChangeArrowheads="1"/>
          </p:cNvSpPr>
          <p:nvPr/>
        </p:nvSpPr>
        <p:spPr bwMode="auto">
          <a:xfrm>
            <a:off x="11397765" y="3264124"/>
            <a:ext cx="305258"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a:t>
            </a:r>
            <a:endParaRPr lang="en-US" altLang="zh-CN" sz="2400" b="1" dirty="0">
              <a:ea typeface="楷体_GB2312" pitchFamily="49" charset="-122"/>
            </a:endParaRPr>
          </a:p>
        </p:txBody>
      </p:sp>
      <p:grpSp>
        <p:nvGrpSpPr>
          <p:cNvPr id="78" name="Group 30"/>
          <p:cNvGrpSpPr>
            <a:grpSpLocks/>
          </p:cNvGrpSpPr>
          <p:nvPr/>
        </p:nvGrpSpPr>
        <p:grpSpPr bwMode="auto">
          <a:xfrm>
            <a:off x="6624464" y="2314183"/>
            <a:ext cx="669713" cy="869699"/>
            <a:chOff x="2232" y="2950"/>
            <a:chExt cx="672" cy="674"/>
          </a:xfrm>
        </p:grpSpPr>
        <p:sp>
          <p:nvSpPr>
            <p:cNvPr id="79" name="Text Box 31"/>
            <p:cNvSpPr txBox="1">
              <a:spLocks noChangeArrowheads="1"/>
            </p:cNvSpPr>
            <p:nvPr/>
          </p:nvSpPr>
          <p:spPr bwMode="auto">
            <a:xfrm>
              <a:off x="2232" y="2950"/>
              <a:ext cx="672"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beg</a:t>
              </a:r>
              <a:endParaRPr lang="en-US" altLang="zh-CN" sz="2400" b="1" dirty="0">
                <a:ea typeface="楷体_GB2312" pitchFamily="49" charset="-122"/>
              </a:endParaRPr>
            </a:p>
          </p:txBody>
        </p:sp>
        <p:sp>
          <p:nvSpPr>
            <p:cNvPr id="80" name="Line 32"/>
            <p:cNvSpPr>
              <a:spLocks noChangeShapeType="1"/>
            </p:cNvSpPr>
            <p:nvPr/>
          </p:nvSpPr>
          <p:spPr bwMode="auto">
            <a:xfrm>
              <a:off x="2520" y="3312"/>
              <a:ext cx="0" cy="31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82" name="文本框 81"/>
          <p:cNvSpPr txBox="1"/>
          <p:nvPr/>
        </p:nvSpPr>
        <p:spPr>
          <a:xfrm>
            <a:off x="6683598" y="1602047"/>
            <a:ext cx="4065677" cy="800219"/>
          </a:xfrm>
          <a:prstGeom prst="rect">
            <a:avLst/>
          </a:prstGeom>
          <a:noFill/>
        </p:spPr>
        <p:txBody>
          <a:bodyPr wrap="square" rtlCol="0">
            <a:spAutoFit/>
          </a:bodyPr>
          <a:lstStyle/>
          <a:p>
            <a:r>
              <a:rPr lang="zh-CN" altLang="zh-CN" sz="2800" dirty="0"/>
              <a:t>回路：</a:t>
            </a:r>
            <a:r>
              <a:rPr lang="en-US" altLang="zh-CN" sz="2800" b="1" dirty="0"/>
              <a:t>2</a:t>
            </a:r>
            <a:r>
              <a:rPr lang="en-US" altLang="zh-CN" sz="2800" dirty="0"/>
              <a:t>-&gt;0-&gt;4-&gt;</a:t>
            </a:r>
            <a:r>
              <a:rPr lang="en-US" altLang="zh-CN" sz="2800" b="1" dirty="0"/>
              <a:t>2</a:t>
            </a:r>
          </a:p>
          <a:p>
            <a:endParaRPr lang="zh-CN" altLang="en-US" dirty="0"/>
          </a:p>
        </p:txBody>
      </p:sp>
      <p:grpSp>
        <p:nvGrpSpPr>
          <p:cNvPr id="84" name="Group 30"/>
          <p:cNvGrpSpPr>
            <a:grpSpLocks/>
          </p:cNvGrpSpPr>
          <p:nvPr/>
        </p:nvGrpSpPr>
        <p:grpSpPr bwMode="auto">
          <a:xfrm>
            <a:off x="11126922" y="2349293"/>
            <a:ext cx="807745" cy="876151"/>
            <a:chOff x="2261" y="2945"/>
            <a:chExt cx="900" cy="679"/>
          </a:xfrm>
        </p:grpSpPr>
        <p:sp>
          <p:nvSpPr>
            <p:cNvPr id="85" name="Text Box 31"/>
            <p:cNvSpPr txBox="1">
              <a:spLocks noChangeArrowheads="1"/>
            </p:cNvSpPr>
            <p:nvPr/>
          </p:nvSpPr>
          <p:spPr bwMode="auto">
            <a:xfrm>
              <a:off x="2261" y="2945"/>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end</a:t>
              </a:r>
              <a:endParaRPr lang="en-US" altLang="zh-CN" sz="2400" b="1" dirty="0">
                <a:ea typeface="楷体_GB2312" pitchFamily="49" charset="-122"/>
              </a:endParaRPr>
            </a:p>
          </p:txBody>
        </p:sp>
        <p:sp>
          <p:nvSpPr>
            <p:cNvPr id="86" name="Line 32"/>
            <p:cNvSpPr>
              <a:spLocks noChangeShapeType="1"/>
            </p:cNvSpPr>
            <p:nvPr/>
          </p:nvSpPr>
          <p:spPr bwMode="auto">
            <a:xfrm>
              <a:off x="2520" y="3312"/>
              <a:ext cx="0" cy="31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87" name="Group 30"/>
          <p:cNvGrpSpPr>
            <a:grpSpLocks/>
          </p:cNvGrpSpPr>
          <p:nvPr/>
        </p:nvGrpSpPr>
        <p:grpSpPr bwMode="auto">
          <a:xfrm>
            <a:off x="8371737" y="2327090"/>
            <a:ext cx="669713" cy="869699"/>
            <a:chOff x="2232" y="2950"/>
            <a:chExt cx="672" cy="674"/>
          </a:xfrm>
        </p:grpSpPr>
        <p:sp>
          <p:nvSpPr>
            <p:cNvPr id="88" name="Text Box 31"/>
            <p:cNvSpPr txBox="1">
              <a:spLocks noChangeArrowheads="1"/>
            </p:cNvSpPr>
            <p:nvPr/>
          </p:nvSpPr>
          <p:spPr bwMode="auto">
            <a:xfrm>
              <a:off x="2232" y="2950"/>
              <a:ext cx="672"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q</a:t>
              </a:r>
              <a:endParaRPr lang="en-US" altLang="zh-CN" sz="2400" b="1" dirty="0">
                <a:ea typeface="楷体_GB2312" pitchFamily="49" charset="-122"/>
              </a:endParaRPr>
            </a:p>
          </p:txBody>
        </p:sp>
        <p:sp>
          <p:nvSpPr>
            <p:cNvPr id="89" name="Line 32"/>
            <p:cNvSpPr>
              <a:spLocks noChangeShapeType="1"/>
            </p:cNvSpPr>
            <p:nvPr/>
          </p:nvSpPr>
          <p:spPr bwMode="auto">
            <a:xfrm>
              <a:off x="2520" y="3312"/>
              <a:ext cx="0" cy="31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90" name="Group 30"/>
          <p:cNvGrpSpPr>
            <a:grpSpLocks/>
          </p:cNvGrpSpPr>
          <p:nvPr/>
        </p:nvGrpSpPr>
        <p:grpSpPr bwMode="auto">
          <a:xfrm>
            <a:off x="7275299" y="2329668"/>
            <a:ext cx="669713" cy="854215"/>
            <a:chOff x="2396" y="2962"/>
            <a:chExt cx="672" cy="662"/>
          </a:xfrm>
        </p:grpSpPr>
        <p:sp>
          <p:nvSpPr>
            <p:cNvPr id="91" name="Text Box 31"/>
            <p:cNvSpPr txBox="1">
              <a:spLocks noChangeArrowheads="1"/>
            </p:cNvSpPr>
            <p:nvPr/>
          </p:nvSpPr>
          <p:spPr bwMode="auto">
            <a:xfrm>
              <a:off x="2396" y="2962"/>
              <a:ext cx="672"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p</a:t>
              </a:r>
              <a:endParaRPr lang="en-US" altLang="zh-CN" sz="2400" b="1" dirty="0">
                <a:ea typeface="楷体_GB2312" pitchFamily="49" charset="-122"/>
              </a:endParaRPr>
            </a:p>
          </p:txBody>
        </p:sp>
        <p:sp>
          <p:nvSpPr>
            <p:cNvPr id="92" name="Line 32"/>
            <p:cNvSpPr>
              <a:spLocks noChangeShapeType="1"/>
            </p:cNvSpPr>
            <p:nvPr/>
          </p:nvSpPr>
          <p:spPr bwMode="auto">
            <a:xfrm>
              <a:off x="2520" y="3312"/>
              <a:ext cx="0" cy="31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88559720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544851" y="1430129"/>
            <a:ext cx="11401423" cy="5151985"/>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          //</a:t>
            </a:r>
            <a:r>
              <a:rPr lang="zh-CN" altLang="en-US" b="0" dirty="0">
                <a:ea typeface="华文楷体" panose="02010600040101010101" pitchFamily="2" charset="-122"/>
                <a:cs typeface="Times New Roman" panose="02020603050405020304" pitchFamily="18" charset="0"/>
              </a:rPr>
              <a:t>显示得到的欧拉回路</a:t>
            </a:r>
          </a:p>
          <a:p>
            <a:pPr marL="0" indent="0">
              <a:buNone/>
            </a:pPr>
            <a:r>
              <a:rPr lang="zh-CN" altLang="en-US"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cout</a:t>
            </a:r>
            <a:r>
              <a:rPr lang="en-US" altLang="zh-CN" b="0" dirty="0">
                <a:ea typeface="华文楷体" panose="02010600040101010101" pitchFamily="2" charset="-122"/>
                <a:cs typeface="Times New Roman" panose="02020603050405020304" pitchFamily="18" charset="0"/>
              </a:rPr>
              <a:t> &lt;&lt; "</a:t>
            </a:r>
            <a:r>
              <a:rPr lang="zh-CN" altLang="en-US" b="0" dirty="0">
                <a:ea typeface="华文楷体" panose="02010600040101010101" pitchFamily="2" charset="-122"/>
                <a:cs typeface="Times New Roman" panose="02020603050405020304" pitchFamily="18" charset="0"/>
              </a:rPr>
              <a:t>欧拉回路是：</a:t>
            </a:r>
            <a:r>
              <a:rPr lang="en-US" altLang="zh-CN" b="0" dirty="0">
                <a:ea typeface="华文楷体" panose="02010600040101010101" pitchFamily="2" charset="-122"/>
                <a:cs typeface="Times New Roman" panose="02020603050405020304" pitchFamily="18" charset="0"/>
              </a:rPr>
              <a:t>" &lt;&lt; </a:t>
            </a:r>
            <a:r>
              <a:rPr lang="en-US" altLang="zh-CN" b="0" dirty="0" err="1">
                <a:ea typeface="华文楷体" panose="02010600040101010101" pitchFamily="2" charset="-122"/>
                <a:cs typeface="Times New Roman" panose="02020603050405020304" pitchFamily="18" charset="0"/>
              </a:rPr>
              <a:t>endl</a:t>
            </a:r>
            <a:r>
              <a:rPr lang="en-US" altLang="zh-CN" b="0" dirty="0">
                <a:ea typeface="华文楷体" panose="02010600040101010101" pitchFamily="2" charset="-122"/>
                <a:cs typeface="Times New Roman" panose="02020603050405020304" pitchFamily="18" charset="0"/>
              </a:rPr>
              <a:t>;</a:t>
            </a:r>
          </a:p>
          <a:p>
            <a:pPr marL="0" indent="0">
              <a:buNone/>
            </a:pPr>
            <a:r>
              <a:rPr lang="en-US" altLang="zh-CN" b="0" dirty="0">
                <a:ea typeface="华文楷体" panose="02010600040101010101" pitchFamily="2" charset="-122"/>
                <a:cs typeface="Times New Roman" panose="02020603050405020304" pitchFamily="18" charset="0"/>
              </a:rPr>
              <a:t>          while (beg !=NULL) {</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cout</a:t>
            </a:r>
            <a:r>
              <a:rPr lang="en-US" altLang="zh-CN" b="0" dirty="0">
                <a:ea typeface="华文楷体" panose="02010600040101010101" pitchFamily="2" charset="-122"/>
                <a:cs typeface="Times New Roman" panose="02020603050405020304" pitchFamily="18" charset="0"/>
              </a:rPr>
              <a:t> &lt;&lt;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[beg-&gt;</a:t>
            </a:r>
            <a:r>
              <a:rPr lang="en-US" altLang="zh-CN" b="0" dirty="0" err="1">
                <a:ea typeface="华文楷体" panose="02010600040101010101" pitchFamily="2" charset="-122"/>
                <a:cs typeface="Times New Roman" panose="02020603050405020304" pitchFamily="18" charset="0"/>
              </a:rPr>
              <a:t>NodeNum</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a:t>
            </a:r>
            <a:r>
              <a:rPr lang="en-US" altLang="zh-CN" b="0" dirty="0">
                <a:ea typeface="华文楷体" panose="02010600040101010101" pitchFamily="2" charset="-122"/>
                <a:cs typeface="Times New Roman" panose="02020603050405020304" pitchFamily="18" charset="0"/>
              </a:rPr>
              <a:t> &lt;&lt; '\t';</a:t>
            </a:r>
            <a:endParaRPr lang="nb-NO" altLang="zh-CN" b="0" dirty="0">
              <a:ea typeface="华文楷体" panose="02010600040101010101" pitchFamily="2" charset="-122"/>
              <a:cs typeface="Times New Roman" panose="02020603050405020304" pitchFamily="18" charset="0"/>
            </a:endParaRPr>
          </a:p>
          <a:p>
            <a:pPr marL="0" indent="0">
              <a:buNone/>
            </a:pPr>
            <a:r>
              <a:rPr lang="nb-NO" altLang="zh-CN" b="0" dirty="0">
                <a:ea typeface="华文楷体" panose="02010600040101010101" pitchFamily="2" charset="-122"/>
                <a:cs typeface="Times New Roman" panose="02020603050405020304" pitchFamily="18" charset="0"/>
              </a:rPr>
              <a:t>	          p = beg; beg = beg-&gt;next;</a:t>
            </a:r>
          </a:p>
          <a:p>
            <a:pPr marL="0" indent="0">
              <a:buNone/>
            </a:pPr>
            <a:r>
              <a:rPr lang="nb-NO" altLang="zh-CN" b="0" dirty="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delete p;</a:t>
            </a:r>
          </a:p>
          <a:p>
            <a:pPr marL="0" indent="0">
              <a:buNone/>
            </a:pPr>
            <a:r>
              <a:rPr lang="en-US" altLang="zh-CN" b="0" dirty="0">
                <a:ea typeface="华文楷体" panose="02010600040101010101" pitchFamily="2" charset="-122"/>
                <a:cs typeface="Times New Roman" panose="02020603050405020304" pitchFamily="18" charset="0"/>
              </a:rPr>
              <a:t>           }</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cout</a:t>
            </a:r>
            <a:r>
              <a:rPr lang="en-US" altLang="zh-CN" b="0" dirty="0">
                <a:ea typeface="华文楷体" panose="02010600040101010101" pitchFamily="2" charset="-122"/>
                <a:cs typeface="Times New Roman" panose="02020603050405020304" pitchFamily="18" charset="0"/>
              </a:rPr>
              <a:t> &lt;&lt; </a:t>
            </a:r>
            <a:r>
              <a:rPr lang="en-US" altLang="zh-CN" b="0" dirty="0" err="1">
                <a:ea typeface="华文楷体" panose="02010600040101010101" pitchFamily="2" charset="-122"/>
                <a:cs typeface="Times New Roman" panose="02020603050405020304" pitchFamily="18" charset="0"/>
              </a:rPr>
              <a:t>endl</a:t>
            </a:r>
            <a:r>
              <a:rPr lang="en-US" altLang="zh-CN" b="0" dirty="0">
                <a:ea typeface="华文楷体" panose="02010600040101010101" pitchFamily="2" charset="-122"/>
                <a:cs typeface="Times New Roman" panose="02020603050405020304" pitchFamily="18" charset="0"/>
              </a:rPr>
              <a:t>;</a:t>
            </a:r>
          </a:p>
          <a:p>
            <a:pPr marL="0" indent="0">
              <a:buNone/>
            </a:pPr>
            <a:r>
              <a:rPr lang="en-US" altLang="zh-CN" b="0" dirty="0">
                <a:ea typeface="华文楷体" panose="02010600040101010101" pitchFamily="2" charset="-122"/>
                <a:cs typeface="Times New Roman" panose="02020603050405020304" pitchFamily="18" charset="0"/>
              </a:rPr>
              <a:t>}	</a:t>
            </a:r>
          </a:p>
        </p:txBody>
      </p:sp>
      <p:sp>
        <p:nvSpPr>
          <p:cNvPr id="2" name="标题 1"/>
          <p:cNvSpPr>
            <a:spLocks noGrp="1"/>
          </p:cNvSpPr>
          <p:nvPr>
            <p:ph type="title"/>
          </p:nvPr>
        </p:nvSpPr>
        <p:spPr>
          <a:xfrm>
            <a:off x="420160" y="734268"/>
            <a:ext cx="11162884" cy="574183"/>
          </a:xfrm>
        </p:spPr>
        <p:txBody>
          <a:bodyPr/>
          <a:lstStyle/>
          <a:p>
            <a:r>
              <a:rPr lang="zh-CN" altLang="en-US" dirty="0"/>
              <a:t>求欧拉回路的算法实现：</a:t>
            </a:r>
          </a:p>
        </p:txBody>
      </p:sp>
    </p:spTree>
    <p:extLst>
      <p:ext uri="{BB962C8B-B14F-4D97-AF65-F5344CB8AC3E}">
        <p14:creationId xmlns:p14="http://schemas.microsoft.com/office/powerpoint/2010/main" val="153669805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987687" y="2663934"/>
            <a:ext cx="3941876" cy="3319423"/>
          </a:xfrm>
        </p:spPr>
        <p:txBody>
          <a:bodyPr>
            <a:noAutofit/>
          </a:bodyPr>
          <a:lstStyle/>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无向图的连通性</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solidFill>
                  <a:srgbClr val="FF0000"/>
                </a:solidFill>
                <a:latin typeface="华文楷体" pitchFamily="2" charset="-122"/>
                <a:ea typeface="华文楷体" pitchFamily="2" charset="-122"/>
              </a:rPr>
              <a:t> </a:t>
            </a:r>
            <a:r>
              <a:rPr lang="zh-CN" altLang="en-US" sz="2800" dirty="0">
                <a:latin typeface="华文楷体" pitchFamily="2" charset="-122"/>
                <a:ea typeface="华文楷体" pitchFamily="2" charset="-122"/>
              </a:rPr>
              <a:t>有向图的连通性</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latin typeface="华文楷体" pitchFamily="2" charset="-122"/>
                <a:ea typeface="华文楷体" pitchFamily="2" charset="-122"/>
              </a:rPr>
              <a:t> </a:t>
            </a:r>
            <a:r>
              <a:rPr lang="zh-CN" altLang="en-US" sz="2800" dirty="0">
                <a:latin typeface="华文楷体" pitchFamily="2" charset="-122"/>
                <a:ea typeface="华文楷体" pitchFamily="2" charset="-122"/>
              </a:rPr>
              <a:t>欧拉回路</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solidFill>
                  <a:srgbClr val="FF0000"/>
                </a:solidFill>
                <a:latin typeface="华文楷体" pitchFamily="2" charset="-122"/>
                <a:ea typeface="华文楷体" pitchFamily="2" charset="-122"/>
              </a:rPr>
              <a:t>六度空间理论*</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n"/>
              <a:defRPr/>
            </a:pPr>
            <a:endParaRPr lang="en-US" altLang="zh-CN" sz="2800" dirty="0">
              <a:latin typeface="华文楷体" pitchFamily="2" charset="-122"/>
              <a:ea typeface="华文楷体" pitchFamily="2" charset="-122"/>
            </a:endParaRPr>
          </a:p>
        </p:txBody>
      </p:sp>
      <p:sp>
        <p:nvSpPr>
          <p:cNvPr id="2" name="文本框 1"/>
          <p:cNvSpPr txBox="1"/>
          <p:nvPr/>
        </p:nvSpPr>
        <p:spPr>
          <a:xfrm>
            <a:off x="414338" y="742950"/>
            <a:ext cx="5086350" cy="584775"/>
          </a:xfrm>
          <a:prstGeom prst="rect">
            <a:avLst/>
          </a:prstGeom>
          <a:noFill/>
        </p:spPr>
        <p:txBody>
          <a:bodyPr wrap="square" rtlCol="0">
            <a:spAutoFit/>
          </a:bodyPr>
          <a:lstStyle/>
          <a:p>
            <a:r>
              <a:rPr lang="zh-CN" altLang="en-US" sz="3200" b="1" dirty="0">
                <a:latin typeface="华文楷体" pitchFamily="2" charset="-122"/>
                <a:ea typeface="华文楷体" pitchFamily="2" charset="-122"/>
              </a:rPr>
              <a:t>图的连通性：</a:t>
            </a:r>
          </a:p>
        </p:txBody>
      </p:sp>
    </p:spTree>
    <p:extLst>
      <p:ext uri="{BB962C8B-B14F-4D97-AF65-F5344CB8AC3E}">
        <p14:creationId xmlns:p14="http://schemas.microsoft.com/office/powerpoint/2010/main" val="164737180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60" y="1527112"/>
            <a:ext cx="11401423" cy="4635149"/>
          </a:xfrm>
        </p:spPr>
        <p:txBody>
          <a:bodyPr>
            <a:noAutofit/>
          </a:bodyPr>
          <a:lstStyle/>
          <a:p>
            <a:pPr marL="0" indent="0">
              <a:buNone/>
            </a:pPr>
            <a:r>
              <a:rPr lang="en-US" altLang="zh-CN" sz="2800" b="0" dirty="0">
                <a:ea typeface="华文楷体" pitchFamily="2" charset="-122"/>
                <a:cs typeface="Times New Roman" panose="02020603050405020304" pitchFamily="18" charset="0"/>
              </a:rPr>
              <a:t>1967</a:t>
            </a:r>
            <a:r>
              <a:rPr lang="zh-CN" altLang="zh-CN" sz="2800" b="0" dirty="0">
                <a:ea typeface="华文楷体" pitchFamily="2" charset="-122"/>
                <a:cs typeface="Times New Roman" panose="02020603050405020304" pitchFamily="18" charset="0"/>
              </a:rPr>
              <a:t>年哈佛大学的一位心理学教授，斯坦利·米尔格拉姆（</a:t>
            </a:r>
            <a:r>
              <a:rPr lang="en-US" altLang="zh-CN" sz="2800" b="0" dirty="0">
                <a:ea typeface="华文楷体" pitchFamily="2" charset="-122"/>
                <a:cs typeface="Times New Roman" panose="02020603050405020304" pitchFamily="18" charset="0"/>
              </a:rPr>
              <a:t>Stanley Milgram</a:t>
            </a:r>
            <a:r>
              <a:rPr lang="zh-CN" altLang="zh-CN" sz="2800" b="0" dirty="0">
                <a:ea typeface="华文楷体" pitchFamily="2" charset="-122"/>
                <a:cs typeface="Times New Roman" panose="02020603050405020304" pitchFamily="18" charset="0"/>
              </a:rPr>
              <a:t>），设计并实施了一次连锁信件实验。</a:t>
            </a:r>
            <a:endParaRPr lang="en-US" altLang="zh-CN" sz="2800" b="0" dirty="0">
              <a:ea typeface="华文楷体" pitchFamily="2" charset="-122"/>
              <a:cs typeface="Times New Roman" panose="02020603050405020304" pitchFamily="18" charset="0"/>
            </a:endParaRPr>
          </a:p>
          <a:p>
            <a:pPr marL="0" indent="0">
              <a:buNone/>
            </a:pPr>
            <a:r>
              <a:rPr lang="zh-CN" altLang="zh-CN" sz="2800" b="0" dirty="0">
                <a:ea typeface="华文楷体" pitchFamily="2" charset="-122"/>
                <a:cs typeface="Times New Roman" panose="02020603050405020304" pitchFamily="18" charset="0"/>
              </a:rPr>
              <a:t>他的</a:t>
            </a:r>
            <a:r>
              <a:rPr lang="zh-CN" altLang="zh-CN" sz="2800" dirty="0">
                <a:ea typeface="华文楷体" pitchFamily="2" charset="-122"/>
                <a:cs typeface="Times New Roman" panose="02020603050405020304" pitchFamily="18" charset="0"/>
              </a:rPr>
              <a:t>具体做法是</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0" indent="0">
              <a:buNone/>
            </a:pPr>
            <a:r>
              <a:rPr lang="zh-CN" altLang="zh-CN" sz="2800" b="0" dirty="0">
                <a:ea typeface="华文楷体" pitchFamily="2" charset="-122"/>
                <a:cs typeface="Times New Roman" panose="02020603050405020304" pitchFamily="18" charset="0"/>
              </a:rPr>
              <a:t>将设计好的信件随机发送给居住在内布拉斯加州的</a:t>
            </a:r>
            <a:r>
              <a:rPr lang="en-US" altLang="zh-CN" sz="2800" b="0" dirty="0">
                <a:ea typeface="华文楷体" pitchFamily="2" charset="-122"/>
                <a:cs typeface="Times New Roman" panose="02020603050405020304" pitchFamily="18" charset="0"/>
              </a:rPr>
              <a:t>160</a:t>
            </a:r>
            <a:r>
              <a:rPr lang="zh-CN" altLang="zh-CN" sz="2800" b="0" dirty="0">
                <a:ea typeface="华文楷体" pitchFamily="2" charset="-122"/>
                <a:cs typeface="Times New Roman" panose="02020603050405020304" pitchFamily="18" charset="0"/>
              </a:rPr>
              <a:t>个人，信中写上了一个波士顿股票经纪人的名字，要求每个收信人收到信后，再将这个信寄给自己认为比较接近该股票经纪人的朋友，要求后面收到信的朋友也照此操作。最后发现，</a:t>
            </a:r>
            <a:r>
              <a:rPr lang="zh-CN" altLang="en-US" sz="2800" b="0" dirty="0">
                <a:ea typeface="华文楷体" pitchFamily="2" charset="-122"/>
                <a:cs typeface="Times New Roman" panose="02020603050405020304" pitchFamily="18" charset="0"/>
              </a:rPr>
              <a:t>有</a:t>
            </a:r>
            <a:r>
              <a:rPr lang="zh-CN" altLang="zh-CN" sz="2800" b="0" dirty="0">
                <a:ea typeface="华文楷体" pitchFamily="2" charset="-122"/>
                <a:cs typeface="Times New Roman" panose="02020603050405020304" pitchFamily="18" charset="0"/>
              </a:rPr>
              <a:t>信件在经历了</a:t>
            </a:r>
            <a:r>
              <a:rPr lang="zh-CN" altLang="en-US" sz="2800" b="0" dirty="0">
                <a:ea typeface="华文楷体" pitchFamily="2" charset="-122"/>
                <a:cs typeface="Times New Roman" panose="02020603050405020304" pitchFamily="18" charset="0"/>
              </a:rPr>
              <a:t>不超过</a:t>
            </a:r>
            <a:r>
              <a:rPr lang="en-US" altLang="zh-CN" sz="2800" b="0" dirty="0">
                <a:ea typeface="华文楷体" pitchFamily="2" charset="-122"/>
                <a:cs typeface="Times New Roman" panose="02020603050405020304" pitchFamily="18" charset="0"/>
              </a:rPr>
              <a:t>6</a:t>
            </a:r>
            <a:r>
              <a:rPr lang="zh-CN" altLang="en-US" sz="2800" b="0" dirty="0">
                <a:ea typeface="华文楷体" pitchFamily="2" charset="-122"/>
                <a:cs typeface="Times New Roman" panose="02020603050405020304" pitchFamily="18" charset="0"/>
              </a:rPr>
              <a:t>个中间人后就被</a:t>
            </a:r>
            <a:r>
              <a:rPr lang="zh-CN" altLang="zh-CN" sz="2800" b="0" dirty="0">
                <a:ea typeface="华文楷体" pitchFamily="2" charset="-122"/>
                <a:cs typeface="Times New Roman" panose="02020603050405020304" pitchFamily="18" charset="0"/>
              </a:rPr>
              <a:t>送到了该股票经纪人手中。</a:t>
            </a:r>
          </a:p>
        </p:txBody>
      </p:sp>
      <p:sp>
        <p:nvSpPr>
          <p:cNvPr id="2" name="标题 1"/>
          <p:cNvSpPr>
            <a:spLocks noGrp="1"/>
          </p:cNvSpPr>
          <p:nvPr>
            <p:ph type="title"/>
          </p:nvPr>
        </p:nvSpPr>
        <p:spPr>
          <a:xfrm>
            <a:off x="420160" y="734268"/>
            <a:ext cx="11162884" cy="574183"/>
          </a:xfrm>
        </p:spPr>
        <p:txBody>
          <a:bodyPr/>
          <a:lstStyle/>
          <a:p>
            <a:r>
              <a:rPr lang="zh-CN" altLang="en-US" dirty="0"/>
              <a:t>六度空间理论：</a:t>
            </a:r>
          </a:p>
        </p:txBody>
      </p:sp>
    </p:spTree>
    <p:extLst>
      <p:ext uri="{BB962C8B-B14F-4D97-AF65-F5344CB8AC3E}">
        <p14:creationId xmlns:p14="http://schemas.microsoft.com/office/powerpoint/2010/main" val="3232362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6" y="1558862"/>
            <a:ext cx="11387530" cy="2198129"/>
          </a:xfrm>
        </p:spPr>
        <p:txBody>
          <a:bodyPr>
            <a:no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假设有两个图</a:t>
            </a:r>
            <a:r>
              <a:rPr lang="en-US" altLang="zh-CN" sz="2800" b="0" dirty="0">
                <a:ea typeface="华文楷体" pitchFamily="2" charset="-122"/>
                <a:cs typeface="Times New Roman" panose="02020603050405020304" pitchFamily="18" charset="0"/>
              </a:rPr>
              <a:t>G = (V,E)</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G’ = (V’,E’)</a:t>
            </a:r>
            <a:r>
              <a:rPr lang="zh-CN" altLang="zh-CN" sz="2800" b="0" dirty="0">
                <a:ea typeface="华文楷体" pitchFamily="2" charset="-122"/>
                <a:cs typeface="Times New Roman" panose="02020603050405020304" pitchFamily="18" charset="0"/>
              </a:rPr>
              <a:t>，且</a:t>
            </a:r>
            <a:r>
              <a:rPr lang="en-US" altLang="zh-CN" sz="2800" b="0" dirty="0">
                <a:ea typeface="华文楷体" pitchFamily="2" charset="-122"/>
                <a:cs typeface="Times New Roman" panose="02020603050405020304" pitchFamily="18" charset="0"/>
              </a:rPr>
              <a:t>V’</a:t>
            </a:r>
            <a:r>
              <a:rPr lang="zh-CN" altLang="zh-CN" sz="2800" b="0" dirty="0">
                <a:ea typeface="华文楷体" pitchFamily="2" charset="-122"/>
                <a:cs typeface="Times New Roman" panose="02020603050405020304" pitchFamily="18" charset="0"/>
              </a:rPr>
              <a:t>是</a:t>
            </a:r>
            <a:r>
              <a:rPr lang="en-US" altLang="zh-CN" sz="2800" b="0" dirty="0">
                <a:ea typeface="华文楷体" pitchFamily="2" charset="-122"/>
                <a:cs typeface="Times New Roman" panose="02020603050405020304" pitchFamily="18" charset="0"/>
              </a:rPr>
              <a:t>V</a:t>
            </a:r>
            <a:r>
              <a:rPr lang="zh-CN" altLang="zh-CN" sz="2800" b="0" dirty="0">
                <a:ea typeface="华文楷体" pitchFamily="2" charset="-122"/>
                <a:cs typeface="Times New Roman" panose="02020603050405020304" pitchFamily="18" charset="0"/>
              </a:rPr>
              <a:t>的子集，</a:t>
            </a:r>
            <a:r>
              <a:rPr lang="en-US" altLang="zh-CN" sz="2800" b="0" dirty="0">
                <a:ea typeface="华文楷体" pitchFamily="2" charset="-122"/>
                <a:cs typeface="Times New Roman" panose="02020603050405020304" pitchFamily="18" charset="0"/>
              </a:rPr>
              <a:t>E’</a:t>
            </a:r>
            <a:r>
              <a:rPr lang="zh-CN" altLang="zh-CN" sz="2800" b="0" dirty="0">
                <a:ea typeface="华文楷体" pitchFamily="2" charset="-122"/>
                <a:cs typeface="Times New Roman" panose="02020603050405020304" pitchFamily="18" charset="0"/>
              </a:rPr>
              <a:t>是</a:t>
            </a:r>
            <a:r>
              <a:rPr lang="en-US" altLang="zh-CN" sz="2800" b="0" dirty="0">
                <a:ea typeface="华文楷体" pitchFamily="2" charset="-122"/>
                <a:cs typeface="Times New Roman" panose="02020603050405020304" pitchFamily="18" charset="0"/>
              </a:rPr>
              <a:t>E</a:t>
            </a:r>
            <a:r>
              <a:rPr lang="zh-CN" altLang="zh-CN" sz="2800" b="0" dirty="0">
                <a:ea typeface="华文楷体" pitchFamily="2" charset="-122"/>
                <a:cs typeface="Times New Roman" panose="02020603050405020304" pitchFamily="18" charset="0"/>
              </a:rPr>
              <a:t>的子集，则称</a:t>
            </a:r>
            <a:r>
              <a:rPr lang="en-US" altLang="zh-CN" sz="2800" b="0" dirty="0">
                <a:ea typeface="华文楷体" pitchFamily="2" charset="-122"/>
                <a:cs typeface="Times New Roman" panose="02020603050405020304" pitchFamily="18" charset="0"/>
              </a:rPr>
              <a:t>G’</a:t>
            </a:r>
            <a:r>
              <a:rPr lang="zh-CN" altLang="zh-CN" sz="2800" b="0" dirty="0">
                <a:ea typeface="华文楷体" pitchFamily="2" charset="-122"/>
                <a:cs typeface="Times New Roman" panose="02020603050405020304" pitchFamily="18" charset="0"/>
              </a:rPr>
              <a:t>是</a:t>
            </a:r>
            <a:r>
              <a:rPr lang="en-US" altLang="zh-CN" sz="2800" b="0" dirty="0">
                <a:ea typeface="华文楷体" pitchFamily="2" charset="-122"/>
                <a:cs typeface="Times New Roman" panose="02020603050405020304" pitchFamily="18" charset="0"/>
              </a:rPr>
              <a:t>G</a:t>
            </a:r>
            <a:r>
              <a:rPr lang="zh-CN" altLang="zh-CN" sz="2800" b="0" dirty="0">
                <a:ea typeface="华文楷体" pitchFamily="2" charset="-122"/>
                <a:cs typeface="Times New Roman" panose="02020603050405020304" pitchFamily="18" charset="0"/>
              </a:rPr>
              <a:t>的</a:t>
            </a:r>
            <a:r>
              <a:rPr lang="zh-CN" altLang="zh-CN" sz="2800" dirty="0">
                <a:ea typeface="华文楷体" pitchFamily="2" charset="-122"/>
                <a:cs typeface="Times New Roman" panose="02020603050405020304" pitchFamily="18" charset="0"/>
              </a:rPr>
              <a:t>子图</a:t>
            </a:r>
            <a:r>
              <a:rPr lang="zh-CN" altLang="en-US"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图</a:t>
            </a:r>
            <a:r>
              <a:rPr lang="en-US" altLang="zh-CN" sz="2800" b="0" dirty="0">
                <a:ea typeface="华文楷体" pitchFamily="2" charset="-122"/>
                <a:cs typeface="Times New Roman" panose="02020603050405020304" pitchFamily="18" charset="0"/>
              </a:rPr>
              <a:t>T1</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T2</a:t>
            </a:r>
            <a:r>
              <a:rPr lang="zh-CN" altLang="zh-CN" sz="2800" b="0" dirty="0">
                <a:ea typeface="华文楷体" pitchFamily="2" charset="-122"/>
                <a:cs typeface="Times New Roman" panose="02020603050405020304" pitchFamily="18" charset="0"/>
              </a:rPr>
              <a:t>都是图</a:t>
            </a:r>
            <a:r>
              <a:rPr lang="en-US" altLang="zh-CN" sz="2800" b="0" dirty="0">
                <a:ea typeface="华文楷体" pitchFamily="2" charset="-122"/>
                <a:cs typeface="Times New Roman" panose="02020603050405020304" pitchFamily="18" charset="0"/>
              </a:rPr>
              <a:t>T</a:t>
            </a:r>
            <a:r>
              <a:rPr lang="zh-CN" altLang="zh-CN" sz="2800" b="0" dirty="0">
                <a:ea typeface="华文楷体" pitchFamily="2" charset="-122"/>
                <a:cs typeface="Times New Roman" panose="02020603050405020304" pitchFamily="18" charset="0"/>
              </a:rPr>
              <a:t>的子图</a:t>
            </a:r>
            <a:r>
              <a:rPr lang="zh-CN" altLang="en-US"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T3</a:t>
            </a:r>
            <a:r>
              <a:rPr lang="zh-CN" altLang="zh-CN" sz="2800" b="0" dirty="0">
                <a:ea typeface="华文楷体" pitchFamily="2" charset="-122"/>
                <a:cs typeface="Times New Roman" panose="02020603050405020304" pitchFamily="18" charset="0"/>
              </a:rPr>
              <a:t>中</a:t>
            </a:r>
            <a:r>
              <a:rPr lang="en-US" altLang="zh-CN" sz="2800" b="0" dirty="0">
                <a:ea typeface="华文楷体" pitchFamily="2" charset="-122"/>
                <a:cs typeface="Times New Roman" panose="02020603050405020304" pitchFamily="18" charset="0"/>
              </a:rPr>
              <a:t>A</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B</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C</a:t>
            </a:r>
            <a:r>
              <a:rPr lang="zh-CN" altLang="zh-CN" sz="2800" b="0" dirty="0">
                <a:ea typeface="华文楷体" pitchFamily="2" charset="-122"/>
                <a:cs typeface="Times New Roman" panose="02020603050405020304" pitchFamily="18" charset="0"/>
              </a:rPr>
              <a:t>及</a:t>
            </a:r>
            <a:r>
              <a:rPr lang="en-US" altLang="zh-CN" sz="2800" b="0" dirty="0">
                <a:ea typeface="华文楷体" pitchFamily="2" charset="-122"/>
                <a:cs typeface="Times New Roman" panose="02020603050405020304" pitchFamily="18" charset="0"/>
              </a:rPr>
              <a:t>2</a:t>
            </a:r>
            <a:r>
              <a:rPr lang="zh-CN" altLang="zh-CN" sz="2800" b="0" dirty="0">
                <a:ea typeface="华文楷体" pitchFamily="2" charset="-122"/>
                <a:cs typeface="Times New Roman" panose="02020603050405020304" pitchFamily="18" charset="0"/>
              </a:rPr>
              <a:t>条边的形状和</a:t>
            </a:r>
            <a:r>
              <a:rPr lang="en-US" altLang="zh-CN" sz="2800" b="0" dirty="0">
                <a:ea typeface="华文楷体" pitchFamily="2" charset="-122"/>
                <a:cs typeface="Times New Roman" panose="02020603050405020304" pitchFamily="18" charset="0"/>
              </a:rPr>
              <a:t>G</a:t>
            </a:r>
            <a:r>
              <a:rPr lang="zh-CN" altLang="zh-CN" sz="2800" b="0" dirty="0">
                <a:ea typeface="华文楷体" pitchFamily="2" charset="-122"/>
                <a:cs typeface="Times New Roman" panose="02020603050405020304" pitchFamily="18" charset="0"/>
              </a:rPr>
              <a:t>中不同，但不影响</a:t>
            </a:r>
            <a:r>
              <a:rPr lang="en-US" altLang="zh-CN" sz="2800" b="0" dirty="0">
                <a:ea typeface="华文楷体" pitchFamily="2" charset="-122"/>
                <a:cs typeface="Times New Roman" panose="02020603050405020304" pitchFamily="18" charset="0"/>
              </a:rPr>
              <a:t>T3</a:t>
            </a:r>
            <a:r>
              <a:rPr lang="zh-CN" altLang="zh-CN" sz="2800" b="0" dirty="0">
                <a:ea typeface="华文楷体" pitchFamily="2" charset="-122"/>
                <a:cs typeface="Times New Roman" panose="02020603050405020304" pitchFamily="18" charset="0"/>
              </a:rPr>
              <a:t>也是</a:t>
            </a:r>
            <a:r>
              <a:rPr lang="en-US" altLang="zh-CN" sz="2800" b="0" dirty="0">
                <a:ea typeface="华文楷体" pitchFamily="2" charset="-122"/>
                <a:cs typeface="Times New Roman" panose="02020603050405020304" pitchFamily="18" charset="0"/>
              </a:rPr>
              <a:t>T</a:t>
            </a:r>
            <a:r>
              <a:rPr lang="zh-CN" altLang="zh-CN" sz="2800" b="0" dirty="0">
                <a:ea typeface="华文楷体" pitchFamily="2" charset="-122"/>
                <a:cs typeface="Times New Roman" panose="02020603050405020304" pitchFamily="18" charset="0"/>
              </a:rPr>
              <a:t>的子图。另外，根据定义，</a:t>
            </a:r>
            <a:r>
              <a:rPr lang="en-US" altLang="zh-CN" sz="2800" b="0" dirty="0">
                <a:ea typeface="华文楷体" pitchFamily="2" charset="-122"/>
                <a:cs typeface="Times New Roman" panose="02020603050405020304" pitchFamily="18" charset="0"/>
              </a:rPr>
              <a:t>G</a:t>
            </a:r>
            <a:r>
              <a:rPr lang="zh-CN" altLang="zh-CN" sz="2800" b="0" dirty="0">
                <a:ea typeface="华文楷体" pitchFamily="2" charset="-122"/>
                <a:cs typeface="Times New Roman" panose="02020603050405020304" pitchFamily="18" charset="0"/>
              </a:rPr>
              <a:t>显然也是</a:t>
            </a:r>
            <a:r>
              <a:rPr lang="en-US" altLang="zh-CN" sz="2800" b="0" dirty="0">
                <a:ea typeface="华文楷体" pitchFamily="2" charset="-122"/>
                <a:cs typeface="Times New Roman" panose="02020603050405020304" pitchFamily="18" charset="0"/>
              </a:rPr>
              <a:t>G</a:t>
            </a:r>
            <a:r>
              <a:rPr lang="zh-CN" altLang="zh-CN" sz="2800" b="0" dirty="0">
                <a:ea typeface="华文楷体" pitchFamily="2" charset="-122"/>
                <a:cs typeface="Times New Roman" panose="02020603050405020304" pitchFamily="18" charset="0"/>
              </a:rPr>
              <a:t>自身的子图。</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en-US" dirty="0"/>
              <a:t>相关术语：</a:t>
            </a: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2166269" y="3756991"/>
            <a:ext cx="7471880" cy="2961862"/>
          </a:xfrm>
          <a:prstGeom prst="rect">
            <a:avLst/>
          </a:prstGeom>
          <a:noFill/>
          <a:ln>
            <a:noFill/>
          </a:ln>
        </p:spPr>
      </p:pic>
    </p:spTree>
    <p:extLst>
      <p:ext uri="{BB962C8B-B14F-4D97-AF65-F5344CB8AC3E}">
        <p14:creationId xmlns:p14="http://schemas.microsoft.com/office/powerpoint/2010/main" val="197726807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60" y="1527112"/>
            <a:ext cx="11401423" cy="4635149"/>
          </a:xfrm>
        </p:spPr>
        <p:txBody>
          <a:bodyPr>
            <a:noAutofit/>
          </a:bodyPr>
          <a:lstStyle/>
          <a:p>
            <a:pPr marL="0" indent="0">
              <a:buNone/>
            </a:pPr>
            <a:r>
              <a:rPr lang="zh-CN" altLang="zh-CN" sz="2800" b="0" dirty="0">
                <a:ea typeface="华文楷体" pitchFamily="2" charset="-122"/>
                <a:cs typeface="Times New Roman" panose="02020603050405020304" pitchFamily="18" charset="0"/>
              </a:rPr>
              <a:t>由此提出了“小世界理论”，也称“六度空间理论”或“六度分隔理论（</a:t>
            </a:r>
            <a:r>
              <a:rPr lang="en-US" altLang="zh-CN" sz="2800" b="0" dirty="0">
                <a:ea typeface="华文楷体" pitchFamily="2" charset="-122"/>
                <a:cs typeface="Times New Roman" panose="02020603050405020304" pitchFamily="18" charset="0"/>
              </a:rPr>
              <a:t>Six Degrees of Separation</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0" indent="0">
              <a:buNone/>
            </a:pPr>
            <a:endParaRPr lang="en-US" altLang="zh-CN" sz="2800" b="0" dirty="0">
              <a:ea typeface="华文楷体" pitchFamily="2" charset="-122"/>
              <a:cs typeface="Times New Roman" panose="02020603050405020304" pitchFamily="18" charset="0"/>
            </a:endParaRPr>
          </a:p>
          <a:p>
            <a:pPr marL="0" indent="0">
              <a:buNone/>
            </a:pPr>
            <a:r>
              <a:rPr lang="zh-CN" altLang="zh-CN" sz="2800" b="0" dirty="0">
                <a:ea typeface="华文楷体" pitchFamily="2" charset="-122"/>
                <a:cs typeface="Times New Roman" panose="02020603050405020304" pitchFamily="18" charset="0"/>
              </a:rPr>
              <a:t>该理论假设世界上所有互不相识的人只需要很少的中间人就能建立起联系，具体说来就是：在社会性网络中，你和世界上任何一个陌生人之间所间隔的人不会超</a:t>
            </a:r>
            <a:r>
              <a:rPr lang="zh-CN" altLang="en-US" sz="2800" b="0" dirty="0">
                <a:ea typeface="华文楷体" pitchFamily="2" charset="-122"/>
                <a:cs typeface="Times New Roman" panose="02020603050405020304" pitchFamily="18" charset="0"/>
              </a:rPr>
              <a:t>六</a:t>
            </a:r>
            <a:r>
              <a:rPr lang="zh-CN" altLang="zh-CN" sz="2800" b="0" dirty="0">
                <a:ea typeface="华文楷体" pitchFamily="2" charset="-122"/>
                <a:cs typeface="Times New Roman" panose="02020603050405020304" pitchFamily="18" charset="0"/>
              </a:rPr>
              <a:t>个，即最多通过</a:t>
            </a:r>
            <a:r>
              <a:rPr lang="zh-CN" altLang="en-US" sz="2800" b="0" dirty="0">
                <a:ea typeface="华文楷体" pitchFamily="2" charset="-122"/>
                <a:cs typeface="Times New Roman" panose="02020603050405020304" pitchFamily="18" charset="0"/>
              </a:rPr>
              <a:t>六</a:t>
            </a:r>
            <a:r>
              <a:rPr lang="zh-CN" altLang="zh-CN" sz="2800" b="0" dirty="0">
                <a:ea typeface="华文楷体" pitchFamily="2" charset="-122"/>
                <a:cs typeface="Times New Roman" panose="02020603050405020304" pitchFamily="18" charset="0"/>
              </a:rPr>
              <a:t>个人你就能够认识任何一个陌生人。</a:t>
            </a:r>
          </a:p>
        </p:txBody>
      </p:sp>
      <p:sp>
        <p:nvSpPr>
          <p:cNvPr id="2" name="标题 1"/>
          <p:cNvSpPr>
            <a:spLocks noGrp="1"/>
          </p:cNvSpPr>
          <p:nvPr>
            <p:ph type="title"/>
          </p:nvPr>
        </p:nvSpPr>
        <p:spPr>
          <a:xfrm>
            <a:off x="420160" y="734268"/>
            <a:ext cx="11162884" cy="574183"/>
          </a:xfrm>
        </p:spPr>
        <p:txBody>
          <a:bodyPr/>
          <a:lstStyle/>
          <a:p>
            <a:r>
              <a:rPr lang="zh-CN" altLang="en-US" dirty="0"/>
              <a:t>六度空间理论：</a:t>
            </a:r>
          </a:p>
        </p:txBody>
      </p:sp>
    </p:spTree>
    <p:extLst>
      <p:ext uri="{BB962C8B-B14F-4D97-AF65-F5344CB8AC3E}">
        <p14:creationId xmlns:p14="http://schemas.microsoft.com/office/powerpoint/2010/main" val="382210543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60" y="1527112"/>
            <a:ext cx="11771840" cy="4635149"/>
          </a:xfrm>
        </p:spPr>
        <p:txBody>
          <a:bodyPr>
            <a:noAutofit/>
          </a:bodyPr>
          <a:lstStyle/>
          <a:p>
            <a:pPr>
              <a:buFont typeface="Wingdings" panose="05000000000000000000" pitchFamily="2" charset="2"/>
              <a:buChar char="ü"/>
            </a:pPr>
            <a:r>
              <a:rPr lang="zh-CN" altLang="zh-CN" sz="2800" b="0" dirty="0">
                <a:ea typeface="华文楷体" pitchFamily="2" charset="-122"/>
                <a:cs typeface="Times New Roman" panose="02020603050405020304" pitchFamily="18" charset="0"/>
              </a:rPr>
              <a:t>这种人际相识的关系网络</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以下也称社会网络</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可用数学中的无向图表示，图中顶点代表人，顶点之间的边代表人与人之间相识。</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ü"/>
            </a:pPr>
            <a:r>
              <a:rPr lang="zh-CN" altLang="zh-CN" sz="2800" b="0" dirty="0">
                <a:ea typeface="华文楷体" pitchFamily="2" charset="-122"/>
                <a:cs typeface="Times New Roman" panose="02020603050405020304" pitchFamily="18" charset="0"/>
              </a:rPr>
              <a:t>根据六度空间思想，该理论转化为无向图中任何两点之间的最短距离不会超过六，由此社会性网络就可以用图论中的最短路径问题来阐述和分析。值得一提的是，这一理论目前仍然是数学界的的</a:t>
            </a:r>
            <a:r>
              <a:rPr lang="zh-CN" altLang="zh-CN" sz="2800" dirty="0">
                <a:ea typeface="华文楷体" pitchFamily="2" charset="-122"/>
                <a:cs typeface="Times New Roman" panose="02020603050405020304" pitchFamily="18" charset="0"/>
              </a:rPr>
              <a:t>一大猜想</a:t>
            </a:r>
            <a:r>
              <a:rPr lang="zh-CN" altLang="zh-CN" sz="2800" b="0" dirty="0">
                <a:ea typeface="华文楷体" pitchFamily="2" charset="-122"/>
                <a:cs typeface="Times New Roman" panose="02020603050405020304" pitchFamily="18" charset="0"/>
              </a:rPr>
              <a:t>，它从来没有得到过严谨的数学证明。</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ü"/>
            </a:pPr>
            <a:r>
              <a:rPr lang="zh-CN" altLang="zh-CN" sz="2800" b="0" dirty="0">
                <a:ea typeface="华文楷体" pitchFamily="2" charset="-122"/>
                <a:cs typeface="Times New Roman" panose="02020603050405020304" pitchFamily="18" charset="0"/>
              </a:rPr>
              <a:t>下面用图论中求顶点间最短路径的方法，对六度空间理论予以验证。</a:t>
            </a:r>
            <a:endParaRPr lang="en-US" altLang="zh-CN" sz="2800" b="0" dirty="0">
              <a:ea typeface="华文楷体" pitchFamily="2" charset="-122"/>
              <a:cs typeface="Times New Roman" panose="02020603050405020304" pitchFamily="18" charset="0"/>
            </a:endParaRPr>
          </a:p>
        </p:txBody>
      </p:sp>
      <p:sp>
        <p:nvSpPr>
          <p:cNvPr id="2" name="标题 1"/>
          <p:cNvSpPr>
            <a:spLocks noGrp="1"/>
          </p:cNvSpPr>
          <p:nvPr>
            <p:ph type="title"/>
          </p:nvPr>
        </p:nvSpPr>
        <p:spPr>
          <a:xfrm>
            <a:off x="420160" y="734268"/>
            <a:ext cx="11162884" cy="574183"/>
          </a:xfrm>
        </p:spPr>
        <p:txBody>
          <a:bodyPr/>
          <a:lstStyle/>
          <a:p>
            <a:r>
              <a:rPr lang="zh-CN" altLang="en-US" dirty="0"/>
              <a:t>六度空间理论：</a:t>
            </a:r>
          </a:p>
        </p:txBody>
      </p:sp>
    </p:spTree>
    <p:extLst>
      <p:ext uri="{BB962C8B-B14F-4D97-AF65-F5344CB8AC3E}">
        <p14:creationId xmlns:p14="http://schemas.microsoft.com/office/powerpoint/2010/main" val="409680213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60" y="1527112"/>
            <a:ext cx="11162884" cy="4635149"/>
          </a:xfrm>
        </p:spPr>
        <p:txBody>
          <a:bodyPr>
            <a:noAutofit/>
          </a:bodyPr>
          <a:lstStyle/>
          <a:p>
            <a:pPr>
              <a:buFont typeface="Wingdings" panose="05000000000000000000" pitchFamily="2" charset="2"/>
              <a:buChar char="ü"/>
            </a:pPr>
            <a:r>
              <a:rPr lang="zh-CN" altLang="zh-CN" sz="2800" b="0" dirty="0">
                <a:ea typeface="华文楷体" pitchFamily="2" charset="-122"/>
                <a:cs typeface="Times New Roman" panose="02020603050405020304" pitchFamily="18" charset="0"/>
              </a:rPr>
              <a:t>社会网络是一个对非加权无向图，一种方法是利用图的广度优先遍历算法</a:t>
            </a:r>
            <a:r>
              <a:rPr lang="zh-CN" altLang="en-US"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具体说来，就是以图中任意一个顶点作为起始顶点，通过对图进行</a:t>
            </a:r>
            <a:r>
              <a:rPr lang="en-US" altLang="zh-CN" sz="2800" b="0" dirty="0">
                <a:ea typeface="华文楷体" pitchFamily="2" charset="-122"/>
                <a:cs typeface="Times New Roman" panose="02020603050405020304" pitchFamily="18" charset="0"/>
              </a:rPr>
              <a:t>6</a:t>
            </a:r>
            <a:r>
              <a:rPr lang="zh-CN" altLang="zh-CN" sz="2800" b="0" dirty="0">
                <a:ea typeface="华文楷体" pitchFamily="2" charset="-122"/>
                <a:cs typeface="Times New Roman" panose="02020603050405020304" pitchFamily="18" charset="0"/>
              </a:rPr>
              <a:t>层搜索，就可以统计出图中所有距离起始顶点路径长度不超过</a:t>
            </a:r>
            <a:r>
              <a:rPr lang="en-US" altLang="zh-CN" sz="2800" b="0" dirty="0">
                <a:ea typeface="华文楷体" pitchFamily="2" charset="-122"/>
                <a:cs typeface="Times New Roman" panose="02020603050405020304" pitchFamily="18" charset="0"/>
              </a:rPr>
              <a:t>6</a:t>
            </a:r>
            <a:r>
              <a:rPr lang="zh-CN" altLang="zh-CN" sz="2800" b="0" dirty="0">
                <a:ea typeface="华文楷体" pitchFamily="2" charset="-122"/>
                <a:cs typeface="Times New Roman" panose="02020603050405020304" pitchFamily="18" charset="0"/>
              </a:rPr>
              <a:t>的顶点个数，将它与图中顶点对总数进行对比，即可得出满足六度空间理论的概率来。</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ü"/>
            </a:pPr>
            <a:r>
              <a:rPr lang="zh-CN" altLang="zh-CN" sz="2800" b="0" dirty="0">
                <a:ea typeface="华文楷体" pitchFamily="2" charset="-122"/>
                <a:cs typeface="Times New Roman" panose="02020603050405020304" pitchFamily="18" charset="0"/>
              </a:rPr>
              <a:t>理论上讲，六度空间理论中的人数应涵盖全世界的人口，但受限于现实生活中数据获取的局限性，用来验证的网络只能限定在某个范围内，但规模和范围过小的网络无疑会产生较大的偏差。</a:t>
            </a:r>
            <a:endParaRPr lang="en-US" altLang="zh-CN" sz="2800" b="0" dirty="0">
              <a:ea typeface="华文楷体" pitchFamily="2" charset="-122"/>
              <a:cs typeface="Times New Roman" panose="02020603050405020304" pitchFamily="18" charset="0"/>
            </a:endParaRPr>
          </a:p>
        </p:txBody>
      </p:sp>
      <p:sp>
        <p:nvSpPr>
          <p:cNvPr id="2" name="标题 1"/>
          <p:cNvSpPr>
            <a:spLocks noGrp="1"/>
          </p:cNvSpPr>
          <p:nvPr>
            <p:ph type="title"/>
          </p:nvPr>
        </p:nvSpPr>
        <p:spPr>
          <a:xfrm>
            <a:off x="420160" y="734268"/>
            <a:ext cx="11162884" cy="574183"/>
          </a:xfrm>
        </p:spPr>
        <p:txBody>
          <a:bodyPr/>
          <a:lstStyle/>
          <a:p>
            <a:r>
              <a:rPr lang="zh-CN" altLang="en-US" dirty="0"/>
              <a:t>六度空间理论验证方法：</a:t>
            </a:r>
          </a:p>
        </p:txBody>
      </p:sp>
    </p:spTree>
    <p:extLst>
      <p:ext uri="{BB962C8B-B14F-4D97-AF65-F5344CB8AC3E}">
        <p14:creationId xmlns:p14="http://schemas.microsoft.com/office/powerpoint/2010/main" val="85242958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60" y="1507233"/>
            <a:ext cx="11586310" cy="5132105"/>
          </a:xfrm>
        </p:spPr>
        <p:txBody>
          <a:bodyPr>
            <a:noAutofit/>
          </a:bodyPr>
          <a:lstStyle/>
          <a:p>
            <a:pPr marL="0" indent="0">
              <a:buNone/>
            </a:pPr>
            <a:r>
              <a:rPr lang="en-US" altLang="zh-CN" dirty="0"/>
              <a:t>//</a:t>
            </a:r>
            <a:r>
              <a:rPr lang="zh-CN" altLang="zh-CN" sz="2800" b="0" dirty="0">
                <a:ea typeface="华文楷体" pitchFamily="2" charset="-122"/>
                <a:cs typeface="Times New Roman" panose="02020603050405020304" pitchFamily="18" charset="0"/>
              </a:rPr>
              <a:t>以顶点</a:t>
            </a:r>
            <a:r>
              <a:rPr lang="en-US" altLang="zh-CN" sz="2800" b="0" dirty="0">
                <a:ea typeface="华文楷体" pitchFamily="2" charset="-122"/>
                <a:cs typeface="Times New Roman" panose="02020603050405020304" pitchFamily="18" charset="0"/>
              </a:rPr>
              <a:t>v</a:t>
            </a:r>
            <a:r>
              <a:rPr lang="zh-CN" altLang="zh-CN" sz="2800" b="0" dirty="0">
                <a:ea typeface="华文楷体" pitchFamily="2" charset="-122"/>
                <a:cs typeface="Times New Roman" panose="02020603050405020304" pitchFamily="18" charset="0"/>
              </a:rPr>
              <a:t>为起始顶点，</a:t>
            </a:r>
            <a:r>
              <a:rPr lang="zh-CN" altLang="en-US" sz="2800" b="0" dirty="0">
                <a:ea typeface="华文楷体" pitchFamily="2" charset="-122"/>
                <a:cs typeface="Times New Roman" panose="02020603050405020304" pitchFamily="18" charset="0"/>
              </a:rPr>
              <a:t>求</a:t>
            </a:r>
            <a:r>
              <a:rPr lang="zh-CN" altLang="zh-CN" sz="2800" b="0" dirty="0">
                <a:ea typeface="华文楷体" pitchFamily="2" charset="-122"/>
                <a:cs typeface="Times New Roman" panose="02020603050405020304" pitchFamily="18" charset="0"/>
              </a:rPr>
              <a:t>最短距离不大于</a:t>
            </a:r>
            <a:r>
              <a:rPr lang="en-US" altLang="zh-CN" sz="2800" b="0" dirty="0">
                <a:ea typeface="华文楷体" pitchFamily="2" charset="-122"/>
                <a:cs typeface="Times New Roman" panose="02020603050405020304" pitchFamily="18" charset="0"/>
              </a:rPr>
              <a:t>6</a:t>
            </a:r>
            <a:r>
              <a:rPr lang="zh-CN" altLang="zh-CN" sz="2800" b="0" dirty="0">
                <a:ea typeface="华文楷体" pitchFamily="2" charset="-122"/>
                <a:cs typeface="Times New Roman" panose="02020603050405020304" pitchFamily="18" charset="0"/>
              </a:rPr>
              <a:t>的顶点个数和顶点总数的比值</a:t>
            </a:r>
            <a:endParaRPr lang="en-US" altLang="zh-CN" sz="2800" b="0" dirty="0">
              <a:ea typeface="华文楷体"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class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veriSixDimSpace</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 Graph&lt;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  &amp;graph, </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&amp;v)</a:t>
            </a:r>
          </a:p>
          <a:p>
            <a:pPr marL="0" lvl="0" indent="0">
              <a:buNone/>
            </a:pPr>
            <a:r>
              <a:rPr lang="en-US" altLang="zh-CN" b="0" dirty="0">
                <a:ea typeface="华文楷体" panose="02010600040101010101" pitchFamily="2" charset="-122"/>
                <a:cs typeface="Times New Roman" panose="02020603050405020304" pitchFamily="18" charset="0"/>
              </a:rPr>
              <a:t>{   int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start, </a:t>
            </a:r>
            <a:r>
              <a:rPr lang="en-US" altLang="zh-CN" b="0" dirty="0" err="1">
                <a:ea typeface="华文楷体" panose="02010600040101010101" pitchFamily="2" charset="-122"/>
                <a:cs typeface="Times New Roman" panose="02020603050405020304" pitchFamily="18" charset="0"/>
              </a:rPr>
              <a:t>curVer</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curLevel</a:t>
            </a:r>
            <a:r>
              <a:rPr lang="en-US" altLang="zh-CN" b="0" dirty="0">
                <a:ea typeface="华文楷体" panose="02010600040101010101" pitchFamily="2" charset="-122"/>
                <a:cs typeface="Times New Roman" panose="02020603050405020304" pitchFamily="18" charset="0"/>
              </a:rPr>
              <a:t>, count;  </a:t>
            </a:r>
          </a:p>
          <a:p>
            <a:pPr marL="0" lv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seqQueue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&gt; </a:t>
            </a:r>
            <a:r>
              <a:rPr lang="en-US" altLang="zh-CN" b="0" dirty="0" err="1">
                <a:ea typeface="华文楷体" panose="02010600040101010101" pitchFamily="2" charset="-122"/>
                <a:cs typeface="Times New Roman" panose="02020603050405020304" pitchFamily="18" charset="0"/>
              </a:rPr>
              <a:t>verQue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levelQue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edgeNode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 *p;</a:t>
            </a:r>
          </a:p>
          <a:p>
            <a:pPr marL="0" lvl="0" indent="0">
              <a:buNone/>
            </a:pPr>
            <a:r>
              <a:rPr lang="en-US" altLang="zh-CN" b="0" dirty="0">
                <a:ea typeface="华文楷体" panose="02010600040101010101" pitchFamily="2" charset="-122"/>
                <a:cs typeface="Times New Roman" panose="02020603050405020304" pitchFamily="18" charset="0"/>
              </a:rPr>
              <a:t>     bool visited[</a:t>
            </a:r>
            <a:r>
              <a:rPr lang="en-US" altLang="zh-CN" b="0" dirty="0" err="1">
                <a:ea typeface="华文楷体" panose="02010600040101010101" pitchFamily="2" charset="-122"/>
                <a:cs typeface="Times New Roman" panose="02020603050405020304" pitchFamily="18" charset="0"/>
              </a:rPr>
              <a:t>graph.vers</a:t>
            </a:r>
            <a:r>
              <a:rPr lang="en-US" altLang="zh-CN" b="0" dirty="0">
                <a:ea typeface="华文楷体" panose="02010600040101010101" pitchFamily="2" charset="-122"/>
                <a:cs typeface="Times New Roman" panose="02020603050405020304" pitchFamily="18" charset="0"/>
              </a:rPr>
              <a:t>];</a:t>
            </a:r>
          </a:p>
          <a:p>
            <a:pPr marL="0" lvl="0" indent="0">
              <a:buNone/>
            </a:pPr>
            <a:r>
              <a:rPr lang="en-US" altLang="zh-CN" b="0" dirty="0">
                <a:ea typeface="华文楷体" panose="02010600040101010101" pitchFamily="2" charset="-122"/>
                <a:cs typeface="Times New Roman" panose="02020603050405020304" pitchFamily="18" charset="0"/>
              </a:rPr>
              <a:t>     for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a:t>
            </a:r>
          </a:p>
          <a:p>
            <a:pPr marL="0" lvl="0" indent="0">
              <a:buNone/>
            </a:pPr>
            <a:r>
              <a:rPr lang="en-US" altLang="zh-CN" b="0" dirty="0">
                <a:ea typeface="华文楷体" panose="02010600040101010101" pitchFamily="2" charset="-122"/>
                <a:cs typeface="Times New Roman" panose="02020603050405020304" pitchFamily="18" charset="0"/>
              </a:rPr>
              <a:t>          if </a:t>
            </a:r>
            <a:r>
              <a:rPr lang="en-US" altLang="zh-CN" b="0" dirty="0" err="1">
                <a:ea typeface="华文楷体" panose="02010600040101010101" pitchFamily="2" charset="-122"/>
                <a:cs typeface="Times New Roman" panose="02020603050405020304" pitchFamily="18" charset="0"/>
              </a:rPr>
              <a:t>graph.verList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].data=v { start=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break;} </a:t>
            </a:r>
          </a:p>
          <a:p>
            <a:pPr marL="0" lvl="0" indent="0">
              <a:buNone/>
            </a:pPr>
            <a:r>
              <a:rPr lang="en-US" altLang="zh-CN" b="0" dirty="0">
                <a:ea typeface="华文楷体" panose="02010600040101010101" pitchFamily="2" charset="-122"/>
                <a:cs typeface="Times New Roman" panose="02020603050405020304" pitchFamily="18" charset="0"/>
              </a:rPr>
              <a:t>     if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return 0;</a:t>
            </a:r>
            <a:endParaRPr lang="zh-CN" altLang="zh-CN" b="0" dirty="0">
              <a:ea typeface="华文楷体" panose="02010600040101010101" pitchFamily="2" charset="-122"/>
              <a:cs typeface="Times New Roman" panose="02020603050405020304" pitchFamily="18" charset="0"/>
            </a:endParaRPr>
          </a:p>
          <a:p>
            <a:pPr marL="0" lv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lv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lvl="0" indent="0">
              <a:buNone/>
            </a:pPr>
            <a:endParaRPr lang="zh-CN" altLang="zh-CN" b="0" dirty="0">
              <a:ea typeface="华文楷体" panose="02010600040101010101" pitchFamily="2" charset="-122"/>
              <a:cs typeface="Times New Roman" panose="02020603050405020304" pitchFamily="18" charset="0"/>
            </a:endParaRPr>
          </a:p>
          <a:p>
            <a:pPr marL="0" lv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p:txBody>
      </p:sp>
      <p:sp>
        <p:nvSpPr>
          <p:cNvPr id="2" name="标题 1"/>
          <p:cNvSpPr>
            <a:spLocks noGrp="1"/>
          </p:cNvSpPr>
          <p:nvPr>
            <p:ph type="title"/>
          </p:nvPr>
        </p:nvSpPr>
        <p:spPr>
          <a:xfrm>
            <a:off x="420160" y="734268"/>
            <a:ext cx="11162884" cy="574183"/>
          </a:xfrm>
        </p:spPr>
        <p:txBody>
          <a:bodyPr/>
          <a:lstStyle/>
          <a:p>
            <a:r>
              <a:rPr lang="zh-CN" altLang="en-US" dirty="0"/>
              <a:t>六度空间理论验证程序</a:t>
            </a:r>
          </a:p>
        </p:txBody>
      </p:sp>
    </p:spTree>
    <p:extLst>
      <p:ext uri="{BB962C8B-B14F-4D97-AF65-F5344CB8AC3E}">
        <p14:creationId xmlns:p14="http://schemas.microsoft.com/office/powerpoint/2010/main" val="365125446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5" name="Rectangle 3"/>
              <p:cNvSpPr>
                <a:spLocks noGrp="1" noChangeArrowheads="1"/>
              </p:cNvSpPr>
              <p:nvPr>
                <p:ph sz="quarter" idx="10"/>
              </p:nvPr>
            </p:nvSpPr>
            <p:spPr>
              <a:xfrm>
                <a:off x="420160" y="1527112"/>
                <a:ext cx="11162884" cy="4635149"/>
              </a:xfrm>
            </p:spPr>
            <p:txBody>
              <a:bodyPr>
                <a:noAutofit/>
              </a:bodyPr>
              <a:lstStyle/>
              <a:p>
                <a:pPr marL="0" indent="0">
                  <a:buNone/>
                </a:pPr>
                <a:r>
                  <a:rPr lang="en-US" altLang="zh-CN" dirty="0"/>
                  <a:t>    </a:t>
                </a:r>
                <a:r>
                  <a:rPr lang="en-US" altLang="zh-CN" b="0" dirty="0">
                    <a:ea typeface="华文楷体" panose="02010600040101010101" pitchFamily="2" charset="-122"/>
                    <a:cs typeface="Times New Roman" panose="02020603050405020304" pitchFamily="18" charset="0"/>
                  </a:rPr>
                  <a:t>for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graph.verts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visited[</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]=false; //</a:t>
                </a:r>
                <a:r>
                  <a:rPr lang="zh-CN" altLang="zh-CN" b="0" dirty="0">
                    <a:ea typeface="华文楷体" panose="02010600040101010101" pitchFamily="2" charset="-122"/>
                    <a:cs typeface="Times New Roman" panose="02020603050405020304" pitchFamily="18" charset="0"/>
                  </a:rPr>
                  <a:t>初始化各顶点的访问标志为未访问</a:t>
                </a:r>
                <a:r>
                  <a:rPr lang="en-US" altLang="zh-CN" b="0" dirty="0">
                    <a:ea typeface="华文楷体" panose="02010600040101010101" pitchFamily="2" charset="-122"/>
                    <a:cs typeface="Times New Roman" panose="02020603050405020304" pitchFamily="18" charset="0"/>
                  </a:rPr>
                  <a:t> </a:t>
                </a:r>
              </a:p>
              <a:p>
                <a:pPr marL="0" lvl="0" indent="0">
                  <a:buNone/>
                </a:pPr>
                <a:r>
                  <a:rPr lang="en-US" altLang="zh-CN" b="0" dirty="0">
                    <a:ea typeface="华文楷体" panose="02010600040101010101" pitchFamily="2" charset="-122"/>
                    <a:cs typeface="Times New Roman" panose="02020603050405020304" pitchFamily="18" charset="0"/>
                  </a:rPr>
                  <a:t>    count = 0; </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a:solidFill>
                      <a:schemeClr val="accent6"/>
                    </a:solidFill>
                    <a:ea typeface="华文楷体" panose="02010600040101010101" pitchFamily="2" charset="-122"/>
                    <a:cs typeface="Times New Roman" panose="02020603050405020304" pitchFamily="18" charset="0"/>
                  </a:rPr>
                  <a:t>visited[start]</a:t>
                </a:r>
                <a14:m>
                  <m:oMath xmlns:m="http://schemas.openxmlformats.org/officeDocument/2006/math">
                    <m:r>
                      <a:rPr lang="en-US" altLang="zh-CN" b="0">
                        <a:solidFill>
                          <a:schemeClr val="accent6"/>
                        </a:solidFill>
                        <a:latin typeface="Cambria Math" panose="02040503050406030204" pitchFamily="18" charset="0"/>
                        <a:ea typeface="华文楷体" panose="02010600040101010101" pitchFamily="2" charset="-122"/>
                        <a:cs typeface="Times New Roman" panose="02020603050405020304" pitchFamily="18" charset="0"/>
                      </a:rPr>
                      <m:t>=</m:t>
                    </m:r>
                    <m:r>
                      <m:rPr>
                        <m:sty m:val="p"/>
                      </m:rPr>
                      <a:rPr lang="en-US" altLang="zh-CN" b="0">
                        <a:solidFill>
                          <a:schemeClr val="accent6"/>
                        </a:solidFill>
                        <a:latin typeface="Cambria Math" panose="02040503050406030204" pitchFamily="18" charset="0"/>
                        <a:ea typeface="华文楷体" panose="02010600040101010101" pitchFamily="2" charset="-122"/>
                        <a:cs typeface="Times New Roman" panose="02020603050405020304" pitchFamily="18" charset="0"/>
                      </a:rPr>
                      <m:t>true</m:t>
                    </m:r>
                    <m:r>
                      <a:rPr lang="en-US" altLang="zh-CN" b="0">
                        <a:solidFill>
                          <a:schemeClr val="accent6"/>
                        </a:solidFill>
                        <a:latin typeface="Cambria Math" panose="02040503050406030204" pitchFamily="18" charset="0"/>
                        <a:ea typeface="华文楷体" panose="02010600040101010101" pitchFamily="2" charset="-122"/>
                        <a:cs typeface="Times New Roman" panose="02020603050405020304" pitchFamily="18" charset="0"/>
                      </a:rPr>
                      <m:t>;</m:t>
                    </m:r>
                  </m:oMath>
                </a14:m>
                <a:endParaRPr lang="zh-CN" altLang="zh-CN" b="0" dirty="0">
                  <a:solidFill>
                    <a:schemeClr val="accent6"/>
                  </a:solidFill>
                  <a:ea typeface="华文楷体" panose="02010600040101010101" pitchFamily="2" charset="-122"/>
                  <a:cs typeface="Times New Roman" panose="02020603050405020304" pitchFamily="18" charset="0"/>
                </a:endParaRPr>
              </a:p>
              <a:p>
                <a:pPr marL="0" lv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verQue.enQueue</a:t>
                </a:r>
                <a:r>
                  <a:rPr lang="en-US" altLang="zh-CN" b="0" dirty="0">
                    <a:ea typeface="华文楷体" panose="02010600040101010101" pitchFamily="2" charset="-122"/>
                    <a:cs typeface="Times New Roman" panose="02020603050405020304" pitchFamily="18" charset="0"/>
                  </a:rPr>
                  <a:t>(start);</a:t>
                </a:r>
                <a:endParaRPr lang="zh-CN" altLang="zh-CN" b="0" dirty="0">
                  <a:ea typeface="华文楷体" panose="02010600040101010101" pitchFamily="2" charset="-122"/>
                  <a:cs typeface="Times New Roman" panose="02020603050405020304" pitchFamily="18" charset="0"/>
                </a:endParaRPr>
              </a:p>
              <a:p>
                <a:pPr marL="0" lv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levelQue.enQueue</a:t>
                </a:r>
                <a:r>
                  <a:rPr lang="en-US" altLang="zh-CN" b="0" dirty="0">
                    <a:ea typeface="华文楷体" panose="02010600040101010101" pitchFamily="2" charset="-122"/>
                    <a:cs typeface="Times New Roman" panose="02020603050405020304" pitchFamily="18" charset="0"/>
                  </a:rPr>
                  <a:t>(0);</a:t>
                </a:r>
                <a:endParaRPr lang="zh-CN" altLang="zh-CN" b="0" dirty="0">
                  <a:ea typeface="华文楷体" panose="02010600040101010101" pitchFamily="2" charset="-122"/>
                  <a:cs typeface="Times New Roman" panose="02020603050405020304" pitchFamily="18" charset="0"/>
                </a:endParaRPr>
              </a:p>
              <a:p>
                <a:pPr marL="0" lvl="0" indent="0">
                  <a:buNone/>
                </a:pPr>
                <a:r>
                  <a:rPr lang="en-US" altLang="zh-CN" b="0" dirty="0">
                    <a:ea typeface="华文楷体" panose="02010600040101010101" pitchFamily="2" charset="-122"/>
                    <a:cs typeface="Times New Roman" panose="02020603050405020304" pitchFamily="18" charset="0"/>
                  </a:rPr>
                  <a:t>    while (!</a:t>
                </a:r>
                <a:r>
                  <a:rPr lang="en-US" altLang="zh-CN" b="0" dirty="0" err="1">
                    <a:ea typeface="华文楷体" panose="02010600040101010101" pitchFamily="2" charset="-122"/>
                    <a:cs typeface="Times New Roman" panose="02020603050405020304" pitchFamily="18" charset="0"/>
                  </a:rPr>
                  <a:t>verQue.isEmpty</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lvl="0" indent="0">
                  <a:buNone/>
                </a:pP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curVer</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verQue.deQueue</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lv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curLevel</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levelQue.deQueue</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p:txBody>
          </p:sp>
        </mc:Choice>
        <mc:Fallback xmlns="">
          <p:sp>
            <p:nvSpPr>
              <p:cNvPr id="8195" name="Rectangle 3"/>
              <p:cNvSpPr>
                <a:spLocks noGrp="1" noRot="1" noChangeAspect="1" noMove="1" noResize="1" noEditPoints="1" noAdjustHandles="1" noChangeArrowheads="1" noChangeShapeType="1" noTextEdit="1"/>
              </p:cNvSpPr>
              <p:nvPr>
                <p:ph sz="quarter" idx="10"/>
              </p:nvPr>
            </p:nvSpPr>
            <p:spPr>
              <a:xfrm>
                <a:off x="420160" y="1527112"/>
                <a:ext cx="11162884" cy="4635149"/>
              </a:xfrm>
              <a:blipFill>
                <a:blip r:embed="rId3"/>
                <a:stretch>
                  <a:fillRect t="-263"/>
                </a:stretch>
              </a:blipFill>
            </p:spPr>
            <p:txBody>
              <a:bodyPr/>
              <a:lstStyle/>
              <a:p>
                <a:r>
                  <a:rPr lang="zh-CN" altLang="en-US">
                    <a:noFill/>
                  </a:rPr>
                  <a:t> </a:t>
                </a:r>
              </a:p>
            </p:txBody>
          </p:sp>
        </mc:Fallback>
      </mc:AlternateContent>
      <p:sp>
        <p:nvSpPr>
          <p:cNvPr id="2" name="标题 1"/>
          <p:cNvSpPr>
            <a:spLocks noGrp="1"/>
          </p:cNvSpPr>
          <p:nvPr>
            <p:ph type="title"/>
          </p:nvPr>
        </p:nvSpPr>
        <p:spPr>
          <a:xfrm>
            <a:off x="420160" y="734268"/>
            <a:ext cx="11162884" cy="574183"/>
          </a:xfrm>
        </p:spPr>
        <p:txBody>
          <a:bodyPr/>
          <a:lstStyle/>
          <a:p>
            <a:r>
              <a:rPr lang="zh-CN" altLang="en-US" dirty="0"/>
              <a:t>六度空间理论验证程序</a:t>
            </a:r>
          </a:p>
        </p:txBody>
      </p:sp>
    </p:spTree>
    <p:extLst>
      <p:ext uri="{BB962C8B-B14F-4D97-AF65-F5344CB8AC3E}">
        <p14:creationId xmlns:p14="http://schemas.microsoft.com/office/powerpoint/2010/main" val="50831561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5" name="Rectangle 3"/>
              <p:cNvSpPr>
                <a:spLocks noGrp="1" noChangeArrowheads="1"/>
              </p:cNvSpPr>
              <p:nvPr>
                <p:ph sz="quarter" idx="10"/>
              </p:nvPr>
            </p:nvSpPr>
            <p:spPr>
              <a:xfrm>
                <a:off x="420160" y="1527112"/>
                <a:ext cx="11162884" cy="4635149"/>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          count </a:t>
                </a:r>
                <a14:m>
                  <m:oMath xmlns:m="http://schemas.openxmlformats.org/officeDocument/2006/math">
                    <m:r>
                      <a:rPr lang="en-US" altLang="zh-CN" b="0" i="1" dirty="0">
                        <a:latin typeface="Cambria Math" panose="02040503050406030204" pitchFamily="18" charset="0"/>
                        <a:ea typeface="华文楷体" panose="02010600040101010101" pitchFamily="2" charset="-122"/>
                        <a:cs typeface="Times New Roman" panose="02020603050405020304" pitchFamily="18" charset="0"/>
                      </a:rPr>
                      <m:t>=</m:t>
                    </m:r>
                  </m:oMath>
                </a14:m>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count+1</a:t>
                </a:r>
                <a:r>
                  <a:rPr lang="en-US" altLang="zh-CN" b="0" dirty="0">
                    <a:ea typeface="华文楷体" panose="02010600040101010101" pitchFamily="2" charset="-122"/>
                    <a:cs typeface="Times New Roman" panose="02020603050405020304" pitchFamily="18" charset="0"/>
                  </a:rPr>
                  <a:t>;</a:t>
                </a:r>
              </a:p>
              <a:p>
                <a:pPr marL="0" indent="0">
                  <a:buNone/>
                </a:pPr>
                <a:r>
                  <a:rPr lang="en-US" altLang="zh-CN" b="0" dirty="0">
                    <a:ea typeface="华文楷体" panose="02010600040101010101" pitchFamily="2" charset="-122"/>
                    <a:cs typeface="Times New Roman" panose="02020603050405020304" pitchFamily="18" charset="0"/>
                  </a:rPr>
                  <a:t>          if (</a:t>
                </a:r>
                <a:r>
                  <a:rPr lang="en-US" altLang="zh-CN" b="0" dirty="0" err="1">
                    <a:ea typeface="华文楷体" panose="02010600040101010101" pitchFamily="2" charset="-122"/>
                    <a:cs typeface="Times New Roman" panose="02020603050405020304" pitchFamily="18" charset="0"/>
                  </a:rPr>
                  <a:t>curLevel</a:t>
                </a:r>
                <a:r>
                  <a:rPr lang="en-US" altLang="zh-CN" b="0" dirty="0">
                    <a:ea typeface="华文楷体" panose="02010600040101010101" pitchFamily="2" charset="-122"/>
                    <a:cs typeface="Times New Roman" panose="02020603050405020304" pitchFamily="18" charset="0"/>
                  </a:rPr>
                  <a:t>==7 ) continue;  //</a:t>
                </a:r>
                <a:r>
                  <a:rPr lang="zh-CN" altLang="en-US" b="0" dirty="0">
                    <a:ea typeface="华文楷体" panose="02010600040101010101" pitchFamily="2" charset="-122"/>
                    <a:cs typeface="Times New Roman" panose="02020603050405020304" pitchFamily="18" charset="0"/>
                  </a:rPr>
                  <a:t>该顶点</a:t>
                </a:r>
                <a:r>
                  <a:rPr lang="zh-CN" altLang="zh-CN" b="0" dirty="0">
                    <a:ea typeface="华文楷体" panose="02010600040101010101" pitchFamily="2" charset="-122"/>
                    <a:cs typeface="Times New Roman" panose="02020603050405020304" pitchFamily="18" charset="0"/>
                  </a:rPr>
                  <a:t>已</a:t>
                </a:r>
                <a:r>
                  <a:rPr lang="zh-CN" altLang="en-US" b="0" dirty="0">
                    <a:ea typeface="华文楷体" panose="02010600040101010101" pitchFamily="2" charset="-122"/>
                    <a:cs typeface="Times New Roman" panose="02020603050405020304" pitchFamily="18" charset="0"/>
                  </a:rPr>
                  <a:t>经历了</a:t>
                </a:r>
                <a:r>
                  <a:rPr lang="en-US" altLang="zh-CN" b="0" dirty="0">
                    <a:ea typeface="华文楷体" panose="02010600040101010101" pitchFamily="2" charset="-122"/>
                    <a:cs typeface="Times New Roman" panose="02020603050405020304" pitchFamily="18" charset="0"/>
                  </a:rPr>
                  <a:t>6</a:t>
                </a:r>
                <a:r>
                  <a:rPr lang="zh-CN" altLang="en-US" b="0" dirty="0">
                    <a:ea typeface="华文楷体" panose="02010600040101010101" pitchFamily="2" charset="-122"/>
                    <a:cs typeface="Times New Roman" panose="02020603050405020304" pitchFamily="18" charset="0"/>
                  </a:rPr>
                  <a:t>个中间人</a:t>
                </a:r>
                <a:r>
                  <a:rPr lang="zh-CN" altLang="zh-CN" b="0" dirty="0">
                    <a:ea typeface="华文楷体" panose="02010600040101010101" pitchFamily="2" charset="-122"/>
                    <a:cs typeface="Times New Roman" panose="02020603050405020304" pitchFamily="18" charset="0"/>
                  </a:rPr>
                  <a:t>，</a:t>
                </a:r>
                <a:r>
                  <a:rPr lang="zh-CN" altLang="en-US" b="0" dirty="0">
                    <a:ea typeface="华文楷体" panose="02010600040101010101" pitchFamily="2" charset="-122"/>
                    <a:cs typeface="Times New Roman" panose="02020603050405020304" pitchFamily="18" charset="0"/>
                  </a:rPr>
                  <a:t>不再往下搜索</a:t>
                </a:r>
                <a:endParaRPr lang="en-US"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p=</a:t>
                </a:r>
                <a:r>
                  <a:rPr lang="en-US" altLang="zh-CN" b="0" dirty="0" err="1">
                    <a:ea typeface="华文楷体" panose="02010600040101010101" pitchFamily="2" charset="-122"/>
                    <a:cs typeface="Times New Roman" panose="02020603050405020304" pitchFamily="18" charset="0"/>
                  </a:rPr>
                  <a:t>graph.verList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curVer</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adj</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向</a:t>
                </a:r>
                <a:r>
                  <a:rPr lang="en-US" altLang="zh-CN" b="0" dirty="0" err="1">
                    <a:ea typeface="华文楷体" panose="02010600040101010101" pitchFamily="2" charset="-122"/>
                    <a:cs typeface="Times New Roman" panose="02020603050405020304" pitchFamily="18" charset="0"/>
                  </a:rPr>
                  <a:t>curVer</a:t>
                </a:r>
                <a:r>
                  <a:rPr lang="zh-CN" altLang="zh-CN" b="0" dirty="0">
                    <a:ea typeface="华文楷体" panose="02010600040101010101" pitchFamily="2" charset="-122"/>
                    <a:cs typeface="Times New Roman" panose="02020603050405020304" pitchFamily="18" charset="0"/>
                  </a:rPr>
                  <a:t>的下一层搜索</a:t>
                </a:r>
              </a:p>
              <a:p>
                <a:pPr marL="0" lvl="0" indent="0">
                  <a:buNone/>
                </a:pPr>
                <a:r>
                  <a:rPr lang="en-US" altLang="zh-CN" b="0" dirty="0">
                    <a:ea typeface="华文楷体" panose="02010600040101010101" pitchFamily="2" charset="-122"/>
                    <a:cs typeface="Times New Roman" panose="02020603050405020304" pitchFamily="18" charset="0"/>
                  </a:rPr>
                  <a:t>         while (p)</a:t>
                </a:r>
              </a:p>
              <a:p>
                <a:pPr marL="0" lvl="0" indent="0">
                  <a:buNone/>
                </a:pPr>
                <a:r>
                  <a:rPr lang="en-US" altLang="zh-CN" b="0" dirty="0">
                    <a:ea typeface="华文楷体" panose="02010600040101010101" pitchFamily="2" charset="-122"/>
                    <a:cs typeface="Times New Roman" panose="02020603050405020304" pitchFamily="18" charset="0"/>
                  </a:rPr>
                  <a:t>         {    if (!visited[p-&gt;</a:t>
                </a:r>
                <a:r>
                  <a:rPr lang="en-US" altLang="zh-CN" b="0" dirty="0" err="1">
                    <a:ea typeface="华文楷体" panose="02010600040101010101" pitchFamily="2" charset="-122"/>
                    <a:cs typeface="Times New Roman" panose="02020603050405020304" pitchFamily="18" charset="0"/>
                  </a:rPr>
                  <a:t>dest</a:t>
                </a: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a:t>
                </a:r>
                <a:r>
                  <a:rPr lang="en-US" altLang="zh-CN" b="0" dirty="0">
                    <a:solidFill>
                      <a:schemeClr val="accent6"/>
                    </a:solidFill>
                    <a:ea typeface="华文楷体" panose="02010600040101010101" pitchFamily="2" charset="-122"/>
                    <a:cs typeface="Times New Roman" panose="02020603050405020304" pitchFamily="18" charset="0"/>
                  </a:rPr>
                  <a:t>visited[p-&gt;</a:t>
                </a:r>
                <a:r>
                  <a:rPr lang="en-US" altLang="zh-CN" b="0" dirty="0" err="1">
                    <a:solidFill>
                      <a:schemeClr val="accent6"/>
                    </a:solidFill>
                    <a:ea typeface="华文楷体" panose="02010600040101010101" pitchFamily="2" charset="-122"/>
                    <a:cs typeface="Times New Roman" panose="02020603050405020304" pitchFamily="18" charset="0"/>
                  </a:rPr>
                  <a:t>dest</a:t>
                </a:r>
                <a:r>
                  <a:rPr lang="en-US" altLang="zh-CN" b="0" dirty="0">
                    <a:solidFill>
                      <a:schemeClr val="accent6"/>
                    </a:solidFill>
                    <a:ea typeface="华文楷体" panose="02010600040101010101" pitchFamily="2" charset="-122"/>
                    <a:cs typeface="Times New Roman" panose="02020603050405020304" pitchFamily="18" charset="0"/>
                  </a:rPr>
                  <a:t>]</a:t>
                </a:r>
                <a14:m>
                  <m:oMath xmlns:m="http://schemas.openxmlformats.org/officeDocument/2006/math">
                    <m:r>
                      <a:rPr lang="en-US" altLang="zh-CN" b="0">
                        <a:solidFill>
                          <a:schemeClr val="accent6"/>
                        </a:solidFill>
                        <a:latin typeface="Cambria Math" panose="02040503050406030204" pitchFamily="18" charset="0"/>
                        <a:ea typeface="华文楷体" panose="02010600040101010101" pitchFamily="2" charset="-122"/>
                        <a:cs typeface="Times New Roman" panose="02020603050405020304" pitchFamily="18" charset="0"/>
                      </a:rPr>
                      <m:t>=</m:t>
                    </m:r>
                    <m:r>
                      <m:rPr>
                        <m:sty m:val="p"/>
                      </m:rPr>
                      <a:rPr lang="en-US" altLang="zh-CN" b="0">
                        <a:solidFill>
                          <a:schemeClr val="accent6"/>
                        </a:solidFill>
                        <a:latin typeface="Cambria Math" panose="02040503050406030204" pitchFamily="18" charset="0"/>
                        <a:ea typeface="华文楷体" panose="02010600040101010101" pitchFamily="2" charset="-122"/>
                        <a:cs typeface="Times New Roman" panose="02020603050405020304" pitchFamily="18" charset="0"/>
                      </a:rPr>
                      <m:t>true</m:t>
                    </m:r>
                    <m:r>
                      <a:rPr lang="en-US" altLang="zh-CN" b="0">
                        <a:solidFill>
                          <a:schemeClr val="accent6"/>
                        </a:solidFill>
                        <a:latin typeface="Cambria Math" panose="02040503050406030204" pitchFamily="18" charset="0"/>
                        <a:ea typeface="华文楷体" panose="02010600040101010101" pitchFamily="2" charset="-122"/>
                        <a:cs typeface="Times New Roman" panose="02020603050405020304" pitchFamily="18" charset="0"/>
                      </a:rPr>
                      <m:t>;</m:t>
                    </m:r>
                  </m:oMath>
                </a14:m>
                <a:endParaRPr lang="en-US" altLang="zh-CN" b="0" dirty="0">
                  <a:ea typeface="华文楷体" panose="02010600040101010101" pitchFamily="2" charset="-122"/>
                  <a:cs typeface="Times New Roman" panose="02020603050405020304" pitchFamily="18" charset="0"/>
                </a:endParaRPr>
              </a:p>
              <a:p>
                <a:pPr marL="0" lv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verQueue.enQueue</a:t>
                </a:r>
                <a:r>
                  <a:rPr lang="en-US" altLang="zh-CN" b="0" dirty="0">
                    <a:ea typeface="华文楷体" panose="02010600040101010101" pitchFamily="2" charset="-122"/>
                    <a:cs typeface="Times New Roman" panose="02020603050405020304" pitchFamily="18" charset="0"/>
                  </a:rPr>
                  <a:t>(p-&gt;</a:t>
                </a:r>
                <a:r>
                  <a:rPr lang="en-US" altLang="zh-CN" b="0" dirty="0" err="1">
                    <a:ea typeface="华文楷体" panose="02010600040101010101" pitchFamily="2" charset="-122"/>
                    <a:cs typeface="Times New Roman" panose="02020603050405020304" pitchFamily="18" charset="0"/>
                  </a:rPr>
                  <a:t>dest</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lv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levelQueue.enQueue</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curLevel+1</a:t>
                </a:r>
                <a:r>
                  <a:rPr lang="en-US" altLang="zh-CN" b="0" dirty="0">
                    <a:ea typeface="华文楷体" panose="02010600040101010101" pitchFamily="2" charset="-122"/>
                    <a:cs typeface="Times New Roman" panose="02020603050405020304" pitchFamily="18" charset="0"/>
                  </a:rPr>
                  <a:t>);  }</a:t>
                </a:r>
              </a:p>
              <a:p>
                <a:pPr marL="0" lvl="0" indent="0">
                  <a:buNone/>
                </a:pPr>
                <a:r>
                  <a:rPr lang="en-US" altLang="zh-CN" b="0" dirty="0">
                    <a:ea typeface="华文楷体" panose="02010600040101010101" pitchFamily="2" charset="-122"/>
                    <a:cs typeface="Times New Roman" panose="02020603050405020304" pitchFamily="18" charset="0"/>
                  </a:rPr>
                  <a:t>                </a:t>
                </a:r>
              </a:p>
            </p:txBody>
          </p:sp>
        </mc:Choice>
        <mc:Fallback xmlns="">
          <p:sp>
            <p:nvSpPr>
              <p:cNvPr id="8195" name="Rectangle 3"/>
              <p:cNvSpPr>
                <a:spLocks noGrp="1" noRot="1" noChangeAspect="1" noMove="1" noResize="1" noEditPoints="1" noAdjustHandles="1" noChangeArrowheads="1" noChangeShapeType="1" noTextEdit="1"/>
              </p:cNvSpPr>
              <p:nvPr>
                <p:ph sz="quarter" idx="10"/>
              </p:nvPr>
            </p:nvSpPr>
            <p:spPr>
              <a:xfrm>
                <a:off x="420160" y="1527112"/>
                <a:ext cx="11162884" cy="4635149"/>
              </a:xfrm>
              <a:blipFill>
                <a:blip r:embed="rId3"/>
                <a:stretch>
                  <a:fillRect t="-263"/>
                </a:stretch>
              </a:blipFill>
            </p:spPr>
            <p:txBody>
              <a:bodyPr/>
              <a:lstStyle/>
              <a:p>
                <a:r>
                  <a:rPr lang="zh-CN" altLang="en-US">
                    <a:noFill/>
                  </a:rPr>
                  <a:t> </a:t>
                </a:r>
              </a:p>
            </p:txBody>
          </p:sp>
        </mc:Fallback>
      </mc:AlternateContent>
      <p:sp>
        <p:nvSpPr>
          <p:cNvPr id="2" name="标题 1"/>
          <p:cNvSpPr>
            <a:spLocks noGrp="1"/>
          </p:cNvSpPr>
          <p:nvPr>
            <p:ph type="title"/>
          </p:nvPr>
        </p:nvSpPr>
        <p:spPr>
          <a:xfrm>
            <a:off x="420160" y="734268"/>
            <a:ext cx="11162884" cy="574183"/>
          </a:xfrm>
        </p:spPr>
        <p:txBody>
          <a:bodyPr/>
          <a:lstStyle/>
          <a:p>
            <a:r>
              <a:rPr lang="zh-CN" altLang="en-US" dirty="0"/>
              <a:t>六度空间理论验证程序</a:t>
            </a:r>
          </a:p>
        </p:txBody>
      </p:sp>
    </p:spTree>
    <p:extLst>
      <p:ext uri="{BB962C8B-B14F-4D97-AF65-F5344CB8AC3E}">
        <p14:creationId xmlns:p14="http://schemas.microsoft.com/office/powerpoint/2010/main" val="141306428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00269" y="1568676"/>
            <a:ext cx="11162884" cy="4635149"/>
          </a:xfrm>
        </p:spPr>
        <p:txBody>
          <a:bodyPr>
            <a:noAutofit/>
          </a:bodyPr>
          <a:lstStyle/>
          <a:p>
            <a:pPr marL="0" lvl="0" indent="0">
              <a:buNone/>
            </a:pPr>
            <a:r>
              <a:rPr lang="en-US" altLang="zh-CN" b="0" dirty="0">
                <a:ea typeface="华文楷体" panose="02010600040101010101" pitchFamily="2" charset="-122"/>
                <a:cs typeface="Times New Roman" panose="02020603050405020304" pitchFamily="18" charset="0"/>
              </a:rPr>
              <a:t>              p=p-&gt;link;</a:t>
            </a:r>
            <a:endParaRPr lang="zh-CN" altLang="zh-CN" b="0" dirty="0">
              <a:ea typeface="华文楷体" panose="02010600040101010101" pitchFamily="2" charset="-122"/>
              <a:cs typeface="Times New Roman" panose="02020603050405020304" pitchFamily="18" charset="0"/>
            </a:endParaRPr>
          </a:p>
          <a:p>
            <a:pPr marL="0" lvl="0" indent="0">
              <a:buNone/>
            </a:pPr>
            <a:r>
              <a:rPr lang="en-US" altLang="zh-CN" b="0" dirty="0">
                <a:ea typeface="华文楷体" panose="02010600040101010101" pitchFamily="2" charset="-122"/>
                <a:cs typeface="Times New Roman" panose="02020603050405020304" pitchFamily="18" charset="0"/>
              </a:rPr>
              <a:t>         }//while(p)</a:t>
            </a:r>
          </a:p>
          <a:p>
            <a:pPr marL="0" indent="0">
              <a:buNone/>
            </a:pPr>
            <a:r>
              <a:rPr lang="en-US" altLang="zh-CN" b="0" dirty="0">
                <a:ea typeface="华文楷体" panose="02010600040101010101" pitchFamily="2" charset="-122"/>
                <a:cs typeface="Times New Roman" panose="02020603050405020304" pitchFamily="18" charset="0"/>
              </a:rPr>
              <a:t>    } //while (!</a:t>
            </a:r>
            <a:r>
              <a:rPr lang="en-US" altLang="zh-CN" b="0" dirty="0" err="1">
                <a:ea typeface="华文楷体" panose="02010600040101010101" pitchFamily="2" charset="-122"/>
                <a:cs typeface="Times New Roman" panose="02020603050405020304" pitchFamily="18" charset="0"/>
              </a:rPr>
              <a:t>verQue.isEmpty</a:t>
            </a:r>
            <a:r>
              <a:rPr lang="en-US" altLang="zh-CN" b="0" dirty="0">
                <a:ea typeface="华文楷体" panose="02010600040101010101" pitchFamily="2" charset="-122"/>
                <a:cs typeface="Times New Roman" panose="02020603050405020304" pitchFamily="18" charset="0"/>
              </a:rPr>
              <a:t>())</a:t>
            </a:r>
          </a:p>
          <a:p>
            <a:pPr marL="0" lvl="0" indent="0">
              <a:buNone/>
            </a:pPr>
            <a:r>
              <a:rPr lang="en-US" altLang="zh-CN" b="0" dirty="0">
                <a:ea typeface="华文楷体" panose="02010600040101010101" pitchFamily="2" charset="-122"/>
                <a:cs typeface="Times New Roman" panose="02020603050405020304" pitchFamily="18" charset="0"/>
              </a:rPr>
              <a:t>    return count</a:t>
            </a:r>
            <a:r>
              <a:rPr lang="en-US" altLang="zh-CN" b="0" dirty="0">
                <a:solidFill>
                  <a:schemeClr val="accent6"/>
                </a:solidFill>
                <a:ea typeface="华文楷体" panose="02010600040101010101" pitchFamily="2" charset="-122"/>
                <a:cs typeface="Times New Roman" panose="02020603050405020304" pitchFamily="18" charset="0"/>
              </a:rPr>
              <a:t>/(graph.vers-1);</a:t>
            </a:r>
          </a:p>
          <a:p>
            <a:pPr marL="0" lvl="0" indent="0">
              <a:buNone/>
            </a:pPr>
            <a:r>
              <a:rPr lang="en-US" altLang="zh-CN" b="0" dirty="0">
                <a:ea typeface="华文楷体" panose="02010600040101010101" pitchFamily="2" charset="-122"/>
                <a:cs typeface="Times New Roman" panose="02020603050405020304" pitchFamily="18" charset="0"/>
              </a:rPr>
              <a:t>}</a:t>
            </a:r>
          </a:p>
          <a:p>
            <a:pPr marL="0" lvl="0" indent="0">
              <a:buNone/>
            </a:pPr>
            <a:r>
              <a:rPr lang="zh-CN" altLang="en-US" b="0" dirty="0">
                <a:ea typeface="华文楷体" panose="02010600040101010101" pitchFamily="2" charset="-122"/>
                <a:cs typeface="Times New Roman" panose="02020603050405020304" pitchFamily="18" charset="0"/>
              </a:rPr>
              <a:t>时间复杂度分析：</a:t>
            </a:r>
            <a:endParaRPr lang="en-US" altLang="zh-CN" b="0" dirty="0">
              <a:ea typeface="华文楷体" panose="02010600040101010101" pitchFamily="2" charset="-122"/>
              <a:cs typeface="Times New Roman" panose="02020603050405020304" pitchFamily="18" charset="0"/>
            </a:endParaRPr>
          </a:p>
          <a:p>
            <a:pPr marL="0" lvl="0" indent="0">
              <a:buNone/>
            </a:pPr>
            <a:r>
              <a:rPr lang="zh-CN" altLang="zh-CN" b="0" dirty="0">
                <a:ea typeface="华文楷体" panose="02010600040101010101" pitchFamily="2" charset="-122"/>
                <a:cs typeface="Times New Roman" panose="02020603050405020304" pitchFamily="18" charset="0"/>
              </a:rPr>
              <a:t>算法的本质是对以邻接表方式存储的图进行广度优先遍历，因此时间复杂度是</a:t>
            </a:r>
            <a:r>
              <a:rPr lang="en-US" altLang="zh-CN" b="0" dirty="0">
                <a:ea typeface="华文楷体" panose="02010600040101010101" pitchFamily="2" charset="-122"/>
                <a:cs typeface="Times New Roman" panose="02020603050405020304" pitchFamily="18" charset="0"/>
              </a:rPr>
              <a:t>O(</a:t>
            </a:r>
            <a:r>
              <a:rPr lang="en-US" altLang="zh-CN" b="0" dirty="0" err="1">
                <a:ea typeface="华文楷体" panose="02010600040101010101" pitchFamily="2" charset="-122"/>
                <a:cs typeface="Times New Roman" panose="02020603050405020304" pitchFamily="18" charset="0"/>
              </a:rPr>
              <a:t>n+e</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a:t>
            </a:r>
            <a:endParaRPr lang="en-US" altLang="zh-CN" b="0" dirty="0">
              <a:ea typeface="华文楷体" panose="02010600040101010101" pitchFamily="2" charset="-122"/>
              <a:cs typeface="Times New Roman" panose="02020603050405020304" pitchFamily="18" charset="0"/>
            </a:endParaRPr>
          </a:p>
        </p:txBody>
      </p:sp>
      <p:sp>
        <p:nvSpPr>
          <p:cNvPr id="2" name="标题 1"/>
          <p:cNvSpPr>
            <a:spLocks noGrp="1"/>
          </p:cNvSpPr>
          <p:nvPr>
            <p:ph type="title"/>
          </p:nvPr>
        </p:nvSpPr>
        <p:spPr>
          <a:xfrm>
            <a:off x="420160" y="734268"/>
            <a:ext cx="11162884" cy="574183"/>
          </a:xfrm>
        </p:spPr>
        <p:txBody>
          <a:bodyPr/>
          <a:lstStyle/>
          <a:p>
            <a:r>
              <a:rPr lang="zh-CN" altLang="en-US" dirty="0"/>
              <a:t>六度空间理论验证程序</a:t>
            </a:r>
          </a:p>
        </p:txBody>
      </p:sp>
    </p:spTree>
    <p:extLst>
      <p:ext uri="{BB962C8B-B14F-4D97-AF65-F5344CB8AC3E}">
        <p14:creationId xmlns:p14="http://schemas.microsoft.com/office/powerpoint/2010/main" val="117285147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373200" y="2135297"/>
            <a:ext cx="3941876" cy="3251089"/>
          </a:xfrm>
        </p:spPr>
        <p:txBody>
          <a:bodyPr>
            <a:noAutofit/>
          </a:bodyPr>
          <a:lstStyle/>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图的概念</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图的存储和操作实现</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图的遍历</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图的连通性</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endParaRPr lang="en-US" altLang="zh-CN" sz="2800" dirty="0">
              <a:solidFill>
                <a:srgbClr val="FF0000"/>
              </a:solidFill>
              <a:latin typeface="华文楷体" pitchFamily="2" charset="-122"/>
              <a:ea typeface="华文楷体" pitchFamily="2" charset="-122"/>
            </a:endParaRPr>
          </a:p>
        </p:txBody>
      </p:sp>
      <p:sp>
        <p:nvSpPr>
          <p:cNvPr id="3" name="Rectangle 3"/>
          <p:cNvSpPr txBox="1">
            <a:spLocks noChangeArrowheads="1"/>
          </p:cNvSpPr>
          <p:nvPr/>
        </p:nvSpPr>
        <p:spPr>
          <a:xfrm>
            <a:off x="6472238" y="2135298"/>
            <a:ext cx="4571999" cy="3251089"/>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buFont typeface="Wingdings" panose="05000000000000000000" pitchFamily="2" charset="2"/>
              <a:buChar char="Ø"/>
              <a:defRPr/>
            </a:pPr>
            <a:r>
              <a:rPr lang="en-US" altLang="zh-CN" sz="2800" dirty="0" err="1">
                <a:solidFill>
                  <a:srgbClr val="FF0000"/>
                </a:solidFill>
                <a:latin typeface="华文楷体" pitchFamily="2" charset="-122"/>
                <a:ea typeface="华文楷体" pitchFamily="2" charset="-122"/>
              </a:rPr>
              <a:t>AOV</a:t>
            </a:r>
            <a:r>
              <a:rPr lang="zh-CN" altLang="en-US" sz="2800" dirty="0">
                <a:solidFill>
                  <a:srgbClr val="FF0000"/>
                </a:solidFill>
                <a:latin typeface="华文楷体" pitchFamily="2" charset="-122"/>
                <a:ea typeface="华文楷体" pitchFamily="2" charset="-122"/>
              </a:rPr>
              <a:t>网和</a:t>
            </a:r>
            <a:r>
              <a:rPr lang="en-US" altLang="zh-CN" sz="2800" dirty="0" err="1">
                <a:solidFill>
                  <a:srgbClr val="FF0000"/>
                </a:solidFill>
                <a:latin typeface="华文楷体" pitchFamily="2" charset="-122"/>
                <a:ea typeface="华文楷体" pitchFamily="2" charset="-122"/>
              </a:rPr>
              <a:t>AOE</a:t>
            </a:r>
            <a:r>
              <a:rPr lang="zh-CN" altLang="en-US" sz="2800" dirty="0">
                <a:solidFill>
                  <a:srgbClr val="FF0000"/>
                </a:solidFill>
                <a:latin typeface="华文楷体" pitchFamily="2" charset="-122"/>
                <a:ea typeface="华文楷体" pitchFamily="2" charset="-122"/>
              </a:rPr>
              <a:t>网</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最小代价生成树*</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最短路径*</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endParaRPr lang="en-US" altLang="zh-CN" sz="2800" dirty="0">
              <a:solidFill>
                <a:srgbClr val="FF0000"/>
              </a:solidFill>
              <a:latin typeface="华文楷体" pitchFamily="2" charset="-122"/>
              <a:ea typeface="华文楷体" pitchFamily="2" charset="-122"/>
            </a:endParaRPr>
          </a:p>
        </p:txBody>
      </p:sp>
    </p:spTree>
    <p:extLst>
      <p:ext uri="{BB962C8B-B14F-4D97-AF65-F5344CB8AC3E}">
        <p14:creationId xmlns:p14="http://schemas.microsoft.com/office/powerpoint/2010/main" val="405195726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700" y="1328330"/>
            <a:ext cx="10910448" cy="5271254"/>
          </a:xfrm>
        </p:spPr>
        <p:txBody>
          <a:bodyPr>
            <a:normAutofit/>
          </a:bodyPr>
          <a:lstStyle/>
          <a:p>
            <a:pPr marL="0" indent="0">
              <a:buNone/>
            </a:pPr>
            <a:r>
              <a:rPr lang="zh-CN" altLang="zh-CN" sz="2800" b="0" dirty="0">
                <a:ea typeface="华文楷体" pitchFamily="2" charset="-122"/>
                <a:cs typeface="Times New Roman" panose="02020603050405020304" pitchFamily="18" charset="0"/>
              </a:rPr>
              <a:t>有向无环图的应用通常分为两种：一种是</a:t>
            </a:r>
            <a:r>
              <a:rPr lang="en-US" altLang="zh-CN" sz="2800" b="0" dirty="0">
                <a:ea typeface="华文楷体" pitchFamily="2" charset="-122"/>
                <a:cs typeface="Times New Roman" panose="02020603050405020304" pitchFamily="18" charset="0"/>
              </a:rPr>
              <a:t>AOV(Activity On Vertex </a:t>
            </a:r>
            <a:r>
              <a:rPr lang="en-US" altLang="zh-CN" sz="2800" b="0" dirty="0" err="1">
                <a:ea typeface="华文楷体" pitchFamily="2" charset="-122"/>
                <a:cs typeface="Times New Roman" panose="02020603050405020304" pitchFamily="18" charset="0"/>
              </a:rPr>
              <a:t>NetWork</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网，一种是</a:t>
            </a:r>
            <a:r>
              <a:rPr lang="en-US" altLang="zh-CN" sz="2800" b="0" dirty="0">
                <a:ea typeface="华文楷体" pitchFamily="2" charset="-122"/>
                <a:cs typeface="Times New Roman" panose="02020603050405020304" pitchFamily="18" charset="0"/>
              </a:rPr>
              <a:t>AOE(Activity on Edge Network)</a:t>
            </a:r>
            <a:r>
              <a:rPr lang="zh-CN" altLang="zh-CN" sz="2800" b="0" dirty="0">
                <a:ea typeface="华文楷体" pitchFamily="2" charset="-122"/>
                <a:cs typeface="Times New Roman" panose="02020603050405020304" pitchFamily="18" charset="0"/>
              </a:rPr>
              <a:t>网。</a:t>
            </a:r>
            <a:endParaRPr lang="en-US" altLang="zh-CN" sz="2800" b="0" dirty="0">
              <a:ea typeface="华文楷体" pitchFamily="2" charset="-122"/>
              <a:cs typeface="Times New Roman" panose="02020603050405020304" pitchFamily="18" charset="0"/>
            </a:endParaRPr>
          </a:p>
          <a:p>
            <a:pPr marL="0" indent="0">
              <a:buNone/>
            </a:pP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en-US" altLang="zh-CN" sz="2800" dirty="0">
                <a:ea typeface="华文楷体" pitchFamily="2" charset="-122"/>
                <a:cs typeface="Times New Roman" panose="02020603050405020304" pitchFamily="18" charset="0"/>
              </a:rPr>
              <a:t>AOV</a:t>
            </a:r>
            <a:r>
              <a:rPr lang="zh-CN" altLang="zh-CN" sz="2800" b="0" dirty="0">
                <a:ea typeface="华文楷体" pitchFamily="2" charset="-122"/>
                <a:cs typeface="Times New Roman" panose="02020603050405020304" pitchFamily="18" charset="0"/>
              </a:rPr>
              <a:t>网将活动赋予顶点之上，顶点间的有向边表示活动发生的先后顺序，表达了活动之间的前后关系。</a:t>
            </a:r>
            <a:r>
              <a:rPr lang="en-US" altLang="zh-CN" sz="2800" b="0" dirty="0">
                <a:ea typeface="华文楷体" pitchFamily="2" charset="-122"/>
                <a:cs typeface="Times New Roman" panose="02020603050405020304" pitchFamily="18" charset="0"/>
              </a:rPr>
              <a:t> AOV</a:t>
            </a:r>
            <a:r>
              <a:rPr lang="zh-CN" altLang="zh-CN" sz="2800" b="0" dirty="0">
                <a:ea typeface="华文楷体" pitchFamily="2" charset="-122"/>
                <a:cs typeface="Times New Roman" panose="02020603050405020304" pitchFamily="18" charset="0"/>
              </a:rPr>
              <a:t>网的一个典型应用是课程的先修关</a:t>
            </a:r>
            <a:r>
              <a:rPr lang="zh-CN" altLang="en-US" sz="2800" b="0" dirty="0">
                <a:ea typeface="华文楷体" pitchFamily="2" charset="-122"/>
                <a:cs typeface="Times New Roman" panose="02020603050405020304" pitchFamily="18" charset="0"/>
              </a:rPr>
              <a:t>系。</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en-US" altLang="zh-CN" sz="2800" dirty="0">
                <a:ea typeface="华文楷体" pitchFamily="2" charset="-122"/>
                <a:cs typeface="Times New Roman" panose="02020603050405020304" pitchFamily="18" charset="0"/>
              </a:rPr>
              <a:t>AOE</a:t>
            </a:r>
            <a:r>
              <a:rPr lang="zh-CN" altLang="zh-CN" sz="2800" b="0" dirty="0">
                <a:ea typeface="华文楷体" pitchFamily="2" charset="-122"/>
                <a:cs typeface="Times New Roman" panose="02020603050405020304" pitchFamily="18" charset="0"/>
              </a:rPr>
              <a:t>网将活动赋予边之上，顶点表达了活动发生后到达的某种状态或事件。某个状态或事件既意味着前面所有的活动结束，也意味着后面的活动可以开始。</a:t>
            </a:r>
            <a:r>
              <a:rPr lang="en-US" altLang="zh-CN" sz="2800" b="0" dirty="0">
                <a:ea typeface="华文楷体" pitchFamily="2" charset="-122"/>
                <a:cs typeface="Times New Roman" panose="02020603050405020304" pitchFamily="18" charset="0"/>
              </a:rPr>
              <a:t>AOE</a:t>
            </a:r>
            <a:r>
              <a:rPr lang="zh-CN" altLang="zh-CN" sz="2800" b="0" dirty="0">
                <a:ea typeface="华文楷体" pitchFamily="2" charset="-122"/>
                <a:cs typeface="Times New Roman" panose="02020603050405020304" pitchFamily="18" charset="0"/>
              </a:rPr>
              <a:t>网的一个典型应用是工程问题。</a:t>
            </a:r>
          </a:p>
        </p:txBody>
      </p:sp>
      <p:sp>
        <p:nvSpPr>
          <p:cNvPr id="8194" name="Rectangle 2"/>
          <p:cNvSpPr>
            <a:spLocks noGrp="1" noRot="1" noChangeArrowheads="1"/>
          </p:cNvSpPr>
          <p:nvPr>
            <p:ph type="title"/>
          </p:nvPr>
        </p:nvSpPr>
        <p:spPr/>
        <p:txBody>
          <a:bodyPr/>
          <a:lstStyle/>
          <a:p>
            <a:pPr marL="838200" indent="-838200">
              <a:defRPr/>
            </a:pP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AOV</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网和</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AOE</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网：</a:t>
            </a:r>
          </a:p>
        </p:txBody>
      </p:sp>
    </p:spTree>
    <p:extLst>
      <p:ext uri="{BB962C8B-B14F-4D97-AF65-F5344CB8AC3E}">
        <p14:creationId xmlns:p14="http://schemas.microsoft.com/office/powerpoint/2010/main" val="402659916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130562" y="2721085"/>
            <a:ext cx="5856401" cy="1479441"/>
          </a:xfrm>
        </p:spPr>
        <p:txBody>
          <a:bodyPr>
            <a:noAutofit/>
          </a:bodyPr>
          <a:lstStyle/>
          <a:p>
            <a:pPr>
              <a:lnSpc>
                <a:spcPct val="115000"/>
              </a:lnSpc>
              <a:buFont typeface="Wingdings" panose="05000000000000000000" pitchFamily="2" charset="2"/>
              <a:buChar char="n"/>
              <a:defRPr/>
            </a:pPr>
            <a:r>
              <a:rPr lang="en-US" altLang="zh-CN" sz="2800" dirty="0">
                <a:solidFill>
                  <a:srgbClr val="FF0000"/>
                </a:solidFill>
                <a:latin typeface="华文楷体" pitchFamily="2" charset="-122"/>
                <a:ea typeface="华文楷体" pitchFamily="2" charset="-122"/>
              </a:rPr>
              <a:t> </a:t>
            </a:r>
            <a:r>
              <a:rPr lang="zh-CN" altLang="en-US" sz="2800" dirty="0">
                <a:solidFill>
                  <a:srgbClr val="FF0000"/>
                </a:solidFill>
                <a:latin typeface="华文楷体" pitchFamily="2" charset="-122"/>
                <a:ea typeface="华文楷体" pitchFamily="2" charset="-122"/>
              </a:rPr>
              <a:t>（</a:t>
            </a:r>
            <a:r>
              <a:rPr lang="en-US" altLang="zh-CN" sz="2800" dirty="0">
                <a:solidFill>
                  <a:srgbClr val="FF0000"/>
                </a:solidFill>
                <a:latin typeface="华文楷体" pitchFamily="2" charset="-122"/>
                <a:ea typeface="华文楷体" pitchFamily="2" charset="-122"/>
              </a:rPr>
              <a:t>AOV</a:t>
            </a:r>
            <a:r>
              <a:rPr lang="zh-CN" altLang="en-US" sz="2800" dirty="0">
                <a:solidFill>
                  <a:srgbClr val="FF0000"/>
                </a:solidFill>
                <a:latin typeface="华文楷体" pitchFamily="2" charset="-122"/>
                <a:ea typeface="华文楷体" pitchFamily="2" charset="-122"/>
              </a:rPr>
              <a:t>网）拓扑排序</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solidFill>
                  <a:srgbClr val="FF0000"/>
                </a:solidFill>
                <a:latin typeface="华文楷体" pitchFamily="2" charset="-122"/>
                <a:ea typeface="华文楷体" pitchFamily="2" charset="-122"/>
              </a:rPr>
              <a:t> </a:t>
            </a:r>
            <a:r>
              <a:rPr lang="zh-CN" altLang="en-US" sz="2800" dirty="0">
                <a:latin typeface="华文楷体" pitchFamily="2" charset="-122"/>
                <a:ea typeface="华文楷体" pitchFamily="2" charset="-122"/>
              </a:rPr>
              <a:t>（</a:t>
            </a:r>
            <a:r>
              <a:rPr lang="en-US" altLang="zh-CN" sz="2800" dirty="0">
                <a:latin typeface="华文楷体" pitchFamily="2" charset="-122"/>
                <a:ea typeface="华文楷体" pitchFamily="2" charset="-122"/>
              </a:rPr>
              <a:t>AOE</a:t>
            </a:r>
            <a:r>
              <a:rPr lang="zh-CN" altLang="en-US" sz="2800" dirty="0">
                <a:latin typeface="华文楷体" pitchFamily="2" charset="-122"/>
                <a:ea typeface="华文楷体" pitchFamily="2" charset="-122"/>
              </a:rPr>
              <a:t>网）关键路径</a:t>
            </a:r>
            <a:endParaRPr lang="en-US" altLang="zh-CN" sz="2800" dirty="0">
              <a:latin typeface="华文楷体" pitchFamily="2" charset="-122"/>
              <a:ea typeface="华文楷体" pitchFamily="2" charset="-122"/>
            </a:endParaRPr>
          </a:p>
        </p:txBody>
      </p:sp>
      <p:sp>
        <p:nvSpPr>
          <p:cNvPr id="2" name="文本框 1"/>
          <p:cNvSpPr txBox="1"/>
          <p:nvPr/>
        </p:nvSpPr>
        <p:spPr>
          <a:xfrm>
            <a:off x="414338" y="742950"/>
            <a:ext cx="5086350" cy="584775"/>
          </a:xfrm>
          <a:prstGeom prst="rect">
            <a:avLst/>
          </a:prstGeom>
          <a:noFill/>
        </p:spPr>
        <p:txBody>
          <a:bodyPr wrap="square" rtlCol="0">
            <a:spAutoFit/>
          </a:bodyPr>
          <a:lstStyle/>
          <a:p>
            <a:r>
              <a:rPr lang="en-US" altLang="zh-CN" sz="3200" b="1" dirty="0">
                <a:latin typeface="华文楷体" pitchFamily="2" charset="-122"/>
                <a:ea typeface="华文楷体" pitchFamily="2" charset="-122"/>
              </a:rPr>
              <a:t>AOV</a:t>
            </a:r>
            <a:r>
              <a:rPr lang="zh-CN" altLang="en-US" sz="3200" b="1" dirty="0">
                <a:latin typeface="华文楷体" pitchFamily="2" charset="-122"/>
                <a:ea typeface="华文楷体" pitchFamily="2" charset="-122"/>
              </a:rPr>
              <a:t>网和</a:t>
            </a:r>
            <a:r>
              <a:rPr lang="en-US" altLang="zh-CN" sz="3200" b="1" dirty="0">
                <a:latin typeface="华文楷体" pitchFamily="2" charset="-122"/>
                <a:ea typeface="华文楷体" pitchFamily="2" charset="-122"/>
              </a:rPr>
              <a:t>AOE</a:t>
            </a:r>
            <a:r>
              <a:rPr lang="zh-CN" altLang="en-US" sz="3200" b="1" dirty="0">
                <a:latin typeface="华文楷体" pitchFamily="2" charset="-122"/>
                <a:ea typeface="华文楷体" pitchFamily="2" charset="-122"/>
              </a:rPr>
              <a:t>网：</a:t>
            </a:r>
          </a:p>
        </p:txBody>
      </p:sp>
    </p:spTree>
    <p:extLst>
      <p:ext uri="{BB962C8B-B14F-4D97-AF65-F5344CB8AC3E}">
        <p14:creationId xmlns:p14="http://schemas.microsoft.com/office/powerpoint/2010/main" val="3533691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7" y="1348560"/>
            <a:ext cx="11871233" cy="4899840"/>
          </a:xfrm>
        </p:spPr>
        <p:txBody>
          <a:bodyPr>
            <a:noAutofit/>
          </a:bodyPr>
          <a:lstStyle/>
          <a:p>
            <a:pPr>
              <a:buFont typeface="Wingdings" panose="05000000000000000000" pitchFamily="2" charset="2"/>
              <a:buChar char="Ø"/>
            </a:pPr>
            <a:r>
              <a:rPr lang="zh-CN" altLang="zh-CN" sz="2800" b="0" dirty="0">
                <a:latin typeface="华文楷体" pitchFamily="2" charset="-122"/>
                <a:ea typeface="华文楷体" pitchFamily="2" charset="-122"/>
              </a:rPr>
              <a:t>在一个图中，如果顶点</a:t>
            </a:r>
            <a:r>
              <a:rPr lang="en-US" altLang="zh-CN" sz="2800" b="0" dirty="0" err="1">
                <a:latin typeface="华文楷体" pitchFamily="2" charset="-122"/>
                <a:ea typeface="华文楷体" pitchFamily="2" charset="-122"/>
              </a:rPr>
              <a:t>i</a:t>
            </a:r>
            <a:r>
              <a:rPr lang="zh-CN" altLang="zh-CN" sz="2800" b="0" dirty="0">
                <a:latin typeface="华文楷体" pitchFamily="2" charset="-122"/>
                <a:ea typeface="华文楷体" pitchFamily="2" charset="-122"/>
              </a:rPr>
              <a:t>和</a:t>
            </a:r>
            <a:r>
              <a:rPr lang="en-US" altLang="zh-CN" sz="2800" b="0" dirty="0">
                <a:latin typeface="华文楷体" pitchFamily="2" charset="-122"/>
                <a:ea typeface="华文楷体" pitchFamily="2" charset="-122"/>
              </a:rPr>
              <a:t>j</a:t>
            </a:r>
            <a:r>
              <a:rPr lang="zh-CN" altLang="zh-CN" sz="2800" b="0" dirty="0">
                <a:latin typeface="华文楷体" pitchFamily="2" charset="-122"/>
                <a:ea typeface="华文楷体" pitchFamily="2" charset="-122"/>
              </a:rPr>
              <a:t>之间有路径存在，称顶点</a:t>
            </a:r>
            <a:r>
              <a:rPr lang="en-US" altLang="zh-CN" sz="2800" b="0" dirty="0" err="1">
                <a:latin typeface="华文楷体" pitchFamily="2" charset="-122"/>
                <a:ea typeface="华文楷体" pitchFamily="2" charset="-122"/>
              </a:rPr>
              <a:t>i</a:t>
            </a:r>
            <a:r>
              <a:rPr lang="zh-CN" altLang="zh-CN" sz="2800" b="0" dirty="0">
                <a:latin typeface="华文楷体" pitchFamily="2" charset="-122"/>
                <a:ea typeface="华文楷体" pitchFamily="2" charset="-122"/>
              </a:rPr>
              <a:t>、</a:t>
            </a:r>
            <a:r>
              <a:rPr lang="en-US" altLang="zh-CN" sz="2800" b="0" dirty="0">
                <a:latin typeface="华文楷体" pitchFamily="2" charset="-122"/>
                <a:ea typeface="华文楷体" pitchFamily="2" charset="-122"/>
              </a:rPr>
              <a:t>j </a:t>
            </a:r>
            <a:r>
              <a:rPr lang="zh-CN" altLang="zh-CN" sz="2800" b="0" dirty="0">
                <a:latin typeface="华文楷体" pitchFamily="2" charset="-122"/>
                <a:ea typeface="华文楷体" pitchFamily="2" charset="-122"/>
              </a:rPr>
              <a:t>之间是</a:t>
            </a:r>
            <a:r>
              <a:rPr lang="zh-CN" altLang="zh-CN" sz="2800" dirty="0">
                <a:latin typeface="华文楷体" pitchFamily="2" charset="-122"/>
                <a:ea typeface="华文楷体" pitchFamily="2" charset="-122"/>
              </a:rPr>
              <a:t>连通</a:t>
            </a:r>
            <a:r>
              <a:rPr lang="zh-CN" altLang="zh-CN" sz="2800" b="0" dirty="0">
                <a:latin typeface="华文楷体" pitchFamily="2" charset="-122"/>
                <a:ea typeface="华文楷体" pitchFamily="2" charset="-122"/>
              </a:rPr>
              <a:t>的。在一个无向图中，如果任意两个顶点对之间都是连通的，称该无向图</a:t>
            </a:r>
            <a:r>
              <a:rPr lang="en-US" altLang="zh-CN" sz="2800" b="0" dirty="0">
                <a:latin typeface="华文楷体" pitchFamily="2" charset="-122"/>
                <a:ea typeface="华文楷体" pitchFamily="2" charset="-122"/>
              </a:rPr>
              <a:t>G</a:t>
            </a:r>
            <a:r>
              <a:rPr lang="zh-CN" altLang="zh-CN" sz="2800" b="0" dirty="0">
                <a:latin typeface="华文楷体" pitchFamily="2" charset="-122"/>
                <a:ea typeface="华文楷体" pitchFamily="2" charset="-122"/>
              </a:rPr>
              <a:t>是</a:t>
            </a:r>
            <a:r>
              <a:rPr lang="zh-CN" altLang="zh-CN" sz="2800" dirty="0">
                <a:latin typeface="华文楷体" pitchFamily="2" charset="-122"/>
                <a:ea typeface="华文楷体" pitchFamily="2" charset="-122"/>
              </a:rPr>
              <a:t>连通图</a:t>
            </a:r>
            <a:r>
              <a:rPr lang="zh-CN" altLang="zh-CN" sz="2800" b="0" dirty="0">
                <a:latin typeface="华文楷体" pitchFamily="2" charset="-122"/>
                <a:ea typeface="华文楷体" pitchFamily="2" charset="-122"/>
              </a:rPr>
              <a:t>。无向图的极大连通子图称为</a:t>
            </a:r>
            <a:r>
              <a:rPr lang="zh-CN" altLang="zh-CN" sz="2800" dirty="0">
                <a:latin typeface="华文楷体" pitchFamily="2" charset="-122"/>
                <a:ea typeface="华文楷体" pitchFamily="2" charset="-122"/>
              </a:rPr>
              <a:t>连通分量</a:t>
            </a:r>
            <a:r>
              <a:rPr lang="zh-CN" altLang="zh-CN" sz="2800" b="0" dirty="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a:p>
            <a:pPr>
              <a:buFont typeface="Wingdings" panose="05000000000000000000" pitchFamily="2" charset="2"/>
              <a:buChar char="Ø"/>
            </a:pPr>
            <a:r>
              <a:rPr lang="zh-CN" altLang="zh-CN" sz="2800" b="0" dirty="0">
                <a:latin typeface="华文楷体" pitchFamily="2" charset="-122"/>
                <a:ea typeface="华文楷体" pitchFamily="2" charset="-122"/>
              </a:rPr>
              <a:t>在一个有向图</a:t>
            </a:r>
            <a:r>
              <a:rPr lang="en-US" altLang="zh-CN" sz="2800" b="0" dirty="0">
                <a:latin typeface="华文楷体" pitchFamily="2" charset="-122"/>
                <a:ea typeface="华文楷体" pitchFamily="2" charset="-122"/>
              </a:rPr>
              <a:t>G</a:t>
            </a:r>
            <a:r>
              <a:rPr lang="zh-CN" altLang="zh-CN" sz="2800" b="0" dirty="0">
                <a:latin typeface="华文楷体" pitchFamily="2" charset="-122"/>
                <a:ea typeface="华文楷体" pitchFamily="2" charset="-122"/>
              </a:rPr>
              <a:t>中，如果任意两个顶点对之间都是连通的，称有向图</a:t>
            </a:r>
            <a:r>
              <a:rPr lang="en-US" altLang="zh-CN" sz="2800" b="0" dirty="0">
                <a:latin typeface="华文楷体" pitchFamily="2" charset="-122"/>
                <a:ea typeface="华文楷体" pitchFamily="2" charset="-122"/>
              </a:rPr>
              <a:t>G</a:t>
            </a:r>
            <a:r>
              <a:rPr lang="zh-CN" altLang="zh-CN" sz="2800" b="0" dirty="0">
                <a:latin typeface="华文楷体" pitchFamily="2" charset="-122"/>
                <a:ea typeface="华文楷体" pitchFamily="2" charset="-122"/>
              </a:rPr>
              <a:t>是</a:t>
            </a:r>
            <a:r>
              <a:rPr lang="zh-CN" altLang="zh-CN" sz="2800" dirty="0">
                <a:latin typeface="华文楷体" pitchFamily="2" charset="-122"/>
                <a:ea typeface="华文楷体" pitchFamily="2" charset="-122"/>
              </a:rPr>
              <a:t>强连通图</a:t>
            </a:r>
            <a:r>
              <a:rPr lang="zh-CN" altLang="zh-CN" sz="2800" b="0" dirty="0">
                <a:latin typeface="华文楷体" pitchFamily="2" charset="-122"/>
                <a:ea typeface="华文楷体" pitchFamily="2" charset="-122"/>
              </a:rPr>
              <a:t>。有向图的极大连通子图，称</a:t>
            </a:r>
            <a:r>
              <a:rPr lang="zh-CN" altLang="zh-CN" sz="2800" dirty="0">
                <a:latin typeface="华文楷体" pitchFamily="2" charset="-122"/>
                <a:ea typeface="华文楷体" pitchFamily="2" charset="-122"/>
              </a:rPr>
              <a:t>强连通分量</a:t>
            </a:r>
            <a:r>
              <a:rPr lang="zh-CN" altLang="zh-CN" sz="2800" b="0" dirty="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a:p>
            <a:pPr marL="0" indent="0">
              <a:buNone/>
            </a:pPr>
            <a:endParaRPr lang="en-US" altLang="zh-CN" sz="2800" b="0" dirty="0">
              <a:latin typeface="华文楷体" pitchFamily="2" charset="-122"/>
              <a:ea typeface="华文楷体" pitchFamily="2" charset="-122"/>
            </a:endParaRPr>
          </a:p>
          <a:p>
            <a:pPr marL="0" indent="0">
              <a:buNone/>
            </a:pPr>
            <a:r>
              <a:rPr lang="zh-CN" altLang="en-US" sz="2800" dirty="0">
                <a:latin typeface="华文楷体" pitchFamily="2" charset="-122"/>
                <a:ea typeface="华文楷体" pitchFamily="2" charset="-122"/>
              </a:rPr>
              <a:t>思考：极大的概念（顶点、边</a:t>
            </a:r>
            <a:r>
              <a:rPr lang="en-US" altLang="zh-CN" sz="2800" dirty="0">
                <a:latin typeface="华文楷体" pitchFamily="2" charset="-122"/>
                <a:ea typeface="华文楷体" pitchFamily="2" charset="-122"/>
              </a:rPr>
              <a:t>---</a:t>
            </a:r>
            <a:r>
              <a:rPr lang="zh-CN" altLang="en-US" sz="2800" dirty="0">
                <a:latin typeface="华文楷体" pitchFamily="2" charset="-122"/>
                <a:ea typeface="华文楷体" pitchFamily="2" charset="-122"/>
              </a:rPr>
              <a:t>都极大）</a:t>
            </a:r>
            <a:endParaRPr lang="en-US" altLang="zh-CN" sz="2800" dirty="0">
              <a:latin typeface="华文楷体" pitchFamily="2" charset="-122"/>
              <a:ea typeface="华文楷体" pitchFamily="2" charset="-122"/>
            </a:endParaRPr>
          </a:p>
          <a:p>
            <a:pPr marL="0" indent="0">
              <a:buNone/>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320767" y="746141"/>
            <a:ext cx="11162884" cy="574183"/>
          </a:xfrm>
        </p:spPr>
        <p:txBody>
          <a:bodyPr/>
          <a:lstStyle/>
          <a:p>
            <a:pPr marL="838200" indent="-838200">
              <a:defRPr/>
            </a:pPr>
            <a:r>
              <a:rPr lang="zh-CN" altLang="en-US" dirty="0"/>
              <a:t>相关术语：</a:t>
            </a:r>
          </a:p>
        </p:txBody>
      </p:sp>
    </p:spTree>
    <p:extLst>
      <p:ext uri="{BB962C8B-B14F-4D97-AF65-F5344CB8AC3E}">
        <p14:creationId xmlns:p14="http://schemas.microsoft.com/office/powerpoint/2010/main" val="383670442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700" y="1698011"/>
            <a:ext cx="10785588" cy="2445364"/>
          </a:xfrm>
        </p:spPr>
        <p:txBody>
          <a:bodyPr>
            <a:normAutofit/>
          </a:bodyPr>
          <a:lstStyle/>
          <a:p>
            <a:pPr>
              <a:buFont typeface="Wingdings" panose="05000000000000000000" pitchFamily="2" charset="2"/>
              <a:buChar char="Ø"/>
            </a:pPr>
            <a:r>
              <a:rPr lang="en-US" altLang="zh-CN" sz="2800" dirty="0">
                <a:ea typeface="华文楷体" pitchFamily="2" charset="-122"/>
                <a:cs typeface="Times New Roman" panose="02020603050405020304" pitchFamily="18" charset="0"/>
              </a:rPr>
              <a:t>AOV</a:t>
            </a:r>
            <a:r>
              <a:rPr lang="zh-CN" altLang="zh-CN" sz="2800" b="0" dirty="0">
                <a:ea typeface="华文楷体" pitchFamily="2" charset="-122"/>
                <a:cs typeface="Times New Roman" panose="02020603050405020304" pitchFamily="18" charset="0"/>
              </a:rPr>
              <a:t>网将活动赋予顶点之上，顶点间的有向边表示活动发生的先后顺序，表达了活动之间的前后关系。</a:t>
            </a:r>
            <a:r>
              <a:rPr lang="en-US" altLang="zh-CN" sz="2800" b="0" dirty="0">
                <a:ea typeface="华文楷体" pitchFamily="2" charset="-122"/>
                <a:cs typeface="Times New Roman" panose="02020603050405020304" pitchFamily="18" charset="0"/>
              </a:rPr>
              <a:t> AOV</a:t>
            </a:r>
            <a:r>
              <a:rPr lang="zh-CN" altLang="zh-CN" sz="2800" b="0" dirty="0">
                <a:ea typeface="华文楷体" pitchFamily="2" charset="-122"/>
                <a:cs typeface="Times New Roman" panose="02020603050405020304" pitchFamily="18" charset="0"/>
              </a:rPr>
              <a:t>网的一个典型应用是课程的先修关</a:t>
            </a:r>
            <a:r>
              <a:rPr lang="zh-CN" altLang="en-US" sz="2800" b="0" dirty="0">
                <a:ea typeface="华文楷体" pitchFamily="2" charset="-122"/>
                <a:cs typeface="Times New Roman" panose="02020603050405020304" pitchFamily="18" charset="0"/>
              </a:rPr>
              <a:t>系。</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en-US" altLang="zh-CN" sz="2800" b="0" dirty="0">
                <a:ea typeface="华文楷体" pitchFamily="2" charset="-122"/>
                <a:cs typeface="Times New Roman" panose="02020603050405020304" pitchFamily="18" charset="0"/>
              </a:rPr>
              <a:t>AOV</a:t>
            </a:r>
            <a:r>
              <a:rPr lang="zh-CN" altLang="en-US" sz="2800" b="0" dirty="0">
                <a:ea typeface="华文楷体" pitchFamily="2" charset="-122"/>
                <a:cs typeface="Times New Roman" panose="02020603050405020304" pitchFamily="18" charset="0"/>
              </a:rPr>
              <a:t>网是一个有向无环图。</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p:txBody>
          <a:bodyPr/>
          <a:lstStyle/>
          <a:p>
            <a:pPr marL="838200" indent="-838200">
              <a:defRPr/>
            </a:pPr>
            <a:r>
              <a:rPr lang="en-US" altLang="zh-CN" dirty="0"/>
              <a:t>AOV</a:t>
            </a:r>
            <a:r>
              <a:rPr lang="zh-CN" altLang="en-US" dirty="0"/>
              <a:t>网：</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5918853" y="3116882"/>
            <a:ext cx="4065058" cy="3265570"/>
          </a:xfrm>
          <a:prstGeom prst="rect">
            <a:avLst/>
          </a:prstGeom>
          <a:noFill/>
          <a:ln>
            <a:noFill/>
          </a:ln>
        </p:spPr>
      </p:pic>
    </p:spTree>
    <p:extLst>
      <p:ext uri="{BB962C8B-B14F-4D97-AF65-F5344CB8AC3E}">
        <p14:creationId xmlns:p14="http://schemas.microsoft.com/office/powerpoint/2010/main" val="412914003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57832" y="804052"/>
            <a:ext cx="4591855" cy="574183"/>
          </a:xfrm>
        </p:spPr>
        <p:txBody>
          <a:bodyPr>
            <a:normAutofit/>
          </a:bodyPr>
          <a:lstStyle/>
          <a:p>
            <a:pPr marL="838200" indent="-838200">
              <a:defRPr/>
            </a:pPr>
            <a:r>
              <a:rPr lang="zh-CN" altLang="en-US" dirty="0"/>
              <a:t>偏序和全序关系：</a:t>
            </a:r>
          </a:p>
        </p:txBody>
      </p:sp>
      <mc:AlternateContent xmlns:mc="http://schemas.openxmlformats.org/markup-compatibility/2006" xmlns:a14="http://schemas.microsoft.com/office/drawing/2010/main">
        <mc:Choice Requires="a14">
          <p:sp>
            <p:nvSpPr>
              <p:cNvPr id="2" name="文本框 1"/>
              <p:cNvSpPr txBox="1"/>
              <p:nvPr/>
            </p:nvSpPr>
            <p:spPr>
              <a:xfrm>
                <a:off x="186381" y="1624426"/>
                <a:ext cx="11672244" cy="3539430"/>
              </a:xfrm>
              <a:prstGeom prst="rect">
                <a:avLst/>
              </a:prstGeom>
              <a:noFill/>
            </p:spPr>
            <p:txBody>
              <a:bodyPr wrap="square" rtlCol="0">
                <a:spAutoFit/>
              </a:bodyPr>
              <a:lstStyle/>
              <a:p>
                <a:pPr marL="357188" indent="-357188">
                  <a:buFont typeface="Wingdings" panose="05000000000000000000" pitchFamily="2" charset="2"/>
                  <a:buChar char="Ø"/>
                </a:pPr>
                <a:r>
                  <a:rPr lang="zh-CN" altLang="zh-CN" sz="2800" dirty="0">
                    <a:latin typeface="Times New Roman" panose="02020603050405020304" pitchFamily="18" charset="0"/>
                    <a:ea typeface="华文楷体" pitchFamily="2" charset="-122"/>
                    <a:cs typeface="Times New Roman" panose="02020603050405020304" pitchFamily="18" charset="0"/>
                  </a:rPr>
                  <a:t>在一个集合</a:t>
                </a:r>
                <a:r>
                  <a:rPr lang="en-US" altLang="zh-CN" sz="2800" dirty="0">
                    <a:latin typeface="Times New Roman" panose="02020603050405020304" pitchFamily="18" charset="0"/>
                    <a:ea typeface="华文楷体" pitchFamily="2" charset="-122"/>
                    <a:cs typeface="Times New Roman" panose="02020603050405020304" pitchFamily="18" charset="0"/>
                  </a:rPr>
                  <a:t>X</a:t>
                </a:r>
                <a:r>
                  <a:rPr lang="zh-CN" altLang="zh-CN" sz="2800" dirty="0">
                    <a:latin typeface="Times New Roman" panose="02020603050405020304" pitchFamily="18" charset="0"/>
                    <a:ea typeface="华文楷体" pitchFamily="2" charset="-122"/>
                    <a:cs typeface="Times New Roman" panose="02020603050405020304" pitchFamily="18" charset="0"/>
                  </a:rPr>
                  <a:t>中，若关系</a:t>
                </a:r>
                <a:r>
                  <a:rPr lang="en-US" altLang="zh-CN" sz="2800" dirty="0">
                    <a:latin typeface="Times New Roman" panose="02020603050405020304" pitchFamily="18" charset="0"/>
                    <a:ea typeface="华文楷体" pitchFamily="2" charset="-122"/>
                    <a:cs typeface="Times New Roman" panose="02020603050405020304" pitchFamily="18" charset="0"/>
                  </a:rPr>
                  <a:t>R</a:t>
                </a:r>
                <a:r>
                  <a:rPr lang="zh-CN" altLang="zh-CN" sz="2800" dirty="0">
                    <a:latin typeface="Times New Roman" panose="02020603050405020304" pitchFamily="18" charset="0"/>
                    <a:ea typeface="华文楷体" pitchFamily="2" charset="-122"/>
                    <a:cs typeface="Times New Roman" panose="02020603050405020304" pitchFamily="18" charset="0"/>
                  </a:rPr>
                  <a:t>有如下特点： 关系</a:t>
                </a:r>
                <a:r>
                  <a:rPr lang="en-US" altLang="zh-CN" sz="2800" dirty="0">
                    <a:latin typeface="Times New Roman" panose="02020603050405020304" pitchFamily="18" charset="0"/>
                    <a:ea typeface="华文楷体" pitchFamily="2" charset="-122"/>
                    <a:cs typeface="Times New Roman" panose="02020603050405020304" pitchFamily="18" charset="0"/>
                  </a:rPr>
                  <a:t>R</a:t>
                </a:r>
                <a:r>
                  <a:rPr lang="zh-CN" altLang="zh-CN" sz="2800" dirty="0">
                    <a:latin typeface="Times New Roman" panose="02020603050405020304" pitchFamily="18" charset="0"/>
                    <a:ea typeface="华文楷体" pitchFamily="2" charset="-122"/>
                    <a:cs typeface="Times New Roman" panose="02020603050405020304" pitchFamily="18" charset="0"/>
                  </a:rPr>
                  <a:t>是自反的、反对称的、传递的，就称</a:t>
                </a:r>
                <a:r>
                  <a:rPr lang="en-US" altLang="zh-CN" sz="2800" dirty="0">
                    <a:latin typeface="Times New Roman" panose="02020603050405020304" pitchFamily="18" charset="0"/>
                    <a:ea typeface="华文楷体" pitchFamily="2" charset="-122"/>
                    <a:cs typeface="Times New Roman" panose="02020603050405020304" pitchFamily="18" charset="0"/>
                  </a:rPr>
                  <a:t>R</a:t>
                </a:r>
                <a:r>
                  <a:rPr lang="zh-CN" altLang="zh-CN" sz="2800" dirty="0">
                    <a:latin typeface="Times New Roman" panose="02020603050405020304" pitchFamily="18" charset="0"/>
                    <a:ea typeface="华文楷体" pitchFamily="2" charset="-122"/>
                    <a:cs typeface="Times New Roman" panose="02020603050405020304" pitchFamily="18" charset="0"/>
                  </a:rPr>
                  <a:t>是集合</a:t>
                </a:r>
                <a:r>
                  <a:rPr lang="en-US" altLang="zh-CN" sz="2800" dirty="0">
                    <a:latin typeface="Times New Roman" panose="02020603050405020304" pitchFamily="18" charset="0"/>
                    <a:ea typeface="华文楷体" pitchFamily="2" charset="-122"/>
                    <a:cs typeface="Times New Roman" panose="02020603050405020304" pitchFamily="18" charset="0"/>
                  </a:rPr>
                  <a:t>X</a:t>
                </a:r>
                <a:r>
                  <a:rPr lang="zh-CN" altLang="zh-CN" sz="2800" dirty="0">
                    <a:latin typeface="Times New Roman" panose="02020603050405020304" pitchFamily="18" charset="0"/>
                    <a:ea typeface="华文楷体" pitchFamily="2" charset="-122"/>
                    <a:cs typeface="Times New Roman" panose="02020603050405020304" pitchFamily="18" charset="0"/>
                  </a:rPr>
                  <a:t>上的</a:t>
                </a:r>
                <a:r>
                  <a:rPr lang="zh-CN" altLang="zh-CN" sz="2800" b="1" dirty="0">
                    <a:latin typeface="Times New Roman" panose="02020603050405020304" pitchFamily="18" charset="0"/>
                    <a:ea typeface="华文楷体" pitchFamily="2" charset="-122"/>
                    <a:cs typeface="Times New Roman" panose="02020603050405020304" pitchFamily="18" charset="0"/>
                  </a:rPr>
                  <a:t>偏序关系</a:t>
                </a:r>
                <a:r>
                  <a:rPr lang="zh-CN" altLang="zh-CN" sz="2800" dirty="0">
                    <a:latin typeface="Times New Roman" panose="02020603050405020304" pitchFamily="18" charset="0"/>
                    <a:ea typeface="华文楷体" pitchFamily="2" charset="-122"/>
                    <a:cs typeface="Times New Roman" panose="02020603050405020304" pitchFamily="18" charset="0"/>
                  </a:rPr>
                  <a:t>。</a:t>
                </a:r>
                <a:endParaRPr lang="en-US" altLang="zh-CN" sz="2800" dirty="0">
                  <a:latin typeface="Times New Roman" panose="02020603050405020304" pitchFamily="18" charset="0"/>
                  <a:ea typeface="华文楷体" pitchFamily="2" charset="-122"/>
                  <a:cs typeface="Times New Roman" panose="02020603050405020304" pitchFamily="18" charset="0"/>
                </a:endParaRPr>
              </a:p>
              <a:p>
                <a:pPr marL="357188" indent="-357188">
                  <a:buFont typeface="Wingdings" panose="05000000000000000000" pitchFamily="2" charset="2"/>
                  <a:buChar char="Ø"/>
                </a:pPr>
                <a:endParaRPr lang="en-US" altLang="zh-CN" sz="2800" dirty="0">
                  <a:latin typeface="Times New Roman" panose="02020603050405020304" pitchFamily="18" charset="0"/>
                  <a:ea typeface="华文楷体" pitchFamily="2" charset="-122"/>
                  <a:cs typeface="Times New Roman" panose="02020603050405020304" pitchFamily="18" charset="0"/>
                </a:endParaRPr>
              </a:p>
              <a:p>
                <a:pPr marL="357188" indent="-357188">
                  <a:buFont typeface="Wingdings" panose="05000000000000000000" pitchFamily="2" charset="2"/>
                  <a:buChar char="Ø"/>
                </a:pPr>
                <a:r>
                  <a:rPr lang="zh-CN" altLang="zh-CN" sz="2800" dirty="0">
                    <a:latin typeface="Times New Roman" panose="02020603050405020304" pitchFamily="18" charset="0"/>
                    <a:ea typeface="华文楷体" pitchFamily="2" charset="-122"/>
                    <a:cs typeface="Times New Roman" panose="02020603050405020304" pitchFamily="18" charset="0"/>
                  </a:rPr>
                  <a:t>若集合</a:t>
                </a:r>
                <a:r>
                  <a:rPr lang="en-US" altLang="zh-CN" sz="2800" dirty="0">
                    <a:latin typeface="Times New Roman" panose="02020603050405020304" pitchFamily="18" charset="0"/>
                    <a:ea typeface="华文楷体" pitchFamily="2" charset="-122"/>
                    <a:cs typeface="Times New Roman" panose="02020603050405020304" pitchFamily="18" charset="0"/>
                  </a:rPr>
                  <a:t>X</a:t>
                </a:r>
                <a:r>
                  <a:rPr lang="zh-CN" altLang="zh-CN" sz="2800" dirty="0">
                    <a:latin typeface="Times New Roman" panose="02020603050405020304" pitchFamily="18" charset="0"/>
                    <a:ea typeface="华文楷体" pitchFamily="2" charset="-122"/>
                    <a:cs typeface="Times New Roman" panose="02020603050405020304" pitchFamily="18" charset="0"/>
                  </a:rPr>
                  <a:t>上关系</a:t>
                </a:r>
                <a:r>
                  <a:rPr lang="en-US" altLang="zh-CN" sz="2800" dirty="0">
                    <a:latin typeface="Times New Roman" panose="02020603050405020304" pitchFamily="18" charset="0"/>
                    <a:ea typeface="华文楷体" pitchFamily="2" charset="-122"/>
                    <a:cs typeface="Times New Roman" panose="02020603050405020304" pitchFamily="18" charset="0"/>
                  </a:rPr>
                  <a:t>R</a:t>
                </a:r>
                <a:r>
                  <a:rPr lang="zh-CN" altLang="zh-CN" sz="2800" dirty="0">
                    <a:latin typeface="Times New Roman" panose="02020603050405020304" pitchFamily="18" charset="0"/>
                    <a:ea typeface="华文楷体" pitchFamily="2" charset="-122"/>
                    <a:cs typeface="Times New Roman" panose="02020603050405020304" pitchFamily="18" charset="0"/>
                  </a:rPr>
                  <a:t>是一个偏序关系，且对于每个</a:t>
                </a:r>
                <a:r>
                  <a:rPr lang="en-US" altLang="zh-CN" sz="2800" dirty="0">
                    <a:latin typeface="Times New Roman" panose="02020603050405020304" pitchFamily="18" charset="0"/>
                    <a:ea typeface="华文楷体" pitchFamily="2" charset="-122"/>
                    <a:cs typeface="Times New Roman" panose="02020603050405020304" pitchFamily="18" charset="0"/>
                  </a:rPr>
                  <a:t>a, b</a:t>
                </a:r>
                <a:r>
                  <a:rPr lang="zh-CN" altLang="zh-CN" sz="2800" dirty="0">
                    <a:latin typeface="Times New Roman" panose="02020603050405020304" pitchFamily="18" charset="0"/>
                    <a:ea typeface="华文楷体" pitchFamily="2" charset="-122"/>
                    <a:cs typeface="Times New Roman" panose="02020603050405020304" pitchFamily="18" charset="0"/>
                  </a:rPr>
                  <a:t>∈</a:t>
                </a:r>
                <a:r>
                  <a:rPr lang="en-US" altLang="zh-CN" sz="2800" dirty="0">
                    <a:latin typeface="Times New Roman" panose="02020603050405020304" pitchFamily="18" charset="0"/>
                    <a:ea typeface="华文楷体" pitchFamily="2" charset="-122"/>
                    <a:cs typeface="Times New Roman" panose="02020603050405020304" pitchFamily="18" charset="0"/>
                  </a:rPr>
                  <a:t>X</a:t>
                </a:r>
                <a:r>
                  <a:rPr lang="zh-CN" altLang="zh-CN" sz="2800" dirty="0">
                    <a:latin typeface="Times New Roman" panose="02020603050405020304" pitchFamily="18" charset="0"/>
                    <a:ea typeface="华文楷体" pitchFamily="2" charset="-122"/>
                    <a:cs typeface="Times New Roman" panose="02020603050405020304" pitchFamily="18" charset="0"/>
                  </a:rPr>
                  <a:t>，必有</a:t>
                </a:r>
                <a:r>
                  <a:rPr lang="en-US" altLang="zh-CN" sz="2800" dirty="0" err="1">
                    <a:latin typeface="Times New Roman" panose="02020603050405020304" pitchFamily="18" charset="0"/>
                    <a:ea typeface="华文楷体" pitchFamily="2" charset="-122"/>
                    <a:cs typeface="Times New Roman" panose="02020603050405020304" pitchFamily="18" charset="0"/>
                  </a:rPr>
                  <a:t>aRb</a:t>
                </a:r>
                <a:r>
                  <a:rPr lang="zh-CN" altLang="zh-CN" sz="2800" dirty="0">
                    <a:latin typeface="Times New Roman" panose="02020603050405020304" pitchFamily="18" charset="0"/>
                    <a:ea typeface="华文楷体" pitchFamily="2" charset="-122"/>
                    <a:cs typeface="Times New Roman" panose="02020603050405020304" pitchFamily="18" charset="0"/>
                  </a:rPr>
                  <a:t>或</a:t>
                </a:r>
                <a:r>
                  <a:rPr lang="en-US" altLang="zh-CN" sz="2800" dirty="0" err="1">
                    <a:latin typeface="Times New Roman" panose="02020603050405020304" pitchFamily="18" charset="0"/>
                    <a:ea typeface="华文楷体" pitchFamily="2" charset="-122"/>
                    <a:cs typeface="Times New Roman" panose="02020603050405020304" pitchFamily="18" charset="0"/>
                  </a:rPr>
                  <a:t>bRa</a:t>
                </a:r>
                <a:r>
                  <a:rPr lang="zh-CN" altLang="zh-CN" sz="2800" dirty="0">
                    <a:latin typeface="Times New Roman" panose="02020603050405020304" pitchFamily="18" charset="0"/>
                    <a:ea typeface="华文楷体" pitchFamily="2" charset="-122"/>
                    <a:cs typeface="Times New Roman" panose="02020603050405020304" pitchFamily="18" charset="0"/>
                  </a:rPr>
                  <a:t>，就称</a:t>
                </a:r>
                <a:r>
                  <a:rPr lang="en-US" altLang="zh-CN" sz="2800" dirty="0">
                    <a:latin typeface="Times New Roman" panose="02020603050405020304" pitchFamily="18" charset="0"/>
                    <a:ea typeface="华文楷体" pitchFamily="2" charset="-122"/>
                    <a:cs typeface="Times New Roman" panose="02020603050405020304" pitchFamily="18" charset="0"/>
                  </a:rPr>
                  <a:t>R</a:t>
                </a:r>
                <a:r>
                  <a:rPr lang="zh-CN" altLang="zh-CN" sz="2800" dirty="0">
                    <a:latin typeface="Times New Roman" panose="02020603050405020304" pitchFamily="18" charset="0"/>
                    <a:ea typeface="华文楷体" pitchFamily="2" charset="-122"/>
                    <a:cs typeface="Times New Roman" panose="02020603050405020304" pitchFamily="18" charset="0"/>
                  </a:rPr>
                  <a:t>是集合</a:t>
                </a:r>
                <a:r>
                  <a:rPr lang="en-US" altLang="zh-CN" sz="2800" dirty="0">
                    <a:latin typeface="Times New Roman" panose="02020603050405020304" pitchFamily="18" charset="0"/>
                    <a:ea typeface="华文楷体" pitchFamily="2" charset="-122"/>
                    <a:cs typeface="Times New Roman" panose="02020603050405020304" pitchFamily="18" charset="0"/>
                  </a:rPr>
                  <a:t>X</a:t>
                </a:r>
                <a:r>
                  <a:rPr lang="zh-CN" altLang="zh-CN" sz="2800" dirty="0">
                    <a:latin typeface="Times New Roman" panose="02020603050405020304" pitchFamily="18" charset="0"/>
                    <a:ea typeface="华文楷体" pitchFamily="2" charset="-122"/>
                    <a:cs typeface="Times New Roman" panose="02020603050405020304" pitchFamily="18" charset="0"/>
                  </a:rPr>
                  <a:t>上的</a:t>
                </a:r>
                <a:r>
                  <a:rPr lang="zh-CN" altLang="zh-CN" sz="2800" b="1" dirty="0">
                    <a:latin typeface="Times New Roman" panose="02020603050405020304" pitchFamily="18" charset="0"/>
                    <a:ea typeface="华文楷体" pitchFamily="2" charset="-122"/>
                    <a:cs typeface="Times New Roman" panose="02020603050405020304" pitchFamily="18" charset="0"/>
                  </a:rPr>
                  <a:t>全序关系</a:t>
                </a:r>
                <a:r>
                  <a:rPr lang="zh-CN" altLang="zh-CN" sz="2800" dirty="0">
                    <a:latin typeface="Times New Roman" panose="02020603050405020304" pitchFamily="18" charset="0"/>
                    <a:ea typeface="华文楷体" pitchFamily="2" charset="-122"/>
                    <a:cs typeface="Times New Roman" panose="02020603050405020304" pitchFamily="18" charset="0"/>
                  </a:rPr>
                  <a:t>。</a:t>
                </a:r>
                <a:endParaRPr lang="en-US" altLang="zh-CN" sz="2800" dirty="0">
                  <a:latin typeface="Times New Roman" panose="02020603050405020304" pitchFamily="18" charset="0"/>
                  <a:ea typeface="华文楷体" pitchFamily="2" charset="-122"/>
                  <a:cs typeface="Times New Roman" panose="02020603050405020304" pitchFamily="18" charset="0"/>
                </a:endParaRPr>
              </a:p>
              <a:p>
                <a:endParaRPr lang="en-US" altLang="zh-CN" sz="2800" dirty="0">
                  <a:latin typeface="Times New Roman" panose="02020603050405020304" pitchFamily="18" charset="0"/>
                  <a:ea typeface="华文楷体" pitchFamily="2" charset="-122"/>
                  <a:cs typeface="Times New Roman" panose="02020603050405020304" pitchFamily="18" charset="0"/>
                </a:endParaRPr>
              </a:p>
              <a:p>
                <a:pPr marL="357188"/>
                <a:r>
                  <a:rPr lang="zh-CN" altLang="en-US" sz="2800" dirty="0">
                    <a:latin typeface="Times New Roman" panose="02020603050405020304" pitchFamily="18" charset="0"/>
                    <a:ea typeface="华文楷体" pitchFamily="2" charset="-122"/>
                    <a:cs typeface="Times New Roman" panose="02020603050405020304" pitchFamily="18" charset="0"/>
                  </a:rPr>
                  <a:t>实数轴上的实数集合，以及集合上的</a:t>
                </a:r>
                <a14:m>
                  <m:oMath xmlns:m="http://schemas.openxmlformats.org/officeDocument/2006/math">
                    <m:r>
                      <a:rPr lang="zh-CN" altLang="en-US" sz="2800" i="1" smtClean="0">
                        <a:latin typeface="Cambria Math" panose="02040503050406030204" pitchFamily="18" charset="0"/>
                        <a:ea typeface="华文楷体" pitchFamily="2" charset="-122"/>
                      </a:rPr>
                      <m:t>≤</m:t>
                    </m:r>
                    <m:r>
                      <a:rPr lang="zh-CN" altLang="en-US" sz="2800" i="1">
                        <a:latin typeface="Cambria Math" panose="02040503050406030204" pitchFamily="18" charset="0"/>
                        <a:ea typeface="华文楷体" pitchFamily="2" charset="-122"/>
                      </a:rPr>
                      <m:t>关系</m:t>
                    </m:r>
                    <m:r>
                      <a:rPr lang="zh-CN" altLang="en-US" sz="2800" i="1" smtClean="0">
                        <a:latin typeface="Cambria Math" panose="02040503050406030204" pitchFamily="18" charset="0"/>
                        <a:ea typeface="华文楷体" pitchFamily="2" charset="-122"/>
                      </a:rPr>
                      <m:t>，</m:t>
                    </m:r>
                  </m:oMath>
                </a14:m>
                <a:r>
                  <a:rPr lang="zh-CN" altLang="en-US" sz="2800" dirty="0">
                    <a:latin typeface="Times New Roman" panose="02020603050405020304" pitchFamily="18" charset="0"/>
                    <a:ea typeface="华文楷体" pitchFamily="2" charset="-122"/>
                    <a:cs typeface="Times New Roman" panose="02020603050405020304" pitchFamily="18" charset="0"/>
                  </a:rPr>
                  <a:t>是实数集合上的全序关系。</a:t>
                </a:r>
                <a:endParaRPr lang="en-US" altLang="zh-CN" sz="2800" dirty="0">
                  <a:latin typeface="Times New Roman" panose="02020603050405020304" pitchFamily="18" charset="0"/>
                  <a:ea typeface="华文楷体" pitchFamily="2" charset="-122"/>
                  <a:cs typeface="Times New Roman" panose="02020603050405020304" pitchFamily="18" charset="0"/>
                </a:endParaRPr>
              </a:p>
              <a:p>
                <a:pPr marL="357188" indent="-357188">
                  <a:buFont typeface="Wingdings" panose="05000000000000000000" pitchFamily="2" charset="2"/>
                  <a:buChar char="Ø"/>
                </a:pPr>
                <a:endParaRPr lang="en-US" altLang="zh-CN" sz="2800" dirty="0">
                  <a:latin typeface="Times New Roman" panose="02020603050405020304" pitchFamily="18" charset="0"/>
                  <a:ea typeface="华文楷体" pitchFamily="2" charset="-122"/>
                  <a:cs typeface="Times New Roman" panose="02020603050405020304" pitchFamily="18" charset="0"/>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186381" y="1624426"/>
                <a:ext cx="11672244" cy="3539430"/>
              </a:xfrm>
              <a:prstGeom prst="rect">
                <a:avLst/>
              </a:prstGeom>
              <a:blipFill>
                <a:blip r:embed="rId3"/>
                <a:stretch>
                  <a:fillRect l="-940" t="-2065" r="-41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43119728"/>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57832" y="804052"/>
            <a:ext cx="4591855" cy="574183"/>
          </a:xfrm>
        </p:spPr>
        <p:txBody>
          <a:bodyPr>
            <a:normAutofit/>
          </a:bodyPr>
          <a:lstStyle/>
          <a:p>
            <a:pPr marL="838200" indent="-838200">
              <a:defRPr/>
            </a:pPr>
            <a:r>
              <a:rPr lang="zh-CN" altLang="zh-CN" dirty="0">
                <a:latin typeface="华文楷体" panose="02010600040101010101" pitchFamily="2" charset="-122"/>
                <a:ea typeface="华文楷体" panose="02010600040101010101" pitchFamily="2" charset="-122"/>
              </a:rPr>
              <a:t>拓扑</a:t>
            </a:r>
            <a:r>
              <a:rPr lang="zh-CN" altLang="en-US" dirty="0">
                <a:latin typeface="华文楷体" panose="02010600040101010101" pitchFamily="2" charset="-122"/>
                <a:ea typeface="华文楷体" panose="02010600040101010101" pitchFamily="2" charset="-122"/>
              </a:rPr>
              <a:t>序列和拓扑</a:t>
            </a:r>
            <a:r>
              <a:rPr lang="zh-CN" altLang="zh-CN" dirty="0">
                <a:latin typeface="华文楷体" panose="02010600040101010101" pitchFamily="2" charset="-122"/>
                <a:ea typeface="华文楷体" panose="02010600040101010101" pitchFamily="2" charset="-122"/>
              </a:rPr>
              <a:t>排序</a:t>
            </a:r>
            <a:endParaRPr lang="zh-CN" altLang="en-US" dirty="0">
              <a:latin typeface="华文楷体" panose="02010600040101010101" pitchFamily="2" charset="-122"/>
              <a:ea typeface="华文楷体" panose="02010600040101010101" pitchFamily="2" charset="-122"/>
            </a:endParaRPr>
          </a:p>
        </p:txBody>
      </p:sp>
      <mc:AlternateContent xmlns:mc="http://schemas.openxmlformats.org/markup-compatibility/2006" xmlns:a14="http://schemas.microsoft.com/office/drawing/2010/main">
        <mc:Choice Requires="a14">
          <p:sp>
            <p:nvSpPr>
              <p:cNvPr id="2" name="文本框 1"/>
              <p:cNvSpPr txBox="1"/>
              <p:nvPr/>
            </p:nvSpPr>
            <p:spPr>
              <a:xfrm>
                <a:off x="435481" y="1853026"/>
                <a:ext cx="10643544" cy="3143233"/>
              </a:xfrm>
              <a:prstGeom prst="rect">
                <a:avLst/>
              </a:prstGeom>
              <a:noFill/>
            </p:spPr>
            <p:txBody>
              <a:bodyPr wrap="square" rtlCol="0">
                <a:spAutoFit/>
              </a:bodyPr>
              <a:lstStyle/>
              <a:p>
                <a:pPr marL="357188" indent="-357188">
                  <a:buFont typeface="Wingdings" panose="05000000000000000000" pitchFamily="2" charset="2"/>
                  <a:buChar char="Ø"/>
                </a:pPr>
                <a:r>
                  <a:rPr lang="zh-CN" altLang="zh-CN" sz="2800" dirty="0">
                    <a:latin typeface="Times New Roman" panose="02020603050405020304" pitchFamily="18" charset="0"/>
                    <a:ea typeface="华文楷体" pitchFamily="2" charset="-122"/>
                    <a:cs typeface="Times New Roman" panose="02020603050405020304" pitchFamily="18" charset="0"/>
                  </a:rPr>
                  <a:t>对集合</a:t>
                </a:r>
                <a:r>
                  <a:rPr lang="en-US" altLang="zh-CN" sz="2800" dirty="0">
                    <a:latin typeface="Times New Roman" panose="02020603050405020304" pitchFamily="18" charset="0"/>
                    <a:ea typeface="华文楷体" pitchFamily="2" charset="-122"/>
                    <a:cs typeface="Times New Roman" panose="02020603050405020304" pitchFamily="18" charset="0"/>
                  </a:rPr>
                  <a:t>X</a:t>
                </a:r>
                <a:r>
                  <a:rPr lang="zh-CN" altLang="zh-CN" sz="2800" dirty="0">
                    <a:latin typeface="Times New Roman" panose="02020603050405020304" pitchFamily="18" charset="0"/>
                    <a:ea typeface="华文楷体" pitchFamily="2" charset="-122"/>
                    <a:cs typeface="Times New Roman" panose="02020603050405020304" pitchFamily="18" charset="0"/>
                  </a:rPr>
                  <a:t>上的一个偏序关系</a:t>
                </a:r>
                <a:r>
                  <a:rPr lang="en-US" altLang="zh-CN" sz="2800" dirty="0">
                    <a:latin typeface="Times New Roman" panose="02020603050405020304" pitchFamily="18" charset="0"/>
                    <a:ea typeface="华文楷体" pitchFamily="2" charset="-122"/>
                    <a:cs typeface="Times New Roman" panose="02020603050405020304" pitchFamily="18" charset="0"/>
                  </a:rPr>
                  <a:t>R</a:t>
                </a:r>
                <a:r>
                  <a:rPr lang="zh-CN" altLang="zh-CN" sz="2800" dirty="0">
                    <a:latin typeface="Times New Roman" panose="02020603050405020304" pitchFamily="18" charset="0"/>
                    <a:ea typeface="华文楷体" pitchFamily="2" charset="-122"/>
                    <a:cs typeface="Times New Roman" panose="02020603050405020304" pitchFamily="18" charset="0"/>
                  </a:rPr>
                  <a:t>，通过将集合中原本不满足</a:t>
                </a:r>
                <a:r>
                  <a:rPr lang="en-US" altLang="zh-CN" sz="2800" dirty="0">
                    <a:latin typeface="Times New Roman" panose="02020603050405020304" pitchFamily="18" charset="0"/>
                    <a:ea typeface="华文楷体" pitchFamily="2" charset="-122"/>
                    <a:cs typeface="Times New Roman" panose="02020603050405020304" pitchFamily="18" charset="0"/>
                  </a:rPr>
                  <a:t>R</a:t>
                </a:r>
                <a:r>
                  <a:rPr lang="zh-CN" altLang="zh-CN" sz="2800" dirty="0">
                    <a:latin typeface="Times New Roman" panose="02020603050405020304" pitchFamily="18" charset="0"/>
                    <a:ea typeface="华文楷体" pitchFamily="2" charset="-122"/>
                    <a:cs typeface="Times New Roman" panose="02020603050405020304" pitchFamily="18" charset="0"/>
                  </a:rPr>
                  <a:t>关系的所有元素对人为地补充设定拥有</a:t>
                </a:r>
                <a:r>
                  <a:rPr lang="en-US" altLang="zh-CN" sz="2800" dirty="0">
                    <a:latin typeface="Times New Roman" panose="02020603050405020304" pitchFamily="18" charset="0"/>
                    <a:ea typeface="华文楷体" pitchFamily="2" charset="-122"/>
                    <a:cs typeface="Times New Roman" panose="02020603050405020304" pitchFamily="18" charset="0"/>
                  </a:rPr>
                  <a:t>R</a:t>
                </a:r>
                <a:r>
                  <a:rPr lang="zh-CN" altLang="zh-CN" sz="2800" dirty="0">
                    <a:latin typeface="Times New Roman" panose="02020603050405020304" pitchFamily="18" charset="0"/>
                    <a:ea typeface="华文楷体" pitchFamily="2" charset="-122"/>
                    <a:cs typeface="Times New Roman" panose="02020603050405020304" pitchFamily="18" charset="0"/>
                  </a:rPr>
                  <a:t>关系，从而将</a:t>
                </a:r>
                <a:r>
                  <a:rPr lang="en-US" altLang="zh-CN" sz="2800" dirty="0">
                    <a:latin typeface="Times New Roman" panose="02020603050405020304" pitchFamily="18" charset="0"/>
                    <a:ea typeface="华文楷体" pitchFamily="2" charset="-122"/>
                    <a:cs typeface="Times New Roman" panose="02020603050405020304" pitchFamily="18" charset="0"/>
                  </a:rPr>
                  <a:t>R</a:t>
                </a:r>
                <a:r>
                  <a:rPr lang="zh-CN" altLang="zh-CN" sz="2800" dirty="0">
                    <a:latin typeface="Times New Roman" panose="02020603050405020304" pitchFamily="18" charset="0"/>
                    <a:ea typeface="华文楷体" pitchFamily="2" charset="-122"/>
                    <a:cs typeface="Times New Roman" panose="02020603050405020304" pitchFamily="18" charset="0"/>
                  </a:rPr>
                  <a:t>改变为集合</a:t>
                </a:r>
                <a:r>
                  <a:rPr lang="en-US" altLang="zh-CN" sz="2800" dirty="0">
                    <a:latin typeface="Times New Roman" panose="02020603050405020304" pitchFamily="18" charset="0"/>
                    <a:ea typeface="华文楷体" pitchFamily="2" charset="-122"/>
                    <a:cs typeface="Times New Roman" panose="02020603050405020304" pitchFamily="18" charset="0"/>
                  </a:rPr>
                  <a:t>X</a:t>
                </a:r>
                <a:r>
                  <a:rPr lang="zh-CN" altLang="zh-CN" sz="2800" dirty="0">
                    <a:latin typeface="Times New Roman" panose="02020603050405020304" pitchFamily="18" charset="0"/>
                    <a:ea typeface="华文楷体" pitchFamily="2" charset="-122"/>
                    <a:cs typeface="Times New Roman" panose="02020603050405020304" pitchFamily="18" charset="0"/>
                  </a:rPr>
                  <a:t>上的一个全序关系，并按照此全序关系将元素排成一个线性序列。</a:t>
                </a:r>
                <a:endParaRPr lang="en-US" altLang="zh-CN" sz="2800" dirty="0">
                  <a:latin typeface="Times New Roman" panose="02020603050405020304" pitchFamily="18" charset="0"/>
                  <a:ea typeface="华文楷体" pitchFamily="2" charset="-122"/>
                  <a:cs typeface="Times New Roman" panose="02020603050405020304" pitchFamily="18" charset="0"/>
                </a:endParaRPr>
              </a:p>
              <a:p>
                <a:endParaRPr lang="en-US" altLang="zh-CN" sz="2800" dirty="0">
                  <a:latin typeface="Times New Roman" panose="02020603050405020304" pitchFamily="18" charset="0"/>
                  <a:ea typeface="华文楷体" pitchFamily="2" charset="-122"/>
                  <a:cs typeface="Times New Roman" panose="02020603050405020304" pitchFamily="18" charset="0"/>
                </a:endParaRPr>
              </a:p>
              <a:p>
                <a:pPr marL="357188" indent="-357188">
                  <a:buFont typeface="Wingdings" panose="05000000000000000000" pitchFamily="2" charset="2"/>
                  <a:buChar char="Ø"/>
                </a:pPr>
                <a:r>
                  <a:rPr lang="zh-CN" altLang="zh-CN" sz="2800" dirty="0">
                    <a:latin typeface="Times New Roman" panose="02020603050405020304" pitchFamily="18" charset="0"/>
                    <a:ea typeface="华文楷体" pitchFamily="2" charset="-122"/>
                    <a:cs typeface="Times New Roman" panose="02020603050405020304" pitchFamily="18" charset="0"/>
                  </a:rPr>
                  <a:t>在这个线性序列</a:t>
                </a:r>
                <a14:m>
                  <m:oMath xmlns:m="http://schemas.openxmlformats.org/officeDocument/2006/math">
                    <m:sSub>
                      <m:sSubPr>
                        <m:ctrlPr>
                          <a:rPr lang="zh-CN" altLang="zh-CN" sz="2800" i="1">
                            <a:latin typeface="Cambria Math" panose="02040503050406030204" pitchFamily="18" charset="0"/>
                            <a:ea typeface="华文楷体" pitchFamily="2" charset="-122"/>
                          </a:rPr>
                        </m:ctrlPr>
                      </m:sSubPr>
                      <m:e>
                        <m:r>
                          <a:rPr lang="en-US" altLang="zh-CN" sz="2800">
                            <a:latin typeface="Cambria Math" panose="02040503050406030204" pitchFamily="18" charset="0"/>
                            <a:ea typeface="华文楷体" pitchFamily="2" charset="-122"/>
                          </a:rPr>
                          <m:t>𝑎</m:t>
                        </m:r>
                      </m:e>
                      <m:sub>
                        <m:r>
                          <a:rPr lang="en-US" altLang="zh-CN" sz="2800">
                            <a:latin typeface="Cambria Math" panose="02040503050406030204" pitchFamily="18" charset="0"/>
                            <a:ea typeface="华文楷体" pitchFamily="2" charset="-122"/>
                          </a:rPr>
                          <m:t>1</m:t>
                        </m:r>
                      </m:sub>
                    </m:sSub>
                    <m:r>
                      <a:rPr lang="zh-CN" altLang="zh-CN" sz="2800">
                        <a:latin typeface="Cambria Math" panose="02040503050406030204" pitchFamily="18" charset="0"/>
                        <a:ea typeface="华文楷体" pitchFamily="2" charset="-122"/>
                      </a:rPr>
                      <m:t>、</m:t>
                    </m:r>
                    <m:sSub>
                      <m:sSubPr>
                        <m:ctrlPr>
                          <a:rPr lang="zh-CN" altLang="zh-CN" sz="2800" i="1">
                            <a:latin typeface="Cambria Math" panose="02040503050406030204" pitchFamily="18" charset="0"/>
                            <a:ea typeface="华文楷体" pitchFamily="2" charset="-122"/>
                          </a:rPr>
                        </m:ctrlPr>
                      </m:sSubPr>
                      <m:e>
                        <m:r>
                          <a:rPr lang="en-US" altLang="zh-CN" sz="2800">
                            <a:latin typeface="Cambria Math" panose="02040503050406030204" pitchFamily="18" charset="0"/>
                            <a:ea typeface="华文楷体" pitchFamily="2" charset="-122"/>
                          </a:rPr>
                          <m:t>𝑎</m:t>
                        </m:r>
                      </m:e>
                      <m:sub>
                        <m:r>
                          <a:rPr lang="en-US" altLang="zh-CN" sz="2800">
                            <a:latin typeface="Cambria Math" panose="02040503050406030204" pitchFamily="18" charset="0"/>
                            <a:ea typeface="华文楷体" pitchFamily="2" charset="-122"/>
                          </a:rPr>
                          <m:t>2</m:t>
                        </m:r>
                      </m:sub>
                    </m:sSub>
                    <m:r>
                      <a:rPr lang="zh-CN" altLang="zh-CN" sz="2800">
                        <a:latin typeface="Cambria Math" panose="02040503050406030204" pitchFamily="18" charset="0"/>
                        <a:ea typeface="华文楷体" pitchFamily="2" charset="-122"/>
                      </a:rPr>
                      <m:t>、</m:t>
                    </m:r>
                    <m:r>
                      <a:rPr lang="en-US" altLang="zh-CN" sz="2800">
                        <a:latin typeface="Cambria Math" panose="02040503050406030204" pitchFamily="18" charset="0"/>
                        <a:ea typeface="华文楷体" pitchFamily="2" charset="-122"/>
                      </a:rPr>
                      <m:t>…</m:t>
                    </m:r>
                    <m:r>
                      <a:rPr lang="zh-CN" altLang="zh-CN" sz="2800">
                        <a:latin typeface="Cambria Math" panose="02040503050406030204" pitchFamily="18" charset="0"/>
                        <a:ea typeface="华文楷体" pitchFamily="2" charset="-122"/>
                      </a:rPr>
                      <m:t>、</m:t>
                    </m:r>
                    <m:sSub>
                      <m:sSubPr>
                        <m:ctrlPr>
                          <a:rPr lang="zh-CN" altLang="zh-CN" sz="2800" i="1">
                            <a:latin typeface="Cambria Math" panose="02040503050406030204" pitchFamily="18" charset="0"/>
                            <a:ea typeface="华文楷体" pitchFamily="2" charset="-122"/>
                          </a:rPr>
                        </m:ctrlPr>
                      </m:sSubPr>
                      <m:e>
                        <m:r>
                          <a:rPr lang="en-US" altLang="zh-CN" sz="2800">
                            <a:latin typeface="Cambria Math" panose="02040503050406030204" pitchFamily="18" charset="0"/>
                            <a:ea typeface="华文楷体" pitchFamily="2" charset="-122"/>
                          </a:rPr>
                          <m:t>𝑎</m:t>
                        </m:r>
                      </m:e>
                      <m:sub>
                        <m:r>
                          <a:rPr lang="en-US" altLang="zh-CN" sz="2800">
                            <a:latin typeface="Cambria Math" panose="02040503050406030204" pitchFamily="18" charset="0"/>
                            <a:ea typeface="华文楷体" pitchFamily="2" charset="-122"/>
                          </a:rPr>
                          <m:t>𝑛</m:t>
                        </m:r>
                      </m:sub>
                    </m:sSub>
                  </m:oMath>
                </a14:m>
                <a:r>
                  <a:rPr lang="zh-CN" altLang="zh-CN" sz="2800" dirty="0">
                    <a:latin typeface="Times New Roman" panose="02020603050405020304" pitchFamily="18" charset="0"/>
                    <a:ea typeface="华文楷体" pitchFamily="2" charset="-122"/>
                    <a:cs typeface="Times New Roman" panose="02020603050405020304" pitchFamily="18" charset="0"/>
                  </a:rPr>
                  <a:t>中，如果</a:t>
                </a:r>
                <a:r>
                  <a:rPr lang="zh-CN" altLang="en-US" sz="2800" dirty="0">
                    <a:latin typeface="Times New Roman" panose="02020603050405020304" pitchFamily="18" charset="0"/>
                    <a:ea typeface="华文楷体" pitchFamily="2" charset="-122"/>
                    <a:cs typeface="Times New Roman" panose="02020603050405020304" pitchFamily="18" charset="0"/>
                  </a:rPr>
                  <a:t>偏序</a:t>
                </a:r>
                <a14:m>
                  <m:oMath xmlns:m="http://schemas.openxmlformats.org/officeDocument/2006/math">
                    <m:r>
                      <a:rPr lang="zh-CN" altLang="en-US" sz="2800" i="1" dirty="0">
                        <a:latin typeface="Cambria Math" panose="02040503050406030204" pitchFamily="18" charset="0"/>
                        <a:ea typeface="华文楷体" pitchFamily="2" charset="-122"/>
                      </a:rPr>
                      <m:t>关系</m:t>
                    </m:r>
                    <m:r>
                      <a:rPr lang="zh-CN" altLang="en-US" sz="2800" i="1" dirty="0" smtClean="0">
                        <a:latin typeface="Cambria Math" panose="02040503050406030204" pitchFamily="18" charset="0"/>
                        <a:ea typeface="华文楷体" pitchFamily="2" charset="-122"/>
                      </a:rPr>
                      <m:t>中</m:t>
                    </m:r>
                    <m:sSub>
                      <m:sSubPr>
                        <m:ctrlPr>
                          <a:rPr lang="zh-CN" altLang="zh-CN" sz="2800" i="1">
                            <a:latin typeface="Cambria Math" panose="02040503050406030204" pitchFamily="18" charset="0"/>
                            <a:ea typeface="华文楷体" pitchFamily="2" charset="-122"/>
                          </a:rPr>
                        </m:ctrlPr>
                      </m:sSubPr>
                      <m:e>
                        <m:r>
                          <a:rPr lang="en-US" altLang="zh-CN" sz="2800">
                            <a:latin typeface="Cambria Math" panose="02040503050406030204" pitchFamily="18" charset="0"/>
                            <a:ea typeface="华文楷体" pitchFamily="2" charset="-122"/>
                          </a:rPr>
                          <m:t>𝑎</m:t>
                        </m:r>
                      </m:e>
                      <m:sub>
                        <m:r>
                          <a:rPr lang="en-US" altLang="zh-CN" sz="2800">
                            <a:latin typeface="Cambria Math" panose="02040503050406030204" pitchFamily="18" charset="0"/>
                            <a:ea typeface="华文楷体" pitchFamily="2" charset="-122"/>
                          </a:rPr>
                          <m:t>𝑖</m:t>
                        </m:r>
                      </m:sub>
                    </m:sSub>
                    <m:r>
                      <a:rPr lang="en-US" altLang="zh-CN" sz="2800">
                        <a:latin typeface="Cambria Math" panose="02040503050406030204" pitchFamily="18" charset="0"/>
                        <a:ea typeface="华文楷体" pitchFamily="2" charset="-122"/>
                      </a:rPr>
                      <m:t>𝑅</m:t>
                    </m:r>
                    <m:sSub>
                      <m:sSubPr>
                        <m:ctrlPr>
                          <a:rPr lang="zh-CN" altLang="zh-CN" sz="2800" i="1">
                            <a:latin typeface="Cambria Math" panose="02040503050406030204" pitchFamily="18" charset="0"/>
                            <a:ea typeface="华文楷体" pitchFamily="2" charset="-122"/>
                          </a:rPr>
                        </m:ctrlPr>
                      </m:sSubPr>
                      <m:e>
                        <m:r>
                          <a:rPr lang="en-US" altLang="zh-CN" sz="2800">
                            <a:latin typeface="Cambria Math" panose="02040503050406030204" pitchFamily="18" charset="0"/>
                            <a:ea typeface="华文楷体" pitchFamily="2" charset="-122"/>
                          </a:rPr>
                          <m:t>𝑎</m:t>
                        </m:r>
                      </m:e>
                      <m:sub>
                        <m:r>
                          <a:rPr lang="en-US" altLang="zh-CN" sz="2800">
                            <a:latin typeface="Cambria Math" panose="02040503050406030204" pitchFamily="18" charset="0"/>
                            <a:ea typeface="华文楷体" pitchFamily="2" charset="-122"/>
                          </a:rPr>
                          <m:t>𝑗</m:t>
                        </m:r>
                      </m:sub>
                    </m:sSub>
                  </m:oMath>
                </a14:m>
                <a:r>
                  <a:rPr lang="zh-CN" altLang="zh-CN" sz="2800" dirty="0">
                    <a:latin typeface="Times New Roman" panose="02020603050405020304" pitchFamily="18" charset="0"/>
                    <a:ea typeface="华文楷体" pitchFamily="2" charset="-122"/>
                    <a:cs typeface="Times New Roman" panose="02020603050405020304" pitchFamily="18" charset="0"/>
                  </a:rPr>
                  <a:t>，必有个</a:t>
                </a:r>
                <a:r>
                  <a:rPr lang="en-US" altLang="zh-CN" sz="2800" dirty="0" err="1">
                    <a:latin typeface="Times New Roman" panose="02020603050405020304" pitchFamily="18" charset="0"/>
                    <a:ea typeface="华文楷体" pitchFamily="2" charset="-122"/>
                    <a:cs typeface="Times New Roman" panose="02020603050405020304" pitchFamily="18" charset="0"/>
                  </a:rPr>
                  <a:t>i</a:t>
                </a:r>
                <a14:m>
                  <m:oMath xmlns:m="http://schemas.openxmlformats.org/officeDocument/2006/math">
                    <m:r>
                      <a:rPr lang="en-US" altLang="zh-CN" sz="2800">
                        <a:latin typeface="Cambria Math" panose="02040503050406030204" pitchFamily="18" charset="0"/>
                        <a:ea typeface="华文楷体" pitchFamily="2" charset="-122"/>
                      </a:rPr>
                      <m:t>≤</m:t>
                    </m:r>
                    <m:r>
                      <m:rPr>
                        <m:sty m:val="p"/>
                      </m:rPr>
                      <a:rPr lang="en-US" altLang="zh-CN" sz="2800">
                        <a:latin typeface="Cambria Math" panose="02040503050406030204" pitchFamily="18" charset="0"/>
                        <a:ea typeface="华文楷体" pitchFamily="2" charset="-122"/>
                      </a:rPr>
                      <m:t>j</m:t>
                    </m:r>
                  </m:oMath>
                </a14:m>
                <a:r>
                  <a:rPr lang="zh-CN" altLang="zh-CN" sz="2800" dirty="0">
                    <a:latin typeface="Times New Roman" panose="02020603050405020304" pitchFamily="18" charset="0"/>
                    <a:ea typeface="华文楷体" pitchFamily="2" charset="-122"/>
                    <a:cs typeface="Times New Roman" panose="02020603050405020304" pitchFamily="18" charset="0"/>
                  </a:rPr>
                  <a:t>，这个序列称为</a:t>
                </a:r>
                <a:r>
                  <a:rPr lang="zh-CN" altLang="zh-CN" sz="2800" b="1" dirty="0">
                    <a:latin typeface="Times New Roman" panose="02020603050405020304" pitchFamily="18" charset="0"/>
                    <a:ea typeface="华文楷体" pitchFamily="2" charset="-122"/>
                    <a:cs typeface="Times New Roman" panose="02020603050405020304" pitchFamily="18" charset="0"/>
                  </a:rPr>
                  <a:t>拓扑序列</a:t>
                </a:r>
                <a:r>
                  <a:rPr lang="zh-CN" altLang="zh-CN" sz="2800" dirty="0">
                    <a:latin typeface="Times New Roman" panose="02020603050405020304" pitchFamily="18" charset="0"/>
                    <a:ea typeface="华文楷体" pitchFamily="2" charset="-122"/>
                    <a:cs typeface="Times New Roman" panose="02020603050405020304" pitchFamily="18" charset="0"/>
                  </a:rPr>
                  <a:t>，获得拓扑序列的操作称为</a:t>
                </a:r>
                <a:r>
                  <a:rPr lang="zh-CN" altLang="zh-CN" sz="2800" b="1" dirty="0">
                    <a:latin typeface="Times New Roman" panose="02020603050405020304" pitchFamily="18" charset="0"/>
                    <a:ea typeface="华文楷体" pitchFamily="2" charset="-122"/>
                    <a:cs typeface="Times New Roman" panose="02020603050405020304" pitchFamily="18" charset="0"/>
                  </a:rPr>
                  <a:t>拓扑排序</a:t>
                </a:r>
                <a:r>
                  <a:rPr lang="en-US" altLang="zh-CN" sz="2800" dirty="0">
                    <a:latin typeface="Times New Roman" panose="02020603050405020304" pitchFamily="18" charset="0"/>
                    <a:ea typeface="华文楷体" pitchFamily="2" charset="-122"/>
                    <a:cs typeface="Times New Roman" panose="02020603050405020304" pitchFamily="18" charset="0"/>
                  </a:rPr>
                  <a:t>(Topological Sort )</a:t>
                </a:r>
                <a:r>
                  <a:rPr lang="zh-CN" altLang="zh-CN" sz="2800" dirty="0">
                    <a:latin typeface="Times New Roman" panose="02020603050405020304" pitchFamily="18" charset="0"/>
                    <a:ea typeface="华文楷体" pitchFamily="2" charset="-122"/>
                    <a:cs typeface="Times New Roman" panose="02020603050405020304" pitchFamily="18" charset="0"/>
                  </a:rPr>
                  <a:t>。</a:t>
                </a:r>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435481" y="1853026"/>
                <a:ext cx="10643544" cy="3143233"/>
              </a:xfrm>
              <a:prstGeom prst="rect">
                <a:avLst/>
              </a:prstGeom>
              <a:blipFill>
                <a:blip r:embed="rId3"/>
                <a:stretch>
                  <a:fillRect l="-974" t="-2519" b="-445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710266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57832" y="804052"/>
            <a:ext cx="4591855" cy="574183"/>
          </a:xfrm>
        </p:spPr>
        <p:txBody>
          <a:bodyPr>
            <a:normAutofit/>
          </a:bodyPr>
          <a:lstStyle/>
          <a:p>
            <a:pPr marL="838200" indent="-838200">
              <a:defRPr/>
            </a:pPr>
            <a:r>
              <a:rPr lang="en-US" altLang="zh-CN" dirty="0"/>
              <a:t>AOV</a:t>
            </a:r>
            <a:r>
              <a:rPr lang="zh-CN" altLang="en-US" dirty="0"/>
              <a:t>网：</a:t>
            </a:r>
            <a:r>
              <a:rPr lang="zh-CN" altLang="zh-CN" dirty="0"/>
              <a:t>拓扑排序</a:t>
            </a:r>
            <a:r>
              <a:rPr lang="zh-CN" altLang="en-US" dirty="0"/>
              <a:t>问题</a:t>
            </a:r>
          </a:p>
        </p:txBody>
      </p:sp>
      <p:sp>
        <p:nvSpPr>
          <p:cNvPr id="2" name="文本框 1"/>
          <p:cNvSpPr txBox="1"/>
          <p:nvPr/>
        </p:nvSpPr>
        <p:spPr>
          <a:xfrm>
            <a:off x="357831" y="1357332"/>
            <a:ext cx="7543157" cy="5262979"/>
          </a:xfrm>
          <a:prstGeom prst="rect">
            <a:avLst/>
          </a:prstGeom>
          <a:noFill/>
        </p:spPr>
        <p:txBody>
          <a:bodyPr wrap="square" rtlCol="0">
            <a:spAutoFit/>
          </a:bodyPr>
          <a:lstStyle/>
          <a:p>
            <a:pPr marL="457200" indent="-457200">
              <a:buFont typeface="Wingdings" panose="05000000000000000000" pitchFamily="2" charset="2"/>
              <a:buChar char="Ø"/>
            </a:pPr>
            <a:r>
              <a:rPr lang="zh-CN" altLang="zh-CN" sz="2800" dirty="0">
                <a:latin typeface="Times New Roman" panose="02020603050405020304" pitchFamily="18" charset="0"/>
                <a:ea typeface="华文楷体" pitchFamily="2" charset="-122"/>
                <a:cs typeface="Times New Roman" panose="02020603050405020304" pitchFamily="18" charset="0"/>
              </a:rPr>
              <a:t>一个</a:t>
            </a:r>
            <a:r>
              <a:rPr lang="zh-CN" altLang="zh-CN" sz="2800" b="1" dirty="0">
                <a:latin typeface="Times New Roman" panose="02020603050405020304" pitchFamily="18" charset="0"/>
                <a:ea typeface="华文楷体" pitchFamily="2" charset="-122"/>
                <a:cs typeface="Times New Roman" panose="02020603050405020304" pitchFamily="18" charset="0"/>
              </a:rPr>
              <a:t>有向无环图</a:t>
            </a:r>
            <a:r>
              <a:rPr lang="zh-CN" altLang="en-US" sz="2800" dirty="0">
                <a:latin typeface="Times New Roman" panose="02020603050405020304" pitchFamily="18" charset="0"/>
                <a:ea typeface="华文楷体" pitchFamily="2" charset="-122"/>
                <a:cs typeface="Times New Roman" panose="02020603050405020304" pitchFamily="18" charset="0"/>
              </a:rPr>
              <a:t>（</a:t>
            </a:r>
            <a:r>
              <a:rPr lang="en-US" altLang="zh-CN" sz="2800" dirty="0">
                <a:latin typeface="Times New Roman" panose="02020603050405020304" pitchFamily="18" charset="0"/>
                <a:ea typeface="华文楷体" pitchFamily="2" charset="-122"/>
                <a:cs typeface="Times New Roman" panose="02020603050405020304" pitchFamily="18" charset="0"/>
              </a:rPr>
              <a:t>DAG</a:t>
            </a:r>
            <a:r>
              <a:rPr lang="zh-CN" altLang="en-US" sz="2800" dirty="0">
                <a:latin typeface="Times New Roman" panose="02020603050405020304" pitchFamily="18" charset="0"/>
                <a:ea typeface="华文楷体" pitchFamily="2" charset="-122"/>
                <a:cs typeface="Times New Roman" panose="02020603050405020304" pitchFamily="18" charset="0"/>
              </a:rPr>
              <a:t>）</a:t>
            </a:r>
            <a:r>
              <a:rPr lang="zh-CN" altLang="zh-CN" sz="2800" dirty="0">
                <a:latin typeface="Times New Roman" panose="02020603050405020304" pitchFamily="18" charset="0"/>
                <a:ea typeface="华文楷体" pitchFamily="2" charset="-122"/>
                <a:cs typeface="Times New Roman" panose="02020603050405020304" pitchFamily="18" charset="0"/>
              </a:rPr>
              <a:t>，反映了计算机专业部分课程的先修关系。图中顶点代表了课程，课程之间用有向边相连，表达了课程间的先修关系，可以看出它是一个偏序关系。</a:t>
            </a:r>
            <a:endParaRPr lang="en-US" altLang="zh-CN" sz="2800" dirty="0">
              <a:latin typeface="Times New Roman" panose="02020603050405020304" pitchFamily="18" charset="0"/>
              <a:ea typeface="华文楷体" pitchFamily="2" charset="-122"/>
              <a:cs typeface="Times New Roman" panose="02020603050405020304" pitchFamily="18" charset="0"/>
            </a:endParaRPr>
          </a:p>
          <a:p>
            <a:pPr marL="457200" indent="-457200">
              <a:buFont typeface="Wingdings" panose="05000000000000000000" pitchFamily="2" charset="2"/>
              <a:buChar char="Ø"/>
            </a:pPr>
            <a:endParaRPr lang="en-US" altLang="zh-CN" sz="2800" dirty="0">
              <a:latin typeface="Times New Roman" panose="02020603050405020304" pitchFamily="18" charset="0"/>
              <a:ea typeface="华文楷体" pitchFamily="2" charset="-122"/>
              <a:cs typeface="Times New Roman" panose="02020603050405020304" pitchFamily="18" charset="0"/>
            </a:endParaRPr>
          </a:p>
          <a:p>
            <a:pPr marL="457200" indent="-457200">
              <a:buFont typeface="Wingdings" panose="05000000000000000000" pitchFamily="2" charset="2"/>
              <a:buChar char="Ø"/>
            </a:pPr>
            <a:r>
              <a:rPr lang="zh-CN" altLang="zh-CN" sz="2800" dirty="0">
                <a:latin typeface="Times New Roman" panose="02020603050405020304" pitchFamily="18" charset="0"/>
                <a:ea typeface="华文楷体" pitchFamily="2" charset="-122"/>
                <a:cs typeface="Times New Roman" panose="02020603050405020304" pitchFamily="18" charset="0"/>
              </a:rPr>
              <a:t>现在通过拓扑排序安排一张课程先后次序表，使得所有课程排成一个线性序列。这时的先修关系就是这组课程集合上的一个全序关系，这个线性序列就是原本图中表达的关系的一个拓扑序列。</a:t>
            </a:r>
            <a:endParaRPr lang="en-US" altLang="zh-CN" sz="2800" dirty="0">
              <a:latin typeface="Times New Roman" panose="02020603050405020304" pitchFamily="18" charset="0"/>
              <a:ea typeface="华文楷体" pitchFamily="2" charset="-122"/>
              <a:cs typeface="Times New Roman" panose="02020603050405020304" pitchFamily="18" charset="0"/>
            </a:endParaRPr>
          </a:p>
          <a:p>
            <a:endParaRPr lang="en-US" altLang="zh-CN" sz="2800" dirty="0">
              <a:latin typeface="Times New Roman" panose="02020603050405020304" pitchFamily="18" charset="0"/>
              <a:ea typeface="华文楷体" pitchFamily="2" charset="-122"/>
              <a:cs typeface="Times New Roman" panose="02020603050405020304" pitchFamily="18" charset="0"/>
            </a:endParaRPr>
          </a:p>
          <a:p>
            <a:pPr marL="457200" indent="-457200">
              <a:buFont typeface="Wingdings" panose="05000000000000000000" pitchFamily="2" charset="2"/>
              <a:buChar char="Ø"/>
            </a:pPr>
            <a:r>
              <a:rPr lang="zh-CN" altLang="en-US" sz="2800" dirty="0">
                <a:latin typeface="Times New Roman" panose="02020603050405020304" pitchFamily="18" charset="0"/>
                <a:ea typeface="华文楷体" pitchFamily="2" charset="-122"/>
                <a:cs typeface="Times New Roman" panose="02020603050405020304" pitchFamily="18" charset="0"/>
              </a:rPr>
              <a:t>思考：真实的课程是这么安排吗？</a:t>
            </a:r>
            <a:endParaRPr lang="en-US" altLang="zh-CN" sz="2800" dirty="0">
              <a:latin typeface="Times New Roman" panose="02020603050405020304" pitchFamily="18" charset="0"/>
              <a:ea typeface="华文楷体" pitchFamily="2" charset="-122"/>
              <a:cs typeface="Times New Roman" panose="02020603050405020304" pitchFamily="18" charset="0"/>
            </a:endParaRP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7900988" y="2063666"/>
            <a:ext cx="4065058" cy="3265570"/>
          </a:xfrm>
          <a:prstGeom prst="rect">
            <a:avLst/>
          </a:prstGeom>
          <a:noFill/>
          <a:ln>
            <a:noFill/>
          </a:ln>
        </p:spPr>
      </p:pic>
    </p:spTree>
    <p:extLst>
      <p:ext uri="{BB962C8B-B14F-4D97-AF65-F5344CB8AC3E}">
        <p14:creationId xmlns:p14="http://schemas.microsoft.com/office/powerpoint/2010/main" val="2813435926"/>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57832" y="804052"/>
            <a:ext cx="4591855" cy="574183"/>
          </a:xfrm>
        </p:spPr>
        <p:txBody>
          <a:bodyPr>
            <a:normAutofit/>
          </a:bodyPr>
          <a:lstStyle/>
          <a:p>
            <a:pPr marL="838200" indent="-838200">
              <a:defRPr/>
            </a:pPr>
            <a:r>
              <a:rPr lang="en-US" altLang="zh-CN" dirty="0"/>
              <a:t>AOV</a:t>
            </a:r>
            <a:r>
              <a:rPr lang="zh-CN" altLang="en-US" dirty="0"/>
              <a:t>网：</a:t>
            </a:r>
            <a:r>
              <a:rPr lang="zh-CN" altLang="zh-CN" dirty="0"/>
              <a:t>拓扑排序</a:t>
            </a:r>
            <a:r>
              <a:rPr lang="zh-CN" altLang="en-US" dirty="0"/>
              <a:t>算法</a:t>
            </a:r>
          </a:p>
        </p:txBody>
      </p:sp>
      <p:sp>
        <p:nvSpPr>
          <p:cNvPr id="2" name="文本框 1"/>
          <p:cNvSpPr txBox="1"/>
          <p:nvPr/>
        </p:nvSpPr>
        <p:spPr>
          <a:xfrm>
            <a:off x="357831" y="1610139"/>
            <a:ext cx="11330586" cy="3970318"/>
          </a:xfrm>
          <a:prstGeom prst="rect">
            <a:avLst/>
          </a:prstGeom>
          <a:noFill/>
        </p:spPr>
        <p:txBody>
          <a:bodyPr wrap="square" rtlCol="0">
            <a:spAutoFit/>
          </a:bodyPr>
          <a:lstStyle/>
          <a:p>
            <a:pPr marL="457200" indent="-457200">
              <a:buFont typeface="Wingdings" panose="05000000000000000000" pitchFamily="2" charset="2"/>
              <a:buChar char="Ø"/>
            </a:pPr>
            <a:r>
              <a:rPr lang="zh-CN" altLang="zh-CN" sz="2800" dirty="0">
                <a:latin typeface="Times New Roman" panose="02020603050405020304" pitchFamily="18" charset="0"/>
                <a:ea typeface="华文楷体" pitchFamily="2" charset="-122"/>
                <a:cs typeface="Times New Roman" panose="02020603050405020304" pitchFamily="18" charset="0"/>
              </a:rPr>
              <a:t>首先在图中，找到入度为</a:t>
            </a:r>
            <a:r>
              <a:rPr lang="en-US" altLang="zh-CN" sz="2800" dirty="0">
                <a:latin typeface="Times New Roman" panose="02020603050405020304" pitchFamily="18" charset="0"/>
                <a:ea typeface="华文楷体" pitchFamily="2" charset="-122"/>
                <a:cs typeface="Times New Roman" panose="02020603050405020304" pitchFamily="18" charset="0"/>
              </a:rPr>
              <a:t>0</a:t>
            </a:r>
            <a:r>
              <a:rPr lang="zh-CN" altLang="zh-CN" sz="2800" dirty="0">
                <a:latin typeface="Times New Roman" panose="02020603050405020304" pitchFamily="18" charset="0"/>
                <a:ea typeface="华文楷体" pitchFamily="2" charset="-122"/>
                <a:cs typeface="Times New Roman" panose="02020603050405020304" pitchFamily="18" charset="0"/>
              </a:rPr>
              <a:t>的顶点，将这些顶点全部入栈，然后反复循环判断栈是否空，非空则执行以下操作：</a:t>
            </a:r>
            <a:endParaRPr lang="en-US" altLang="zh-CN" sz="2800" dirty="0">
              <a:latin typeface="Times New Roman" panose="02020603050405020304" pitchFamily="18" charset="0"/>
              <a:ea typeface="华文楷体" pitchFamily="2" charset="-122"/>
              <a:cs typeface="Times New Roman" panose="02020603050405020304" pitchFamily="18" charset="0"/>
            </a:endParaRPr>
          </a:p>
          <a:p>
            <a:pPr marL="457200" indent="-457200">
              <a:buFont typeface="Wingdings" panose="05000000000000000000" pitchFamily="2" charset="2"/>
              <a:buChar char="Ø"/>
            </a:pPr>
            <a:r>
              <a:rPr lang="zh-CN" altLang="zh-CN" sz="2800" dirty="0">
                <a:latin typeface="Times New Roman" panose="02020603050405020304" pitchFamily="18" charset="0"/>
                <a:ea typeface="华文楷体" pitchFamily="2" charset="-122"/>
                <a:cs typeface="Times New Roman" panose="02020603050405020304" pitchFamily="18" charset="0"/>
              </a:rPr>
              <a:t>顶点出栈，如果由该顶点射出了</a:t>
            </a:r>
            <a:r>
              <a:rPr lang="en-US" altLang="zh-CN" sz="2800" dirty="0">
                <a:latin typeface="Times New Roman" panose="02020603050405020304" pitchFamily="18" charset="0"/>
                <a:ea typeface="华文楷体" pitchFamily="2" charset="-122"/>
                <a:cs typeface="Times New Roman" panose="02020603050405020304" pitchFamily="18" charset="0"/>
              </a:rPr>
              <a:t>m</a:t>
            </a:r>
            <a:r>
              <a:rPr lang="zh-CN" altLang="zh-CN" sz="2800" dirty="0">
                <a:latin typeface="Times New Roman" panose="02020603050405020304" pitchFamily="18" charset="0"/>
                <a:ea typeface="华文楷体" pitchFamily="2" charset="-122"/>
                <a:cs typeface="Times New Roman" panose="02020603050405020304" pitchFamily="18" charset="0"/>
              </a:rPr>
              <a:t>条有向边，射入的这</a:t>
            </a:r>
            <a:r>
              <a:rPr lang="en-US" altLang="zh-CN" sz="2800" dirty="0">
                <a:latin typeface="Times New Roman" panose="02020603050405020304" pitchFamily="18" charset="0"/>
                <a:ea typeface="华文楷体" pitchFamily="2" charset="-122"/>
                <a:cs typeface="Times New Roman" panose="02020603050405020304" pitchFamily="18" charset="0"/>
              </a:rPr>
              <a:t>m</a:t>
            </a:r>
            <a:r>
              <a:rPr lang="zh-CN" altLang="zh-CN" sz="2800" dirty="0">
                <a:latin typeface="Times New Roman" panose="02020603050405020304" pitchFamily="18" charset="0"/>
                <a:ea typeface="华文楷体" pitchFamily="2" charset="-122"/>
                <a:cs typeface="Times New Roman" panose="02020603050405020304" pitchFamily="18" charset="0"/>
              </a:rPr>
              <a:t>个邻接点的入度减一（相当于该顶点对其</a:t>
            </a:r>
            <a:r>
              <a:rPr lang="en-US" altLang="zh-CN" sz="2800" dirty="0">
                <a:latin typeface="Times New Roman" panose="02020603050405020304" pitchFamily="18" charset="0"/>
                <a:ea typeface="华文楷体" pitchFamily="2" charset="-122"/>
                <a:cs typeface="Times New Roman" panose="02020603050405020304" pitchFamily="18" charset="0"/>
              </a:rPr>
              <a:t>m</a:t>
            </a:r>
            <a:r>
              <a:rPr lang="zh-CN" altLang="zh-CN" sz="2800" dirty="0">
                <a:latin typeface="Times New Roman" panose="02020603050405020304" pitchFamily="18" charset="0"/>
                <a:ea typeface="华文楷体" pitchFamily="2" charset="-122"/>
                <a:cs typeface="Times New Roman" panose="02020603050405020304" pitchFamily="18" charset="0"/>
              </a:rPr>
              <a:t>个邻接顶点的先修约束已经消失），在各邻接点入度减一的过程中，一旦发现哪个邻接点的入度变为</a:t>
            </a:r>
            <a:r>
              <a:rPr lang="en-US" altLang="zh-CN" sz="2800" dirty="0">
                <a:latin typeface="Times New Roman" panose="02020603050405020304" pitchFamily="18" charset="0"/>
                <a:ea typeface="华文楷体" pitchFamily="2" charset="-122"/>
                <a:cs typeface="Times New Roman" panose="02020603050405020304" pitchFamily="18" charset="0"/>
              </a:rPr>
              <a:t>0</a:t>
            </a:r>
            <a:r>
              <a:rPr lang="zh-CN" altLang="zh-CN" sz="2800" dirty="0">
                <a:latin typeface="Times New Roman" panose="02020603050405020304" pitchFamily="18" charset="0"/>
                <a:ea typeface="华文楷体" pitchFamily="2" charset="-122"/>
                <a:cs typeface="Times New Roman" panose="02020603050405020304" pitchFamily="18" charset="0"/>
              </a:rPr>
              <a:t>，将它进栈，然后再次回到循环，直到栈空。</a:t>
            </a:r>
            <a:endParaRPr lang="en-US" altLang="zh-CN" sz="2800" dirty="0">
              <a:latin typeface="Times New Roman" panose="02020603050405020304" pitchFamily="18" charset="0"/>
              <a:ea typeface="华文楷体" pitchFamily="2" charset="-122"/>
              <a:cs typeface="Times New Roman" panose="02020603050405020304" pitchFamily="18" charset="0"/>
            </a:endParaRPr>
          </a:p>
          <a:p>
            <a:endParaRPr lang="en-US" altLang="zh-CN" sz="2800" dirty="0">
              <a:latin typeface="Times New Roman" panose="02020603050405020304" pitchFamily="18" charset="0"/>
              <a:ea typeface="华文楷体" pitchFamily="2" charset="-122"/>
              <a:cs typeface="Times New Roman" panose="02020603050405020304" pitchFamily="18" charset="0"/>
            </a:endParaRPr>
          </a:p>
          <a:p>
            <a:r>
              <a:rPr lang="zh-CN" altLang="zh-CN" sz="2800" dirty="0">
                <a:latin typeface="Times New Roman" panose="02020603050405020304" pitchFamily="18" charset="0"/>
                <a:ea typeface="华文楷体" pitchFamily="2" charset="-122"/>
                <a:cs typeface="Times New Roman" panose="02020603050405020304" pitchFamily="18" charset="0"/>
              </a:rPr>
              <a:t>在这个方法中，也可以使用队列来代替栈。</a:t>
            </a:r>
            <a:endParaRPr lang="en-US" altLang="zh-CN" sz="2800" dirty="0">
              <a:latin typeface="Times New Roman" panose="02020603050405020304" pitchFamily="18" charset="0"/>
              <a:ea typeface="华文楷体" pitchFamily="2" charset="-122"/>
              <a:cs typeface="Times New Roman" panose="02020603050405020304" pitchFamily="18" charset="0"/>
            </a:endParaRPr>
          </a:p>
          <a:p>
            <a:endParaRPr lang="en-US" altLang="zh-CN" sz="2800" dirty="0">
              <a:latin typeface="华文楷体" pitchFamily="2" charset="-122"/>
              <a:ea typeface="华文楷体" pitchFamily="2" charset="-122"/>
            </a:endParaRPr>
          </a:p>
        </p:txBody>
      </p:sp>
    </p:spTree>
    <p:extLst>
      <p:ext uri="{BB962C8B-B14F-4D97-AF65-F5344CB8AC3E}">
        <p14:creationId xmlns:p14="http://schemas.microsoft.com/office/powerpoint/2010/main" val="126333467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61133" y="734268"/>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cs typeface="Times New Roman" panose="02020603050405020304" pitchFamily="18" charset="0"/>
              </a:rPr>
              <a:t>拓扑排序算法示例：</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261133" y="1620754"/>
            <a:ext cx="3694641" cy="2871733"/>
          </a:xfrm>
          <a:prstGeom prst="rect">
            <a:avLst/>
          </a:prstGeom>
          <a:noFill/>
          <a:ln>
            <a:noFill/>
          </a:ln>
        </p:spPr>
      </p:pic>
      <p:pic>
        <p:nvPicPr>
          <p:cNvPr id="5" name="图片 4"/>
          <p:cNvPicPr/>
          <p:nvPr/>
        </p:nvPicPr>
        <p:blipFill>
          <a:blip r:embed="rId4">
            <a:extLst>
              <a:ext uri="{28A0092B-C50C-407E-A947-70E740481C1C}">
                <a14:useLocalDpi xmlns:a14="http://schemas.microsoft.com/office/drawing/2010/main" val="0"/>
              </a:ext>
            </a:extLst>
          </a:blip>
          <a:srcRect/>
          <a:stretch>
            <a:fillRect/>
          </a:stretch>
        </p:blipFill>
        <p:spPr bwMode="auto">
          <a:xfrm>
            <a:off x="4058762" y="3137617"/>
            <a:ext cx="7365255" cy="3362574"/>
          </a:xfrm>
          <a:prstGeom prst="rect">
            <a:avLst/>
          </a:prstGeom>
          <a:noFill/>
          <a:ln>
            <a:noFill/>
          </a:ln>
        </p:spPr>
      </p:pic>
    </p:spTree>
    <p:extLst>
      <p:ext uri="{BB962C8B-B14F-4D97-AF65-F5344CB8AC3E}">
        <p14:creationId xmlns:p14="http://schemas.microsoft.com/office/powerpoint/2010/main" val="44105234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61133" y="734268"/>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拓扑排序算法示例：</a:t>
            </a:r>
          </a:p>
        </p:txBody>
      </p:sp>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1466973" y="1892782"/>
            <a:ext cx="8392644" cy="3772521"/>
          </a:xfrm>
          <a:prstGeom prst="rect">
            <a:avLst/>
          </a:prstGeom>
          <a:noFill/>
          <a:ln>
            <a:noFill/>
          </a:ln>
        </p:spPr>
      </p:pic>
    </p:spTree>
    <p:extLst>
      <p:ext uri="{BB962C8B-B14F-4D97-AF65-F5344CB8AC3E}">
        <p14:creationId xmlns:p14="http://schemas.microsoft.com/office/powerpoint/2010/main" val="3004010973"/>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61133" y="734268"/>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拓扑排序算法示例：</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1923932" y="1890367"/>
            <a:ext cx="7837285" cy="3914085"/>
          </a:xfrm>
          <a:prstGeom prst="rect">
            <a:avLst/>
          </a:prstGeom>
          <a:noFill/>
          <a:ln>
            <a:noFill/>
          </a:ln>
        </p:spPr>
      </p:pic>
    </p:spTree>
    <p:extLst>
      <p:ext uri="{BB962C8B-B14F-4D97-AF65-F5344CB8AC3E}">
        <p14:creationId xmlns:p14="http://schemas.microsoft.com/office/powerpoint/2010/main" val="393025088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61133" y="734268"/>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拓扑排序算法示例：</a:t>
            </a: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1711398" y="1530628"/>
            <a:ext cx="7333211" cy="3796746"/>
          </a:xfrm>
          <a:prstGeom prst="rect">
            <a:avLst/>
          </a:prstGeom>
          <a:noFill/>
          <a:ln>
            <a:noFill/>
          </a:ln>
        </p:spPr>
      </p:pic>
      <p:sp>
        <p:nvSpPr>
          <p:cNvPr id="2" name="文本框 1"/>
          <p:cNvSpPr txBox="1"/>
          <p:nvPr/>
        </p:nvSpPr>
        <p:spPr>
          <a:xfrm>
            <a:off x="686733" y="5546035"/>
            <a:ext cx="8726557" cy="954107"/>
          </a:xfrm>
          <a:prstGeom prst="rect">
            <a:avLst/>
          </a:prstGeom>
          <a:noFill/>
        </p:spPr>
        <p:txBody>
          <a:bodyPr wrap="square" rtlCol="0">
            <a:spAutoFit/>
          </a:bodyPr>
          <a:lstStyle/>
          <a:p>
            <a:pPr marL="285750" indent="-285750">
              <a:buFont typeface="Wingdings" panose="05000000000000000000" pitchFamily="2" charset="2"/>
              <a:buChar char="Ø"/>
            </a:pPr>
            <a:r>
              <a:rPr lang="zh-CN" altLang="zh-CN" sz="2800" dirty="0">
                <a:latin typeface="华文楷体" pitchFamily="2" charset="-122"/>
                <a:ea typeface="华文楷体" pitchFamily="2" charset="-122"/>
              </a:rPr>
              <a:t>一个</a:t>
            </a:r>
            <a:r>
              <a:rPr lang="en-US" altLang="zh-CN" sz="2800" dirty="0">
                <a:latin typeface="华文楷体" pitchFamily="2" charset="-122"/>
                <a:ea typeface="华文楷体" pitchFamily="2" charset="-122"/>
              </a:rPr>
              <a:t>AOV</a:t>
            </a:r>
            <a:r>
              <a:rPr lang="zh-CN" altLang="zh-CN" sz="2800" dirty="0">
                <a:latin typeface="华文楷体" pitchFamily="2" charset="-122"/>
                <a:ea typeface="华文楷体" pitchFamily="2" charset="-122"/>
              </a:rPr>
              <a:t>网的拓扑序列不一定唯一</a:t>
            </a:r>
            <a:r>
              <a:rPr lang="zh-CN" altLang="en-US" sz="2800" dirty="0">
                <a:latin typeface="华文楷体" pitchFamily="2" charset="-122"/>
                <a:ea typeface="华文楷体" pitchFamily="2" charset="-122"/>
              </a:rPr>
              <a:t>。</a:t>
            </a:r>
            <a:endParaRPr lang="en-US" altLang="zh-CN" sz="2800" dirty="0">
              <a:latin typeface="华文楷体" pitchFamily="2" charset="-122"/>
              <a:ea typeface="华文楷体" pitchFamily="2" charset="-122"/>
            </a:endParaRPr>
          </a:p>
          <a:p>
            <a:pPr marL="285750" indent="-285750">
              <a:buFont typeface="Wingdings" panose="05000000000000000000" pitchFamily="2" charset="2"/>
              <a:buChar char="Ø"/>
            </a:pPr>
            <a:r>
              <a:rPr lang="zh-CN" altLang="zh-CN" sz="2800" dirty="0">
                <a:latin typeface="华文楷体" pitchFamily="2" charset="-122"/>
                <a:ea typeface="华文楷体" pitchFamily="2" charset="-122"/>
              </a:rPr>
              <a:t>利用拓扑排序算法可以判断一个有向图是否存在有环</a:t>
            </a:r>
            <a:r>
              <a:rPr lang="zh-CN" altLang="en-US" sz="2800" dirty="0">
                <a:latin typeface="华文楷体" pitchFamily="2" charset="-122"/>
                <a:ea typeface="华文楷体" pitchFamily="2" charset="-122"/>
              </a:rPr>
              <a:t>。</a:t>
            </a:r>
            <a:endParaRPr lang="en-US" altLang="zh-CN" sz="2800" dirty="0">
              <a:latin typeface="华文楷体" pitchFamily="2" charset="-122"/>
              <a:ea typeface="华文楷体" pitchFamily="2" charset="-122"/>
            </a:endParaRPr>
          </a:p>
        </p:txBody>
      </p:sp>
    </p:spTree>
    <p:extLst>
      <p:ext uri="{BB962C8B-B14F-4D97-AF65-F5344CB8AC3E}">
        <p14:creationId xmlns:p14="http://schemas.microsoft.com/office/powerpoint/2010/main" val="72104228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658699" y="595120"/>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拓扑排序算法实现：</a:t>
            </a:r>
          </a:p>
        </p:txBody>
      </p:sp>
      <p:sp>
        <p:nvSpPr>
          <p:cNvPr id="2" name="文本框 1"/>
          <p:cNvSpPr txBox="1"/>
          <p:nvPr/>
        </p:nvSpPr>
        <p:spPr>
          <a:xfrm>
            <a:off x="658699" y="1385887"/>
            <a:ext cx="11162884" cy="4893647"/>
          </a:xfrm>
          <a:prstGeom prst="rect">
            <a:avLst/>
          </a:prstGeom>
          <a:noFill/>
        </p:spPr>
        <p:txBody>
          <a:bodyPr wrap="square" rtlCol="0">
            <a:spAutoFit/>
          </a:bodyPr>
          <a:lstStyle/>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class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void Graph&lt;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topoSort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const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inDegree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seqStack</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 s;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j;</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创建空间并初始化计算每个顶点的入度</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邻接矩阵每一列元素相加</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加完入度为零的压栈</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inDegree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new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for (j=0; j&lt;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inDegree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 = 0;</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for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=0;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if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!=j)&amp;&amp;(</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edgeMatrix</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noEdge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inDegree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if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inDegree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[j]==0)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s.push</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075733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20767" y="746141"/>
            <a:ext cx="11162884" cy="574183"/>
          </a:xfrm>
        </p:spPr>
        <p:txBody>
          <a:bodyPr/>
          <a:lstStyle/>
          <a:p>
            <a:pPr marL="838200" indent="-838200">
              <a:defRPr/>
            </a:pPr>
            <a:r>
              <a:rPr lang="zh-CN" altLang="en-US" dirty="0"/>
              <a:t>相关术语：</a:t>
            </a:r>
          </a:p>
        </p:txBody>
      </p:sp>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320767" y="1510747"/>
            <a:ext cx="6517355" cy="2623931"/>
          </a:xfrm>
          <a:prstGeom prst="rect">
            <a:avLst/>
          </a:prstGeom>
          <a:noFill/>
          <a:ln>
            <a:noFill/>
          </a:ln>
        </p:spPr>
      </p:pic>
      <p:pic>
        <p:nvPicPr>
          <p:cNvPr id="7" name="图片 6"/>
          <p:cNvPicPr/>
          <p:nvPr/>
        </p:nvPicPr>
        <p:blipFill>
          <a:blip r:embed="rId4">
            <a:extLst>
              <a:ext uri="{28A0092B-C50C-407E-A947-70E740481C1C}">
                <a14:useLocalDpi xmlns:a14="http://schemas.microsoft.com/office/drawing/2010/main" val="0"/>
              </a:ext>
            </a:extLst>
          </a:blip>
          <a:srcRect/>
          <a:stretch>
            <a:fillRect/>
          </a:stretch>
        </p:blipFill>
        <p:spPr bwMode="auto">
          <a:xfrm>
            <a:off x="5616146" y="4134678"/>
            <a:ext cx="5827749" cy="2544418"/>
          </a:xfrm>
          <a:prstGeom prst="rect">
            <a:avLst/>
          </a:prstGeom>
          <a:noFill/>
          <a:ln>
            <a:noFill/>
          </a:ln>
        </p:spPr>
      </p:pic>
      <p:sp>
        <p:nvSpPr>
          <p:cNvPr id="2" name="文本框 1"/>
          <p:cNvSpPr txBox="1"/>
          <p:nvPr/>
        </p:nvSpPr>
        <p:spPr>
          <a:xfrm>
            <a:off x="7121235" y="1609130"/>
            <a:ext cx="4599709" cy="1477328"/>
          </a:xfrm>
          <a:prstGeom prst="rect">
            <a:avLst/>
          </a:prstGeom>
          <a:noFill/>
        </p:spPr>
        <p:txBody>
          <a:bodyPr wrap="square" rtlCol="0">
            <a:spAutoFit/>
          </a:bodyPr>
          <a:lstStyle/>
          <a:p>
            <a:r>
              <a:rPr lang="zh-CN" altLang="en-US" b="1" dirty="0"/>
              <a:t>思考：</a:t>
            </a:r>
            <a:endParaRPr lang="en-US" altLang="zh-CN" b="1" dirty="0"/>
          </a:p>
          <a:p>
            <a:r>
              <a:rPr lang="zh-CN" altLang="en-US" b="1" dirty="0"/>
              <a:t>连通分量唯一吗？</a:t>
            </a:r>
            <a:endParaRPr lang="en-US" altLang="zh-CN" b="1" dirty="0"/>
          </a:p>
          <a:p>
            <a:endParaRPr lang="en-US" altLang="zh-CN" b="1" dirty="0"/>
          </a:p>
          <a:p>
            <a:r>
              <a:rPr lang="zh-CN" altLang="en-US" b="1" dirty="0"/>
              <a:t>无向图连通分量含所有边</a:t>
            </a:r>
            <a:endParaRPr lang="en-US" altLang="zh-CN" b="1" dirty="0"/>
          </a:p>
          <a:p>
            <a:r>
              <a:rPr lang="zh-CN" altLang="en-US" b="1" dirty="0"/>
              <a:t>有向图连通分量不一定能含所有边</a:t>
            </a:r>
          </a:p>
        </p:txBody>
      </p:sp>
    </p:spTree>
    <p:extLst>
      <p:ext uri="{BB962C8B-B14F-4D97-AF65-F5344CB8AC3E}">
        <p14:creationId xmlns:p14="http://schemas.microsoft.com/office/powerpoint/2010/main" val="166671655"/>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0038" y="974034"/>
            <a:ext cx="11751962" cy="5262979"/>
          </a:xfrm>
          <a:prstGeom prst="rect">
            <a:avLst/>
          </a:prstGeom>
          <a:noFill/>
        </p:spPr>
        <p:txBody>
          <a:bodyPr wrap="square" rtlCol="0">
            <a:spAutoFit/>
          </a:bodyPr>
          <a:lstStyle/>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逐一处理栈中的元素</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while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s.isEmpty</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s.top</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s.pop</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cout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&lt;&lt;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&lt;&lt;"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将</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射出的边指示的邻接点入度减一，减为零时压栈</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for (j=0; j&lt;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if ((j!=</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)&amp;&amp;(</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edgeMatrix</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noEdge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inDegree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if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inDegree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[j]==0)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s.push</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cout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&lt;&lt;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endl</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3200" dirty="0">
              <a:latin typeface="Times New Roman" panose="02020603050405020304" pitchFamily="18" charset="0"/>
              <a:ea typeface="华文楷体" panose="0201060004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文本框 3"/>
              <p:cNvSpPr txBox="1"/>
              <p:nvPr/>
            </p:nvSpPr>
            <p:spPr>
              <a:xfrm>
                <a:off x="5546035" y="5028349"/>
                <a:ext cx="5585791" cy="830997"/>
              </a:xfrm>
              <a:prstGeom prst="rect">
                <a:avLst/>
              </a:prstGeom>
              <a:noFill/>
            </p:spPr>
            <p:txBody>
              <a:bodyPr wrap="square" rtlCol="0">
                <a:spAutoFit/>
              </a:bodyPr>
              <a:lstStyle/>
              <a:p>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很明显，</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算法的时间代价是</a:t>
                </a:r>
                <a14:m>
                  <m:oMath xmlns:m="http://schemas.openxmlformats.org/officeDocument/2006/math">
                    <m:r>
                      <m:rPr>
                        <m:sty m:val="p"/>
                      </m:rPr>
                      <a:rPr lang="en-US" altLang="zh-CN" sz="2400">
                        <a:latin typeface="Cambria Math" panose="02040503050406030204" pitchFamily="18" charset="0"/>
                      </a:rPr>
                      <m:t>O</m:t>
                    </m:r>
                    <m:r>
                      <a:rPr lang="en-US" altLang="zh-CN" sz="2400">
                        <a:latin typeface="Cambria Math" panose="02040503050406030204" pitchFamily="18" charset="0"/>
                      </a:rPr>
                      <m:t>(</m:t>
                    </m:r>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𝑛</m:t>
                        </m:r>
                      </m:e>
                      <m:sup>
                        <m:r>
                          <a:rPr lang="en-US" altLang="zh-CN" sz="2400" i="1">
                            <a:latin typeface="Cambria Math" panose="02040503050406030204" pitchFamily="18" charset="0"/>
                          </a:rPr>
                          <m:t>2</m:t>
                        </m:r>
                      </m:sup>
                    </m:sSup>
                    <m:r>
                      <a:rPr lang="en-US" altLang="zh-CN" sz="2400">
                        <a:latin typeface="Cambria Math" panose="02040503050406030204" pitchFamily="18" charset="0"/>
                      </a:rPr>
                      <m:t>)</m:t>
                    </m:r>
                  </m:oMath>
                </a14:m>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。如果图用邻接表来存储，时间代价为</a:t>
                </a:r>
                <a14:m>
                  <m:oMath xmlns:m="http://schemas.openxmlformats.org/officeDocument/2006/math">
                    <m:r>
                      <m:rPr>
                        <m:sty m:val="p"/>
                      </m:rPr>
                      <a:rPr lang="en-US" altLang="zh-CN" sz="2400">
                        <a:latin typeface="Cambria Math" panose="02040503050406030204" pitchFamily="18" charset="0"/>
                      </a:rPr>
                      <m:t>O</m:t>
                    </m:r>
                    <m:r>
                      <a:rPr lang="en-US" altLang="zh-CN" sz="2400">
                        <a:latin typeface="Cambria Math" panose="02040503050406030204" pitchFamily="18" charset="0"/>
                      </a:rPr>
                      <m:t>(</m:t>
                    </m:r>
                    <m:r>
                      <m:rPr>
                        <m:sty m:val="p"/>
                      </m:rPr>
                      <a:rPr lang="en-US" altLang="zh-CN" sz="2400">
                        <a:latin typeface="Cambria Math" panose="02040503050406030204" pitchFamily="18" charset="0"/>
                      </a:rPr>
                      <m:t>n</m:t>
                    </m:r>
                    <m:r>
                      <a:rPr lang="en-US" altLang="zh-CN" sz="2400">
                        <a:latin typeface="Cambria Math" panose="02040503050406030204" pitchFamily="18" charset="0"/>
                      </a:rPr>
                      <m:t>+</m:t>
                    </m:r>
                    <m:r>
                      <m:rPr>
                        <m:sty m:val="p"/>
                      </m:rPr>
                      <a:rPr lang="en-US" altLang="zh-CN" sz="2400">
                        <a:latin typeface="Cambria Math" panose="02040503050406030204" pitchFamily="18" charset="0"/>
                      </a:rPr>
                      <m:t>e</m:t>
                    </m:r>
                    <m:r>
                      <a:rPr lang="en-US" altLang="zh-CN" sz="2400">
                        <a:latin typeface="Cambria Math" panose="02040503050406030204" pitchFamily="18" charset="0"/>
                      </a:rPr>
                      <m:t>)</m:t>
                    </m:r>
                  </m:oMath>
                </a14:m>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2400" dirty="0">
                  <a:latin typeface="Times New Roman" panose="02020603050405020304" pitchFamily="18" charset="0"/>
                  <a:ea typeface="华文楷体" panose="02010600040101010101" pitchFamily="2" charset="-122"/>
                  <a:cs typeface="Times New Roman" panose="02020603050405020304" pitchFamily="18"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5546035" y="5028349"/>
                <a:ext cx="5585791" cy="830997"/>
              </a:xfrm>
              <a:prstGeom prst="rect">
                <a:avLst/>
              </a:prstGeom>
              <a:blipFill>
                <a:blip r:embed="rId3"/>
                <a:stretch>
                  <a:fillRect l="-1747" t="-5147" r="-7096" b="-169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5139514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57832" y="804052"/>
            <a:ext cx="4591855"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应用拓展</a:t>
            </a:r>
            <a:endParaRPr lang="zh-CN" altLang="en-US" dirty="0"/>
          </a:p>
        </p:txBody>
      </p:sp>
      <p:sp>
        <p:nvSpPr>
          <p:cNvPr id="2" name="文本框 1"/>
          <p:cNvSpPr txBox="1"/>
          <p:nvPr/>
        </p:nvSpPr>
        <p:spPr>
          <a:xfrm>
            <a:off x="357831" y="1610139"/>
            <a:ext cx="7543157" cy="1384995"/>
          </a:xfrm>
          <a:prstGeom prst="rect">
            <a:avLst/>
          </a:prstGeom>
          <a:noFill/>
        </p:spPr>
        <p:txBody>
          <a:bodyPr wrap="square" rtlCol="0">
            <a:spAutoFit/>
          </a:bodyPr>
          <a:lstStyle/>
          <a:p>
            <a:pPr marL="514350" indent="-514350">
              <a:buFont typeface="+mj-lt"/>
              <a:buAutoNum type="arabicPeriod"/>
            </a:pPr>
            <a:r>
              <a:rPr lang="zh-CN" altLang="en-US" sz="2800" dirty="0">
                <a:latin typeface="Times New Roman" panose="02020603050405020304" pitchFamily="18" charset="0"/>
                <a:ea typeface="华文楷体" pitchFamily="2" charset="-122"/>
                <a:cs typeface="Times New Roman" panose="02020603050405020304" pitchFamily="18" charset="0"/>
              </a:rPr>
              <a:t>罗列出每个学期能修的课程</a:t>
            </a:r>
            <a:endParaRPr lang="en-US" altLang="zh-CN" sz="2800" dirty="0">
              <a:latin typeface="Times New Roman" panose="02020603050405020304" pitchFamily="18" charset="0"/>
              <a:ea typeface="华文楷体" pitchFamily="2" charset="-122"/>
              <a:cs typeface="Times New Roman" panose="02020603050405020304" pitchFamily="18" charset="0"/>
            </a:endParaRPr>
          </a:p>
          <a:p>
            <a:pPr marL="514350" indent="-514350">
              <a:buFont typeface="+mj-lt"/>
              <a:buAutoNum type="arabicPeriod"/>
            </a:pPr>
            <a:r>
              <a:rPr lang="zh-CN" altLang="en-US" sz="2800" dirty="0">
                <a:latin typeface="Times New Roman" panose="02020603050405020304" pitchFamily="18" charset="0"/>
                <a:ea typeface="华文楷体" pitchFamily="2" charset="-122"/>
                <a:cs typeface="Times New Roman" panose="02020603050405020304" pitchFamily="18" charset="0"/>
              </a:rPr>
              <a:t>假如说每个学期最多只能排</a:t>
            </a:r>
            <a:r>
              <a:rPr lang="en-US" altLang="zh-CN" sz="2800" dirty="0">
                <a:latin typeface="Times New Roman" panose="02020603050405020304" pitchFamily="18" charset="0"/>
                <a:ea typeface="华文楷体" pitchFamily="2" charset="-122"/>
                <a:cs typeface="Times New Roman" panose="02020603050405020304" pitchFamily="18" charset="0"/>
              </a:rPr>
              <a:t>8</a:t>
            </a:r>
            <a:r>
              <a:rPr lang="zh-CN" altLang="en-US" sz="2800" dirty="0">
                <a:latin typeface="Times New Roman" panose="02020603050405020304" pitchFamily="18" charset="0"/>
                <a:ea typeface="华文楷体" pitchFamily="2" charset="-122"/>
                <a:cs typeface="Times New Roman" panose="02020603050405020304" pitchFamily="18" charset="0"/>
              </a:rPr>
              <a:t>门课，罗列出每个学期可以修的课程。</a:t>
            </a:r>
            <a:endParaRPr lang="en-US" altLang="zh-CN" sz="2800" dirty="0">
              <a:latin typeface="Times New Roman" panose="02020603050405020304" pitchFamily="18" charset="0"/>
              <a:ea typeface="华文楷体" pitchFamily="2" charset="-122"/>
              <a:cs typeface="Times New Roman" panose="02020603050405020304" pitchFamily="18" charset="0"/>
            </a:endParaRP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7900988" y="2063666"/>
            <a:ext cx="4065058" cy="3265570"/>
          </a:xfrm>
          <a:prstGeom prst="rect">
            <a:avLst/>
          </a:prstGeom>
          <a:noFill/>
          <a:ln>
            <a:noFill/>
          </a:ln>
        </p:spPr>
      </p:pic>
    </p:spTree>
    <p:extLst>
      <p:ext uri="{BB962C8B-B14F-4D97-AF65-F5344CB8AC3E}">
        <p14:creationId xmlns:p14="http://schemas.microsoft.com/office/powerpoint/2010/main" val="12393911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57832" y="804052"/>
            <a:ext cx="4591855"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拓扑排序的作用：</a:t>
            </a:r>
          </a:p>
        </p:txBody>
      </p:sp>
      <p:sp>
        <p:nvSpPr>
          <p:cNvPr id="2" name="文本框 1"/>
          <p:cNvSpPr txBox="1"/>
          <p:nvPr/>
        </p:nvSpPr>
        <p:spPr>
          <a:xfrm>
            <a:off x="357831" y="1610139"/>
            <a:ext cx="11330586" cy="1815882"/>
          </a:xfrm>
          <a:prstGeom prst="rect">
            <a:avLst/>
          </a:prstGeom>
          <a:noFill/>
        </p:spPr>
        <p:txBody>
          <a:bodyPr wrap="square" rtlCol="0">
            <a:spAutoFit/>
          </a:bodyPr>
          <a:lstStyle/>
          <a:p>
            <a:pPr marL="457200" indent="-457200">
              <a:buFont typeface="Wingdings" panose="05000000000000000000" pitchFamily="2" charset="2"/>
              <a:buChar char="Ø"/>
            </a:pPr>
            <a:r>
              <a:rPr lang="zh-CN" altLang="en-US" sz="2800" dirty="0">
                <a:latin typeface="Times New Roman" panose="02020603050405020304" pitchFamily="18" charset="0"/>
                <a:ea typeface="华文楷体" pitchFamily="2" charset="-122"/>
                <a:cs typeface="Times New Roman" panose="02020603050405020304" pitchFamily="18" charset="0"/>
              </a:rPr>
              <a:t>确定执行任务的顺序，确保任务没有在其依赖的任务之前执行</a:t>
            </a:r>
            <a:r>
              <a:rPr lang="zh-CN" altLang="zh-CN" sz="2800" dirty="0">
                <a:latin typeface="Times New Roman" panose="02020603050405020304" pitchFamily="18" charset="0"/>
                <a:ea typeface="华文楷体" pitchFamily="2" charset="-122"/>
                <a:cs typeface="Times New Roman" panose="02020603050405020304" pitchFamily="18" charset="0"/>
              </a:rPr>
              <a:t>。</a:t>
            </a:r>
            <a:endParaRPr lang="en-US" altLang="zh-CN" sz="2800" dirty="0">
              <a:latin typeface="Times New Roman" panose="02020603050405020304" pitchFamily="18" charset="0"/>
              <a:ea typeface="华文楷体" pitchFamily="2" charset="-122"/>
              <a:cs typeface="Times New Roman" panose="02020603050405020304" pitchFamily="18" charset="0"/>
            </a:endParaRPr>
          </a:p>
          <a:p>
            <a:pPr marL="457200" indent="-457200">
              <a:buFont typeface="Wingdings" panose="05000000000000000000" pitchFamily="2" charset="2"/>
              <a:buChar char="Ø"/>
            </a:pPr>
            <a:r>
              <a:rPr lang="zh-CN" altLang="en-US" sz="2800" dirty="0">
                <a:latin typeface="Times New Roman" panose="02020603050405020304" pitchFamily="18" charset="0"/>
                <a:ea typeface="华文楷体" pitchFamily="2" charset="-122"/>
                <a:cs typeface="Times New Roman" panose="02020603050405020304" pitchFamily="18" charset="0"/>
              </a:rPr>
              <a:t>软件开发中，分析模块之间的依赖关系。</a:t>
            </a:r>
            <a:endParaRPr lang="en-US" altLang="zh-CN" sz="2800" dirty="0">
              <a:latin typeface="Times New Roman" panose="02020603050405020304" pitchFamily="18" charset="0"/>
              <a:ea typeface="华文楷体" pitchFamily="2" charset="-122"/>
              <a:cs typeface="Times New Roman" panose="02020603050405020304" pitchFamily="18" charset="0"/>
            </a:endParaRPr>
          </a:p>
          <a:p>
            <a:pPr marL="457200" indent="-457200">
              <a:buFont typeface="Wingdings" panose="05000000000000000000" pitchFamily="2" charset="2"/>
              <a:buChar char="Ø"/>
            </a:pPr>
            <a:r>
              <a:rPr lang="zh-CN" altLang="en-US" sz="2800" dirty="0">
                <a:latin typeface="Times New Roman" panose="02020603050405020304" pitchFamily="18" charset="0"/>
                <a:ea typeface="华文楷体" pitchFamily="2" charset="-122"/>
                <a:cs typeface="Times New Roman" panose="02020603050405020304" pitchFamily="18" charset="0"/>
              </a:rPr>
              <a:t>优化编译过程，确定各个阶段的执行顺序。</a:t>
            </a:r>
            <a:endParaRPr lang="en-US" altLang="zh-CN" sz="2800" dirty="0">
              <a:latin typeface="Times New Roman" panose="02020603050405020304" pitchFamily="18" charset="0"/>
              <a:ea typeface="华文楷体" pitchFamily="2" charset="-122"/>
              <a:cs typeface="Times New Roman" panose="02020603050405020304" pitchFamily="18" charset="0"/>
            </a:endParaRPr>
          </a:p>
          <a:p>
            <a:pPr marL="457200" indent="-457200">
              <a:buFont typeface="Wingdings" panose="05000000000000000000" pitchFamily="2" charset="2"/>
              <a:buChar char="Ø"/>
            </a:pPr>
            <a:r>
              <a:rPr lang="zh-CN" altLang="en-US" sz="2800" dirty="0">
                <a:latin typeface="Times New Roman" panose="02020603050405020304" pitchFamily="18" charset="0"/>
                <a:ea typeface="华文楷体" pitchFamily="2" charset="-122"/>
                <a:cs typeface="Times New Roman" panose="02020603050405020304" pitchFamily="18" charset="0"/>
              </a:rPr>
              <a:t>判断图中是否存在回路。</a:t>
            </a:r>
            <a:endParaRPr lang="en-US" altLang="zh-CN" sz="2800" dirty="0">
              <a:latin typeface="Times New Roman" panose="02020603050405020304" pitchFamily="18" charset="0"/>
              <a:ea typeface="华文楷体" pitchFamily="2" charset="-122"/>
              <a:cs typeface="Times New Roman" panose="02020603050405020304" pitchFamily="18" charset="0"/>
            </a:endParaRPr>
          </a:p>
        </p:txBody>
      </p:sp>
    </p:spTree>
    <p:extLst>
      <p:ext uri="{BB962C8B-B14F-4D97-AF65-F5344CB8AC3E}">
        <p14:creationId xmlns:p14="http://schemas.microsoft.com/office/powerpoint/2010/main" val="323251926"/>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130562" y="2721085"/>
            <a:ext cx="5856401" cy="1479441"/>
          </a:xfrm>
        </p:spPr>
        <p:txBody>
          <a:bodyPr>
            <a:noAutofit/>
          </a:bodyPr>
          <a:lstStyle/>
          <a:p>
            <a:pPr>
              <a:lnSpc>
                <a:spcPct val="115000"/>
              </a:lnSpc>
              <a:buFont typeface="Wingdings" panose="05000000000000000000" pitchFamily="2" charset="2"/>
              <a:buChar char="n"/>
              <a:defRPr/>
            </a:pPr>
            <a:r>
              <a:rPr lang="en-US" altLang="zh-CN" sz="2800" dirty="0">
                <a:solidFill>
                  <a:srgbClr val="FF0000"/>
                </a:solidFill>
                <a:latin typeface="华文楷体" pitchFamily="2" charset="-122"/>
                <a:ea typeface="华文楷体" pitchFamily="2" charset="-122"/>
              </a:rPr>
              <a:t> </a:t>
            </a:r>
            <a:r>
              <a:rPr lang="zh-CN" altLang="en-US" sz="2800" dirty="0">
                <a:latin typeface="华文楷体" pitchFamily="2" charset="-122"/>
                <a:ea typeface="华文楷体" pitchFamily="2" charset="-122"/>
              </a:rPr>
              <a:t>（</a:t>
            </a:r>
            <a:r>
              <a:rPr lang="en-US" altLang="zh-CN" sz="2800" dirty="0">
                <a:latin typeface="华文楷体" pitchFamily="2" charset="-122"/>
                <a:ea typeface="华文楷体" pitchFamily="2" charset="-122"/>
              </a:rPr>
              <a:t>AOV</a:t>
            </a:r>
            <a:r>
              <a:rPr lang="zh-CN" altLang="en-US" sz="2800" dirty="0">
                <a:latin typeface="华文楷体" pitchFamily="2" charset="-122"/>
                <a:ea typeface="华文楷体" pitchFamily="2" charset="-122"/>
              </a:rPr>
              <a:t>网）拓扑排序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solidFill>
                  <a:srgbClr val="FF0000"/>
                </a:solidFill>
                <a:latin typeface="华文楷体" pitchFamily="2" charset="-122"/>
                <a:ea typeface="华文楷体" pitchFamily="2" charset="-122"/>
              </a:rPr>
              <a:t> </a:t>
            </a:r>
            <a:r>
              <a:rPr lang="zh-CN" altLang="en-US" sz="2800" dirty="0">
                <a:solidFill>
                  <a:srgbClr val="FF0000"/>
                </a:solidFill>
                <a:latin typeface="华文楷体" pitchFamily="2" charset="-122"/>
                <a:ea typeface="华文楷体" pitchFamily="2" charset="-122"/>
              </a:rPr>
              <a:t>（</a:t>
            </a:r>
            <a:r>
              <a:rPr lang="en-US" altLang="zh-CN" sz="2800" dirty="0">
                <a:solidFill>
                  <a:srgbClr val="FF0000"/>
                </a:solidFill>
                <a:latin typeface="华文楷体" pitchFamily="2" charset="-122"/>
                <a:ea typeface="华文楷体" pitchFamily="2" charset="-122"/>
              </a:rPr>
              <a:t>AOE</a:t>
            </a:r>
            <a:r>
              <a:rPr lang="zh-CN" altLang="en-US" sz="2800" dirty="0">
                <a:solidFill>
                  <a:srgbClr val="FF0000"/>
                </a:solidFill>
                <a:latin typeface="华文楷体" pitchFamily="2" charset="-122"/>
                <a:ea typeface="华文楷体" pitchFamily="2" charset="-122"/>
              </a:rPr>
              <a:t>网）关键路径</a:t>
            </a:r>
            <a:endParaRPr lang="en-US" altLang="zh-CN" sz="2800" dirty="0">
              <a:solidFill>
                <a:srgbClr val="FF0000"/>
              </a:solidFill>
              <a:latin typeface="华文楷体" pitchFamily="2" charset="-122"/>
              <a:ea typeface="华文楷体" pitchFamily="2" charset="-122"/>
            </a:endParaRPr>
          </a:p>
        </p:txBody>
      </p:sp>
      <p:sp>
        <p:nvSpPr>
          <p:cNvPr id="2" name="文本框 1"/>
          <p:cNvSpPr txBox="1"/>
          <p:nvPr/>
        </p:nvSpPr>
        <p:spPr>
          <a:xfrm>
            <a:off x="414338" y="742950"/>
            <a:ext cx="5086350" cy="584775"/>
          </a:xfrm>
          <a:prstGeom prst="rect">
            <a:avLst/>
          </a:prstGeom>
          <a:noFill/>
        </p:spPr>
        <p:txBody>
          <a:bodyPr wrap="square" rtlCol="0">
            <a:spAutoFit/>
          </a:bodyPr>
          <a:lstStyle/>
          <a:p>
            <a:r>
              <a:rPr lang="en-US" altLang="zh-CN" sz="3200" b="1" dirty="0">
                <a:latin typeface="Times New Roman" panose="02020603050405020304" pitchFamily="18" charset="0"/>
                <a:ea typeface="华文楷体" pitchFamily="2" charset="-122"/>
                <a:cs typeface="Times New Roman" panose="02020603050405020304" pitchFamily="18" charset="0"/>
              </a:rPr>
              <a:t>AOV</a:t>
            </a:r>
            <a:r>
              <a:rPr lang="zh-CN" altLang="en-US" sz="3200" b="1" dirty="0">
                <a:latin typeface="Times New Roman" panose="02020603050405020304" pitchFamily="18" charset="0"/>
                <a:ea typeface="华文楷体" pitchFamily="2" charset="-122"/>
                <a:cs typeface="Times New Roman" panose="02020603050405020304" pitchFamily="18" charset="0"/>
              </a:rPr>
              <a:t>网和</a:t>
            </a:r>
            <a:r>
              <a:rPr lang="en-US" altLang="zh-CN" sz="3200" b="1" dirty="0">
                <a:latin typeface="Times New Roman" panose="02020603050405020304" pitchFamily="18" charset="0"/>
                <a:ea typeface="华文楷体" pitchFamily="2" charset="-122"/>
                <a:cs typeface="Times New Roman" panose="02020603050405020304" pitchFamily="18" charset="0"/>
              </a:rPr>
              <a:t>AOE</a:t>
            </a:r>
            <a:r>
              <a:rPr lang="zh-CN" altLang="en-US" sz="3200" b="1" dirty="0">
                <a:latin typeface="Times New Roman" panose="02020603050405020304" pitchFamily="18" charset="0"/>
                <a:ea typeface="华文楷体" pitchFamily="2" charset="-122"/>
                <a:cs typeface="Times New Roman" panose="02020603050405020304" pitchFamily="18" charset="0"/>
              </a:rPr>
              <a:t>网：</a:t>
            </a:r>
          </a:p>
        </p:txBody>
      </p:sp>
    </p:spTree>
    <p:extLst>
      <p:ext uri="{BB962C8B-B14F-4D97-AF65-F5344CB8AC3E}">
        <p14:creationId xmlns:p14="http://schemas.microsoft.com/office/powerpoint/2010/main" val="1140043212"/>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455124"/>
            <a:ext cx="10910448" cy="1616690"/>
          </a:xfrm>
        </p:spPr>
        <p:txBody>
          <a:bodyPr>
            <a:normAutofit/>
          </a:bodyPr>
          <a:lstStyle/>
          <a:p>
            <a:pPr>
              <a:buFont typeface="Wingdings" panose="05000000000000000000" pitchFamily="2" charset="2"/>
              <a:buChar char="Ø"/>
            </a:pPr>
            <a:r>
              <a:rPr lang="en-US" altLang="zh-CN" sz="2800" dirty="0">
                <a:ea typeface="华文楷体" pitchFamily="2" charset="-122"/>
                <a:cs typeface="Times New Roman" panose="02020603050405020304" pitchFamily="18" charset="0"/>
              </a:rPr>
              <a:t>AOE</a:t>
            </a:r>
            <a:r>
              <a:rPr lang="zh-CN" altLang="zh-CN" sz="2800" b="0" dirty="0">
                <a:ea typeface="华文楷体" pitchFamily="2" charset="-122"/>
                <a:cs typeface="Times New Roman" panose="02020603050405020304" pitchFamily="18" charset="0"/>
              </a:rPr>
              <a:t>网将活动赋予边之上，顶点表达了活动发生后到达的某种状态或事件。某个状态或事件既意味着前面所有的活动结束，也意味着后面的活动可以开始。</a:t>
            </a:r>
            <a:r>
              <a:rPr lang="en-US" altLang="zh-CN" sz="2800" b="0" dirty="0">
                <a:ea typeface="华文楷体" pitchFamily="2" charset="-122"/>
                <a:cs typeface="Times New Roman" panose="02020603050405020304" pitchFamily="18" charset="0"/>
              </a:rPr>
              <a:t>AOE</a:t>
            </a:r>
            <a:r>
              <a:rPr lang="zh-CN" altLang="zh-CN" sz="2800" b="0" dirty="0">
                <a:ea typeface="华文楷体" pitchFamily="2" charset="-122"/>
                <a:cs typeface="Times New Roman" panose="02020603050405020304" pitchFamily="18" charset="0"/>
              </a:rPr>
              <a:t>网的一个典型应用是工程问题。</a:t>
            </a:r>
          </a:p>
        </p:txBody>
      </p:sp>
      <p:sp>
        <p:nvSpPr>
          <p:cNvPr id="8194" name="Rectangle 2"/>
          <p:cNvSpPr>
            <a:spLocks noGrp="1" noRot="1" noChangeArrowheads="1"/>
          </p:cNvSpPr>
          <p:nvPr>
            <p:ph type="title"/>
          </p:nvPr>
        </p:nvSpPr>
        <p:spPr/>
        <p:txBody>
          <a:bodyPr/>
          <a:lstStyle/>
          <a:p>
            <a:pPr marL="838200" indent="-838200">
              <a:defRPr/>
            </a:pPr>
            <a:r>
              <a:rPr lang="en-US" altLang="zh-CN" dirty="0">
                <a:latin typeface="华文楷体" panose="02010600040101010101" pitchFamily="2" charset="-122"/>
                <a:ea typeface="华文楷体" panose="02010600040101010101" pitchFamily="2" charset="-122"/>
              </a:rPr>
              <a:t>AOE</a:t>
            </a:r>
            <a:r>
              <a:rPr lang="zh-CN" altLang="en-US" dirty="0">
                <a:latin typeface="华文楷体" panose="02010600040101010101" pitchFamily="2" charset="-122"/>
                <a:ea typeface="华文楷体" panose="02010600040101010101" pitchFamily="2" charset="-122"/>
              </a:rPr>
              <a:t>网：</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3986121" y="3371852"/>
            <a:ext cx="4255604" cy="2842066"/>
          </a:xfrm>
          <a:prstGeom prst="rect">
            <a:avLst/>
          </a:prstGeom>
          <a:noFill/>
          <a:ln>
            <a:noFill/>
          </a:ln>
        </p:spPr>
      </p:pic>
    </p:spTree>
    <p:extLst>
      <p:ext uri="{BB962C8B-B14F-4D97-AF65-F5344CB8AC3E}">
        <p14:creationId xmlns:p14="http://schemas.microsoft.com/office/powerpoint/2010/main" val="18736526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57832" y="804052"/>
            <a:ext cx="4591855" cy="574183"/>
          </a:xfrm>
        </p:spPr>
        <p:txBody>
          <a:bodyPr>
            <a:normAutofit/>
          </a:bodyPr>
          <a:lstStyle/>
          <a:p>
            <a:pPr marL="838200" indent="-838200">
              <a:defRPr/>
            </a:pPr>
            <a:r>
              <a:rPr lang="en-US" altLang="zh-CN" dirty="0">
                <a:latin typeface="华文楷体" panose="02010600040101010101" pitchFamily="2" charset="-122"/>
                <a:ea typeface="华文楷体" panose="02010600040101010101" pitchFamily="2" charset="-122"/>
              </a:rPr>
              <a:t>AOE</a:t>
            </a:r>
            <a:r>
              <a:rPr lang="zh-CN" altLang="en-US" dirty="0">
                <a:latin typeface="华文楷体" panose="02010600040101010101" pitchFamily="2" charset="-122"/>
                <a:ea typeface="华文楷体" panose="02010600040101010101" pitchFamily="2" charset="-122"/>
              </a:rPr>
              <a:t>网：关键路径问题</a:t>
            </a:r>
          </a:p>
        </p:txBody>
      </p:sp>
      <p:sp>
        <p:nvSpPr>
          <p:cNvPr id="2" name="文本框 1"/>
          <p:cNvSpPr txBox="1"/>
          <p:nvPr/>
        </p:nvSpPr>
        <p:spPr>
          <a:xfrm>
            <a:off x="357831" y="1610139"/>
            <a:ext cx="11330586" cy="4401205"/>
          </a:xfrm>
          <a:prstGeom prst="rect">
            <a:avLst/>
          </a:prstGeom>
          <a:noFill/>
        </p:spPr>
        <p:txBody>
          <a:bodyPr wrap="square" rtlCol="0">
            <a:spAutoFit/>
          </a:bodyPr>
          <a:lstStyle/>
          <a:p>
            <a:pPr marL="457200" indent="-457200">
              <a:buFont typeface="Wingdings" panose="05000000000000000000" pitchFamily="2" charset="2"/>
              <a:buChar char="Ø"/>
            </a:pPr>
            <a:r>
              <a:rPr lang="zh-CN" altLang="zh-CN" sz="2800" dirty="0">
                <a:latin typeface="Times New Roman" panose="02020603050405020304" pitchFamily="18" charset="0"/>
                <a:ea typeface="华文楷体" pitchFamily="2" charset="-122"/>
                <a:cs typeface="Times New Roman" panose="02020603050405020304" pitchFamily="18" charset="0"/>
              </a:rPr>
              <a:t>一个工程通常由若干个子工程构成。</a:t>
            </a:r>
            <a:endParaRPr lang="en-US" altLang="zh-CN" sz="2800" dirty="0">
              <a:latin typeface="Times New Roman" panose="02020603050405020304" pitchFamily="18" charset="0"/>
              <a:ea typeface="华文楷体" pitchFamily="2" charset="-122"/>
              <a:cs typeface="Times New Roman" panose="02020603050405020304" pitchFamily="18" charset="0"/>
            </a:endParaRPr>
          </a:p>
          <a:p>
            <a:pPr marL="457200" indent="-457200">
              <a:buFont typeface="Wingdings" panose="05000000000000000000" pitchFamily="2" charset="2"/>
              <a:buChar char="Ø"/>
            </a:pPr>
            <a:r>
              <a:rPr lang="zh-CN" altLang="zh-CN" sz="2800" dirty="0">
                <a:latin typeface="Times New Roman" panose="02020603050405020304" pitchFamily="18" charset="0"/>
                <a:ea typeface="华文楷体" pitchFamily="2" charset="-122"/>
                <a:cs typeface="Times New Roman" panose="02020603050405020304" pitchFamily="18" charset="0"/>
              </a:rPr>
              <a:t>大多子工程在开始实施时既要有前期子工程完成为条件，自身也需要一定的时间来完成。</a:t>
            </a:r>
            <a:endParaRPr lang="en-US" altLang="zh-CN" sz="2800" dirty="0">
              <a:latin typeface="Times New Roman" panose="02020603050405020304" pitchFamily="18" charset="0"/>
              <a:ea typeface="华文楷体" pitchFamily="2" charset="-122"/>
              <a:cs typeface="Times New Roman" panose="02020603050405020304" pitchFamily="18" charset="0"/>
            </a:endParaRPr>
          </a:p>
          <a:p>
            <a:pPr marL="457200" indent="-457200">
              <a:buFont typeface="Wingdings" panose="05000000000000000000" pitchFamily="2" charset="2"/>
              <a:buChar char="Ø"/>
            </a:pPr>
            <a:r>
              <a:rPr lang="zh-CN" altLang="zh-CN" sz="2800" dirty="0">
                <a:latin typeface="Times New Roman" panose="02020603050405020304" pitchFamily="18" charset="0"/>
                <a:ea typeface="华文楷体" pitchFamily="2" charset="-122"/>
                <a:cs typeface="Times New Roman" panose="02020603050405020304" pitchFamily="18" charset="0"/>
              </a:rPr>
              <a:t>如何根据这些信息求得工程的总工期？在整个工程项目中哪些子工程是关键的子工程？所有的关键子工程必须在可以开始时马上开始，中间不得拖延工期，必须按照计划如期完成，否则将影响整个工程工期。每个不是关键子工程的工程有多少时间余量？这些问题都是工程施工前要精心计算的。</a:t>
            </a:r>
            <a:endParaRPr lang="en-US" altLang="zh-CN" sz="2800" dirty="0">
              <a:latin typeface="Times New Roman" panose="02020603050405020304" pitchFamily="18" charset="0"/>
              <a:ea typeface="华文楷体" pitchFamily="2" charset="-122"/>
              <a:cs typeface="Times New Roman" panose="02020603050405020304" pitchFamily="18" charset="0"/>
            </a:endParaRPr>
          </a:p>
          <a:p>
            <a:pPr marL="457200" indent="-457200">
              <a:buFont typeface="Wingdings" panose="05000000000000000000" pitchFamily="2" charset="2"/>
              <a:buChar char="Ø"/>
            </a:pPr>
            <a:r>
              <a:rPr lang="zh-CN" altLang="zh-CN" sz="2800" dirty="0">
                <a:latin typeface="Times New Roman" panose="02020603050405020304" pitchFamily="18" charset="0"/>
                <a:ea typeface="华文楷体" pitchFamily="2" charset="-122"/>
                <a:cs typeface="Times New Roman" panose="02020603050405020304" pitchFamily="18" charset="0"/>
              </a:rPr>
              <a:t>关键子工程</a:t>
            </a:r>
            <a:r>
              <a:rPr lang="zh-CN" altLang="en-US" sz="2800" dirty="0">
                <a:latin typeface="Times New Roman" panose="02020603050405020304" pitchFamily="18" charset="0"/>
                <a:ea typeface="华文楷体" pitchFamily="2" charset="-122"/>
                <a:cs typeface="Times New Roman" panose="02020603050405020304" pitchFamily="18" charset="0"/>
              </a:rPr>
              <a:t>即</a:t>
            </a:r>
            <a:r>
              <a:rPr lang="zh-CN" altLang="en-US" sz="2800" b="1" dirty="0">
                <a:latin typeface="Times New Roman" panose="02020603050405020304" pitchFamily="18" charset="0"/>
                <a:ea typeface="华文楷体" pitchFamily="2" charset="-122"/>
                <a:cs typeface="Times New Roman" panose="02020603050405020304" pitchFamily="18" charset="0"/>
              </a:rPr>
              <a:t>关键活动</a:t>
            </a:r>
            <a:r>
              <a:rPr lang="zh-CN" altLang="zh-CN" sz="2800" dirty="0">
                <a:latin typeface="Times New Roman" panose="02020603050405020304" pitchFamily="18" charset="0"/>
                <a:ea typeface="华文楷体" pitchFamily="2" charset="-122"/>
                <a:cs typeface="Times New Roman" panose="02020603050405020304" pitchFamily="18" charset="0"/>
              </a:rPr>
              <a:t>会形成一条从总体工程开始和完工之间的路径，这条路径便是</a:t>
            </a:r>
            <a:r>
              <a:rPr lang="zh-CN" altLang="zh-CN" sz="2800" b="1" dirty="0">
                <a:latin typeface="Times New Roman" panose="02020603050405020304" pitchFamily="18" charset="0"/>
                <a:ea typeface="华文楷体" pitchFamily="2" charset="-122"/>
                <a:cs typeface="Times New Roman" panose="02020603050405020304" pitchFamily="18" charset="0"/>
              </a:rPr>
              <a:t>关键路径</a:t>
            </a:r>
            <a:r>
              <a:rPr lang="zh-CN" altLang="zh-CN" sz="2800" dirty="0">
                <a:latin typeface="Times New Roman" panose="02020603050405020304" pitchFamily="18" charset="0"/>
                <a:ea typeface="华文楷体" pitchFamily="2" charset="-122"/>
                <a:cs typeface="Times New Roman" panose="02020603050405020304" pitchFamily="18" charset="0"/>
              </a:rPr>
              <a:t>。</a:t>
            </a:r>
          </a:p>
        </p:txBody>
      </p:sp>
    </p:spTree>
    <p:extLst>
      <p:ext uri="{BB962C8B-B14F-4D97-AF65-F5344CB8AC3E}">
        <p14:creationId xmlns:p14="http://schemas.microsoft.com/office/powerpoint/2010/main" val="2506243585"/>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57832" y="804052"/>
            <a:ext cx="7971159" cy="574183"/>
          </a:xfrm>
        </p:spPr>
        <p:txBody>
          <a:bodyPr>
            <a:normAutofit/>
          </a:bodyPr>
          <a:lstStyle/>
          <a:p>
            <a:pPr marL="838200" indent="-838200">
              <a:defRPr/>
            </a:pPr>
            <a:r>
              <a:rPr lang="zh-CN" altLang="zh-CN" dirty="0">
                <a:latin typeface="华文楷体" panose="02010600040101010101" pitchFamily="2" charset="-122"/>
                <a:ea typeface="华文楷体" panose="02010600040101010101" pitchFamily="2" charset="-122"/>
              </a:rPr>
              <a:t>利用</a:t>
            </a:r>
            <a:r>
              <a:rPr lang="en-US" altLang="zh-CN" dirty="0">
                <a:latin typeface="华文楷体" panose="02010600040101010101" pitchFamily="2" charset="-122"/>
                <a:ea typeface="华文楷体" panose="02010600040101010101" pitchFamily="2" charset="-122"/>
              </a:rPr>
              <a:t>AOE</a:t>
            </a:r>
            <a:r>
              <a:rPr lang="zh-CN" altLang="zh-CN" dirty="0">
                <a:latin typeface="华文楷体" panose="02010600040101010101" pitchFamily="2" charset="-122"/>
                <a:ea typeface="华文楷体" panose="02010600040101010101" pitchFamily="2" charset="-122"/>
              </a:rPr>
              <a:t>网求工程中的关键活动</a:t>
            </a:r>
            <a:r>
              <a:rPr lang="zh-CN" altLang="en-US" dirty="0">
                <a:latin typeface="华文楷体" panose="02010600040101010101" pitchFamily="2" charset="-122"/>
                <a:ea typeface="华文楷体" panose="02010600040101010101" pitchFamily="2" charset="-122"/>
              </a:rPr>
              <a:t>的方法：</a:t>
            </a:r>
          </a:p>
        </p:txBody>
      </p:sp>
      <p:sp>
        <p:nvSpPr>
          <p:cNvPr id="2" name="文本框 1"/>
          <p:cNvSpPr txBox="1"/>
          <p:nvPr/>
        </p:nvSpPr>
        <p:spPr>
          <a:xfrm>
            <a:off x="159048" y="1649895"/>
            <a:ext cx="12032952" cy="2246769"/>
          </a:xfrm>
          <a:prstGeom prst="rect">
            <a:avLst/>
          </a:prstGeom>
          <a:noFill/>
        </p:spPr>
        <p:txBody>
          <a:bodyPr wrap="square" rtlCol="0">
            <a:spAutoFit/>
          </a:bodyPr>
          <a:lstStyle/>
          <a:p>
            <a:pPr marL="342900" lvl="0" indent="-342900">
              <a:buFont typeface="Wingdings" panose="05000000000000000000" pitchFamily="2" charset="2"/>
              <a:buChar char="Ø"/>
            </a:pPr>
            <a:r>
              <a:rPr lang="zh-CN" altLang="zh-CN" sz="2800" dirty="0">
                <a:latin typeface="华文楷体" pitchFamily="2" charset="-122"/>
                <a:ea typeface="华文楷体" pitchFamily="2" charset="-122"/>
              </a:rPr>
              <a:t>求每个</a:t>
            </a:r>
            <a:r>
              <a:rPr lang="zh-CN" altLang="zh-CN" sz="2800" b="1" dirty="0">
                <a:latin typeface="华文楷体" pitchFamily="2" charset="-122"/>
                <a:ea typeface="华文楷体" pitchFamily="2" charset="-122"/>
              </a:rPr>
              <a:t>顶点事件的最早发生时间</a:t>
            </a:r>
            <a:r>
              <a:rPr lang="zh-CN" altLang="zh-CN" sz="2800" dirty="0">
                <a:latin typeface="华文楷体" pitchFamily="2" charset="-122"/>
                <a:ea typeface="华文楷体" pitchFamily="2" charset="-122"/>
              </a:rPr>
              <a:t>，即从起点到达顶点所需要的最短时间。</a:t>
            </a:r>
          </a:p>
          <a:p>
            <a:pPr marL="342900" lvl="0" indent="-342900">
              <a:buFont typeface="Wingdings" panose="05000000000000000000" pitchFamily="2" charset="2"/>
              <a:buChar char="Ø"/>
            </a:pPr>
            <a:r>
              <a:rPr lang="zh-CN" altLang="zh-CN" sz="2800" dirty="0">
                <a:latin typeface="华文楷体" pitchFamily="2" charset="-122"/>
                <a:ea typeface="华文楷体" pitchFamily="2" charset="-122"/>
              </a:rPr>
              <a:t>求每个</a:t>
            </a:r>
            <a:r>
              <a:rPr lang="zh-CN" altLang="zh-CN" sz="2800" b="1" dirty="0">
                <a:latin typeface="华文楷体" pitchFamily="2" charset="-122"/>
                <a:ea typeface="华文楷体" pitchFamily="2" charset="-122"/>
              </a:rPr>
              <a:t>顶点事件的最迟发生时间</a:t>
            </a:r>
            <a:r>
              <a:rPr lang="zh-CN" altLang="zh-CN" sz="2800" dirty="0">
                <a:latin typeface="华文楷体" pitchFamily="2" charset="-122"/>
                <a:ea typeface="华文楷体" pitchFamily="2" charset="-122"/>
              </a:rPr>
              <a:t>，即从起点到达顶点所能容忍的最长时间。</a:t>
            </a:r>
          </a:p>
          <a:p>
            <a:pPr marL="342900" lvl="0" indent="-342900">
              <a:buFont typeface="Wingdings" panose="05000000000000000000" pitchFamily="2" charset="2"/>
              <a:buChar char="Ø"/>
            </a:pPr>
            <a:r>
              <a:rPr lang="zh-CN" altLang="zh-CN" sz="2800" dirty="0">
                <a:latin typeface="华文楷体" pitchFamily="2" charset="-122"/>
                <a:ea typeface="华文楷体" pitchFamily="2" charset="-122"/>
              </a:rPr>
              <a:t>求每个</a:t>
            </a:r>
            <a:r>
              <a:rPr lang="zh-CN" altLang="zh-CN" sz="2800" b="1" dirty="0">
                <a:latin typeface="华文楷体" pitchFamily="2" charset="-122"/>
                <a:ea typeface="华文楷体" pitchFamily="2" charset="-122"/>
              </a:rPr>
              <a:t>活动的最早</a:t>
            </a:r>
            <a:r>
              <a:rPr lang="zh-CN" altLang="en-US" sz="2800" b="1" dirty="0">
                <a:latin typeface="华文楷体" pitchFamily="2" charset="-122"/>
                <a:ea typeface="华文楷体" pitchFamily="2" charset="-122"/>
              </a:rPr>
              <a:t>开始</a:t>
            </a:r>
            <a:r>
              <a:rPr lang="zh-CN" altLang="zh-CN" sz="2800" b="1" dirty="0">
                <a:latin typeface="华文楷体" pitchFamily="2" charset="-122"/>
                <a:ea typeface="华文楷体" pitchFamily="2" charset="-122"/>
              </a:rPr>
              <a:t>时间</a:t>
            </a:r>
            <a:r>
              <a:rPr lang="zh-CN" altLang="zh-CN" sz="2800" dirty="0">
                <a:latin typeface="华文楷体" pitchFamily="2" charset="-122"/>
                <a:ea typeface="华文楷体" pitchFamily="2" charset="-122"/>
              </a:rPr>
              <a:t>，即每个边表示的活动最早何时能开始。</a:t>
            </a:r>
          </a:p>
          <a:p>
            <a:pPr marL="342900" lvl="0" indent="-342900">
              <a:buFont typeface="Wingdings" panose="05000000000000000000" pitchFamily="2" charset="2"/>
              <a:buChar char="Ø"/>
            </a:pPr>
            <a:r>
              <a:rPr lang="zh-CN" altLang="zh-CN" sz="2800" dirty="0">
                <a:latin typeface="华文楷体" pitchFamily="2" charset="-122"/>
                <a:ea typeface="华文楷体" pitchFamily="2" charset="-122"/>
              </a:rPr>
              <a:t>求每个</a:t>
            </a:r>
            <a:r>
              <a:rPr lang="zh-CN" altLang="zh-CN" sz="2800" b="1" dirty="0">
                <a:latin typeface="华文楷体" pitchFamily="2" charset="-122"/>
                <a:ea typeface="华文楷体" pitchFamily="2" charset="-122"/>
              </a:rPr>
              <a:t>活动的最迟</a:t>
            </a:r>
            <a:r>
              <a:rPr lang="zh-CN" altLang="en-US" sz="2800" b="1" dirty="0">
                <a:latin typeface="华文楷体" pitchFamily="2" charset="-122"/>
                <a:ea typeface="华文楷体" pitchFamily="2" charset="-122"/>
              </a:rPr>
              <a:t>开始</a:t>
            </a:r>
            <a:r>
              <a:rPr lang="zh-CN" altLang="zh-CN" sz="2800" b="1" dirty="0">
                <a:latin typeface="华文楷体" pitchFamily="2" charset="-122"/>
                <a:ea typeface="华文楷体" pitchFamily="2" charset="-122"/>
              </a:rPr>
              <a:t>时间</a:t>
            </a:r>
            <a:r>
              <a:rPr lang="zh-CN" altLang="zh-CN" sz="2800" dirty="0">
                <a:latin typeface="华文楷体" pitchFamily="2" charset="-122"/>
                <a:ea typeface="华文楷体" pitchFamily="2" charset="-122"/>
              </a:rPr>
              <a:t>，即每个边表示的活动最晚何时必须开始。</a:t>
            </a:r>
          </a:p>
          <a:p>
            <a:pPr marL="342900" lvl="0" indent="-342900">
              <a:buFont typeface="Wingdings" panose="05000000000000000000" pitchFamily="2" charset="2"/>
              <a:buChar char="Ø"/>
            </a:pPr>
            <a:r>
              <a:rPr lang="zh-CN" altLang="zh-CN" sz="2800" dirty="0">
                <a:latin typeface="华文楷体" pitchFamily="2" charset="-122"/>
                <a:ea typeface="华文楷体" pitchFamily="2" charset="-122"/>
              </a:rPr>
              <a:t>当某活动的最早</a:t>
            </a:r>
            <a:r>
              <a:rPr lang="zh-CN" altLang="en-US" sz="2800" dirty="0">
                <a:latin typeface="华文楷体" pitchFamily="2" charset="-122"/>
                <a:ea typeface="华文楷体" pitchFamily="2" charset="-122"/>
              </a:rPr>
              <a:t>开始</a:t>
            </a:r>
            <a:r>
              <a:rPr lang="zh-CN" altLang="zh-CN" sz="2800" dirty="0">
                <a:latin typeface="华文楷体" pitchFamily="2" charset="-122"/>
                <a:ea typeface="华文楷体" pitchFamily="2" charset="-122"/>
              </a:rPr>
              <a:t>时间和最迟</a:t>
            </a:r>
            <a:r>
              <a:rPr lang="zh-CN" altLang="en-US" sz="2800" dirty="0">
                <a:latin typeface="华文楷体" pitchFamily="2" charset="-122"/>
                <a:ea typeface="华文楷体" pitchFamily="2" charset="-122"/>
              </a:rPr>
              <a:t>开始</a:t>
            </a:r>
            <a:r>
              <a:rPr lang="zh-CN" altLang="zh-CN" sz="2800" dirty="0">
                <a:latin typeface="华文楷体" pitchFamily="2" charset="-122"/>
                <a:ea typeface="华文楷体" pitchFamily="2" charset="-122"/>
              </a:rPr>
              <a:t>时间相同时，这些活动便是关键活动。</a:t>
            </a:r>
            <a:endParaRPr lang="zh-CN" altLang="zh-CN" sz="3200" dirty="0">
              <a:latin typeface="华文楷体" pitchFamily="2" charset="-122"/>
              <a:ea typeface="华文楷体" pitchFamily="2" charset="-122"/>
            </a:endParaRP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3816834" y="3896664"/>
            <a:ext cx="4255604" cy="2842066"/>
          </a:xfrm>
          <a:prstGeom prst="rect">
            <a:avLst/>
          </a:prstGeom>
          <a:noFill/>
          <a:ln>
            <a:noFill/>
          </a:ln>
        </p:spPr>
      </p:pic>
    </p:spTree>
    <p:extLst>
      <p:ext uri="{BB962C8B-B14F-4D97-AF65-F5344CB8AC3E}">
        <p14:creationId xmlns:p14="http://schemas.microsoft.com/office/powerpoint/2010/main" val="329257727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57832" y="804052"/>
            <a:ext cx="7971159"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求</a:t>
            </a:r>
            <a:r>
              <a:rPr lang="zh-CN" altLang="zh-CN" dirty="0">
                <a:latin typeface="华文楷体" panose="02010600040101010101" pitchFamily="2" charset="-122"/>
                <a:ea typeface="华文楷体" panose="02010600040101010101" pitchFamily="2" charset="-122"/>
              </a:rPr>
              <a:t>顶点事件的最早发生时间</a:t>
            </a:r>
            <a:r>
              <a:rPr lang="zh-CN" altLang="en-US" dirty="0">
                <a:latin typeface="华文楷体" panose="02010600040101010101" pitchFamily="2" charset="-122"/>
                <a:ea typeface="华文楷体" panose="02010600040101010101" pitchFamily="2" charset="-122"/>
              </a:rPr>
              <a:t>：</a:t>
            </a:r>
          </a:p>
        </p:txBody>
      </p:sp>
      <p:sp>
        <p:nvSpPr>
          <p:cNvPr id="2" name="文本框 1"/>
          <p:cNvSpPr txBox="1"/>
          <p:nvPr/>
        </p:nvSpPr>
        <p:spPr>
          <a:xfrm>
            <a:off x="357832" y="1550504"/>
            <a:ext cx="11529369" cy="1384995"/>
          </a:xfrm>
          <a:prstGeom prst="rect">
            <a:avLst/>
          </a:prstGeom>
          <a:noFill/>
        </p:spPr>
        <p:txBody>
          <a:bodyPr wrap="square" rtlCol="0">
            <a:spAutoFit/>
          </a:bodyPr>
          <a:lstStyle/>
          <a:p>
            <a:pPr lvl="0"/>
            <a:r>
              <a:rPr lang="zh-CN" altLang="zh-CN" sz="2800" dirty="0">
                <a:latin typeface="华文楷体" pitchFamily="2" charset="-122"/>
                <a:ea typeface="华文楷体" pitchFamily="2" charset="-122"/>
              </a:rPr>
              <a:t>如果一个顶点有若干条边射入，即说明该顶点表示的事件须当从起点到经由这些边到达该顶点的全部路径上的活动都完成才能发生，因此事件的最早发生时间是最长路径所消耗的时间。 </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581854" y="3222068"/>
            <a:ext cx="5748130" cy="2835832"/>
          </a:xfrm>
          <a:prstGeom prst="rect">
            <a:avLst/>
          </a:prstGeom>
          <a:noFill/>
          <a:ln>
            <a:noFill/>
          </a:ln>
        </p:spPr>
      </p:pic>
      <p:pic>
        <p:nvPicPr>
          <p:cNvPr id="5" name="图片 4"/>
          <p:cNvPicPr/>
          <p:nvPr/>
        </p:nvPicPr>
        <p:blipFill>
          <a:blip r:embed="rId4">
            <a:extLst>
              <a:ext uri="{28A0092B-C50C-407E-A947-70E740481C1C}">
                <a14:useLocalDpi xmlns:a14="http://schemas.microsoft.com/office/drawing/2010/main" val="0"/>
              </a:ext>
            </a:extLst>
          </a:blip>
          <a:srcRect/>
          <a:stretch>
            <a:fillRect/>
          </a:stretch>
        </p:blipFill>
        <p:spPr bwMode="auto">
          <a:xfrm>
            <a:off x="6917221" y="3107768"/>
            <a:ext cx="4255604" cy="2842066"/>
          </a:xfrm>
          <a:prstGeom prst="rect">
            <a:avLst/>
          </a:prstGeom>
          <a:noFill/>
          <a:ln>
            <a:noFill/>
          </a:ln>
        </p:spPr>
      </p:pic>
      <p:sp>
        <p:nvSpPr>
          <p:cNvPr id="3" name="文本框 2"/>
          <p:cNvSpPr txBox="1"/>
          <p:nvPr/>
        </p:nvSpPr>
        <p:spPr>
          <a:xfrm>
            <a:off x="3886199" y="6057900"/>
            <a:ext cx="8186739" cy="461665"/>
          </a:xfrm>
          <a:prstGeom prst="rect">
            <a:avLst/>
          </a:prstGeom>
          <a:noFill/>
        </p:spPr>
        <p:txBody>
          <a:bodyPr wrap="square" rtlCol="0">
            <a:spAutoFit/>
          </a:bodyPr>
          <a:lstStyle/>
          <a:p>
            <a:r>
              <a:rPr lang="zh-CN" altLang="en-US" sz="2400" dirty="0"/>
              <a:t>如</a:t>
            </a:r>
            <a:r>
              <a:rPr lang="en-US" altLang="zh-CN" sz="2400" dirty="0"/>
              <a:t>B</a:t>
            </a:r>
            <a:r>
              <a:rPr lang="zh-CN" altLang="en-US" sz="2400" dirty="0"/>
              <a:t>，最早为</a:t>
            </a:r>
            <a:r>
              <a:rPr lang="en-US" altLang="zh-CN" sz="2400" dirty="0"/>
              <a:t>6</a:t>
            </a:r>
            <a:r>
              <a:rPr lang="zh-CN" altLang="en-US" sz="2400" dirty="0"/>
              <a:t>，求起点到</a:t>
            </a:r>
            <a:r>
              <a:rPr lang="en-US" altLang="zh-CN" sz="2400" dirty="0"/>
              <a:t>B</a:t>
            </a:r>
            <a:r>
              <a:rPr lang="zh-CN" altLang="en-US" sz="2400" dirty="0"/>
              <a:t>的各条路径长度的最大值</a:t>
            </a:r>
          </a:p>
        </p:txBody>
      </p:sp>
    </p:spTree>
    <p:extLst>
      <p:ext uri="{BB962C8B-B14F-4D97-AF65-F5344CB8AC3E}">
        <p14:creationId xmlns:p14="http://schemas.microsoft.com/office/powerpoint/2010/main" val="1354631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57832" y="804052"/>
            <a:ext cx="7971159"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求</a:t>
            </a:r>
            <a:r>
              <a:rPr lang="zh-CN" altLang="zh-CN" dirty="0">
                <a:latin typeface="华文楷体" panose="02010600040101010101" pitchFamily="2" charset="-122"/>
                <a:ea typeface="华文楷体" panose="02010600040101010101" pitchFamily="2" charset="-122"/>
              </a:rPr>
              <a:t>顶点事件的最早发生时间</a:t>
            </a:r>
            <a:r>
              <a:rPr lang="zh-CN" altLang="en-US" dirty="0">
                <a:latin typeface="华文楷体" panose="02010600040101010101" pitchFamily="2" charset="-122"/>
                <a:ea typeface="华文楷体" panose="02010600040101010101" pitchFamily="2" charset="-122"/>
              </a:rPr>
              <a:t>示例：</a:t>
            </a: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1580942" y="1903136"/>
            <a:ext cx="9014171" cy="3682655"/>
          </a:xfrm>
          <a:prstGeom prst="rect">
            <a:avLst/>
          </a:prstGeom>
          <a:noFill/>
          <a:ln>
            <a:noFill/>
          </a:ln>
        </p:spPr>
      </p:pic>
    </p:spTree>
    <p:extLst>
      <p:ext uri="{BB962C8B-B14F-4D97-AF65-F5344CB8AC3E}">
        <p14:creationId xmlns:p14="http://schemas.microsoft.com/office/powerpoint/2010/main" val="4284230440"/>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57832" y="804052"/>
            <a:ext cx="7971159"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求</a:t>
            </a:r>
            <a:r>
              <a:rPr lang="zh-CN" altLang="zh-CN" dirty="0">
                <a:latin typeface="华文楷体" panose="02010600040101010101" pitchFamily="2" charset="-122"/>
                <a:ea typeface="华文楷体" panose="02010600040101010101" pitchFamily="2" charset="-122"/>
              </a:rPr>
              <a:t>顶点事件的最早发生时间</a:t>
            </a:r>
            <a:r>
              <a:rPr lang="zh-CN" altLang="en-US" dirty="0">
                <a:latin typeface="华文楷体" panose="02010600040101010101" pitchFamily="2" charset="-122"/>
                <a:ea typeface="华文楷体" panose="02010600040101010101" pitchFamily="2" charset="-122"/>
              </a:rPr>
              <a:t>示例：</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1542635" y="1949310"/>
            <a:ext cx="8297103" cy="3715993"/>
          </a:xfrm>
          <a:prstGeom prst="rect">
            <a:avLst/>
          </a:prstGeom>
          <a:noFill/>
          <a:ln>
            <a:noFill/>
          </a:ln>
        </p:spPr>
      </p:pic>
    </p:spTree>
    <p:extLst>
      <p:ext uri="{BB962C8B-B14F-4D97-AF65-F5344CB8AC3E}">
        <p14:creationId xmlns:p14="http://schemas.microsoft.com/office/powerpoint/2010/main" val="379413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7" y="1320324"/>
            <a:ext cx="11871233" cy="2635450"/>
          </a:xfrm>
        </p:spPr>
        <p:txBody>
          <a:bodyPr>
            <a:no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连通图的</a:t>
            </a:r>
            <a:r>
              <a:rPr lang="zh-CN" altLang="zh-CN" sz="2800" dirty="0">
                <a:ea typeface="华文楷体" pitchFamily="2" charset="-122"/>
                <a:cs typeface="Times New Roman" panose="02020603050405020304" pitchFamily="18" charset="0"/>
              </a:rPr>
              <a:t>生成树</a:t>
            </a:r>
            <a:r>
              <a:rPr lang="zh-CN" altLang="zh-CN" sz="2800" b="0" dirty="0">
                <a:ea typeface="华文楷体" pitchFamily="2" charset="-122"/>
                <a:cs typeface="Times New Roman" panose="02020603050405020304" pitchFamily="18" charset="0"/>
              </a:rPr>
              <a:t>是指它的</a:t>
            </a:r>
            <a:r>
              <a:rPr lang="zh-CN" altLang="zh-CN" sz="2800" dirty="0">
                <a:ea typeface="华文楷体" pitchFamily="2" charset="-122"/>
                <a:cs typeface="Times New Roman" panose="02020603050405020304" pitchFamily="18" charset="0"/>
              </a:rPr>
              <a:t>极小连通子图</a:t>
            </a:r>
            <a:r>
              <a:rPr lang="zh-CN" altLang="zh-CN" sz="2800" b="0" dirty="0">
                <a:ea typeface="华文楷体" pitchFamily="2" charset="-122"/>
                <a:cs typeface="Times New Roman" panose="02020603050405020304" pitchFamily="18" charset="0"/>
              </a:rPr>
              <a:t>，该连通子图包含连通图的所有</a:t>
            </a:r>
            <a:r>
              <a:rPr lang="en-US" altLang="zh-CN" sz="2800" b="0" dirty="0">
                <a:ea typeface="华文楷体" pitchFamily="2" charset="-122"/>
                <a:cs typeface="Times New Roman" panose="02020603050405020304" pitchFamily="18" charset="0"/>
              </a:rPr>
              <a:t>n</a:t>
            </a:r>
            <a:r>
              <a:rPr lang="zh-CN" altLang="zh-CN" sz="2800" b="0" dirty="0">
                <a:ea typeface="华文楷体" pitchFamily="2" charset="-122"/>
                <a:cs typeface="Times New Roman" panose="02020603050405020304" pitchFamily="18" charset="0"/>
              </a:rPr>
              <a:t>个顶点，但只含它的</a:t>
            </a:r>
            <a:r>
              <a:rPr lang="en-US" altLang="zh-CN" sz="2800" b="0" dirty="0">
                <a:ea typeface="华文楷体" pitchFamily="2" charset="-122"/>
                <a:cs typeface="Times New Roman" panose="02020603050405020304" pitchFamily="18" charset="0"/>
              </a:rPr>
              <a:t>n-1</a:t>
            </a:r>
            <a:r>
              <a:rPr lang="zh-CN" altLang="zh-CN" sz="2800" b="0" dirty="0">
                <a:ea typeface="华文楷体" pitchFamily="2" charset="-122"/>
                <a:cs typeface="Times New Roman" panose="02020603050405020304" pitchFamily="18" charset="0"/>
              </a:rPr>
              <a:t>条边。如果去掉一条边，这个子图将不连通；如果增加一条新的边</a:t>
            </a:r>
            <a:r>
              <a:rPr lang="en-US" altLang="zh-CN" sz="2800" b="0" dirty="0">
                <a:ea typeface="华文楷体" pitchFamily="2" charset="-122"/>
                <a:cs typeface="Times New Roman" panose="02020603050405020304" pitchFamily="18" charset="0"/>
              </a:rPr>
              <a:t>(</a:t>
            </a:r>
            <a:r>
              <a:rPr lang="en-US" altLang="zh-CN" sz="2800" b="0" dirty="0" err="1">
                <a:ea typeface="华文楷体" pitchFamily="2" charset="-122"/>
                <a:cs typeface="Times New Roman" panose="02020603050405020304" pitchFamily="18" charset="0"/>
              </a:rPr>
              <a:t>vi,vj</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，因顶点</a:t>
            </a:r>
            <a:r>
              <a:rPr lang="en-US" altLang="zh-CN" sz="2800" b="0" dirty="0">
                <a:ea typeface="华文楷体" pitchFamily="2" charset="-122"/>
                <a:cs typeface="Times New Roman" panose="02020603050405020304" pitchFamily="18" charset="0"/>
              </a:rPr>
              <a:t>vi</a:t>
            </a:r>
            <a:r>
              <a:rPr lang="zh-CN" altLang="zh-CN" sz="2800" b="0" dirty="0">
                <a:ea typeface="华文楷体" pitchFamily="2" charset="-122"/>
                <a:cs typeface="Times New Roman" panose="02020603050405020304" pitchFamily="18" charset="0"/>
              </a:rPr>
              <a:t>和</a:t>
            </a:r>
            <a:r>
              <a:rPr lang="en-US" altLang="zh-CN" sz="2800" b="0" dirty="0" err="1">
                <a:ea typeface="华文楷体" pitchFamily="2" charset="-122"/>
                <a:cs typeface="Times New Roman" panose="02020603050405020304" pitchFamily="18" charset="0"/>
              </a:rPr>
              <a:t>vj</a:t>
            </a:r>
            <a:r>
              <a:rPr lang="zh-CN" altLang="zh-CN" sz="2800" b="0" dirty="0">
                <a:ea typeface="华文楷体" pitchFamily="2" charset="-122"/>
                <a:cs typeface="Times New Roman" panose="02020603050405020304" pitchFamily="18" charset="0"/>
              </a:rPr>
              <a:t>之间原本连通，即存在一条路径，加上新加的这条边便形成了回路，有回路就不再是树。</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一个连通图的生成树并不唯一。</a:t>
            </a:r>
            <a:endParaRPr lang="en-US" altLang="zh-CN" sz="2800" b="0" dirty="0">
              <a:ea typeface="华文楷体" pitchFamily="2" charset="-122"/>
              <a:cs typeface="Times New Roman" panose="02020603050405020304" pitchFamily="18" charset="0"/>
            </a:endParaRPr>
          </a:p>
          <a:p>
            <a:pPr marL="0" indent="0">
              <a:buNone/>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320767" y="746141"/>
            <a:ext cx="11162884" cy="574183"/>
          </a:xfrm>
        </p:spPr>
        <p:txBody>
          <a:bodyPr/>
          <a:lstStyle/>
          <a:p>
            <a:pPr marL="838200" indent="-838200">
              <a:defRPr/>
            </a:pPr>
            <a:r>
              <a:rPr lang="zh-CN" altLang="en-US" dirty="0"/>
              <a:t>相关术语：</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2506960" y="4103205"/>
            <a:ext cx="6790497" cy="2436744"/>
          </a:xfrm>
          <a:prstGeom prst="rect">
            <a:avLst/>
          </a:prstGeom>
          <a:noFill/>
          <a:ln>
            <a:noFill/>
          </a:ln>
        </p:spPr>
      </p:pic>
    </p:spTree>
    <p:extLst>
      <p:ext uri="{BB962C8B-B14F-4D97-AF65-F5344CB8AC3E}">
        <p14:creationId xmlns:p14="http://schemas.microsoft.com/office/powerpoint/2010/main" val="885318843"/>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57832" y="804052"/>
            <a:ext cx="7971159"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求</a:t>
            </a:r>
            <a:r>
              <a:rPr lang="zh-CN" altLang="zh-CN" dirty="0">
                <a:latin typeface="华文楷体" panose="02010600040101010101" pitchFamily="2" charset="-122"/>
                <a:ea typeface="华文楷体" panose="02010600040101010101" pitchFamily="2" charset="-122"/>
              </a:rPr>
              <a:t>顶点事件的最早发生时间</a:t>
            </a:r>
            <a:r>
              <a:rPr lang="zh-CN" altLang="en-US" dirty="0">
                <a:latin typeface="华文楷体" panose="02010600040101010101" pitchFamily="2" charset="-122"/>
                <a:ea typeface="华文楷体" panose="02010600040101010101" pitchFamily="2" charset="-122"/>
              </a:rPr>
              <a:t>示例：</a:t>
            </a: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1582392" y="1930263"/>
            <a:ext cx="8456129" cy="3894068"/>
          </a:xfrm>
          <a:prstGeom prst="rect">
            <a:avLst/>
          </a:prstGeom>
          <a:noFill/>
          <a:ln>
            <a:noFill/>
          </a:ln>
        </p:spPr>
      </p:pic>
    </p:spTree>
    <p:extLst>
      <p:ext uri="{BB962C8B-B14F-4D97-AF65-F5344CB8AC3E}">
        <p14:creationId xmlns:p14="http://schemas.microsoft.com/office/powerpoint/2010/main" val="2233947402"/>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57832" y="804052"/>
            <a:ext cx="7971159"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求</a:t>
            </a:r>
            <a:r>
              <a:rPr lang="zh-CN" altLang="zh-CN" dirty="0">
                <a:latin typeface="华文楷体" panose="02010600040101010101" pitchFamily="2" charset="-122"/>
                <a:ea typeface="华文楷体" panose="02010600040101010101" pitchFamily="2" charset="-122"/>
              </a:rPr>
              <a:t>顶点事件的最早发生时间</a:t>
            </a:r>
            <a:r>
              <a:rPr lang="zh-CN" altLang="en-US" dirty="0">
                <a:latin typeface="华文楷体" panose="02010600040101010101" pitchFamily="2" charset="-122"/>
                <a:ea typeface="华文楷体" panose="02010600040101010101" pitchFamily="2" charset="-122"/>
              </a:rPr>
              <a:t>示例：</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1562515" y="1911210"/>
            <a:ext cx="8495885" cy="3932999"/>
          </a:xfrm>
          <a:prstGeom prst="rect">
            <a:avLst/>
          </a:prstGeom>
          <a:noFill/>
          <a:ln>
            <a:noFill/>
          </a:ln>
        </p:spPr>
      </p:pic>
    </p:spTree>
    <p:extLst>
      <p:ext uri="{BB962C8B-B14F-4D97-AF65-F5344CB8AC3E}">
        <p14:creationId xmlns:p14="http://schemas.microsoft.com/office/powerpoint/2010/main" val="527537218"/>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57832" y="804052"/>
            <a:ext cx="7971159"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求</a:t>
            </a:r>
            <a:r>
              <a:rPr lang="zh-CN" altLang="zh-CN" dirty="0">
                <a:latin typeface="华文楷体" panose="02010600040101010101" pitchFamily="2" charset="-122"/>
                <a:ea typeface="华文楷体" panose="02010600040101010101" pitchFamily="2" charset="-122"/>
              </a:rPr>
              <a:t>顶点事件的最</a:t>
            </a:r>
            <a:r>
              <a:rPr lang="zh-CN" altLang="en-US" dirty="0">
                <a:latin typeface="华文楷体" panose="02010600040101010101" pitchFamily="2" charset="-122"/>
                <a:ea typeface="华文楷体" panose="02010600040101010101" pitchFamily="2" charset="-122"/>
              </a:rPr>
              <a:t>迟</a:t>
            </a:r>
            <a:r>
              <a:rPr lang="zh-CN" altLang="zh-CN" dirty="0">
                <a:latin typeface="华文楷体" panose="02010600040101010101" pitchFamily="2" charset="-122"/>
                <a:ea typeface="华文楷体" panose="02010600040101010101" pitchFamily="2" charset="-122"/>
              </a:rPr>
              <a:t>发生时间</a:t>
            </a:r>
            <a:r>
              <a:rPr lang="zh-CN" altLang="en-US" dirty="0">
                <a:latin typeface="华文楷体" panose="02010600040101010101" pitchFamily="2" charset="-122"/>
                <a:ea typeface="华文楷体" panose="02010600040101010101" pitchFamily="2" charset="-122"/>
              </a:rPr>
              <a:t>：</a:t>
            </a:r>
          </a:p>
        </p:txBody>
      </p:sp>
      <p:sp>
        <p:nvSpPr>
          <p:cNvPr id="2" name="文本框 1"/>
          <p:cNvSpPr txBox="1"/>
          <p:nvPr/>
        </p:nvSpPr>
        <p:spPr>
          <a:xfrm>
            <a:off x="357832" y="1458566"/>
            <a:ext cx="11589004" cy="1815882"/>
          </a:xfrm>
          <a:prstGeom prst="rect">
            <a:avLst/>
          </a:prstGeom>
          <a:noFill/>
        </p:spPr>
        <p:txBody>
          <a:bodyPr wrap="square" rtlCol="0">
            <a:spAutoFit/>
          </a:bodyPr>
          <a:lstStyle/>
          <a:p>
            <a:pPr lvl="0"/>
            <a:r>
              <a:rPr lang="zh-CN" altLang="zh-CN" sz="2800" dirty="0">
                <a:latin typeface="Times New Roman" panose="02020603050405020304" pitchFamily="18" charset="0"/>
                <a:ea typeface="华文楷体" pitchFamily="2" charset="-122"/>
                <a:cs typeface="Times New Roman" panose="02020603050405020304" pitchFamily="18" charset="0"/>
              </a:rPr>
              <a:t>如果一个工程终点的最早时间已知，这个最早时间就是工程需要的总的最短工期，为了达到这个工期目标，可以设定这个时间就是终点事件的最迟发生时间，然后对余下的顶点倒推回去，可以获得其余顶点事件的最迟发生时间。</a:t>
            </a:r>
            <a:endParaRPr lang="en-US" altLang="zh-CN" sz="2800" dirty="0">
              <a:latin typeface="Times New Roman" panose="02020603050405020304" pitchFamily="18" charset="0"/>
              <a:ea typeface="华文楷体" pitchFamily="2" charset="-122"/>
              <a:cs typeface="Times New Roman" panose="02020603050405020304" pitchFamily="18" charset="0"/>
            </a:endParaRP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734461" y="3274448"/>
            <a:ext cx="5618507" cy="2656728"/>
          </a:xfrm>
          <a:prstGeom prst="rect">
            <a:avLst/>
          </a:prstGeom>
          <a:noFill/>
          <a:ln>
            <a:noFill/>
          </a:ln>
        </p:spPr>
      </p:pic>
      <p:pic>
        <p:nvPicPr>
          <p:cNvPr id="5" name="图片 4"/>
          <p:cNvPicPr/>
          <p:nvPr/>
        </p:nvPicPr>
        <p:blipFill>
          <a:blip r:embed="rId4">
            <a:extLst>
              <a:ext uri="{28A0092B-C50C-407E-A947-70E740481C1C}">
                <a14:useLocalDpi xmlns:a14="http://schemas.microsoft.com/office/drawing/2010/main" val="0"/>
              </a:ext>
            </a:extLst>
          </a:blip>
          <a:srcRect/>
          <a:stretch>
            <a:fillRect/>
          </a:stretch>
        </p:blipFill>
        <p:spPr bwMode="auto">
          <a:xfrm>
            <a:off x="6545746" y="3274448"/>
            <a:ext cx="4255604" cy="2842066"/>
          </a:xfrm>
          <a:prstGeom prst="rect">
            <a:avLst/>
          </a:prstGeom>
          <a:noFill/>
          <a:ln>
            <a:noFill/>
          </a:ln>
        </p:spPr>
      </p:pic>
      <p:sp>
        <p:nvSpPr>
          <p:cNvPr id="6" name="文本框 5"/>
          <p:cNvSpPr txBox="1"/>
          <p:nvPr/>
        </p:nvSpPr>
        <p:spPr>
          <a:xfrm>
            <a:off x="2780483" y="6116514"/>
            <a:ext cx="8349480" cy="461665"/>
          </a:xfrm>
          <a:prstGeom prst="rect">
            <a:avLst/>
          </a:prstGeom>
          <a:noFill/>
        </p:spPr>
        <p:txBody>
          <a:bodyPr wrap="square" rtlCol="0">
            <a:spAutoFit/>
          </a:bodyPr>
          <a:lstStyle/>
          <a:p>
            <a:r>
              <a:rPr lang="zh-CN" altLang="en-US" sz="2400" dirty="0"/>
              <a:t>如</a:t>
            </a:r>
            <a:r>
              <a:rPr lang="en-US" altLang="zh-CN" sz="2400" dirty="0"/>
              <a:t>B</a:t>
            </a:r>
            <a:r>
              <a:rPr lang="zh-CN" altLang="en-US" sz="2400" dirty="0"/>
              <a:t>，最迟为</a:t>
            </a:r>
            <a:r>
              <a:rPr lang="en-US" altLang="zh-CN" sz="2400" dirty="0"/>
              <a:t>10</a:t>
            </a:r>
            <a:r>
              <a:rPr lang="zh-CN" altLang="en-US" sz="2400" dirty="0"/>
              <a:t>，求工期减</a:t>
            </a:r>
            <a:r>
              <a:rPr lang="en-US" altLang="zh-CN" sz="2400" dirty="0"/>
              <a:t>B</a:t>
            </a:r>
            <a:r>
              <a:rPr lang="zh-CN" altLang="en-US" sz="2400" dirty="0"/>
              <a:t>到终点各条路径长度的最小值</a:t>
            </a:r>
          </a:p>
        </p:txBody>
      </p:sp>
    </p:spTree>
    <p:extLst>
      <p:ext uri="{BB962C8B-B14F-4D97-AF65-F5344CB8AC3E}">
        <p14:creationId xmlns:p14="http://schemas.microsoft.com/office/powerpoint/2010/main" val="358675500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57832" y="804052"/>
            <a:ext cx="7971159"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求</a:t>
            </a:r>
            <a:r>
              <a:rPr lang="zh-CN" altLang="zh-CN" dirty="0">
                <a:latin typeface="华文楷体" panose="02010600040101010101" pitchFamily="2" charset="-122"/>
                <a:ea typeface="华文楷体" panose="02010600040101010101" pitchFamily="2" charset="-122"/>
              </a:rPr>
              <a:t>顶点事件的最</a:t>
            </a:r>
            <a:r>
              <a:rPr lang="zh-CN" altLang="en-US" dirty="0">
                <a:latin typeface="华文楷体" panose="02010600040101010101" pitchFamily="2" charset="-122"/>
                <a:ea typeface="华文楷体" panose="02010600040101010101" pitchFamily="2" charset="-122"/>
              </a:rPr>
              <a:t>迟</a:t>
            </a:r>
            <a:r>
              <a:rPr lang="zh-CN" altLang="zh-CN" dirty="0">
                <a:latin typeface="华文楷体" panose="02010600040101010101" pitchFamily="2" charset="-122"/>
                <a:ea typeface="华文楷体" panose="02010600040101010101" pitchFamily="2" charset="-122"/>
              </a:rPr>
              <a:t>发生时间</a:t>
            </a:r>
            <a:r>
              <a:rPr lang="zh-CN" altLang="en-US" dirty="0">
                <a:latin typeface="华文楷体" panose="02010600040101010101" pitchFamily="2" charset="-122"/>
                <a:ea typeface="华文楷体" panose="02010600040101010101" pitchFamily="2" charset="-122"/>
              </a:rPr>
              <a:t>示例：</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1353378" y="1850747"/>
            <a:ext cx="8526117" cy="4033217"/>
          </a:xfrm>
          <a:prstGeom prst="rect">
            <a:avLst/>
          </a:prstGeom>
          <a:noFill/>
          <a:ln>
            <a:noFill/>
          </a:ln>
        </p:spPr>
      </p:pic>
      <p:sp>
        <p:nvSpPr>
          <p:cNvPr id="2" name="文本框 1"/>
          <p:cNvSpPr txBox="1"/>
          <p:nvPr/>
        </p:nvSpPr>
        <p:spPr>
          <a:xfrm>
            <a:off x="357832" y="6125643"/>
            <a:ext cx="11486506" cy="461665"/>
          </a:xfrm>
          <a:prstGeom prst="rect">
            <a:avLst/>
          </a:prstGeom>
          <a:noFill/>
        </p:spPr>
        <p:txBody>
          <a:bodyPr wrap="square" rtlCol="0">
            <a:spAutoFit/>
          </a:bodyPr>
          <a:lstStyle/>
          <a:p>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顶点计算顺序选出度为</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0</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的顶点，或直接勇计算最早发生时间时顶点计算顺序的逆序。</a:t>
            </a:r>
          </a:p>
        </p:txBody>
      </p:sp>
    </p:spTree>
    <p:extLst>
      <p:ext uri="{BB962C8B-B14F-4D97-AF65-F5344CB8AC3E}">
        <p14:creationId xmlns:p14="http://schemas.microsoft.com/office/powerpoint/2010/main" val="3178641121"/>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57832" y="804052"/>
            <a:ext cx="7971159"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cs typeface="Times New Roman" panose="02020603050405020304" pitchFamily="18" charset="0"/>
              </a:rPr>
              <a:t>求</a:t>
            </a:r>
            <a:r>
              <a:rPr lang="zh-CN" altLang="zh-CN" dirty="0">
                <a:latin typeface="华文楷体" panose="02010600040101010101" pitchFamily="2" charset="-122"/>
                <a:ea typeface="华文楷体" panose="02010600040101010101" pitchFamily="2" charset="-122"/>
                <a:cs typeface="Times New Roman" panose="02020603050405020304" pitchFamily="18" charset="0"/>
              </a:rPr>
              <a:t>顶点事件的最</a:t>
            </a:r>
            <a:r>
              <a:rPr lang="zh-CN" altLang="en-US" dirty="0">
                <a:latin typeface="华文楷体" panose="02010600040101010101" pitchFamily="2" charset="-122"/>
                <a:ea typeface="华文楷体" panose="02010600040101010101" pitchFamily="2" charset="-122"/>
                <a:cs typeface="Times New Roman" panose="02020603050405020304" pitchFamily="18" charset="0"/>
              </a:rPr>
              <a:t>迟</a:t>
            </a:r>
            <a:r>
              <a:rPr lang="zh-CN" altLang="zh-CN" dirty="0">
                <a:latin typeface="华文楷体" panose="02010600040101010101" pitchFamily="2" charset="-122"/>
                <a:ea typeface="华文楷体" panose="02010600040101010101" pitchFamily="2" charset="-122"/>
                <a:cs typeface="Times New Roman" panose="02020603050405020304" pitchFamily="18" charset="0"/>
              </a:rPr>
              <a:t>发生时间</a:t>
            </a:r>
            <a:r>
              <a:rPr lang="zh-CN" altLang="en-US" dirty="0">
                <a:latin typeface="华文楷体" panose="02010600040101010101" pitchFamily="2" charset="-122"/>
                <a:ea typeface="华文楷体" panose="02010600040101010101" pitchFamily="2" charset="-122"/>
                <a:cs typeface="Times New Roman" panose="02020603050405020304" pitchFamily="18" charset="0"/>
              </a:rPr>
              <a:t>示例：</a:t>
            </a: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1325424" y="2022406"/>
            <a:ext cx="8434802" cy="3841681"/>
          </a:xfrm>
          <a:prstGeom prst="rect">
            <a:avLst/>
          </a:prstGeom>
          <a:noFill/>
          <a:ln>
            <a:noFill/>
          </a:ln>
        </p:spPr>
      </p:pic>
    </p:spTree>
    <p:extLst>
      <p:ext uri="{BB962C8B-B14F-4D97-AF65-F5344CB8AC3E}">
        <p14:creationId xmlns:p14="http://schemas.microsoft.com/office/powerpoint/2010/main" val="1535450060"/>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57832" y="804052"/>
            <a:ext cx="7971159"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求</a:t>
            </a:r>
            <a:r>
              <a:rPr lang="zh-CN" altLang="zh-CN" dirty="0">
                <a:latin typeface="华文楷体" panose="02010600040101010101" pitchFamily="2" charset="-122"/>
                <a:ea typeface="华文楷体" panose="02010600040101010101" pitchFamily="2" charset="-122"/>
              </a:rPr>
              <a:t>顶点事件的最</a:t>
            </a:r>
            <a:r>
              <a:rPr lang="zh-CN" altLang="en-US" dirty="0">
                <a:latin typeface="华文楷体" panose="02010600040101010101" pitchFamily="2" charset="-122"/>
                <a:ea typeface="华文楷体" panose="02010600040101010101" pitchFamily="2" charset="-122"/>
              </a:rPr>
              <a:t>迟</a:t>
            </a:r>
            <a:r>
              <a:rPr lang="zh-CN" altLang="zh-CN" dirty="0">
                <a:latin typeface="华文楷体" panose="02010600040101010101" pitchFamily="2" charset="-122"/>
                <a:ea typeface="华文楷体" panose="02010600040101010101" pitchFamily="2" charset="-122"/>
              </a:rPr>
              <a:t>发生时间</a:t>
            </a:r>
            <a:r>
              <a:rPr lang="zh-CN" altLang="en-US" dirty="0">
                <a:latin typeface="华文楷体" panose="02010600040101010101" pitchFamily="2" charset="-122"/>
                <a:ea typeface="华文楷体" panose="02010600040101010101" pitchFamily="2" charset="-122"/>
              </a:rPr>
              <a:t>示例：</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1449456" y="1923843"/>
            <a:ext cx="8151744" cy="3741462"/>
          </a:xfrm>
          <a:prstGeom prst="rect">
            <a:avLst/>
          </a:prstGeom>
          <a:noFill/>
          <a:ln>
            <a:noFill/>
          </a:ln>
        </p:spPr>
      </p:pic>
    </p:spTree>
    <p:extLst>
      <p:ext uri="{BB962C8B-B14F-4D97-AF65-F5344CB8AC3E}">
        <p14:creationId xmlns:p14="http://schemas.microsoft.com/office/powerpoint/2010/main" val="3984924229"/>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57832" y="804052"/>
            <a:ext cx="7971159"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求</a:t>
            </a:r>
            <a:r>
              <a:rPr lang="zh-CN" altLang="zh-CN" dirty="0">
                <a:latin typeface="华文楷体" panose="02010600040101010101" pitchFamily="2" charset="-122"/>
                <a:ea typeface="华文楷体" panose="02010600040101010101" pitchFamily="2" charset="-122"/>
              </a:rPr>
              <a:t>顶点事件的最</a:t>
            </a:r>
            <a:r>
              <a:rPr lang="zh-CN" altLang="en-US" dirty="0">
                <a:latin typeface="华文楷体" panose="02010600040101010101" pitchFamily="2" charset="-122"/>
                <a:ea typeface="华文楷体" panose="02010600040101010101" pitchFamily="2" charset="-122"/>
              </a:rPr>
              <a:t>迟</a:t>
            </a:r>
            <a:r>
              <a:rPr lang="zh-CN" altLang="zh-CN" dirty="0">
                <a:latin typeface="华文楷体" panose="02010600040101010101" pitchFamily="2" charset="-122"/>
                <a:ea typeface="华文楷体" panose="02010600040101010101" pitchFamily="2" charset="-122"/>
              </a:rPr>
              <a:t>发生时间</a:t>
            </a:r>
            <a:r>
              <a:rPr lang="zh-CN" altLang="en-US" dirty="0">
                <a:latin typeface="华文楷体" panose="02010600040101010101" pitchFamily="2" charset="-122"/>
                <a:ea typeface="华文楷体" panose="02010600040101010101" pitchFamily="2" charset="-122"/>
              </a:rPr>
              <a:t>示例：</a:t>
            </a: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1312793" y="1900029"/>
            <a:ext cx="8666093" cy="4103205"/>
          </a:xfrm>
          <a:prstGeom prst="rect">
            <a:avLst/>
          </a:prstGeom>
          <a:noFill/>
          <a:ln>
            <a:noFill/>
          </a:ln>
        </p:spPr>
      </p:pic>
    </p:spTree>
    <p:extLst>
      <p:ext uri="{BB962C8B-B14F-4D97-AF65-F5344CB8AC3E}">
        <p14:creationId xmlns:p14="http://schemas.microsoft.com/office/powerpoint/2010/main" val="436845737"/>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57832" y="804052"/>
            <a:ext cx="7971159" cy="574183"/>
          </a:xfrm>
        </p:spPr>
        <p:txBody>
          <a:bodyPr>
            <a:normAutofit/>
          </a:bodyPr>
          <a:lstStyle/>
          <a:p>
            <a:pPr marL="838200" indent="-838200">
              <a:defRPr/>
            </a:pPr>
            <a:r>
              <a:rPr lang="zh-CN" altLang="zh-CN" dirty="0">
                <a:latin typeface="华文楷体" panose="02010600040101010101" pitchFamily="2" charset="-122"/>
                <a:ea typeface="华文楷体" panose="02010600040101010101" pitchFamily="2" charset="-122"/>
              </a:rPr>
              <a:t>顶点事件的最</a:t>
            </a:r>
            <a:r>
              <a:rPr lang="zh-CN" altLang="en-US" dirty="0">
                <a:latin typeface="华文楷体" panose="02010600040101010101" pitchFamily="2" charset="-122"/>
                <a:ea typeface="华文楷体" panose="02010600040101010101" pitchFamily="2" charset="-122"/>
              </a:rPr>
              <a:t>早和最迟</a:t>
            </a:r>
            <a:r>
              <a:rPr lang="zh-CN" altLang="zh-CN" dirty="0">
                <a:latin typeface="华文楷体" panose="02010600040101010101" pitchFamily="2" charset="-122"/>
                <a:ea typeface="华文楷体" panose="02010600040101010101" pitchFamily="2" charset="-122"/>
              </a:rPr>
              <a:t>发生时间</a:t>
            </a:r>
            <a:r>
              <a:rPr lang="zh-CN" altLang="en-US" dirty="0">
                <a:latin typeface="华文楷体" panose="02010600040101010101" pitchFamily="2" charset="-122"/>
                <a:ea typeface="华文楷体" panose="02010600040101010101" pitchFamily="2" charset="-122"/>
              </a:rPr>
              <a:t>示例汇总：</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3027914" y="1537261"/>
            <a:ext cx="4645094" cy="4702450"/>
          </a:xfrm>
          <a:prstGeom prst="rect">
            <a:avLst/>
          </a:prstGeom>
          <a:noFill/>
          <a:ln>
            <a:noFill/>
          </a:ln>
        </p:spPr>
      </p:pic>
    </p:spTree>
    <p:extLst>
      <p:ext uri="{BB962C8B-B14F-4D97-AF65-F5344CB8AC3E}">
        <p14:creationId xmlns:p14="http://schemas.microsoft.com/office/powerpoint/2010/main" val="3791074813"/>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57832" y="804052"/>
            <a:ext cx="7971159"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求活动</a:t>
            </a:r>
            <a:r>
              <a:rPr lang="zh-CN" altLang="zh-CN" dirty="0">
                <a:latin typeface="华文楷体" panose="02010600040101010101" pitchFamily="2" charset="-122"/>
                <a:ea typeface="华文楷体" panose="02010600040101010101" pitchFamily="2" charset="-122"/>
              </a:rPr>
              <a:t>的</a:t>
            </a:r>
            <a:r>
              <a:rPr lang="zh-CN" altLang="en-US" dirty="0">
                <a:latin typeface="华文楷体" panose="02010600040101010101" pitchFamily="2" charset="-122"/>
                <a:ea typeface="华文楷体" panose="02010600040101010101" pitchFamily="2" charset="-122"/>
              </a:rPr>
              <a:t>最早和</a:t>
            </a:r>
            <a:r>
              <a:rPr lang="zh-CN" altLang="zh-CN" dirty="0">
                <a:latin typeface="华文楷体" panose="02010600040101010101" pitchFamily="2" charset="-122"/>
                <a:ea typeface="华文楷体" panose="02010600040101010101" pitchFamily="2" charset="-122"/>
              </a:rPr>
              <a:t>最</a:t>
            </a:r>
            <a:r>
              <a:rPr lang="zh-CN" altLang="en-US" dirty="0">
                <a:latin typeface="华文楷体" panose="02010600040101010101" pitchFamily="2" charset="-122"/>
                <a:ea typeface="华文楷体" panose="02010600040101010101" pitchFamily="2" charset="-122"/>
              </a:rPr>
              <a:t>迟开始</a:t>
            </a:r>
            <a:r>
              <a:rPr lang="zh-CN" altLang="zh-CN" dirty="0">
                <a:latin typeface="华文楷体" panose="02010600040101010101" pitchFamily="2" charset="-122"/>
                <a:ea typeface="华文楷体" panose="02010600040101010101" pitchFamily="2" charset="-122"/>
              </a:rPr>
              <a:t>时间</a:t>
            </a:r>
            <a:r>
              <a:rPr lang="zh-CN" altLang="en-US" dirty="0">
                <a:latin typeface="华文楷体" panose="02010600040101010101" pitchFamily="2" charset="-122"/>
                <a:ea typeface="华文楷体" panose="02010600040101010101" pitchFamily="2" charset="-122"/>
              </a:rPr>
              <a:t>：</a:t>
            </a:r>
          </a:p>
        </p:txBody>
      </p:sp>
      <p:sp>
        <p:nvSpPr>
          <p:cNvPr id="2" name="文本框 1"/>
          <p:cNvSpPr txBox="1"/>
          <p:nvPr/>
        </p:nvSpPr>
        <p:spPr>
          <a:xfrm>
            <a:off x="357832" y="1632926"/>
            <a:ext cx="5585768" cy="3970318"/>
          </a:xfrm>
          <a:prstGeom prst="rect">
            <a:avLst/>
          </a:prstGeom>
          <a:noFill/>
        </p:spPr>
        <p:txBody>
          <a:bodyPr wrap="square" rtlCol="0">
            <a:spAutoFit/>
          </a:bodyPr>
          <a:lstStyle/>
          <a:p>
            <a:pPr lvl="0"/>
            <a:r>
              <a:rPr lang="zh-CN" altLang="zh-CN" sz="2800" dirty="0">
                <a:latin typeface="Times New Roman" panose="02020603050405020304" pitchFamily="18" charset="0"/>
                <a:ea typeface="华文楷体" pitchFamily="2" charset="-122"/>
                <a:cs typeface="Times New Roman" panose="02020603050405020304" pitchFamily="18" charset="0"/>
              </a:rPr>
              <a:t>对于</a:t>
            </a:r>
            <a:r>
              <a:rPr lang="en-US" altLang="zh-CN" sz="2800" dirty="0">
                <a:latin typeface="Times New Roman" panose="02020603050405020304" pitchFamily="18" charset="0"/>
                <a:ea typeface="华文楷体" pitchFamily="2" charset="-122"/>
                <a:cs typeface="Times New Roman" panose="02020603050405020304" pitchFamily="18" charset="0"/>
              </a:rPr>
              <a:t>AOE</a:t>
            </a:r>
            <a:r>
              <a:rPr lang="zh-CN" altLang="zh-CN" sz="2800" dirty="0">
                <a:latin typeface="Times New Roman" panose="02020603050405020304" pitchFamily="18" charset="0"/>
                <a:ea typeface="华文楷体" pitchFamily="2" charset="-122"/>
                <a:cs typeface="Times New Roman" panose="02020603050405020304" pitchFamily="18" charset="0"/>
              </a:rPr>
              <a:t>网中的一个活动</a:t>
            </a:r>
            <a:r>
              <a:rPr lang="en-US" altLang="zh-CN" sz="2800" dirty="0">
                <a:latin typeface="Times New Roman" panose="02020603050405020304" pitchFamily="18" charset="0"/>
                <a:ea typeface="华文楷体" pitchFamily="2" charset="-122"/>
                <a:cs typeface="Times New Roman" panose="02020603050405020304" pitchFamily="18" charset="0"/>
              </a:rPr>
              <a:t>&lt;</a:t>
            </a:r>
            <a:r>
              <a:rPr lang="en-US" altLang="zh-CN" sz="2800" dirty="0" err="1">
                <a:latin typeface="Times New Roman" panose="02020603050405020304" pitchFamily="18" charset="0"/>
                <a:ea typeface="华文楷体" pitchFamily="2" charset="-122"/>
                <a:cs typeface="Times New Roman" panose="02020603050405020304" pitchFamily="18" charset="0"/>
              </a:rPr>
              <a:t>u,v</a:t>
            </a:r>
            <a:r>
              <a:rPr lang="en-US" altLang="zh-CN" sz="2800" dirty="0">
                <a:latin typeface="Times New Roman" panose="02020603050405020304" pitchFamily="18" charset="0"/>
                <a:ea typeface="华文楷体" pitchFamily="2" charset="-122"/>
                <a:cs typeface="Times New Roman" panose="02020603050405020304" pitchFamily="18" charset="0"/>
              </a:rPr>
              <a:t>&gt;</a:t>
            </a:r>
            <a:r>
              <a:rPr lang="zh-CN" altLang="zh-CN" sz="2800" dirty="0">
                <a:latin typeface="Times New Roman" panose="02020603050405020304" pitchFamily="18" charset="0"/>
                <a:ea typeface="华文楷体" pitchFamily="2" charset="-122"/>
                <a:cs typeface="Times New Roman" panose="02020603050405020304" pitchFamily="18" charset="0"/>
              </a:rPr>
              <a:t>，一旦顶点</a:t>
            </a:r>
            <a:r>
              <a:rPr lang="en-US" altLang="zh-CN" sz="2800" dirty="0">
                <a:latin typeface="Times New Roman" panose="02020603050405020304" pitchFamily="18" charset="0"/>
                <a:ea typeface="华文楷体" pitchFamily="2" charset="-122"/>
                <a:cs typeface="Times New Roman" panose="02020603050405020304" pitchFamily="18" charset="0"/>
              </a:rPr>
              <a:t>u</a:t>
            </a:r>
            <a:r>
              <a:rPr lang="zh-CN" altLang="zh-CN" sz="2800" dirty="0">
                <a:latin typeface="Times New Roman" panose="02020603050405020304" pitchFamily="18" charset="0"/>
                <a:ea typeface="华文楷体" pitchFamily="2" charset="-122"/>
                <a:cs typeface="Times New Roman" panose="02020603050405020304" pitchFamily="18" charset="0"/>
              </a:rPr>
              <a:t>事件发生，由</a:t>
            </a:r>
            <a:r>
              <a:rPr lang="en-US" altLang="zh-CN" sz="2800" dirty="0">
                <a:latin typeface="Times New Roman" panose="02020603050405020304" pitchFamily="18" charset="0"/>
                <a:ea typeface="华文楷体" pitchFamily="2" charset="-122"/>
                <a:cs typeface="Times New Roman" panose="02020603050405020304" pitchFamily="18" charset="0"/>
              </a:rPr>
              <a:t>u</a:t>
            </a:r>
            <a:r>
              <a:rPr lang="zh-CN" altLang="zh-CN" sz="2800" dirty="0">
                <a:latin typeface="Times New Roman" panose="02020603050405020304" pitchFamily="18" charset="0"/>
                <a:ea typeface="华文楷体" pitchFamily="2" charset="-122"/>
                <a:cs typeface="Times New Roman" panose="02020603050405020304" pitchFamily="18" charset="0"/>
              </a:rPr>
              <a:t>射出的边</a:t>
            </a:r>
            <a:r>
              <a:rPr lang="en-US" altLang="zh-CN" sz="2800" dirty="0">
                <a:latin typeface="Times New Roman" panose="02020603050405020304" pitchFamily="18" charset="0"/>
                <a:ea typeface="华文楷体" pitchFamily="2" charset="-122"/>
                <a:cs typeface="Times New Roman" panose="02020603050405020304" pitchFamily="18" charset="0"/>
              </a:rPr>
              <a:t>&lt;</a:t>
            </a:r>
            <a:r>
              <a:rPr lang="en-US" altLang="zh-CN" sz="2800" dirty="0" err="1">
                <a:latin typeface="Times New Roman" panose="02020603050405020304" pitchFamily="18" charset="0"/>
                <a:ea typeface="华文楷体" pitchFamily="2" charset="-122"/>
                <a:cs typeface="Times New Roman" panose="02020603050405020304" pitchFamily="18" charset="0"/>
              </a:rPr>
              <a:t>u,v</a:t>
            </a:r>
            <a:r>
              <a:rPr lang="en-US" altLang="zh-CN" sz="2800" dirty="0">
                <a:latin typeface="Times New Roman" panose="02020603050405020304" pitchFamily="18" charset="0"/>
                <a:ea typeface="华文楷体" pitchFamily="2" charset="-122"/>
                <a:cs typeface="Times New Roman" panose="02020603050405020304" pitchFamily="18" charset="0"/>
              </a:rPr>
              <a:t>&gt;</a:t>
            </a:r>
            <a:r>
              <a:rPr lang="zh-CN" altLang="zh-CN" sz="2800" dirty="0">
                <a:latin typeface="Times New Roman" panose="02020603050405020304" pitchFamily="18" charset="0"/>
                <a:ea typeface="华文楷体" pitchFamily="2" charset="-122"/>
                <a:cs typeface="Times New Roman" panose="02020603050405020304" pitchFamily="18" charset="0"/>
              </a:rPr>
              <a:t>所表示的活动就可以进行了，因此活动</a:t>
            </a:r>
            <a:r>
              <a:rPr lang="en-US" altLang="zh-CN" sz="2800" dirty="0">
                <a:latin typeface="Times New Roman" panose="02020603050405020304" pitchFamily="18" charset="0"/>
                <a:ea typeface="华文楷体" pitchFamily="2" charset="-122"/>
                <a:cs typeface="Times New Roman" panose="02020603050405020304" pitchFamily="18" charset="0"/>
              </a:rPr>
              <a:t>&lt;</a:t>
            </a:r>
            <a:r>
              <a:rPr lang="en-US" altLang="zh-CN" sz="2800" dirty="0" err="1">
                <a:latin typeface="Times New Roman" panose="02020603050405020304" pitchFamily="18" charset="0"/>
                <a:ea typeface="华文楷体" pitchFamily="2" charset="-122"/>
                <a:cs typeface="Times New Roman" panose="02020603050405020304" pitchFamily="18" charset="0"/>
              </a:rPr>
              <a:t>u,v</a:t>
            </a:r>
            <a:r>
              <a:rPr lang="en-US" altLang="zh-CN" sz="2800" dirty="0">
                <a:latin typeface="Times New Roman" panose="02020603050405020304" pitchFamily="18" charset="0"/>
                <a:ea typeface="华文楷体" pitchFamily="2" charset="-122"/>
                <a:cs typeface="Times New Roman" panose="02020603050405020304" pitchFamily="18" charset="0"/>
              </a:rPr>
              <a:t>&gt;</a:t>
            </a:r>
            <a:r>
              <a:rPr lang="zh-CN" altLang="zh-CN" sz="2800" dirty="0">
                <a:latin typeface="Times New Roman" panose="02020603050405020304" pitchFamily="18" charset="0"/>
                <a:ea typeface="华文楷体" pitchFamily="2" charset="-122"/>
                <a:cs typeface="Times New Roman" panose="02020603050405020304" pitchFamily="18" charset="0"/>
              </a:rPr>
              <a:t>的最早发生时间是顶点</a:t>
            </a:r>
            <a:r>
              <a:rPr lang="en-US" altLang="zh-CN" sz="2800" dirty="0">
                <a:latin typeface="Times New Roman" panose="02020603050405020304" pitchFamily="18" charset="0"/>
                <a:ea typeface="华文楷体" pitchFamily="2" charset="-122"/>
                <a:cs typeface="Times New Roman" panose="02020603050405020304" pitchFamily="18" charset="0"/>
              </a:rPr>
              <a:t>u</a:t>
            </a:r>
            <a:r>
              <a:rPr lang="zh-CN" altLang="zh-CN" sz="2800" dirty="0">
                <a:latin typeface="Times New Roman" panose="02020603050405020304" pitchFamily="18" charset="0"/>
                <a:ea typeface="华文楷体" pitchFamily="2" charset="-122"/>
                <a:cs typeface="Times New Roman" panose="02020603050405020304" pitchFamily="18" charset="0"/>
              </a:rPr>
              <a:t>事件的最早发生时间。</a:t>
            </a:r>
            <a:endParaRPr lang="en-US" altLang="zh-CN" sz="2800" dirty="0">
              <a:latin typeface="Times New Roman" panose="02020603050405020304" pitchFamily="18" charset="0"/>
              <a:ea typeface="华文楷体" pitchFamily="2" charset="-122"/>
              <a:cs typeface="Times New Roman" panose="02020603050405020304" pitchFamily="18" charset="0"/>
            </a:endParaRPr>
          </a:p>
          <a:p>
            <a:pPr lvl="0"/>
            <a:endParaRPr lang="en-US" altLang="zh-CN" sz="2800" dirty="0">
              <a:latin typeface="Times New Roman" panose="02020603050405020304" pitchFamily="18" charset="0"/>
              <a:ea typeface="华文楷体" pitchFamily="2" charset="-122"/>
              <a:cs typeface="Times New Roman" panose="02020603050405020304" pitchFamily="18" charset="0"/>
            </a:endParaRPr>
          </a:p>
          <a:p>
            <a:pPr lvl="0"/>
            <a:r>
              <a:rPr lang="zh-CN" altLang="zh-CN" sz="2800" dirty="0">
                <a:latin typeface="Times New Roman" panose="02020603050405020304" pitchFamily="18" charset="0"/>
                <a:ea typeface="华文楷体" pitchFamily="2" charset="-122"/>
                <a:cs typeface="Times New Roman" panose="02020603050405020304" pitchFamily="18" charset="0"/>
              </a:rPr>
              <a:t>而活动</a:t>
            </a:r>
            <a:r>
              <a:rPr lang="en-US" altLang="zh-CN" sz="2800" dirty="0">
                <a:latin typeface="Times New Roman" panose="02020603050405020304" pitchFamily="18" charset="0"/>
                <a:ea typeface="华文楷体" pitchFamily="2" charset="-122"/>
                <a:cs typeface="Times New Roman" panose="02020603050405020304" pitchFamily="18" charset="0"/>
              </a:rPr>
              <a:t>&lt;</a:t>
            </a:r>
            <a:r>
              <a:rPr lang="en-US" altLang="zh-CN" sz="2800" dirty="0" err="1">
                <a:latin typeface="Times New Roman" panose="02020603050405020304" pitchFamily="18" charset="0"/>
                <a:ea typeface="华文楷体" pitchFamily="2" charset="-122"/>
                <a:cs typeface="Times New Roman" panose="02020603050405020304" pitchFamily="18" charset="0"/>
              </a:rPr>
              <a:t>u,v</a:t>
            </a:r>
            <a:r>
              <a:rPr lang="en-US" altLang="zh-CN" sz="2800" dirty="0">
                <a:latin typeface="Times New Roman" panose="02020603050405020304" pitchFamily="18" charset="0"/>
                <a:ea typeface="华文楷体" pitchFamily="2" charset="-122"/>
                <a:cs typeface="Times New Roman" panose="02020603050405020304" pitchFamily="18" charset="0"/>
              </a:rPr>
              <a:t>&gt;</a:t>
            </a:r>
            <a:r>
              <a:rPr lang="zh-CN" altLang="zh-CN" sz="2800" dirty="0">
                <a:latin typeface="Times New Roman" panose="02020603050405020304" pitchFamily="18" charset="0"/>
                <a:ea typeface="华文楷体" pitchFamily="2" charset="-122"/>
                <a:cs typeface="Times New Roman" panose="02020603050405020304" pitchFamily="18" charset="0"/>
              </a:rPr>
              <a:t>的最迟进行（发生）时间是顶点</a:t>
            </a:r>
            <a:r>
              <a:rPr lang="en-US" altLang="zh-CN" sz="2800" dirty="0">
                <a:latin typeface="Times New Roman" panose="02020603050405020304" pitchFamily="18" charset="0"/>
                <a:ea typeface="华文楷体" pitchFamily="2" charset="-122"/>
                <a:cs typeface="Times New Roman" panose="02020603050405020304" pitchFamily="18" charset="0"/>
              </a:rPr>
              <a:t>v</a:t>
            </a:r>
            <a:r>
              <a:rPr lang="zh-CN" altLang="zh-CN" sz="2800" dirty="0">
                <a:latin typeface="Times New Roman" panose="02020603050405020304" pitchFamily="18" charset="0"/>
                <a:ea typeface="华文楷体" pitchFamily="2" charset="-122"/>
                <a:cs typeface="Times New Roman" panose="02020603050405020304" pitchFamily="18" charset="0"/>
              </a:rPr>
              <a:t>事件的最迟发生时间减去边</a:t>
            </a:r>
            <a:r>
              <a:rPr lang="en-US" altLang="zh-CN" sz="2800" dirty="0">
                <a:latin typeface="Times New Roman" panose="02020603050405020304" pitchFamily="18" charset="0"/>
                <a:ea typeface="华文楷体" pitchFamily="2" charset="-122"/>
                <a:cs typeface="Times New Roman" panose="02020603050405020304" pitchFamily="18" charset="0"/>
              </a:rPr>
              <a:t>&lt;</a:t>
            </a:r>
            <a:r>
              <a:rPr lang="en-US" altLang="zh-CN" sz="2800" dirty="0" err="1">
                <a:latin typeface="Times New Roman" panose="02020603050405020304" pitchFamily="18" charset="0"/>
                <a:ea typeface="华文楷体" pitchFamily="2" charset="-122"/>
                <a:cs typeface="Times New Roman" panose="02020603050405020304" pitchFamily="18" charset="0"/>
              </a:rPr>
              <a:t>u,v</a:t>
            </a:r>
            <a:r>
              <a:rPr lang="en-US" altLang="zh-CN" sz="2800" dirty="0">
                <a:latin typeface="Times New Roman" panose="02020603050405020304" pitchFamily="18" charset="0"/>
                <a:ea typeface="华文楷体" pitchFamily="2" charset="-122"/>
                <a:cs typeface="Times New Roman" panose="02020603050405020304" pitchFamily="18" charset="0"/>
              </a:rPr>
              <a:t>&gt;</a:t>
            </a:r>
            <a:r>
              <a:rPr lang="zh-CN" altLang="zh-CN" sz="2800" dirty="0">
                <a:latin typeface="Times New Roman" panose="02020603050405020304" pitchFamily="18" charset="0"/>
                <a:ea typeface="华文楷体" pitchFamily="2" charset="-122"/>
                <a:cs typeface="Times New Roman" panose="02020603050405020304" pitchFamily="18" charset="0"/>
              </a:rPr>
              <a:t>的权值</a:t>
            </a:r>
            <a:r>
              <a:rPr lang="zh-CN" altLang="en-US" sz="2800" dirty="0">
                <a:latin typeface="Times New Roman" panose="02020603050405020304" pitchFamily="18" charset="0"/>
                <a:ea typeface="华文楷体" pitchFamily="2" charset="-122"/>
                <a:cs typeface="Times New Roman" panose="02020603050405020304" pitchFamily="18" charset="0"/>
              </a:rPr>
              <a:t>。</a:t>
            </a:r>
            <a:endParaRPr lang="zh-CN" altLang="zh-CN" sz="3200" dirty="0">
              <a:latin typeface="Times New Roman" panose="02020603050405020304" pitchFamily="18" charset="0"/>
              <a:ea typeface="华文楷体" pitchFamily="2" charset="-122"/>
              <a:cs typeface="Times New Roman" panose="02020603050405020304" pitchFamily="18" charset="0"/>
            </a:endParaRP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6321908" y="1428051"/>
            <a:ext cx="5028579" cy="5096704"/>
          </a:xfrm>
          <a:prstGeom prst="rect">
            <a:avLst/>
          </a:prstGeom>
          <a:noFill/>
          <a:ln>
            <a:noFill/>
          </a:ln>
        </p:spPr>
      </p:pic>
    </p:spTree>
    <p:extLst>
      <p:ext uri="{BB962C8B-B14F-4D97-AF65-F5344CB8AC3E}">
        <p14:creationId xmlns:p14="http://schemas.microsoft.com/office/powerpoint/2010/main" val="3872353547"/>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57832" y="804052"/>
            <a:ext cx="7971159"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求关键路径：</a:t>
            </a:r>
          </a:p>
        </p:txBody>
      </p:sp>
      <p:sp>
        <p:nvSpPr>
          <p:cNvPr id="2" name="文本框 1"/>
          <p:cNvSpPr txBox="1"/>
          <p:nvPr/>
        </p:nvSpPr>
        <p:spPr>
          <a:xfrm>
            <a:off x="357832" y="1378235"/>
            <a:ext cx="11500793" cy="1384995"/>
          </a:xfrm>
          <a:prstGeom prst="rect">
            <a:avLst/>
          </a:prstGeom>
          <a:noFill/>
        </p:spPr>
        <p:txBody>
          <a:bodyPr wrap="square" rtlCol="0">
            <a:spAutoFit/>
          </a:bodyPr>
          <a:lstStyle/>
          <a:p>
            <a:pPr marL="457200" lvl="0" indent="-457200">
              <a:buFont typeface="Wingdings" panose="05000000000000000000" pitchFamily="2" charset="2"/>
              <a:buChar char="Ø"/>
            </a:pPr>
            <a:r>
              <a:rPr lang="zh-CN" altLang="zh-CN" sz="2800" dirty="0">
                <a:latin typeface="华文楷体" pitchFamily="2" charset="-122"/>
                <a:ea typeface="华文楷体" pitchFamily="2" charset="-122"/>
              </a:rPr>
              <a:t>当</a:t>
            </a:r>
            <a:r>
              <a:rPr lang="zh-CN" altLang="zh-CN" sz="2800" dirty="0">
                <a:latin typeface="Times New Roman" panose="02020603050405020304" pitchFamily="18" charset="0"/>
                <a:ea typeface="华文楷体" pitchFamily="2" charset="-122"/>
                <a:cs typeface="Times New Roman" panose="02020603050405020304" pitchFamily="18" charset="0"/>
              </a:rPr>
              <a:t>活动的最早发生时间和最迟发生时间一致时，表示该活动为</a:t>
            </a:r>
            <a:r>
              <a:rPr lang="zh-CN" altLang="zh-CN" sz="2800" b="1" dirty="0">
                <a:latin typeface="Times New Roman" panose="02020603050405020304" pitchFamily="18" charset="0"/>
                <a:ea typeface="华文楷体" pitchFamily="2" charset="-122"/>
                <a:cs typeface="Times New Roman" panose="02020603050405020304" pitchFamily="18" charset="0"/>
              </a:rPr>
              <a:t>关键活动</a:t>
            </a:r>
            <a:r>
              <a:rPr lang="zh-CN" altLang="zh-CN" sz="2800" dirty="0">
                <a:latin typeface="Times New Roman" panose="02020603050405020304" pitchFamily="18" charset="0"/>
                <a:ea typeface="华文楷体" pitchFamily="2" charset="-122"/>
                <a:cs typeface="Times New Roman" panose="02020603050405020304" pitchFamily="18" charset="0"/>
              </a:rPr>
              <a:t>，这些关键活动组成的由起点到终点的路径为</a:t>
            </a:r>
            <a:r>
              <a:rPr lang="zh-CN" altLang="zh-CN" sz="2800" b="1" dirty="0">
                <a:latin typeface="Times New Roman" panose="02020603050405020304" pitchFamily="18" charset="0"/>
                <a:ea typeface="华文楷体" pitchFamily="2" charset="-122"/>
                <a:cs typeface="Times New Roman" panose="02020603050405020304" pitchFamily="18" charset="0"/>
              </a:rPr>
              <a:t>关键路径</a:t>
            </a:r>
            <a:r>
              <a:rPr lang="zh-CN" altLang="zh-CN" sz="2800" dirty="0">
                <a:latin typeface="Times New Roman" panose="02020603050405020304" pitchFamily="18" charset="0"/>
                <a:ea typeface="华文楷体" pitchFamily="2" charset="-122"/>
                <a:cs typeface="Times New Roman" panose="02020603050405020304" pitchFamily="18" charset="0"/>
              </a:rPr>
              <a:t>。</a:t>
            </a:r>
            <a:endParaRPr lang="en-US" altLang="zh-CN" sz="2800" dirty="0">
              <a:latin typeface="Times New Roman" panose="02020603050405020304" pitchFamily="18" charset="0"/>
              <a:ea typeface="华文楷体" pitchFamily="2" charset="-122"/>
              <a:cs typeface="Times New Roman" panose="02020603050405020304" pitchFamily="18" charset="0"/>
            </a:endParaRPr>
          </a:p>
          <a:p>
            <a:pPr marL="457200" lvl="0" indent="-457200">
              <a:buFont typeface="Wingdings" panose="05000000000000000000" pitchFamily="2" charset="2"/>
              <a:buChar char="Ø"/>
            </a:pPr>
            <a:r>
              <a:rPr lang="zh-CN" altLang="zh-CN" sz="2800" dirty="0">
                <a:latin typeface="Times New Roman" panose="02020603050405020304" pitchFamily="18" charset="0"/>
                <a:ea typeface="华文楷体" pitchFamily="2" charset="-122"/>
                <a:cs typeface="Times New Roman" panose="02020603050405020304" pitchFamily="18" charset="0"/>
              </a:rPr>
              <a:t>关键活动在最早发生时间时就必须马上开始，不得延缓</a:t>
            </a:r>
            <a:r>
              <a:rPr lang="zh-CN" altLang="en-US" sz="2800" dirty="0">
                <a:latin typeface="Times New Roman" panose="02020603050405020304" pitchFamily="18" charset="0"/>
                <a:ea typeface="华文楷体" pitchFamily="2" charset="-122"/>
                <a:cs typeface="Times New Roman" panose="02020603050405020304" pitchFamily="18" charset="0"/>
              </a:rPr>
              <a:t>。</a:t>
            </a:r>
            <a:endParaRPr lang="en-US" altLang="zh-CN" sz="2800" dirty="0">
              <a:latin typeface="Times New Roman" panose="02020603050405020304" pitchFamily="18" charset="0"/>
              <a:ea typeface="华文楷体" pitchFamily="2" charset="-122"/>
              <a:cs typeface="Times New Roman" panose="02020603050405020304" pitchFamily="18" charset="0"/>
            </a:endParaRP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3304966" y="3048980"/>
            <a:ext cx="5024025" cy="3593617"/>
          </a:xfrm>
          <a:prstGeom prst="rect">
            <a:avLst/>
          </a:prstGeom>
          <a:noFill/>
          <a:ln>
            <a:noFill/>
          </a:ln>
        </p:spPr>
      </p:pic>
    </p:spTree>
    <p:extLst>
      <p:ext uri="{BB962C8B-B14F-4D97-AF65-F5344CB8AC3E}">
        <p14:creationId xmlns:p14="http://schemas.microsoft.com/office/powerpoint/2010/main" val="511538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373200" y="2135297"/>
            <a:ext cx="3941876" cy="3251089"/>
          </a:xfrm>
        </p:spPr>
        <p:txBody>
          <a:bodyPr>
            <a:noAutofit/>
          </a:bodyPr>
          <a:lstStyle/>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 </a:t>
            </a:r>
            <a:r>
              <a:rPr lang="zh-CN" altLang="en-US" sz="2800" dirty="0">
                <a:latin typeface="华文楷体" pitchFamily="2" charset="-122"/>
                <a:ea typeface="华文楷体" pitchFamily="2" charset="-122"/>
              </a:rPr>
              <a:t>图的概念</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a:t>
            </a:r>
            <a:r>
              <a:rPr lang="zh-CN" altLang="en-US" sz="2800" dirty="0">
                <a:solidFill>
                  <a:srgbClr val="FF0000"/>
                </a:solidFill>
                <a:latin typeface="华文楷体" pitchFamily="2" charset="-122"/>
                <a:ea typeface="华文楷体" pitchFamily="2" charset="-122"/>
              </a:rPr>
              <a:t>图的存储和操作实现</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图的遍历</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图的连通性</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endParaRPr lang="en-US" altLang="zh-CN" sz="2800" dirty="0">
              <a:solidFill>
                <a:srgbClr val="FF0000"/>
              </a:solidFill>
              <a:latin typeface="华文楷体" pitchFamily="2" charset="-122"/>
              <a:ea typeface="华文楷体" pitchFamily="2" charset="-122"/>
            </a:endParaRPr>
          </a:p>
        </p:txBody>
      </p:sp>
      <p:sp>
        <p:nvSpPr>
          <p:cNvPr id="3" name="Rectangle 3"/>
          <p:cNvSpPr txBox="1">
            <a:spLocks noChangeArrowheads="1"/>
          </p:cNvSpPr>
          <p:nvPr/>
        </p:nvSpPr>
        <p:spPr>
          <a:xfrm>
            <a:off x="6472238" y="2135298"/>
            <a:ext cx="4571999" cy="3251089"/>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buFont typeface="Wingdings" panose="05000000000000000000" pitchFamily="2" charset="2"/>
              <a:buChar char="Ø"/>
              <a:defRPr/>
            </a:pPr>
            <a:r>
              <a:rPr lang="en-US" altLang="zh-CN" sz="2800" dirty="0" err="1">
                <a:latin typeface="华文楷体" pitchFamily="2" charset="-122"/>
                <a:ea typeface="华文楷体" pitchFamily="2" charset="-122"/>
              </a:rPr>
              <a:t>AOV</a:t>
            </a:r>
            <a:r>
              <a:rPr lang="zh-CN" altLang="en-US" sz="2800" dirty="0">
                <a:latin typeface="华文楷体" pitchFamily="2" charset="-122"/>
                <a:ea typeface="华文楷体" pitchFamily="2" charset="-122"/>
              </a:rPr>
              <a:t>网和</a:t>
            </a:r>
            <a:r>
              <a:rPr lang="en-US" altLang="zh-CN" sz="2800" dirty="0" err="1">
                <a:latin typeface="华文楷体" pitchFamily="2" charset="-122"/>
                <a:ea typeface="华文楷体" pitchFamily="2" charset="-122"/>
              </a:rPr>
              <a:t>AOE</a:t>
            </a:r>
            <a:r>
              <a:rPr lang="zh-CN" altLang="en-US" sz="2800" dirty="0">
                <a:latin typeface="华文楷体" pitchFamily="2" charset="-122"/>
                <a:ea typeface="华文楷体" pitchFamily="2" charset="-122"/>
              </a:rPr>
              <a:t>网</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最小代价生成树*</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最短路径*</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endParaRPr lang="en-US" altLang="zh-CN" sz="2800" dirty="0">
              <a:solidFill>
                <a:srgbClr val="FF0000"/>
              </a:solidFill>
              <a:latin typeface="华文楷体" pitchFamily="2" charset="-122"/>
              <a:ea typeface="华文楷体" pitchFamily="2" charset="-122"/>
            </a:endParaRPr>
          </a:p>
        </p:txBody>
      </p:sp>
    </p:spTree>
    <p:extLst>
      <p:ext uri="{BB962C8B-B14F-4D97-AF65-F5344CB8AC3E}">
        <p14:creationId xmlns:p14="http://schemas.microsoft.com/office/powerpoint/2010/main" val="4220482545"/>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20768" y="595120"/>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求关键路径的算法实现：</a:t>
            </a:r>
          </a:p>
        </p:txBody>
      </p:sp>
      <p:sp>
        <p:nvSpPr>
          <p:cNvPr id="2" name="文本框 1"/>
          <p:cNvSpPr txBox="1"/>
          <p:nvPr/>
        </p:nvSpPr>
        <p:spPr>
          <a:xfrm>
            <a:off x="320768" y="1169303"/>
            <a:ext cx="12142901" cy="5632311"/>
          </a:xfrm>
          <a:prstGeom prst="rect">
            <a:avLst/>
          </a:prstGeom>
          <a:noFill/>
        </p:spPr>
        <p:txBody>
          <a:bodyPr wrap="square" rtlCol="0">
            <a:spAutoFit/>
          </a:bodyPr>
          <a:lstStyle/>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保存边信息</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struct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keyEdge</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u, v;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weight;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early, last;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class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void Graph&lt;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keyActivity</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start,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end)</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const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inDegree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verEarly</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verLast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事件</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顶点的最早发生时间、最迟发生时间</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keyEdge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edgeEL</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记录每个活动</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边的最早发生时间、最迟发生时间</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seqStack</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 s1; //s1</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保存入度为</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0</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的顶点</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seqStack</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 s2; //s2</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保存确定顶点最早发生时间的顶点顺序</a:t>
            </a:r>
          </a:p>
        </p:txBody>
      </p:sp>
    </p:spTree>
    <p:extLst>
      <p:ext uri="{BB962C8B-B14F-4D97-AF65-F5344CB8AC3E}">
        <p14:creationId xmlns:p14="http://schemas.microsoft.com/office/powerpoint/2010/main" val="316244149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0038" y="654976"/>
            <a:ext cx="11751962" cy="5693866"/>
          </a:xfrm>
          <a:prstGeom prst="rect">
            <a:avLst/>
          </a:prstGeom>
          <a:noFill/>
        </p:spPr>
        <p:txBody>
          <a:bodyPr wrap="square" rtlCol="0">
            <a:spAutoFit/>
          </a:bodyPr>
          <a:lstStyle/>
          <a:p>
            <a:r>
              <a:rPr lang="en-US" altLang="zh-CN" sz="2800" dirty="0"/>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j, k;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u, v;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intStart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intEnd</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创建动态数组空间</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inDegree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new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verEarly</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new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edgeType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verLast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new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edgeType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edgeEL</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new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keyEdge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edgeType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&gt;[edges];</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找到起点和终点的下标</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intStart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intEnd</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-1;</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for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=0;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if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verList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]==start)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intStart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if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verList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]==end)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intEnd</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if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intStart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==-1)||(</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intEnd</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==-1)) throw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outOfBound</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44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22541207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0038" y="892272"/>
            <a:ext cx="11751962" cy="5262979"/>
          </a:xfrm>
          <a:prstGeom prst="rect">
            <a:avLst/>
          </a:prstGeom>
          <a:noFill/>
        </p:spPr>
        <p:txBody>
          <a:bodyPr wrap="square" rtlCol="0">
            <a:spAutoFit/>
          </a:bodyPr>
          <a:lstStyle/>
          <a:p>
            <a:r>
              <a:rPr lang="en-US" altLang="zh-CN" sz="2800" dirty="0"/>
              <a:t>    </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计算每个顶点的入度，邻接矩阵每一列有边的元素个数相加</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for (j=0; j&lt;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inDegree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[j] = 0;</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for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=0;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if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!=j)&amp;&amp;(</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edgeMatrix</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noEdge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inDegree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[j]++;</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初始化顶点最早发生时间</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for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=0;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verEarly</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0;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680455281"/>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41255" y="613977"/>
            <a:ext cx="11751962" cy="6001643"/>
          </a:xfrm>
          <a:prstGeom prst="rect">
            <a:avLst/>
          </a:prstGeom>
          <a:noFill/>
        </p:spPr>
        <p:txBody>
          <a:bodyPr wrap="square" rtlCol="0">
            <a:spAutoFit/>
          </a:bodyPr>
          <a:lstStyle/>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计算每个顶点的最早发生时间</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初始化起点的最早发生时间</a:t>
            </a:r>
          </a:p>
          <a:p>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err="1">
                <a:latin typeface="Times New Roman" panose="02020603050405020304" pitchFamily="18" charset="0"/>
                <a:ea typeface="华文楷体" panose="02010600040101010101" pitchFamily="2" charset="-122"/>
                <a:cs typeface="Times New Roman" panose="02020603050405020304" pitchFamily="18" charset="0"/>
              </a:rPr>
              <a:t>verEarly</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err="1">
                <a:latin typeface="Times New Roman" panose="02020603050405020304" pitchFamily="18" charset="0"/>
                <a:ea typeface="华文楷体" panose="02010600040101010101" pitchFamily="2" charset="-122"/>
                <a:cs typeface="Times New Roman" panose="02020603050405020304" pitchFamily="18" charset="0"/>
              </a:rPr>
              <a:t>intStart</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 = 0;  </a:t>
            </a:r>
            <a:r>
              <a:rPr lang="en-US" altLang="zh-CN" sz="2400" b="1"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400" b="1" dirty="0" err="1">
                <a:latin typeface="Times New Roman" panose="02020603050405020304" pitchFamily="18" charset="0"/>
                <a:ea typeface="华文楷体" panose="02010600040101010101" pitchFamily="2" charset="-122"/>
                <a:cs typeface="Times New Roman" panose="02020603050405020304" pitchFamily="18" charset="0"/>
              </a:rPr>
              <a:t>intStart</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err="1">
                <a:latin typeface="Times New Roman" panose="02020603050405020304" pitchFamily="18" charset="0"/>
                <a:ea typeface="华文楷体" panose="02010600040101010101" pitchFamily="2" charset="-122"/>
                <a:cs typeface="Times New Roman" panose="02020603050405020304" pitchFamily="18" charset="0"/>
              </a:rPr>
              <a:t>s2.push</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b="1"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计算其他顶点的最早发生时间</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while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intEnd</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当终点因为入度为零压栈、出栈时，计算结束</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for (j=0; j&lt;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if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!=j)&amp;&amp;(</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edgeMatrix</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noEdge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inDegree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if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inDegree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[j]==0) s1.push(j);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入度为</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0</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，进栈</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if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verEarly</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verEarly</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edgeMatrix</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verEarly</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 = </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verEarly</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edgeMatrix</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 = s1.top(); s1.pop();     s2.push(</a:t>
            </a:r>
            <a:r>
              <a:rPr lang="en-US" altLang="zh-CN" sz="2400" b="1"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b="1" dirty="0">
                <a:latin typeface="Times New Roman" panose="02020603050405020304" pitchFamily="18" charset="0"/>
                <a:ea typeface="华文楷体" panose="02010600040101010101" pitchFamily="2" charset="-122"/>
                <a:cs typeface="Times New Roman" panose="02020603050405020304" pitchFamily="18" charset="0"/>
              </a:rPr>
              <a:t>当前确定了最早发生时间的顶点入栈</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531525132"/>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0038" y="991663"/>
            <a:ext cx="11751962" cy="4893647"/>
          </a:xfrm>
          <a:prstGeom prst="rect">
            <a:avLst/>
          </a:prstGeom>
          <a:noFill/>
        </p:spPr>
        <p:txBody>
          <a:bodyPr wrap="square" rtlCol="0">
            <a:spAutoFit/>
          </a:bodyPr>
          <a:lstStyle/>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初始化顶点最迟发生时间</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for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=0;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verLast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verEarly</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intEnd</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按照计算顶点最早发生时间逆序依次计算顶点最迟发生时间</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while (!s2.isEmpty())</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j = s2.top(); s2.pop();</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修改所有射入顶点</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的边的箭尾顶点的最迟发生时间</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for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=0;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if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!=j)&amp;&amp;(</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edgeMatrix</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noEdge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if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verLast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&gt;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verLast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edgeMatrix</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verLast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verLast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edgeMatrix</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36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491564776"/>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0038" y="892272"/>
            <a:ext cx="11751962" cy="5632311"/>
          </a:xfrm>
          <a:prstGeom prst="rect">
            <a:avLst/>
          </a:prstGeom>
          <a:noFill/>
        </p:spPr>
        <p:txBody>
          <a:bodyPr wrap="square" rtlCol="0">
            <a:spAutoFit/>
          </a:bodyPr>
          <a:lstStyle/>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建立边信息数组</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k=0;</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for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=0;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for (j=0; j&lt;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if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!=j)&amp;&amp;(</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edgeMatrix</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noEdge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edgeEL</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[k].u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edgeEL</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[k].v = j;</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edgeEL</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[k].weight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edgeMatrix</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     k++;</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将边的最早发生时间</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u,v</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设置为箭尾顶点</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u</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的最早发生时间</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将边的最迟发生时间</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u,v</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设置为箭头顶点</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v</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的最迟发生时间</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u,v</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边的权重</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for (k=0; k&lt;edges; k++)</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u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edgeEL</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[k].u;    v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edgeEL</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[k].v;</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edgeEL</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[k].early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verEarly</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[u];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edgeEL</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[k].last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verLast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[v]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edgeEL</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[k].weight;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549940875"/>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40051" y="806547"/>
            <a:ext cx="11751962" cy="5693866"/>
          </a:xfrm>
          <a:prstGeom prst="rect">
            <a:avLst/>
          </a:prstGeom>
          <a:noFill/>
        </p:spPr>
        <p:txBody>
          <a:bodyPr wrap="square" rtlCol="0">
            <a:spAutoFit/>
          </a:bodyPr>
          <a:lstStyle/>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输出关键活动</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cout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&lt;&lt;"</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关键活动：</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endl</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for (k=0; k&lt;edges; k++)</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if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edgeEL</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[k].early ==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edgeEL</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[k].last)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u =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edgeEL</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[k].u;</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v =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edgeEL</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[k].v;</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cout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verList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[u]&lt;&lt;"-&gt;"&lt;&lt;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verList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[v]&lt;&lt;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endl</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cout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&lt;&lt;"early: "&lt;&lt;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edgeEL</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[k].early&lt;&lt;"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&lt;&lt;"last: "&lt;&lt;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edgeEL</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[k].last;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cout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endl</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endl</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127990977"/>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57832" y="804052"/>
            <a:ext cx="7971159"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求关键路径算法的性能分析：</a:t>
            </a:r>
          </a:p>
        </p:txBody>
      </p:sp>
      <p:cxnSp>
        <p:nvCxnSpPr>
          <p:cNvPr id="5" name="Line 5086"/>
          <p:cNvCxnSpPr>
            <a:cxnSpLocks noChangeShapeType="1"/>
          </p:cNvCxnSpPr>
          <p:nvPr/>
        </p:nvCxnSpPr>
        <p:spPr bwMode="auto">
          <a:xfrm>
            <a:off x="1524000" y="9189720"/>
            <a:ext cx="4914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mc:AlternateContent xmlns:mc="http://schemas.openxmlformats.org/markup-compatibility/2006" xmlns:a14="http://schemas.microsoft.com/office/drawing/2010/main">
        <mc:Choice Requires="a14">
          <p:sp>
            <p:nvSpPr>
              <p:cNvPr id="9" name="文本框 8"/>
              <p:cNvSpPr txBox="1"/>
              <p:nvPr/>
            </p:nvSpPr>
            <p:spPr>
              <a:xfrm>
                <a:off x="357832" y="1793391"/>
                <a:ext cx="11191438" cy="3669851"/>
              </a:xfrm>
              <a:prstGeom prst="rect">
                <a:avLst/>
              </a:prstGeom>
              <a:noFill/>
            </p:spPr>
            <p:txBody>
              <a:bodyPr wrap="square" rtlCol="0">
                <a:spAutoFit/>
              </a:bodyPr>
              <a:lstStyle/>
              <a:p>
                <a:r>
                  <a:rPr lang="zh-CN" altLang="en-US" sz="2800" b="1" dirty="0">
                    <a:latin typeface="Times New Roman" panose="02020603050405020304" pitchFamily="18" charset="0"/>
                    <a:ea typeface="华文楷体" panose="02010600040101010101" pitchFamily="2" charset="-122"/>
                    <a:cs typeface="Times New Roman" panose="02020603050405020304" pitchFamily="18" charset="0"/>
                  </a:rPr>
                  <a:t>图用邻接矩阵方法存储时：</a:t>
                </a:r>
                <a:endParaRPr lang="en-US" altLang="zh-CN" sz="2800" b="1" dirty="0">
                  <a:latin typeface="Times New Roman" panose="02020603050405020304" pitchFamily="18" charset="0"/>
                  <a:ea typeface="华文楷体" panose="02010600040101010101" pitchFamily="2" charset="-122"/>
                  <a:cs typeface="Times New Roman" panose="02020603050405020304" pitchFamily="18" charset="0"/>
                </a:endParaRPr>
              </a:p>
              <a:p>
                <a:endParaRPr lang="en-US" altLang="zh-CN" sz="2800" b="1" dirty="0">
                  <a:latin typeface="Times New Roman" panose="02020603050405020304" pitchFamily="18" charset="0"/>
                  <a:ea typeface="华文楷体" panose="02010600040101010101" pitchFamily="2" charset="-122"/>
                  <a:cs typeface="Times New Roman" panose="02020603050405020304" pitchFamily="18" charset="0"/>
                </a:endParaRPr>
              </a:p>
              <a:p>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找起点和终点下标花费时间</a:t>
                </a:r>
                <a14:m>
                  <m:oMath xmlns:m="http://schemas.openxmlformats.org/officeDocument/2006/math">
                    <m:r>
                      <m:rPr>
                        <m:sty m:val="p"/>
                      </m:rPr>
                      <a:rPr lang="en-US" altLang="zh-CN" sz="2800">
                        <a:latin typeface="Cambria Math" panose="02040503050406030204" pitchFamily="18" charset="0"/>
                      </a:rPr>
                      <m:t>O</m:t>
                    </m:r>
                    <m:r>
                      <a:rPr lang="en-US" altLang="zh-CN" sz="2800">
                        <a:latin typeface="Cambria Math" panose="02040503050406030204" pitchFamily="18" charset="0"/>
                      </a:rPr>
                      <m:t>(</m:t>
                    </m:r>
                    <m:r>
                      <m:rPr>
                        <m:sty m:val="p"/>
                      </m:rPr>
                      <a:rPr lang="en-US" altLang="zh-CN" sz="2800">
                        <a:latin typeface="Cambria Math" panose="02040503050406030204" pitchFamily="18" charset="0"/>
                      </a:rPr>
                      <m:t>n</m:t>
                    </m:r>
                    <m:r>
                      <a:rPr lang="en-US" altLang="zh-CN" sz="2800">
                        <a:latin typeface="Cambria Math" panose="02040503050406030204" pitchFamily="18" charset="0"/>
                      </a:rPr>
                      <m:t>)</m:t>
                    </m:r>
                  </m:oMath>
                </a14:m>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、计算顶点入度花费时间</a:t>
                </a:r>
                <a14:m>
                  <m:oMath xmlns:m="http://schemas.openxmlformats.org/officeDocument/2006/math">
                    <m:r>
                      <m:rPr>
                        <m:sty m:val="p"/>
                      </m:rPr>
                      <a:rPr lang="en-US" altLang="zh-CN" sz="2800">
                        <a:latin typeface="Cambria Math" panose="02040503050406030204" pitchFamily="18" charset="0"/>
                      </a:rPr>
                      <m:t>O</m:t>
                    </m:r>
                    <m:d>
                      <m:dPr>
                        <m:ctrlPr>
                          <a:rPr lang="zh-CN" altLang="zh-CN" sz="2800" i="1">
                            <a:latin typeface="Cambria Math" panose="02040503050406030204" pitchFamily="18" charset="0"/>
                          </a:rPr>
                        </m:ctrlPr>
                      </m:dPr>
                      <m:e>
                        <m:sSup>
                          <m:sSupPr>
                            <m:ctrlPr>
                              <a:rPr lang="zh-CN" altLang="zh-CN" sz="2800" i="1">
                                <a:latin typeface="Cambria Math" panose="02040503050406030204" pitchFamily="18" charset="0"/>
                              </a:rPr>
                            </m:ctrlPr>
                          </m:sSupPr>
                          <m:e>
                            <m:r>
                              <a:rPr lang="en-US" altLang="zh-CN" sz="2800">
                                <a:latin typeface="Cambria Math" panose="02040503050406030204" pitchFamily="18" charset="0"/>
                              </a:rPr>
                              <m:t>𝑛</m:t>
                            </m:r>
                          </m:e>
                          <m:sup>
                            <m:r>
                              <a:rPr lang="en-US" altLang="zh-CN" sz="2800">
                                <a:latin typeface="Cambria Math" panose="02040503050406030204" pitchFamily="18" charset="0"/>
                              </a:rPr>
                              <m:t>2</m:t>
                            </m:r>
                          </m:sup>
                        </m:sSup>
                      </m:e>
                    </m:d>
                    <m:r>
                      <a:rPr lang="zh-CN" altLang="zh-CN" sz="2800">
                        <a:latin typeface="Cambria Math" panose="02040503050406030204" pitchFamily="18" charset="0"/>
                      </a:rPr>
                      <m:t>、</m:t>
                    </m:r>
                  </m:oMath>
                </a14:m>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顶点最早发生时间</a:t>
                </a:r>
                <a14:m>
                  <m:oMath xmlns:m="http://schemas.openxmlformats.org/officeDocument/2006/math">
                    <m:r>
                      <a:rPr lang="zh-CN" altLang="zh-CN" sz="2800">
                        <a:latin typeface="Cambria Math" panose="02040503050406030204" pitchFamily="18" charset="0"/>
                      </a:rPr>
                      <m:t>花费时间</m:t>
                    </m:r>
                    <m:r>
                      <m:rPr>
                        <m:sty m:val="p"/>
                      </m:rPr>
                      <a:rPr lang="en-US" altLang="zh-CN" sz="2800">
                        <a:latin typeface="Cambria Math" panose="02040503050406030204" pitchFamily="18" charset="0"/>
                      </a:rPr>
                      <m:t>O</m:t>
                    </m:r>
                    <m:r>
                      <a:rPr lang="en-US" altLang="zh-CN" sz="2800">
                        <a:latin typeface="Cambria Math" panose="02040503050406030204" pitchFamily="18" charset="0"/>
                      </a:rPr>
                      <m:t>(</m:t>
                    </m:r>
                    <m:sSup>
                      <m:sSupPr>
                        <m:ctrlPr>
                          <a:rPr lang="zh-CN" altLang="zh-CN" sz="2800" i="1">
                            <a:latin typeface="Cambria Math" panose="02040503050406030204" pitchFamily="18" charset="0"/>
                          </a:rPr>
                        </m:ctrlPr>
                      </m:sSupPr>
                      <m:e>
                        <m:r>
                          <a:rPr lang="en-US" altLang="zh-CN" sz="2800">
                            <a:latin typeface="Cambria Math" panose="02040503050406030204" pitchFamily="18" charset="0"/>
                          </a:rPr>
                          <m:t>𝑛</m:t>
                        </m:r>
                      </m:e>
                      <m:sup>
                        <m:r>
                          <a:rPr lang="en-US" altLang="zh-CN" sz="2800">
                            <a:latin typeface="Cambria Math" panose="02040503050406030204" pitchFamily="18" charset="0"/>
                          </a:rPr>
                          <m:t>2</m:t>
                        </m:r>
                      </m:sup>
                    </m:sSup>
                    <m:r>
                      <a:rPr lang="en-US" altLang="zh-CN" sz="2800">
                        <a:latin typeface="Cambria Math" panose="02040503050406030204" pitchFamily="18" charset="0"/>
                      </a:rPr>
                      <m:t>)</m:t>
                    </m:r>
                  </m:oMath>
                </a14:m>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、计算顶点最迟发生时间</a:t>
                </a:r>
                <a14:m>
                  <m:oMath xmlns:m="http://schemas.openxmlformats.org/officeDocument/2006/math">
                    <m:r>
                      <a:rPr lang="zh-CN" altLang="zh-CN" sz="2800">
                        <a:latin typeface="Cambria Math" panose="02040503050406030204" pitchFamily="18" charset="0"/>
                      </a:rPr>
                      <m:t>花费时间</m:t>
                    </m:r>
                    <m:r>
                      <m:rPr>
                        <m:sty m:val="p"/>
                      </m:rPr>
                      <a:rPr lang="en-US" altLang="zh-CN" sz="2800">
                        <a:latin typeface="Cambria Math" panose="02040503050406030204" pitchFamily="18" charset="0"/>
                      </a:rPr>
                      <m:t>O</m:t>
                    </m:r>
                    <m:r>
                      <a:rPr lang="en-US" altLang="zh-CN" sz="2800">
                        <a:latin typeface="Cambria Math" panose="02040503050406030204" pitchFamily="18" charset="0"/>
                      </a:rPr>
                      <m:t>(</m:t>
                    </m:r>
                    <m:sSup>
                      <m:sSupPr>
                        <m:ctrlPr>
                          <a:rPr lang="zh-CN" altLang="zh-CN" sz="2800" i="1">
                            <a:latin typeface="Cambria Math" panose="02040503050406030204" pitchFamily="18" charset="0"/>
                          </a:rPr>
                        </m:ctrlPr>
                      </m:sSupPr>
                      <m:e>
                        <m:r>
                          <a:rPr lang="en-US" altLang="zh-CN" sz="2800">
                            <a:latin typeface="Cambria Math" panose="02040503050406030204" pitchFamily="18" charset="0"/>
                          </a:rPr>
                          <m:t>𝑛</m:t>
                        </m:r>
                      </m:e>
                      <m:sup>
                        <m:r>
                          <a:rPr lang="en-US" altLang="zh-CN" sz="2800">
                            <a:latin typeface="Cambria Math" panose="02040503050406030204" pitchFamily="18" charset="0"/>
                          </a:rPr>
                          <m:t>2</m:t>
                        </m:r>
                      </m:sup>
                    </m:sSup>
                    <m:r>
                      <a:rPr lang="en-US" altLang="zh-CN" sz="2800">
                        <a:latin typeface="Cambria Math" panose="02040503050406030204" pitchFamily="18" charset="0"/>
                      </a:rPr>
                      <m:t>)</m:t>
                    </m:r>
                  </m:oMath>
                </a14:m>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、建立边信息花费时间</a:t>
                </a:r>
                <a14:m>
                  <m:oMath xmlns:m="http://schemas.openxmlformats.org/officeDocument/2006/math">
                    <m:r>
                      <m:rPr>
                        <m:sty m:val="p"/>
                      </m:rPr>
                      <a:rPr lang="en-US" altLang="zh-CN" sz="2800">
                        <a:latin typeface="Cambria Math" panose="02040503050406030204" pitchFamily="18" charset="0"/>
                      </a:rPr>
                      <m:t>O</m:t>
                    </m:r>
                    <m:d>
                      <m:dPr>
                        <m:ctrlPr>
                          <a:rPr lang="zh-CN" altLang="zh-CN" sz="2800" i="1">
                            <a:latin typeface="Cambria Math" panose="02040503050406030204" pitchFamily="18" charset="0"/>
                          </a:rPr>
                        </m:ctrlPr>
                      </m:dPr>
                      <m:e>
                        <m:sSup>
                          <m:sSupPr>
                            <m:ctrlPr>
                              <a:rPr lang="zh-CN" altLang="zh-CN" sz="2800" i="1">
                                <a:latin typeface="Cambria Math" panose="02040503050406030204" pitchFamily="18" charset="0"/>
                              </a:rPr>
                            </m:ctrlPr>
                          </m:sSupPr>
                          <m:e>
                            <m:r>
                              <a:rPr lang="en-US" altLang="zh-CN" sz="2800">
                                <a:latin typeface="Cambria Math" panose="02040503050406030204" pitchFamily="18" charset="0"/>
                              </a:rPr>
                              <m:t>𝑛</m:t>
                            </m:r>
                          </m:e>
                          <m:sup>
                            <m:r>
                              <a:rPr lang="en-US" altLang="zh-CN" sz="2800">
                                <a:latin typeface="Cambria Math" panose="02040503050406030204" pitchFamily="18" charset="0"/>
                              </a:rPr>
                              <m:t>2</m:t>
                            </m:r>
                          </m:sup>
                        </m:sSup>
                      </m:e>
                    </m:d>
                    <m:r>
                      <a:rPr lang="zh-CN" altLang="zh-CN" sz="2800">
                        <a:latin typeface="Cambria Math" panose="02040503050406030204" pitchFamily="18" charset="0"/>
                      </a:rPr>
                      <m:t>、</m:t>
                    </m:r>
                  </m:oMath>
                </a14:m>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计算活动的最早</a:t>
                </a:r>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开始</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时间花费时间</a:t>
                </a:r>
                <a14:m>
                  <m:oMath xmlns:m="http://schemas.openxmlformats.org/officeDocument/2006/math">
                    <m:r>
                      <m:rPr>
                        <m:sty m:val="p"/>
                      </m:rPr>
                      <a:rPr lang="en-US" altLang="zh-CN" sz="2800">
                        <a:latin typeface="Cambria Math" panose="02040503050406030204" pitchFamily="18" charset="0"/>
                      </a:rPr>
                      <m:t>O</m:t>
                    </m:r>
                    <m:r>
                      <a:rPr lang="en-US" altLang="zh-CN" sz="2800">
                        <a:latin typeface="Cambria Math" panose="02040503050406030204" pitchFamily="18" charset="0"/>
                      </a:rPr>
                      <m:t>(</m:t>
                    </m:r>
                    <m:r>
                      <m:rPr>
                        <m:sty m:val="p"/>
                      </m:rPr>
                      <a:rPr lang="en-US" altLang="zh-CN" sz="2800">
                        <a:latin typeface="Cambria Math" panose="02040503050406030204" pitchFamily="18" charset="0"/>
                      </a:rPr>
                      <m:t>e</m:t>
                    </m:r>
                    <m:r>
                      <a:rPr lang="en-US" altLang="zh-CN" sz="2800">
                        <a:latin typeface="Cambria Math" panose="02040503050406030204" pitchFamily="18" charset="0"/>
                      </a:rPr>
                      <m:t>)</m:t>
                    </m:r>
                  </m:oMath>
                </a14:m>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、计算活动的最迟</a:t>
                </a:r>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开始</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时间花费时间</a:t>
                </a:r>
                <a14:m>
                  <m:oMath xmlns:m="http://schemas.openxmlformats.org/officeDocument/2006/math">
                    <m:r>
                      <m:rPr>
                        <m:sty m:val="p"/>
                      </m:rPr>
                      <a:rPr lang="en-US" altLang="zh-CN" sz="2800">
                        <a:latin typeface="Cambria Math" panose="02040503050406030204" pitchFamily="18" charset="0"/>
                      </a:rPr>
                      <m:t>O</m:t>
                    </m:r>
                    <m:r>
                      <a:rPr lang="en-US" altLang="zh-CN" sz="2800">
                        <a:latin typeface="Cambria Math" panose="02040503050406030204" pitchFamily="18" charset="0"/>
                      </a:rPr>
                      <m:t>(</m:t>
                    </m:r>
                    <m:r>
                      <m:rPr>
                        <m:sty m:val="p"/>
                      </m:rPr>
                      <a:rPr lang="en-US" altLang="zh-CN" sz="2800">
                        <a:latin typeface="Cambria Math" panose="02040503050406030204" pitchFamily="18" charset="0"/>
                      </a:rPr>
                      <m:t>e</m:t>
                    </m:r>
                    <m:r>
                      <a:rPr lang="en-US" altLang="zh-CN" sz="2800">
                        <a:latin typeface="Cambria Math" panose="02040503050406030204" pitchFamily="18" charset="0"/>
                      </a:rPr>
                      <m:t>)</m:t>
                    </m:r>
                  </m:oMath>
                </a14:m>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、输出关键活动花费时间</a:t>
                </a:r>
                <a14:m>
                  <m:oMath xmlns:m="http://schemas.openxmlformats.org/officeDocument/2006/math">
                    <m:r>
                      <m:rPr>
                        <m:sty m:val="p"/>
                      </m:rPr>
                      <a:rPr lang="en-US" altLang="zh-CN" sz="2800">
                        <a:latin typeface="Cambria Math" panose="02040503050406030204" pitchFamily="18" charset="0"/>
                      </a:rPr>
                      <m:t>O</m:t>
                    </m:r>
                    <m:r>
                      <a:rPr lang="en-US" altLang="zh-CN" sz="2800">
                        <a:latin typeface="Cambria Math" panose="02040503050406030204" pitchFamily="18" charset="0"/>
                      </a:rPr>
                      <m:t>(</m:t>
                    </m:r>
                    <m:r>
                      <m:rPr>
                        <m:sty m:val="p"/>
                      </m:rPr>
                      <a:rPr lang="en-US" altLang="zh-CN" sz="2800">
                        <a:latin typeface="Cambria Math" panose="02040503050406030204" pitchFamily="18" charset="0"/>
                      </a:rPr>
                      <m:t>e</m:t>
                    </m:r>
                    <m:r>
                      <a:rPr lang="en-US" altLang="zh-CN" sz="2800">
                        <a:latin typeface="Cambria Math" panose="02040503050406030204" pitchFamily="18" charset="0"/>
                      </a:rPr>
                      <m:t>)</m:t>
                    </m:r>
                  </m:oMath>
                </a14:m>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一般</a:t>
                </a:r>
                <a14:m>
                  <m:oMath xmlns:m="http://schemas.openxmlformats.org/officeDocument/2006/math">
                    <m:r>
                      <m:rPr>
                        <m:sty m:val="p"/>
                      </m:rPr>
                      <a:rPr lang="en-US" altLang="zh-CN" sz="2800">
                        <a:latin typeface="Cambria Math" panose="02040503050406030204" pitchFamily="18" charset="0"/>
                      </a:rPr>
                      <m:t>e</m:t>
                    </m:r>
                  </m:oMath>
                </a14:m>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远小于</a:t>
                </a:r>
                <a14:m>
                  <m:oMath xmlns:m="http://schemas.openxmlformats.org/officeDocument/2006/math">
                    <m:r>
                      <m:rPr>
                        <m:sty m:val="p"/>
                      </m:rPr>
                      <a:rPr lang="en-US" altLang="zh-CN" sz="2800">
                        <a:latin typeface="Cambria Math" panose="02040503050406030204" pitchFamily="18" charset="0"/>
                      </a:rPr>
                      <m:t>n</m:t>
                    </m:r>
                  </m:oMath>
                </a14:m>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所以总的时间代价为</a:t>
                </a:r>
                <a14:m>
                  <m:oMath xmlns:m="http://schemas.openxmlformats.org/officeDocument/2006/math">
                    <m:r>
                      <m:rPr>
                        <m:sty m:val="p"/>
                      </m:rPr>
                      <a:rPr lang="en-US" altLang="zh-CN" sz="2800">
                        <a:latin typeface="Cambria Math" panose="02040503050406030204" pitchFamily="18" charset="0"/>
                      </a:rPr>
                      <m:t>O</m:t>
                    </m:r>
                    <m:r>
                      <a:rPr lang="en-US" altLang="zh-CN" sz="2800">
                        <a:latin typeface="Cambria Math" panose="02040503050406030204" pitchFamily="18" charset="0"/>
                      </a:rPr>
                      <m:t>(</m:t>
                    </m:r>
                    <m:sSup>
                      <m:sSupPr>
                        <m:ctrlPr>
                          <a:rPr lang="zh-CN" altLang="zh-CN" sz="2800" i="1">
                            <a:latin typeface="Cambria Math" panose="02040503050406030204" pitchFamily="18" charset="0"/>
                          </a:rPr>
                        </m:ctrlPr>
                      </m:sSupPr>
                      <m:e>
                        <m:r>
                          <a:rPr lang="en-US" altLang="zh-CN" sz="2800">
                            <a:latin typeface="Cambria Math" panose="02040503050406030204" pitchFamily="18" charset="0"/>
                          </a:rPr>
                          <m:t>𝑛</m:t>
                        </m:r>
                      </m:e>
                      <m:sup>
                        <m:r>
                          <a:rPr lang="en-US" altLang="zh-CN" sz="2800">
                            <a:latin typeface="Cambria Math" panose="02040503050406030204" pitchFamily="18" charset="0"/>
                          </a:rPr>
                          <m:t>2</m:t>
                        </m:r>
                      </m:sup>
                    </m:sSup>
                    <m:r>
                      <a:rPr lang="en-US" altLang="zh-CN" sz="2800">
                        <a:latin typeface="Cambria Math" panose="02040503050406030204" pitchFamily="18" charset="0"/>
                      </a:rPr>
                      <m:t>)</m:t>
                    </m:r>
                  </m:oMath>
                </a14:m>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2800" dirty="0">
                  <a:latin typeface="Times New Roman" panose="02020603050405020304" pitchFamily="18" charset="0"/>
                  <a:ea typeface="华文楷体" panose="02010600040101010101" pitchFamily="2" charset="-122"/>
                  <a:cs typeface="Times New Roman" panose="02020603050405020304" pitchFamily="18" charset="0"/>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357832" y="1793391"/>
                <a:ext cx="11191438" cy="3669851"/>
              </a:xfrm>
              <a:prstGeom prst="rect">
                <a:avLst/>
              </a:prstGeom>
              <a:blipFill>
                <a:blip r:embed="rId3"/>
                <a:stretch>
                  <a:fillRect l="-1144" t="-1661" r="-4248" b="-16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7515852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373200" y="2135297"/>
            <a:ext cx="3941876" cy="3251089"/>
          </a:xfrm>
        </p:spPr>
        <p:txBody>
          <a:bodyPr>
            <a:noAutofit/>
          </a:bodyPr>
          <a:lstStyle/>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 </a:t>
            </a:r>
            <a:r>
              <a:rPr lang="zh-CN" altLang="en-US" sz="2800" dirty="0">
                <a:latin typeface="华文楷体" pitchFamily="2" charset="-122"/>
                <a:ea typeface="华文楷体" pitchFamily="2" charset="-122"/>
              </a:rPr>
              <a:t>图的概念</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图的存储和操作实现</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图的遍历</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图的连通性</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endParaRPr lang="en-US" altLang="zh-CN" sz="2800" dirty="0">
              <a:solidFill>
                <a:srgbClr val="FF0000"/>
              </a:solidFill>
              <a:latin typeface="华文楷体" pitchFamily="2" charset="-122"/>
              <a:ea typeface="华文楷体" pitchFamily="2" charset="-122"/>
            </a:endParaRPr>
          </a:p>
        </p:txBody>
      </p:sp>
      <p:sp>
        <p:nvSpPr>
          <p:cNvPr id="3" name="Rectangle 3"/>
          <p:cNvSpPr txBox="1">
            <a:spLocks noChangeArrowheads="1"/>
          </p:cNvSpPr>
          <p:nvPr/>
        </p:nvSpPr>
        <p:spPr>
          <a:xfrm>
            <a:off x="6472238" y="2135298"/>
            <a:ext cx="4571999" cy="3251089"/>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buFont typeface="Wingdings" panose="05000000000000000000" pitchFamily="2" charset="2"/>
              <a:buChar char="Ø"/>
              <a:defRPr/>
            </a:pPr>
            <a:r>
              <a:rPr lang="en-US" altLang="zh-CN" sz="2800" dirty="0" err="1">
                <a:latin typeface="华文楷体" pitchFamily="2" charset="-122"/>
                <a:ea typeface="华文楷体" pitchFamily="2" charset="-122"/>
              </a:rPr>
              <a:t>AOV</a:t>
            </a:r>
            <a:r>
              <a:rPr lang="zh-CN" altLang="en-US" sz="2800" dirty="0">
                <a:latin typeface="华文楷体" pitchFamily="2" charset="-122"/>
                <a:ea typeface="华文楷体" pitchFamily="2" charset="-122"/>
              </a:rPr>
              <a:t>网和</a:t>
            </a:r>
            <a:r>
              <a:rPr lang="en-US" altLang="zh-CN" sz="2800" dirty="0" err="1">
                <a:latin typeface="华文楷体" pitchFamily="2" charset="-122"/>
                <a:ea typeface="华文楷体" pitchFamily="2" charset="-122"/>
              </a:rPr>
              <a:t>AOE</a:t>
            </a:r>
            <a:r>
              <a:rPr lang="zh-CN" altLang="en-US" sz="2800" dirty="0">
                <a:latin typeface="华文楷体" pitchFamily="2" charset="-122"/>
                <a:ea typeface="华文楷体" pitchFamily="2" charset="-122"/>
              </a:rPr>
              <a:t>网</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最小代价生成树*</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最短路径*</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endParaRPr lang="en-US" altLang="zh-CN" sz="2800" dirty="0">
              <a:solidFill>
                <a:srgbClr val="FF0000"/>
              </a:solidFill>
              <a:latin typeface="华文楷体" pitchFamily="2" charset="-122"/>
              <a:ea typeface="华文楷体" pitchFamily="2" charset="-122"/>
            </a:endParaRPr>
          </a:p>
        </p:txBody>
      </p:sp>
    </p:spTree>
    <p:extLst>
      <p:ext uri="{BB962C8B-B14F-4D97-AF65-F5344CB8AC3E}">
        <p14:creationId xmlns:p14="http://schemas.microsoft.com/office/powerpoint/2010/main" val="907377701"/>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59" y="1598618"/>
            <a:ext cx="11162883" cy="4663034"/>
          </a:xfrm>
        </p:spPr>
        <p:txBody>
          <a:bodyPr>
            <a:normAutofit fontScale="92500"/>
          </a:bodyPr>
          <a:lstStyle/>
          <a:p>
            <a:pPr marL="0" indent="0">
              <a:buNone/>
            </a:pPr>
            <a:r>
              <a:rPr lang="zh-CN" altLang="zh-CN" sz="2800" b="0" dirty="0">
                <a:ea typeface="华文楷体" pitchFamily="2" charset="-122"/>
                <a:cs typeface="Times New Roman" panose="02020603050405020304" pitchFamily="18" charset="0"/>
              </a:rPr>
              <a:t>当一个无向图中每条边有一个权值（如：长度、时间、代价等），这个图通常称为网络。如果这个无向图是连通的，且其子图满足以下</a:t>
            </a:r>
            <a:r>
              <a:rPr lang="en-US" altLang="zh-CN" sz="2800" b="0" dirty="0">
                <a:ea typeface="华文楷体" pitchFamily="2" charset="-122"/>
                <a:cs typeface="Times New Roman" panose="02020603050405020304" pitchFamily="18" charset="0"/>
              </a:rPr>
              <a:t>4</a:t>
            </a:r>
            <a:r>
              <a:rPr lang="zh-CN" altLang="zh-CN" sz="2800" b="0" dirty="0">
                <a:ea typeface="华文楷体" pitchFamily="2" charset="-122"/>
                <a:cs typeface="Times New Roman" panose="02020603050405020304" pitchFamily="18" charset="0"/>
              </a:rPr>
              <a:t>个条件：</a:t>
            </a:r>
          </a:p>
          <a:p>
            <a:pPr marL="514350" lvl="0" indent="-514350">
              <a:buFont typeface="+mj-lt"/>
              <a:buAutoNum type="arabicPeriod"/>
            </a:pPr>
            <a:r>
              <a:rPr lang="zh-CN" altLang="zh-CN" sz="2800" b="0" dirty="0">
                <a:ea typeface="华文楷体" pitchFamily="2" charset="-122"/>
                <a:cs typeface="Times New Roman" panose="02020603050405020304" pitchFamily="18" charset="0"/>
              </a:rPr>
              <a:t>包含原来网络中的所有顶点</a:t>
            </a:r>
          </a:p>
          <a:p>
            <a:pPr marL="514350" lvl="0" indent="-514350">
              <a:buFont typeface="+mj-lt"/>
              <a:buAutoNum type="arabicPeriod"/>
            </a:pPr>
            <a:r>
              <a:rPr lang="zh-CN" altLang="zh-CN" sz="2800" b="0" dirty="0">
                <a:ea typeface="华文楷体" pitchFamily="2" charset="-122"/>
                <a:cs typeface="Times New Roman" panose="02020603050405020304" pitchFamily="18" charset="0"/>
              </a:rPr>
              <a:t>包含原来网络中的部分边</a:t>
            </a:r>
          </a:p>
          <a:p>
            <a:pPr marL="514350" lvl="0" indent="-514350">
              <a:buFont typeface="+mj-lt"/>
              <a:buAutoNum type="arabicPeriod"/>
            </a:pPr>
            <a:r>
              <a:rPr lang="zh-CN" altLang="zh-CN" sz="2800" b="0" dirty="0">
                <a:ea typeface="华文楷体" pitchFamily="2" charset="-122"/>
                <a:cs typeface="Times New Roman" panose="02020603050405020304" pitchFamily="18" charset="0"/>
              </a:rPr>
              <a:t>该子图是连通的</a:t>
            </a:r>
          </a:p>
          <a:p>
            <a:pPr marL="514350" lvl="0" indent="-514350">
              <a:buFont typeface="+mj-lt"/>
              <a:buAutoNum type="arabicPeriod"/>
            </a:pPr>
            <a:r>
              <a:rPr lang="zh-CN" altLang="zh-CN" sz="2800" b="0" dirty="0">
                <a:ea typeface="华文楷体" pitchFamily="2" charset="-122"/>
                <a:cs typeface="Times New Roman" panose="02020603050405020304" pitchFamily="18" charset="0"/>
              </a:rPr>
              <a:t>在同时满足</a:t>
            </a:r>
            <a:r>
              <a:rPr lang="en-US" altLang="zh-CN" sz="2800" b="0" dirty="0">
                <a:ea typeface="华文楷体" pitchFamily="2" charset="-122"/>
                <a:cs typeface="Times New Roman" panose="02020603050405020304" pitchFamily="18" charset="0"/>
              </a:rPr>
              <a:t>1</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2</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3)</a:t>
            </a:r>
            <a:r>
              <a:rPr lang="zh-CN" altLang="zh-CN" sz="2800" b="0" dirty="0">
                <a:ea typeface="华文楷体" pitchFamily="2" charset="-122"/>
                <a:cs typeface="Times New Roman" panose="02020603050405020304" pitchFamily="18" charset="0"/>
              </a:rPr>
              <a:t>条件的所有子图中该子图所有边的权值之和最小</a:t>
            </a:r>
          </a:p>
          <a:p>
            <a:pPr marL="0" indent="0">
              <a:buNone/>
            </a:pPr>
            <a:r>
              <a:rPr lang="zh-CN" altLang="zh-CN" sz="2800" b="0" dirty="0">
                <a:ea typeface="华文楷体" pitchFamily="2" charset="-122"/>
                <a:cs typeface="Times New Roman" panose="02020603050405020304" pitchFamily="18" charset="0"/>
              </a:rPr>
              <a:t>该子图就被称为最小代价生成树</a:t>
            </a:r>
            <a:r>
              <a:rPr lang="en-US" altLang="zh-CN" sz="2800" b="0" dirty="0">
                <a:ea typeface="华文楷体" pitchFamily="2" charset="-122"/>
                <a:cs typeface="Times New Roman" panose="02020603050405020304" pitchFamily="18" charset="0"/>
              </a:rPr>
              <a:t>( Minimum Cost Spanning Tree)</a:t>
            </a:r>
            <a:r>
              <a:rPr lang="zh-CN" altLang="en-US"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420159" y="734268"/>
            <a:ext cx="11162884" cy="574183"/>
          </a:xfrm>
        </p:spPr>
        <p:txBody>
          <a:bodyPr/>
          <a:lstStyle/>
          <a:p>
            <a:pPr marL="838200" indent="-838200">
              <a:defRPr/>
            </a:pPr>
            <a:r>
              <a:rPr lang="zh-CN" altLang="en-US" dirty="0"/>
              <a:t>最小代价生成树：</a:t>
            </a:r>
          </a:p>
        </p:txBody>
      </p:sp>
    </p:spTree>
    <p:extLst>
      <p:ext uri="{BB962C8B-B14F-4D97-AF65-F5344CB8AC3E}">
        <p14:creationId xmlns:p14="http://schemas.microsoft.com/office/powerpoint/2010/main" val="4231371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987687" y="2235309"/>
            <a:ext cx="3941876" cy="3251089"/>
          </a:xfrm>
        </p:spPr>
        <p:txBody>
          <a:bodyPr>
            <a:noAutofit/>
          </a:bodyPr>
          <a:lstStyle/>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a:t>
            </a:r>
            <a:r>
              <a:rPr lang="zh-CN" altLang="en-US" sz="2800" dirty="0">
                <a:solidFill>
                  <a:srgbClr val="FF0000"/>
                </a:solidFill>
                <a:latin typeface="华文楷体" pitchFamily="2" charset="-122"/>
                <a:ea typeface="华文楷体" pitchFamily="2" charset="-122"/>
              </a:rPr>
              <a:t>邻接矩阵及实现</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邻接表及实现</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solidFill>
                  <a:srgbClr val="FF0000"/>
                </a:solidFill>
                <a:latin typeface="华文楷体" pitchFamily="2" charset="-122"/>
                <a:ea typeface="华文楷体" pitchFamily="2" charset="-122"/>
              </a:rPr>
              <a:t> </a:t>
            </a:r>
            <a:r>
              <a:rPr lang="zh-CN" altLang="en-US" sz="2800" dirty="0">
                <a:latin typeface="华文楷体" pitchFamily="2" charset="-122"/>
                <a:ea typeface="华文楷体" pitchFamily="2" charset="-122"/>
              </a:rPr>
              <a:t>多重邻接表*</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latin typeface="华文楷体" pitchFamily="2" charset="-122"/>
                <a:ea typeface="华文楷体" pitchFamily="2" charset="-122"/>
              </a:rPr>
              <a:t> </a:t>
            </a:r>
            <a:r>
              <a:rPr lang="zh-CN" altLang="en-US" sz="2800" dirty="0">
                <a:latin typeface="华文楷体" pitchFamily="2" charset="-122"/>
                <a:ea typeface="华文楷体" pitchFamily="2" charset="-122"/>
              </a:rPr>
              <a:t>十字链表*</a:t>
            </a:r>
            <a:endParaRPr lang="en-US" altLang="zh-CN" sz="2800" dirty="0">
              <a:latin typeface="华文楷体" pitchFamily="2" charset="-122"/>
              <a:ea typeface="华文楷体" pitchFamily="2" charset="-122"/>
            </a:endParaRPr>
          </a:p>
        </p:txBody>
      </p:sp>
      <p:sp>
        <p:nvSpPr>
          <p:cNvPr id="2" name="文本框 1"/>
          <p:cNvSpPr txBox="1"/>
          <p:nvPr/>
        </p:nvSpPr>
        <p:spPr>
          <a:xfrm>
            <a:off x="414338" y="742950"/>
            <a:ext cx="5086350" cy="584775"/>
          </a:xfrm>
          <a:prstGeom prst="rect">
            <a:avLst/>
          </a:prstGeom>
          <a:noFill/>
        </p:spPr>
        <p:txBody>
          <a:bodyPr wrap="square" rtlCol="0">
            <a:spAutoFit/>
          </a:bodyPr>
          <a:lstStyle/>
          <a:p>
            <a:r>
              <a:rPr lang="zh-CN" altLang="en-US" sz="3200" b="1" dirty="0">
                <a:latin typeface="华文楷体" pitchFamily="2" charset="-122"/>
                <a:ea typeface="华文楷体" pitchFamily="2" charset="-122"/>
              </a:rPr>
              <a:t>图的存储和操作实现：</a:t>
            </a:r>
          </a:p>
        </p:txBody>
      </p:sp>
    </p:spTree>
    <p:extLst>
      <p:ext uri="{BB962C8B-B14F-4D97-AF65-F5344CB8AC3E}">
        <p14:creationId xmlns:p14="http://schemas.microsoft.com/office/powerpoint/2010/main" val="4087018474"/>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420159" y="734268"/>
            <a:ext cx="11162884" cy="574183"/>
          </a:xfrm>
        </p:spPr>
        <p:txBody>
          <a:bodyPr/>
          <a:lstStyle/>
          <a:p>
            <a:pPr marL="838200" indent="-838200">
              <a:defRPr/>
            </a:pPr>
            <a:r>
              <a:rPr lang="zh-CN" altLang="en-US" dirty="0"/>
              <a:t>最小代价生成树：</a:t>
            </a: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1391202" y="1516544"/>
            <a:ext cx="7829319" cy="3214481"/>
          </a:xfrm>
          <a:prstGeom prst="rect">
            <a:avLst/>
          </a:prstGeom>
          <a:noFill/>
          <a:ln>
            <a:noFill/>
          </a:ln>
        </p:spPr>
      </p:pic>
      <p:sp>
        <p:nvSpPr>
          <p:cNvPr id="3" name="矩形 2"/>
          <p:cNvSpPr/>
          <p:nvPr/>
        </p:nvSpPr>
        <p:spPr>
          <a:xfrm>
            <a:off x="720288" y="5367130"/>
            <a:ext cx="10562626" cy="892552"/>
          </a:xfrm>
          <a:prstGeom prst="rect">
            <a:avLst/>
          </a:prstGeom>
        </p:spPr>
        <p:txBody>
          <a:bodyPr wrap="square">
            <a:spAutoFit/>
          </a:bodyPr>
          <a:lstStyle/>
          <a:p>
            <a:r>
              <a:rPr lang="zh-CN" altLang="zh-CN" sz="2600" dirty="0">
                <a:latin typeface="Times New Roman" panose="02020603050405020304" pitchFamily="18" charset="0"/>
                <a:ea typeface="华文楷体" pitchFamily="2" charset="-122"/>
                <a:cs typeface="Times New Roman" panose="02020603050405020304" pitchFamily="18" charset="0"/>
              </a:rPr>
              <a:t>假设一个无向连通图有</a:t>
            </a:r>
            <a:r>
              <a:rPr lang="en-US" altLang="zh-CN" sz="2600" dirty="0">
                <a:latin typeface="Times New Roman" panose="02020603050405020304" pitchFamily="18" charset="0"/>
                <a:ea typeface="华文楷体" pitchFamily="2" charset="-122"/>
                <a:cs typeface="Times New Roman" panose="02020603050405020304" pitchFamily="18" charset="0"/>
              </a:rPr>
              <a:t>n</a:t>
            </a:r>
            <a:r>
              <a:rPr lang="zh-CN" altLang="zh-CN" sz="2600" dirty="0">
                <a:latin typeface="Times New Roman" panose="02020603050405020304" pitchFamily="18" charset="0"/>
                <a:ea typeface="华文楷体" pitchFamily="2" charset="-122"/>
                <a:cs typeface="Times New Roman" panose="02020603050405020304" pitchFamily="18" charset="0"/>
              </a:rPr>
              <a:t>个顶点，边数最多即完全图时达</a:t>
            </a:r>
            <a:r>
              <a:rPr lang="en-US" altLang="zh-CN" sz="2600" dirty="0">
                <a:latin typeface="Times New Roman" panose="02020603050405020304" pitchFamily="18" charset="0"/>
                <a:ea typeface="华文楷体" pitchFamily="2" charset="-122"/>
                <a:cs typeface="Times New Roman" panose="02020603050405020304" pitchFamily="18" charset="0"/>
              </a:rPr>
              <a:t>n(n-1)/2</a:t>
            </a:r>
            <a:r>
              <a:rPr lang="zh-CN" altLang="zh-CN" sz="2600" dirty="0">
                <a:latin typeface="Times New Roman" panose="02020603050405020304" pitchFamily="18" charset="0"/>
                <a:ea typeface="华文楷体" pitchFamily="2" charset="-122"/>
                <a:cs typeface="Times New Roman" panose="02020603050405020304" pitchFamily="18" charset="0"/>
              </a:rPr>
              <a:t>，最少有</a:t>
            </a:r>
            <a:r>
              <a:rPr lang="en-US" altLang="zh-CN" sz="2600" dirty="0">
                <a:latin typeface="Times New Roman" panose="02020603050405020304" pitchFamily="18" charset="0"/>
                <a:ea typeface="华文楷体" pitchFamily="2" charset="-122"/>
                <a:cs typeface="Times New Roman" panose="02020603050405020304" pitchFamily="18" charset="0"/>
              </a:rPr>
              <a:t>n-1</a:t>
            </a:r>
            <a:r>
              <a:rPr lang="zh-CN" altLang="zh-CN" sz="2600" dirty="0">
                <a:latin typeface="Times New Roman" panose="02020603050405020304" pitchFamily="18" charset="0"/>
                <a:ea typeface="华文楷体" pitchFamily="2" charset="-122"/>
                <a:cs typeface="Times New Roman" panose="02020603050405020304" pitchFamily="18" charset="0"/>
              </a:rPr>
              <a:t>。一个无向连通图的生成树中就含有</a:t>
            </a:r>
            <a:r>
              <a:rPr lang="en-US" altLang="zh-CN" sz="2600" dirty="0">
                <a:latin typeface="Times New Roman" panose="02020603050405020304" pitchFamily="18" charset="0"/>
                <a:ea typeface="华文楷体" pitchFamily="2" charset="-122"/>
                <a:cs typeface="Times New Roman" panose="02020603050405020304" pitchFamily="18" charset="0"/>
              </a:rPr>
              <a:t>n</a:t>
            </a:r>
            <a:r>
              <a:rPr lang="zh-CN" altLang="zh-CN" sz="2600" dirty="0">
                <a:latin typeface="Times New Roman" panose="02020603050405020304" pitchFamily="18" charset="0"/>
                <a:ea typeface="华文楷体" pitchFamily="2" charset="-122"/>
                <a:cs typeface="Times New Roman" panose="02020603050405020304" pitchFamily="18" charset="0"/>
              </a:rPr>
              <a:t>个顶点和</a:t>
            </a:r>
            <a:r>
              <a:rPr lang="en-US" altLang="zh-CN" sz="2600" dirty="0">
                <a:latin typeface="Times New Roman" panose="02020603050405020304" pitchFamily="18" charset="0"/>
                <a:ea typeface="华文楷体" pitchFamily="2" charset="-122"/>
                <a:cs typeface="Times New Roman" panose="02020603050405020304" pitchFamily="18" charset="0"/>
              </a:rPr>
              <a:t>n-1</a:t>
            </a:r>
            <a:r>
              <a:rPr lang="zh-CN" altLang="zh-CN" sz="2600" dirty="0">
                <a:latin typeface="Times New Roman" panose="02020603050405020304" pitchFamily="18" charset="0"/>
                <a:ea typeface="华文楷体" pitchFamily="2" charset="-122"/>
                <a:cs typeface="Times New Roman" panose="02020603050405020304" pitchFamily="18" charset="0"/>
              </a:rPr>
              <a:t>条边。</a:t>
            </a:r>
            <a:endParaRPr lang="zh-CN" altLang="en-US" sz="2600" dirty="0">
              <a:latin typeface="Times New Roman" panose="02020603050405020304" pitchFamily="18" charset="0"/>
              <a:ea typeface="华文楷体" pitchFamily="2" charset="-122"/>
              <a:cs typeface="Times New Roman" panose="02020603050405020304" pitchFamily="18" charset="0"/>
            </a:endParaRPr>
          </a:p>
        </p:txBody>
      </p:sp>
    </p:spTree>
    <p:extLst>
      <p:ext uri="{BB962C8B-B14F-4D97-AF65-F5344CB8AC3E}">
        <p14:creationId xmlns:p14="http://schemas.microsoft.com/office/powerpoint/2010/main" val="2921473487"/>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987687" y="2663934"/>
            <a:ext cx="6513626" cy="1479441"/>
          </a:xfrm>
        </p:spPr>
        <p:txBody>
          <a:bodyPr>
            <a:noAutofit/>
          </a:bodyPr>
          <a:lstStyle/>
          <a:p>
            <a:pPr>
              <a:lnSpc>
                <a:spcPct val="115000"/>
              </a:lnSpc>
              <a:buFont typeface="Wingdings" panose="05000000000000000000" pitchFamily="2" charset="2"/>
              <a:buChar char="n"/>
              <a:defRPr/>
            </a:pPr>
            <a:r>
              <a:rPr lang="en-US" altLang="zh-CN" sz="2800" dirty="0">
                <a:solidFill>
                  <a:srgbClr val="FF0000"/>
                </a:solidFill>
                <a:latin typeface="华文楷体" pitchFamily="2" charset="-122"/>
                <a:ea typeface="华文楷体" pitchFamily="2" charset="-122"/>
              </a:rPr>
              <a:t> Prim</a:t>
            </a:r>
            <a:r>
              <a:rPr lang="zh-CN" altLang="zh-CN" sz="2800" dirty="0">
                <a:solidFill>
                  <a:srgbClr val="FF0000"/>
                </a:solidFill>
                <a:latin typeface="华文楷体" pitchFamily="2" charset="-122"/>
                <a:ea typeface="华文楷体" pitchFamily="2" charset="-122"/>
              </a:rPr>
              <a:t> </a:t>
            </a:r>
            <a:r>
              <a:rPr lang="en-US" altLang="zh-CN" sz="2800" dirty="0">
                <a:solidFill>
                  <a:srgbClr val="FF0000"/>
                </a:solidFill>
              </a:rPr>
              <a:t>(</a:t>
            </a:r>
            <a:r>
              <a:rPr lang="zh-CN" altLang="zh-CN" sz="2800" dirty="0">
                <a:solidFill>
                  <a:srgbClr val="FF0000"/>
                </a:solidFill>
                <a:latin typeface="华文楷体" pitchFamily="2" charset="-122"/>
                <a:ea typeface="华文楷体" pitchFamily="2" charset="-122"/>
              </a:rPr>
              <a:t>普里姆</a:t>
            </a:r>
            <a:r>
              <a:rPr lang="en-US" altLang="zh-CN" sz="2800" dirty="0">
                <a:solidFill>
                  <a:srgbClr val="FF0000"/>
                </a:solidFill>
              </a:rPr>
              <a:t>)</a:t>
            </a:r>
            <a:r>
              <a:rPr lang="zh-CN" altLang="en-US" sz="2800" dirty="0">
                <a:solidFill>
                  <a:srgbClr val="FF0000"/>
                </a:solidFill>
                <a:latin typeface="华文楷体" pitchFamily="2" charset="-122"/>
                <a:ea typeface="华文楷体" pitchFamily="2" charset="-122"/>
              </a:rPr>
              <a:t>算法</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solidFill>
                  <a:srgbClr val="FF0000"/>
                </a:solidFill>
                <a:latin typeface="华文楷体" pitchFamily="2" charset="-122"/>
                <a:ea typeface="华文楷体" pitchFamily="2" charset="-122"/>
              </a:rPr>
              <a:t> </a:t>
            </a:r>
            <a:r>
              <a:rPr lang="en-US" altLang="zh-CN" sz="2800" b="0" dirty="0" err="1"/>
              <a:t>Kruscal</a:t>
            </a:r>
            <a:r>
              <a:rPr lang="en-US" altLang="zh-CN" sz="2800" b="0" dirty="0"/>
              <a:t> </a:t>
            </a:r>
            <a:r>
              <a:rPr lang="en-US" altLang="zh-CN" sz="2800" dirty="0"/>
              <a:t>(</a:t>
            </a:r>
            <a:r>
              <a:rPr lang="zh-CN" altLang="zh-CN" sz="2800" dirty="0">
                <a:latin typeface="华文楷体" pitchFamily="2" charset="-122"/>
                <a:ea typeface="华文楷体" pitchFamily="2" charset="-122"/>
              </a:rPr>
              <a:t>克鲁斯卡尔</a:t>
            </a:r>
            <a:r>
              <a:rPr lang="en-US" altLang="zh-CN" sz="2800" dirty="0"/>
              <a:t>)</a:t>
            </a:r>
            <a:r>
              <a:rPr lang="zh-CN" altLang="en-US" sz="2800" dirty="0">
                <a:latin typeface="华文楷体" pitchFamily="2" charset="-122"/>
                <a:ea typeface="华文楷体" pitchFamily="2" charset="-122"/>
              </a:rPr>
              <a:t>算法</a:t>
            </a:r>
            <a:endParaRPr lang="en-US" altLang="zh-CN" sz="2800" dirty="0">
              <a:latin typeface="华文楷体" pitchFamily="2" charset="-122"/>
              <a:ea typeface="华文楷体" pitchFamily="2" charset="-122"/>
            </a:endParaRPr>
          </a:p>
        </p:txBody>
      </p:sp>
      <p:sp>
        <p:nvSpPr>
          <p:cNvPr id="2" name="文本框 1"/>
          <p:cNvSpPr txBox="1"/>
          <p:nvPr/>
        </p:nvSpPr>
        <p:spPr>
          <a:xfrm>
            <a:off x="414338" y="742950"/>
            <a:ext cx="5086350" cy="584775"/>
          </a:xfrm>
          <a:prstGeom prst="rect">
            <a:avLst/>
          </a:prstGeom>
          <a:noFill/>
        </p:spPr>
        <p:txBody>
          <a:bodyPr wrap="square" rtlCol="0">
            <a:spAutoFit/>
          </a:bodyPr>
          <a:lstStyle/>
          <a:p>
            <a:r>
              <a:rPr lang="zh-CN" altLang="en-US" sz="3200" b="1" dirty="0">
                <a:latin typeface="华文楷体" pitchFamily="2" charset="-122"/>
                <a:ea typeface="华文楷体" pitchFamily="2" charset="-122"/>
              </a:rPr>
              <a:t>最小代价生成树：</a:t>
            </a:r>
          </a:p>
        </p:txBody>
      </p:sp>
    </p:spTree>
    <p:extLst>
      <p:ext uri="{BB962C8B-B14F-4D97-AF65-F5344CB8AC3E}">
        <p14:creationId xmlns:p14="http://schemas.microsoft.com/office/powerpoint/2010/main" val="3737039597"/>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7" y="1558863"/>
            <a:ext cx="11606189" cy="1184337"/>
          </a:xfrm>
        </p:spPr>
        <p:txBody>
          <a:bodyPr>
            <a:noAutofit/>
          </a:bodyPr>
          <a:lstStyle/>
          <a:p>
            <a:pPr marL="0" indent="0">
              <a:buNone/>
            </a:pPr>
            <a:r>
              <a:rPr lang="zh-CN" altLang="zh-CN" sz="2800" b="0" dirty="0">
                <a:ea typeface="华文楷体" pitchFamily="2" charset="-122"/>
                <a:cs typeface="Times New Roman" panose="02020603050405020304" pitchFamily="18" charset="0"/>
              </a:rPr>
              <a:t>对一个无向连通图</a:t>
            </a:r>
            <a:r>
              <a:rPr lang="en-US" altLang="zh-CN" sz="2800" b="0" dirty="0">
                <a:ea typeface="华文楷体" pitchFamily="2" charset="-122"/>
                <a:cs typeface="Times New Roman" panose="02020603050405020304" pitchFamily="18" charset="0"/>
              </a:rPr>
              <a:t>G = { V, E }</a:t>
            </a:r>
            <a:r>
              <a:rPr lang="zh-CN" altLang="zh-CN" sz="2800" b="0" dirty="0">
                <a:ea typeface="华文楷体" pitchFamily="2" charset="-122"/>
                <a:cs typeface="Times New Roman" panose="02020603050405020304" pitchFamily="18" charset="0"/>
              </a:rPr>
              <a:t>，用</a:t>
            </a:r>
            <a:r>
              <a:rPr lang="en-US" altLang="zh-CN" sz="2800" b="0" dirty="0">
                <a:ea typeface="华文楷体" pitchFamily="2" charset="-122"/>
                <a:cs typeface="Times New Roman" panose="02020603050405020304" pitchFamily="18" charset="0"/>
              </a:rPr>
              <a:t>W</a:t>
            </a:r>
            <a:r>
              <a:rPr lang="zh-CN" altLang="zh-CN" sz="2800" b="0" dirty="0">
                <a:ea typeface="华文楷体" pitchFamily="2" charset="-122"/>
                <a:cs typeface="Times New Roman" panose="02020603050405020304" pitchFamily="18" charset="0"/>
              </a:rPr>
              <a:t>表示顶点集合、</a:t>
            </a:r>
            <a:r>
              <a:rPr lang="en-US" altLang="zh-CN" sz="2800" b="0" dirty="0">
                <a:ea typeface="华文楷体" pitchFamily="2" charset="-122"/>
                <a:cs typeface="Times New Roman" panose="02020603050405020304" pitchFamily="18" charset="0"/>
              </a:rPr>
              <a:t>U</a:t>
            </a:r>
            <a:r>
              <a:rPr lang="zh-CN" altLang="zh-CN" sz="2800" b="0" dirty="0">
                <a:ea typeface="华文楷体" pitchFamily="2" charset="-122"/>
                <a:cs typeface="Times New Roman" panose="02020603050405020304" pitchFamily="18" charset="0"/>
              </a:rPr>
              <a:t>表示最小生成树中顶点集合、</a:t>
            </a:r>
            <a:r>
              <a:rPr lang="en-US" altLang="zh-CN" sz="2800" b="0" dirty="0">
                <a:ea typeface="华文楷体" pitchFamily="2" charset="-122"/>
                <a:cs typeface="Times New Roman" panose="02020603050405020304" pitchFamily="18" charset="0"/>
              </a:rPr>
              <a:t>T</a:t>
            </a:r>
            <a:r>
              <a:rPr lang="zh-CN" altLang="zh-CN" sz="2800" b="0" dirty="0">
                <a:ea typeface="华文楷体" pitchFamily="2" charset="-122"/>
                <a:cs typeface="Times New Roman" panose="02020603050405020304" pitchFamily="18" charset="0"/>
              </a:rPr>
              <a:t>表示最小生成树中边集合</a:t>
            </a:r>
            <a:r>
              <a:rPr lang="zh-CN" altLang="en-US"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Prim</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算法：</a:t>
            </a:r>
            <a:r>
              <a:rPr lang="zh-CN" altLang="zh-CN" dirty="0">
                <a:latin typeface="Times New Roman" panose="02020603050405020304" pitchFamily="18" charset="0"/>
                <a:ea typeface="华文楷体" pitchFamily="2" charset="-122"/>
                <a:cs typeface="Times New Roman" panose="02020603050405020304" pitchFamily="18" charset="0"/>
              </a:rPr>
              <a:t>普里姆算法着眼于顶点</a:t>
            </a:r>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p:txBody>
      </p:sp>
      <p:pic>
        <p:nvPicPr>
          <p:cNvPr id="7" name="图片 6"/>
          <p:cNvPicPr/>
          <p:nvPr/>
        </p:nvPicPr>
        <p:blipFill>
          <a:blip r:embed="rId3">
            <a:extLst>
              <a:ext uri="{28A0092B-C50C-407E-A947-70E740481C1C}">
                <a14:useLocalDpi xmlns:a14="http://schemas.microsoft.com/office/drawing/2010/main" val="0"/>
              </a:ext>
            </a:extLst>
          </a:blip>
          <a:srcRect/>
          <a:stretch>
            <a:fillRect/>
          </a:stretch>
        </p:blipFill>
        <p:spPr bwMode="auto">
          <a:xfrm>
            <a:off x="2093255" y="2584174"/>
            <a:ext cx="7617907" cy="3975652"/>
          </a:xfrm>
          <a:prstGeom prst="rect">
            <a:avLst/>
          </a:prstGeom>
          <a:noFill/>
          <a:ln>
            <a:noFill/>
          </a:ln>
        </p:spPr>
      </p:pic>
    </p:spTree>
    <p:extLst>
      <p:ext uri="{BB962C8B-B14F-4D97-AF65-F5344CB8AC3E}">
        <p14:creationId xmlns:p14="http://schemas.microsoft.com/office/powerpoint/2010/main" val="902500712"/>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Prim</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算法：</a:t>
            </a:r>
            <a:r>
              <a:rPr lang="zh-CN" altLang="zh-CN" dirty="0">
                <a:latin typeface="Times New Roman" panose="02020603050405020304" pitchFamily="18" charset="0"/>
                <a:ea typeface="华文楷体" pitchFamily="2" charset="-122"/>
                <a:cs typeface="Times New Roman" panose="02020603050405020304" pitchFamily="18" charset="0"/>
              </a:rPr>
              <a:t>普里姆算法着眼于顶点</a:t>
            </a:r>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p:txBody>
      </p:sp>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2059470" y="1662732"/>
            <a:ext cx="8018808" cy="4618797"/>
          </a:xfrm>
          <a:prstGeom prst="rect">
            <a:avLst/>
          </a:prstGeom>
          <a:noFill/>
          <a:ln>
            <a:noFill/>
          </a:ln>
        </p:spPr>
      </p:pic>
    </p:spTree>
    <p:extLst>
      <p:ext uri="{BB962C8B-B14F-4D97-AF65-F5344CB8AC3E}">
        <p14:creationId xmlns:p14="http://schemas.microsoft.com/office/powerpoint/2010/main" val="2896956200"/>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Prim</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算法：</a:t>
            </a:r>
            <a:r>
              <a:rPr lang="zh-CN" altLang="zh-CN" dirty="0">
                <a:latin typeface="Times New Roman" panose="02020603050405020304" pitchFamily="18" charset="0"/>
                <a:ea typeface="华文楷体" pitchFamily="2" charset="-122"/>
                <a:cs typeface="Times New Roman" panose="02020603050405020304" pitchFamily="18" charset="0"/>
              </a:rPr>
              <a:t>普里姆算法着眼于顶点</a:t>
            </a:r>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1305753" y="1573903"/>
            <a:ext cx="8533986" cy="4985923"/>
          </a:xfrm>
          <a:prstGeom prst="rect">
            <a:avLst/>
          </a:prstGeom>
          <a:noFill/>
          <a:ln>
            <a:noFill/>
          </a:ln>
        </p:spPr>
      </p:pic>
      <p:sp>
        <p:nvSpPr>
          <p:cNvPr id="3" name="文本框 2">
            <a:extLst>
              <a:ext uri="{FF2B5EF4-FFF2-40B4-BE49-F238E27FC236}">
                <a16:creationId xmlns:a16="http://schemas.microsoft.com/office/drawing/2014/main" id="{F0D61793-A27E-6CB1-58D9-0395CE6A8D7B}"/>
              </a:ext>
            </a:extLst>
          </p:cNvPr>
          <p:cNvSpPr txBox="1"/>
          <p:nvPr/>
        </p:nvSpPr>
        <p:spPr>
          <a:xfrm>
            <a:off x="10131552" y="4952390"/>
            <a:ext cx="1770279" cy="646331"/>
          </a:xfrm>
          <a:prstGeom prst="rect">
            <a:avLst/>
          </a:prstGeom>
          <a:noFill/>
        </p:spPr>
        <p:txBody>
          <a:bodyPr wrap="square" rtlCol="0">
            <a:spAutoFit/>
          </a:bodyPr>
          <a:lstStyle/>
          <a:p>
            <a:r>
              <a:rPr lang="zh-CN" altLang="en-US" b="1" dirty="0">
                <a:solidFill>
                  <a:srgbClr val="FF0000"/>
                </a:solidFill>
              </a:rPr>
              <a:t>边的选择：</a:t>
            </a:r>
            <a:endParaRPr lang="en-US" altLang="zh-CN" b="1" dirty="0">
              <a:solidFill>
                <a:srgbClr val="FF0000"/>
              </a:solidFill>
            </a:endParaRPr>
          </a:p>
          <a:p>
            <a:r>
              <a:rPr lang="zh-CN" altLang="en-US" b="1" dirty="0">
                <a:solidFill>
                  <a:srgbClr val="FF0000"/>
                </a:solidFill>
              </a:rPr>
              <a:t>饮水思源</a:t>
            </a:r>
          </a:p>
        </p:txBody>
      </p:sp>
    </p:spTree>
    <p:extLst>
      <p:ext uri="{BB962C8B-B14F-4D97-AF65-F5344CB8AC3E}">
        <p14:creationId xmlns:p14="http://schemas.microsoft.com/office/powerpoint/2010/main" val="3635246944"/>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9" y="1558864"/>
            <a:ext cx="11162882" cy="4563640"/>
          </a:xfrm>
        </p:spPr>
        <p:txBody>
          <a:bodyPr>
            <a:no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假设图用邻接表方式存储。</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程序首先定义了一个结构类型</a:t>
            </a:r>
            <a:r>
              <a:rPr lang="en-US" altLang="zh-CN" sz="2800" b="0" dirty="0" err="1">
                <a:ea typeface="华文楷体" pitchFamily="2" charset="-122"/>
                <a:cs typeface="Times New Roman" panose="02020603050405020304" pitchFamily="18" charset="0"/>
              </a:rPr>
              <a:t>primNode</a:t>
            </a:r>
            <a:r>
              <a:rPr lang="zh-CN" altLang="zh-CN" sz="2800" b="0" dirty="0">
                <a:ea typeface="华文楷体" pitchFamily="2" charset="-122"/>
                <a:cs typeface="Times New Roman" panose="02020603050405020304" pitchFamily="18" charset="0"/>
              </a:rPr>
              <a:t>，用以描述边的信息：包括边的两个顶点和权值。</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en-US" altLang="zh-CN" sz="2800" b="0" dirty="0">
                <a:ea typeface="华文楷体" pitchFamily="2" charset="-122"/>
                <a:cs typeface="Times New Roman" panose="02020603050405020304" pitchFamily="18" charset="0"/>
              </a:rPr>
              <a:t>Prim</a:t>
            </a:r>
            <a:r>
              <a:rPr lang="zh-CN" altLang="zh-CN" sz="2800" b="0" dirty="0">
                <a:ea typeface="华文楷体" pitchFamily="2" charset="-122"/>
                <a:cs typeface="Times New Roman" panose="02020603050405020304" pitchFamily="18" charset="0"/>
              </a:rPr>
              <a:t>函数定义了</a:t>
            </a:r>
            <a:r>
              <a:rPr lang="en-US" altLang="zh-CN" sz="2800" b="0" dirty="0">
                <a:ea typeface="华文楷体" pitchFamily="2" charset="-122"/>
                <a:cs typeface="Times New Roman" panose="02020603050405020304" pitchFamily="18" charset="0"/>
              </a:rPr>
              <a:t>4</a:t>
            </a:r>
            <a:r>
              <a:rPr lang="zh-CN" altLang="zh-CN" sz="2800" b="0" dirty="0">
                <a:ea typeface="华文楷体" pitchFamily="2" charset="-122"/>
                <a:cs typeface="Times New Roman" panose="02020603050405020304" pitchFamily="18" charset="0"/>
              </a:rPr>
              <a:t>个数组</a:t>
            </a:r>
            <a:r>
              <a:rPr lang="en-US" altLang="zh-CN" sz="2800" b="0" dirty="0">
                <a:ea typeface="华文楷体" pitchFamily="2" charset="-122"/>
                <a:cs typeface="Times New Roman" panose="02020603050405020304" pitchFamily="18" charset="0"/>
              </a:rPr>
              <a:t>source</a:t>
            </a:r>
            <a:r>
              <a:rPr lang="zh-CN" altLang="zh-CN" sz="2800" b="0" dirty="0">
                <a:ea typeface="华文楷体" pitchFamily="2" charset="-122"/>
                <a:cs typeface="Times New Roman" panose="02020603050405020304" pitchFamily="18" charset="0"/>
              </a:rPr>
              <a:t>、</a:t>
            </a:r>
            <a:r>
              <a:rPr lang="en-US" altLang="zh-CN" sz="2800" b="0" dirty="0" err="1">
                <a:ea typeface="华文楷体" pitchFamily="2" charset="-122"/>
                <a:cs typeface="Times New Roman" panose="02020603050405020304" pitchFamily="18" charset="0"/>
              </a:rPr>
              <a:t>dist</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selected</a:t>
            </a:r>
            <a:r>
              <a:rPr lang="zh-CN" altLang="zh-CN" sz="2800" b="0" dirty="0">
                <a:ea typeface="华文楷体" pitchFamily="2" charset="-122"/>
                <a:cs typeface="Times New Roman" panose="02020603050405020304" pitchFamily="18" charset="0"/>
              </a:rPr>
              <a:t>和</a:t>
            </a:r>
            <a:r>
              <a:rPr lang="en-US" altLang="zh-CN" sz="2800" b="0" dirty="0" err="1">
                <a:ea typeface="华文楷体" pitchFamily="2" charset="-122"/>
                <a:cs typeface="Times New Roman" panose="02020603050405020304" pitchFamily="18" charset="0"/>
              </a:rPr>
              <a:t>treeEdges</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en-US" altLang="zh-CN" sz="2800" b="0" dirty="0">
                <a:ea typeface="华文楷体" pitchFamily="2" charset="-122"/>
                <a:cs typeface="Times New Roman" panose="02020603050405020304" pitchFamily="18" charset="0"/>
              </a:rPr>
              <a:t>Source[</a:t>
            </a:r>
            <a:r>
              <a:rPr lang="en-US" altLang="zh-CN" sz="2800" b="0" dirty="0" err="1">
                <a:ea typeface="华文楷体" pitchFamily="2" charset="-122"/>
                <a:cs typeface="Times New Roman" panose="02020603050405020304" pitchFamily="18" charset="0"/>
              </a:rPr>
              <a:t>i</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记录了顶点</a:t>
            </a:r>
            <a:r>
              <a:rPr lang="en-US" altLang="zh-CN" sz="2800" b="0" dirty="0" err="1">
                <a:ea typeface="华文楷体" pitchFamily="2" charset="-122"/>
                <a:cs typeface="Times New Roman" panose="02020603050405020304" pitchFamily="18" charset="0"/>
              </a:rPr>
              <a:t>i</a:t>
            </a:r>
            <a:r>
              <a:rPr lang="zh-CN" altLang="zh-CN" sz="2800" b="0" dirty="0">
                <a:ea typeface="华文楷体" pitchFamily="2" charset="-122"/>
                <a:cs typeface="Times New Roman" panose="02020603050405020304" pitchFamily="18" charset="0"/>
              </a:rPr>
              <a:t>到</a:t>
            </a:r>
            <a:r>
              <a:rPr lang="en-US" altLang="zh-CN" sz="2800" b="0" dirty="0">
                <a:ea typeface="华文楷体" pitchFamily="2" charset="-122"/>
                <a:cs typeface="Times New Roman" panose="02020603050405020304" pitchFamily="18" charset="0"/>
              </a:rPr>
              <a:t>U</a:t>
            </a:r>
            <a:r>
              <a:rPr lang="zh-CN" altLang="zh-CN" sz="2800" b="0" dirty="0">
                <a:ea typeface="华文楷体" pitchFamily="2" charset="-122"/>
                <a:cs typeface="Times New Roman" panose="02020603050405020304" pitchFamily="18" charset="0"/>
              </a:rPr>
              <a:t>集合的最短距离是哪个顶点造成的、</a:t>
            </a:r>
            <a:r>
              <a:rPr lang="en-US" altLang="zh-CN" sz="2800" b="0" dirty="0" err="1">
                <a:ea typeface="华文楷体" pitchFamily="2" charset="-122"/>
                <a:cs typeface="Times New Roman" panose="02020603050405020304" pitchFamily="18" charset="0"/>
              </a:rPr>
              <a:t>dist</a:t>
            </a:r>
            <a:r>
              <a:rPr lang="en-US" altLang="zh-CN" sz="2800" b="0" dirty="0">
                <a:ea typeface="华文楷体" pitchFamily="2" charset="-122"/>
                <a:cs typeface="Times New Roman" panose="02020603050405020304" pitchFamily="18" charset="0"/>
              </a:rPr>
              <a:t>[</a:t>
            </a:r>
            <a:r>
              <a:rPr lang="en-US" altLang="zh-CN" sz="2800" b="0" dirty="0" err="1">
                <a:ea typeface="华文楷体" pitchFamily="2" charset="-122"/>
                <a:cs typeface="Times New Roman" panose="02020603050405020304" pitchFamily="18" charset="0"/>
              </a:rPr>
              <a:t>i</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记录了顶点</a:t>
            </a:r>
            <a:r>
              <a:rPr lang="en-US" altLang="zh-CN" sz="2800" b="0" dirty="0" err="1">
                <a:ea typeface="华文楷体" pitchFamily="2" charset="-122"/>
                <a:cs typeface="Times New Roman" panose="02020603050405020304" pitchFamily="18" charset="0"/>
              </a:rPr>
              <a:t>i</a:t>
            </a:r>
            <a:r>
              <a:rPr lang="zh-CN" altLang="zh-CN" sz="2800" b="0" dirty="0">
                <a:ea typeface="华文楷体" pitchFamily="2" charset="-122"/>
                <a:cs typeface="Times New Roman" panose="02020603050405020304" pitchFamily="18" charset="0"/>
              </a:rPr>
              <a:t>到</a:t>
            </a:r>
            <a:r>
              <a:rPr lang="en-US" altLang="zh-CN" sz="2800" b="0" dirty="0">
                <a:ea typeface="华文楷体" pitchFamily="2" charset="-122"/>
                <a:cs typeface="Times New Roman" panose="02020603050405020304" pitchFamily="18" charset="0"/>
              </a:rPr>
              <a:t>U</a:t>
            </a:r>
            <a:r>
              <a:rPr lang="zh-CN" altLang="zh-CN" sz="2800" b="0" dirty="0">
                <a:ea typeface="华文楷体" pitchFamily="2" charset="-122"/>
                <a:cs typeface="Times New Roman" panose="02020603050405020304" pitchFamily="18" charset="0"/>
              </a:rPr>
              <a:t>集合的最短距离、</a:t>
            </a:r>
            <a:r>
              <a:rPr lang="en-US" altLang="zh-CN" sz="2800" b="0" dirty="0">
                <a:ea typeface="华文楷体" pitchFamily="2" charset="-122"/>
                <a:cs typeface="Times New Roman" panose="02020603050405020304" pitchFamily="18" charset="0"/>
              </a:rPr>
              <a:t>selected[</a:t>
            </a:r>
            <a:r>
              <a:rPr lang="en-US" altLang="zh-CN" sz="2800" b="0" dirty="0" err="1">
                <a:ea typeface="华文楷体" pitchFamily="2" charset="-122"/>
                <a:cs typeface="Times New Roman" panose="02020603050405020304" pitchFamily="18" charset="0"/>
              </a:rPr>
              <a:t>i</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记录了顶点</a:t>
            </a:r>
            <a:r>
              <a:rPr lang="en-US" altLang="zh-CN" sz="2800" b="0" dirty="0" err="1">
                <a:ea typeface="华文楷体" pitchFamily="2" charset="-122"/>
                <a:cs typeface="Times New Roman" panose="02020603050405020304" pitchFamily="18" charset="0"/>
              </a:rPr>
              <a:t>i</a:t>
            </a:r>
            <a:r>
              <a:rPr lang="zh-CN" altLang="zh-CN" sz="2800" b="0" dirty="0">
                <a:ea typeface="华文楷体" pitchFamily="2" charset="-122"/>
                <a:cs typeface="Times New Roman" panose="02020603050405020304" pitchFamily="18" charset="0"/>
              </a:rPr>
              <a:t>是否已经在</a:t>
            </a:r>
            <a:r>
              <a:rPr lang="en-US" altLang="zh-CN" sz="2800" b="0" dirty="0">
                <a:ea typeface="华文楷体" pitchFamily="2" charset="-122"/>
                <a:cs typeface="Times New Roman" panose="02020603050405020304" pitchFamily="18" charset="0"/>
              </a:rPr>
              <a:t>U</a:t>
            </a:r>
            <a:r>
              <a:rPr lang="zh-CN" altLang="zh-CN" sz="2800" b="0" dirty="0">
                <a:ea typeface="华文楷体" pitchFamily="2" charset="-122"/>
                <a:cs typeface="Times New Roman" panose="02020603050405020304" pitchFamily="18" charset="0"/>
              </a:rPr>
              <a:t>集合中、</a:t>
            </a:r>
            <a:r>
              <a:rPr lang="en-US" altLang="zh-CN" sz="2800" b="0" dirty="0" err="1">
                <a:ea typeface="华文楷体" pitchFamily="2" charset="-122"/>
                <a:cs typeface="Times New Roman" panose="02020603050405020304" pitchFamily="18" charset="0"/>
              </a:rPr>
              <a:t>treeEdges</a:t>
            </a:r>
            <a:r>
              <a:rPr lang="zh-CN" altLang="zh-CN" sz="2800" b="0" dirty="0">
                <a:ea typeface="华文楷体" pitchFamily="2" charset="-122"/>
                <a:cs typeface="Times New Roman" panose="02020603050405020304" pitchFamily="18" charset="0"/>
              </a:rPr>
              <a:t>数组记录了在</a:t>
            </a:r>
            <a:r>
              <a:rPr lang="en-US" altLang="zh-CN" sz="2800" b="0" dirty="0">
                <a:ea typeface="华文楷体" pitchFamily="2" charset="-122"/>
                <a:cs typeface="Times New Roman" panose="02020603050405020304" pitchFamily="18" charset="0"/>
              </a:rPr>
              <a:t>T</a:t>
            </a:r>
            <a:r>
              <a:rPr lang="zh-CN" altLang="zh-CN" sz="2800" b="0" dirty="0">
                <a:ea typeface="华文楷体" pitchFamily="2" charset="-122"/>
                <a:cs typeface="Times New Roman" panose="02020603050405020304" pitchFamily="18" charset="0"/>
              </a:rPr>
              <a:t>中的每一条边。</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Prim</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算法实现：</a:t>
            </a:r>
          </a:p>
        </p:txBody>
      </p:sp>
    </p:spTree>
    <p:extLst>
      <p:ext uri="{BB962C8B-B14F-4D97-AF65-F5344CB8AC3E}">
        <p14:creationId xmlns:p14="http://schemas.microsoft.com/office/powerpoint/2010/main" val="692596708"/>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9" y="1558864"/>
            <a:ext cx="11162882" cy="4563640"/>
          </a:xfrm>
        </p:spPr>
        <p:txBody>
          <a:bodyPr>
            <a:no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程序首先选择了顶点</a:t>
            </a:r>
            <a:r>
              <a:rPr lang="en-US" altLang="zh-CN" sz="2800" b="0" dirty="0">
                <a:ea typeface="华文楷体" pitchFamily="2" charset="-122"/>
                <a:cs typeface="Times New Roman" panose="02020603050405020304" pitchFamily="18" charset="0"/>
              </a:rPr>
              <a:t>0</a:t>
            </a:r>
            <a:r>
              <a:rPr lang="zh-CN" altLang="zh-CN" sz="2800" b="0" dirty="0">
                <a:ea typeface="华文楷体" pitchFamily="2" charset="-122"/>
                <a:cs typeface="Times New Roman" panose="02020603050405020304" pitchFamily="18" charset="0"/>
              </a:rPr>
              <a:t>作为进入</a:t>
            </a:r>
            <a:r>
              <a:rPr lang="en-US" altLang="zh-CN" sz="2800" b="0" dirty="0">
                <a:ea typeface="华文楷体" pitchFamily="2" charset="-122"/>
                <a:cs typeface="Times New Roman" panose="02020603050405020304" pitchFamily="18" charset="0"/>
              </a:rPr>
              <a:t>U</a:t>
            </a:r>
            <a:r>
              <a:rPr lang="zh-CN" altLang="zh-CN" sz="2800" b="0" dirty="0">
                <a:ea typeface="华文楷体" pitchFamily="2" charset="-122"/>
                <a:cs typeface="Times New Roman" panose="02020603050405020304" pitchFamily="18" charset="0"/>
              </a:rPr>
              <a:t>的第一个顶点或称选择点，只要进入</a:t>
            </a:r>
            <a:r>
              <a:rPr lang="en-US" altLang="zh-CN" sz="2800" b="0" dirty="0">
                <a:ea typeface="华文楷体" pitchFamily="2" charset="-122"/>
                <a:cs typeface="Times New Roman" panose="02020603050405020304" pitchFamily="18" charset="0"/>
              </a:rPr>
              <a:t>U</a:t>
            </a:r>
            <a:r>
              <a:rPr lang="zh-CN" altLang="zh-CN" sz="2800" b="0" dirty="0">
                <a:ea typeface="华文楷体" pitchFamily="2" charset="-122"/>
                <a:cs typeface="Times New Roman" panose="02020603050405020304" pitchFamily="18" charset="0"/>
              </a:rPr>
              <a:t>的顶点个数没有达到图中顶点总数，进入循环，反复进行以下操作：沿着选择点的边表逐个检查各条边，如果边中存储的邻接点未入</a:t>
            </a:r>
            <a:r>
              <a:rPr lang="en-US" altLang="zh-CN" sz="2800" b="0" dirty="0">
                <a:ea typeface="华文楷体" pitchFamily="2" charset="-122"/>
                <a:cs typeface="Times New Roman" panose="02020603050405020304" pitchFamily="18" charset="0"/>
              </a:rPr>
              <a:t>U</a:t>
            </a:r>
            <a:r>
              <a:rPr lang="zh-CN" altLang="zh-CN" sz="2800" b="0" dirty="0">
                <a:ea typeface="华文楷体" pitchFamily="2" charset="-122"/>
                <a:cs typeface="Times New Roman" panose="02020603050405020304" pitchFamily="18" charset="0"/>
              </a:rPr>
              <a:t>且邻接点的</a:t>
            </a:r>
            <a:r>
              <a:rPr lang="en-US" altLang="zh-CN" sz="2800" b="0" dirty="0" err="1">
                <a:ea typeface="华文楷体" pitchFamily="2" charset="-122"/>
                <a:cs typeface="Times New Roman" panose="02020603050405020304" pitchFamily="18" charset="0"/>
              </a:rPr>
              <a:t>dist</a:t>
            </a:r>
            <a:r>
              <a:rPr lang="zh-CN" altLang="zh-CN" sz="2800" b="0" dirty="0">
                <a:ea typeface="华文楷体" pitchFamily="2" charset="-122"/>
                <a:cs typeface="Times New Roman" panose="02020603050405020304" pitchFamily="18" charset="0"/>
              </a:rPr>
              <a:t>值大于这条边的权值，用该边权值刷新邻接点的</a:t>
            </a:r>
            <a:r>
              <a:rPr lang="en-US" altLang="zh-CN" sz="2800" b="0" dirty="0" err="1">
                <a:ea typeface="华文楷体" pitchFamily="2" charset="-122"/>
                <a:cs typeface="Times New Roman" panose="02020603050405020304" pitchFamily="18" charset="0"/>
              </a:rPr>
              <a:t>dist</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在所有未入</a:t>
            </a:r>
            <a:r>
              <a:rPr lang="en-US" altLang="zh-CN" sz="2800" b="0" dirty="0">
                <a:ea typeface="华文楷体" pitchFamily="2" charset="-122"/>
                <a:cs typeface="Times New Roman" panose="02020603050405020304" pitchFamily="18" charset="0"/>
              </a:rPr>
              <a:t>U</a:t>
            </a:r>
            <a:r>
              <a:rPr lang="zh-CN" altLang="zh-CN" sz="2800" b="0" dirty="0">
                <a:ea typeface="华文楷体" pitchFamily="2" charset="-122"/>
                <a:cs typeface="Times New Roman" panose="02020603050405020304" pitchFamily="18" charset="0"/>
              </a:rPr>
              <a:t>的顶点中找到</a:t>
            </a:r>
            <a:r>
              <a:rPr lang="en-US" altLang="zh-CN" sz="2800" b="0" dirty="0" err="1">
                <a:ea typeface="华文楷体" pitchFamily="2" charset="-122"/>
                <a:cs typeface="Times New Roman" panose="02020603050405020304" pitchFamily="18" charset="0"/>
              </a:rPr>
              <a:t>dist</a:t>
            </a:r>
            <a:r>
              <a:rPr lang="zh-CN" altLang="zh-CN" sz="2800" b="0" dirty="0">
                <a:ea typeface="华文楷体" pitchFamily="2" charset="-122"/>
                <a:cs typeface="Times New Roman" panose="02020603050405020304" pitchFamily="18" charset="0"/>
              </a:rPr>
              <a:t>最小的顶点作为新的选择点，选择点的源顶点和选择点之间的边并入</a:t>
            </a:r>
            <a:r>
              <a:rPr lang="en-US" altLang="zh-CN" sz="2800" b="0" dirty="0">
                <a:ea typeface="华文楷体" pitchFamily="2" charset="-122"/>
                <a:cs typeface="Times New Roman" panose="02020603050405020304" pitchFamily="18" charset="0"/>
              </a:rPr>
              <a:t>T</a:t>
            </a:r>
            <a:r>
              <a:rPr lang="zh-CN" altLang="zh-CN" sz="2800" b="0" dirty="0">
                <a:ea typeface="华文楷体" pitchFamily="2" charset="-122"/>
                <a:cs typeface="Times New Roman" panose="02020603050405020304" pitchFamily="18" charset="0"/>
              </a:rPr>
              <a:t>，选择点并入</a:t>
            </a:r>
            <a:r>
              <a:rPr lang="en-US" altLang="zh-CN" sz="2800" b="0" dirty="0">
                <a:ea typeface="华文楷体" pitchFamily="2" charset="-122"/>
                <a:cs typeface="Times New Roman" panose="02020603050405020304" pitchFamily="18" charset="0"/>
              </a:rPr>
              <a:t>U</a:t>
            </a:r>
            <a:r>
              <a:rPr lang="zh-CN" altLang="zh-CN" sz="2800" b="0" dirty="0">
                <a:ea typeface="华文楷体" pitchFamily="2" charset="-122"/>
                <a:cs typeface="Times New Roman" panose="02020603050405020304" pitchFamily="18" charset="0"/>
              </a:rPr>
              <a:t>，进入</a:t>
            </a:r>
            <a:r>
              <a:rPr lang="en-US" altLang="zh-CN" sz="2800" b="0" dirty="0">
                <a:ea typeface="华文楷体" pitchFamily="2" charset="-122"/>
                <a:cs typeface="Times New Roman" panose="02020603050405020304" pitchFamily="18" charset="0"/>
              </a:rPr>
              <a:t>U</a:t>
            </a:r>
            <a:r>
              <a:rPr lang="zh-CN" altLang="zh-CN" sz="2800" b="0" dirty="0">
                <a:ea typeface="华文楷体" pitchFamily="2" charset="-122"/>
                <a:cs typeface="Times New Roman" panose="02020603050405020304" pitchFamily="18" charset="0"/>
              </a:rPr>
              <a:t>的顶点个数计数并检查是否达到顶点总数，未达到则再次进入循环操作。</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en-US" altLang="zh-CN" dirty="0"/>
              <a:t>Prim</a:t>
            </a:r>
            <a:r>
              <a:rPr lang="zh-CN" altLang="en-US" dirty="0"/>
              <a:t>算法实现：</a:t>
            </a:r>
          </a:p>
        </p:txBody>
      </p:sp>
    </p:spTree>
    <p:extLst>
      <p:ext uri="{BB962C8B-B14F-4D97-AF65-F5344CB8AC3E}">
        <p14:creationId xmlns:p14="http://schemas.microsoft.com/office/powerpoint/2010/main" val="3829540454"/>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9" y="1558863"/>
            <a:ext cx="8067857" cy="4961207"/>
          </a:xfrm>
        </p:spPr>
        <p:txBody>
          <a:bodyPr>
            <a:noAutofit/>
          </a:bodyPr>
          <a:lstStyle/>
          <a:p>
            <a:pPr marL="0" indent="0">
              <a:buNone/>
            </a:pPr>
            <a:r>
              <a:rPr lang="en-US" altLang="zh-CN" sz="2800" b="0" dirty="0">
                <a:ea typeface="华文楷体" panose="02010600040101010101" pitchFamily="2" charset="-122"/>
                <a:cs typeface="Times New Roman" panose="02020603050405020304" pitchFamily="18" charset="0"/>
              </a:rPr>
              <a:t>template &lt;class </a:t>
            </a:r>
            <a:r>
              <a:rPr lang="en-US" altLang="zh-CN" sz="2800" b="0" dirty="0" err="1">
                <a:ea typeface="华文楷体" panose="02010600040101010101" pitchFamily="2" charset="-122"/>
                <a:cs typeface="Times New Roman" panose="02020603050405020304" pitchFamily="18" charset="0"/>
              </a:rPr>
              <a:t>edgeType</a:t>
            </a:r>
            <a:r>
              <a:rPr lang="en-US" altLang="zh-CN" sz="2800" b="0" dirty="0">
                <a:ea typeface="华文楷体" panose="02010600040101010101" pitchFamily="2" charset="-122"/>
                <a:cs typeface="Times New Roman" panose="02020603050405020304" pitchFamily="18" charset="0"/>
              </a:rPr>
              <a:t>&gt;</a:t>
            </a:r>
            <a:endParaRPr lang="zh-CN"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err="1">
                <a:ea typeface="华文楷体" panose="02010600040101010101" pitchFamily="2" charset="-122"/>
                <a:cs typeface="Times New Roman" panose="02020603050405020304" pitchFamily="18" charset="0"/>
              </a:rPr>
              <a:t>struct</a:t>
            </a:r>
            <a:r>
              <a:rPr lang="en-US" altLang="zh-CN" sz="2800" b="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primNode</a:t>
            </a:r>
            <a:endParaRPr lang="zh-CN"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int</a:t>
            </a:r>
            <a:r>
              <a:rPr lang="en-US" altLang="zh-CN" sz="2800" b="0" dirty="0">
                <a:ea typeface="华文楷体" panose="02010600040101010101" pitchFamily="2" charset="-122"/>
                <a:cs typeface="Times New Roman" panose="02020603050405020304" pitchFamily="18" charset="0"/>
              </a:rPr>
              <a:t> from; //</a:t>
            </a:r>
            <a:r>
              <a:rPr lang="zh-CN" altLang="en-US" sz="2800" b="0" dirty="0">
                <a:ea typeface="华文楷体" panose="02010600040101010101" pitchFamily="2" charset="-122"/>
                <a:cs typeface="Times New Roman" panose="02020603050405020304" pitchFamily="18" charset="0"/>
              </a:rPr>
              <a:t>边的一个邻接点</a:t>
            </a:r>
            <a:endParaRPr lang="en-US"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int</a:t>
            </a:r>
            <a:r>
              <a:rPr lang="en-US" altLang="zh-CN" sz="2800" b="0" dirty="0">
                <a:ea typeface="华文楷体" panose="02010600040101010101" pitchFamily="2" charset="-122"/>
                <a:cs typeface="Times New Roman" panose="02020603050405020304" pitchFamily="18" charset="0"/>
              </a:rPr>
              <a:t> to;   //</a:t>
            </a:r>
            <a:r>
              <a:rPr lang="zh-CN" altLang="en-US" sz="2800" b="0" dirty="0">
                <a:ea typeface="华文楷体" panose="02010600040101010101" pitchFamily="2" charset="-122"/>
                <a:cs typeface="Times New Roman" panose="02020603050405020304" pitchFamily="18" charset="0"/>
              </a:rPr>
              <a:t>边的另外一个邻接点</a:t>
            </a:r>
            <a:endParaRPr lang="en-US"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edgeType</a:t>
            </a:r>
            <a:r>
              <a:rPr lang="en-US" altLang="zh-CN" sz="2800" b="0" dirty="0">
                <a:ea typeface="华文楷体" panose="02010600040101010101" pitchFamily="2" charset="-122"/>
                <a:cs typeface="Times New Roman" panose="02020603050405020304" pitchFamily="18" charset="0"/>
              </a:rPr>
              <a:t> weight; //</a:t>
            </a:r>
            <a:r>
              <a:rPr lang="zh-CN" altLang="en-US" sz="2800" b="0" dirty="0">
                <a:ea typeface="华文楷体" panose="02010600040101010101" pitchFamily="2" charset="-122"/>
                <a:cs typeface="Times New Roman" panose="02020603050405020304" pitchFamily="18" charset="0"/>
              </a:rPr>
              <a:t>边的权值</a:t>
            </a:r>
            <a:endParaRPr lang="en-US"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a:t>
            </a:r>
            <a:endParaRPr lang="zh-CN" altLang="zh-CN" sz="2800"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en-US" altLang="zh-CN" dirty="0"/>
              <a:t>Prim</a:t>
            </a:r>
            <a:r>
              <a:rPr lang="zh-CN" altLang="en-US" dirty="0"/>
              <a:t>算法实现：</a:t>
            </a:r>
          </a:p>
        </p:txBody>
      </p:sp>
    </p:spTree>
    <p:extLst>
      <p:ext uri="{BB962C8B-B14F-4D97-AF65-F5344CB8AC3E}">
        <p14:creationId xmlns:p14="http://schemas.microsoft.com/office/powerpoint/2010/main" val="428410567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00282" y="664341"/>
            <a:ext cx="11347770" cy="5822184"/>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class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void Graph&lt;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&gt;::Prim()</a:t>
            </a:r>
            <a:r>
              <a:rPr lang="en-US" altLang="zh-CN" b="0" dirty="0" err="1">
                <a:ea typeface="华文楷体" panose="02010600040101010101" pitchFamily="2" charset="-122"/>
                <a:cs typeface="Times New Roman" panose="02020603050405020304" pitchFamily="18" charset="0"/>
              </a:rPr>
              <a:t>const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*source;  //</a:t>
            </a:r>
            <a:r>
              <a:rPr lang="zh-CN" altLang="zh-CN" b="0" dirty="0">
                <a:ea typeface="华文楷体" panose="02010600040101010101" pitchFamily="2" charset="-122"/>
                <a:cs typeface="Times New Roman" panose="02020603050405020304" pitchFamily="18" charset="0"/>
              </a:rPr>
              <a:t>记录源顶点</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dist</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记录顶点到</a:t>
            </a:r>
            <a:r>
              <a:rPr lang="en-US" altLang="zh-CN" b="0" dirty="0">
                <a:ea typeface="华文楷体" panose="02010600040101010101" pitchFamily="2" charset="-122"/>
                <a:cs typeface="Times New Roman" panose="02020603050405020304" pitchFamily="18" charset="0"/>
              </a:rPr>
              <a:t>U</a:t>
            </a:r>
            <a:r>
              <a:rPr lang="zh-CN" altLang="zh-CN" b="0" dirty="0">
                <a:ea typeface="华文楷体" panose="02010600040101010101" pitchFamily="2" charset="-122"/>
                <a:cs typeface="Times New Roman" panose="02020603050405020304" pitchFamily="18" charset="0"/>
              </a:rPr>
              <a:t>集合中的距离</a:t>
            </a:r>
          </a:p>
          <a:p>
            <a:pPr marL="0" indent="0">
              <a:buNone/>
            </a:pPr>
            <a:r>
              <a:rPr lang="en-US" altLang="zh-CN" b="0" dirty="0">
                <a:ea typeface="华文楷体" panose="02010600040101010101" pitchFamily="2" charset="-122"/>
                <a:cs typeface="Times New Roman" panose="02020603050405020304" pitchFamily="18" charset="0"/>
              </a:rPr>
              <a:t>    bool *selected; //</a:t>
            </a:r>
            <a:r>
              <a:rPr lang="zh-CN" altLang="zh-CN" b="0" dirty="0">
                <a:ea typeface="华文楷体" panose="02010600040101010101" pitchFamily="2" charset="-122"/>
                <a:cs typeface="Times New Roman" panose="02020603050405020304" pitchFamily="18" charset="0"/>
              </a:rPr>
              <a:t>记录顶点是否已经到</a:t>
            </a:r>
            <a:r>
              <a:rPr lang="en-US" altLang="zh-CN" b="0" dirty="0">
                <a:ea typeface="华文楷体" panose="02010600040101010101" pitchFamily="2" charset="-122"/>
                <a:cs typeface="Times New Roman" panose="02020603050405020304" pitchFamily="18" charset="0"/>
              </a:rPr>
              <a:t>U</a:t>
            </a:r>
            <a:r>
              <a:rPr lang="zh-CN" altLang="zh-CN" b="0" dirty="0">
                <a:ea typeface="华文楷体" panose="02010600040101010101" pitchFamily="2" charset="-122"/>
                <a:cs typeface="Times New Roman" panose="02020603050405020304" pitchFamily="18" charset="0"/>
              </a:rPr>
              <a:t>中</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primNode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 *</a:t>
            </a:r>
            <a:r>
              <a:rPr lang="en-US" altLang="zh-CN" b="0" dirty="0" err="1">
                <a:ea typeface="华文楷体" panose="02010600040101010101" pitchFamily="2" charset="-122"/>
                <a:cs typeface="Times New Roman" panose="02020603050405020304" pitchFamily="18" charset="0"/>
              </a:rPr>
              <a:t>treeEdges</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最小生成树中的边</a:t>
            </a:r>
          </a:p>
          <a:p>
            <a:pPr marL="0" indent="0">
              <a:buNone/>
            </a:pP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 sum; //</a:t>
            </a:r>
            <a:r>
              <a:rPr lang="zh-CN" altLang="zh-CN" b="0" dirty="0">
                <a:ea typeface="华文楷体" panose="02010600040101010101" pitchFamily="2" charset="-122"/>
                <a:cs typeface="Times New Roman" panose="02020603050405020304" pitchFamily="18" charset="0"/>
              </a:rPr>
              <a:t>最小生成树的权值和</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cnt</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记录集合</a:t>
            </a:r>
            <a:r>
              <a:rPr lang="en-US" altLang="zh-CN" b="0" dirty="0">
                <a:ea typeface="华文楷体" panose="02010600040101010101" pitchFamily="2" charset="-122"/>
                <a:cs typeface="Times New Roman" panose="02020603050405020304" pitchFamily="18" charset="0"/>
              </a:rPr>
              <a:t>U</a:t>
            </a:r>
            <a:r>
              <a:rPr lang="zh-CN" altLang="zh-CN" b="0" dirty="0">
                <a:ea typeface="华文楷体" panose="02010600040101010101" pitchFamily="2" charset="-122"/>
                <a:cs typeface="Times New Roman" panose="02020603050405020304" pitchFamily="18" charset="0"/>
              </a:rPr>
              <a:t>中顶点的个数</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min; //</a:t>
            </a:r>
            <a:r>
              <a:rPr lang="zh-CN" altLang="zh-CN" b="0" dirty="0">
                <a:ea typeface="华文楷体" panose="02010600040101010101" pitchFamily="2" charset="-122"/>
                <a:cs typeface="Times New Roman" panose="02020603050405020304" pitchFamily="18" charset="0"/>
              </a:rPr>
              <a:t>选出当前</a:t>
            </a:r>
            <a:r>
              <a:rPr lang="en-US" altLang="zh-CN" b="0" dirty="0">
                <a:ea typeface="华文楷体" panose="02010600040101010101" pitchFamily="2" charset="-122"/>
                <a:cs typeface="Times New Roman" panose="02020603050405020304" pitchFamily="18" charset="0"/>
              </a:rPr>
              <a:t>W</a:t>
            </a:r>
            <a:r>
              <a:rPr lang="zh-CN" altLang="zh-CN" b="0" dirty="0">
                <a:ea typeface="华文楷体" panose="02010600040101010101" pitchFamily="2" charset="-122"/>
                <a:cs typeface="Times New Roman" panose="02020603050405020304" pitchFamily="18" charset="0"/>
              </a:rPr>
              <a:t>中离集合</a:t>
            </a:r>
            <a:r>
              <a:rPr lang="en-US" altLang="zh-CN" b="0" dirty="0">
                <a:ea typeface="华文楷体" panose="02010600040101010101" pitchFamily="2" charset="-122"/>
                <a:cs typeface="Times New Roman" panose="02020603050405020304" pitchFamily="18" charset="0"/>
              </a:rPr>
              <a:t>U</a:t>
            </a:r>
            <a:r>
              <a:rPr lang="zh-CN" altLang="zh-CN" b="0" dirty="0">
                <a:ea typeface="华文楷体" panose="02010600040101010101" pitchFamily="2" charset="-122"/>
                <a:cs typeface="Times New Roman" panose="02020603050405020304" pitchFamily="18" charset="0"/>
              </a:rPr>
              <a:t>最短的顶点下标</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j, </a:t>
            </a:r>
            <a:r>
              <a:rPr lang="en-US" altLang="zh-CN" b="0" dirty="0" err="1">
                <a:ea typeface="华文楷体" panose="02010600040101010101" pitchFamily="2" charset="-122"/>
                <a:cs typeface="Times New Roman" panose="02020603050405020304" pitchFamily="18" charset="0"/>
              </a:rPr>
              <a:t>selVert</a:t>
            </a:r>
            <a:r>
              <a:rPr lang="zh-CN" altLang="en-US"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edgeNode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 *p;</a:t>
            </a:r>
            <a:endParaRPr lang="zh-CN" altLang="zh-CN"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4154089111"/>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00282" y="684219"/>
            <a:ext cx="6557109" cy="5796094"/>
          </a:xfrm>
        </p:spPr>
        <p:txBody>
          <a:bodyPr>
            <a:noAutofit/>
          </a:bodyPr>
          <a:lstStyle/>
          <a:p>
            <a:pPr marL="0" indent="0">
              <a:buNone/>
            </a:pPr>
            <a:r>
              <a:rPr lang="en-US" altLang="zh-CN" dirty="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创建动态空间</a:t>
            </a:r>
          </a:p>
          <a:p>
            <a:pPr marL="0" indent="0">
              <a:buNone/>
            </a:pPr>
            <a:r>
              <a:rPr lang="en-US" altLang="zh-CN" b="0" dirty="0">
                <a:ea typeface="华文楷体" panose="02010600040101010101" pitchFamily="2" charset="-122"/>
                <a:cs typeface="Times New Roman" panose="02020603050405020304" pitchFamily="18" charset="0"/>
              </a:rPr>
              <a:t>    source = new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dist</a:t>
            </a:r>
            <a:r>
              <a:rPr lang="en-US" altLang="zh-CN" b="0" dirty="0">
                <a:ea typeface="华文楷体" panose="02010600040101010101" pitchFamily="2" charset="-122"/>
                <a:cs typeface="Times New Roman" panose="02020603050405020304" pitchFamily="18" charset="0"/>
              </a:rPr>
              <a:t>   = new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selected = new bool[</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treeEdges</a:t>
            </a:r>
            <a:r>
              <a:rPr lang="en-US" altLang="zh-CN" b="0" dirty="0">
                <a:ea typeface="华文楷体" panose="02010600040101010101" pitchFamily="2" charset="-122"/>
                <a:cs typeface="Times New Roman" panose="02020603050405020304" pitchFamily="18" charset="0"/>
              </a:rPr>
              <a:t> = new </a:t>
            </a:r>
            <a:r>
              <a:rPr lang="en-US" altLang="zh-CN" b="0" dirty="0" err="1">
                <a:ea typeface="华文楷体" panose="02010600040101010101" pitchFamily="2" charset="-122"/>
                <a:cs typeface="Times New Roman" panose="02020603050405020304" pitchFamily="18" charset="0"/>
              </a:rPr>
              <a:t>primNode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&gt;[verts-1];</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初始化</a:t>
            </a:r>
          </a:p>
          <a:p>
            <a:pPr marL="0" indent="0">
              <a:buNone/>
            </a:pPr>
            <a:r>
              <a:rPr lang="en-US" altLang="zh-CN" b="0" dirty="0">
                <a:ea typeface="华文楷体" panose="02010600040101010101" pitchFamily="2" charset="-122"/>
                <a:cs typeface="Times New Roman" panose="02020603050405020304" pitchFamily="18" charset="0"/>
              </a:rPr>
              <a:t>    for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source[</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]=-1;</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dist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]=9999; //</a:t>
            </a:r>
            <a:r>
              <a:rPr lang="zh-CN" altLang="zh-CN" b="0" dirty="0">
                <a:ea typeface="华文楷体" panose="02010600040101010101" pitchFamily="2" charset="-122"/>
                <a:cs typeface="Times New Roman" panose="02020603050405020304" pitchFamily="18" charset="0"/>
              </a:rPr>
              <a:t>用一个很大的值表示无穷大</a:t>
            </a:r>
          </a:p>
          <a:p>
            <a:pPr marL="0" indent="0">
              <a:buNone/>
            </a:pPr>
            <a:r>
              <a:rPr lang="en-US" altLang="zh-CN" b="0" dirty="0">
                <a:ea typeface="华文楷体" panose="02010600040101010101" pitchFamily="2" charset="-122"/>
                <a:cs typeface="Times New Roman" panose="02020603050405020304" pitchFamily="18" charset="0"/>
              </a:rPr>
              <a:t>        selected[</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 false;    }</a:t>
            </a:r>
            <a:endParaRPr lang="zh-CN" altLang="zh-CN" b="0" dirty="0">
              <a:ea typeface="华文楷体" panose="02010600040101010101" pitchFamily="2" charset="-122"/>
              <a:cs typeface="Times New Roman" panose="02020603050405020304" pitchFamily="18" charset="0"/>
            </a:endParaRPr>
          </a:p>
        </p:txBody>
      </p:sp>
      <p:sp>
        <p:nvSpPr>
          <p:cNvPr id="3" name="Rectangle 3"/>
          <p:cNvSpPr txBox="1">
            <a:spLocks noChangeArrowheads="1"/>
          </p:cNvSpPr>
          <p:nvPr/>
        </p:nvSpPr>
        <p:spPr>
          <a:xfrm>
            <a:off x="6957391" y="1467829"/>
            <a:ext cx="4933718" cy="5012484"/>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选中一个</a:t>
            </a:r>
            <a:r>
              <a:rPr lang="zh-CN" altLang="en-US" b="0" dirty="0">
                <a:ea typeface="华文楷体" panose="02010600040101010101" pitchFamily="2" charset="-122"/>
                <a:cs typeface="Times New Roman" panose="02020603050405020304" pitchFamily="18" charset="0"/>
              </a:rPr>
              <a:t>起始</a:t>
            </a:r>
            <a:r>
              <a:rPr lang="zh-CN" altLang="zh-CN" b="0" dirty="0">
                <a:ea typeface="华文楷体" panose="02010600040101010101" pitchFamily="2" charset="-122"/>
                <a:cs typeface="Times New Roman" panose="02020603050405020304" pitchFamily="18" charset="0"/>
              </a:rPr>
              <a:t>顶点</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selVert</a:t>
            </a:r>
            <a:r>
              <a:rPr lang="en-US" altLang="zh-CN" b="0" dirty="0">
                <a:ea typeface="华文楷体" panose="02010600040101010101" pitchFamily="2" charset="-122"/>
                <a:cs typeface="Times New Roman" panose="02020603050405020304" pitchFamily="18" charset="0"/>
              </a:rPr>
              <a:t> = 0;</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source[0]=0;</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dist</a:t>
            </a:r>
            <a:r>
              <a:rPr lang="en-US" altLang="zh-CN" b="0" dirty="0">
                <a:ea typeface="华文楷体" panose="02010600040101010101" pitchFamily="2" charset="-122"/>
                <a:cs typeface="Times New Roman" panose="02020603050405020304" pitchFamily="18" charset="0"/>
              </a:rPr>
              <a:t>[0] = 0;</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selected[0]=true;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cnt</a:t>
            </a:r>
            <a:r>
              <a:rPr lang="en-US" altLang="zh-CN" b="0" dirty="0">
                <a:ea typeface="华文楷体" panose="02010600040101010101" pitchFamily="2" charset="-122"/>
                <a:cs typeface="Times New Roman" panose="02020603050405020304" pitchFamily="18" charset="0"/>
              </a:rPr>
              <a:t>=1;</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while (</a:t>
            </a:r>
            <a:r>
              <a:rPr lang="en-US" altLang="zh-CN" b="0" dirty="0" err="1">
                <a:ea typeface="华文楷体" panose="02010600040101010101" pitchFamily="2" charset="-122"/>
                <a:cs typeface="Times New Roman" panose="02020603050405020304" pitchFamily="18" charset="0"/>
              </a:rPr>
              <a:t>cnt</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a:t>
            </a:r>
            <a:endParaRPr lang="zh-CN" altLang="zh-CN" b="0" dirty="0">
              <a:ea typeface="华文楷体" panose="02010600040101010101" pitchFamily="2" charset="-122"/>
              <a:cs typeface="Times New Roman" panose="02020603050405020304" pitchFamily="18" charset="0"/>
            </a:endParaRPr>
          </a:p>
        </p:txBody>
      </p:sp>
      <p:cxnSp>
        <p:nvCxnSpPr>
          <p:cNvPr id="4" name="直接连接符 3"/>
          <p:cNvCxnSpPr/>
          <p:nvPr/>
        </p:nvCxnSpPr>
        <p:spPr>
          <a:xfrm>
            <a:off x="6957391" y="1467829"/>
            <a:ext cx="0" cy="539017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96688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0"/>
            <a:ext cx="11162883" cy="4205833"/>
          </a:xfrm>
        </p:spPr>
        <p:txBody>
          <a:bodyPr>
            <a:normAutofit fontScale="92500"/>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按照线性结构和树结构的存储思路，要想找到一个类似的既能同时存储顶点又能存储表示顶点间关系的边的结构就非常困难。</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不妨换个思路，将顶点和边的存储独立开来： 如，对于有向图或无向图</a:t>
            </a:r>
            <a:r>
              <a:rPr lang="en-US" altLang="zh-CN" sz="2800" b="0" dirty="0">
                <a:ea typeface="华文楷体" pitchFamily="2" charset="-122"/>
                <a:cs typeface="Times New Roman" panose="02020603050405020304" pitchFamily="18" charset="0"/>
              </a:rPr>
              <a:t>G = (V,E)</a:t>
            </a:r>
            <a:r>
              <a:rPr lang="zh-CN" altLang="zh-CN" sz="2800" b="0" dirty="0">
                <a:ea typeface="华文楷体" pitchFamily="2" charset="-122"/>
                <a:cs typeface="Times New Roman" panose="02020603050405020304" pitchFamily="18" charset="0"/>
              </a:rPr>
              <a:t>，顶点</a:t>
            </a:r>
            <a:r>
              <a:rPr lang="en-US" altLang="zh-CN" sz="2800" b="0" dirty="0">
                <a:ea typeface="华文楷体" pitchFamily="2" charset="-122"/>
                <a:cs typeface="Times New Roman" panose="02020603050405020304" pitchFamily="18" charset="0"/>
              </a:rPr>
              <a:t>V</a:t>
            </a:r>
            <a:r>
              <a:rPr lang="zh-CN" altLang="zh-CN" sz="2800" b="0" dirty="0">
                <a:ea typeface="华文楷体" pitchFamily="2" charset="-122"/>
                <a:cs typeface="Times New Roman" panose="02020603050405020304" pitchFamily="18" charset="0"/>
              </a:rPr>
              <a:t>可以用一个一维数组来存储；边因是用来描述任意两个顶点间关系，故可以用一个二维数组即一个</a:t>
            </a:r>
            <a:r>
              <a:rPr lang="en-US" altLang="zh-CN" sz="2800" b="0" dirty="0">
                <a:ea typeface="华文楷体" pitchFamily="2" charset="-122"/>
                <a:cs typeface="Times New Roman" panose="02020603050405020304" pitchFamily="18" charset="0"/>
              </a:rPr>
              <a:t>n</a:t>
            </a:r>
            <a:r>
              <a:rPr lang="zh-CN" altLang="zh-CN" sz="2800" b="0" dirty="0">
                <a:ea typeface="华文楷体" pitchFamily="2" charset="-122"/>
                <a:cs typeface="Times New Roman" panose="02020603050405020304" pitchFamily="18" charset="0"/>
              </a:rPr>
              <a:t>行</a:t>
            </a:r>
            <a:r>
              <a:rPr lang="en-US" altLang="zh-CN" sz="2800" b="0" dirty="0">
                <a:ea typeface="华文楷体" pitchFamily="2" charset="-122"/>
                <a:cs typeface="Times New Roman" panose="02020603050405020304" pitchFamily="18" charset="0"/>
              </a:rPr>
              <a:t>n</a:t>
            </a:r>
            <a:r>
              <a:rPr lang="zh-CN" altLang="zh-CN" sz="2800" b="0" dirty="0">
                <a:ea typeface="华文楷体" pitchFamily="2" charset="-122"/>
                <a:cs typeface="Times New Roman" panose="02020603050405020304" pitchFamily="18" charset="0"/>
              </a:rPr>
              <a:t>列的矩阵</a:t>
            </a:r>
            <a:r>
              <a:rPr lang="en-US" altLang="zh-CN" sz="2800" b="0" dirty="0">
                <a:ea typeface="华文楷体" pitchFamily="2" charset="-122"/>
                <a:cs typeface="Times New Roman" panose="02020603050405020304" pitchFamily="18" charset="0"/>
              </a:rPr>
              <a:t>A</a:t>
            </a:r>
            <a:r>
              <a:rPr lang="zh-CN" altLang="zh-CN" sz="2800" b="0" dirty="0">
                <a:ea typeface="华文楷体" pitchFamily="2" charset="-122"/>
                <a:cs typeface="Times New Roman" panose="02020603050405020304" pitchFamily="18" charset="0"/>
              </a:rPr>
              <a:t>来存储（</a:t>
            </a:r>
            <a:r>
              <a:rPr lang="en-US" altLang="zh-CN" sz="2800" b="0" dirty="0">
                <a:ea typeface="华文楷体" pitchFamily="2" charset="-122"/>
                <a:cs typeface="Times New Roman" panose="02020603050405020304" pitchFamily="18" charset="0"/>
              </a:rPr>
              <a:t>n</a:t>
            </a:r>
            <a:r>
              <a:rPr lang="zh-CN" altLang="zh-CN" sz="2800" b="0" dirty="0">
                <a:ea typeface="华文楷体" pitchFamily="2" charset="-122"/>
                <a:cs typeface="Times New Roman" panose="02020603050405020304" pitchFamily="18" charset="0"/>
              </a:rPr>
              <a:t>为顶点的个数），其中</a:t>
            </a:r>
            <a:r>
              <a:rPr lang="en-US" altLang="zh-CN" sz="2800" b="0" dirty="0">
                <a:ea typeface="华文楷体" pitchFamily="2" charset="-122"/>
                <a:cs typeface="Times New Roman" panose="02020603050405020304" pitchFamily="18" charset="0"/>
              </a:rPr>
              <a:t>A[</a:t>
            </a:r>
            <a:r>
              <a:rPr lang="en-US" altLang="zh-CN" sz="2800" b="0" dirty="0" err="1">
                <a:ea typeface="华文楷体" pitchFamily="2" charset="-122"/>
                <a:cs typeface="Times New Roman" panose="02020603050405020304" pitchFamily="18" charset="0"/>
              </a:rPr>
              <a:t>i</a:t>
            </a:r>
            <a:r>
              <a:rPr lang="en-US" altLang="zh-CN" sz="2800" b="0" dirty="0">
                <a:ea typeface="华文楷体" pitchFamily="2" charset="-122"/>
                <a:cs typeface="Times New Roman" panose="02020603050405020304" pitchFamily="18" charset="0"/>
              </a:rPr>
              <a:t>][j]</a:t>
            </a:r>
            <a:r>
              <a:rPr lang="zh-CN" altLang="zh-CN" sz="2800" b="0" dirty="0">
                <a:ea typeface="华文楷体" pitchFamily="2" charset="-122"/>
                <a:cs typeface="Times New Roman" panose="02020603050405020304" pitchFamily="18" charset="0"/>
              </a:rPr>
              <a:t>表示顶点</a:t>
            </a:r>
            <a:r>
              <a:rPr lang="en-US" altLang="zh-CN" sz="2800" b="0" dirty="0">
                <a:ea typeface="华文楷体" pitchFamily="2" charset="-122"/>
                <a:cs typeface="Times New Roman" panose="02020603050405020304" pitchFamily="18" charset="0"/>
              </a:rPr>
              <a:t>vi</a:t>
            </a:r>
            <a:r>
              <a:rPr lang="zh-CN" altLang="zh-CN" sz="2800" b="0" dirty="0">
                <a:ea typeface="华文楷体" pitchFamily="2" charset="-122"/>
                <a:cs typeface="Times New Roman" panose="02020603050405020304" pitchFamily="18" charset="0"/>
              </a:rPr>
              <a:t>和</a:t>
            </a:r>
            <a:r>
              <a:rPr lang="en-US" altLang="zh-CN" sz="2800" b="0" dirty="0" err="1">
                <a:ea typeface="华文楷体" pitchFamily="2" charset="-122"/>
                <a:cs typeface="Times New Roman" panose="02020603050405020304" pitchFamily="18" charset="0"/>
              </a:rPr>
              <a:t>vj</a:t>
            </a:r>
            <a:r>
              <a:rPr lang="zh-CN" altLang="zh-CN" sz="2800" b="0" dirty="0">
                <a:ea typeface="华文楷体" pitchFamily="2" charset="-122"/>
                <a:cs typeface="Times New Roman" panose="02020603050405020304" pitchFamily="18" charset="0"/>
              </a:rPr>
              <a:t>之间的关系情况。</a:t>
            </a:r>
            <a:endParaRPr lang="en-US" altLang="zh-CN" sz="2800" b="0" dirty="0">
              <a:ea typeface="华文楷体" pitchFamily="2" charset="-122"/>
              <a:cs typeface="Times New Roman" panose="02020603050405020304" pitchFamily="18" charset="0"/>
            </a:endParaRPr>
          </a:p>
          <a:p>
            <a:pPr marL="258763" indent="-258763">
              <a:buFont typeface="Wingdings" panose="05000000000000000000" pitchFamily="2" charset="2"/>
              <a:buChar char="Ø"/>
            </a:pPr>
            <a:r>
              <a:rPr lang="zh-CN" altLang="zh-CN" sz="2800" b="0" dirty="0">
                <a:ea typeface="华文楷体" pitchFamily="2" charset="-122"/>
                <a:cs typeface="Times New Roman" panose="02020603050405020304" pitchFamily="18" charset="0"/>
              </a:rPr>
              <a:t>顶点由一个一维数组存储，边由一个二维数组存储，这种存储方式称</a:t>
            </a:r>
            <a:r>
              <a:rPr lang="zh-CN" altLang="zh-CN" sz="2800" dirty="0">
                <a:ea typeface="华文楷体" pitchFamily="2" charset="-122"/>
                <a:cs typeface="Times New Roman" panose="02020603050405020304" pitchFamily="18" charset="0"/>
              </a:rPr>
              <a:t>邻接矩阵表示法</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p:txBody>
          <a:bodyPr/>
          <a:lstStyle/>
          <a:p>
            <a:pPr marL="838200" indent="-838200">
              <a:defRPr/>
            </a:pPr>
            <a:r>
              <a:rPr lang="zh-CN" altLang="en-US" dirty="0"/>
              <a:t>邻接矩阵：</a:t>
            </a:r>
          </a:p>
        </p:txBody>
      </p:sp>
    </p:spTree>
    <p:extLst>
      <p:ext uri="{BB962C8B-B14F-4D97-AF65-F5344CB8AC3E}">
        <p14:creationId xmlns:p14="http://schemas.microsoft.com/office/powerpoint/2010/main" val="873058916"/>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00891" y="1439593"/>
            <a:ext cx="11188744" cy="4981086"/>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检查</a:t>
            </a:r>
            <a:r>
              <a:rPr lang="en-US" altLang="zh-CN" b="0" dirty="0" err="1">
                <a:ea typeface="华文楷体" panose="02010600040101010101" pitchFamily="2" charset="-122"/>
                <a:cs typeface="Times New Roman" panose="02020603050405020304" pitchFamily="18" charset="0"/>
              </a:rPr>
              <a:t>selVert</a:t>
            </a:r>
            <a:r>
              <a:rPr lang="zh-CN" altLang="zh-CN" b="0" dirty="0">
                <a:ea typeface="华文楷体" panose="02010600040101010101" pitchFamily="2" charset="-122"/>
                <a:cs typeface="Times New Roman" panose="02020603050405020304" pitchFamily="18" charset="0"/>
              </a:rPr>
              <a:t>的所有仍在</a:t>
            </a:r>
            <a:r>
              <a:rPr lang="en-US" altLang="zh-CN" b="0" dirty="0">
                <a:ea typeface="华文楷体" panose="02010600040101010101" pitchFamily="2" charset="-122"/>
                <a:cs typeface="Times New Roman" panose="02020603050405020304" pitchFamily="18" charset="0"/>
              </a:rPr>
              <a:t>W</a:t>
            </a:r>
            <a:r>
              <a:rPr lang="zh-CN" altLang="zh-CN" b="0" dirty="0">
                <a:ea typeface="华文楷体" panose="02010600040101010101" pitchFamily="2" charset="-122"/>
                <a:cs typeface="Times New Roman" panose="02020603050405020304" pitchFamily="18" charset="0"/>
              </a:rPr>
              <a:t>中的邻接点，如有需要查新它的信息</a:t>
            </a:r>
          </a:p>
          <a:p>
            <a:pPr marL="0" indent="0">
              <a:buNone/>
            </a:pPr>
            <a:r>
              <a:rPr lang="en-US" altLang="zh-CN" b="0" dirty="0">
                <a:ea typeface="华文楷体" panose="02010600040101010101" pitchFamily="2" charset="-122"/>
                <a:cs typeface="Times New Roman" panose="02020603050405020304" pitchFamily="18" charset="0"/>
              </a:rPr>
              <a:t>        p =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selVert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adj</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while (p)</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if (!selected[p-&gt;</a:t>
            </a:r>
            <a:r>
              <a:rPr lang="en-US" altLang="zh-CN" b="0" dirty="0" err="1">
                <a:ea typeface="华文楷体" panose="02010600040101010101" pitchFamily="2" charset="-122"/>
                <a:cs typeface="Times New Roman" panose="02020603050405020304" pitchFamily="18" charset="0"/>
              </a:rPr>
              <a:t>dest</a:t>
            </a:r>
            <a:r>
              <a:rPr lang="en-US" altLang="zh-CN" b="0" dirty="0">
                <a:ea typeface="华文楷体" panose="02010600040101010101" pitchFamily="2" charset="-122"/>
                <a:cs typeface="Times New Roman" panose="02020603050405020304" pitchFamily="18" charset="0"/>
              </a:rPr>
              <a:t>]&amp;&amp;(</a:t>
            </a:r>
            <a:r>
              <a:rPr lang="en-US" altLang="zh-CN" b="0" dirty="0" err="1">
                <a:ea typeface="华文楷体" panose="02010600040101010101" pitchFamily="2" charset="-122"/>
                <a:cs typeface="Times New Roman" panose="02020603050405020304" pitchFamily="18" charset="0"/>
              </a:rPr>
              <a:t>dist</a:t>
            </a:r>
            <a:r>
              <a:rPr lang="en-US" altLang="zh-CN" b="0" dirty="0">
                <a:ea typeface="华文楷体" panose="02010600040101010101" pitchFamily="2" charset="-122"/>
                <a:cs typeface="Times New Roman" panose="02020603050405020304" pitchFamily="18" charset="0"/>
              </a:rPr>
              <a:t>[p-&gt;</a:t>
            </a:r>
            <a:r>
              <a:rPr lang="en-US" altLang="zh-CN" b="0" dirty="0" err="1">
                <a:ea typeface="华文楷体" panose="02010600040101010101" pitchFamily="2" charset="-122"/>
                <a:cs typeface="Times New Roman" panose="02020603050405020304" pitchFamily="18" charset="0"/>
              </a:rPr>
              <a:t>dest</a:t>
            </a:r>
            <a:r>
              <a:rPr lang="en-US" altLang="zh-CN" b="0" dirty="0">
                <a:ea typeface="华文楷体" panose="02010600040101010101" pitchFamily="2" charset="-122"/>
                <a:cs typeface="Times New Roman" panose="02020603050405020304" pitchFamily="18" charset="0"/>
              </a:rPr>
              <a:t>]&gt;p-&gt;weight))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dist</a:t>
            </a:r>
            <a:r>
              <a:rPr lang="en-US" altLang="zh-CN" b="0" dirty="0">
                <a:ea typeface="华文楷体" panose="02010600040101010101" pitchFamily="2" charset="-122"/>
                <a:cs typeface="Times New Roman" panose="02020603050405020304" pitchFamily="18" charset="0"/>
              </a:rPr>
              <a:t>[p-&gt;</a:t>
            </a:r>
            <a:r>
              <a:rPr lang="en-US" altLang="zh-CN" b="0" dirty="0" err="1">
                <a:ea typeface="华文楷体" panose="02010600040101010101" pitchFamily="2" charset="-122"/>
                <a:cs typeface="Times New Roman" panose="02020603050405020304" pitchFamily="18" charset="0"/>
              </a:rPr>
              <a:t>dest</a:t>
            </a:r>
            <a:r>
              <a:rPr lang="en-US" altLang="zh-CN" b="0" dirty="0">
                <a:ea typeface="华文楷体" panose="02010600040101010101" pitchFamily="2" charset="-122"/>
                <a:cs typeface="Times New Roman" panose="02020603050405020304" pitchFamily="18" charset="0"/>
              </a:rPr>
              <a:t>]   = p-&gt;weight; </a:t>
            </a:r>
          </a:p>
          <a:p>
            <a:pPr marL="0" indent="0">
              <a:buNone/>
            </a:pPr>
            <a:r>
              <a:rPr lang="en-US" altLang="zh-CN" b="0" dirty="0">
                <a:ea typeface="华文楷体" panose="02010600040101010101" pitchFamily="2" charset="-122"/>
                <a:cs typeface="Times New Roman" panose="02020603050405020304" pitchFamily="18" charset="0"/>
              </a:rPr>
              <a:t>              source[p-&gt;</a:t>
            </a:r>
            <a:r>
              <a:rPr lang="en-US" altLang="zh-CN" b="0" dirty="0" err="1">
                <a:ea typeface="华文楷体" panose="02010600040101010101" pitchFamily="2" charset="-122"/>
                <a:cs typeface="Times New Roman" panose="02020603050405020304" pitchFamily="18" charset="0"/>
              </a:rPr>
              <a:t>dest</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selVert</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p = p-&gt;link;</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750620439"/>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01500" y="863124"/>
            <a:ext cx="11188744" cy="4981086"/>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选择</a:t>
            </a:r>
            <a:r>
              <a:rPr lang="en-US" altLang="zh-CN" b="0" dirty="0">
                <a:ea typeface="华文楷体" panose="02010600040101010101" pitchFamily="2" charset="-122"/>
                <a:cs typeface="Times New Roman" panose="02020603050405020304" pitchFamily="18" charset="0"/>
              </a:rPr>
              <a:t>W</a:t>
            </a:r>
            <a:r>
              <a:rPr lang="zh-CN" altLang="zh-CN" b="0" dirty="0">
                <a:ea typeface="华文楷体" panose="02010600040101010101" pitchFamily="2" charset="-122"/>
                <a:cs typeface="Times New Roman" panose="02020603050405020304" pitchFamily="18" charset="0"/>
              </a:rPr>
              <a:t>中离</a:t>
            </a:r>
            <a:r>
              <a:rPr lang="en-US" altLang="zh-CN" b="0" dirty="0">
                <a:ea typeface="华文楷体" panose="02010600040101010101" pitchFamily="2" charset="-122"/>
                <a:cs typeface="Times New Roman" panose="02020603050405020304" pitchFamily="18" charset="0"/>
              </a:rPr>
              <a:t>U</a:t>
            </a:r>
            <a:r>
              <a:rPr lang="zh-CN" altLang="zh-CN" b="0" dirty="0">
                <a:ea typeface="华文楷体" panose="02010600040101010101" pitchFamily="2" charset="-122"/>
                <a:cs typeface="Times New Roman" panose="02020603050405020304" pitchFamily="18" charset="0"/>
              </a:rPr>
              <a:t>最近的顶点，即</a:t>
            </a:r>
            <a:r>
              <a:rPr lang="en-US" altLang="zh-CN" b="0" dirty="0" err="1">
                <a:ea typeface="华文楷体" panose="02010600040101010101" pitchFamily="2" charset="-122"/>
                <a:cs typeface="Times New Roman" panose="02020603050405020304" pitchFamily="18" charset="0"/>
              </a:rPr>
              <a:t>dist</a:t>
            </a:r>
            <a:r>
              <a:rPr lang="zh-CN" altLang="zh-CN" b="0" dirty="0">
                <a:ea typeface="华文楷体" panose="02010600040101010101" pitchFamily="2" charset="-122"/>
                <a:cs typeface="Times New Roman" panose="02020603050405020304" pitchFamily="18" charset="0"/>
              </a:rPr>
              <a:t>最小的值</a:t>
            </a:r>
          </a:p>
          <a:p>
            <a:pPr marL="0" indent="0">
              <a:buNone/>
            </a:pPr>
            <a:r>
              <a:rPr lang="en-US" altLang="zh-CN" b="0" dirty="0">
                <a:ea typeface="华文楷体" panose="02010600040101010101" pitchFamily="2" charset="-122"/>
                <a:cs typeface="Times New Roman" panose="02020603050405020304" pitchFamily="18" charset="0"/>
              </a:rPr>
              <a:t>        for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(!selected[</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break;</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min =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for (j=i+1; j&lt;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j++</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(!selected[j] &amp;&amp; </a:t>
            </a:r>
            <a:r>
              <a:rPr lang="en-US" altLang="zh-CN" b="0" dirty="0" err="1">
                <a:ea typeface="华文楷体" panose="02010600040101010101" pitchFamily="2" charset="-122"/>
                <a:cs typeface="Times New Roman" panose="02020603050405020304" pitchFamily="18" charset="0"/>
              </a:rPr>
              <a:t>dist</a:t>
            </a:r>
            <a:r>
              <a:rPr lang="en-US" altLang="zh-CN" b="0" dirty="0">
                <a:ea typeface="华文楷体" panose="02010600040101010101" pitchFamily="2" charset="-122"/>
                <a:cs typeface="Times New Roman" panose="02020603050405020304" pitchFamily="18" charset="0"/>
              </a:rPr>
              <a:t>[j]&lt;</a:t>
            </a:r>
            <a:r>
              <a:rPr lang="en-US" altLang="zh-CN" b="0" dirty="0" err="1">
                <a:ea typeface="华文楷体" panose="02010600040101010101" pitchFamily="2" charset="-122"/>
                <a:cs typeface="Times New Roman" panose="02020603050405020304" pitchFamily="18" charset="0"/>
              </a:rPr>
              <a:t>dist</a:t>
            </a:r>
            <a:r>
              <a:rPr lang="en-US" altLang="zh-CN" b="0" dirty="0">
                <a:ea typeface="华文楷体" panose="02010600040101010101" pitchFamily="2" charset="-122"/>
                <a:cs typeface="Times New Roman" panose="02020603050405020304" pitchFamily="18" charset="0"/>
              </a:rPr>
              <a:t>[min]) min = j;</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B277383B-CDE5-AEBD-D923-B61573F401A7}"/>
              </a:ext>
            </a:extLst>
          </p:cNvPr>
          <p:cNvSpPr txBox="1"/>
          <p:nvPr/>
        </p:nvSpPr>
        <p:spPr>
          <a:xfrm>
            <a:off x="7863840" y="2801722"/>
            <a:ext cx="2333549" cy="646331"/>
          </a:xfrm>
          <a:prstGeom prst="rect">
            <a:avLst/>
          </a:prstGeom>
          <a:noFill/>
        </p:spPr>
        <p:txBody>
          <a:bodyPr wrap="square" rtlCol="0">
            <a:spAutoFit/>
          </a:bodyPr>
          <a:lstStyle/>
          <a:p>
            <a:r>
              <a:rPr lang="zh-CN" altLang="en-US" dirty="0">
                <a:solidFill>
                  <a:srgbClr val="FF0000"/>
                </a:solidFill>
              </a:rPr>
              <a:t>换成堆可以吗？</a:t>
            </a:r>
            <a:endParaRPr lang="en-US" altLang="zh-CN" dirty="0">
              <a:solidFill>
                <a:srgbClr val="FF0000"/>
              </a:solidFill>
            </a:endParaRPr>
          </a:p>
          <a:p>
            <a:r>
              <a:rPr lang="zh-CN" altLang="en-US" dirty="0">
                <a:solidFill>
                  <a:srgbClr val="FF0000"/>
                </a:solidFill>
              </a:rPr>
              <a:t>有什么问题？</a:t>
            </a:r>
          </a:p>
        </p:txBody>
      </p:sp>
    </p:spTree>
    <p:extLst>
      <p:ext uri="{BB962C8B-B14F-4D97-AF65-F5344CB8AC3E}">
        <p14:creationId xmlns:p14="http://schemas.microsoft.com/office/powerpoint/2010/main" val="1120608227"/>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01500" y="863124"/>
            <a:ext cx="11188744" cy="4981086"/>
          </a:xfrm>
        </p:spPr>
        <p:txBody>
          <a:bodyPr>
            <a:noAutofit/>
          </a:bodyPr>
          <a:lstStyle/>
          <a:p>
            <a:pPr marL="0" indent="0">
              <a:buNone/>
            </a:pPr>
            <a:r>
              <a:rPr lang="en-US" altLang="zh-CN" b="0" dirty="0"/>
              <a:t> </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将最近的顶点并入</a:t>
            </a:r>
            <a:r>
              <a:rPr lang="en-US" altLang="zh-CN" b="0" dirty="0">
                <a:ea typeface="华文楷体" panose="02010600040101010101" pitchFamily="2" charset="-122"/>
                <a:cs typeface="Times New Roman" panose="02020603050405020304" pitchFamily="18" charset="0"/>
              </a:rPr>
              <a:t>U,</a:t>
            </a:r>
            <a:r>
              <a:rPr lang="zh-CN" altLang="zh-CN" b="0" dirty="0">
                <a:ea typeface="华文楷体" panose="02010600040101010101" pitchFamily="2" charset="-122"/>
                <a:cs typeface="Times New Roman" panose="02020603050405020304" pitchFamily="18" charset="0"/>
              </a:rPr>
              <a:t>并将对应的边并于最小生成树</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selVert</a:t>
            </a:r>
            <a:r>
              <a:rPr lang="en-US" altLang="zh-CN" b="0" dirty="0">
                <a:ea typeface="华文楷体" panose="02010600040101010101" pitchFamily="2" charset="-122"/>
                <a:cs typeface="Times New Roman" panose="02020603050405020304" pitchFamily="18" charset="0"/>
              </a:rPr>
              <a:t> = min;</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selected[min] = true;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treeEdges</a:t>
            </a:r>
            <a:r>
              <a:rPr lang="en-US" altLang="zh-CN" b="0" dirty="0">
                <a:ea typeface="华文楷体" panose="02010600040101010101" pitchFamily="2" charset="-122"/>
                <a:cs typeface="Times New Roman" panose="02020603050405020304" pitchFamily="18" charset="0"/>
              </a:rPr>
              <a:t>[cnt-1].from = source[min];</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treeEdges</a:t>
            </a:r>
            <a:r>
              <a:rPr lang="en-US" altLang="zh-CN" b="0" dirty="0">
                <a:ea typeface="华文楷体" panose="02010600040101010101" pitchFamily="2" charset="-122"/>
                <a:cs typeface="Times New Roman" panose="02020603050405020304" pitchFamily="18" charset="0"/>
              </a:rPr>
              <a:t>[cnt-1].to = min;</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treeEdges</a:t>
            </a:r>
            <a:r>
              <a:rPr lang="en-US" altLang="zh-CN" b="0" dirty="0">
                <a:ea typeface="华文楷体" panose="02010600040101010101" pitchFamily="2" charset="-122"/>
                <a:cs typeface="Times New Roman" panose="02020603050405020304" pitchFamily="18" charset="0"/>
              </a:rPr>
              <a:t>[cnt-1].weight = </a:t>
            </a:r>
            <a:r>
              <a:rPr lang="en-US" altLang="zh-CN" b="0" dirty="0" err="1">
                <a:ea typeface="华文楷体" panose="02010600040101010101" pitchFamily="2" charset="-122"/>
                <a:cs typeface="Times New Roman" panose="02020603050405020304" pitchFamily="18" charset="0"/>
              </a:rPr>
              <a:t>dist</a:t>
            </a:r>
            <a:r>
              <a:rPr lang="en-US" altLang="zh-CN" b="0" dirty="0">
                <a:ea typeface="华文楷体" panose="02010600040101010101" pitchFamily="2" charset="-122"/>
                <a:cs typeface="Times New Roman" panose="02020603050405020304" pitchFamily="18" charset="0"/>
              </a:rPr>
              <a:t>[min];</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cnt</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958974998"/>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43532" y="752659"/>
            <a:ext cx="11162884" cy="574183"/>
          </a:xfrm>
        </p:spPr>
        <p:txBody>
          <a:bodyPr/>
          <a:lstStyle/>
          <a:p>
            <a:pPr marL="838200" indent="-838200">
              <a:defRPr/>
            </a:pPr>
            <a:r>
              <a:rPr lang="en-US" altLang="zh-CN" dirty="0">
                <a:latin typeface="华文楷体" panose="02010600040101010101" pitchFamily="2" charset="-122"/>
                <a:ea typeface="华文楷体" panose="02010600040101010101" pitchFamily="2" charset="-122"/>
              </a:rPr>
              <a:t>Prim</a:t>
            </a:r>
            <a:r>
              <a:rPr lang="zh-CN" altLang="en-US" dirty="0">
                <a:latin typeface="华文楷体" panose="02010600040101010101" pitchFamily="2" charset="-122"/>
                <a:ea typeface="华文楷体" panose="02010600040101010101" pitchFamily="2" charset="-122"/>
              </a:rPr>
              <a:t>算法性能分析：</a:t>
            </a:r>
          </a:p>
        </p:txBody>
      </p:sp>
      <mc:AlternateContent xmlns:mc="http://schemas.openxmlformats.org/markup-compatibility/2006" xmlns:a14="http://schemas.microsoft.com/office/drawing/2010/main">
        <mc:Choice Requires="a14">
          <p:sp>
            <p:nvSpPr>
              <p:cNvPr id="3" name="Rectangle 3"/>
              <p:cNvSpPr>
                <a:spLocks noChangeArrowheads="1"/>
              </p:cNvSpPr>
              <p:nvPr/>
            </p:nvSpPr>
            <p:spPr bwMode="auto">
              <a:xfrm>
                <a:off x="243532" y="1873066"/>
                <a:ext cx="11246102" cy="353943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286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457200" indent="-457200">
                  <a:buFont typeface="Wingdings" panose="05000000000000000000" pitchFamily="2" charset="2"/>
                  <a:buChar char="Ø"/>
                </a:pP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程序中，外循环体每执行一次找到一个选择点，共执行</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n-1</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次。</a:t>
                </a:r>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pPr indent="0"/>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外循环体内有两个串行操作：</a:t>
                </a:r>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pPr marL="971550" lvl="1" indent="-514350">
                  <a:buFont typeface="+mj-lt"/>
                  <a:buAutoNum type="arabicPeriod"/>
                </a:pP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沿着当前选择点遍历其边表一遍，当整个外循环执行完毕时共访问边</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e</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次，总时间消耗为</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n+e</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pPr marL="971550" lvl="1" indent="-514350">
                  <a:buFont typeface="+mj-lt"/>
                  <a:buAutoNum type="arabicPeriod"/>
                </a:pP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在</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U</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中选择</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dist</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最小的顶点，时间消耗为</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n</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，当整个外循环执行完毕时共访问边</a:t>
                </a:r>
                <a14:m>
                  <m:oMath xmlns:m="http://schemas.openxmlformats.org/officeDocument/2006/math">
                    <m:sSup>
                      <m:sSupPr>
                        <m:ctrlPr>
                          <a:rPr lang="zh-CN" altLang="zh-CN" sz="2800" i="1">
                            <a:latin typeface="Cambria Math" panose="02040503050406030204" pitchFamily="18" charset="0"/>
                          </a:rPr>
                        </m:ctrlPr>
                      </m:sSupPr>
                      <m:e>
                        <m:r>
                          <a:rPr lang="en-US" altLang="zh-CN" sz="2800">
                            <a:latin typeface="Cambria Math" panose="02040503050406030204" pitchFamily="18" charset="0"/>
                          </a:rPr>
                          <m:t>𝑛</m:t>
                        </m:r>
                      </m:e>
                      <m:sup>
                        <m:r>
                          <a:rPr lang="en-US" altLang="zh-CN" sz="2800">
                            <a:latin typeface="Cambria Math" panose="02040503050406030204" pitchFamily="18" charset="0"/>
                          </a:rPr>
                          <m:t>2</m:t>
                        </m:r>
                      </m:sup>
                    </m:sSup>
                  </m:oMath>
                </a14:m>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次，总时间消耗为</a:t>
                </a:r>
                <a14:m>
                  <m:oMath xmlns:m="http://schemas.openxmlformats.org/officeDocument/2006/math">
                    <m:sSup>
                      <m:sSupPr>
                        <m:ctrlPr>
                          <a:rPr lang="zh-CN" altLang="zh-CN" sz="2800" i="1">
                            <a:latin typeface="Cambria Math" panose="02040503050406030204" pitchFamily="18" charset="0"/>
                          </a:rPr>
                        </m:ctrlPr>
                      </m:sSupPr>
                      <m:e>
                        <m:r>
                          <a:rPr lang="en-US" altLang="zh-CN" sz="2800">
                            <a:latin typeface="Cambria Math" panose="02040503050406030204" pitchFamily="18" charset="0"/>
                          </a:rPr>
                          <m:t>𝑛</m:t>
                        </m:r>
                      </m:e>
                      <m:sup>
                        <m:r>
                          <a:rPr lang="en-US" altLang="zh-CN" sz="2800">
                            <a:latin typeface="Cambria Math" panose="02040503050406030204" pitchFamily="18" charset="0"/>
                          </a:rPr>
                          <m:t>2</m:t>
                        </m:r>
                      </m:sup>
                    </m:sSup>
                  </m:oMath>
                </a14:m>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pPr lvl="1"/>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故</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Prim</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算法的时间复杂度为</a:t>
                </a:r>
                <a14:m>
                  <m:oMath xmlns:m="http://schemas.openxmlformats.org/officeDocument/2006/math">
                    <m:r>
                      <m:rPr>
                        <m:sty m:val="p"/>
                      </m:rPr>
                      <a:rPr lang="en-US" altLang="zh-CN" sz="2800">
                        <a:latin typeface="Cambria Math" panose="02040503050406030204" pitchFamily="18" charset="0"/>
                      </a:rPr>
                      <m:t>O</m:t>
                    </m:r>
                    <m:d>
                      <m:dPr>
                        <m:ctrlPr>
                          <a:rPr lang="zh-CN" altLang="zh-CN" sz="2800" i="1">
                            <a:latin typeface="Cambria Math" panose="02040503050406030204" pitchFamily="18" charset="0"/>
                          </a:rPr>
                        </m:ctrlPr>
                      </m:dPr>
                      <m:e>
                        <m:sSup>
                          <m:sSupPr>
                            <m:ctrlPr>
                              <a:rPr lang="zh-CN" altLang="zh-CN" sz="2800" i="1">
                                <a:latin typeface="Cambria Math" panose="02040503050406030204" pitchFamily="18" charset="0"/>
                              </a:rPr>
                            </m:ctrlPr>
                          </m:sSupPr>
                          <m:e>
                            <m:r>
                              <a:rPr lang="en-US" altLang="zh-CN" sz="2800">
                                <a:latin typeface="Cambria Math" panose="02040503050406030204" pitchFamily="18" charset="0"/>
                              </a:rPr>
                              <m:t>𝑛</m:t>
                            </m:r>
                          </m:e>
                          <m:sup>
                            <m:r>
                              <a:rPr lang="en-US" altLang="zh-CN" sz="2800">
                                <a:latin typeface="Cambria Math" panose="02040503050406030204" pitchFamily="18" charset="0"/>
                              </a:rPr>
                              <m:t>2</m:t>
                            </m:r>
                          </m:sup>
                        </m:sSup>
                      </m:e>
                    </m:d>
                  </m:oMath>
                </a14:m>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pPr lvl="1"/>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p:txBody>
          </p:sp>
        </mc:Choice>
        <mc:Fallback xmlns="">
          <p:sp>
            <p:nvSpPr>
              <p:cNvPr id="3" name="Rectangle 3"/>
              <p:cNvSpPr>
                <a:spLocks noRot="1" noChangeAspect="1" noMove="1" noResize="1" noEditPoints="1" noAdjustHandles="1" noChangeArrowheads="1" noChangeShapeType="1" noTextEdit="1"/>
              </p:cNvSpPr>
              <p:nvPr/>
            </p:nvSpPr>
            <p:spPr bwMode="auto">
              <a:xfrm>
                <a:off x="243532" y="1873066"/>
                <a:ext cx="11246102" cy="3539430"/>
              </a:xfrm>
              <a:prstGeom prst="rect">
                <a:avLst/>
              </a:prstGeom>
              <a:blipFill>
                <a:blip r:embed="rId3"/>
                <a:stretch>
                  <a:fillRect l="-976" t="-154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3673227248"/>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987687" y="2663934"/>
            <a:ext cx="6513626" cy="1479441"/>
          </a:xfrm>
        </p:spPr>
        <p:txBody>
          <a:bodyPr>
            <a:noAutofit/>
          </a:bodyPr>
          <a:lstStyle/>
          <a:p>
            <a:pPr>
              <a:lnSpc>
                <a:spcPct val="115000"/>
              </a:lnSpc>
              <a:buFont typeface="Wingdings" panose="05000000000000000000" pitchFamily="2" charset="2"/>
              <a:buChar char="n"/>
              <a:defRPr/>
            </a:pPr>
            <a:r>
              <a:rPr lang="en-US" altLang="zh-CN" sz="2800" dirty="0">
                <a:solidFill>
                  <a:srgbClr val="FF0000"/>
                </a:solidFill>
                <a:latin typeface="华文楷体" pitchFamily="2" charset="-122"/>
                <a:ea typeface="华文楷体" pitchFamily="2" charset="-122"/>
              </a:rPr>
              <a:t> </a:t>
            </a:r>
            <a:r>
              <a:rPr lang="en-US" altLang="zh-CN" sz="2800" dirty="0">
                <a:ea typeface="华文楷体" pitchFamily="2" charset="-122"/>
                <a:cs typeface="Times New Roman" panose="02020603050405020304" pitchFamily="18" charset="0"/>
              </a:rPr>
              <a:t>Prim</a:t>
            </a:r>
            <a:r>
              <a:rPr lang="zh-CN" altLang="zh-CN" sz="2800" dirty="0">
                <a:ea typeface="华文楷体" pitchFamily="2" charset="-122"/>
                <a:cs typeface="Times New Roman" panose="02020603050405020304" pitchFamily="18" charset="0"/>
              </a:rPr>
              <a:t> </a:t>
            </a:r>
            <a:r>
              <a:rPr lang="en-US" altLang="zh-CN" sz="2800" dirty="0">
                <a:ea typeface="华文楷体" panose="02010600040101010101" pitchFamily="2" charset="-122"/>
                <a:cs typeface="Times New Roman" panose="02020603050405020304" pitchFamily="18" charset="0"/>
              </a:rPr>
              <a:t>(</a:t>
            </a:r>
            <a:r>
              <a:rPr lang="zh-CN" altLang="zh-CN" sz="2800" dirty="0">
                <a:ea typeface="华文楷体" pitchFamily="2" charset="-122"/>
                <a:cs typeface="Times New Roman" panose="02020603050405020304" pitchFamily="18" charset="0"/>
              </a:rPr>
              <a:t>普里姆</a:t>
            </a:r>
            <a:r>
              <a:rPr lang="en-US" altLang="zh-CN" sz="2800" dirty="0">
                <a:ea typeface="华文楷体" panose="02010600040101010101" pitchFamily="2" charset="-122"/>
                <a:cs typeface="Times New Roman" panose="02020603050405020304" pitchFamily="18" charset="0"/>
              </a:rPr>
              <a:t>)</a:t>
            </a:r>
            <a:r>
              <a:rPr lang="zh-CN" altLang="en-US" sz="2800" dirty="0">
                <a:ea typeface="华文楷体" pitchFamily="2" charset="-122"/>
                <a:cs typeface="Times New Roman" panose="02020603050405020304" pitchFamily="18" charset="0"/>
              </a:rPr>
              <a:t>算法</a:t>
            </a:r>
            <a:endParaRPr lang="en-US" altLang="zh-CN" sz="2800" dirty="0">
              <a:ea typeface="华文楷体" pitchFamily="2" charset="-122"/>
              <a:cs typeface="Times New Roman" panose="02020603050405020304" pitchFamily="18" charset="0"/>
            </a:endParaRPr>
          </a:p>
          <a:p>
            <a:pPr>
              <a:lnSpc>
                <a:spcPct val="115000"/>
              </a:lnSpc>
              <a:buFont typeface="Wingdings" panose="05000000000000000000" pitchFamily="2" charset="2"/>
              <a:buChar char="n"/>
              <a:defRPr/>
            </a:pPr>
            <a:r>
              <a:rPr lang="en-US" altLang="zh-CN" sz="2800" dirty="0">
                <a:solidFill>
                  <a:srgbClr val="FF0000"/>
                </a:solidFill>
                <a:ea typeface="华文楷体" pitchFamily="2" charset="-122"/>
                <a:cs typeface="Times New Roman" panose="02020603050405020304" pitchFamily="18" charset="0"/>
              </a:rPr>
              <a:t> </a:t>
            </a:r>
            <a:r>
              <a:rPr lang="en-US" altLang="zh-CN" sz="2800" b="0" dirty="0" err="1">
                <a:solidFill>
                  <a:srgbClr val="FF0000"/>
                </a:solidFill>
                <a:ea typeface="华文楷体" panose="02010600040101010101" pitchFamily="2" charset="-122"/>
                <a:cs typeface="Times New Roman" panose="02020603050405020304" pitchFamily="18" charset="0"/>
              </a:rPr>
              <a:t>Kruscal</a:t>
            </a:r>
            <a:r>
              <a:rPr lang="en-US" altLang="zh-CN" sz="2800" b="0" dirty="0">
                <a:solidFill>
                  <a:srgbClr val="FF0000"/>
                </a:solidFill>
                <a:ea typeface="华文楷体" panose="02010600040101010101" pitchFamily="2" charset="-122"/>
                <a:cs typeface="Times New Roman" panose="02020603050405020304" pitchFamily="18" charset="0"/>
              </a:rPr>
              <a:t> </a:t>
            </a:r>
            <a:r>
              <a:rPr lang="en-US" altLang="zh-CN" sz="2800" dirty="0">
                <a:solidFill>
                  <a:srgbClr val="FF0000"/>
                </a:solidFill>
                <a:ea typeface="华文楷体" panose="02010600040101010101" pitchFamily="2" charset="-122"/>
                <a:cs typeface="Times New Roman" panose="02020603050405020304" pitchFamily="18" charset="0"/>
              </a:rPr>
              <a:t>(</a:t>
            </a:r>
            <a:r>
              <a:rPr lang="zh-CN" altLang="zh-CN" sz="2800" dirty="0">
                <a:solidFill>
                  <a:srgbClr val="FF0000"/>
                </a:solidFill>
                <a:ea typeface="华文楷体" pitchFamily="2" charset="-122"/>
                <a:cs typeface="Times New Roman" panose="02020603050405020304" pitchFamily="18" charset="0"/>
              </a:rPr>
              <a:t>克鲁斯卡尔</a:t>
            </a:r>
            <a:r>
              <a:rPr lang="en-US" altLang="zh-CN" sz="2800" dirty="0">
                <a:solidFill>
                  <a:srgbClr val="FF0000"/>
                </a:solidFill>
                <a:ea typeface="华文楷体" panose="02010600040101010101" pitchFamily="2" charset="-122"/>
                <a:cs typeface="Times New Roman" panose="02020603050405020304" pitchFamily="18" charset="0"/>
              </a:rPr>
              <a:t>)</a:t>
            </a:r>
            <a:r>
              <a:rPr lang="zh-CN" altLang="en-US" sz="2800" dirty="0">
                <a:solidFill>
                  <a:srgbClr val="FF0000"/>
                </a:solidFill>
                <a:ea typeface="华文楷体" pitchFamily="2" charset="-122"/>
                <a:cs typeface="Times New Roman" panose="02020603050405020304" pitchFamily="18" charset="0"/>
              </a:rPr>
              <a:t>算法</a:t>
            </a:r>
            <a:endParaRPr lang="en-US" altLang="zh-CN" sz="2800" dirty="0">
              <a:solidFill>
                <a:srgbClr val="FF0000"/>
              </a:solidFill>
              <a:ea typeface="华文楷体" pitchFamily="2" charset="-122"/>
              <a:cs typeface="Times New Roman" panose="02020603050405020304" pitchFamily="18" charset="0"/>
            </a:endParaRPr>
          </a:p>
        </p:txBody>
      </p:sp>
      <p:sp>
        <p:nvSpPr>
          <p:cNvPr id="2" name="文本框 1"/>
          <p:cNvSpPr txBox="1"/>
          <p:nvPr/>
        </p:nvSpPr>
        <p:spPr>
          <a:xfrm>
            <a:off x="414338" y="742950"/>
            <a:ext cx="5086350" cy="584775"/>
          </a:xfrm>
          <a:prstGeom prst="rect">
            <a:avLst/>
          </a:prstGeom>
          <a:noFill/>
        </p:spPr>
        <p:txBody>
          <a:bodyPr wrap="square" rtlCol="0">
            <a:spAutoFit/>
          </a:bodyPr>
          <a:lstStyle/>
          <a:p>
            <a:r>
              <a:rPr lang="zh-CN" altLang="en-US" sz="3200" b="1" dirty="0">
                <a:latin typeface="华文楷体" pitchFamily="2" charset="-122"/>
                <a:ea typeface="华文楷体" pitchFamily="2" charset="-122"/>
              </a:rPr>
              <a:t>最小代价生成树：</a:t>
            </a:r>
          </a:p>
        </p:txBody>
      </p:sp>
    </p:spTree>
    <p:extLst>
      <p:ext uri="{BB962C8B-B14F-4D97-AF65-F5344CB8AC3E}">
        <p14:creationId xmlns:p14="http://schemas.microsoft.com/office/powerpoint/2010/main" val="3649471667"/>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59" y="1598618"/>
            <a:ext cx="11327893" cy="2456547"/>
          </a:xfrm>
        </p:spPr>
        <p:txBody>
          <a:bodyPr>
            <a:normAutofit fontScale="92500"/>
          </a:bodyPr>
          <a:lstStyle/>
          <a:p>
            <a:pPr>
              <a:buFont typeface="Wingdings" panose="05000000000000000000" pitchFamily="2" charset="2"/>
              <a:buChar char="Ø"/>
            </a:pPr>
            <a:r>
              <a:rPr lang="zh-CN" altLang="zh-CN" sz="2800" b="0" dirty="0">
                <a:latin typeface="华文楷体" pitchFamily="2" charset="-122"/>
                <a:ea typeface="华文楷体" pitchFamily="2" charset="-122"/>
              </a:rPr>
              <a:t>普里姆算法着眼于顶点</a:t>
            </a:r>
            <a:r>
              <a:rPr lang="zh-CN" altLang="en-US" sz="2800" b="0" dirty="0">
                <a:latin typeface="华文楷体" pitchFamily="2" charset="-122"/>
                <a:ea typeface="华文楷体" pitchFamily="2" charset="-122"/>
              </a:rPr>
              <a:t>，</a:t>
            </a:r>
            <a:r>
              <a:rPr lang="zh-CN" altLang="zh-CN" sz="2800" b="0" dirty="0">
                <a:latin typeface="华文楷体" pitchFamily="2" charset="-122"/>
                <a:ea typeface="华文楷体" pitchFamily="2" charset="-122"/>
              </a:rPr>
              <a:t>克鲁斯卡尔算法着眼于边</a:t>
            </a:r>
            <a:endParaRPr lang="en-US" altLang="zh-CN" sz="2800" b="0" dirty="0">
              <a:latin typeface="华文楷体" pitchFamily="2" charset="-122"/>
              <a:ea typeface="华文楷体" pitchFamily="2" charset="-122"/>
            </a:endParaRPr>
          </a:p>
          <a:p>
            <a:pPr>
              <a:buFont typeface="Wingdings" panose="05000000000000000000" pitchFamily="2" charset="2"/>
              <a:buChar char="Ø"/>
            </a:pPr>
            <a:r>
              <a:rPr lang="zh-CN" altLang="zh-CN" sz="2800" b="0" dirty="0">
                <a:latin typeface="华文楷体" pitchFamily="2" charset="-122"/>
                <a:ea typeface="华文楷体" pitchFamily="2" charset="-122"/>
              </a:rPr>
              <a:t>普里姆算法每次找距离最小的顶点，克鲁斯卡尔算法每次找权值最小的边</a:t>
            </a:r>
            <a:r>
              <a:rPr lang="zh-CN" altLang="en-US" sz="2800" b="0" dirty="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a:p>
            <a:pPr>
              <a:buFont typeface="Wingdings" panose="05000000000000000000" pitchFamily="2" charset="2"/>
              <a:buChar char="Ø"/>
            </a:pPr>
            <a:r>
              <a:rPr lang="zh-CN" altLang="zh-CN" sz="2800" b="0" dirty="0">
                <a:latin typeface="华文楷体" pitchFamily="2" charset="-122"/>
                <a:ea typeface="华文楷体" pitchFamily="2" charset="-122"/>
              </a:rPr>
              <a:t>克鲁斯卡尔算法以权值最小的边是否在已选择边形成的图中造成回路来判断它是否能加入最小代价生成树</a:t>
            </a:r>
            <a:r>
              <a:rPr lang="zh-CN" altLang="en-US" sz="2800" b="0" dirty="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420159" y="734268"/>
            <a:ext cx="11162884" cy="574183"/>
          </a:xfrm>
        </p:spPr>
        <p:txBody>
          <a:bodyPr/>
          <a:lstStyle/>
          <a:p>
            <a:pPr marL="838200" indent="-838200">
              <a:defRPr/>
            </a:pPr>
            <a:r>
              <a:rPr lang="en-US" altLang="zh-CN" dirty="0" err="1"/>
              <a:t>Kruscal</a:t>
            </a:r>
            <a:r>
              <a:rPr lang="zh-CN" altLang="en-US" dirty="0"/>
              <a:t>算法：</a:t>
            </a:r>
            <a:r>
              <a:rPr lang="zh-CN" altLang="zh-CN" dirty="0">
                <a:latin typeface="华文楷体" pitchFamily="2" charset="-122"/>
                <a:ea typeface="华文楷体" pitchFamily="2" charset="-122"/>
              </a:rPr>
              <a:t>克鲁斯卡尔算法着眼于边</a:t>
            </a:r>
            <a:endParaRPr lang="zh-CN" altLang="en-US" dirty="0"/>
          </a:p>
        </p:txBody>
      </p:sp>
    </p:spTree>
    <p:extLst>
      <p:ext uri="{BB962C8B-B14F-4D97-AF65-F5344CB8AC3E}">
        <p14:creationId xmlns:p14="http://schemas.microsoft.com/office/powerpoint/2010/main" val="341773503"/>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59" y="1598618"/>
            <a:ext cx="11327893" cy="4802182"/>
          </a:xfrm>
        </p:spPr>
        <p:txBody>
          <a:bodyPr>
            <a:norm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对于一个无向连通图</a:t>
            </a:r>
            <a:r>
              <a:rPr lang="en-US" altLang="zh-CN" sz="2800" b="0" dirty="0">
                <a:ea typeface="华文楷体" pitchFamily="2" charset="-122"/>
                <a:cs typeface="Times New Roman" panose="02020603050405020304" pitchFamily="18" charset="0"/>
              </a:rPr>
              <a:t>G={V, E}</a:t>
            </a:r>
            <a:r>
              <a:rPr lang="zh-CN" altLang="zh-CN" sz="2800" b="0" dirty="0">
                <a:ea typeface="华文楷体" pitchFamily="2" charset="-122"/>
                <a:cs typeface="Times New Roman" panose="02020603050405020304" pitchFamily="18" charset="0"/>
              </a:rPr>
              <a:t>，其中</a:t>
            </a:r>
            <a:r>
              <a:rPr lang="en-US" altLang="zh-CN" sz="2800" b="0" dirty="0">
                <a:ea typeface="华文楷体" pitchFamily="2" charset="-122"/>
                <a:cs typeface="Times New Roman" panose="02020603050405020304" pitchFamily="18" charset="0"/>
              </a:rPr>
              <a:t>V</a:t>
            </a:r>
            <a:r>
              <a:rPr lang="zh-CN" altLang="zh-CN" sz="2800" b="0" dirty="0">
                <a:ea typeface="华文楷体" pitchFamily="2" charset="-122"/>
                <a:cs typeface="Times New Roman" panose="02020603050405020304" pitchFamily="18" charset="0"/>
              </a:rPr>
              <a:t>是顶点的集合，</a:t>
            </a:r>
            <a:r>
              <a:rPr lang="en-US" altLang="zh-CN" sz="2800" b="0" dirty="0">
                <a:ea typeface="华文楷体" pitchFamily="2" charset="-122"/>
                <a:cs typeface="Times New Roman" panose="02020603050405020304" pitchFamily="18" charset="0"/>
              </a:rPr>
              <a:t>E</a:t>
            </a:r>
            <a:r>
              <a:rPr lang="zh-CN" altLang="zh-CN" sz="2800" b="0" dirty="0">
                <a:ea typeface="华文楷体" pitchFamily="2" charset="-122"/>
                <a:cs typeface="Times New Roman" panose="02020603050405020304" pitchFamily="18" charset="0"/>
              </a:rPr>
              <a:t>是边的集合。算法开始时，令最小代价生成树</a:t>
            </a:r>
            <a:r>
              <a:rPr lang="en-US" altLang="zh-CN" sz="2800" b="0" dirty="0">
                <a:ea typeface="华文楷体" pitchFamily="2" charset="-122"/>
                <a:cs typeface="Times New Roman" panose="02020603050405020304" pitchFamily="18" charset="0"/>
              </a:rPr>
              <a:t>MST</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{V,</a:t>
            </a:r>
            <a:r>
              <a:rPr lang="zh-CN" altLang="zh-CN" sz="2800" b="0" dirty="0">
                <a:ea typeface="华文楷体" pitchFamily="2" charset="-122"/>
                <a:cs typeface="Times New Roman" panose="02020603050405020304" pitchFamily="18" charset="0"/>
              </a:rPr>
              <a:t>φ</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，此时</a:t>
            </a:r>
            <a:r>
              <a:rPr lang="en-US" altLang="zh-CN" sz="2800" b="0" dirty="0">
                <a:ea typeface="华文楷体" pitchFamily="2" charset="-122"/>
                <a:cs typeface="Times New Roman" panose="02020603050405020304" pitchFamily="18" charset="0"/>
              </a:rPr>
              <a:t>MST</a:t>
            </a:r>
            <a:r>
              <a:rPr lang="zh-CN" altLang="zh-CN" sz="2800" b="0" dirty="0">
                <a:ea typeface="华文楷体" pitchFamily="2" charset="-122"/>
                <a:cs typeface="Times New Roman" panose="02020603050405020304" pitchFamily="18" charset="0"/>
              </a:rPr>
              <a:t>仅由图</a:t>
            </a:r>
            <a:r>
              <a:rPr lang="en-US" altLang="zh-CN" sz="2800" b="0" dirty="0">
                <a:ea typeface="华文楷体" pitchFamily="2" charset="-122"/>
                <a:cs typeface="Times New Roman" panose="02020603050405020304" pitchFamily="18" charset="0"/>
              </a:rPr>
              <a:t>G</a:t>
            </a:r>
            <a:r>
              <a:rPr lang="zh-CN" altLang="zh-CN" sz="2800" b="0" dirty="0">
                <a:ea typeface="华文楷体" pitchFamily="2" charset="-122"/>
                <a:cs typeface="Times New Roman" panose="02020603050405020304" pitchFamily="18" charset="0"/>
              </a:rPr>
              <a:t>的</a:t>
            </a:r>
            <a:r>
              <a:rPr lang="en-US" altLang="zh-CN" sz="2800" b="0" dirty="0">
                <a:ea typeface="华文楷体" pitchFamily="2" charset="-122"/>
                <a:cs typeface="Times New Roman" panose="02020603050405020304" pitchFamily="18" charset="0"/>
              </a:rPr>
              <a:t>n</a:t>
            </a:r>
            <a:r>
              <a:rPr lang="zh-CN" altLang="zh-CN" sz="2800" b="0" dirty="0">
                <a:ea typeface="华文楷体" pitchFamily="2" charset="-122"/>
                <a:cs typeface="Times New Roman" panose="02020603050405020304" pitchFamily="18" charset="0"/>
              </a:rPr>
              <a:t>个顶点构成，</a:t>
            </a:r>
            <a:r>
              <a:rPr lang="en-US" altLang="zh-CN" sz="2800" b="0" dirty="0">
                <a:ea typeface="华文楷体" pitchFamily="2" charset="-122"/>
                <a:cs typeface="Times New Roman" panose="02020603050405020304" pitchFamily="18" charset="0"/>
              </a:rPr>
              <a:t>MST</a:t>
            </a:r>
            <a:r>
              <a:rPr lang="zh-CN" altLang="zh-CN" sz="2800" b="0" dirty="0">
                <a:ea typeface="华文楷体" pitchFamily="2" charset="-122"/>
                <a:cs typeface="Times New Roman" panose="02020603050405020304" pitchFamily="18" charset="0"/>
              </a:rPr>
              <a:t>不包含图</a:t>
            </a:r>
            <a:r>
              <a:rPr lang="en-US" altLang="zh-CN" sz="2800" b="0" dirty="0">
                <a:ea typeface="华文楷体" pitchFamily="2" charset="-122"/>
                <a:cs typeface="Times New Roman" panose="02020603050405020304" pitchFamily="18" charset="0"/>
              </a:rPr>
              <a:t>G</a:t>
            </a:r>
            <a:r>
              <a:rPr lang="zh-CN" altLang="zh-CN" sz="2800" b="0" dirty="0">
                <a:ea typeface="华文楷体" pitchFamily="2" charset="-122"/>
                <a:cs typeface="Times New Roman" panose="02020603050405020304" pitchFamily="18" charset="0"/>
              </a:rPr>
              <a:t>的任何一条边。</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最初这</a:t>
            </a:r>
            <a:r>
              <a:rPr lang="en-US" altLang="zh-CN" sz="2800" b="0" dirty="0">
                <a:ea typeface="华文楷体" pitchFamily="2" charset="-122"/>
                <a:cs typeface="Times New Roman" panose="02020603050405020304" pitchFamily="18" charset="0"/>
              </a:rPr>
              <a:t>n</a:t>
            </a:r>
            <a:r>
              <a:rPr lang="zh-CN" altLang="zh-CN" sz="2800" b="0" dirty="0">
                <a:ea typeface="华文楷体" pitchFamily="2" charset="-122"/>
                <a:cs typeface="Times New Roman" panose="02020603050405020304" pitchFamily="18" charset="0"/>
              </a:rPr>
              <a:t>个顶点各自构成一个连通分量，共计</a:t>
            </a:r>
            <a:r>
              <a:rPr lang="en-US" altLang="zh-CN" sz="2800" b="0" dirty="0">
                <a:ea typeface="华文楷体" pitchFamily="2" charset="-122"/>
                <a:cs typeface="Times New Roman" panose="02020603050405020304" pitchFamily="18" charset="0"/>
              </a:rPr>
              <a:t>n</a:t>
            </a:r>
            <a:r>
              <a:rPr lang="zh-CN" altLang="zh-CN" sz="2800" b="0" dirty="0">
                <a:ea typeface="华文楷体" pitchFamily="2" charset="-122"/>
                <a:cs typeface="Times New Roman" panose="02020603050405020304" pitchFamily="18" charset="0"/>
              </a:rPr>
              <a:t>个连通分量。</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算法是在图</a:t>
            </a:r>
            <a:r>
              <a:rPr lang="en-US" altLang="zh-CN" sz="2800" b="0" dirty="0">
                <a:ea typeface="华文楷体" pitchFamily="2" charset="-122"/>
                <a:cs typeface="Times New Roman" panose="02020603050405020304" pitchFamily="18" charset="0"/>
              </a:rPr>
              <a:t>G</a:t>
            </a:r>
            <a:r>
              <a:rPr lang="zh-CN" altLang="zh-CN" sz="2800" b="0" dirty="0">
                <a:ea typeface="华文楷体" pitchFamily="2" charset="-122"/>
                <a:cs typeface="Times New Roman" panose="02020603050405020304" pitchFamily="18" charset="0"/>
              </a:rPr>
              <a:t>中选择权值最小的边，如果该边加入</a:t>
            </a:r>
            <a:r>
              <a:rPr lang="en-US" altLang="zh-CN" sz="2800" b="0" dirty="0">
                <a:ea typeface="华文楷体" pitchFamily="2" charset="-122"/>
                <a:cs typeface="Times New Roman" panose="02020603050405020304" pitchFamily="18" charset="0"/>
              </a:rPr>
              <a:t>MST</a:t>
            </a:r>
            <a:r>
              <a:rPr lang="zh-CN" altLang="zh-CN" sz="2800" b="0" dirty="0">
                <a:ea typeface="华文楷体" pitchFamily="2" charset="-122"/>
                <a:cs typeface="Times New Roman" panose="02020603050405020304" pitchFamily="18" charset="0"/>
              </a:rPr>
              <a:t>后会使已有的图形成回路则放弃该边，</a:t>
            </a:r>
            <a:r>
              <a:rPr lang="zh-CN" altLang="en-US" sz="2800" dirty="0">
                <a:ea typeface="华文楷体" pitchFamily="2" charset="-122"/>
                <a:cs typeface="Times New Roman" panose="02020603050405020304" pitchFamily="18" charset="0"/>
              </a:rPr>
              <a:t>转而选择权值次小的边</a:t>
            </a:r>
            <a:r>
              <a:rPr lang="zh-CN" altLang="en-US"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否则将其并入</a:t>
            </a:r>
            <a:r>
              <a:rPr lang="en-US" altLang="zh-CN" sz="2800" b="0" dirty="0">
                <a:ea typeface="华文楷体" pitchFamily="2" charset="-122"/>
                <a:cs typeface="Times New Roman" panose="02020603050405020304" pitchFamily="18" charset="0"/>
              </a:rPr>
              <a:t>MST</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反复循环，直到</a:t>
            </a:r>
            <a:r>
              <a:rPr lang="en-US" altLang="zh-CN" sz="2800" b="0" dirty="0">
                <a:ea typeface="华文楷体" pitchFamily="2" charset="-122"/>
                <a:cs typeface="Times New Roman" panose="02020603050405020304" pitchFamily="18" charset="0"/>
              </a:rPr>
              <a:t>MST</a:t>
            </a:r>
            <a:r>
              <a:rPr lang="zh-CN" altLang="zh-CN" sz="2800" b="0" dirty="0">
                <a:ea typeface="华文楷体" pitchFamily="2" charset="-122"/>
                <a:cs typeface="Times New Roman" panose="02020603050405020304" pitchFamily="18" charset="0"/>
              </a:rPr>
              <a:t>中边的条数达到</a:t>
            </a:r>
            <a:r>
              <a:rPr lang="en-US" altLang="zh-CN" sz="2800" b="0" dirty="0">
                <a:ea typeface="华文楷体" pitchFamily="2" charset="-122"/>
                <a:cs typeface="Times New Roman" panose="02020603050405020304" pitchFamily="18" charset="0"/>
              </a:rPr>
              <a:t>n-1</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420159" y="734268"/>
            <a:ext cx="11162884" cy="574183"/>
          </a:xfrm>
        </p:spPr>
        <p:txBody>
          <a:bodyPr/>
          <a:lstStyle/>
          <a:p>
            <a:pPr marL="838200" indent="-838200">
              <a:defRPr/>
            </a:pPr>
            <a:r>
              <a:rPr lang="en-US" altLang="zh-CN" dirty="0" err="1"/>
              <a:t>Kruscal</a:t>
            </a:r>
            <a:r>
              <a:rPr lang="zh-CN" altLang="en-US" dirty="0"/>
              <a:t>算法思想：</a:t>
            </a:r>
          </a:p>
        </p:txBody>
      </p:sp>
    </p:spTree>
    <p:extLst>
      <p:ext uri="{BB962C8B-B14F-4D97-AF65-F5344CB8AC3E}">
        <p14:creationId xmlns:p14="http://schemas.microsoft.com/office/powerpoint/2010/main" val="1451254218"/>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7" y="1558863"/>
            <a:ext cx="11606189" cy="607867"/>
          </a:xfrm>
        </p:spPr>
        <p:txBody>
          <a:bodyPr>
            <a:noAutofit/>
          </a:bodyPr>
          <a:lstStyle/>
          <a:p>
            <a:pPr marL="0" indent="0">
              <a:buNone/>
            </a:pPr>
            <a:r>
              <a:rPr lang="zh-CN" altLang="zh-CN" sz="2800" b="0" dirty="0">
                <a:ea typeface="华文楷体" pitchFamily="2" charset="-122"/>
                <a:cs typeface="Times New Roman" panose="02020603050405020304" pitchFamily="18" charset="0"/>
              </a:rPr>
              <a:t>对一个无向连通图</a:t>
            </a:r>
            <a:r>
              <a:rPr lang="en-US" altLang="zh-CN" sz="2800" b="0" dirty="0">
                <a:ea typeface="华文楷体" pitchFamily="2" charset="-122"/>
                <a:cs typeface="Times New Roman" panose="02020603050405020304" pitchFamily="18" charset="0"/>
              </a:rPr>
              <a:t>G = { V, E }</a:t>
            </a:r>
            <a:r>
              <a:rPr lang="zh-CN" altLang="zh-CN" sz="2800" b="0" dirty="0">
                <a:ea typeface="华文楷体" pitchFamily="2" charset="-122"/>
                <a:cs typeface="Times New Roman" panose="02020603050405020304" pitchFamily="18" charset="0"/>
              </a:rPr>
              <a:t>，用</a:t>
            </a:r>
            <a:r>
              <a:rPr lang="en-US" altLang="zh-CN" sz="2800" b="0" dirty="0">
                <a:ea typeface="华文楷体" pitchFamily="2" charset="-122"/>
                <a:cs typeface="Times New Roman" panose="02020603050405020304" pitchFamily="18" charset="0"/>
              </a:rPr>
              <a:t>MST</a:t>
            </a:r>
            <a:r>
              <a:rPr lang="zh-CN" altLang="zh-CN" sz="2800" b="0" dirty="0">
                <a:ea typeface="华文楷体" pitchFamily="2" charset="-122"/>
                <a:cs typeface="Times New Roman" panose="02020603050405020304" pitchFamily="18" charset="0"/>
              </a:rPr>
              <a:t>表示最小生成树中边集合</a:t>
            </a:r>
            <a:r>
              <a:rPr lang="zh-CN" altLang="en-US"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zh-CN" dirty="0">
                <a:latin typeface="华文楷体" pitchFamily="2" charset="-122"/>
                <a:ea typeface="华文楷体" pitchFamily="2" charset="-122"/>
              </a:rPr>
              <a:t>克鲁斯卡尔算法</a:t>
            </a:r>
            <a:r>
              <a:rPr lang="zh-CN" altLang="en-US" dirty="0">
                <a:latin typeface="华文楷体" pitchFamily="2" charset="-122"/>
                <a:ea typeface="华文楷体" pitchFamily="2" charset="-122"/>
              </a:rPr>
              <a:t>示例</a:t>
            </a:r>
            <a:endParaRPr lang="zh-CN" altLang="en-US" dirty="0"/>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1138237" y="2305878"/>
            <a:ext cx="8979797" cy="3896139"/>
          </a:xfrm>
          <a:prstGeom prst="rect">
            <a:avLst/>
          </a:prstGeom>
          <a:noFill/>
          <a:ln>
            <a:noFill/>
          </a:ln>
        </p:spPr>
      </p:pic>
    </p:spTree>
    <p:extLst>
      <p:ext uri="{BB962C8B-B14F-4D97-AF65-F5344CB8AC3E}">
        <p14:creationId xmlns:p14="http://schemas.microsoft.com/office/powerpoint/2010/main" val="3845648626"/>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7" y="1558863"/>
            <a:ext cx="11606189" cy="607867"/>
          </a:xfrm>
        </p:spPr>
        <p:txBody>
          <a:bodyPr>
            <a:noAutofit/>
          </a:bodyPr>
          <a:lstStyle/>
          <a:p>
            <a:pPr marL="0" indent="0">
              <a:buNone/>
            </a:pPr>
            <a:r>
              <a:rPr lang="zh-CN" altLang="zh-CN" sz="2800" b="0" dirty="0">
                <a:ea typeface="华文楷体" pitchFamily="2" charset="-122"/>
                <a:cs typeface="Times New Roman" panose="02020603050405020304" pitchFamily="18" charset="0"/>
              </a:rPr>
              <a:t>对一个无向连通图</a:t>
            </a:r>
            <a:r>
              <a:rPr lang="en-US" altLang="zh-CN" sz="2800" b="0" dirty="0">
                <a:ea typeface="华文楷体" pitchFamily="2" charset="-122"/>
                <a:cs typeface="Times New Roman" panose="02020603050405020304" pitchFamily="18" charset="0"/>
              </a:rPr>
              <a:t>G = { V, E }</a:t>
            </a:r>
            <a:r>
              <a:rPr lang="zh-CN" altLang="zh-CN" sz="2800" b="0" dirty="0">
                <a:ea typeface="华文楷体" pitchFamily="2" charset="-122"/>
                <a:cs typeface="Times New Roman" panose="02020603050405020304" pitchFamily="18" charset="0"/>
              </a:rPr>
              <a:t>，用</a:t>
            </a:r>
            <a:r>
              <a:rPr lang="en-US" altLang="zh-CN" sz="2800" b="0" dirty="0">
                <a:ea typeface="华文楷体" pitchFamily="2" charset="-122"/>
                <a:cs typeface="Times New Roman" panose="02020603050405020304" pitchFamily="18" charset="0"/>
              </a:rPr>
              <a:t>MST</a:t>
            </a:r>
            <a:r>
              <a:rPr lang="zh-CN" altLang="zh-CN" sz="2800" b="0" dirty="0">
                <a:ea typeface="华文楷体" pitchFamily="2" charset="-122"/>
                <a:cs typeface="Times New Roman" panose="02020603050405020304" pitchFamily="18" charset="0"/>
              </a:rPr>
              <a:t>表示最小生成树中边集合</a:t>
            </a:r>
            <a:r>
              <a:rPr lang="zh-CN" altLang="en-US"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zh-CN" dirty="0">
                <a:latin typeface="华文楷体" pitchFamily="2" charset="-122"/>
                <a:ea typeface="华文楷体" pitchFamily="2" charset="-122"/>
              </a:rPr>
              <a:t>克鲁斯卡尔算法</a:t>
            </a:r>
            <a:r>
              <a:rPr lang="zh-CN" altLang="en-US" dirty="0">
                <a:latin typeface="华文楷体" pitchFamily="2" charset="-122"/>
                <a:ea typeface="华文楷体" pitchFamily="2" charset="-122"/>
              </a:rPr>
              <a:t>示例</a:t>
            </a:r>
            <a:endParaRPr lang="zh-CN" altLang="en-US" dirty="0"/>
          </a:p>
        </p:txBody>
      </p:sp>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3054441" y="2166730"/>
            <a:ext cx="8238711" cy="4094922"/>
          </a:xfrm>
          <a:prstGeom prst="rect">
            <a:avLst/>
          </a:prstGeom>
          <a:noFill/>
          <a:ln>
            <a:noFill/>
          </a:ln>
        </p:spPr>
      </p:pic>
      <p:pic>
        <p:nvPicPr>
          <p:cNvPr id="2" name="图片 1"/>
          <p:cNvPicPr>
            <a:picLocks noChangeAspect="1"/>
          </p:cNvPicPr>
          <p:nvPr/>
        </p:nvPicPr>
        <p:blipFill>
          <a:blip r:embed="rId4"/>
          <a:stretch>
            <a:fillRect/>
          </a:stretch>
        </p:blipFill>
        <p:spPr>
          <a:xfrm>
            <a:off x="0" y="2542554"/>
            <a:ext cx="2452159" cy="3601072"/>
          </a:xfrm>
          <a:prstGeom prst="rect">
            <a:avLst/>
          </a:prstGeom>
        </p:spPr>
      </p:pic>
      <p:sp>
        <p:nvSpPr>
          <p:cNvPr id="3" name="文本框 2">
            <a:extLst>
              <a:ext uri="{FF2B5EF4-FFF2-40B4-BE49-F238E27FC236}">
                <a16:creationId xmlns:a16="http://schemas.microsoft.com/office/drawing/2014/main" id="{F57ADE09-F0B7-8A11-FDDA-C75186D99731}"/>
              </a:ext>
            </a:extLst>
          </p:cNvPr>
          <p:cNvSpPr txBox="1"/>
          <p:nvPr/>
        </p:nvSpPr>
        <p:spPr>
          <a:xfrm>
            <a:off x="7761428" y="773384"/>
            <a:ext cx="1660549" cy="646331"/>
          </a:xfrm>
          <a:prstGeom prst="rect">
            <a:avLst/>
          </a:prstGeom>
          <a:noFill/>
        </p:spPr>
        <p:txBody>
          <a:bodyPr wrap="square" rtlCol="0">
            <a:spAutoFit/>
          </a:bodyPr>
          <a:lstStyle/>
          <a:p>
            <a:r>
              <a:rPr lang="zh-CN" altLang="en-US" dirty="0">
                <a:solidFill>
                  <a:srgbClr val="FF0000"/>
                </a:solidFill>
              </a:rPr>
              <a:t>初步感觉：</a:t>
            </a:r>
            <a:endParaRPr lang="en-US" altLang="zh-CN" dirty="0">
              <a:solidFill>
                <a:srgbClr val="FF0000"/>
              </a:solidFill>
            </a:endParaRPr>
          </a:p>
          <a:p>
            <a:r>
              <a:rPr lang="zh-CN" altLang="en-US" dirty="0">
                <a:solidFill>
                  <a:srgbClr val="FF0000"/>
                </a:solidFill>
              </a:rPr>
              <a:t>难在哪里？</a:t>
            </a:r>
          </a:p>
        </p:txBody>
      </p:sp>
    </p:spTree>
    <p:extLst>
      <p:ext uri="{BB962C8B-B14F-4D97-AF65-F5344CB8AC3E}">
        <p14:creationId xmlns:p14="http://schemas.microsoft.com/office/powerpoint/2010/main" val="2823114915"/>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zh-CN" dirty="0">
                <a:latin typeface="华文楷体" pitchFamily="2" charset="-122"/>
                <a:ea typeface="华文楷体" pitchFamily="2" charset="-122"/>
              </a:rPr>
              <a:t>克鲁斯卡尔算法</a:t>
            </a:r>
            <a:r>
              <a:rPr lang="zh-CN" altLang="en-US" dirty="0">
                <a:latin typeface="华文楷体" pitchFamily="2" charset="-122"/>
                <a:ea typeface="华文楷体" pitchFamily="2" charset="-122"/>
              </a:rPr>
              <a:t>的实施过程：</a:t>
            </a:r>
            <a:endParaRPr lang="zh-CN" altLang="en-US" dirty="0"/>
          </a:p>
        </p:txBody>
      </p:sp>
      <p:pic>
        <p:nvPicPr>
          <p:cNvPr id="2" name="图片 1"/>
          <p:cNvPicPr>
            <a:picLocks noChangeAspect="1"/>
          </p:cNvPicPr>
          <p:nvPr/>
        </p:nvPicPr>
        <p:blipFill>
          <a:blip r:embed="rId3"/>
          <a:stretch>
            <a:fillRect/>
          </a:stretch>
        </p:blipFill>
        <p:spPr>
          <a:xfrm>
            <a:off x="1314449" y="1419715"/>
            <a:ext cx="7358064" cy="5310094"/>
          </a:xfrm>
          <a:prstGeom prst="rect">
            <a:avLst/>
          </a:prstGeom>
        </p:spPr>
      </p:pic>
      <p:sp>
        <p:nvSpPr>
          <p:cNvPr id="3" name="文本框 2">
            <a:extLst>
              <a:ext uri="{FF2B5EF4-FFF2-40B4-BE49-F238E27FC236}">
                <a16:creationId xmlns:a16="http://schemas.microsoft.com/office/drawing/2014/main" id="{EA7352FB-B56B-62F5-A824-78B7D672DF97}"/>
              </a:ext>
            </a:extLst>
          </p:cNvPr>
          <p:cNvSpPr txBox="1"/>
          <p:nvPr/>
        </p:nvSpPr>
        <p:spPr>
          <a:xfrm>
            <a:off x="9288040" y="1901952"/>
            <a:ext cx="1580083" cy="923330"/>
          </a:xfrm>
          <a:prstGeom prst="rect">
            <a:avLst/>
          </a:prstGeom>
          <a:noFill/>
        </p:spPr>
        <p:txBody>
          <a:bodyPr wrap="square" rtlCol="0">
            <a:spAutoFit/>
          </a:bodyPr>
          <a:lstStyle/>
          <a:p>
            <a:r>
              <a:rPr lang="zh-CN" altLang="en-US" dirty="0">
                <a:solidFill>
                  <a:srgbClr val="FF0000"/>
                </a:solidFill>
              </a:rPr>
              <a:t>一个连通分量中的顶点相互可达</a:t>
            </a:r>
          </a:p>
        </p:txBody>
      </p:sp>
    </p:spTree>
    <p:extLst>
      <p:ext uri="{BB962C8B-B14F-4D97-AF65-F5344CB8AC3E}">
        <p14:creationId xmlns:p14="http://schemas.microsoft.com/office/powerpoint/2010/main" val="2062590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373200" y="2135297"/>
            <a:ext cx="3941876" cy="3251089"/>
          </a:xfrm>
        </p:spPr>
        <p:txBody>
          <a:bodyPr>
            <a:noAutofit/>
          </a:bodyPr>
          <a:lstStyle/>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 图的概念</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图的存储和操作实现</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图的遍历</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图的连通性</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endParaRPr lang="en-US" altLang="zh-CN" sz="2800" dirty="0">
              <a:solidFill>
                <a:srgbClr val="FF0000"/>
              </a:solidFill>
              <a:latin typeface="华文楷体" pitchFamily="2" charset="-122"/>
              <a:ea typeface="华文楷体" pitchFamily="2" charset="-122"/>
            </a:endParaRPr>
          </a:p>
        </p:txBody>
      </p:sp>
      <p:sp>
        <p:nvSpPr>
          <p:cNvPr id="3" name="Rectangle 3"/>
          <p:cNvSpPr txBox="1">
            <a:spLocks noChangeArrowheads="1"/>
          </p:cNvSpPr>
          <p:nvPr/>
        </p:nvSpPr>
        <p:spPr>
          <a:xfrm>
            <a:off x="6472238" y="2135298"/>
            <a:ext cx="4571999" cy="3251089"/>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buFont typeface="Wingdings" panose="05000000000000000000" pitchFamily="2" charset="2"/>
              <a:buChar char="Ø"/>
              <a:defRPr/>
            </a:pPr>
            <a:r>
              <a:rPr lang="en-US" altLang="zh-CN" sz="2800" dirty="0" err="1">
                <a:latin typeface="华文楷体" pitchFamily="2" charset="-122"/>
                <a:ea typeface="华文楷体" pitchFamily="2" charset="-122"/>
              </a:rPr>
              <a:t>AOV</a:t>
            </a:r>
            <a:r>
              <a:rPr lang="zh-CN" altLang="en-US" sz="2800" dirty="0">
                <a:latin typeface="华文楷体" pitchFamily="2" charset="-122"/>
                <a:ea typeface="华文楷体" pitchFamily="2" charset="-122"/>
              </a:rPr>
              <a:t>网和</a:t>
            </a:r>
            <a:r>
              <a:rPr lang="en-US" altLang="zh-CN" sz="2800" dirty="0" err="1">
                <a:latin typeface="华文楷体" pitchFamily="2" charset="-122"/>
                <a:ea typeface="华文楷体" pitchFamily="2" charset="-122"/>
              </a:rPr>
              <a:t>AOE</a:t>
            </a:r>
            <a:r>
              <a:rPr lang="zh-CN" altLang="en-US" sz="2800" dirty="0">
                <a:latin typeface="华文楷体" pitchFamily="2" charset="-122"/>
                <a:ea typeface="华文楷体" pitchFamily="2" charset="-122"/>
              </a:rPr>
              <a:t>网</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最小代价生成树*</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最短路径*</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endParaRPr lang="en-US" altLang="zh-CN" sz="2800" dirty="0">
              <a:solidFill>
                <a:srgbClr val="FF0000"/>
              </a:solidFill>
              <a:latin typeface="华文楷体" pitchFamily="2" charset="-122"/>
              <a:ea typeface="华文楷体" pitchFamily="2" charset="-122"/>
            </a:endParaRPr>
          </a:p>
        </p:txBody>
      </p:sp>
    </p:spTree>
    <p:extLst>
      <p:ext uri="{BB962C8B-B14F-4D97-AF65-F5344CB8AC3E}">
        <p14:creationId xmlns:p14="http://schemas.microsoft.com/office/powerpoint/2010/main" val="15482445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320766" y="692011"/>
            <a:ext cx="6278816" cy="2766806"/>
          </a:xfrm>
          <a:prstGeom prst="rect">
            <a:avLst/>
          </a:prstGeom>
          <a:noFill/>
          <a:ln>
            <a:noFill/>
          </a:ln>
        </p:spPr>
      </p:pic>
      <p:pic>
        <p:nvPicPr>
          <p:cNvPr id="7" name="图片 6"/>
          <p:cNvPicPr/>
          <p:nvPr/>
        </p:nvPicPr>
        <p:blipFill>
          <a:blip r:embed="rId4">
            <a:extLst>
              <a:ext uri="{28A0092B-C50C-407E-A947-70E740481C1C}">
                <a14:useLocalDpi xmlns:a14="http://schemas.microsoft.com/office/drawing/2010/main" val="0"/>
              </a:ext>
            </a:extLst>
          </a:blip>
          <a:srcRect/>
          <a:stretch>
            <a:fillRect/>
          </a:stretch>
        </p:blipFill>
        <p:spPr bwMode="auto">
          <a:xfrm>
            <a:off x="5125691" y="3458817"/>
            <a:ext cx="6721752" cy="3001618"/>
          </a:xfrm>
          <a:prstGeom prst="rect">
            <a:avLst/>
          </a:prstGeom>
          <a:noFill/>
          <a:ln>
            <a:noFill/>
          </a:ln>
        </p:spPr>
      </p:pic>
    </p:spTree>
    <p:extLst>
      <p:ext uri="{BB962C8B-B14F-4D97-AF65-F5344CB8AC3E}">
        <p14:creationId xmlns:p14="http://schemas.microsoft.com/office/powerpoint/2010/main" val="1667168657"/>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5" name="Rectangle 3"/>
              <p:cNvSpPr>
                <a:spLocks noGrp="1" noChangeArrowheads="1"/>
              </p:cNvSpPr>
              <p:nvPr>
                <p:ph sz="quarter" idx="10"/>
              </p:nvPr>
            </p:nvSpPr>
            <p:spPr>
              <a:xfrm>
                <a:off x="420159" y="1638374"/>
                <a:ext cx="11162883" cy="4822060"/>
              </a:xfrm>
            </p:spPr>
            <p:txBody>
              <a:bodyPr>
                <a:noAutofit/>
              </a:bodyPr>
              <a:lstStyle/>
              <a:p>
                <a:pPr>
                  <a:buFont typeface="Wingdings" panose="05000000000000000000" pitchFamily="2" charset="2"/>
                  <a:buChar char="Ø"/>
                </a:pPr>
                <a:r>
                  <a:rPr lang="zh-CN" altLang="zh-CN" b="0" dirty="0">
                    <a:ea typeface="华文楷体" pitchFamily="2" charset="-122"/>
                    <a:cs typeface="Times New Roman" panose="02020603050405020304" pitchFamily="18" charset="0"/>
                  </a:rPr>
                  <a:t>求最小权值的边可以借助最小化堆来实现。</a:t>
                </a:r>
                <a:endParaRPr lang="en-US" altLang="zh-CN"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b="0" dirty="0">
                    <a:ea typeface="华文楷体" pitchFamily="2" charset="-122"/>
                    <a:cs typeface="Times New Roman" panose="02020603050405020304" pitchFamily="18" charset="0"/>
                  </a:rPr>
                  <a:t>如果图中边的条数为</a:t>
                </a:r>
                <a:r>
                  <a:rPr lang="en-US" altLang="zh-CN" b="0" dirty="0">
                    <a:ea typeface="华文楷体" pitchFamily="2" charset="-122"/>
                    <a:cs typeface="Times New Roman" panose="02020603050405020304" pitchFamily="18" charset="0"/>
                  </a:rPr>
                  <a:t>e</a:t>
                </a:r>
                <a:r>
                  <a:rPr lang="zh-CN" altLang="zh-CN" b="0" dirty="0">
                    <a:ea typeface="华文楷体" pitchFamily="2" charset="-122"/>
                    <a:cs typeface="Times New Roman" panose="02020603050405020304" pitchFamily="18" charset="0"/>
                  </a:rPr>
                  <a:t>，建堆的时间代价为</a:t>
                </a:r>
                <a14:m>
                  <m:oMath xmlns:m="http://schemas.openxmlformats.org/officeDocument/2006/math">
                    <m:r>
                      <m:rPr>
                        <m:sty m:val="p"/>
                      </m:rPr>
                      <a:rPr lang="en-US" altLang="zh-CN" b="0">
                        <a:latin typeface="Cambria Math" panose="02040503050406030204" pitchFamily="18" charset="0"/>
                        <a:ea typeface="华文楷体" pitchFamily="2" charset="-122"/>
                      </a:rPr>
                      <m:t>O</m:t>
                    </m:r>
                    <m:r>
                      <a:rPr lang="en-US" altLang="zh-CN" b="0">
                        <a:latin typeface="Cambria Math" panose="02040503050406030204" pitchFamily="18" charset="0"/>
                        <a:ea typeface="华文楷体" pitchFamily="2" charset="-122"/>
                      </a:rPr>
                      <m:t>(</m:t>
                    </m:r>
                    <m:r>
                      <m:rPr>
                        <m:sty m:val="p"/>
                      </m:rPr>
                      <a:rPr lang="en-US" altLang="zh-CN" b="0">
                        <a:latin typeface="Cambria Math" panose="02040503050406030204" pitchFamily="18" charset="0"/>
                        <a:ea typeface="华文楷体" pitchFamily="2" charset="-122"/>
                      </a:rPr>
                      <m:t>e</m:t>
                    </m:r>
                    <m:r>
                      <a:rPr lang="en-US" altLang="zh-CN" b="0">
                        <a:latin typeface="Cambria Math" panose="02040503050406030204" pitchFamily="18" charset="0"/>
                        <a:ea typeface="华文楷体" pitchFamily="2" charset="-122"/>
                      </a:rPr>
                      <m:t>)</m:t>
                    </m:r>
                  </m:oMath>
                </a14:m>
                <a:r>
                  <a:rPr lang="zh-CN" altLang="zh-CN" b="0" dirty="0">
                    <a:ea typeface="华文楷体" pitchFamily="2" charset="-122"/>
                    <a:cs typeface="Times New Roman" panose="02020603050405020304" pitchFamily="18" charset="0"/>
                  </a:rPr>
                  <a:t>；找最小边即从堆中删除一个根结点，时间代价是</a:t>
                </a:r>
                <a14:m>
                  <m:oMath xmlns:m="http://schemas.openxmlformats.org/officeDocument/2006/math">
                    <m:r>
                      <m:rPr>
                        <m:sty m:val="p"/>
                      </m:rPr>
                      <a:rPr lang="en-US" altLang="zh-CN" b="0">
                        <a:latin typeface="Cambria Math" panose="02040503050406030204" pitchFamily="18" charset="0"/>
                        <a:ea typeface="华文楷体" pitchFamily="2" charset="-122"/>
                      </a:rPr>
                      <m:t>O</m:t>
                    </m:r>
                    <m:r>
                      <a:rPr lang="en-US" altLang="zh-CN" b="0">
                        <a:latin typeface="Cambria Math" panose="02040503050406030204" pitchFamily="18" charset="0"/>
                        <a:ea typeface="华文楷体" pitchFamily="2" charset="-122"/>
                      </a:rPr>
                      <m:t>(</m:t>
                    </m:r>
                    <m:func>
                      <m:funcPr>
                        <m:ctrlPr>
                          <a:rPr lang="zh-CN" altLang="zh-CN" b="0" i="1">
                            <a:latin typeface="Cambria Math" panose="02040503050406030204" pitchFamily="18" charset="0"/>
                            <a:ea typeface="华文楷体" pitchFamily="2" charset="-122"/>
                          </a:rPr>
                        </m:ctrlPr>
                      </m:funcPr>
                      <m:fName>
                        <m:sSub>
                          <m:sSubPr>
                            <m:ctrlPr>
                              <a:rPr lang="zh-CN" altLang="zh-CN" b="0" i="1">
                                <a:latin typeface="Cambria Math" panose="02040503050406030204" pitchFamily="18" charset="0"/>
                                <a:ea typeface="华文楷体" pitchFamily="2" charset="-122"/>
                              </a:rPr>
                            </m:ctrlPr>
                          </m:sSubPr>
                          <m:e>
                            <m:r>
                              <m:rPr>
                                <m:sty m:val="p"/>
                              </m:rPr>
                              <a:rPr lang="en-US" altLang="zh-CN" b="0">
                                <a:latin typeface="Cambria Math" panose="02040503050406030204" pitchFamily="18" charset="0"/>
                                <a:ea typeface="华文楷体" pitchFamily="2" charset="-122"/>
                              </a:rPr>
                              <m:t>log</m:t>
                            </m:r>
                          </m:e>
                          <m:sub>
                            <m:r>
                              <a:rPr lang="en-US" altLang="zh-CN" b="0">
                                <a:latin typeface="Cambria Math" panose="02040503050406030204" pitchFamily="18" charset="0"/>
                                <a:ea typeface="华文楷体" pitchFamily="2" charset="-122"/>
                              </a:rPr>
                              <m:t>2</m:t>
                            </m:r>
                          </m:sub>
                        </m:sSub>
                      </m:fName>
                      <m:e>
                        <m:r>
                          <a:rPr lang="en-US" altLang="zh-CN" b="0">
                            <a:latin typeface="Cambria Math" panose="02040503050406030204" pitchFamily="18" charset="0"/>
                            <a:ea typeface="华文楷体" pitchFamily="2" charset="-122"/>
                          </a:rPr>
                          <m:t>𝑒</m:t>
                        </m:r>
                      </m:e>
                    </m:func>
                    <m:r>
                      <a:rPr lang="en-US" altLang="zh-CN" b="0">
                        <a:latin typeface="Cambria Math" panose="02040503050406030204" pitchFamily="18" charset="0"/>
                        <a:ea typeface="华文楷体" pitchFamily="2" charset="-122"/>
                      </a:rPr>
                      <m:t>)</m:t>
                    </m:r>
                  </m:oMath>
                </a14:m>
                <a:r>
                  <a:rPr lang="zh-CN" altLang="zh-CN" b="0" dirty="0">
                    <a:ea typeface="华文楷体" pitchFamily="2" charset="-122"/>
                    <a:cs typeface="Times New Roman" panose="02020603050405020304" pitchFamily="18" charset="0"/>
                  </a:rPr>
                  <a:t>；</a:t>
                </a:r>
                <a:endParaRPr lang="en-US" altLang="zh-CN"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b="0" dirty="0">
                    <a:ea typeface="华文楷体" pitchFamily="2" charset="-122"/>
                    <a:cs typeface="Times New Roman" panose="02020603050405020304" pitchFamily="18" charset="0"/>
                  </a:rPr>
                  <a:t>当找到最小边后需要检查边的两个连通分量标志，如果不在一个连通分量里面，</a:t>
                </a:r>
                <a:r>
                  <a:rPr lang="zh-CN" altLang="en-US" b="0" dirty="0">
                    <a:ea typeface="华文楷体" pitchFamily="2" charset="-122"/>
                    <a:cs typeface="Times New Roman" panose="02020603050405020304" pitchFamily="18" charset="0"/>
                  </a:rPr>
                  <a:t>才可以加入，检查的</a:t>
                </a:r>
                <a:r>
                  <a:rPr lang="zh-CN" altLang="zh-CN" b="0" dirty="0">
                    <a:ea typeface="华文楷体" pitchFamily="2" charset="-122"/>
                    <a:cs typeface="Times New Roman" panose="02020603050405020304" pitchFamily="18" charset="0"/>
                  </a:rPr>
                  <a:t>时间代价是</a:t>
                </a:r>
                <a14:m>
                  <m:oMath xmlns:m="http://schemas.openxmlformats.org/officeDocument/2006/math">
                    <m:r>
                      <m:rPr>
                        <m:sty m:val="p"/>
                      </m:rPr>
                      <a:rPr lang="en-US" altLang="zh-CN" b="0">
                        <a:latin typeface="Cambria Math" panose="02040503050406030204" pitchFamily="18" charset="0"/>
                        <a:ea typeface="华文楷体" pitchFamily="2" charset="-122"/>
                      </a:rPr>
                      <m:t>O</m:t>
                    </m:r>
                    <m:r>
                      <a:rPr lang="en-US" altLang="zh-CN" b="0">
                        <a:latin typeface="Cambria Math" panose="02040503050406030204" pitchFamily="18" charset="0"/>
                        <a:ea typeface="华文楷体" pitchFamily="2" charset="-122"/>
                      </a:rPr>
                      <m:t>(</m:t>
                    </m:r>
                    <m:r>
                      <a:rPr lang="en-US" altLang="zh-CN" b="0" i="1">
                        <a:latin typeface="Cambria Math" panose="02040503050406030204" pitchFamily="18" charset="0"/>
                        <a:ea typeface="华文楷体" pitchFamily="2" charset="-122"/>
                      </a:rPr>
                      <m:t>1</m:t>
                    </m:r>
                    <m:r>
                      <a:rPr lang="en-US" altLang="zh-CN" b="0">
                        <a:latin typeface="Cambria Math" panose="02040503050406030204" pitchFamily="18" charset="0"/>
                        <a:ea typeface="华文楷体" pitchFamily="2" charset="-122"/>
                      </a:rPr>
                      <m:t>)</m:t>
                    </m:r>
                  </m:oMath>
                </a14:m>
                <a:r>
                  <a:rPr lang="zh-CN" altLang="en-US" b="0" dirty="0">
                    <a:ea typeface="华文楷体" pitchFamily="2" charset="-122"/>
                    <a:cs typeface="Times New Roman" panose="02020603050405020304" pitchFamily="18" charset="0"/>
                  </a:rPr>
                  <a:t>，两个连通分量的合并时间为</a:t>
                </a:r>
                <a:r>
                  <a:rPr lang="en-US" altLang="zh-CN" b="0" dirty="0">
                    <a:ea typeface="华文楷体" pitchFamily="2" charset="-122"/>
                    <a:cs typeface="Times New Roman" panose="02020603050405020304" pitchFamily="18" charset="0"/>
                  </a:rPr>
                  <a:t>O(n)</a:t>
                </a:r>
                <a:r>
                  <a:rPr lang="zh-CN" altLang="zh-CN" b="0" dirty="0">
                    <a:ea typeface="华文楷体" pitchFamily="2" charset="-122"/>
                    <a:cs typeface="Times New Roman" panose="02020603050405020304" pitchFamily="18" charset="0"/>
                  </a:rPr>
                  <a:t>。</a:t>
                </a:r>
                <a:endParaRPr lang="en-US" altLang="zh-CN"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b="0" dirty="0">
                    <a:ea typeface="华文楷体" pitchFamily="2" charset="-122"/>
                    <a:cs typeface="Times New Roman" panose="02020603050405020304" pitchFamily="18" charset="0"/>
                  </a:rPr>
                  <a:t>尽管最小生成树中只含有</a:t>
                </a:r>
                <a:r>
                  <a:rPr lang="en-US" altLang="zh-CN" b="0" dirty="0">
                    <a:ea typeface="华文楷体" pitchFamily="2" charset="-122"/>
                    <a:cs typeface="Times New Roman" panose="02020603050405020304" pitchFamily="18" charset="0"/>
                  </a:rPr>
                  <a:t>n-1</a:t>
                </a:r>
                <a:r>
                  <a:rPr lang="zh-CN" altLang="zh-CN" b="0" dirty="0">
                    <a:ea typeface="华文楷体" pitchFamily="2" charset="-122"/>
                    <a:cs typeface="Times New Roman" panose="02020603050405020304" pitchFamily="18" charset="0"/>
                  </a:rPr>
                  <a:t>条边，但可能要检查到所有的边，所有边都可能从堆中作为最小值被删除，其中</a:t>
                </a:r>
                <a:r>
                  <a:rPr lang="en-US" altLang="zh-CN" b="0" dirty="0">
                    <a:ea typeface="华文楷体" pitchFamily="2" charset="-122"/>
                    <a:cs typeface="Times New Roman" panose="02020603050405020304" pitchFamily="18" charset="0"/>
                  </a:rPr>
                  <a:t>n-1</a:t>
                </a:r>
                <a:r>
                  <a:rPr lang="zh-CN" altLang="zh-CN" b="0" dirty="0">
                    <a:ea typeface="华文楷体" pitchFamily="2" charset="-122"/>
                    <a:cs typeface="Times New Roman" panose="02020603050405020304" pitchFamily="18" charset="0"/>
                  </a:rPr>
                  <a:t>条边的加入</a:t>
                </a:r>
                <a:r>
                  <a:rPr lang="zh-CN" altLang="en-US" b="0" dirty="0">
                    <a:ea typeface="华文楷体" pitchFamily="2" charset="-122"/>
                    <a:cs typeface="Times New Roman" panose="02020603050405020304" pitchFamily="18" charset="0"/>
                  </a:rPr>
                  <a:t>都</a:t>
                </a:r>
                <a:r>
                  <a:rPr lang="zh-CN" altLang="zh-CN" b="0" dirty="0">
                    <a:ea typeface="华文楷体" pitchFamily="2" charset="-122"/>
                    <a:cs typeface="Times New Roman" panose="02020603050405020304" pitchFamily="18" charset="0"/>
                  </a:rPr>
                  <a:t>需要修改顶点的连通分量标志。</a:t>
                </a:r>
                <a:endParaRPr lang="en-US" altLang="zh-CN" b="0" dirty="0">
                  <a:ea typeface="华文楷体" pitchFamily="2" charset="-122"/>
                  <a:cs typeface="Times New Roman" panose="02020603050405020304" pitchFamily="18" charset="0"/>
                </a:endParaRPr>
              </a:p>
              <a:p>
                <a:pPr marL="0" indent="0">
                  <a:buNone/>
                </a:pPr>
                <a:endParaRPr lang="en-US" altLang="zh-CN" b="0" dirty="0">
                  <a:ea typeface="华文楷体" pitchFamily="2" charset="-122"/>
                  <a:cs typeface="Times New Roman" panose="02020603050405020304" pitchFamily="18" charset="0"/>
                </a:endParaRPr>
              </a:p>
              <a:p>
                <a:pPr marL="0" indent="0">
                  <a:buNone/>
                </a:pPr>
                <a:r>
                  <a:rPr lang="zh-CN" altLang="zh-CN" b="0" dirty="0">
                    <a:ea typeface="华文楷体" pitchFamily="2" charset="-122"/>
                    <a:cs typeface="Times New Roman" panose="02020603050405020304" pitchFamily="18" charset="0"/>
                  </a:rPr>
                  <a:t>所以总的时间是：</a:t>
                </a:r>
                <a14:m>
                  <m:oMath xmlns:m="http://schemas.openxmlformats.org/officeDocument/2006/math">
                    <m:r>
                      <m:rPr>
                        <m:sty m:val="p"/>
                      </m:rPr>
                      <a:rPr lang="en-US" altLang="zh-CN" b="0">
                        <a:latin typeface="Cambria Math" panose="02040503050406030204" pitchFamily="18" charset="0"/>
                        <a:ea typeface="华文楷体" pitchFamily="2" charset="-122"/>
                      </a:rPr>
                      <m:t>O</m:t>
                    </m:r>
                    <m:r>
                      <a:rPr lang="en-US" altLang="zh-CN" b="0">
                        <a:latin typeface="Cambria Math" panose="02040503050406030204" pitchFamily="18" charset="0"/>
                        <a:ea typeface="华文楷体" pitchFamily="2" charset="-122"/>
                      </a:rPr>
                      <m:t>(</m:t>
                    </m:r>
                    <m:r>
                      <m:rPr>
                        <m:sty m:val="p"/>
                      </m:rPr>
                      <a:rPr lang="en-US" altLang="zh-CN" b="0">
                        <a:latin typeface="Cambria Math" panose="02040503050406030204" pitchFamily="18" charset="0"/>
                        <a:ea typeface="华文楷体" pitchFamily="2" charset="-122"/>
                      </a:rPr>
                      <m:t>e</m:t>
                    </m:r>
                    <m:r>
                      <a:rPr lang="en-US" altLang="zh-CN" b="0">
                        <a:latin typeface="Cambria Math" panose="02040503050406030204" pitchFamily="18" charset="0"/>
                        <a:ea typeface="华文楷体" pitchFamily="2" charset="-122"/>
                      </a:rPr>
                      <m:t>)</m:t>
                    </m:r>
                  </m:oMath>
                </a14:m>
                <a:r>
                  <a:rPr lang="en-US" altLang="zh-CN" b="0" dirty="0">
                    <a:ea typeface="华文楷体" pitchFamily="2" charset="-122"/>
                    <a:cs typeface="Times New Roman" panose="02020603050405020304" pitchFamily="18" charset="0"/>
                  </a:rPr>
                  <a:t> +</a:t>
                </a:r>
                <a14:m>
                  <m:oMath xmlns:m="http://schemas.openxmlformats.org/officeDocument/2006/math">
                    <m:r>
                      <m:rPr>
                        <m:sty m:val="p"/>
                      </m:rPr>
                      <a:rPr lang="en-US" altLang="zh-CN" b="0">
                        <a:latin typeface="Cambria Math" panose="02040503050406030204" pitchFamily="18" charset="0"/>
                        <a:ea typeface="华文楷体" pitchFamily="2" charset="-122"/>
                      </a:rPr>
                      <m:t>O</m:t>
                    </m:r>
                    <m:r>
                      <a:rPr lang="en-US" altLang="zh-CN" b="0">
                        <a:latin typeface="Cambria Math" panose="02040503050406030204" pitchFamily="18" charset="0"/>
                        <a:ea typeface="华文楷体" pitchFamily="2" charset="-122"/>
                      </a:rPr>
                      <m:t>((</m:t>
                    </m:r>
                    <m:r>
                      <m:rPr>
                        <m:sty m:val="p"/>
                      </m:rPr>
                      <a:rPr lang="en-US" altLang="zh-CN" b="0">
                        <a:latin typeface="Cambria Math" panose="02040503050406030204" pitchFamily="18" charset="0"/>
                        <a:ea typeface="华文楷体" pitchFamily="2" charset="-122"/>
                      </a:rPr>
                      <m:t>n</m:t>
                    </m:r>
                    <m:r>
                      <a:rPr lang="zh-CN" altLang="en-US" b="0">
                        <a:latin typeface="Cambria Math" panose="02040503050406030204" pitchFamily="18" charset="0"/>
                        <a:ea typeface="华文楷体" pitchFamily="2" charset="-122"/>
                      </a:rPr>
                      <m:t>−</m:t>
                    </m:r>
                    <m:r>
                      <a:rPr lang="en-US" altLang="zh-CN" b="0">
                        <a:latin typeface="Cambria Math" panose="02040503050406030204" pitchFamily="18" charset="0"/>
                        <a:ea typeface="华文楷体" pitchFamily="2" charset="-122"/>
                      </a:rPr>
                      <m:t>1)</m:t>
                    </m:r>
                    <m:func>
                      <m:funcPr>
                        <m:ctrlPr>
                          <a:rPr lang="zh-CN" altLang="zh-CN" b="0" i="1">
                            <a:latin typeface="Cambria Math" panose="02040503050406030204" pitchFamily="18" charset="0"/>
                            <a:ea typeface="华文楷体" pitchFamily="2" charset="-122"/>
                          </a:rPr>
                        </m:ctrlPr>
                      </m:funcPr>
                      <m:fName>
                        <m:sSub>
                          <m:sSubPr>
                            <m:ctrlPr>
                              <a:rPr lang="zh-CN" altLang="zh-CN" b="0" i="1">
                                <a:latin typeface="Cambria Math" panose="02040503050406030204" pitchFamily="18" charset="0"/>
                                <a:ea typeface="华文楷体" pitchFamily="2" charset="-122"/>
                              </a:rPr>
                            </m:ctrlPr>
                          </m:sSubPr>
                          <m:e>
                            <m:r>
                              <m:rPr>
                                <m:sty m:val="p"/>
                              </m:rPr>
                              <a:rPr lang="en-US" altLang="zh-CN" b="0">
                                <a:latin typeface="Cambria Math" panose="02040503050406030204" pitchFamily="18" charset="0"/>
                                <a:ea typeface="华文楷体" pitchFamily="2" charset="-122"/>
                              </a:rPr>
                              <m:t>log</m:t>
                            </m:r>
                          </m:e>
                          <m:sub>
                            <m:r>
                              <a:rPr lang="en-US" altLang="zh-CN" b="0">
                                <a:latin typeface="Cambria Math" panose="02040503050406030204" pitchFamily="18" charset="0"/>
                                <a:ea typeface="华文楷体" pitchFamily="2" charset="-122"/>
                              </a:rPr>
                              <m:t>2</m:t>
                            </m:r>
                          </m:sub>
                        </m:sSub>
                      </m:fName>
                      <m:e>
                        <m:r>
                          <a:rPr lang="en-US" altLang="zh-CN" b="0">
                            <a:latin typeface="Cambria Math" panose="02040503050406030204" pitchFamily="18" charset="0"/>
                            <a:ea typeface="华文楷体" pitchFamily="2" charset="-122"/>
                          </a:rPr>
                          <m:t>𝑒</m:t>
                        </m:r>
                      </m:e>
                    </m:func>
                    <m:r>
                      <a:rPr lang="en-US" altLang="zh-CN" b="0">
                        <a:latin typeface="Cambria Math" panose="02040503050406030204" pitchFamily="18" charset="0"/>
                        <a:ea typeface="华文楷体" pitchFamily="2" charset="-122"/>
                      </a:rPr>
                      <m:t>)</m:t>
                    </m:r>
                  </m:oMath>
                </a14:m>
                <a:r>
                  <a:rPr lang="en-US" altLang="zh-CN" b="0" dirty="0">
                    <a:ea typeface="华文楷体" pitchFamily="2" charset="-122"/>
                    <a:cs typeface="Times New Roman" panose="02020603050405020304" pitchFamily="18" charset="0"/>
                  </a:rPr>
                  <a:t>)+ </a:t>
                </a:r>
                <a14:m>
                  <m:oMath xmlns:m="http://schemas.openxmlformats.org/officeDocument/2006/math">
                    <m:r>
                      <m:rPr>
                        <m:sty m:val="p"/>
                      </m:rPr>
                      <a:rPr lang="en-US" altLang="zh-CN" b="0">
                        <a:latin typeface="Cambria Math" panose="02040503050406030204" pitchFamily="18" charset="0"/>
                        <a:ea typeface="华文楷体" pitchFamily="2" charset="-122"/>
                      </a:rPr>
                      <m:t>O</m:t>
                    </m:r>
                    <m:r>
                      <a:rPr lang="en-US" altLang="zh-CN" b="0">
                        <a:latin typeface="Cambria Math" panose="02040503050406030204" pitchFamily="18" charset="0"/>
                        <a:ea typeface="华文楷体" pitchFamily="2" charset="-122"/>
                      </a:rPr>
                      <m:t>(</m:t>
                    </m:r>
                    <m:sSup>
                      <m:sSupPr>
                        <m:ctrlPr>
                          <a:rPr lang="zh-CN" altLang="zh-CN" b="0" i="1">
                            <a:latin typeface="Cambria Math" panose="02040503050406030204" pitchFamily="18" charset="0"/>
                            <a:ea typeface="华文楷体" pitchFamily="2" charset="-122"/>
                          </a:rPr>
                        </m:ctrlPr>
                      </m:sSupPr>
                      <m:e>
                        <m:r>
                          <a:rPr lang="en-US" altLang="zh-CN" b="0">
                            <a:latin typeface="Cambria Math" panose="02040503050406030204" pitchFamily="18" charset="0"/>
                            <a:ea typeface="华文楷体" pitchFamily="2" charset="-122"/>
                          </a:rPr>
                          <m:t>𝑛</m:t>
                        </m:r>
                      </m:e>
                      <m:sup>
                        <m:r>
                          <a:rPr lang="en-US" altLang="zh-CN" b="0">
                            <a:latin typeface="Cambria Math" panose="02040503050406030204" pitchFamily="18" charset="0"/>
                            <a:ea typeface="华文楷体" pitchFamily="2" charset="-122"/>
                          </a:rPr>
                          <m:t>2</m:t>
                        </m:r>
                      </m:sup>
                    </m:sSup>
                    <m:r>
                      <a:rPr lang="en-US" altLang="zh-CN" b="0">
                        <a:latin typeface="Cambria Math" panose="02040503050406030204" pitchFamily="18" charset="0"/>
                        <a:ea typeface="华文楷体" pitchFamily="2" charset="-122"/>
                      </a:rPr>
                      <m:t>)</m:t>
                    </m:r>
                    <m:r>
                      <a:rPr lang="zh-CN" altLang="en-US" b="0" i="1">
                        <a:latin typeface="Cambria Math" panose="02040503050406030204" pitchFamily="18" charset="0"/>
                        <a:ea typeface="华文楷体" pitchFamily="2" charset="-122"/>
                      </a:rPr>
                      <m:t>。时间复杂度</m:t>
                    </m:r>
                  </m:oMath>
                </a14:m>
                <a:r>
                  <a:rPr lang="zh-CN" altLang="en-US" b="0" dirty="0">
                    <a:ea typeface="华文楷体" pitchFamily="2" charset="-122"/>
                    <a:cs typeface="Times New Roman" panose="02020603050405020304" pitchFamily="18" charset="0"/>
                  </a:rPr>
                  <a:t>为</a:t>
                </a:r>
                <a:r>
                  <a:rPr lang="en-US" altLang="zh-CN" b="0" dirty="0">
                    <a:ea typeface="华文楷体" pitchFamily="2" charset="-122"/>
                    <a:cs typeface="Times New Roman" panose="02020603050405020304" pitchFamily="18" charset="0"/>
                  </a:rPr>
                  <a:t> </a:t>
                </a:r>
                <a14:m>
                  <m:oMath xmlns:m="http://schemas.openxmlformats.org/officeDocument/2006/math">
                    <m:r>
                      <m:rPr>
                        <m:sty m:val="p"/>
                      </m:rPr>
                      <a:rPr lang="en-US" altLang="zh-CN" b="0">
                        <a:latin typeface="Cambria Math" panose="02040503050406030204" pitchFamily="18" charset="0"/>
                        <a:ea typeface="华文楷体" pitchFamily="2" charset="-122"/>
                      </a:rPr>
                      <m:t>O</m:t>
                    </m:r>
                    <m:r>
                      <a:rPr lang="en-US" altLang="zh-CN" b="0">
                        <a:latin typeface="Cambria Math" panose="02040503050406030204" pitchFamily="18" charset="0"/>
                        <a:ea typeface="华文楷体" pitchFamily="2" charset="-122"/>
                      </a:rPr>
                      <m:t>(</m:t>
                    </m:r>
                    <m:sSup>
                      <m:sSupPr>
                        <m:ctrlPr>
                          <a:rPr lang="zh-CN" altLang="zh-CN" b="0" i="1">
                            <a:latin typeface="Cambria Math" panose="02040503050406030204" pitchFamily="18" charset="0"/>
                            <a:ea typeface="华文楷体" pitchFamily="2" charset="-122"/>
                          </a:rPr>
                        </m:ctrlPr>
                      </m:sSupPr>
                      <m:e>
                        <m:r>
                          <a:rPr lang="en-US" altLang="zh-CN" b="0">
                            <a:latin typeface="Cambria Math" panose="02040503050406030204" pitchFamily="18" charset="0"/>
                            <a:ea typeface="华文楷体" pitchFamily="2" charset="-122"/>
                          </a:rPr>
                          <m:t>𝑛</m:t>
                        </m:r>
                      </m:e>
                      <m:sup>
                        <m:r>
                          <a:rPr lang="en-US" altLang="zh-CN" b="0">
                            <a:latin typeface="Cambria Math" panose="02040503050406030204" pitchFamily="18" charset="0"/>
                            <a:ea typeface="华文楷体" pitchFamily="2" charset="-122"/>
                          </a:rPr>
                          <m:t>2</m:t>
                        </m:r>
                      </m:sup>
                    </m:sSup>
                    <m:r>
                      <a:rPr lang="en-US" altLang="zh-CN" b="0">
                        <a:latin typeface="Cambria Math" panose="02040503050406030204" pitchFamily="18" charset="0"/>
                        <a:ea typeface="华文楷体" pitchFamily="2" charset="-122"/>
                      </a:rPr>
                      <m:t>)</m:t>
                    </m:r>
                  </m:oMath>
                </a14:m>
                <a:r>
                  <a:rPr lang="zh-CN" altLang="zh-CN" b="0" dirty="0">
                    <a:ea typeface="华文楷体" pitchFamily="2" charset="-122"/>
                    <a:cs typeface="Times New Roman" panose="02020603050405020304" pitchFamily="18" charset="0"/>
                  </a:rPr>
                  <a:t>。</a:t>
                </a:r>
              </a:p>
            </p:txBody>
          </p:sp>
        </mc:Choice>
        <mc:Fallback xmlns="">
          <p:sp>
            <p:nvSpPr>
              <p:cNvPr id="8195" name="Rectangle 3"/>
              <p:cNvSpPr>
                <a:spLocks noGrp="1" noRot="1" noChangeAspect="1" noMove="1" noResize="1" noEditPoints="1" noAdjustHandles="1" noChangeArrowheads="1" noChangeShapeType="1" noTextEdit="1"/>
              </p:cNvSpPr>
              <p:nvPr>
                <p:ph sz="quarter" idx="10"/>
              </p:nvPr>
            </p:nvSpPr>
            <p:spPr>
              <a:xfrm>
                <a:off x="420159" y="1638374"/>
                <a:ext cx="11162883" cy="4822060"/>
              </a:xfrm>
              <a:blipFill>
                <a:blip r:embed="rId3"/>
                <a:stretch>
                  <a:fillRect l="-874" r="-218"/>
                </a:stretch>
              </a:blipFill>
            </p:spPr>
            <p:txBody>
              <a:bodyPr/>
              <a:lstStyle/>
              <a:p>
                <a:r>
                  <a:rPr lang="zh-CN" altLang="en-US">
                    <a:noFill/>
                  </a:rPr>
                  <a:t> </a:t>
                </a:r>
              </a:p>
            </p:txBody>
          </p:sp>
        </mc:Fallback>
      </mc:AlternateContent>
      <p:sp>
        <p:nvSpPr>
          <p:cNvPr id="8194" name="Rectangle 2"/>
          <p:cNvSpPr>
            <a:spLocks noGrp="1" noRot="1" noChangeArrowheads="1"/>
          </p:cNvSpPr>
          <p:nvPr>
            <p:ph type="title"/>
          </p:nvPr>
        </p:nvSpPr>
        <p:spPr>
          <a:xfrm>
            <a:off x="420159" y="734268"/>
            <a:ext cx="11162884" cy="574183"/>
          </a:xfrm>
        </p:spPr>
        <p:txBody>
          <a:bodyPr/>
          <a:lstStyle/>
          <a:p>
            <a:pPr marL="838200" indent="-838200">
              <a:defRPr/>
            </a:pPr>
            <a:r>
              <a:rPr lang="en-US" altLang="zh-CN" dirty="0" err="1"/>
              <a:t>Kruscal</a:t>
            </a:r>
            <a:r>
              <a:rPr lang="zh-CN" altLang="en-US" dirty="0"/>
              <a:t>算法性能分析：</a:t>
            </a:r>
          </a:p>
        </p:txBody>
      </p:sp>
    </p:spTree>
    <p:extLst>
      <p:ext uri="{BB962C8B-B14F-4D97-AF65-F5344CB8AC3E}">
        <p14:creationId xmlns:p14="http://schemas.microsoft.com/office/powerpoint/2010/main" val="2863056373"/>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373200" y="2135297"/>
            <a:ext cx="3941876" cy="3251089"/>
          </a:xfrm>
        </p:spPr>
        <p:txBody>
          <a:bodyPr>
            <a:noAutofit/>
          </a:bodyPr>
          <a:lstStyle/>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 </a:t>
            </a:r>
            <a:r>
              <a:rPr lang="zh-CN" altLang="en-US" sz="2800" dirty="0">
                <a:latin typeface="华文楷体" pitchFamily="2" charset="-122"/>
                <a:ea typeface="华文楷体" pitchFamily="2" charset="-122"/>
              </a:rPr>
              <a:t>图的概念</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图的存储和操作实现</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图的遍历</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图的连通性</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endParaRPr lang="en-US" altLang="zh-CN" sz="2800" dirty="0">
              <a:solidFill>
                <a:srgbClr val="FF0000"/>
              </a:solidFill>
              <a:latin typeface="华文楷体" pitchFamily="2" charset="-122"/>
              <a:ea typeface="华文楷体" pitchFamily="2" charset="-122"/>
            </a:endParaRPr>
          </a:p>
        </p:txBody>
      </p:sp>
      <p:sp>
        <p:nvSpPr>
          <p:cNvPr id="3" name="Rectangle 3"/>
          <p:cNvSpPr txBox="1">
            <a:spLocks noChangeArrowheads="1"/>
          </p:cNvSpPr>
          <p:nvPr/>
        </p:nvSpPr>
        <p:spPr>
          <a:xfrm>
            <a:off x="6472238" y="2135298"/>
            <a:ext cx="4571999" cy="3251089"/>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buFont typeface="Wingdings" panose="05000000000000000000" pitchFamily="2" charset="2"/>
              <a:buChar char="Ø"/>
              <a:defRPr/>
            </a:pPr>
            <a:r>
              <a:rPr lang="en-US" altLang="zh-CN" sz="2800" dirty="0" err="1">
                <a:latin typeface="华文楷体" pitchFamily="2" charset="-122"/>
                <a:ea typeface="华文楷体" pitchFamily="2" charset="-122"/>
              </a:rPr>
              <a:t>AOV</a:t>
            </a:r>
            <a:r>
              <a:rPr lang="zh-CN" altLang="en-US" sz="2800" dirty="0">
                <a:latin typeface="华文楷体" pitchFamily="2" charset="-122"/>
                <a:ea typeface="华文楷体" pitchFamily="2" charset="-122"/>
              </a:rPr>
              <a:t>网和</a:t>
            </a:r>
            <a:r>
              <a:rPr lang="en-US" altLang="zh-CN" sz="2800" dirty="0" err="1">
                <a:latin typeface="华文楷体" pitchFamily="2" charset="-122"/>
                <a:ea typeface="华文楷体" pitchFamily="2" charset="-122"/>
              </a:rPr>
              <a:t>AOE</a:t>
            </a:r>
            <a:r>
              <a:rPr lang="zh-CN" altLang="en-US" sz="2800" dirty="0">
                <a:latin typeface="华文楷体" pitchFamily="2" charset="-122"/>
                <a:ea typeface="华文楷体" pitchFamily="2" charset="-122"/>
              </a:rPr>
              <a:t>网</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最小代价生成树*</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最短路径*</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Ø"/>
              <a:defRPr/>
            </a:pPr>
            <a:endParaRPr lang="en-US" altLang="zh-CN" sz="2800" dirty="0">
              <a:solidFill>
                <a:srgbClr val="FF0000"/>
              </a:solidFill>
              <a:latin typeface="华文楷体" pitchFamily="2" charset="-122"/>
              <a:ea typeface="华文楷体" pitchFamily="2" charset="-122"/>
            </a:endParaRPr>
          </a:p>
        </p:txBody>
      </p:sp>
    </p:spTree>
    <p:extLst>
      <p:ext uri="{BB962C8B-B14F-4D97-AF65-F5344CB8AC3E}">
        <p14:creationId xmlns:p14="http://schemas.microsoft.com/office/powerpoint/2010/main" val="89081124"/>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30399" y="2735372"/>
            <a:ext cx="6513626" cy="1479441"/>
          </a:xfrm>
        </p:spPr>
        <p:txBody>
          <a:bodyPr>
            <a:noAutofit/>
          </a:bodyPr>
          <a:lstStyle/>
          <a:p>
            <a:pPr>
              <a:lnSpc>
                <a:spcPct val="115000"/>
              </a:lnSpc>
              <a:buFont typeface="Wingdings" panose="05000000000000000000" pitchFamily="2" charset="2"/>
              <a:buChar char="n"/>
              <a:defRPr/>
            </a:pPr>
            <a:r>
              <a:rPr lang="en-US" altLang="zh-CN" sz="2800" dirty="0">
                <a:solidFill>
                  <a:srgbClr val="FF0000"/>
                </a:solidFill>
                <a:latin typeface="华文楷体" pitchFamily="2" charset="-122"/>
                <a:ea typeface="华文楷体" pitchFamily="2" charset="-122"/>
              </a:rPr>
              <a:t> </a:t>
            </a:r>
            <a:r>
              <a:rPr lang="zh-CN" altLang="en-US" sz="2800" dirty="0">
                <a:solidFill>
                  <a:srgbClr val="FF0000"/>
                </a:solidFill>
                <a:ea typeface="华文楷体" pitchFamily="2" charset="-122"/>
                <a:cs typeface="Times New Roman" panose="02020603050405020304" pitchFamily="18" charset="0"/>
              </a:rPr>
              <a:t>单源最短路径（</a:t>
            </a:r>
            <a:r>
              <a:rPr lang="en-US" altLang="zh-CN" sz="2800" dirty="0">
                <a:solidFill>
                  <a:srgbClr val="FF0000"/>
                </a:solidFill>
                <a:ea typeface="华文楷体" pitchFamily="2" charset="-122"/>
                <a:cs typeface="Times New Roman" panose="02020603050405020304" pitchFamily="18" charset="0"/>
              </a:rPr>
              <a:t> </a:t>
            </a:r>
            <a:r>
              <a:rPr lang="en-US" altLang="zh-CN" sz="2800" dirty="0" err="1">
                <a:solidFill>
                  <a:srgbClr val="FF0000"/>
                </a:solidFill>
                <a:ea typeface="华文楷体" pitchFamily="2" charset="-122"/>
                <a:cs typeface="Times New Roman" panose="02020603050405020304" pitchFamily="18" charset="0"/>
              </a:rPr>
              <a:t>Dijkstra</a:t>
            </a:r>
            <a:r>
              <a:rPr lang="en-US" altLang="zh-CN" sz="2800" dirty="0">
                <a:solidFill>
                  <a:srgbClr val="FF0000"/>
                </a:solidFill>
                <a:ea typeface="华文楷体" pitchFamily="2" charset="-122"/>
                <a:cs typeface="Times New Roman" panose="02020603050405020304" pitchFamily="18" charset="0"/>
              </a:rPr>
              <a:t> </a:t>
            </a:r>
            <a:r>
              <a:rPr lang="zh-CN" altLang="en-US" sz="2800" dirty="0">
                <a:solidFill>
                  <a:srgbClr val="FF0000"/>
                </a:solidFill>
                <a:ea typeface="华文楷体" pitchFamily="2" charset="-122"/>
                <a:cs typeface="Times New Roman" panose="02020603050405020304" pitchFamily="18" charset="0"/>
              </a:rPr>
              <a:t>算法）</a:t>
            </a:r>
            <a:endParaRPr lang="en-US" altLang="zh-CN" sz="2800" dirty="0">
              <a:solidFill>
                <a:srgbClr val="FF0000"/>
              </a:solidFill>
              <a:ea typeface="华文楷体" pitchFamily="2" charset="-122"/>
              <a:cs typeface="Times New Roman" panose="02020603050405020304" pitchFamily="18" charset="0"/>
            </a:endParaRPr>
          </a:p>
          <a:p>
            <a:pPr>
              <a:lnSpc>
                <a:spcPct val="115000"/>
              </a:lnSpc>
              <a:buFont typeface="Wingdings" panose="05000000000000000000" pitchFamily="2" charset="2"/>
              <a:buChar char="n"/>
              <a:defRPr/>
            </a:pPr>
            <a:r>
              <a:rPr lang="en-US" altLang="zh-CN" sz="2800" dirty="0">
                <a:solidFill>
                  <a:srgbClr val="FF0000"/>
                </a:solidFill>
                <a:latin typeface="华文楷体" pitchFamily="2" charset="-122"/>
                <a:ea typeface="华文楷体" pitchFamily="2" charset="-122"/>
              </a:rPr>
              <a:t> </a:t>
            </a:r>
            <a:r>
              <a:rPr lang="zh-CN" altLang="en-US" sz="2800" dirty="0">
                <a:ea typeface="华文楷体" pitchFamily="2" charset="-122"/>
                <a:cs typeface="Times New Roman" panose="02020603050405020304" pitchFamily="18" charset="0"/>
              </a:rPr>
              <a:t>顶点对间最短路径（</a:t>
            </a:r>
            <a:r>
              <a:rPr lang="en-US" altLang="zh-CN" sz="2800" dirty="0">
                <a:ea typeface="华文楷体" pitchFamily="2" charset="-122"/>
                <a:cs typeface="Times New Roman" panose="02020603050405020304" pitchFamily="18" charset="0"/>
              </a:rPr>
              <a:t> </a:t>
            </a:r>
            <a:r>
              <a:rPr lang="en-US" altLang="zh-CN" sz="2800" dirty="0">
                <a:cs typeface="Times New Roman" panose="02020603050405020304" pitchFamily="18" charset="0"/>
              </a:rPr>
              <a:t>Floyd</a:t>
            </a:r>
            <a:r>
              <a:rPr lang="en-US" altLang="zh-CN" sz="2800" dirty="0">
                <a:ea typeface="华文楷体" pitchFamily="2" charset="-122"/>
                <a:cs typeface="Times New Roman" panose="02020603050405020304" pitchFamily="18" charset="0"/>
              </a:rPr>
              <a:t> </a:t>
            </a:r>
            <a:r>
              <a:rPr lang="zh-CN" altLang="en-US" sz="2800" dirty="0">
                <a:ea typeface="华文楷体" pitchFamily="2" charset="-122"/>
                <a:cs typeface="Times New Roman" panose="02020603050405020304" pitchFamily="18" charset="0"/>
              </a:rPr>
              <a:t>算法）</a:t>
            </a:r>
            <a:endParaRPr lang="en-US" altLang="zh-CN" sz="2800" dirty="0">
              <a:ea typeface="华文楷体" pitchFamily="2" charset="-122"/>
              <a:cs typeface="Times New Roman" panose="02020603050405020304" pitchFamily="18" charset="0"/>
            </a:endParaRPr>
          </a:p>
        </p:txBody>
      </p:sp>
      <p:sp>
        <p:nvSpPr>
          <p:cNvPr id="2" name="文本框 1"/>
          <p:cNvSpPr txBox="1"/>
          <p:nvPr/>
        </p:nvSpPr>
        <p:spPr>
          <a:xfrm>
            <a:off x="414338" y="742950"/>
            <a:ext cx="5086350" cy="584775"/>
          </a:xfrm>
          <a:prstGeom prst="rect">
            <a:avLst/>
          </a:prstGeom>
          <a:noFill/>
        </p:spPr>
        <p:txBody>
          <a:bodyPr wrap="square" rtlCol="0">
            <a:spAutoFit/>
          </a:bodyPr>
          <a:lstStyle/>
          <a:p>
            <a:r>
              <a:rPr lang="zh-CN" altLang="en-US" sz="3200" b="1" dirty="0">
                <a:latin typeface="华文楷体" pitchFamily="2" charset="-122"/>
                <a:ea typeface="华文楷体" pitchFamily="2" charset="-122"/>
              </a:rPr>
              <a:t>最短路径：</a:t>
            </a:r>
          </a:p>
        </p:txBody>
      </p:sp>
    </p:spTree>
    <p:extLst>
      <p:ext uri="{BB962C8B-B14F-4D97-AF65-F5344CB8AC3E}">
        <p14:creationId xmlns:p14="http://schemas.microsoft.com/office/powerpoint/2010/main" val="3051109175"/>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0"/>
            <a:ext cx="11162883" cy="4205833"/>
          </a:xfrm>
        </p:spPr>
        <p:txBody>
          <a:bodyPr>
            <a:norm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已知加权有向图</a:t>
            </a:r>
            <a:r>
              <a:rPr lang="en-US" altLang="zh-CN" sz="2800" b="0" dirty="0">
                <a:ea typeface="华文楷体" pitchFamily="2" charset="-122"/>
                <a:cs typeface="Times New Roman" panose="02020603050405020304" pitchFamily="18" charset="0"/>
              </a:rPr>
              <a:t>G = { V, E }</a:t>
            </a:r>
            <a:r>
              <a:rPr lang="zh-CN" altLang="zh-CN" sz="2800" b="0" dirty="0">
                <a:ea typeface="华文楷体" pitchFamily="2" charset="-122"/>
                <a:cs typeface="Times New Roman" panose="02020603050405020304" pitchFamily="18" charset="0"/>
              </a:rPr>
              <a:t>中每条边有一个权值，且权值为非负值，其中</a:t>
            </a:r>
            <a:r>
              <a:rPr lang="en-US" altLang="zh-CN" sz="2800" b="0" dirty="0">
                <a:ea typeface="华文楷体" pitchFamily="2" charset="-122"/>
                <a:cs typeface="Times New Roman" panose="02020603050405020304" pitchFamily="18" charset="0"/>
              </a:rPr>
              <a:t>V</a:t>
            </a:r>
            <a:r>
              <a:rPr lang="zh-CN" altLang="zh-CN" sz="2800" b="0" dirty="0">
                <a:ea typeface="华文楷体" pitchFamily="2" charset="-122"/>
                <a:cs typeface="Times New Roman" panose="02020603050405020304" pitchFamily="18" charset="0"/>
              </a:rPr>
              <a:t>中的一个顶点作为源点。要求找出从源点出发到达其它各个顶点的最短路径，即到达各个顶点时所经过的路径上各条边的权值之和最小，这就是</a:t>
            </a:r>
            <a:r>
              <a:rPr lang="zh-CN" altLang="zh-CN" sz="2800" dirty="0">
                <a:ea typeface="华文楷体" pitchFamily="2" charset="-122"/>
                <a:cs typeface="Times New Roman" panose="02020603050405020304" pitchFamily="18" charset="0"/>
              </a:rPr>
              <a:t>单源最短路径问题</a:t>
            </a:r>
            <a:r>
              <a:rPr lang="zh-CN" altLang="zh-CN" sz="2800" b="0" dirty="0">
                <a:ea typeface="华文楷体" pitchFamily="2" charset="-122"/>
                <a:cs typeface="Times New Roman" panose="02020603050405020304" pitchFamily="18" charset="0"/>
              </a:rPr>
              <a:t>。</a:t>
            </a: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求解单源最短路径常用的算法是</a:t>
            </a:r>
            <a:r>
              <a:rPr lang="en-US" altLang="zh-CN" sz="2800" dirty="0" err="1">
                <a:ea typeface="华文楷体" pitchFamily="2" charset="-122"/>
                <a:cs typeface="Times New Roman" panose="02020603050405020304" pitchFamily="18" charset="0"/>
              </a:rPr>
              <a:t>Dijkstra</a:t>
            </a:r>
            <a:r>
              <a:rPr lang="en-US" altLang="zh-CN" sz="2800" dirty="0">
                <a:ea typeface="华文楷体" pitchFamily="2" charset="-122"/>
                <a:cs typeface="Times New Roman" panose="02020603050405020304" pitchFamily="18" charset="0"/>
              </a:rPr>
              <a:t> </a:t>
            </a:r>
            <a:r>
              <a:rPr lang="zh-CN" altLang="zh-CN" sz="2800" dirty="0">
                <a:ea typeface="华文楷体" pitchFamily="2" charset="-122"/>
                <a:cs typeface="Times New Roman" panose="02020603050405020304" pitchFamily="18" charset="0"/>
              </a:rPr>
              <a:t>算法</a:t>
            </a:r>
            <a:r>
              <a:rPr lang="zh-CN" altLang="en-US" sz="2800" b="0" dirty="0">
                <a:ea typeface="华文楷体" pitchFamily="2" charset="-122"/>
                <a:cs typeface="Times New Roman" panose="02020603050405020304" pitchFamily="18" charset="0"/>
              </a:rPr>
              <a:t>。</a:t>
            </a:r>
            <a:endParaRPr lang="zh-CN"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p:txBody>
          <a:bodyPr/>
          <a:lstStyle/>
          <a:p>
            <a:pPr marL="838200" indent="-838200">
              <a:defRPr/>
            </a:pPr>
            <a:r>
              <a:rPr lang="zh-CN" altLang="zh-CN" dirty="0">
                <a:latin typeface="华文楷体" pitchFamily="2" charset="-122"/>
                <a:ea typeface="华文楷体" pitchFamily="2" charset="-122"/>
              </a:rPr>
              <a:t>单源最短路径问题</a:t>
            </a:r>
            <a:r>
              <a:rPr lang="zh-CN" altLang="en-US" dirty="0"/>
              <a:t>：</a:t>
            </a:r>
          </a:p>
        </p:txBody>
      </p:sp>
    </p:spTree>
    <p:extLst>
      <p:ext uri="{BB962C8B-B14F-4D97-AF65-F5344CB8AC3E}">
        <p14:creationId xmlns:p14="http://schemas.microsoft.com/office/powerpoint/2010/main" val="3094824292"/>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59" y="1787463"/>
            <a:ext cx="11321910" cy="3170300"/>
          </a:xfrm>
        </p:spPr>
        <p:txBody>
          <a:bodyPr>
            <a:norm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每个顶点设置一个距离标签，标识源点到该顶点的最短距离；</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设置一个顶点集合</a:t>
            </a:r>
            <a:r>
              <a:rPr lang="en-US" altLang="zh-CN" sz="2800" b="0" dirty="0">
                <a:ea typeface="华文楷体" pitchFamily="2" charset="-122"/>
                <a:cs typeface="Times New Roman" panose="02020603050405020304" pitchFamily="18" charset="0"/>
              </a:rPr>
              <a:t>S</a:t>
            </a:r>
            <a:r>
              <a:rPr lang="zh-CN" altLang="zh-CN" sz="2800" b="0" dirty="0">
                <a:ea typeface="华文楷体" pitchFamily="2" charset="-122"/>
                <a:cs typeface="Times New Roman" panose="02020603050405020304" pitchFamily="18" charset="0"/>
              </a:rPr>
              <a:t>，作为已经确定最短路径的顶点集合。</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初始时，</a:t>
            </a:r>
            <a:r>
              <a:rPr lang="en-US" altLang="zh-CN" sz="2800" b="0" dirty="0">
                <a:ea typeface="华文楷体" pitchFamily="2" charset="-122"/>
                <a:cs typeface="Times New Roman" panose="02020603050405020304" pitchFamily="18" charset="0"/>
              </a:rPr>
              <a:t>S</a:t>
            </a:r>
            <a:r>
              <a:rPr lang="zh-CN" altLang="zh-CN" sz="2800" b="0" dirty="0">
                <a:ea typeface="华文楷体" pitchFamily="2" charset="-122"/>
                <a:cs typeface="Times New Roman" panose="02020603050405020304" pitchFamily="18" charset="0"/>
              </a:rPr>
              <a:t>置为空且将每个顶点到源点的距离标签置为无穷大。</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将源点放入</a:t>
            </a:r>
            <a:r>
              <a:rPr lang="en-US" altLang="zh-CN" sz="2800" b="0" dirty="0">
                <a:ea typeface="华文楷体" pitchFamily="2" charset="-122"/>
                <a:cs typeface="Times New Roman" panose="02020603050405020304" pitchFamily="18" charset="0"/>
              </a:rPr>
              <a:t>S</a:t>
            </a:r>
            <a:r>
              <a:rPr lang="zh-CN" altLang="zh-CN" sz="2800" b="0" dirty="0">
                <a:ea typeface="华文楷体" pitchFamily="2" charset="-122"/>
                <a:cs typeface="Times New Roman" panose="02020603050405020304" pitchFamily="18" charset="0"/>
              </a:rPr>
              <a:t>中，源点的距离标签设置为</a:t>
            </a:r>
            <a:r>
              <a:rPr lang="en-US" altLang="zh-CN" sz="2800" b="0" dirty="0">
                <a:ea typeface="华文楷体" pitchFamily="2" charset="-122"/>
                <a:cs typeface="Times New Roman" panose="02020603050405020304" pitchFamily="18" charset="0"/>
              </a:rPr>
              <a:t>0</a:t>
            </a:r>
            <a:r>
              <a:rPr lang="zh-CN" altLang="zh-CN" sz="2800" b="0" dirty="0">
                <a:ea typeface="华文楷体" pitchFamily="2" charset="-122"/>
                <a:cs typeface="Times New Roman" panose="02020603050405020304" pitchFamily="18" charset="0"/>
              </a:rPr>
              <a:t>，现在以源点作为当前顶点，循环做以下操作：</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499672" y="754146"/>
            <a:ext cx="11162884" cy="574183"/>
          </a:xfrm>
        </p:spPr>
        <p:txBody>
          <a:bodyPr/>
          <a:lstStyle/>
          <a:p>
            <a:pPr marL="838200" indent="-838200">
              <a:defRPr/>
            </a:pPr>
            <a:r>
              <a:rPr lang="en-US" altLang="zh-CN" dirty="0" err="1">
                <a:latin typeface="Times New Roman" panose="02020603050405020304" pitchFamily="18" charset="0"/>
                <a:ea typeface="华文楷体" pitchFamily="2" charset="-122"/>
                <a:cs typeface="Times New Roman" panose="02020603050405020304" pitchFamily="18" charset="0"/>
              </a:rPr>
              <a:t>Dijkstra</a:t>
            </a:r>
            <a:r>
              <a:rPr lang="en-US" altLang="zh-CN" dirty="0">
                <a:latin typeface="Times New Roman" panose="02020603050405020304" pitchFamily="18" charset="0"/>
                <a:ea typeface="华文楷体" pitchFamily="2" charset="-122"/>
                <a:cs typeface="Times New Roman" panose="02020603050405020304" pitchFamily="18" charset="0"/>
              </a:rPr>
              <a:t> </a:t>
            </a:r>
            <a:r>
              <a:rPr lang="zh-CN" altLang="zh-CN" dirty="0">
                <a:latin typeface="Times New Roman" panose="02020603050405020304" pitchFamily="18" charset="0"/>
                <a:ea typeface="华文楷体" pitchFamily="2" charset="-122"/>
                <a:cs typeface="Times New Roman" panose="02020603050405020304" pitchFamily="18" charset="0"/>
              </a:rPr>
              <a:t>算法</a:t>
            </a:r>
            <a:r>
              <a:rPr lang="zh-CN" altLang="en-US" dirty="0">
                <a:latin typeface="Times New Roman" panose="02020603050405020304" pitchFamily="18" charset="0"/>
                <a:ea typeface="华文楷体" pitchFamily="2" charset="-122"/>
                <a:cs typeface="Times New Roman" panose="02020603050405020304" pitchFamily="18" charset="0"/>
              </a:rPr>
              <a:t>思想：</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8694683"/>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0646" y="1558863"/>
            <a:ext cx="11851354" cy="3656075"/>
          </a:xfrm>
        </p:spPr>
        <p:txBody>
          <a:bodyPr>
            <a:norm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沿当前顶点射出的各条边找到其每个邻接点，如有邻接点</a:t>
            </a:r>
            <a:r>
              <a:rPr lang="en-US" altLang="zh-CN" sz="2800" b="0" dirty="0">
                <a:ea typeface="华文楷体" pitchFamily="2" charset="-122"/>
                <a:cs typeface="Times New Roman" panose="02020603050405020304" pitchFamily="18" charset="0"/>
              </a:rPr>
              <a:t>A</a:t>
            </a:r>
            <a:r>
              <a:rPr lang="zh-CN" altLang="zh-CN" sz="2800" b="0" dirty="0">
                <a:ea typeface="华文楷体" pitchFamily="2" charset="-122"/>
                <a:cs typeface="Times New Roman" panose="02020603050405020304" pitchFamily="18" charset="0"/>
              </a:rPr>
              <a:t>，如果当前顶点的距离标签加上其到达顶点</a:t>
            </a:r>
            <a:r>
              <a:rPr lang="en-US" altLang="zh-CN" sz="2800" b="0" dirty="0">
                <a:ea typeface="华文楷体" pitchFamily="2" charset="-122"/>
                <a:cs typeface="Times New Roman" panose="02020603050405020304" pitchFamily="18" charset="0"/>
              </a:rPr>
              <a:t>A</a:t>
            </a:r>
            <a:r>
              <a:rPr lang="zh-CN" altLang="zh-CN" sz="2800" b="0" dirty="0">
                <a:ea typeface="华文楷体" pitchFamily="2" charset="-122"/>
                <a:cs typeface="Times New Roman" panose="02020603050405020304" pitchFamily="18" charset="0"/>
              </a:rPr>
              <a:t>的边的权值小于顶点</a:t>
            </a:r>
            <a:r>
              <a:rPr lang="en-US" altLang="zh-CN" sz="2800" b="0" dirty="0">
                <a:ea typeface="华文楷体" pitchFamily="2" charset="-122"/>
                <a:cs typeface="Times New Roman" panose="02020603050405020304" pitchFamily="18" charset="0"/>
              </a:rPr>
              <a:t>A</a:t>
            </a:r>
            <a:r>
              <a:rPr lang="zh-CN" altLang="zh-CN" sz="2800" b="0" dirty="0">
                <a:ea typeface="华文楷体" pitchFamily="2" charset="-122"/>
                <a:cs typeface="Times New Roman" panose="02020603050405020304" pitchFamily="18" charset="0"/>
              </a:rPr>
              <a:t>上的距离标签，则用当前顶点的距离标签加上边的权值刷新顶点</a:t>
            </a:r>
            <a:r>
              <a:rPr lang="en-US" altLang="zh-CN" sz="2800" b="0" dirty="0">
                <a:ea typeface="华文楷体" pitchFamily="2" charset="-122"/>
                <a:cs typeface="Times New Roman" panose="02020603050405020304" pitchFamily="18" charset="0"/>
              </a:rPr>
              <a:t>A</a:t>
            </a:r>
            <a:r>
              <a:rPr lang="zh-CN" altLang="zh-CN" sz="2800" b="0" dirty="0">
                <a:ea typeface="华文楷体" pitchFamily="2" charset="-122"/>
                <a:cs typeface="Times New Roman" panose="02020603050405020304" pitchFamily="18" charset="0"/>
              </a:rPr>
              <a:t>上的距离标签；</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下一步，在</a:t>
            </a:r>
            <a:r>
              <a:rPr lang="en-US" altLang="zh-CN" sz="2800" b="0" dirty="0">
                <a:ea typeface="华文楷体" pitchFamily="2" charset="-122"/>
                <a:cs typeface="Times New Roman" panose="02020603050405020304" pitchFamily="18" charset="0"/>
              </a:rPr>
              <a:t>V-S</a:t>
            </a:r>
            <a:r>
              <a:rPr lang="zh-CN" altLang="zh-CN" sz="2800" b="0" dirty="0">
                <a:ea typeface="华文楷体" pitchFamily="2" charset="-122"/>
                <a:cs typeface="Times New Roman" panose="02020603050405020304" pitchFamily="18" charset="0"/>
              </a:rPr>
              <a:t>集合中找到距离标签最小的顶点，将该顶点放入</a:t>
            </a:r>
            <a:r>
              <a:rPr lang="en-US" altLang="zh-CN" sz="2800" b="0" dirty="0">
                <a:ea typeface="华文楷体" pitchFamily="2" charset="-122"/>
                <a:cs typeface="Times New Roman" panose="02020603050405020304" pitchFamily="18" charset="0"/>
              </a:rPr>
              <a:t>S</a:t>
            </a:r>
            <a:r>
              <a:rPr lang="zh-CN" altLang="zh-CN" sz="2800" b="0" dirty="0">
                <a:ea typeface="华文楷体" pitchFamily="2" charset="-122"/>
                <a:cs typeface="Times New Roman" panose="02020603050405020304" pitchFamily="18" charset="0"/>
              </a:rPr>
              <a:t>中，并以它为当前顶点，再次进入循环。当所有顶点都进入</a:t>
            </a:r>
            <a:r>
              <a:rPr lang="en-US" altLang="zh-CN" sz="2800" b="0" dirty="0">
                <a:ea typeface="华文楷体" pitchFamily="2" charset="-122"/>
                <a:cs typeface="Times New Roman" panose="02020603050405020304" pitchFamily="18" charset="0"/>
              </a:rPr>
              <a:t>S</a:t>
            </a:r>
            <a:r>
              <a:rPr lang="zh-CN" altLang="zh-CN" sz="2800" b="0" dirty="0">
                <a:ea typeface="华文楷体" pitchFamily="2" charset="-122"/>
                <a:cs typeface="Times New Roman" panose="02020603050405020304" pitchFamily="18" charset="0"/>
              </a:rPr>
              <a:t>时，循环结束。每个顶点上的距离标签即源点到这个顶点的最短距离。</a:t>
            </a:r>
          </a:p>
        </p:txBody>
      </p:sp>
      <p:sp>
        <p:nvSpPr>
          <p:cNvPr id="8194" name="Rectangle 2"/>
          <p:cNvSpPr>
            <a:spLocks noGrp="1" noRot="1" noChangeArrowheads="1"/>
          </p:cNvSpPr>
          <p:nvPr>
            <p:ph type="title"/>
          </p:nvPr>
        </p:nvSpPr>
        <p:spPr>
          <a:xfrm>
            <a:off x="499672" y="754146"/>
            <a:ext cx="11162884" cy="574183"/>
          </a:xfrm>
        </p:spPr>
        <p:txBody>
          <a:bodyPr/>
          <a:lstStyle/>
          <a:p>
            <a:pPr marL="838200" indent="-838200">
              <a:defRPr/>
            </a:pPr>
            <a:r>
              <a:rPr lang="en-US" altLang="zh-CN" dirty="0" err="1">
                <a:latin typeface="Times New Roman" panose="02020603050405020304" pitchFamily="18" charset="0"/>
                <a:ea typeface="华文楷体" pitchFamily="2" charset="-122"/>
                <a:cs typeface="Times New Roman" panose="02020603050405020304" pitchFamily="18" charset="0"/>
              </a:rPr>
              <a:t>Dijkstra</a:t>
            </a:r>
            <a:r>
              <a:rPr lang="en-US" altLang="zh-CN" dirty="0">
                <a:latin typeface="Times New Roman" panose="02020603050405020304" pitchFamily="18" charset="0"/>
                <a:ea typeface="华文楷体" pitchFamily="2" charset="-122"/>
                <a:cs typeface="Times New Roman" panose="02020603050405020304" pitchFamily="18" charset="0"/>
              </a:rPr>
              <a:t> </a:t>
            </a:r>
            <a:r>
              <a:rPr lang="zh-CN" altLang="zh-CN" dirty="0">
                <a:latin typeface="Times New Roman" panose="02020603050405020304" pitchFamily="18" charset="0"/>
                <a:ea typeface="华文楷体" pitchFamily="2" charset="-122"/>
                <a:cs typeface="Times New Roman" panose="02020603050405020304" pitchFamily="18" charset="0"/>
              </a:rPr>
              <a:t>算法</a:t>
            </a:r>
            <a:r>
              <a:rPr lang="zh-CN" altLang="en-US" dirty="0">
                <a:latin typeface="Times New Roman" panose="02020603050405020304" pitchFamily="18" charset="0"/>
                <a:ea typeface="华文楷体" pitchFamily="2" charset="-122"/>
                <a:cs typeface="Times New Roman" panose="02020603050405020304" pitchFamily="18" charset="0"/>
              </a:rPr>
              <a:t>思想：</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1910309"/>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499672" y="754146"/>
            <a:ext cx="11162884" cy="574183"/>
          </a:xfrm>
        </p:spPr>
        <p:txBody>
          <a:bodyPr/>
          <a:lstStyle/>
          <a:p>
            <a:pPr marL="838200" indent="-838200">
              <a:defRPr/>
            </a:pPr>
            <a:r>
              <a:rPr lang="en-US" altLang="zh-CN" dirty="0" err="1">
                <a:latin typeface="Times New Roman" panose="02020603050405020304" pitchFamily="18" charset="0"/>
                <a:ea typeface="华文楷体" pitchFamily="2" charset="-122"/>
                <a:cs typeface="Times New Roman" panose="02020603050405020304" pitchFamily="18" charset="0"/>
              </a:rPr>
              <a:t>Dijkstra</a:t>
            </a:r>
            <a:r>
              <a:rPr lang="en-US" altLang="zh-CN" dirty="0">
                <a:latin typeface="Times New Roman" panose="02020603050405020304" pitchFamily="18" charset="0"/>
                <a:ea typeface="华文楷体" pitchFamily="2" charset="-122"/>
                <a:cs typeface="Times New Roman" panose="02020603050405020304" pitchFamily="18" charset="0"/>
              </a:rPr>
              <a:t> </a:t>
            </a:r>
            <a:r>
              <a:rPr lang="zh-CN" altLang="zh-CN" dirty="0">
                <a:latin typeface="Times New Roman" panose="02020603050405020304" pitchFamily="18" charset="0"/>
                <a:ea typeface="华文楷体" pitchFamily="2" charset="-122"/>
                <a:cs typeface="Times New Roman" panose="02020603050405020304" pitchFamily="18" charset="0"/>
              </a:rPr>
              <a:t>算法</a:t>
            </a:r>
            <a:r>
              <a:rPr lang="zh-CN" altLang="en-US" dirty="0">
                <a:latin typeface="Times New Roman" panose="02020603050405020304" pitchFamily="18" charset="0"/>
                <a:ea typeface="华文楷体" pitchFamily="2" charset="-122"/>
                <a:cs typeface="Times New Roman" panose="02020603050405020304" pitchFamily="18" charset="0"/>
              </a:rPr>
              <a:t>示例：</a:t>
            </a:r>
            <a:endParaRPr lang="zh-CN" altLang="en-US" dirty="0">
              <a:latin typeface="Times New Roman" panose="02020603050405020304" pitchFamily="18" charset="0"/>
              <a:cs typeface="Times New Roman" panose="02020603050405020304" pitchFamily="18" charset="0"/>
            </a:endParaRP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353667" y="1806437"/>
            <a:ext cx="3522594" cy="4037772"/>
          </a:xfrm>
          <a:prstGeom prst="rect">
            <a:avLst/>
          </a:prstGeom>
          <a:noFill/>
          <a:ln>
            <a:noFill/>
          </a:ln>
        </p:spPr>
      </p:pic>
      <p:pic>
        <p:nvPicPr>
          <p:cNvPr id="6" name="图片 5"/>
          <p:cNvPicPr/>
          <p:nvPr/>
        </p:nvPicPr>
        <p:blipFill>
          <a:blip r:embed="rId4">
            <a:extLst>
              <a:ext uri="{28A0092B-C50C-407E-A947-70E740481C1C}">
                <a14:useLocalDpi xmlns:a14="http://schemas.microsoft.com/office/drawing/2010/main" val="0"/>
              </a:ext>
            </a:extLst>
          </a:blip>
          <a:srcRect/>
          <a:stretch>
            <a:fillRect/>
          </a:stretch>
        </p:blipFill>
        <p:spPr bwMode="auto">
          <a:xfrm>
            <a:off x="4049368" y="1806437"/>
            <a:ext cx="7778198" cy="4196798"/>
          </a:xfrm>
          <a:prstGeom prst="rect">
            <a:avLst/>
          </a:prstGeom>
          <a:noFill/>
          <a:ln>
            <a:noFill/>
          </a:ln>
        </p:spPr>
      </p:pic>
    </p:spTree>
    <p:extLst>
      <p:ext uri="{BB962C8B-B14F-4D97-AF65-F5344CB8AC3E}">
        <p14:creationId xmlns:p14="http://schemas.microsoft.com/office/powerpoint/2010/main" val="3992528866"/>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499672" y="754146"/>
            <a:ext cx="11162884" cy="574183"/>
          </a:xfrm>
        </p:spPr>
        <p:txBody>
          <a:bodyPr/>
          <a:lstStyle/>
          <a:p>
            <a:pPr marL="838200" indent="-838200">
              <a:defRPr/>
            </a:pPr>
            <a:r>
              <a:rPr lang="en-US" altLang="zh-CN" dirty="0" err="1">
                <a:latin typeface="Times New Roman" panose="02020603050405020304" pitchFamily="18" charset="0"/>
                <a:ea typeface="华文楷体" pitchFamily="2" charset="-122"/>
                <a:cs typeface="Times New Roman" panose="02020603050405020304" pitchFamily="18" charset="0"/>
              </a:rPr>
              <a:t>Dijkstra</a:t>
            </a:r>
            <a:r>
              <a:rPr lang="en-US" altLang="zh-CN" dirty="0">
                <a:latin typeface="Times New Roman" panose="02020603050405020304" pitchFamily="18" charset="0"/>
                <a:ea typeface="华文楷体" pitchFamily="2" charset="-122"/>
                <a:cs typeface="Times New Roman" panose="02020603050405020304" pitchFamily="18" charset="0"/>
              </a:rPr>
              <a:t> </a:t>
            </a:r>
            <a:r>
              <a:rPr lang="zh-CN" altLang="zh-CN" dirty="0">
                <a:latin typeface="Times New Roman" panose="02020603050405020304" pitchFamily="18" charset="0"/>
                <a:ea typeface="华文楷体" pitchFamily="2" charset="-122"/>
                <a:cs typeface="Times New Roman" panose="02020603050405020304" pitchFamily="18" charset="0"/>
              </a:rPr>
              <a:t>算法</a:t>
            </a:r>
            <a:r>
              <a:rPr lang="zh-CN" altLang="en-US" dirty="0">
                <a:latin typeface="Times New Roman" panose="02020603050405020304" pitchFamily="18" charset="0"/>
                <a:ea typeface="华文楷体" pitchFamily="2" charset="-122"/>
                <a:cs typeface="Times New Roman" panose="02020603050405020304" pitchFamily="18" charset="0"/>
              </a:rPr>
              <a:t>示例：</a:t>
            </a:r>
            <a:endParaRPr lang="zh-CN" altLang="en-US" dirty="0">
              <a:latin typeface="Times New Roman" panose="02020603050405020304" pitchFamily="18" charset="0"/>
              <a:cs typeface="Times New Roman" panose="02020603050405020304" pitchFamily="18" charset="0"/>
            </a:endParaRPr>
          </a:p>
        </p:txBody>
      </p:sp>
      <p:pic>
        <p:nvPicPr>
          <p:cNvPr id="7" name="图片 6"/>
          <p:cNvPicPr/>
          <p:nvPr/>
        </p:nvPicPr>
        <p:blipFill>
          <a:blip r:embed="rId3">
            <a:extLst>
              <a:ext uri="{28A0092B-C50C-407E-A947-70E740481C1C}">
                <a14:useLocalDpi xmlns:a14="http://schemas.microsoft.com/office/drawing/2010/main" val="0"/>
              </a:ext>
            </a:extLst>
          </a:blip>
          <a:srcRect/>
          <a:stretch>
            <a:fillRect/>
          </a:stretch>
        </p:blipFill>
        <p:spPr bwMode="auto">
          <a:xfrm>
            <a:off x="1557544" y="1583842"/>
            <a:ext cx="8779151" cy="4260367"/>
          </a:xfrm>
          <a:prstGeom prst="rect">
            <a:avLst/>
          </a:prstGeom>
          <a:noFill/>
          <a:ln>
            <a:noFill/>
          </a:ln>
        </p:spPr>
      </p:pic>
    </p:spTree>
    <p:extLst>
      <p:ext uri="{BB962C8B-B14F-4D97-AF65-F5344CB8AC3E}">
        <p14:creationId xmlns:p14="http://schemas.microsoft.com/office/powerpoint/2010/main" val="835888872"/>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499672" y="754146"/>
            <a:ext cx="11162884" cy="574183"/>
          </a:xfrm>
        </p:spPr>
        <p:txBody>
          <a:bodyPr/>
          <a:lstStyle/>
          <a:p>
            <a:pPr marL="838200" indent="-838200">
              <a:defRPr/>
            </a:pPr>
            <a:r>
              <a:rPr lang="en-US" altLang="zh-CN" dirty="0" err="1">
                <a:latin typeface="Times New Roman" panose="02020603050405020304" pitchFamily="18" charset="0"/>
                <a:ea typeface="华文楷体" pitchFamily="2" charset="-122"/>
                <a:cs typeface="Times New Roman" panose="02020603050405020304" pitchFamily="18" charset="0"/>
              </a:rPr>
              <a:t>Dijkstra</a:t>
            </a:r>
            <a:r>
              <a:rPr lang="en-US" altLang="zh-CN" dirty="0">
                <a:latin typeface="Times New Roman" panose="02020603050405020304" pitchFamily="18" charset="0"/>
                <a:ea typeface="华文楷体" pitchFamily="2" charset="-122"/>
                <a:cs typeface="Times New Roman" panose="02020603050405020304" pitchFamily="18" charset="0"/>
              </a:rPr>
              <a:t> </a:t>
            </a:r>
            <a:r>
              <a:rPr lang="zh-CN" altLang="zh-CN" dirty="0">
                <a:latin typeface="Times New Roman" panose="02020603050405020304" pitchFamily="18" charset="0"/>
                <a:ea typeface="华文楷体" pitchFamily="2" charset="-122"/>
                <a:cs typeface="Times New Roman" panose="02020603050405020304" pitchFamily="18" charset="0"/>
              </a:rPr>
              <a:t>算法</a:t>
            </a:r>
            <a:r>
              <a:rPr lang="zh-CN" altLang="en-US" dirty="0">
                <a:latin typeface="Times New Roman" panose="02020603050405020304" pitchFamily="18" charset="0"/>
                <a:ea typeface="华文楷体" pitchFamily="2" charset="-122"/>
                <a:cs typeface="Times New Roman" panose="02020603050405020304" pitchFamily="18" charset="0"/>
              </a:rPr>
              <a:t>示例：</a:t>
            </a:r>
            <a:endParaRPr lang="zh-CN" altLang="en-US" dirty="0">
              <a:latin typeface="Times New Roman" panose="02020603050405020304" pitchFamily="18" charset="0"/>
              <a:cs typeface="Times New Roman" panose="02020603050405020304" pitchFamily="18" charset="0"/>
            </a:endParaRP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1391202" y="1793806"/>
            <a:ext cx="8743720" cy="3891378"/>
          </a:xfrm>
          <a:prstGeom prst="rect">
            <a:avLst/>
          </a:prstGeom>
          <a:noFill/>
          <a:ln>
            <a:noFill/>
          </a:ln>
        </p:spPr>
      </p:pic>
    </p:spTree>
    <p:extLst>
      <p:ext uri="{BB962C8B-B14F-4D97-AF65-F5344CB8AC3E}">
        <p14:creationId xmlns:p14="http://schemas.microsoft.com/office/powerpoint/2010/main" val="925193059"/>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99672" y="1538984"/>
            <a:ext cx="11506797" cy="4663033"/>
          </a:xfrm>
        </p:spPr>
        <p:txBody>
          <a:bodyPr>
            <a:noAutofit/>
          </a:bodyPr>
          <a:lstStyle/>
          <a:p>
            <a:pPr marL="0" indent="0">
              <a:buNone/>
            </a:pPr>
            <a:r>
              <a:rPr lang="zh-CN" altLang="zh-CN" sz="2800" dirty="0">
                <a:ea typeface="华文楷体" pitchFamily="2" charset="-122"/>
                <a:cs typeface="Times New Roman" panose="02020603050405020304" pitchFamily="18" charset="0"/>
              </a:rPr>
              <a:t>思考</a:t>
            </a:r>
            <a:r>
              <a:rPr lang="zh-CN" altLang="en-US" sz="2800" dirty="0">
                <a:ea typeface="华文楷体" pitchFamily="2" charset="-122"/>
                <a:cs typeface="Times New Roman" panose="02020603050405020304" pitchFamily="18" charset="0"/>
              </a:rPr>
              <a:t>：</a:t>
            </a:r>
            <a:endParaRPr lang="en-US" altLang="zh-CN" sz="280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最初</a:t>
            </a:r>
            <a:r>
              <a:rPr lang="en-US" altLang="zh-CN" sz="2800" b="0" dirty="0">
                <a:ea typeface="华文楷体" pitchFamily="2" charset="-122"/>
                <a:cs typeface="Times New Roman" panose="02020603050405020304" pitchFamily="18" charset="0"/>
              </a:rPr>
              <a:t>S</a:t>
            </a:r>
            <a:r>
              <a:rPr lang="zh-CN" altLang="zh-CN" sz="2800" b="0" dirty="0">
                <a:ea typeface="华文楷体" pitchFamily="2" charset="-122"/>
                <a:cs typeface="Times New Roman" panose="02020603050405020304" pitchFamily="18" charset="0"/>
              </a:rPr>
              <a:t>中只有源点</a:t>
            </a:r>
            <a:r>
              <a:rPr lang="en-US" altLang="zh-CN" sz="2800" b="0" dirty="0">
                <a:ea typeface="华文楷体" pitchFamily="2" charset="-122"/>
                <a:cs typeface="Times New Roman" panose="02020603050405020304" pitchFamily="18" charset="0"/>
              </a:rPr>
              <a:t>E</a:t>
            </a:r>
            <a:r>
              <a:rPr lang="zh-CN" altLang="zh-CN" sz="2800" b="0" dirty="0">
                <a:ea typeface="华文楷体" pitchFamily="2" charset="-122"/>
                <a:cs typeface="Times New Roman" panose="02020603050405020304" pitchFamily="18" charset="0"/>
              </a:rPr>
              <a:t>，而自源点</a:t>
            </a:r>
            <a:r>
              <a:rPr lang="en-US" altLang="zh-CN" sz="2800" b="0" dirty="0">
                <a:ea typeface="华文楷体" pitchFamily="2" charset="-122"/>
                <a:cs typeface="Times New Roman" panose="02020603050405020304" pitchFamily="18" charset="0"/>
              </a:rPr>
              <a:t>E </a:t>
            </a:r>
            <a:r>
              <a:rPr lang="zh-CN" altLang="zh-CN" sz="2800" b="0" dirty="0">
                <a:ea typeface="华文楷体" pitchFamily="2" charset="-122"/>
                <a:cs typeface="Times New Roman" panose="02020603050405020304" pitchFamily="18" charset="0"/>
              </a:rPr>
              <a:t>出发到达</a:t>
            </a:r>
            <a:r>
              <a:rPr lang="en-US" altLang="zh-CN" sz="2800" b="0" dirty="0">
                <a:ea typeface="华文楷体" pitchFamily="2" charset="-122"/>
                <a:cs typeface="Times New Roman" panose="02020603050405020304" pitchFamily="18" charset="0"/>
              </a:rPr>
              <a:t>D</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C</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F</a:t>
            </a:r>
            <a:r>
              <a:rPr lang="zh-CN" altLang="zh-CN" sz="2800" b="0" dirty="0">
                <a:ea typeface="华文楷体" pitchFamily="2" charset="-122"/>
                <a:cs typeface="Times New Roman" panose="02020603050405020304" pitchFamily="18" charset="0"/>
              </a:rPr>
              <a:t>的最短路径距离分别为</a:t>
            </a:r>
            <a:r>
              <a:rPr lang="en-US" altLang="zh-CN" sz="2800" b="0" dirty="0">
                <a:ea typeface="华文楷体" pitchFamily="2" charset="-122"/>
                <a:cs typeface="Times New Roman" panose="02020603050405020304" pitchFamily="18" charset="0"/>
              </a:rPr>
              <a:t>5</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10</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80</a:t>
            </a:r>
            <a:r>
              <a:rPr lang="zh-CN" altLang="zh-CN" sz="2800" b="0" dirty="0">
                <a:ea typeface="华文楷体" pitchFamily="2" charset="-122"/>
                <a:cs typeface="Times New Roman" panose="02020603050405020304" pitchFamily="18" charset="0"/>
              </a:rPr>
              <a:t>，其中</a:t>
            </a:r>
            <a:r>
              <a:rPr lang="en-US" altLang="zh-CN" sz="2800" b="0" dirty="0">
                <a:ea typeface="华文楷体" pitchFamily="2" charset="-122"/>
                <a:cs typeface="Times New Roman" panose="02020603050405020304" pitchFamily="18" charset="0"/>
              </a:rPr>
              <a:t>5</a:t>
            </a:r>
            <a:r>
              <a:rPr lang="zh-CN" altLang="zh-CN" sz="2800" b="0" dirty="0">
                <a:ea typeface="华文楷体" pitchFamily="2" charset="-122"/>
                <a:cs typeface="Times New Roman" panose="02020603050405020304" pitchFamily="18" charset="0"/>
              </a:rPr>
              <a:t>最短，由此确定了源点</a:t>
            </a:r>
            <a:r>
              <a:rPr lang="en-US" altLang="zh-CN" sz="2800" b="0" dirty="0">
                <a:ea typeface="华文楷体" pitchFamily="2" charset="-122"/>
                <a:cs typeface="Times New Roman" panose="02020603050405020304" pitchFamily="18" charset="0"/>
              </a:rPr>
              <a:t>E</a:t>
            </a:r>
            <a:r>
              <a:rPr lang="zh-CN" altLang="zh-CN" sz="2800" b="0" dirty="0">
                <a:ea typeface="华文楷体" pitchFamily="2" charset="-122"/>
                <a:cs typeface="Times New Roman" panose="02020603050405020304" pitchFamily="18" charset="0"/>
              </a:rPr>
              <a:t>到顶点</a:t>
            </a:r>
            <a:r>
              <a:rPr lang="en-US" altLang="zh-CN" sz="2800" b="0" dirty="0">
                <a:ea typeface="华文楷体" pitchFamily="2" charset="-122"/>
                <a:cs typeface="Times New Roman" panose="02020603050405020304" pitchFamily="18" charset="0"/>
              </a:rPr>
              <a:t>D</a:t>
            </a:r>
            <a:r>
              <a:rPr lang="zh-CN" altLang="zh-CN" sz="2800" b="0" dirty="0">
                <a:ea typeface="华文楷体" pitchFamily="2" charset="-122"/>
                <a:cs typeface="Times New Roman" panose="02020603050405020304" pitchFamily="18" charset="0"/>
              </a:rPr>
              <a:t>的最终最短路径距离就是</a:t>
            </a:r>
            <a:r>
              <a:rPr lang="en-US" altLang="zh-CN" sz="2800" b="0" dirty="0">
                <a:ea typeface="华文楷体" pitchFamily="2" charset="-122"/>
                <a:cs typeface="Times New Roman" panose="02020603050405020304" pitchFamily="18" charset="0"/>
              </a:rPr>
              <a:t>5</a:t>
            </a:r>
            <a:r>
              <a:rPr lang="zh-CN" altLang="zh-CN" sz="2800" b="0" dirty="0">
                <a:ea typeface="华文楷体" pitchFamily="2" charset="-122"/>
                <a:cs typeface="Times New Roman" panose="02020603050405020304" pitchFamily="18" charset="0"/>
              </a:rPr>
              <a:t>，将顶点</a:t>
            </a:r>
            <a:r>
              <a:rPr lang="en-US" altLang="zh-CN" sz="2800" b="0" dirty="0">
                <a:ea typeface="华文楷体" pitchFamily="2" charset="-122"/>
                <a:cs typeface="Times New Roman" panose="02020603050405020304" pitchFamily="18" charset="0"/>
              </a:rPr>
              <a:t>D</a:t>
            </a:r>
            <a:r>
              <a:rPr lang="zh-CN" altLang="zh-CN" sz="2800" b="0" dirty="0">
                <a:ea typeface="华文楷体" pitchFamily="2" charset="-122"/>
                <a:cs typeface="Times New Roman" panose="02020603050405020304" pitchFamily="18" charset="0"/>
              </a:rPr>
              <a:t>并入顶点集</a:t>
            </a:r>
            <a:r>
              <a:rPr lang="en-US" altLang="zh-CN" sz="2800" b="0" dirty="0">
                <a:ea typeface="华文楷体" pitchFamily="2" charset="-122"/>
                <a:cs typeface="Times New Roman" panose="02020603050405020304" pitchFamily="18" charset="0"/>
              </a:rPr>
              <a:t>S</a:t>
            </a:r>
            <a:r>
              <a:rPr lang="zh-CN" altLang="zh-CN" sz="2800" b="0" dirty="0">
                <a:ea typeface="华文楷体" pitchFamily="2" charset="-122"/>
                <a:cs typeface="Times New Roman" panose="02020603050405020304" pitchFamily="18" charset="0"/>
              </a:rPr>
              <a:t>，以后就不再考虑为</a:t>
            </a:r>
            <a:r>
              <a:rPr lang="en-US" altLang="zh-CN" sz="2800" b="0" dirty="0">
                <a:ea typeface="华文楷体" pitchFamily="2" charset="-122"/>
                <a:cs typeface="Times New Roman" panose="02020603050405020304" pitchFamily="18" charset="0"/>
              </a:rPr>
              <a:t>D</a:t>
            </a:r>
            <a:r>
              <a:rPr lang="zh-CN" altLang="zh-CN" sz="2800" b="0" dirty="0">
                <a:ea typeface="华文楷体" pitchFamily="2" charset="-122"/>
                <a:cs typeface="Times New Roman" panose="02020603050405020304" pitchFamily="18" charset="0"/>
              </a:rPr>
              <a:t>计算新的距离。</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dirty="0">
                <a:ea typeface="华文楷体" pitchFamily="2" charset="-122"/>
                <a:cs typeface="Times New Roman" panose="02020603050405020304" pitchFamily="18" charset="0"/>
              </a:rPr>
              <a:t>为什么</a:t>
            </a:r>
            <a:r>
              <a:rPr lang="en-US" altLang="zh-CN" sz="2800" dirty="0">
                <a:ea typeface="华文楷体" pitchFamily="2" charset="-122"/>
                <a:cs typeface="Times New Roman" panose="02020603050405020304" pitchFamily="18" charset="0"/>
              </a:rPr>
              <a:t>D</a:t>
            </a:r>
            <a:r>
              <a:rPr lang="zh-CN" altLang="zh-CN" sz="2800" dirty="0">
                <a:ea typeface="华文楷体" pitchFamily="2" charset="-122"/>
                <a:cs typeface="Times New Roman" panose="02020603050405020304" pitchFamily="18" charset="0"/>
              </a:rPr>
              <a:t>现在的最短距离就是最终源点到它的最短距离？有没有另外一条经过</a:t>
            </a:r>
            <a:r>
              <a:rPr lang="en-US" altLang="zh-CN" sz="2800" dirty="0">
                <a:ea typeface="华文楷体" pitchFamily="2" charset="-122"/>
                <a:cs typeface="Times New Roman" panose="02020603050405020304" pitchFamily="18" charset="0"/>
              </a:rPr>
              <a:t>C</a:t>
            </a:r>
            <a:r>
              <a:rPr lang="zh-CN" altLang="zh-CN" sz="2800" dirty="0">
                <a:ea typeface="华文楷体" pitchFamily="2" charset="-122"/>
                <a:cs typeface="Times New Roman" panose="02020603050405020304" pitchFamily="18" charset="0"/>
              </a:rPr>
              <a:t>、</a:t>
            </a:r>
            <a:r>
              <a:rPr lang="en-US" altLang="zh-CN" sz="2800" dirty="0">
                <a:ea typeface="华文楷体" pitchFamily="2" charset="-122"/>
                <a:cs typeface="Times New Roman" panose="02020603050405020304" pitchFamily="18" charset="0"/>
              </a:rPr>
              <a:t>F</a:t>
            </a:r>
            <a:r>
              <a:rPr lang="zh-CN" altLang="zh-CN" sz="2800" dirty="0">
                <a:ea typeface="华文楷体" pitchFamily="2" charset="-122"/>
                <a:cs typeface="Times New Roman" panose="02020603050405020304" pitchFamily="18" charset="0"/>
              </a:rPr>
              <a:t>之一并到达</a:t>
            </a:r>
            <a:r>
              <a:rPr lang="en-US" altLang="zh-CN" sz="2800" dirty="0">
                <a:ea typeface="华文楷体" pitchFamily="2" charset="-122"/>
                <a:cs typeface="Times New Roman" panose="02020603050405020304" pitchFamily="18" charset="0"/>
              </a:rPr>
              <a:t>D</a:t>
            </a:r>
            <a:r>
              <a:rPr lang="zh-CN" altLang="zh-CN" sz="2800" dirty="0">
                <a:ea typeface="华文楷体" pitchFamily="2" charset="-122"/>
                <a:cs typeface="Times New Roman" panose="02020603050405020304" pitchFamily="18" charset="0"/>
              </a:rPr>
              <a:t>的路径长度小于</a:t>
            </a:r>
            <a:r>
              <a:rPr lang="en-US" altLang="zh-CN" sz="2800" dirty="0">
                <a:ea typeface="华文楷体" pitchFamily="2" charset="-122"/>
                <a:cs typeface="Times New Roman" panose="02020603050405020304" pitchFamily="18" charset="0"/>
              </a:rPr>
              <a:t>5</a:t>
            </a:r>
            <a:r>
              <a:rPr lang="zh-CN" altLang="zh-CN" sz="2800" dirty="0">
                <a:ea typeface="华文楷体" pitchFamily="2" charset="-122"/>
                <a:cs typeface="Times New Roman" panose="02020603050405020304" pitchFamily="18" charset="0"/>
              </a:rPr>
              <a:t>？</a:t>
            </a:r>
            <a:endParaRPr lang="en-US" altLang="zh-CN" sz="2800" dirty="0">
              <a:ea typeface="华文楷体" pitchFamily="2" charset="-122"/>
              <a:cs typeface="Times New Roman" panose="02020603050405020304" pitchFamily="18" charset="0"/>
            </a:endParaRPr>
          </a:p>
          <a:p>
            <a:pPr>
              <a:buFont typeface="Wingdings" panose="05000000000000000000" pitchFamily="2" charset="2"/>
              <a:buChar char="Ø"/>
            </a:pPr>
            <a:r>
              <a:rPr lang="zh-CN" altLang="en-US" sz="2800" b="0" dirty="0">
                <a:ea typeface="华文楷体" pitchFamily="2" charset="-122"/>
                <a:cs typeface="Times New Roman" panose="02020603050405020304" pitchFamily="18" charset="0"/>
              </a:rPr>
              <a:t>由此可以看出，</a:t>
            </a:r>
            <a:r>
              <a:rPr lang="en-US" altLang="zh-CN" sz="2800" b="0" dirty="0" err="1">
                <a:ea typeface="华文楷体" pitchFamily="2" charset="-122"/>
                <a:cs typeface="Times New Roman" panose="02020603050405020304" pitchFamily="18" charset="0"/>
              </a:rPr>
              <a:t>Dijikstra</a:t>
            </a:r>
            <a:r>
              <a:rPr lang="zh-CN" altLang="en-US" sz="2800" b="0" dirty="0">
                <a:ea typeface="华文楷体" pitchFamily="2" charset="-122"/>
                <a:cs typeface="Times New Roman" panose="02020603050405020304" pitchFamily="18" charset="0"/>
              </a:rPr>
              <a:t>算法是一个贪心算法。</a:t>
            </a:r>
            <a:r>
              <a:rPr lang="zh-CN" altLang="zh-CN" sz="2800" b="0" dirty="0">
                <a:ea typeface="华文楷体" pitchFamily="2" charset="-122"/>
                <a:cs typeface="Times New Roman" panose="02020603050405020304" pitchFamily="18" charset="0"/>
              </a:rPr>
              <a:t>算法正确的条件是边上不带负的权值。</a:t>
            </a:r>
            <a:endParaRPr lang="en-US" altLang="zh-CN" sz="2800" b="0" dirty="0">
              <a:ea typeface="华文楷体" pitchFamily="2" charset="-122"/>
              <a:cs typeface="Times New Roman" panose="02020603050405020304" pitchFamily="18" charset="0"/>
            </a:endParaRPr>
          </a:p>
          <a:p>
            <a:pPr marL="0" indent="0">
              <a:buNone/>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499672" y="754146"/>
            <a:ext cx="11162884" cy="574183"/>
          </a:xfrm>
        </p:spPr>
        <p:txBody>
          <a:bodyPr/>
          <a:lstStyle/>
          <a:p>
            <a:pPr marL="838200" indent="-838200">
              <a:defRPr/>
            </a:pPr>
            <a:r>
              <a:rPr lang="en-US" altLang="zh-CN" dirty="0" err="1">
                <a:latin typeface="Times New Roman" panose="02020603050405020304" pitchFamily="18" charset="0"/>
                <a:ea typeface="华文楷体" pitchFamily="2" charset="-122"/>
                <a:cs typeface="Times New Roman" panose="02020603050405020304" pitchFamily="18" charset="0"/>
              </a:rPr>
              <a:t>Dijkstra</a:t>
            </a:r>
            <a:r>
              <a:rPr lang="en-US" altLang="zh-CN" dirty="0">
                <a:latin typeface="Times New Roman" panose="02020603050405020304" pitchFamily="18" charset="0"/>
                <a:ea typeface="华文楷体" pitchFamily="2" charset="-122"/>
                <a:cs typeface="Times New Roman" panose="02020603050405020304" pitchFamily="18" charset="0"/>
              </a:rPr>
              <a:t> </a:t>
            </a:r>
            <a:r>
              <a:rPr lang="zh-CN" altLang="zh-CN" dirty="0">
                <a:latin typeface="Times New Roman" panose="02020603050405020304" pitchFamily="18" charset="0"/>
                <a:ea typeface="华文楷体" pitchFamily="2" charset="-122"/>
                <a:cs typeface="Times New Roman" panose="02020603050405020304" pitchFamily="18" charset="0"/>
              </a:rPr>
              <a:t>算法</a:t>
            </a:r>
            <a:r>
              <a:rPr lang="zh-CN" altLang="en-US" dirty="0">
                <a:latin typeface="Times New Roman" panose="02020603050405020304" pitchFamily="18" charset="0"/>
                <a:ea typeface="华文楷体" pitchFamily="2" charset="-122"/>
                <a:cs typeface="Times New Roman" panose="02020603050405020304" pitchFamily="18" charset="0"/>
              </a:rPr>
              <a:t>中的问题：</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03378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700" y="1479348"/>
            <a:ext cx="11162883" cy="5159991"/>
          </a:xfrm>
        </p:spPr>
        <p:txBody>
          <a:bodyPr>
            <a:normAutofit/>
          </a:bodyPr>
          <a:lstStyle/>
          <a:p>
            <a:pPr>
              <a:buFont typeface="Wingdings" panose="05000000000000000000" pitchFamily="2" charset="2"/>
              <a:buChar char="Ø"/>
            </a:pPr>
            <a:r>
              <a:rPr lang="zh-CN" altLang="en-US" sz="2800" b="0" dirty="0">
                <a:ea typeface="华文楷体" pitchFamily="2" charset="-122"/>
                <a:cs typeface="Times New Roman" panose="02020603050405020304" pitchFamily="18" charset="0"/>
              </a:rPr>
              <a:t>在</a:t>
            </a:r>
            <a:r>
              <a:rPr lang="zh-CN" altLang="zh-CN" sz="2800" b="0" dirty="0">
                <a:ea typeface="华文楷体" pitchFamily="2" charset="-122"/>
                <a:cs typeface="Times New Roman" panose="02020603050405020304" pitchFamily="18" charset="0"/>
              </a:rPr>
              <a:t>有向图</a:t>
            </a:r>
            <a:r>
              <a:rPr lang="zh-CN" altLang="en-US" sz="2800" b="0" dirty="0">
                <a:ea typeface="华文楷体" pitchFamily="2" charset="-122"/>
                <a:cs typeface="Times New Roman" panose="02020603050405020304" pitchFamily="18" charset="0"/>
              </a:rPr>
              <a:t>中</a:t>
            </a:r>
            <a:r>
              <a:rPr lang="zh-CN" altLang="zh-CN" sz="2800" b="0" dirty="0">
                <a:ea typeface="华文楷体" pitchFamily="2" charset="-122"/>
                <a:cs typeface="Times New Roman" panose="02020603050405020304" pitchFamily="18" charset="0"/>
              </a:rPr>
              <a:t>，其邻接矩阵某一行中所有</a:t>
            </a:r>
            <a:r>
              <a:rPr lang="en-US" altLang="zh-CN" sz="2800" b="0" dirty="0">
                <a:ea typeface="华文楷体" pitchFamily="2" charset="-122"/>
                <a:cs typeface="Times New Roman" panose="02020603050405020304" pitchFamily="18" charset="0"/>
              </a:rPr>
              <a:t>1</a:t>
            </a:r>
            <a:r>
              <a:rPr lang="zh-CN" altLang="zh-CN" sz="2800" b="0" dirty="0">
                <a:ea typeface="华文楷体" pitchFamily="2" charset="-122"/>
                <a:cs typeface="Times New Roman" panose="02020603050405020304" pitchFamily="18" charset="0"/>
              </a:rPr>
              <a:t>的个数，就是相应行顶点的出度；而某一列中所有</a:t>
            </a:r>
            <a:r>
              <a:rPr lang="en-US" altLang="zh-CN" sz="2800" b="0" dirty="0">
                <a:ea typeface="华文楷体" pitchFamily="2" charset="-122"/>
                <a:cs typeface="Times New Roman" panose="02020603050405020304" pitchFamily="18" charset="0"/>
              </a:rPr>
              <a:t>1</a:t>
            </a:r>
            <a:r>
              <a:rPr lang="zh-CN" altLang="zh-CN" sz="2800" b="0" dirty="0">
                <a:ea typeface="华文楷体" pitchFamily="2" charset="-122"/>
                <a:cs typeface="Times New Roman" panose="02020603050405020304" pitchFamily="18" charset="0"/>
              </a:rPr>
              <a:t>的个数，就是相应列顶点的入度。</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在无向图中，某一行中所有</a:t>
            </a:r>
            <a:r>
              <a:rPr lang="en-US" altLang="zh-CN" sz="2800" b="0" dirty="0">
                <a:ea typeface="华文楷体" pitchFamily="2" charset="-122"/>
                <a:cs typeface="Times New Roman" panose="02020603050405020304" pitchFamily="18" charset="0"/>
              </a:rPr>
              <a:t>1</a:t>
            </a:r>
            <a:r>
              <a:rPr lang="zh-CN" altLang="zh-CN" sz="2800" b="0" dirty="0">
                <a:ea typeface="华文楷体" pitchFamily="2" charset="-122"/>
                <a:cs typeface="Times New Roman" panose="02020603050405020304" pitchFamily="18" charset="0"/>
              </a:rPr>
              <a:t>的个数或者某一列中所有</a:t>
            </a:r>
            <a:r>
              <a:rPr lang="en-US" altLang="zh-CN" sz="2800" b="0" dirty="0">
                <a:ea typeface="华文楷体" pitchFamily="2" charset="-122"/>
                <a:cs typeface="Times New Roman" panose="02020603050405020304" pitchFamily="18" charset="0"/>
              </a:rPr>
              <a:t>1</a:t>
            </a:r>
            <a:r>
              <a:rPr lang="zh-CN" altLang="zh-CN" sz="2800" b="0" dirty="0">
                <a:ea typeface="华文楷体" pitchFamily="2" charset="-122"/>
                <a:cs typeface="Times New Roman" panose="02020603050405020304" pitchFamily="18" charset="0"/>
              </a:rPr>
              <a:t>的个数，就是相应顶点的度。</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无向图</a:t>
            </a:r>
            <a:r>
              <a:rPr lang="zh-CN" altLang="en-US" sz="2800" b="0" dirty="0">
                <a:ea typeface="华文楷体" pitchFamily="2" charset="-122"/>
                <a:cs typeface="Times New Roman" panose="02020603050405020304" pitchFamily="18" charset="0"/>
              </a:rPr>
              <a:t>中，</a:t>
            </a:r>
            <a:r>
              <a:rPr lang="zh-CN" altLang="zh-CN" sz="2800" b="0" dirty="0">
                <a:ea typeface="华文楷体" pitchFamily="2" charset="-122"/>
                <a:cs typeface="Times New Roman" panose="02020603050405020304" pitchFamily="18" charset="0"/>
              </a:rPr>
              <a:t>同一条边在邻接矩阵中出现两次</a:t>
            </a:r>
            <a:r>
              <a:rPr lang="zh-CN" altLang="en-US"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无向图的邻接矩阵是以主对角线为轴对称的，主对角线全为零，因此在存储无向图时可以只存储它的上三角矩阵或下三角矩阵。</a:t>
            </a:r>
            <a:r>
              <a:rPr lang="zh-CN" altLang="en-US" sz="2800" b="0" dirty="0">
                <a:ea typeface="华文楷体" pitchFamily="2" charset="-122"/>
                <a:cs typeface="Times New Roman" panose="02020603050405020304" pitchFamily="18" charset="0"/>
              </a:rPr>
              <a:t>（三角矩阵可特殊存储）</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en-US" sz="2800" b="0" dirty="0">
                <a:ea typeface="华文楷体" pitchFamily="2" charset="-122"/>
                <a:cs typeface="Times New Roman" panose="02020603050405020304" pitchFamily="18" charset="0"/>
              </a:rPr>
              <a:t>一般来说，</a:t>
            </a:r>
            <a:r>
              <a:rPr lang="zh-CN" altLang="zh-CN" sz="2800" b="0" dirty="0">
                <a:ea typeface="华文楷体" pitchFamily="2" charset="-122"/>
                <a:cs typeface="Times New Roman" panose="02020603050405020304" pitchFamily="18" charset="0"/>
              </a:rPr>
              <a:t>边的总数</a:t>
            </a:r>
            <a:r>
              <a:rPr lang="zh-CN" altLang="en-US" sz="2800" b="0" dirty="0">
                <a:ea typeface="华文楷体" pitchFamily="2" charset="-122"/>
                <a:cs typeface="Times New Roman" panose="02020603050405020304" pitchFamily="18" charset="0"/>
              </a:rPr>
              <a:t>即便</a:t>
            </a:r>
            <a:r>
              <a:rPr lang="zh-CN" altLang="zh-CN" sz="2800" b="0" dirty="0">
                <a:ea typeface="华文楷体" pitchFamily="2" charset="-122"/>
                <a:cs typeface="Times New Roman" panose="02020603050405020304" pitchFamily="18" charset="0"/>
              </a:rPr>
              <a:t>远远小于</a:t>
            </a:r>
            <a:r>
              <a:rPr lang="en-US" altLang="zh-CN" sz="2800" b="0" dirty="0">
                <a:ea typeface="华文楷体" pitchFamily="2" charset="-122"/>
                <a:cs typeface="Times New Roman" panose="02020603050405020304" pitchFamily="18" charset="0"/>
              </a:rPr>
              <a:t>n</a:t>
            </a:r>
            <a:r>
              <a:rPr lang="en-US" altLang="zh-CN" sz="2800" b="0" baseline="30000" dirty="0">
                <a:ea typeface="华文楷体" pitchFamily="2" charset="-122"/>
                <a:cs typeface="Times New Roman" panose="02020603050405020304" pitchFamily="18" charset="0"/>
              </a:rPr>
              <a:t>2</a:t>
            </a:r>
            <a:r>
              <a:rPr lang="en-US" altLang="zh-CN" sz="2800" b="0" dirty="0">
                <a:ea typeface="华文楷体" pitchFamily="2" charset="-122"/>
                <a:cs typeface="Times New Roman" panose="02020603050405020304" pitchFamily="18" charset="0"/>
              </a:rPr>
              <a:t> </a:t>
            </a:r>
            <a:r>
              <a:rPr lang="zh-CN" altLang="zh-CN" sz="2800" b="0" dirty="0">
                <a:ea typeface="华文楷体" pitchFamily="2" charset="-122"/>
                <a:cs typeface="Times New Roman" panose="02020603050405020304" pitchFamily="18" charset="0"/>
              </a:rPr>
              <a:t>，也需</a:t>
            </a:r>
            <a:r>
              <a:rPr lang="en-US" altLang="zh-CN" sz="2800" b="0" dirty="0">
                <a:ea typeface="华文楷体" pitchFamily="2" charset="-122"/>
                <a:cs typeface="Times New Roman" panose="02020603050405020304" pitchFamily="18" charset="0"/>
              </a:rPr>
              <a:t>n</a:t>
            </a:r>
            <a:r>
              <a:rPr lang="en-US" altLang="zh-CN" sz="2800" b="0" baseline="30000" dirty="0">
                <a:ea typeface="华文楷体" pitchFamily="2" charset="-122"/>
                <a:cs typeface="Times New Roman" panose="02020603050405020304" pitchFamily="18" charset="0"/>
              </a:rPr>
              <a:t>2</a:t>
            </a:r>
            <a:r>
              <a:rPr lang="en-US" altLang="zh-CN" sz="2800" b="0" dirty="0">
                <a:ea typeface="华文楷体" pitchFamily="2" charset="-122"/>
                <a:cs typeface="Times New Roman" panose="02020603050405020304" pitchFamily="18" charset="0"/>
              </a:rPr>
              <a:t> </a:t>
            </a:r>
            <a:r>
              <a:rPr lang="zh-CN" altLang="zh-CN" sz="2800" b="0" dirty="0">
                <a:ea typeface="华文楷体" pitchFamily="2" charset="-122"/>
                <a:cs typeface="Times New Roman" panose="02020603050405020304" pitchFamily="18" charset="0"/>
              </a:rPr>
              <a:t>个内存单元来存储边的信息，空间消耗大。</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p:txBody>
          <a:bodyPr/>
          <a:lstStyle/>
          <a:p>
            <a:pPr marL="838200" indent="-838200">
              <a:defRPr/>
            </a:pPr>
            <a:r>
              <a:rPr lang="zh-CN" altLang="en-US" dirty="0"/>
              <a:t>邻接矩阵：</a:t>
            </a:r>
          </a:p>
        </p:txBody>
      </p:sp>
    </p:spTree>
    <p:extLst>
      <p:ext uri="{BB962C8B-B14F-4D97-AF65-F5344CB8AC3E}">
        <p14:creationId xmlns:p14="http://schemas.microsoft.com/office/powerpoint/2010/main" val="939984796"/>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99672" y="1538984"/>
            <a:ext cx="11506797" cy="4663033"/>
          </a:xfrm>
        </p:spPr>
        <p:txBody>
          <a:bodyPr>
            <a:noAutofit/>
          </a:bodyPr>
          <a:lstStyle/>
          <a:p>
            <a:pPr marL="0" indent="0">
              <a:buNone/>
            </a:pPr>
            <a:r>
              <a:rPr lang="zh-CN" altLang="zh-CN" sz="2800" dirty="0">
                <a:ea typeface="华文楷体" pitchFamily="2" charset="-122"/>
                <a:cs typeface="Times New Roman" panose="02020603050405020304" pitchFamily="18" charset="0"/>
              </a:rPr>
              <a:t>思考</a:t>
            </a:r>
            <a:r>
              <a:rPr lang="zh-CN" altLang="en-US" sz="2800" dirty="0">
                <a:ea typeface="华文楷体" pitchFamily="2" charset="-122"/>
                <a:cs typeface="Times New Roman" panose="02020603050405020304" pitchFamily="18" charset="0"/>
              </a:rPr>
              <a:t>：</a:t>
            </a:r>
            <a:endParaRPr lang="en-US" altLang="zh-CN" sz="2800" dirty="0">
              <a:ea typeface="华文楷体" pitchFamily="2" charset="-122"/>
              <a:cs typeface="Times New Roman" panose="02020603050405020304" pitchFamily="18" charset="0"/>
            </a:endParaRPr>
          </a:p>
          <a:p>
            <a:pPr>
              <a:buFont typeface="Wingdings" panose="05000000000000000000" pitchFamily="2" charset="2"/>
              <a:buChar char="Ø"/>
            </a:pPr>
            <a:r>
              <a:rPr lang="zh-CN" altLang="en-US" sz="2800" b="0" dirty="0">
                <a:ea typeface="华文楷体" pitchFamily="2" charset="-122"/>
                <a:cs typeface="Times New Roman" panose="02020603050405020304" pitchFamily="18" charset="0"/>
              </a:rPr>
              <a:t>带负数权值可以怎样处理？</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en-US" sz="2800" b="0" dirty="0">
                <a:ea typeface="华文楷体" pitchFamily="2" charset="-122"/>
                <a:cs typeface="Times New Roman" panose="02020603050405020304" pitchFamily="18" charset="0"/>
              </a:rPr>
              <a:t>如果有回路，且回路中权值和为正数</a:t>
            </a:r>
            <a:r>
              <a:rPr lang="en-US" altLang="zh-CN" sz="2800" b="0" dirty="0">
                <a:ea typeface="华文楷体" pitchFamily="2" charset="-122"/>
                <a:cs typeface="Times New Roman" panose="02020603050405020304" pitchFamily="18" charset="0"/>
              </a:rPr>
              <a:t>/</a:t>
            </a:r>
            <a:r>
              <a:rPr lang="zh-CN" altLang="en-US" sz="2800" b="0" dirty="0">
                <a:ea typeface="华文楷体" pitchFamily="2" charset="-122"/>
                <a:cs typeface="Times New Roman" panose="02020603050405020304" pitchFamily="18" charset="0"/>
              </a:rPr>
              <a:t>负数会</a:t>
            </a:r>
            <a:r>
              <a:rPr lang="zh-CN" altLang="en-US" sz="2800" b="0">
                <a:ea typeface="华文楷体" pitchFamily="2" charset="-122"/>
                <a:cs typeface="Times New Roman" panose="02020603050405020304" pitchFamily="18" charset="0"/>
              </a:rPr>
              <a:t>怎样？</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499672" y="754146"/>
            <a:ext cx="11162884" cy="574183"/>
          </a:xfrm>
        </p:spPr>
        <p:txBody>
          <a:bodyPr/>
          <a:lstStyle/>
          <a:p>
            <a:pPr marL="838200" indent="-838200">
              <a:defRPr/>
            </a:pPr>
            <a:r>
              <a:rPr lang="en-US" altLang="zh-CN" dirty="0" err="1">
                <a:latin typeface="Times New Roman" panose="02020603050405020304" pitchFamily="18" charset="0"/>
                <a:ea typeface="华文楷体" pitchFamily="2" charset="-122"/>
                <a:cs typeface="Times New Roman" panose="02020603050405020304" pitchFamily="18" charset="0"/>
              </a:rPr>
              <a:t>Dijkstra</a:t>
            </a:r>
            <a:r>
              <a:rPr lang="en-US" altLang="zh-CN" dirty="0">
                <a:latin typeface="Times New Roman" panose="02020603050405020304" pitchFamily="18" charset="0"/>
                <a:ea typeface="华文楷体" pitchFamily="2" charset="-122"/>
                <a:cs typeface="Times New Roman" panose="02020603050405020304" pitchFamily="18" charset="0"/>
              </a:rPr>
              <a:t> </a:t>
            </a:r>
            <a:r>
              <a:rPr lang="zh-CN" altLang="zh-CN" dirty="0">
                <a:latin typeface="Times New Roman" panose="02020603050405020304" pitchFamily="18" charset="0"/>
                <a:ea typeface="华文楷体" pitchFamily="2" charset="-122"/>
                <a:cs typeface="Times New Roman" panose="02020603050405020304" pitchFamily="18" charset="0"/>
              </a:rPr>
              <a:t>算法</a:t>
            </a:r>
            <a:r>
              <a:rPr lang="zh-CN" altLang="en-US" dirty="0">
                <a:latin typeface="Times New Roman" panose="02020603050405020304" pitchFamily="18" charset="0"/>
                <a:ea typeface="华文楷体" pitchFamily="2" charset="-122"/>
                <a:cs typeface="Times New Roman" panose="02020603050405020304" pitchFamily="18" charset="0"/>
              </a:rPr>
              <a:t>中的问题：</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1740638"/>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99673" y="1538984"/>
            <a:ext cx="11486918" cy="2961579"/>
          </a:xfrm>
        </p:spPr>
        <p:txBody>
          <a:bodyPr>
            <a:normAutofit fontScale="92500"/>
          </a:bodyPr>
          <a:lstStyle/>
          <a:p>
            <a:pPr marL="0" indent="0">
              <a:buNone/>
            </a:pPr>
            <a:r>
              <a:rPr lang="zh-CN" altLang="zh-CN" sz="2800" b="0" dirty="0">
                <a:ea typeface="华文楷体" pitchFamily="2" charset="-122"/>
                <a:cs typeface="Times New Roman" panose="02020603050405020304" pitchFamily="18" charset="0"/>
              </a:rPr>
              <a:t>假如图中边无权值，最短路径一般定义为路径上经过的边的条数最少。</a:t>
            </a:r>
            <a:endParaRPr lang="en-US" altLang="zh-CN" sz="2800" b="0" dirty="0">
              <a:ea typeface="华文楷体" pitchFamily="2" charset="-122"/>
              <a:cs typeface="Times New Roman" panose="02020603050405020304" pitchFamily="18" charset="0"/>
            </a:endParaRPr>
          </a:p>
          <a:p>
            <a:pPr marL="514350" indent="-514350">
              <a:buFont typeface="+mj-lt"/>
              <a:buAutoNum type="arabicPeriod"/>
            </a:pPr>
            <a:r>
              <a:rPr lang="zh-CN" altLang="zh-CN" sz="2800" b="0" dirty="0">
                <a:ea typeface="华文楷体" pitchFamily="2" charset="-122"/>
                <a:cs typeface="Times New Roman" panose="02020603050405020304" pitchFamily="18" charset="0"/>
              </a:rPr>
              <a:t>一个方法是将每一条边的权值都视作</a:t>
            </a:r>
            <a:r>
              <a:rPr lang="en-US" altLang="zh-CN" sz="2800" b="0" dirty="0">
                <a:ea typeface="华文楷体" pitchFamily="2" charset="-122"/>
                <a:cs typeface="Times New Roman" panose="02020603050405020304" pitchFamily="18" charset="0"/>
              </a:rPr>
              <a:t>1</a:t>
            </a:r>
            <a:r>
              <a:rPr lang="zh-CN" altLang="zh-CN" sz="2800" b="0" dirty="0">
                <a:ea typeface="华文楷体" pitchFamily="2" charset="-122"/>
                <a:cs typeface="Times New Roman" panose="02020603050405020304" pitchFamily="18" charset="0"/>
              </a:rPr>
              <a:t>，用上述的</a:t>
            </a:r>
            <a:r>
              <a:rPr lang="en-US" altLang="zh-CN" sz="2800" b="0" dirty="0" err="1">
                <a:ea typeface="华文楷体" pitchFamily="2" charset="-122"/>
                <a:cs typeface="Times New Roman" panose="02020603050405020304" pitchFamily="18" charset="0"/>
              </a:rPr>
              <a:t>Dijkstra</a:t>
            </a:r>
            <a:r>
              <a:rPr lang="en-US" altLang="zh-CN" sz="2800" b="0" dirty="0">
                <a:ea typeface="华文楷体" pitchFamily="2" charset="-122"/>
                <a:cs typeface="Times New Roman" panose="02020603050405020304" pitchFamily="18" charset="0"/>
              </a:rPr>
              <a:t> </a:t>
            </a:r>
            <a:r>
              <a:rPr lang="zh-CN" altLang="zh-CN" sz="2800" b="0" dirty="0">
                <a:ea typeface="华文楷体" pitchFamily="2" charset="-122"/>
                <a:cs typeface="Times New Roman" panose="02020603050405020304" pitchFamily="18" charset="0"/>
              </a:rPr>
              <a:t>算法就可以求出；</a:t>
            </a:r>
            <a:endParaRPr lang="en-US" altLang="zh-CN" sz="2800" b="0" dirty="0">
              <a:ea typeface="华文楷体" pitchFamily="2" charset="-122"/>
              <a:cs typeface="Times New Roman" panose="02020603050405020304" pitchFamily="18" charset="0"/>
            </a:endParaRPr>
          </a:p>
          <a:p>
            <a:pPr marL="514350" indent="-514350">
              <a:buFont typeface="+mj-lt"/>
              <a:buAutoNum type="arabicPeriod"/>
            </a:pPr>
            <a:r>
              <a:rPr lang="zh-CN" altLang="zh-CN" sz="2800" b="0" dirty="0">
                <a:ea typeface="华文楷体" pitchFamily="2" charset="-122"/>
                <a:cs typeface="Times New Roman" panose="02020603050405020304" pitchFamily="18" charset="0"/>
              </a:rPr>
              <a:t>另外一种方法是从源点出发，使用广度优先遍历的方法遍历顶点，顶点遍历时就是其获得最短距离的机会，其最短距离为遍历时其直接前驱顶点的最短距离加</a:t>
            </a:r>
            <a:r>
              <a:rPr lang="en-US" altLang="zh-CN" sz="2800" b="0" dirty="0">
                <a:ea typeface="华文楷体" pitchFamily="2" charset="-122"/>
                <a:cs typeface="Times New Roman" panose="02020603050405020304" pitchFamily="18" charset="0"/>
              </a:rPr>
              <a:t>1</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499672" y="754146"/>
            <a:ext cx="11162884" cy="574183"/>
          </a:xfrm>
        </p:spPr>
        <p:txBody>
          <a:bodyPr/>
          <a:lstStyle/>
          <a:p>
            <a:pPr marL="838200" indent="-838200">
              <a:defRPr/>
            </a:pPr>
            <a:r>
              <a:rPr lang="zh-CN" altLang="en-US" dirty="0">
                <a:latin typeface="华文楷体" pitchFamily="2" charset="-122"/>
                <a:ea typeface="华文楷体" pitchFamily="2" charset="-122"/>
              </a:rPr>
              <a:t>特殊情况一：</a:t>
            </a:r>
            <a:endParaRPr lang="zh-CN" altLang="en-US" dirty="0"/>
          </a:p>
        </p:txBody>
      </p:sp>
    </p:spTree>
    <p:extLst>
      <p:ext uri="{BB962C8B-B14F-4D97-AF65-F5344CB8AC3E}">
        <p14:creationId xmlns:p14="http://schemas.microsoft.com/office/powerpoint/2010/main" val="1460326259"/>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99672" y="1538984"/>
            <a:ext cx="7369219" cy="4190304"/>
          </a:xfrm>
        </p:spPr>
        <p:txBody>
          <a:bodyPr>
            <a:normAutofit/>
          </a:bodyPr>
          <a:lstStyle/>
          <a:p>
            <a:pPr marL="0" indent="0">
              <a:buNone/>
            </a:pPr>
            <a:r>
              <a:rPr lang="zh-CN" altLang="zh-CN" sz="2800" b="0" dirty="0">
                <a:ea typeface="华文楷体" pitchFamily="2" charset="-122"/>
                <a:cs typeface="Times New Roman" panose="02020603050405020304" pitchFamily="18" charset="0"/>
              </a:rPr>
              <a:t>假如图中边带有负权值，如图</a:t>
            </a:r>
            <a:r>
              <a:rPr lang="en-US" altLang="zh-CN" sz="2800" b="0" dirty="0">
                <a:ea typeface="华文楷体" pitchFamily="2" charset="-122"/>
                <a:cs typeface="Times New Roman" panose="02020603050405020304" pitchFamily="18" charset="0"/>
              </a:rPr>
              <a:t>5-22</a:t>
            </a:r>
            <a:r>
              <a:rPr lang="zh-CN" altLang="zh-CN" sz="2800" b="0" dirty="0">
                <a:ea typeface="华文楷体" pitchFamily="2" charset="-122"/>
                <a:cs typeface="Times New Roman" panose="02020603050405020304" pitchFamily="18" charset="0"/>
              </a:rPr>
              <a:t>中边</a:t>
            </a:r>
            <a:r>
              <a:rPr lang="en-US" altLang="zh-CN" sz="2800" b="0" dirty="0">
                <a:ea typeface="华文楷体" pitchFamily="2" charset="-122"/>
                <a:cs typeface="Times New Roman" panose="02020603050405020304" pitchFamily="18" charset="0"/>
              </a:rPr>
              <a:t>&lt;C,D&gt;</a:t>
            </a:r>
            <a:r>
              <a:rPr lang="zh-CN" altLang="zh-CN" sz="2800" b="0" dirty="0">
                <a:ea typeface="华文楷体" pitchFamily="2" charset="-122"/>
                <a:cs typeface="Times New Roman" panose="02020603050405020304" pitchFamily="18" charset="0"/>
              </a:rPr>
              <a:t>上的权值为</a:t>
            </a:r>
            <a:r>
              <a:rPr lang="en-US" altLang="zh-CN" sz="2800" b="0" dirty="0">
                <a:ea typeface="华文楷体" pitchFamily="2" charset="-122"/>
                <a:cs typeface="Times New Roman" panose="02020603050405020304" pitchFamily="18" charset="0"/>
              </a:rPr>
              <a:t>-8</a:t>
            </a:r>
            <a:r>
              <a:rPr lang="zh-CN" altLang="zh-CN" sz="2800" b="0" dirty="0">
                <a:ea typeface="华文楷体" pitchFamily="2" charset="-122"/>
                <a:cs typeface="Times New Roman" panose="02020603050405020304" pitchFamily="18" charset="0"/>
              </a:rPr>
              <a:t>，从</a:t>
            </a:r>
            <a:r>
              <a:rPr lang="en-US" altLang="zh-CN" sz="2800" b="0" dirty="0">
                <a:ea typeface="华文楷体" pitchFamily="2" charset="-122"/>
                <a:cs typeface="Times New Roman" panose="02020603050405020304" pitchFamily="18" charset="0"/>
              </a:rPr>
              <a:t>E</a:t>
            </a:r>
            <a:r>
              <a:rPr lang="zh-CN" altLang="zh-CN" sz="2800" b="0" dirty="0">
                <a:ea typeface="华文楷体" pitchFamily="2" charset="-122"/>
                <a:cs typeface="Times New Roman" panose="02020603050405020304" pitchFamily="18" charset="0"/>
              </a:rPr>
              <a:t>到</a:t>
            </a:r>
            <a:r>
              <a:rPr lang="en-US" altLang="zh-CN" sz="2800" b="0" dirty="0">
                <a:ea typeface="华文楷体" pitchFamily="2" charset="-122"/>
                <a:cs typeface="Times New Roman" panose="02020603050405020304" pitchFamily="18" charset="0"/>
              </a:rPr>
              <a:t>D</a:t>
            </a:r>
            <a:r>
              <a:rPr lang="zh-CN" altLang="zh-CN" sz="2800" b="0" dirty="0">
                <a:ea typeface="华文楷体" pitchFamily="2" charset="-122"/>
                <a:cs typeface="Times New Roman" panose="02020603050405020304" pitchFamily="18" charset="0"/>
              </a:rPr>
              <a:t>的最短路径就是从</a:t>
            </a:r>
            <a:r>
              <a:rPr lang="en-US" altLang="zh-CN" sz="2800" b="0" dirty="0">
                <a:ea typeface="华文楷体" pitchFamily="2" charset="-122"/>
                <a:cs typeface="Times New Roman" panose="02020603050405020304" pitchFamily="18" charset="0"/>
              </a:rPr>
              <a:t>E</a:t>
            </a:r>
            <a:r>
              <a:rPr lang="zh-CN" altLang="zh-CN" sz="2800" b="0" dirty="0">
                <a:ea typeface="华文楷体" pitchFamily="2" charset="-122"/>
                <a:cs typeface="Times New Roman" panose="02020603050405020304" pitchFamily="18" charset="0"/>
              </a:rPr>
              <a:t>到</a:t>
            </a:r>
            <a:r>
              <a:rPr lang="en-US" altLang="zh-CN" sz="2800" b="0" dirty="0">
                <a:ea typeface="华文楷体" pitchFamily="2" charset="-122"/>
                <a:cs typeface="Times New Roman" panose="02020603050405020304" pitchFamily="18" charset="0"/>
              </a:rPr>
              <a:t>C</a:t>
            </a:r>
            <a:r>
              <a:rPr lang="zh-CN" altLang="zh-CN" sz="2800" b="0" dirty="0">
                <a:ea typeface="华文楷体" pitchFamily="2" charset="-122"/>
                <a:cs typeface="Times New Roman" panose="02020603050405020304" pitchFamily="18" charset="0"/>
              </a:rPr>
              <a:t>再到</a:t>
            </a:r>
            <a:r>
              <a:rPr lang="en-US" altLang="zh-CN" sz="2800" b="0" dirty="0">
                <a:ea typeface="华文楷体" pitchFamily="2" charset="-122"/>
                <a:cs typeface="Times New Roman" panose="02020603050405020304" pitchFamily="18" charset="0"/>
              </a:rPr>
              <a:t>D</a:t>
            </a:r>
            <a:r>
              <a:rPr lang="zh-CN" altLang="zh-CN" sz="2800" b="0" dirty="0">
                <a:ea typeface="华文楷体" pitchFamily="2" charset="-122"/>
                <a:cs typeface="Times New Roman" panose="02020603050405020304" pitchFamily="18" charset="0"/>
              </a:rPr>
              <a:t>，该路径距离是</a:t>
            </a:r>
            <a:r>
              <a:rPr lang="en-US" altLang="zh-CN" sz="2800" b="0" dirty="0">
                <a:ea typeface="华文楷体" pitchFamily="2" charset="-122"/>
                <a:cs typeface="Times New Roman" panose="02020603050405020304" pitchFamily="18" charset="0"/>
              </a:rPr>
              <a:t>2</a:t>
            </a:r>
            <a:r>
              <a:rPr lang="zh-CN" altLang="zh-CN" sz="2800" b="0" dirty="0">
                <a:ea typeface="华文楷体" pitchFamily="2" charset="-122"/>
                <a:cs typeface="Times New Roman" panose="02020603050405020304" pitchFamily="18" charset="0"/>
              </a:rPr>
              <a:t>，比</a:t>
            </a:r>
            <a:r>
              <a:rPr lang="en-US" altLang="zh-CN" sz="2800" b="0" dirty="0">
                <a:ea typeface="华文楷体" pitchFamily="2" charset="-122"/>
                <a:cs typeface="Times New Roman" panose="02020603050405020304" pitchFamily="18" charset="0"/>
              </a:rPr>
              <a:t>5</a:t>
            </a:r>
            <a:r>
              <a:rPr lang="zh-CN" altLang="zh-CN" sz="2800" b="0" dirty="0">
                <a:ea typeface="华文楷体" pitchFamily="2" charset="-122"/>
                <a:cs typeface="Times New Roman" panose="02020603050405020304" pitchFamily="18" charset="0"/>
              </a:rPr>
              <a:t>更小。</a:t>
            </a:r>
            <a:r>
              <a:rPr lang="en-US" altLang="zh-CN" sz="2800" b="0" dirty="0" err="1">
                <a:ea typeface="华文楷体" pitchFamily="2" charset="-122"/>
                <a:cs typeface="Times New Roman" panose="02020603050405020304" pitchFamily="18" charset="0"/>
              </a:rPr>
              <a:t>Dijkstra</a:t>
            </a:r>
            <a:r>
              <a:rPr lang="en-US" altLang="zh-CN" sz="2800" b="0" dirty="0">
                <a:ea typeface="华文楷体" pitchFamily="2" charset="-122"/>
                <a:cs typeface="Times New Roman" panose="02020603050405020304" pitchFamily="18" charset="0"/>
              </a:rPr>
              <a:t> </a:t>
            </a:r>
            <a:r>
              <a:rPr lang="zh-CN" altLang="zh-CN" sz="2800" b="0" dirty="0">
                <a:ea typeface="华文楷体" pitchFamily="2" charset="-122"/>
                <a:cs typeface="Times New Roman" panose="02020603050405020304" pitchFamily="18" charset="0"/>
              </a:rPr>
              <a:t>算法因是贪心算法就不再正确了，应该如何解决？如果图中边不仅带有负的权值，还有环出现，是否有解？如果有解，算法是什么？</a:t>
            </a:r>
          </a:p>
        </p:txBody>
      </p:sp>
      <p:sp>
        <p:nvSpPr>
          <p:cNvPr id="8194" name="Rectangle 2"/>
          <p:cNvSpPr>
            <a:spLocks noGrp="1" noRot="1" noChangeArrowheads="1"/>
          </p:cNvSpPr>
          <p:nvPr>
            <p:ph type="title"/>
          </p:nvPr>
        </p:nvSpPr>
        <p:spPr>
          <a:xfrm>
            <a:off x="499672" y="754146"/>
            <a:ext cx="11162884" cy="574183"/>
          </a:xfrm>
        </p:spPr>
        <p:txBody>
          <a:bodyPr/>
          <a:lstStyle/>
          <a:p>
            <a:pPr marL="838200" indent="-838200">
              <a:defRPr/>
            </a:pPr>
            <a:r>
              <a:rPr lang="zh-CN" altLang="en-US" dirty="0">
                <a:latin typeface="华文楷体" pitchFamily="2" charset="-122"/>
                <a:ea typeface="华文楷体" pitchFamily="2" charset="-122"/>
              </a:rPr>
              <a:t>特殊情况二：</a:t>
            </a:r>
            <a:endParaRPr lang="zh-CN" altLang="en-US" dirty="0"/>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8139962" y="1538984"/>
            <a:ext cx="3522594" cy="4037772"/>
          </a:xfrm>
          <a:prstGeom prst="rect">
            <a:avLst/>
          </a:prstGeom>
          <a:noFill/>
          <a:ln>
            <a:noFill/>
          </a:ln>
        </p:spPr>
      </p:pic>
    </p:spTree>
    <p:extLst>
      <p:ext uri="{BB962C8B-B14F-4D97-AF65-F5344CB8AC3E}">
        <p14:creationId xmlns:p14="http://schemas.microsoft.com/office/powerpoint/2010/main" val="3366482185"/>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99672" y="1538984"/>
            <a:ext cx="5503563" cy="4941328"/>
          </a:xfrm>
        </p:spPr>
        <p:txBody>
          <a:bodyPr>
            <a:normAutofit lnSpcReduction="10000"/>
          </a:bodyPr>
          <a:lstStyle/>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err="1">
                <a:ea typeface="华文楷体" panose="02010600040101010101" pitchFamily="2" charset="-122"/>
                <a:cs typeface="Times New Roman" panose="02020603050405020304" pitchFamily="18" charset="0"/>
              </a:rPr>
              <a:t>struct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DijkstraNode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source; //</a:t>
            </a:r>
            <a:r>
              <a:rPr lang="zh-CN" altLang="zh-CN" b="0" dirty="0">
                <a:ea typeface="华文楷体" panose="02010600040101010101" pitchFamily="2" charset="-122"/>
                <a:cs typeface="Times New Roman" panose="02020603050405020304" pitchFamily="18" charset="0"/>
              </a:rPr>
              <a:t>当前最短路径上前一顶点</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dist</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当前最短路径距离</a:t>
            </a:r>
          </a:p>
          <a:p>
            <a:pPr marL="0" indent="0">
              <a:buNone/>
            </a:pPr>
            <a:r>
              <a:rPr lang="en-US" altLang="zh-CN" b="0" dirty="0">
                <a:ea typeface="华文楷体" panose="02010600040101010101" pitchFamily="2" charset="-122"/>
                <a:cs typeface="Times New Roman" panose="02020603050405020304" pitchFamily="18" charset="0"/>
              </a:rPr>
              <a:t>    bool selected; </a:t>
            </a: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顶点是否已经在</a:t>
            </a:r>
            <a:r>
              <a:rPr lang="en-US" altLang="zh-CN" b="0" dirty="0">
                <a:ea typeface="华文楷体" panose="02010600040101010101" pitchFamily="2" charset="-122"/>
                <a:cs typeface="Times New Roman" panose="02020603050405020304" pitchFamily="18" charset="0"/>
              </a:rPr>
              <a:t>S</a:t>
            </a:r>
            <a:r>
              <a:rPr lang="zh-CN" altLang="zh-CN" b="0" dirty="0">
                <a:ea typeface="华文楷体" panose="02010600040101010101" pitchFamily="2" charset="-122"/>
                <a:cs typeface="Times New Roman" panose="02020603050405020304" pitchFamily="18" charset="0"/>
              </a:rPr>
              <a:t>中的标志</a:t>
            </a:r>
          </a:p>
          <a:p>
            <a:pPr marL="0" indent="0">
              <a:buNone/>
            </a:pP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dirty="0">
                <a:ea typeface="华文楷体" panose="02010600040101010101" pitchFamily="2" charset="-122"/>
                <a:cs typeface="Times New Roman" panose="02020603050405020304" pitchFamily="18" charset="0"/>
              </a:rPr>
              <a:t> </a:t>
            </a:r>
            <a:endParaRPr lang="zh-CN" altLang="zh-CN"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499672" y="754146"/>
            <a:ext cx="11162884" cy="574183"/>
          </a:xfrm>
        </p:spPr>
        <p:txBody>
          <a:bodyPr/>
          <a:lstStyle/>
          <a:p>
            <a:pPr marL="838200" indent="-838200">
              <a:defRPr/>
            </a:pPr>
            <a:r>
              <a:rPr lang="en-US" altLang="zh-CN" dirty="0" err="1">
                <a:latin typeface="Times New Roman" panose="02020603050405020304" pitchFamily="18" charset="0"/>
                <a:ea typeface="华文楷体" pitchFamily="2" charset="-122"/>
                <a:cs typeface="Times New Roman" panose="02020603050405020304" pitchFamily="18" charset="0"/>
              </a:rPr>
              <a:t>Dijikstra</a:t>
            </a:r>
            <a:r>
              <a:rPr lang="zh-CN" altLang="en-US" dirty="0">
                <a:latin typeface="Times New Roman" panose="02020603050405020304" pitchFamily="18" charset="0"/>
                <a:ea typeface="华文楷体" pitchFamily="2" charset="-122"/>
                <a:cs typeface="Times New Roman" panose="02020603050405020304" pitchFamily="18" charset="0"/>
              </a:rPr>
              <a:t>算法实现：</a:t>
            </a:r>
            <a:endParaRPr lang="zh-CN" altLang="en-US" dirty="0">
              <a:latin typeface="Times New Roman" panose="02020603050405020304" pitchFamily="18" charset="0"/>
              <a:cs typeface="Times New Roman" panose="02020603050405020304" pitchFamily="18" charset="0"/>
            </a:endParaRPr>
          </a:p>
        </p:txBody>
      </p:sp>
      <p:sp>
        <p:nvSpPr>
          <p:cNvPr id="4" name="Rectangle 3"/>
          <p:cNvSpPr txBox="1">
            <a:spLocks noChangeArrowheads="1"/>
          </p:cNvSpPr>
          <p:nvPr/>
        </p:nvSpPr>
        <p:spPr>
          <a:xfrm>
            <a:off x="6072854" y="1328329"/>
            <a:ext cx="5774589" cy="4941328"/>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class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Font typeface="Wingdings" panose="05000000000000000000" pitchFamily="2" charset="2"/>
              <a:buNone/>
            </a:pPr>
            <a:r>
              <a:rPr lang="en-US" altLang="zh-CN" b="0" dirty="0">
                <a:ea typeface="华文楷体" panose="02010600040101010101" pitchFamily="2" charset="-122"/>
                <a:cs typeface="Times New Roman" panose="02020603050405020304" pitchFamily="18" charset="0"/>
              </a:rPr>
              <a:t>void Graph&lt;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r>
              <a:rPr lang="en-US" altLang="zh-CN" b="0" dirty="0" err="1">
                <a:ea typeface="华文楷体" panose="02010600040101010101" pitchFamily="2" charset="-122"/>
                <a:cs typeface="Times New Roman" panose="02020603050405020304" pitchFamily="18" charset="0"/>
              </a:rPr>
              <a:t>Dijkstra</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start) </a:t>
            </a:r>
            <a:r>
              <a:rPr lang="en-US" altLang="zh-CN" b="0" dirty="0" err="1">
                <a:ea typeface="华文楷体" panose="02010600040101010101" pitchFamily="2" charset="-122"/>
                <a:cs typeface="Times New Roman" panose="02020603050405020304" pitchFamily="18" charset="0"/>
              </a:rPr>
              <a:t>const</a:t>
            </a:r>
            <a:endParaRPr lang="zh-CN" altLang="zh-CN" b="0" dirty="0">
              <a:ea typeface="华文楷体" panose="02010600040101010101" pitchFamily="2" charset="-122"/>
              <a:cs typeface="Times New Roman" panose="02020603050405020304" pitchFamily="18" charset="0"/>
            </a:endParaRPr>
          </a:p>
          <a:p>
            <a:pPr marL="0" indent="0">
              <a:buFont typeface="Wingdings" panose="05000000000000000000" pitchFamily="2" charset="2"/>
              <a:buNone/>
            </a:pP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Font typeface="Wingdings" panose="05000000000000000000" pitchFamily="2" charset="2"/>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DijkstraNode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 *</a:t>
            </a:r>
            <a:r>
              <a:rPr lang="en-US" altLang="zh-CN" b="0" dirty="0" err="1">
                <a:ea typeface="华文楷体" panose="02010600040101010101" pitchFamily="2" charset="-122"/>
                <a:cs typeface="Times New Roman" panose="02020603050405020304" pitchFamily="18" charset="0"/>
              </a:rPr>
              <a:t>DList</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Font typeface="Wingdings" panose="05000000000000000000" pitchFamily="2" charset="2"/>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j, </a:t>
            </a:r>
            <a:r>
              <a:rPr lang="en-US" altLang="zh-CN" b="0" dirty="0" err="1">
                <a:ea typeface="华文楷体" panose="02010600040101010101" pitchFamily="2" charset="-122"/>
                <a:cs typeface="Times New Roman" panose="02020603050405020304" pitchFamily="18" charset="0"/>
              </a:rPr>
              <a:t>startInt</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Font typeface="Wingdings" panose="05000000000000000000" pitchFamily="2" charset="2"/>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cnt</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记录集合</a:t>
            </a:r>
            <a:r>
              <a:rPr lang="en-US" altLang="zh-CN" b="0" dirty="0">
                <a:ea typeface="华文楷体" panose="02010600040101010101" pitchFamily="2" charset="-122"/>
                <a:cs typeface="Times New Roman" panose="02020603050405020304" pitchFamily="18" charset="0"/>
              </a:rPr>
              <a:t>U</a:t>
            </a:r>
            <a:r>
              <a:rPr lang="zh-CN" altLang="zh-CN" b="0" dirty="0">
                <a:ea typeface="华文楷体" panose="02010600040101010101" pitchFamily="2" charset="-122"/>
                <a:cs typeface="Times New Roman" panose="02020603050405020304" pitchFamily="18" charset="0"/>
              </a:rPr>
              <a:t>中顶点的个数</a:t>
            </a:r>
          </a:p>
          <a:p>
            <a:pPr marL="0" indent="0">
              <a:buFont typeface="Wingdings" panose="05000000000000000000" pitchFamily="2" charset="2"/>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min; //</a:t>
            </a:r>
            <a:r>
              <a:rPr lang="zh-CN" altLang="zh-CN" b="0" dirty="0">
                <a:ea typeface="华文楷体" panose="02010600040101010101" pitchFamily="2" charset="-122"/>
                <a:cs typeface="Times New Roman" panose="02020603050405020304" pitchFamily="18" charset="0"/>
              </a:rPr>
              <a:t>选出的当前离集合最短的顶点</a:t>
            </a:r>
          </a:p>
          <a:p>
            <a:pPr marL="0" indent="0">
              <a:buFont typeface="Wingdings" panose="05000000000000000000" pitchFamily="2" charset="2"/>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dist</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p:txBody>
      </p:sp>
      <p:cxnSp>
        <p:nvCxnSpPr>
          <p:cNvPr id="3" name="直接连接符 2"/>
          <p:cNvCxnSpPr/>
          <p:nvPr/>
        </p:nvCxnSpPr>
        <p:spPr>
          <a:xfrm>
            <a:off x="5941968" y="1328329"/>
            <a:ext cx="61267" cy="552967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7550127"/>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21376" y="1328329"/>
            <a:ext cx="6298695" cy="4941328"/>
          </a:xfrm>
        </p:spPr>
        <p:txBody>
          <a:bodyPr>
            <a:normAutofit lnSpcReduction="10000"/>
          </a:bodyPr>
          <a:lstStyle/>
          <a:p>
            <a:pPr marL="0" indent="0">
              <a:buNone/>
            </a:pPr>
            <a:r>
              <a:rPr lang="en-US" altLang="zh-CN" b="0" dirty="0"/>
              <a:t>    </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查找起始点下标</a:t>
            </a:r>
          </a:p>
          <a:p>
            <a:pPr marL="0" indent="0">
              <a:lnSpc>
                <a:spcPct val="140000"/>
              </a:lnSpc>
              <a:buNone/>
            </a:pPr>
            <a:r>
              <a:rPr lang="en-US" altLang="zh-CN" b="0" dirty="0">
                <a:ea typeface="华文楷体" panose="02010600040101010101" pitchFamily="2" charset="-122"/>
                <a:cs typeface="Times New Roman" panose="02020603050405020304" pitchFamily="18" charset="0"/>
              </a:rPr>
              <a:t>    for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a:t>
            </a:r>
          </a:p>
          <a:p>
            <a:pPr marL="0" indent="0">
              <a:lnSpc>
                <a:spcPct val="140000"/>
              </a:lnSpc>
              <a:buNone/>
            </a:pPr>
            <a:r>
              <a:rPr lang="en-US" altLang="zh-CN" b="0" dirty="0">
                <a:ea typeface="华文楷体" panose="02010600040101010101" pitchFamily="2" charset="-122"/>
                <a:cs typeface="Times New Roman" panose="02020603050405020304" pitchFamily="18" charset="0"/>
              </a:rPr>
              <a:t>    if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 start)   break;</a:t>
            </a:r>
            <a:endParaRPr lang="zh-CN" altLang="zh-CN" b="0" dirty="0">
              <a:ea typeface="华文楷体" panose="02010600040101010101" pitchFamily="2" charset="-122"/>
              <a:cs typeface="Times New Roman" panose="02020603050405020304" pitchFamily="18" charset="0"/>
            </a:endParaRPr>
          </a:p>
          <a:p>
            <a:pPr marL="0" indent="0">
              <a:lnSpc>
                <a:spcPct val="140000"/>
              </a:lnSpc>
              <a:buNone/>
            </a:pPr>
            <a:r>
              <a:rPr lang="en-US" altLang="zh-CN" b="0" dirty="0">
                <a:ea typeface="华文楷体" panose="02010600040101010101" pitchFamily="2" charset="-122"/>
                <a:cs typeface="Times New Roman" panose="02020603050405020304" pitchFamily="18" charset="0"/>
              </a:rPr>
              <a:t>    if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return;</a:t>
            </a:r>
            <a:endParaRPr lang="zh-CN" altLang="zh-CN" b="0" dirty="0">
              <a:ea typeface="华文楷体" panose="02010600040101010101" pitchFamily="2" charset="-122"/>
              <a:cs typeface="Times New Roman" panose="02020603050405020304" pitchFamily="18" charset="0"/>
            </a:endParaRPr>
          </a:p>
          <a:p>
            <a:pPr marL="0" indent="0">
              <a:lnSpc>
                <a:spcPct val="140000"/>
              </a:lnSpc>
              <a:buNone/>
            </a:pPr>
            <a:r>
              <a:rPr lang="en-US" altLang="zh-CN" b="0" dirty="0">
                <a:ea typeface="华文楷体" panose="02010600040101010101" pitchFamily="2" charset="-122"/>
                <a:cs typeface="Times New Roman" panose="02020603050405020304" pitchFamily="18" charset="0"/>
              </a:rPr>
              <a:t>   </a:t>
            </a:r>
          </a:p>
          <a:p>
            <a:pPr marL="0" indent="0">
              <a:lnSpc>
                <a:spcPct val="140000"/>
              </a:lnSpc>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创建空间并初始化</a:t>
            </a:r>
            <a:r>
              <a:rPr lang="en-US" altLang="zh-CN" b="0" dirty="0" err="1">
                <a:ea typeface="华文楷体" panose="02010600040101010101" pitchFamily="2" charset="-122"/>
                <a:cs typeface="Times New Roman" panose="02020603050405020304" pitchFamily="18" charset="0"/>
              </a:rPr>
              <a:t>DList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数组</a:t>
            </a:r>
          </a:p>
          <a:p>
            <a:pPr marL="0" indent="0">
              <a:lnSpc>
                <a:spcPct val="140000"/>
              </a:lnSpc>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startInt</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a:t>
            </a:r>
          </a:p>
          <a:p>
            <a:pPr marL="0" indent="0">
              <a:lnSpc>
                <a:spcPct val="140000"/>
              </a:lnSpc>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DList</a:t>
            </a:r>
            <a:r>
              <a:rPr lang="en-US" altLang="zh-CN" b="0" dirty="0">
                <a:ea typeface="华文楷体" panose="02010600040101010101" pitchFamily="2" charset="-122"/>
                <a:cs typeface="Times New Roman" panose="02020603050405020304" pitchFamily="18" charset="0"/>
              </a:rPr>
              <a:t> = new </a:t>
            </a:r>
            <a:r>
              <a:rPr lang="en-US" altLang="zh-CN" b="0" dirty="0" err="1">
                <a:ea typeface="华文楷体" panose="02010600040101010101" pitchFamily="2" charset="-122"/>
                <a:cs typeface="Times New Roman" panose="02020603050405020304" pitchFamily="18" charset="0"/>
              </a:rPr>
              <a:t>DijkstraNode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 [</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a:t>
            </a:r>
            <a:endParaRPr lang="zh-CN" altLang="zh-CN" dirty="0">
              <a:ea typeface="华文楷体" panose="02010600040101010101" pitchFamily="2" charset="-122"/>
              <a:cs typeface="Times New Roman" panose="02020603050405020304" pitchFamily="18" charset="0"/>
            </a:endParaRPr>
          </a:p>
        </p:txBody>
      </p:sp>
      <p:sp>
        <p:nvSpPr>
          <p:cNvPr id="4" name="Rectangle 3"/>
          <p:cNvSpPr txBox="1">
            <a:spLocks noChangeArrowheads="1"/>
          </p:cNvSpPr>
          <p:nvPr/>
        </p:nvSpPr>
        <p:spPr>
          <a:xfrm>
            <a:off x="6935880" y="734267"/>
            <a:ext cx="4434485" cy="5785802"/>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40000"/>
              </a:lnSpc>
              <a:buNone/>
            </a:pPr>
            <a:r>
              <a:rPr lang="en-US" altLang="zh-CN" dirty="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 for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a:t>
            </a:r>
          </a:p>
          <a:p>
            <a:pPr marL="0" indent="0">
              <a:lnSpc>
                <a:spcPct val="140000"/>
              </a:lnSpc>
              <a:buNone/>
            </a:pP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DList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].source = -1;   </a:t>
            </a:r>
          </a:p>
          <a:p>
            <a:pPr marL="0" indent="0">
              <a:lnSpc>
                <a:spcPct val="140000"/>
              </a:lnSpc>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DList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dist</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noEdge</a:t>
            </a:r>
            <a:r>
              <a:rPr lang="en-US" altLang="zh-CN" b="0" dirty="0">
                <a:ea typeface="华文楷体" panose="02010600040101010101" pitchFamily="2" charset="-122"/>
                <a:cs typeface="Times New Roman" panose="02020603050405020304" pitchFamily="18" charset="0"/>
              </a:rPr>
              <a:t>;  </a:t>
            </a:r>
          </a:p>
          <a:p>
            <a:pPr marL="0" indent="0">
              <a:lnSpc>
                <a:spcPct val="140000"/>
              </a:lnSpc>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DList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].selected = false;    } </a:t>
            </a:r>
            <a:r>
              <a:rPr lang="en-US" altLang="zh-CN" dirty="0">
                <a:ea typeface="华文楷体" panose="02010600040101010101" pitchFamily="2" charset="-122"/>
                <a:cs typeface="Times New Roman" panose="02020603050405020304" pitchFamily="18" charset="0"/>
              </a:rPr>
              <a:t> </a:t>
            </a: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从下标为</a:t>
            </a:r>
            <a:r>
              <a:rPr lang="en-US" altLang="zh-CN" b="0" dirty="0" err="1">
                <a:ea typeface="华文楷体" panose="02010600040101010101" pitchFamily="2" charset="-122"/>
                <a:cs typeface="Times New Roman" panose="02020603050405020304" pitchFamily="18" charset="0"/>
              </a:rPr>
              <a:t>startInt</a:t>
            </a:r>
            <a:r>
              <a:rPr lang="zh-CN" altLang="zh-CN" b="0" dirty="0">
                <a:ea typeface="华文楷体" panose="02010600040101010101" pitchFamily="2" charset="-122"/>
                <a:cs typeface="Times New Roman" panose="02020603050405020304" pitchFamily="18" charset="0"/>
              </a:rPr>
              <a:t>的点开始</a:t>
            </a:r>
          </a:p>
          <a:p>
            <a:pPr marL="0" indent="0">
              <a:buNone/>
            </a:pPr>
            <a:r>
              <a:rPr lang="en-US" altLang="zh-CN" b="0" dirty="0">
                <a:ea typeface="华文楷体" panose="02010600040101010101" pitchFamily="2" charset="-122"/>
                <a:cs typeface="Times New Roman" panose="02020603050405020304" pitchFamily="18" charset="0"/>
              </a:rPr>
              <a:t>    min = </a:t>
            </a:r>
            <a:r>
              <a:rPr lang="en-US" altLang="zh-CN" b="0" dirty="0" err="1">
                <a:ea typeface="华文楷体" panose="02010600040101010101" pitchFamily="2" charset="-122"/>
                <a:cs typeface="Times New Roman" panose="02020603050405020304" pitchFamily="18" charset="0"/>
              </a:rPr>
              <a:t>startInt</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cnt</a:t>
            </a:r>
            <a:r>
              <a:rPr lang="en-US" altLang="zh-CN" b="0" dirty="0">
                <a:ea typeface="华文楷体" panose="02010600040101010101" pitchFamily="2" charset="-122"/>
                <a:cs typeface="Times New Roman" panose="02020603050405020304" pitchFamily="18" charset="0"/>
              </a:rPr>
              <a:t> = 1;</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DList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startInt</a:t>
            </a:r>
            <a:r>
              <a:rPr lang="en-US" altLang="zh-CN" b="0" dirty="0">
                <a:ea typeface="华文楷体" panose="02010600040101010101" pitchFamily="2" charset="-122"/>
                <a:cs typeface="Times New Roman" panose="02020603050405020304" pitchFamily="18" charset="0"/>
              </a:rPr>
              <a:t>].source = </a:t>
            </a:r>
            <a:r>
              <a:rPr lang="en-US" altLang="zh-CN" b="0" dirty="0" err="1">
                <a:ea typeface="华文楷体" panose="02010600040101010101" pitchFamily="2" charset="-122"/>
                <a:cs typeface="Times New Roman" panose="02020603050405020304" pitchFamily="18" charset="0"/>
              </a:rPr>
              <a:t>startInt</a:t>
            </a: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DList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startInt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dist</a:t>
            </a:r>
            <a:r>
              <a:rPr lang="en-US" altLang="zh-CN" b="0" dirty="0">
                <a:ea typeface="华文楷体" panose="02010600040101010101" pitchFamily="2" charset="-122"/>
                <a:cs typeface="Times New Roman" panose="02020603050405020304" pitchFamily="18" charset="0"/>
              </a:rPr>
              <a:t> = 0;</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DList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startInt</a:t>
            </a:r>
            <a:r>
              <a:rPr lang="en-US" altLang="zh-CN" b="0" dirty="0">
                <a:ea typeface="华文楷体" panose="02010600040101010101" pitchFamily="2" charset="-122"/>
                <a:cs typeface="Times New Roman" panose="02020603050405020304" pitchFamily="18" charset="0"/>
              </a:rPr>
              <a:t>].selected = true;</a:t>
            </a:r>
            <a:endParaRPr lang="zh-CN" altLang="zh-CN" b="0" dirty="0">
              <a:ea typeface="华文楷体" panose="02010600040101010101" pitchFamily="2" charset="-122"/>
              <a:cs typeface="Times New Roman" panose="02020603050405020304" pitchFamily="18" charset="0"/>
            </a:endParaRPr>
          </a:p>
        </p:txBody>
      </p:sp>
      <p:cxnSp>
        <p:nvCxnSpPr>
          <p:cNvPr id="3" name="直接连接符 2"/>
          <p:cNvCxnSpPr/>
          <p:nvPr/>
        </p:nvCxnSpPr>
        <p:spPr>
          <a:xfrm>
            <a:off x="6697342" y="1328329"/>
            <a:ext cx="61267" cy="552967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8678998"/>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9" y="644461"/>
            <a:ext cx="11427284" cy="6213539"/>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     while (</a:t>
            </a:r>
            <a:r>
              <a:rPr lang="en-US" altLang="zh-CN" b="0" dirty="0" err="1">
                <a:ea typeface="华文楷体" panose="02010600040101010101" pitchFamily="2" charset="-122"/>
                <a:cs typeface="Times New Roman" panose="02020603050405020304" pitchFamily="18" charset="0"/>
              </a:rPr>
              <a:t>cnt</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a:t>
            </a:r>
            <a:r>
              <a:rPr lang="zh-CN" altLang="zh-CN" b="0" dirty="0">
                <a:ea typeface="华文楷体" panose="02010600040101010101" pitchFamily="2" charset="-122"/>
                <a:cs typeface="Times New Roman" panose="02020603050405020304" pitchFamily="18" charset="0"/>
              </a:rPr>
              <a:t>根据</a:t>
            </a:r>
            <a:r>
              <a:rPr lang="en-US" altLang="zh-CN" b="0" dirty="0">
                <a:ea typeface="华文楷体" panose="02010600040101010101" pitchFamily="2" charset="-122"/>
                <a:cs typeface="Times New Roman" panose="02020603050405020304" pitchFamily="18" charset="0"/>
              </a:rPr>
              <a:t>min</a:t>
            </a:r>
            <a:r>
              <a:rPr lang="zh-CN" altLang="zh-CN" b="0" dirty="0">
                <a:ea typeface="华文楷体" panose="02010600040101010101" pitchFamily="2" charset="-122"/>
                <a:cs typeface="Times New Roman" panose="02020603050405020304" pitchFamily="18" charset="0"/>
              </a:rPr>
              <a:t>顶点发出的边，判断是否修正相邻顶点的最短距离</a:t>
            </a:r>
          </a:p>
          <a:p>
            <a:pPr marL="0" indent="0">
              <a:buNone/>
            </a:pPr>
            <a:r>
              <a:rPr lang="en-US" altLang="zh-CN" b="0" dirty="0">
                <a:ea typeface="华文楷体" panose="02010600040101010101" pitchFamily="2" charset="-122"/>
                <a:cs typeface="Times New Roman" panose="02020603050405020304" pitchFamily="18" charset="0"/>
              </a:rPr>
              <a:t>        for (j=0; j&lt;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j++</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if (</a:t>
            </a:r>
            <a:r>
              <a:rPr lang="en-US" altLang="zh-CN" b="0" dirty="0" err="1">
                <a:ea typeface="华文楷体" panose="02010600040101010101" pitchFamily="2" charset="-122"/>
                <a:cs typeface="Times New Roman" panose="02020603050405020304" pitchFamily="18" charset="0"/>
              </a:rPr>
              <a:t>edgeMatrix</a:t>
            </a:r>
            <a:r>
              <a:rPr lang="en-US" altLang="zh-CN" b="0" dirty="0">
                <a:ea typeface="华文楷体" panose="02010600040101010101" pitchFamily="2" charset="-122"/>
                <a:cs typeface="Times New Roman" panose="02020603050405020304" pitchFamily="18" charset="0"/>
              </a:rPr>
              <a:t>[min][j]==0) continue;       //</a:t>
            </a:r>
            <a:r>
              <a:rPr lang="zh-CN" altLang="zh-CN" b="0" dirty="0">
                <a:ea typeface="华文楷体" panose="02010600040101010101" pitchFamily="2" charset="-122"/>
                <a:cs typeface="Times New Roman" panose="02020603050405020304" pitchFamily="18" charset="0"/>
              </a:rPr>
              <a:t>对角线元素</a:t>
            </a: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a:t>
            </a:r>
            <a:r>
              <a:rPr lang="en-US" altLang="zh-CN" b="0" dirty="0" err="1">
                <a:ea typeface="华文楷体" panose="02010600040101010101" pitchFamily="2" charset="-122"/>
                <a:cs typeface="Times New Roman" panose="02020603050405020304" pitchFamily="18" charset="0"/>
              </a:rPr>
              <a:t>DList</a:t>
            </a:r>
            <a:r>
              <a:rPr lang="en-US" altLang="zh-CN" b="0" dirty="0">
                <a:ea typeface="华文楷体" panose="02010600040101010101" pitchFamily="2" charset="-122"/>
                <a:cs typeface="Times New Roman" panose="02020603050405020304" pitchFamily="18" charset="0"/>
              </a:rPr>
              <a:t>[j].selected) continue;                 //</a:t>
            </a:r>
            <a:r>
              <a:rPr lang="zh-CN" altLang="zh-CN" b="0" dirty="0">
                <a:ea typeface="华文楷体" panose="02010600040101010101" pitchFamily="2" charset="-122"/>
                <a:cs typeface="Times New Roman" panose="02020603050405020304" pitchFamily="18" charset="0"/>
              </a:rPr>
              <a:t>已经加入集合</a:t>
            </a:r>
            <a:r>
              <a:rPr lang="en-US" altLang="zh-CN" b="0" dirty="0">
                <a:ea typeface="华文楷体" panose="02010600040101010101" pitchFamily="2" charset="-122"/>
                <a:cs typeface="Times New Roman" panose="02020603050405020304" pitchFamily="18" charset="0"/>
              </a:rPr>
              <a:t>S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a:t>
            </a:r>
            <a:r>
              <a:rPr lang="en-US" altLang="zh-CN" b="0" dirty="0" err="1">
                <a:ea typeface="华文楷体" panose="02010600040101010101" pitchFamily="2" charset="-122"/>
                <a:cs typeface="Times New Roman" panose="02020603050405020304" pitchFamily="18" charset="0"/>
              </a:rPr>
              <a:t>edgeMatrix</a:t>
            </a:r>
            <a:r>
              <a:rPr lang="en-US" altLang="zh-CN" b="0" dirty="0">
                <a:ea typeface="华文楷体" panose="02010600040101010101" pitchFamily="2" charset="-122"/>
                <a:cs typeface="Times New Roman" panose="02020603050405020304" pitchFamily="18" charset="0"/>
              </a:rPr>
              <a:t>[min][j]==</a:t>
            </a:r>
            <a:r>
              <a:rPr lang="en-US" altLang="zh-CN" b="0" dirty="0" err="1">
                <a:ea typeface="华文楷体" panose="02010600040101010101" pitchFamily="2" charset="-122"/>
                <a:cs typeface="Times New Roman" panose="02020603050405020304" pitchFamily="18" charset="0"/>
              </a:rPr>
              <a:t>noEdge</a:t>
            </a:r>
            <a:r>
              <a:rPr lang="en-US" altLang="zh-CN" b="0" dirty="0">
                <a:ea typeface="华文楷体" panose="02010600040101010101" pitchFamily="2" charset="-122"/>
                <a:cs typeface="Times New Roman" panose="02020603050405020304" pitchFamily="18" charset="0"/>
              </a:rPr>
              <a:t>) continue;      //</a:t>
            </a:r>
            <a:r>
              <a:rPr lang="zh-CN" altLang="zh-CN" b="0" dirty="0">
                <a:ea typeface="华文楷体" panose="02010600040101010101" pitchFamily="2" charset="-122"/>
                <a:cs typeface="Times New Roman" panose="02020603050405020304" pitchFamily="18" charset="0"/>
              </a:rPr>
              <a:t>无边</a:t>
            </a: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a:t>
            </a:r>
            <a:r>
              <a:rPr lang="en-US" altLang="zh-CN" b="0" dirty="0" err="1">
                <a:ea typeface="华文楷体" panose="02010600040101010101" pitchFamily="2" charset="-122"/>
                <a:cs typeface="Times New Roman" panose="02020603050405020304" pitchFamily="18" charset="0"/>
              </a:rPr>
              <a:t>DList</a:t>
            </a:r>
            <a:r>
              <a:rPr lang="en-US" altLang="zh-CN" b="0" dirty="0">
                <a:ea typeface="华文楷体" panose="02010600040101010101" pitchFamily="2" charset="-122"/>
                <a:cs typeface="Times New Roman" panose="02020603050405020304" pitchFamily="18" charset="0"/>
              </a:rPr>
              <a:t>[min].</a:t>
            </a:r>
            <a:r>
              <a:rPr lang="en-US" altLang="zh-CN" b="0" dirty="0" err="1">
                <a:ea typeface="华文楷体" panose="02010600040101010101" pitchFamily="2" charset="-122"/>
                <a:cs typeface="Times New Roman" panose="02020603050405020304" pitchFamily="18" charset="0"/>
              </a:rPr>
              <a:t>dist+edgeMatrix</a:t>
            </a:r>
            <a:r>
              <a:rPr lang="en-US" altLang="zh-CN" b="0" dirty="0">
                <a:ea typeface="华文楷体" panose="02010600040101010101" pitchFamily="2" charset="-122"/>
                <a:cs typeface="Times New Roman" panose="02020603050405020304" pitchFamily="18" charset="0"/>
              </a:rPr>
              <a:t>[min][j]&lt;</a:t>
            </a:r>
            <a:r>
              <a:rPr lang="en-US" altLang="zh-CN" b="0" dirty="0" err="1">
                <a:ea typeface="华文楷体" panose="02010600040101010101" pitchFamily="2" charset="-122"/>
                <a:cs typeface="Times New Roman" panose="02020603050405020304" pitchFamily="18" charset="0"/>
              </a:rPr>
              <a:t>DList</a:t>
            </a:r>
            <a:r>
              <a:rPr lang="en-US" altLang="zh-CN" b="0" dirty="0">
                <a:ea typeface="华文楷体" panose="02010600040101010101" pitchFamily="2" charset="-122"/>
                <a:cs typeface="Times New Roman" panose="02020603050405020304" pitchFamily="18" charset="0"/>
              </a:rPr>
              <a:t>[j].</a:t>
            </a:r>
            <a:r>
              <a:rPr lang="en-US" altLang="zh-CN" b="0" dirty="0" err="1">
                <a:ea typeface="华文楷体" panose="02010600040101010101" pitchFamily="2" charset="-122"/>
                <a:cs typeface="Times New Roman" panose="02020603050405020304" pitchFamily="18" charset="0"/>
              </a:rPr>
              <a:t>dist</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DList</a:t>
            </a:r>
            <a:r>
              <a:rPr lang="en-US" altLang="zh-CN" b="0" dirty="0">
                <a:ea typeface="华文楷体" panose="02010600040101010101" pitchFamily="2" charset="-122"/>
                <a:cs typeface="Times New Roman" panose="02020603050405020304" pitchFamily="18" charset="0"/>
              </a:rPr>
              <a:t>[j].</a:t>
            </a:r>
            <a:r>
              <a:rPr lang="en-US" altLang="zh-CN" b="0" dirty="0" err="1">
                <a:ea typeface="华文楷体" panose="02010600040101010101" pitchFamily="2" charset="-122"/>
                <a:cs typeface="Times New Roman" panose="02020603050405020304" pitchFamily="18" charset="0"/>
              </a:rPr>
              <a:t>dist</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DList</a:t>
            </a:r>
            <a:r>
              <a:rPr lang="en-US" altLang="zh-CN" b="0" dirty="0">
                <a:ea typeface="华文楷体" panose="02010600040101010101" pitchFamily="2" charset="-122"/>
                <a:cs typeface="Times New Roman" panose="02020603050405020304" pitchFamily="18" charset="0"/>
              </a:rPr>
              <a:t>[min].</a:t>
            </a:r>
            <a:r>
              <a:rPr lang="en-US" altLang="zh-CN" b="0" dirty="0" err="1">
                <a:ea typeface="华文楷体" panose="02010600040101010101" pitchFamily="2" charset="-122"/>
                <a:cs typeface="Times New Roman" panose="02020603050405020304" pitchFamily="18" charset="0"/>
              </a:rPr>
              <a:t>dist+edgeMatrix</a:t>
            </a:r>
            <a:r>
              <a:rPr lang="en-US" altLang="zh-CN" b="0" dirty="0">
                <a:ea typeface="华文楷体" panose="02010600040101010101" pitchFamily="2" charset="-122"/>
                <a:cs typeface="Times New Roman" panose="02020603050405020304" pitchFamily="18" charset="0"/>
              </a:rPr>
              <a:t>[min][j];</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DList</a:t>
            </a:r>
            <a:r>
              <a:rPr lang="en-US" altLang="zh-CN" b="0" dirty="0">
                <a:ea typeface="华文楷体" panose="02010600040101010101" pitchFamily="2" charset="-122"/>
                <a:cs typeface="Times New Roman" panose="02020603050405020304" pitchFamily="18" charset="0"/>
              </a:rPr>
              <a:t>[j].source = min;</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885145001"/>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5" name="Rectangle 3"/>
              <p:cNvSpPr>
                <a:spLocks noGrp="1" noChangeArrowheads="1"/>
              </p:cNvSpPr>
              <p:nvPr>
                <p:ph sz="quarter" idx="10"/>
              </p:nvPr>
            </p:nvSpPr>
            <p:spPr>
              <a:xfrm>
                <a:off x="300892" y="763730"/>
                <a:ext cx="11427284" cy="5776218"/>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搜索当前距离标签最小的顶点</a:t>
                </a:r>
              </a:p>
              <a:p>
                <a:pPr marL="0" indent="0">
                  <a:buNone/>
                </a:pPr>
                <a:r>
                  <a:rPr lang="en-US" altLang="zh-CN" b="0" dirty="0">
                    <a:ea typeface="华文楷体" panose="02010600040101010101" pitchFamily="2" charset="-122"/>
                    <a:cs typeface="Times New Roman" panose="02020603050405020304" pitchFamily="18" charset="0"/>
                  </a:rPr>
                  <a:t>        min = -1;     </a:t>
                </a:r>
                <a:r>
                  <a:rPr lang="en-US" altLang="zh-CN" b="0" dirty="0" err="1">
                    <a:ea typeface="华文楷体" panose="02010600040101010101" pitchFamily="2" charset="-122"/>
                    <a:cs typeface="Times New Roman" panose="02020603050405020304" pitchFamily="18" charset="0"/>
                  </a:rPr>
                  <a:t>dist</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noEdge</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for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if (</a:t>
                </a:r>
                <a:r>
                  <a:rPr lang="en-US" altLang="zh-CN" b="0" dirty="0" err="1">
                    <a:ea typeface="华文楷体" panose="02010600040101010101" pitchFamily="2" charset="-122"/>
                    <a:cs typeface="Times New Roman" panose="02020603050405020304" pitchFamily="18" charset="0"/>
                  </a:rPr>
                  <a:t>DList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].selected) continue;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a:t>
                </a:r>
                <a:r>
                  <a:rPr lang="en-US" altLang="zh-CN" b="0" dirty="0" err="1">
                    <a:ea typeface="华文楷体" panose="02010600040101010101" pitchFamily="2" charset="-122"/>
                    <a:cs typeface="Times New Roman" panose="02020603050405020304" pitchFamily="18" charset="0"/>
                  </a:rPr>
                  <a:t>DList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dist</a:t>
                </a:r>
                <a:r>
                  <a:rPr lang="en-US" altLang="zh-CN" b="0" dirty="0">
                    <a:ea typeface="华文楷体" panose="02010600040101010101" pitchFamily="2" charset="-122"/>
                    <a:cs typeface="Times New Roman" panose="02020603050405020304" pitchFamily="18" charset="0"/>
                  </a:rPr>
                  <a:t> &lt; </a:t>
                </a:r>
                <a:r>
                  <a:rPr lang="en-US" altLang="zh-CN" b="0" dirty="0" err="1">
                    <a:ea typeface="华文楷体" panose="02010600040101010101" pitchFamily="2" charset="-122"/>
                    <a:cs typeface="Times New Roman" panose="02020603050405020304" pitchFamily="18" charset="0"/>
                  </a:rPr>
                  <a:t>dist</a:t>
                </a:r>
                <a:r>
                  <a:rPr lang="en-US" altLang="zh-CN" b="0" dirty="0">
                    <a:ea typeface="华文楷体" panose="02010600040101010101" pitchFamily="2" charset="-122"/>
                    <a:cs typeface="Times New Roman" panose="02020603050405020304" pitchFamily="18" charset="0"/>
                  </a:rPr>
                  <a:t>) {    min =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dist</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DList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dist</a:t>
                </a: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此时</a:t>
                </a:r>
                <a:r>
                  <a:rPr lang="en-US" altLang="zh-CN" b="0" dirty="0">
                    <a:ea typeface="华文楷体" panose="02010600040101010101" pitchFamily="2" charset="-122"/>
                    <a:cs typeface="Times New Roman" panose="02020603050405020304" pitchFamily="18" charset="0"/>
                  </a:rPr>
                  <a:t>min</a:t>
                </a:r>
                <a:r>
                  <a:rPr lang="zh-CN" altLang="zh-CN" b="0" dirty="0">
                    <a:ea typeface="华文楷体" panose="02010600040101010101" pitchFamily="2" charset="-122"/>
                    <a:cs typeface="Times New Roman" panose="02020603050405020304" pitchFamily="18" charset="0"/>
                  </a:rPr>
                  <a:t>一定为某个顶点的下标，如果仍然为</a:t>
                </a:r>
                <a:r>
                  <a:rPr lang="en-US" altLang="zh-CN" b="0" dirty="0">
                    <a:ea typeface="华文楷体" panose="02010600040101010101" pitchFamily="2" charset="-122"/>
                    <a:cs typeface="Times New Roman" panose="02020603050405020304" pitchFamily="18" charset="0"/>
                  </a:rPr>
                  <a:t>-1</a:t>
                </a:r>
                <a:r>
                  <a:rPr lang="zh-CN" altLang="zh-CN" b="0" dirty="0">
                    <a:ea typeface="华文楷体" panose="02010600040101010101" pitchFamily="2" charset="-122"/>
                    <a:cs typeface="Times New Roman" panose="02020603050405020304" pitchFamily="18" charset="0"/>
                  </a:rPr>
                  <a:t>表示该无相图不连通</a:t>
                </a: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将顶点</a:t>
                </a:r>
                <a:r>
                  <a:rPr lang="en-US" altLang="zh-CN" b="0" dirty="0">
                    <a:ea typeface="华文楷体" panose="02010600040101010101" pitchFamily="2" charset="-122"/>
                    <a:cs typeface="Times New Roman" panose="02020603050405020304" pitchFamily="18" charset="0"/>
                  </a:rPr>
                  <a:t>min</a:t>
                </a:r>
                <a:r>
                  <a:rPr lang="zh-CN" altLang="zh-CN" b="0" dirty="0">
                    <a:ea typeface="华文楷体" panose="02010600040101010101" pitchFamily="2" charset="-122"/>
                    <a:cs typeface="Times New Roman" panose="02020603050405020304" pitchFamily="18" charset="0"/>
                  </a:rPr>
                  <a:t>加入集合</a:t>
                </a:r>
                <a:r>
                  <a:rPr lang="en-US" altLang="zh-CN" b="0" dirty="0">
                    <a:ea typeface="华文楷体" panose="02010600040101010101" pitchFamily="2" charset="-122"/>
                    <a:cs typeface="Times New Roman" panose="02020603050405020304" pitchFamily="18" charset="0"/>
                  </a:rPr>
                  <a:t>S</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cnt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DList</a:t>
                </a:r>
                <a:r>
                  <a:rPr lang="en-US" altLang="zh-CN" b="0" dirty="0">
                    <a:ea typeface="华文楷体" panose="02010600040101010101" pitchFamily="2" charset="-122"/>
                    <a:cs typeface="Times New Roman" panose="02020603050405020304" pitchFamily="18" charset="0"/>
                  </a:rPr>
                  <a:t>[min].selected = true;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a:t>
                </a:r>
                <a:r>
                  <a:rPr lang="zh-CN" altLang="en-US" b="0" dirty="0">
                    <a:ea typeface="华文楷体" pitchFamily="2" charset="-122"/>
                    <a:cs typeface="Times New Roman" panose="02020603050405020304" pitchFamily="18" charset="0"/>
                  </a:rPr>
                  <a:t>如果</a:t>
                </a:r>
                <a:r>
                  <a:rPr lang="zh-CN" altLang="zh-CN" b="0" dirty="0">
                    <a:ea typeface="华文楷体" pitchFamily="2" charset="-122"/>
                    <a:cs typeface="Times New Roman" panose="02020603050405020304" pitchFamily="18" charset="0"/>
                  </a:rPr>
                  <a:t>图用邻接矩阵来存储，可以看出时间复杂度为</a:t>
                </a:r>
                <a14:m>
                  <m:oMath xmlns:m="http://schemas.openxmlformats.org/officeDocument/2006/math">
                    <m:r>
                      <m:rPr>
                        <m:sty m:val="p"/>
                      </m:rPr>
                      <a:rPr lang="en-US" altLang="zh-CN" b="0">
                        <a:latin typeface="Cambria Math" panose="02040503050406030204" pitchFamily="18" charset="0"/>
                        <a:ea typeface="华文楷体" pitchFamily="2" charset="-122"/>
                      </a:rPr>
                      <m:t>O</m:t>
                    </m:r>
                    <m:d>
                      <m:dPr>
                        <m:ctrlPr>
                          <a:rPr lang="zh-CN" altLang="zh-CN" b="0" i="1">
                            <a:latin typeface="Cambria Math" panose="02040503050406030204" pitchFamily="18" charset="0"/>
                            <a:ea typeface="华文楷体" pitchFamily="2" charset="-122"/>
                          </a:rPr>
                        </m:ctrlPr>
                      </m:dPr>
                      <m:e>
                        <m:sSup>
                          <m:sSupPr>
                            <m:ctrlPr>
                              <a:rPr lang="zh-CN" altLang="zh-CN" b="0" i="1">
                                <a:latin typeface="Cambria Math" panose="02040503050406030204" pitchFamily="18" charset="0"/>
                                <a:ea typeface="华文楷体" pitchFamily="2" charset="-122"/>
                              </a:rPr>
                            </m:ctrlPr>
                          </m:sSupPr>
                          <m:e>
                            <m:r>
                              <a:rPr lang="en-US" altLang="zh-CN" b="0">
                                <a:latin typeface="Cambria Math" panose="02040503050406030204" pitchFamily="18" charset="0"/>
                                <a:ea typeface="华文楷体" pitchFamily="2" charset="-122"/>
                              </a:rPr>
                              <m:t>𝑛</m:t>
                            </m:r>
                          </m:e>
                          <m:sup>
                            <m:r>
                              <a:rPr lang="en-US" altLang="zh-CN" b="0">
                                <a:latin typeface="Cambria Math" panose="02040503050406030204" pitchFamily="18" charset="0"/>
                                <a:ea typeface="华文楷体" pitchFamily="2" charset="-122"/>
                              </a:rPr>
                              <m:t>2</m:t>
                            </m:r>
                          </m:sup>
                        </m:sSup>
                      </m:e>
                    </m:d>
                  </m:oMath>
                </a14:m>
                <a:r>
                  <a:rPr lang="zh-CN" altLang="zh-CN" b="0" dirty="0">
                    <a:ea typeface="华文楷体" pitchFamily="2" charset="-122"/>
                    <a:cs typeface="Times New Roman" panose="02020603050405020304" pitchFamily="18" charset="0"/>
                  </a:rPr>
                  <a:t>。</a:t>
                </a:r>
              </a:p>
              <a:p>
                <a:pPr marL="0" indent="0">
                  <a:buNone/>
                </a:pPr>
                <a:endParaRPr lang="zh-CN" altLang="zh-CN" b="0" dirty="0"/>
              </a:p>
            </p:txBody>
          </p:sp>
        </mc:Choice>
        <mc:Fallback xmlns="">
          <p:sp>
            <p:nvSpPr>
              <p:cNvPr id="8195" name="Rectangle 3"/>
              <p:cNvSpPr>
                <a:spLocks noGrp="1" noRot="1" noChangeAspect="1" noMove="1" noResize="1" noEditPoints="1" noAdjustHandles="1" noChangeArrowheads="1" noChangeShapeType="1" noTextEdit="1"/>
              </p:cNvSpPr>
              <p:nvPr>
                <p:ph sz="quarter" idx="10"/>
              </p:nvPr>
            </p:nvSpPr>
            <p:spPr>
              <a:xfrm>
                <a:off x="300892" y="763730"/>
                <a:ext cx="11427284" cy="5776218"/>
              </a:xfrm>
              <a:blipFill>
                <a:blip r:embed="rId3"/>
                <a:stretch>
                  <a:fillRect t="-2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67203464"/>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700" y="1698010"/>
            <a:ext cx="7670292" cy="4901573"/>
          </a:xfrm>
        </p:spPr>
        <p:txBody>
          <a:bodyPr>
            <a:normAutofit/>
          </a:bodyPr>
          <a:lstStyle/>
          <a:p>
            <a:pPr marL="0" lvl="4" indent="0">
              <a:buNone/>
            </a:pPr>
            <a:r>
              <a:rPr lang="zh-CN" altLang="en-US" sz="2800" b="0" dirty="0">
                <a:ea typeface="华文楷体" pitchFamily="2" charset="-122"/>
                <a:cs typeface="Times New Roman" panose="02020603050405020304" pitchFamily="18" charset="0"/>
              </a:rPr>
              <a:t>基金炒汇问题：</a:t>
            </a:r>
            <a:endParaRPr lang="en-US" altLang="zh-CN" sz="2800" b="0" dirty="0">
              <a:ea typeface="华文楷体" pitchFamily="2" charset="-122"/>
              <a:cs typeface="Times New Roman" panose="02020603050405020304" pitchFamily="18" charset="0"/>
            </a:endParaRPr>
          </a:p>
          <a:p>
            <a:pPr marL="0" lvl="4" indent="0">
              <a:buNone/>
            </a:pPr>
            <a:r>
              <a:rPr lang="zh-CN" altLang="en-US" sz="2800" b="0" dirty="0">
                <a:ea typeface="华文楷体" pitchFamily="2" charset="-122"/>
                <a:cs typeface="Times New Roman" panose="02020603050405020304" pitchFamily="18" charset="0"/>
              </a:rPr>
              <a:t>        寻找这样的回路</a:t>
            </a:r>
            <a:r>
              <a:rPr lang="en-US" altLang="zh-CN" sz="2800" b="0" dirty="0">
                <a:ea typeface="华文楷体" pitchFamily="2" charset="-122"/>
                <a:cs typeface="Times New Roman" panose="02020603050405020304" pitchFamily="18" charset="0"/>
              </a:rPr>
              <a:t>A</a:t>
            </a:r>
            <a:r>
              <a:rPr lang="zh-CN" altLang="en-US"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B</a:t>
            </a:r>
            <a:r>
              <a:rPr lang="zh-CN" altLang="en-US"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C</a:t>
            </a:r>
            <a:r>
              <a:rPr lang="zh-CN" altLang="en-US"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D</a:t>
            </a:r>
          </a:p>
          <a:p>
            <a:pPr marL="0" lvl="4" indent="0">
              <a:buNone/>
            </a:pPr>
            <a:r>
              <a:rPr lang="en-US" altLang="zh-CN" sz="2800" b="0" dirty="0">
                <a:ea typeface="华文楷体" pitchFamily="2" charset="-122"/>
                <a:cs typeface="Times New Roman" panose="02020603050405020304" pitchFamily="18" charset="0"/>
              </a:rPr>
              <a:t>         </a:t>
            </a:r>
            <a:r>
              <a:rPr lang="zh-CN" altLang="en-US" sz="2800" b="0" dirty="0">
                <a:ea typeface="华文楷体" pitchFamily="2" charset="-122"/>
                <a:cs typeface="Times New Roman" panose="02020603050405020304" pitchFamily="18" charset="0"/>
              </a:rPr>
              <a:t>四种币种，</a:t>
            </a:r>
            <a:r>
              <a:rPr lang="en-US" altLang="zh-CN" sz="2800" b="0" dirty="0">
                <a:ea typeface="华文楷体" pitchFamily="2" charset="-122"/>
                <a:cs typeface="Times New Roman" panose="02020603050405020304" pitchFamily="18" charset="0"/>
              </a:rPr>
              <a:t>A-&gt;B-&gt;C-&gt;D       100-&gt;107</a:t>
            </a:r>
            <a:endParaRPr lang="zh-CN"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p:txBody>
          <a:bodyPr/>
          <a:lstStyle/>
          <a:p>
            <a:pPr marL="838200" indent="-838200">
              <a:defRPr/>
            </a:pPr>
            <a:r>
              <a:rPr lang="zh-CN" altLang="en-US" dirty="0"/>
              <a:t>拓展问题：回路的一个用途</a:t>
            </a:r>
          </a:p>
        </p:txBody>
      </p:sp>
      <p:pic>
        <p:nvPicPr>
          <p:cNvPr id="3" name="图片 2">
            <a:extLst>
              <a:ext uri="{FF2B5EF4-FFF2-40B4-BE49-F238E27FC236}">
                <a16:creationId xmlns:a16="http://schemas.microsoft.com/office/drawing/2014/main" id="{BAC392A5-9B82-B7B8-39E5-43DEA1811031}"/>
              </a:ext>
            </a:extLst>
          </p:cNvPr>
          <p:cNvPicPr>
            <a:picLocks noChangeAspect="1"/>
          </p:cNvPicPr>
          <p:nvPr/>
        </p:nvPicPr>
        <p:blipFill>
          <a:blip r:embed="rId3"/>
          <a:stretch>
            <a:fillRect/>
          </a:stretch>
        </p:blipFill>
        <p:spPr>
          <a:xfrm>
            <a:off x="7792851" y="2372383"/>
            <a:ext cx="4333875" cy="3552825"/>
          </a:xfrm>
          <a:prstGeom prst="rect">
            <a:avLst/>
          </a:prstGeom>
        </p:spPr>
      </p:pic>
    </p:spTree>
    <p:extLst>
      <p:ext uri="{BB962C8B-B14F-4D97-AF65-F5344CB8AC3E}">
        <p14:creationId xmlns:p14="http://schemas.microsoft.com/office/powerpoint/2010/main" val="306232869"/>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30399" y="2735372"/>
            <a:ext cx="6513626" cy="1479441"/>
          </a:xfrm>
        </p:spPr>
        <p:txBody>
          <a:bodyPr>
            <a:noAutofit/>
          </a:bodyPr>
          <a:lstStyle/>
          <a:p>
            <a:pPr>
              <a:lnSpc>
                <a:spcPct val="115000"/>
              </a:lnSpc>
              <a:buFont typeface="Wingdings" panose="05000000000000000000" pitchFamily="2" charset="2"/>
              <a:buChar char="n"/>
              <a:defRPr/>
            </a:pPr>
            <a:r>
              <a:rPr lang="en-US" altLang="zh-CN" sz="2800" dirty="0">
                <a:solidFill>
                  <a:srgbClr val="FF0000"/>
                </a:solidFill>
                <a:latin typeface="华文楷体" pitchFamily="2" charset="-122"/>
                <a:ea typeface="华文楷体" pitchFamily="2" charset="-122"/>
              </a:rPr>
              <a:t> </a:t>
            </a:r>
            <a:r>
              <a:rPr lang="zh-CN" altLang="en-US" sz="2800" dirty="0">
                <a:ea typeface="华文楷体" pitchFamily="2" charset="-122"/>
                <a:cs typeface="Times New Roman" panose="02020603050405020304" pitchFamily="18" charset="0"/>
              </a:rPr>
              <a:t>单源最短路径（</a:t>
            </a:r>
            <a:r>
              <a:rPr lang="en-US" altLang="zh-CN" sz="2800" dirty="0">
                <a:ea typeface="华文楷体" pitchFamily="2" charset="-122"/>
                <a:cs typeface="Times New Roman" panose="02020603050405020304" pitchFamily="18" charset="0"/>
              </a:rPr>
              <a:t> </a:t>
            </a:r>
            <a:r>
              <a:rPr lang="en-US" altLang="zh-CN" sz="2800" dirty="0" err="1">
                <a:ea typeface="华文楷体" pitchFamily="2" charset="-122"/>
                <a:cs typeface="Times New Roman" panose="02020603050405020304" pitchFamily="18" charset="0"/>
              </a:rPr>
              <a:t>Dijkstra</a:t>
            </a:r>
            <a:r>
              <a:rPr lang="en-US" altLang="zh-CN" sz="2800" dirty="0">
                <a:ea typeface="华文楷体" pitchFamily="2" charset="-122"/>
                <a:cs typeface="Times New Roman" panose="02020603050405020304" pitchFamily="18" charset="0"/>
              </a:rPr>
              <a:t> </a:t>
            </a:r>
            <a:r>
              <a:rPr lang="zh-CN" altLang="en-US" sz="2800" dirty="0">
                <a:ea typeface="华文楷体" pitchFamily="2" charset="-122"/>
                <a:cs typeface="Times New Roman" panose="02020603050405020304" pitchFamily="18" charset="0"/>
              </a:rPr>
              <a:t>算法）</a:t>
            </a:r>
            <a:endParaRPr lang="en-US" altLang="zh-CN" sz="2800" dirty="0">
              <a:ea typeface="华文楷体" pitchFamily="2" charset="-122"/>
              <a:cs typeface="Times New Roman" panose="02020603050405020304" pitchFamily="18" charset="0"/>
            </a:endParaRPr>
          </a:p>
          <a:p>
            <a:pPr>
              <a:lnSpc>
                <a:spcPct val="115000"/>
              </a:lnSpc>
              <a:buFont typeface="Wingdings" panose="05000000000000000000" pitchFamily="2" charset="2"/>
              <a:buChar char="n"/>
              <a:defRPr/>
            </a:pPr>
            <a:r>
              <a:rPr lang="en-US" altLang="zh-CN" sz="2800" dirty="0">
                <a:solidFill>
                  <a:srgbClr val="FF0000"/>
                </a:solidFill>
                <a:ea typeface="华文楷体" pitchFamily="2" charset="-122"/>
                <a:cs typeface="Times New Roman" panose="02020603050405020304" pitchFamily="18" charset="0"/>
              </a:rPr>
              <a:t> </a:t>
            </a:r>
            <a:r>
              <a:rPr lang="zh-CN" altLang="en-US" sz="2800" dirty="0">
                <a:solidFill>
                  <a:srgbClr val="FF0000"/>
                </a:solidFill>
                <a:ea typeface="华文楷体" pitchFamily="2" charset="-122"/>
                <a:cs typeface="Times New Roman" panose="02020603050405020304" pitchFamily="18" charset="0"/>
              </a:rPr>
              <a:t>顶点对间最短路径（</a:t>
            </a:r>
            <a:r>
              <a:rPr lang="en-US" altLang="zh-CN" sz="2800" dirty="0">
                <a:solidFill>
                  <a:srgbClr val="FF0000"/>
                </a:solidFill>
                <a:ea typeface="华文楷体" pitchFamily="2" charset="-122"/>
                <a:cs typeface="Times New Roman" panose="02020603050405020304" pitchFamily="18" charset="0"/>
              </a:rPr>
              <a:t> Floyd </a:t>
            </a:r>
            <a:r>
              <a:rPr lang="zh-CN" altLang="en-US" sz="2800" dirty="0">
                <a:solidFill>
                  <a:srgbClr val="FF0000"/>
                </a:solidFill>
                <a:ea typeface="华文楷体" pitchFamily="2" charset="-122"/>
                <a:cs typeface="Times New Roman" panose="02020603050405020304" pitchFamily="18" charset="0"/>
              </a:rPr>
              <a:t>算法）</a:t>
            </a:r>
            <a:endParaRPr lang="en-US" altLang="zh-CN" sz="2800" dirty="0">
              <a:solidFill>
                <a:srgbClr val="FF0000"/>
              </a:solidFill>
              <a:ea typeface="华文楷体" pitchFamily="2" charset="-122"/>
              <a:cs typeface="Times New Roman" panose="02020603050405020304" pitchFamily="18" charset="0"/>
            </a:endParaRPr>
          </a:p>
        </p:txBody>
      </p:sp>
      <p:sp>
        <p:nvSpPr>
          <p:cNvPr id="2" name="文本框 1"/>
          <p:cNvSpPr txBox="1"/>
          <p:nvPr/>
        </p:nvSpPr>
        <p:spPr>
          <a:xfrm>
            <a:off x="414338" y="742950"/>
            <a:ext cx="5086350" cy="584775"/>
          </a:xfrm>
          <a:prstGeom prst="rect">
            <a:avLst/>
          </a:prstGeom>
          <a:noFill/>
        </p:spPr>
        <p:txBody>
          <a:bodyPr wrap="square" rtlCol="0">
            <a:spAutoFit/>
          </a:bodyPr>
          <a:lstStyle/>
          <a:p>
            <a:r>
              <a:rPr lang="zh-CN" altLang="en-US" sz="3200" b="1" dirty="0">
                <a:latin typeface="华文楷体" pitchFamily="2" charset="-122"/>
                <a:ea typeface="华文楷体" pitchFamily="2" charset="-122"/>
              </a:rPr>
              <a:t>最短路径：</a:t>
            </a:r>
          </a:p>
        </p:txBody>
      </p:sp>
    </p:spTree>
    <p:extLst>
      <p:ext uri="{BB962C8B-B14F-4D97-AF65-F5344CB8AC3E}">
        <p14:creationId xmlns:p14="http://schemas.microsoft.com/office/powerpoint/2010/main" val="3842928129"/>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700" y="1698010"/>
            <a:ext cx="7670292" cy="4901573"/>
          </a:xfrm>
        </p:spPr>
        <p:txBody>
          <a:bodyPr>
            <a:normAutofit lnSpcReduction="10000"/>
          </a:bodyPr>
          <a:lstStyle/>
          <a:p>
            <a:pPr marL="0" lvl="4" indent="0">
              <a:buNone/>
            </a:pPr>
            <a:r>
              <a:rPr lang="zh-CN" altLang="en-US" sz="2800" b="0" dirty="0">
                <a:ea typeface="华文楷体" pitchFamily="2" charset="-122"/>
                <a:cs typeface="Times New Roman" panose="02020603050405020304" pitchFamily="18" charset="0"/>
              </a:rPr>
              <a:t>求</a:t>
            </a:r>
            <a:r>
              <a:rPr lang="zh-CN" altLang="zh-CN" sz="2800" b="0" dirty="0">
                <a:ea typeface="华文楷体" pitchFamily="2" charset="-122"/>
                <a:cs typeface="Times New Roman" panose="02020603050405020304" pitchFamily="18" charset="0"/>
              </a:rPr>
              <a:t>任意两个顶点</a:t>
            </a:r>
            <a:r>
              <a:rPr lang="zh-CN" altLang="en-US" sz="2800" b="0" dirty="0">
                <a:ea typeface="华文楷体" pitchFamily="2" charset="-122"/>
                <a:cs typeface="Times New Roman" panose="02020603050405020304" pitchFamily="18" charset="0"/>
              </a:rPr>
              <a:t>对</a:t>
            </a:r>
            <a:r>
              <a:rPr lang="zh-CN" altLang="zh-CN" sz="2800" b="0" dirty="0">
                <a:ea typeface="华文楷体" pitchFamily="2" charset="-122"/>
                <a:cs typeface="Times New Roman" panose="02020603050405020304" pitchFamily="18" charset="0"/>
              </a:rPr>
              <a:t>间的最短路径称</a:t>
            </a:r>
            <a:r>
              <a:rPr lang="zh-CN" altLang="zh-CN" sz="2800" dirty="0">
                <a:ea typeface="华文楷体" pitchFamily="2" charset="-122"/>
                <a:cs typeface="Times New Roman" panose="02020603050405020304" pitchFamily="18" charset="0"/>
              </a:rPr>
              <a:t>所有顶点对之间的最短距离问题</a:t>
            </a:r>
            <a:r>
              <a:rPr lang="zh-CN" altLang="en-US"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0" indent="0">
              <a:buNone/>
            </a:pPr>
            <a:r>
              <a:rPr lang="zh-CN" altLang="zh-CN" sz="2800" dirty="0">
                <a:ea typeface="华文楷体" pitchFamily="2" charset="-122"/>
                <a:cs typeface="Times New Roman" panose="02020603050405020304" pitchFamily="18" charset="0"/>
              </a:rPr>
              <a:t>算法的思想</a:t>
            </a:r>
            <a:r>
              <a:rPr lang="zh-CN" altLang="en-US" sz="2800" dirty="0">
                <a:ea typeface="华文楷体" pitchFamily="2" charset="-122"/>
                <a:cs typeface="Times New Roman" panose="02020603050405020304" pitchFamily="18" charset="0"/>
              </a:rPr>
              <a:t>：</a:t>
            </a:r>
            <a:endParaRPr lang="en-US" altLang="zh-CN" sz="2800" dirty="0">
              <a:ea typeface="华文楷体" pitchFamily="2" charset="-122"/>
              <a:cs typeface="Times New Roman" panose="02020603050405020304" pitchFamily="18" charset="0"/>
            </a:endParaRPr>
          </a:p>
          <a:p>
            <a:pPr marL="0" indent="0">
              <a:buNone/>
            </a:pPr>
            <a:r>
              <a:rPr lang="zh-CN" altLang="zh-CN" sz="2800" b="0" dirty="0">
                <a:ea typeface="华文楷体" pitchFamily="2" charset="-122"/>
                <a:cs typeface="Times New Roman" panose="02020603050405020304" pitchFamily="18" charset="0"/>
              </a:rPr>
              <a:t>对任意两个顶点对</a:t>
            </a:r>
            <a:r>
              <a:rPr lang="en-US" altLang="zh-CN" sz="2800" b="0" dirty="0">
                <a:ea typeface="华文楷体" pitchFamily="2" charset="-122"/>
                <a:cs typeface="Times New Roman" panose="02020603050405020304" pitchFamily="18" charset="0"/>
              </a:rPr>
              <a:t>&lt;</a:t>
            </a:r>
            <a:r>
              <a:rPr lang="en-US" altLang="zh-CN" sz="2800" b="0" dirty="0" err="1">
                <a:ea typeface="华文楷体" pitchFamily="2" charset="-122"/>
                <a:cs typeface="Times New Roman" panose="02020603050405020304" pitchFamily="18" charset="0"/>
              </a:rPr>
              <a:t>i,j</a:t>
            </a:r>
            <a:r>
              <a:rPr lang="en-US" altLang="zh-CN" sz="2800" b="0" dirty="0">
                <a:ea typeface="华文楷体" pitchFamily="2" charset="-122"/>
                <a:cs typeface="Times New Roman" panose="02020603050405020304" pitchFamily="18" charset="0"/>
              </a:rPr>
              <a:t>&gt;</a:t>
            </a:r>
            <a:r>
              <a:rPr lang="zh-CN" altLang="zh-CN" sz="2800" b="0" dirty="0">
                <a:ea typeface="华文楷体" pitchFamily="2" charset="-122"/>
                <a:cs typeface="Times New Roman" panose="02020603050405020304" pitchFamily="18" charset="0"/>
              </a:rPr>
              <a:t>，在顶点对之间增加另外一个顶点</a:t>
            </a:r>
            <a:r>
              <a:rPr lang="en-US" altLang="zh-CN" sz="2800" b="0" dirty="0">
                <a:ea typeface="华文楷体" pitchFamily="2" charset="-122"/>
                <a:cs typeface="Times New Roman" panose="02020603050405020304" pitchFamily="18" charset="0"/>
              </a:rPr>
              <a:t>k</a:t>
            </a:r>
            <a:r>
              <a:rPr lang="zh-CN" altLang="zh-CN" sz="2800" b="0" dirty="0">
                <a:ea typeface="华文楷体" pitchFamily="2" charset="-122"/>
                <a:cs typeface="Times New Roman" panose="02020603050405020304" pitchFamily="18" charset="0"/>
              </a:rPr>
              <a:t>，观察增加后的路径</a:t>
            </a:r>
            <a:r>
              <a:rPr lang="en-US" altLang="zh-CN" sz="2800" b="0" dirty="0" err="1">
                <a:ea typeface="华文楷体" pitchFamily="2" charset="-122"/>
                <a:cs typeface="Times New Roman" panose="02020603050405020304" pitchFamily="18" charset="0"/>
              </a:rPr>
              <a:t>i</a:t>
            </a:r>
            <a:r>
              <a:rPr lang="en-US" altLang="zh-CN" sz="2800" b="0" dirty="0">
                <a:ea typeface="华文楷体" pitchFamily="2" charset="-122"/>
                <a:cs typeface="Times New Roman" panose="02020603050405020304" pitchFamily="18" charset="0"/>
              </a:rPr>
              <a:t>-k-j</a:t>
            </a:r>
            <a:r>
              <a:rPr lang="zh-CN" altLang="zh-CN" sz="2800" b="0" dirty="0">
                <a:ea typeface="华文楷体" pitchFamily="2" charset="-122"/>
                <a:cs typeface="Times New Roman" panose="02020603050405020304" pitchFamily="18" charset="0"/>
              </a:rPr>
              <a:t>距离是否比原本</a:t>
            </a:r>
            <a:r>
              <a:rPr lang="en-US" altLang="zh-CN" sz="2800" b="0" dirty="0" err="1">
                <a:ea typeface="华文楷体" pitchFamily="2" charset="-122"/>
                <a:cs typeface="Times New Roman" panose="02020603050405020304" pitchFamily="18" charset="0"/>
              </a:rPr>
              <a:t>i</a:t>
            </a:r>
            <a:r>
              <a:rPr lang="zh-CN" altLang="zh-CN" sz="2800" b="0" dirty="0">
                <a:ea typeface="华文楷体" pitchFamily="2" charset="-122"/>
                <a:cs typeface="Times New Roman" panose="02020603050405020304" pitchFamily="18" charset="0"/>
              </a:rPr>
              <a:t>到</a:t>
            </a:r>
            <a:r>
              <a:rPr lang="en-US" altLang="zh-CN" sz="2800" b="0" dirty="0">
                <a:ea typeface="华文楷体" pitchFamily="2" charset="-122"/>
                <a:cs typeface="Times New Roman" panose="02020603050405020304" pitchFamily="18" charset="0"/>
              </a:rPr>
              <a:t>j</a:t>
            </a:r>
            <a:r>
              <a:rPr lang="zh-CN" altLang="zh-CN" sz="2800" b="0" dirty="0">
                <a:ea typeface="华文楷体" pitchFamily="2" charset="-122"/>
                <a:cs typeface="Times New Roman" panose="02020603050405020304" pitchFamily="18" charset="0"/>
              </a:rPr>
              <a:t>间的距离更小？如果是，就用新的路径、距离替代原本两个顶点间的路径、距离。在图中，如果</a:t>
            </a:r>
            <a:r>
              <a:rPr lang="en-US" altLang="zh-CN" sz="2800" b="0" dirty="0" err="1">
                <a:ea typeface="华文楷体" pitchFamily="2" charset="-122"/>
                <a:cs typeface="Times New Roman" panose="02020603050405020304" pitchFamily="18" charset="0"/>
              </a:rPr>
              <a:t>dist</a:t>
            </a:r>
            <a:r>
              <a:rPr lang="en-US" altLang="zh-CN" sz="2800" b="0" dirty="0">
                <a:ea typeface="华文楷体" pitchFamily="2" charset="-122"/>
                <a:cs typeface="Times New Roman" panose="02020603050405020304" pitchFamily="18" charset="0"/>
              </a:rPr>
              <a:t>&lt;</a:t>
            </a:r>
            <a:r>
              <a:rPr lang="en-US" altLang="zh-CN" sz="2800" b="0" dirty="0" err="1">
                <a:ea typeface="华文楷体" pitchFamily="2" charset="-122"/>
                <a:cs typeface="Times New Roman" panose="02020603050405020304" pitchFamily="18" charset="0"/>
              </a:rPr>
              <a:t>i,j</a:t>
            </a:r>
            <a:r>
              <a:rPr lang="en-US" altLang="zh-CN" sz="2800" b="0" dirty="0">
                <a:ea typeface="华文楷体" pitchFamily="2" charset="-122"/>
                <a:cs typeface="Times New Roman" panose="02020603050405020304" pitchFamily="18" charset="0"/>
              </a:rPr>
              <a:t>&gt; </a:t>
            </a:r>
            <a:r>
              <a:rPr lang="zh-CN" altLang="zh-CN" sz="2800" b="0" dirty="0">
                <a:ea typeface="华文楷体" pitchFamily="2" charset="-122"/>
                <a:cs typeface="Times New Roman" panose="02020603050405020304" pitchFamily="18" charset="0"/>
              </a:rPr>
              <a:t>大于 </a:t>
            </a:r>
            <a:r>
              <a:rPr lang="en-US" altLang="zh-CN" sz="2800" b="0" dirty="0">
                <a:ea typeface="华文楷体" pitchFamily="2" charset="-122"/>
                <a:cs typeface="Times New Roman" panose="02020603050405020304" pitchFamily="18" charset="0"/>
              </a:rPr>
              <a:t>(</a:t>
            </a:r>
            <a:r>
              <a:rPr lang="en-US" altLang="zh-CN" sz="2800" b="0" dirty="0" err="1">
                <a:ea typeface="华文楷体" pitchFamily="2" charset="-122"/>
                <a:cs typeface="Times New Roman" panose="02020603050405020304" pitchFamily="18" charset="0"/>
              </a:rPr>
              <a:t>dist</a:t>
            </a:r>
            <a:r>
              <a:rPr lang="en-US" altLang="zh-CN" sz="2800" b="0" dirty="0">
                <a:ea typeface="华文楷体" pitchFamily="2" charset="-122"/>
                <a:cs typeface="Times New Roman" panose="02020603050405020304" pitchFamily="18" charset="0"/>
              </a:rPr>
              <a:t>&lt;</a:t>
            </a:r>
            <a:r>
              <a:rPr lang="en-US" altLang="zh-CN" sz="2800" b="0" dirty="0" err="1">
                <a:ea typeface="华文楷体" pitchFamily="2" charset="-122"/>
                <a:cs typeface="Times New Roman" panose="02020603050405020304" pitchFamily="18" charset="0"/>
              </a:rPr>
              <a:t>i,k</a:t>
            </a:r>
            <a:r>
              <a:rPr lang="en-US" altLang="zh-CN" sz="2800" b="0" dirty="0">
                <a:ea typeface="华文楷体" pitchFamily="2" charset="-122"/>
                <a:cs typeface="Times New Roman" panose="02020603050405020304" pitchFamily="18" charset="0"/>
              </a:rPr>
              <a:t>&gt; + </a:t>
            </a:r>
            <a:r>
              <a:rPr lang="en-US" altLang="zh-CN" sz="2800" b="0" dirty="0" err="1">
                <a:ea typeface="华文楷体" pitchFamily="2" charset="-122"/>
                <a:cs typeface="Times New Roman" panose="02020603050405020304" pitchFamily="18" charset="0"/>
              </a:rPr>
              <a:t>dist</a:t>
            </a:r>
            <a:r>
              <a:rPr lang="en-US" altLang="zh-CN" sz="2800" b="0" dirty="0">
                <a:ea typeface="华文楷体" pitchFamily="2" charset="-122"/>
                <a:cs typeface="Times New Roman" panose="02020603050405020304" pitchFamily="18" charset="0"/>
              </a:rPr>
              <a:t>&lt;</a:t>
            </a:r>
            <a:r>
              <a:rPr lang="en-US" altLang="zh-CN" sz="2800" b="0" dirty="0" err="1">
                <a:ea typeface="华文楷体" pitchFamily="2" charset="-122"/>
                <a:cs typeface="Times New Roman" panose="02020603050405020304" pitchFamily="18" charset="0"/>
              </a:rPr>
              <a:t>k,j</a:t>
            </a:r>
            <a:r>
              <a:rPr lang="en-US" altLang="zh-CN" sz="2800" b="0" dirty="0">
                <a:ea typeface="华文楷体" pitchFamily="2" charset="-122"/>
                <a:cs typeface="Times New Roman" panose="02020603050405020304" pitchFamily="18" charset="0"/>
              </a:rPr>
              <a:t>&gt;)</a:t>
            </a:r>
            <a:r>
              <a:rPr lang="zh-CN" altLang="zh-CN" sz="2800" b="0" dirty="0">
                <a:ea typeface="华文楷体" pitchFamily="2" charset="-122"/>
                <a:cs typeface="Times New Roman" panose="02020603050405020304" pitchFamily="18" charset="0"/>
              </a:rPr>
              <a:t>，就用</a:t>
            </a:r>
            <a:r>
              <a:rPr lang="en-US" altLang="zh-CN" sz="2800" b="0" dirty="0" err="1">
                <a:ea typeface="华文楷体" pitchFamily="2" charset="-122"/>
                <a:cs typeface="Times New Roman" panose="02020603050405020304" pitchFamily="18" charset="0"/>
              </a:rPr>
              <a:t>dist</a:t>
            </a:r>
            <a:r>
              <a:rPr lang="en-US" altLang="zh-CN" sz="2800" b="0" dirty="0">
                <a:ea typeface="华文楷体" pitchFamily="2" charset="-122"/>
                <a:cs typeface="Times New Roman" panose="02020603050405020304" pitchFamily="18" charset="0"/>
              </a:rPr>
              <a:t>&lt;</a:t>
            </a:r>
            <a:r>
              <a:rPr lang="en-US" altLang="zh-CN" sz="2800" b="0" dirty="0" err="1">
                <a:ea typeface="华文楷体" pitchFamily="2" charset="-122"/>
                <a:cs typeface="Times New Roman" panose="02020603050405020304" pitchFamily="18" charset="0"/>
              </a:rPr>
              <a:t>i,k</a:t>
            </a:r>
            <a:r>
              <a:rPr lang="en-US" altLang="zh-CN" sz="2800" b="0" dirty="0">
                <a:ea typeface="华文楷体" pitchFamily="2" charset="-122"/>
                <a:cs typeface="Times New Roman" panose="02020603050405020304" pitchFamily="18" charset="0"/>
              </a:rPr>
              <a:t>&gt; + </a:t>
            </a:r>
            <a:r>
              <a:rPr lang="en-US" altLang="zh-CN" sz="2800" b="0" dirty="0" err="1">
                <a:ea typeface="华文楷体" pitchFamily="2" charset="-122"/>
                <a:cs typeface="Times New Roman" panose="02020603050405020304" pitchFamily="18" charset="0"/>
              </a:rPr>
              <a:t>dist</a:t>
            </a:r>
            <a:r>
              <a:rPr lang="en-US" altLang="zh-CN" sz="2800" b="0" dirty="0">
                <a:ea typeface="华文楷体" pitchFamily="2" charset="-122"/>
                <a:cs typeface="Times New Roman" panose="02020603050405020304" pitchFamily="18" charset="0"/>
              </a:rPr>
              <a:t>&lt;</a:t>
            </a:r>
            <a:r>
              <a:rPr lang="en-US" altLang="zh-CN" sz="2800" b="0" dirty="0" err="1">
                <a:ea typeface="华文楷体" pitchFamily="2" charset="-122"/>
                <a:cs typeface="Times New Roman" panose="02020603050405020304" pitchFamily="18" charset="0"/>
              </a:rPr>
              <a:t>k,j</a:t>
            </a:r>
            <a:r>
              <a:rPr lang="en-US" altLang="zh-CN" sz="2800" b="0" dirty="0">
                <a:ea typeface="华文楷体" pitchFamily="2" charset="-122"/>
                <a:cs typeface="Times New Roman" panose="02020603050405020304" pitchFamily="18" charset="0"/>
              </a:rPr>
              <a:t>&gt;</a:t>
            </a:r>
            <a:r>
              <a:rPr lang="zh-CN" altLang="zh-CN" sz="2800" b="0" dirty="0">
                <a:ea typeface="华文楷体" pitchFamily="2" charset="-122"/>
                <a:cs typeface="Times New Roman" panose="02020603050405020304" pitchFamily="18" charset="0"/>
              </a:rPr>
              <a:t>刷新</a:t>
            </a:r>
            <a:r>
              <a:rPr lang="en-US" altLang="zh-CN" sz="2800" b="0" dirty="0" err="1">
                <a:ea typeface="华文楷体" pitchFamily="2" charset="-122"/>
                <a:cs typeface="Times New Roman" panose="02020603050405020304" pitchFamily="18" charset="0"/>
              </a:rPr>
              <a:t>dist</a:t>
            </a:r>
            <a:r>
              <a:rPr lang="en-US" altLang="zh-CN" sz="2800" b="0" dirty="0">
                <a:ea typeface="华文楷体" pitchFamily="2" charset="-122"/>
                <a:cs typeface="Times New Roman" panose="02020603050405020304" pitchFamily="18" charset="0"/>
              </a:rPr>
              <a:t>&lt;</a:t>
            </a:r>
            <a:r>
              <a:rPr lang="en-US" altLang="zh-CN" sz="2800" b="0" dirty="0" err="1">
                <a:ea typeface="华文楷体" pitchFamily="2" charset="-122"/>
                <a:cs typeface="Times New Roman" panose="02020603050405020304" pitchFamily="18" charset="0"/>
              </a:rPr>
              <a:t>i,j</a:t>
            </a:r>
            <a:r>
              <a:rPr lang="en-US" altLang="zh-CN" sz="2800" b="0" dirty="0">
                <a:ea typeface="华文楷体" pitchFamily="2" charset="-122"/>
                <a:cs typeface="Times New Roman" panose="02020603050405020304" pitchFamily="18" charset="0"/>
              </a:rPr>
              <a:t>&gt;</a:t>
            </a:r>
            <a:r>
              <a:rPr lang="zh-CN" altLang="zh-CN" sz="2800" b="0" dirty="0">
                <a:ea typeface="华文楷体" pitchFamily="2" charset="-122"/>
                <a:cs typeface="Times New Roman" panose="02020603050405020304" pitchFamily="18" charset="0"/>
              </a:rPr>
              <a:t>。</a:t>
            </a:r>
          </a:p>
        </p:txBody>
      </p:sp>
      <p:sp>
        <p:nvSpPr>
          <p:cNvPr id="8194" name="Rectangle 2"/>
          <p:cNvSpPr>
            <a:spLocks noGrp="1" noRot="1" noChangeArrowheads="1"/>
          </p:cNvSpPr>
          <p:nvPr>
            <p:ph type="title"/>
          </p:nvPr>
        </p:nvSpPr>
        <p:spPr/>
        <p:txBody>
          <a:bodyPr/>
          <a:lstStyle/>
          <a:p>
            <a:pPr marL="838200" indent="-838200">
              <a:defRPr/>
            </a:pPr>
            <a:r>
              <a:rPr lang="en-US" altLang="zh-CN" dirty="0"/>
              <a:t>Floyd</a:t>
            </a:r>
            <a:r>
              <a:rPr lang="zh-CN" altLang="en-US" dirty="0"/>
              <a:t>算法：</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8851109" y="2656286"/>
            <a:ext cx="2970474" cy="2710843"/>
          </a:xfrm>
          <a:prstGeom prst="rect">
            <a:avLst/>
          </a:prstGeom>
          <a:noFill/>
          <a:ln>
            <a:noFill/>
          </a:ln>
        </p:spPr>
      </p:pic>
    </p:spTree>
    <p:extLst>
      <p:ext uri="{BB962C8B-B14F-4D97-AF65-F5344CB8AC3E}">
        <p14:creationId xmlns:p14="http://schemas.microsoft.com/office/powerpoint/2010/main" val="7129604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700" y="1479349"/>
            <a:ext cx="11162883" cy="1880078"/>
          </a:xfrm>
        </p:spPr>
        <p:txBody>
          <a:bodyPr>
            <a:norm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当图中边带有权值时，可以用</a:t>
            </a:r>
            <a:r>
              <a:rPr lang="zh-CN" altLang="zh-CN" sz="2800" dirty="0">
                <a:ea typeface="华文楷体" pitchFamily="2" charset="-122"/>
                <a:cs typeface="Times New Roman" panose="02020603050405020304" pitchFamily="18" charset="0"/>
              </a:rPr>
              <a:t>加权邻接矩阵</a:t>
            </a:r>
            <a:r>
              <a:rPr lang="zh-CN" altLang="zh-CN" sz="2800" b="0" dirty="0">
                <a:ea typeface="华文楷体" pitchFamily="2" charset="-122"/>
                <a:cs typeface="Times New Roman" panose="02020603050405020304" pitchFamily="18" charset="0"/>
              </a:rPr>
              <a:t>表示加权有向图或无向图。</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如果顶点</a:t>
            </a:r>
            <a:r>
              <a:rPr lang="en-US" altLang="zh-CN" sz="2800" b="0" dirty="0" err="1">
                <a:ea typeface="华文楷体" pitchFamily="2" charset="-122"/>
                <a:cs typeface="Times New Roman" panose="02020603050405020304" pitchFamily="18" charset="0"/>
              </a:rPr>
              <a:t>i</a:t>
            </a:r>
            <a:r>
              <a:rPr lang="zh-CN" altLang="zh-CN" sz="2800" b="0" dirty="0">
                <a:ea typeface="华文楷体" pitchFamily="2" charset="-122"/>
                <a:cs typeface="Times New Roman" panose="02020603050405020304" pitchFamily="18" charset="0"/>
              </a:rPr>
              <a:t>至</a:t>
            </a:r>
            <a:r>
              <a:rPr lang="en-US" altLang="zh-CN" sz="2800" b="0" dirty="0">
                <a:ea typeface="华文楷体" pitchFamily="2" charset="-122"/>
                <a:cs typeface="Times New Roman" panose="02020603050405020304" pitchFamily="18" charset="0"/>
              </a:rPr>
              <a:t>j</a:t>
            </a:r>
            <a:r>
              <a:rPr lang="zh-CN" altLang="zh-CN" sz="2800" b="0" dirty="0">
                <a:ea typeface="华文楷体" pitchFamily="2" charset="-122"/>
                <a:cs typeface="Times New Roman" panose="02020603050405020304" pitchFamily="18" charset="0"/>
              </a:rPr>
              <a:t>有一条有向边且它的权值为</a:t>
            </a:r>
            <a:r>
              <a:rPr lang="en-US" altLang="zh-CN" sz="2800" b="0" dirty="0">
                <a:ea typeface="华文楷体" pitchFamily="2" charset="-122"/>
                <a:cs typeface="Times New Roman" panose="02020603050405020304" pitchFamily="18" charset="0"/>
              </a:rPr>
              <a:t>w</a:t>
            </a:r>
            <a:r>
              <a:rPr lang="zh-CN" altLang="zh-CN" sz="2800" b="0" dirty="0">
                <a:ea typeface="华文楷体" pitchFamily="2" charset="-122"/>
                <a:cs typeface="Times New Roman" panose="02020603050405020304" pitchFamily="18" charset="0"/>
              </a:rPr>
              <a:t>，可令</a:t>
            </a:r>
            <a:r>
              <a:rPr lang="en-US" altLang="zh-CN" sz="2800" b="0" dirty="0">
                <a:ea typeface="华文楷体" pitchFamily="2" charset="-122"/>
                <a:cs typeface="Times New Roman" panose="02020603050405020304" pitchFamily="18" charset="0"/>
              </a:rPr>
              <a:t>A[</a:t>
            </a:r>
            <a:r>
              <a:rPr lang="en-US" altLang="zh-CN" sz="2800" b="0" dirty="0" err="1">
                <a:ea typeface="华文楷体" pitchFamily="2" charset="-122"/>
                <a:cs typeface="Times New Roman" panose="02020603050405020304" pitchFamily="18" charset="0"/>
              </a:rPr>
              <a:t>i</a:t>
            </a:r>
            <a:r>
              <a:rPr lang="en-US" altLang="zh-CN" sz="2800" b="0" dirty="0">
                <a:ea typeface="华文楷体" pitchFamily="2" charset="-122"/>
                <a:cs typeface="Times New Roman" panose="02020603050405020304" pitchFamily="18" charset="0"/>
              </a:rPr>
              <a:t>][j]=w</a:t>
            </a:r>
            <a:r>
              <a:rPr lang="zh-CN" altLang="zh-CN" sz="2800" b="0" dirty="0">
                <a:ea typeface="华文楷体" pitchFamily="2" charset="-122"/>
                <a:cs typeface="Times New Roman" panose="02020603050405020304" pitchFamily="18" charset="0"/>
              </a:rPr>
              <a:t>；如果顶点</a:t>
            </a:r>
            <a:r>
              <a:rPr lang="en-US" altLang="zh-CN" sz="2800" b="0" dirty="0" err="1">
                <a:ea typeface="华文楷体" pitchFamily="2" charset="-122"/>
                <a:cs typeface="Times New Roman" panose="02020603050405020304" pitchFamily="18" charset="0"/>
              </a:rPr>
              <a:t>i</a:t>
            </a:r>
            <a:r>
              <a:rPr lang="zh-CN" altLang="zh-CN" sz="2800" b="0" dirty="0">
                <a:ea typeface="华文楷体" pitchFamily="2" charset="-122"/>
                <a:cs typeface="Times New Roman" panose="02020603050405020304" pitchFamily="18" charset="0"/>
              </a:rPr>
              <a:t>至</a:t>
            </a:r>
            <a:r>
              <a:rPr lang="en-US" altLang="zh-CN" sz="2800" b="0" dirty="0">
                <a:ea typeface="华文楷体" pitchFamily="2" charset="-122"/>
                <a:cs typeface="Times New Roman" panose="02020603050405020304" pitchFamily="18" charset="0"/>
              </a:rPr>
              <a:t>j</a:t>
            </a:r>
            <a:r>
              <a:rPr lang="zh-CN" altLang="zh-CN" sz="2800" b="0" dirty="0">
                <a:ea typeface="华文楷体" pitchFamily="2" charset="-122"/>
                <a:cs typeface="Times New Roman" panose="02020603050405020304" pitchFamily="18" charset="0"/>
              </a:rPr>
              <a:t>没有边相连，可令</a:t>
            </a:r>
            <a:r>
              <a:rPr lang="en-US" altLang="zh-CN" sz="2800" b="0" dirty="0">
                <a:ea typeface="华文楷体" pitchFamily="2" charset="-122"/>
                <a:cs typeface="Times New Roman" panose="02020603050405020304" pitchFamily="18" charset="0"/>
              </a:rPr>
              <a:t>A[</a:t>
            </a:r>
            <a:r>
              <a:rPr lang="en-US" altLang="zh-CN" sz="2800" b="0" dirty="0" err="1">
                <a:ea typeface="华文楷体" pitchFamily="2" charset="-122"/>
                <a:cs typeface="Times New Roman" panose="02020603050405020304" pitchFamily="18" charset="0"/>
              </a:rPr>
              <a:t>i</a:t>
            </a:r>
            <a:r>
              <a:rPr lang="en-US" altLang="zh-CN" sz="2800" b="0" dirty="0">
                <a:ea typeface="华文楷体" pitchFamily="2" charset="-122"/>
                <a:cs typeface="Times New Roman" panose="02020603050405020304" pitchFamily="18" charset="0"/>
              </a:rPr>
              <a:t>][j]=</a:t>
            </a:r>
            <a:r>
              <a:rPr lang="zh-CN" altLang="zh-CN" sz="2800" b="0" dirty="0">
                <a:ea typeface="华文楷体" pitchFamily="2" charset="-122"/>
                <a:cs typeface="Times New Roman" panose="02020603050405020304" pitchFamily="18" charset="0"/>
              </a:rPr>
              <a:t>∞；主对角线上的元素依然有</a:t>
            </a:r>
            <a:r>
              <a:rPr lang="en-US" altLang="zh-CN" sz="2800" b="0" dirty="0">
                <a:ea typeface="华文楷体" pitchFamily="2" charset="-122"/>
                <a:cs typeface="Times New Roman" panose="02020603050405020304" pitchFamily="18" charset="0"/>
              </a:rPr>
              <a:t>A[</a:t>
            </a:r>
            <a:r>
              <a:rPr lang="en-US" altLang="zh-CN" sz="2800" b="0" dirty="0" err="1">
                <a:ea typeface="华文楷体" pitchFamily="2" charset="-122"/>
                <a:cs typeface="Times New Roman" panose="02020603050405020304" pitchFamily="18" charset="0"/>
              </a:rPr>
              <a:t>i</a:t>
            </a:r>
            <a:r>
              <a:rPr lang="en-US" altLang="zh-CN" sz="2800" b="0" dirty="0">
                <a:ea typeface="华文楷体" pitchFamily="2" charset="-122"/>
                <a:cs typeface="Times New Roman" panose="02020603050405020304" pitchFamily="18" charset="0"/>
              </a:rPr>
              <a:t>][</a:t>
            </a:r>
            <a:r>
              <a:rPr lang="en-US" altLang="zh-CN" sz="2800" b="0" dirty="0" err="1">
                <a:ea typeface="华文楷体" pitchFamily="2" charset="-122"/>
                <a:cs typeface="Times New Roman" panose="02020603050405020304" pitchFamily="18" charset="0"/>
              </a:rPr>
              <a:t>i</a:t>
            </a:r>
            <a:r>
              <a:rPr lang="en-US" altLang="zh-CN" sz="2800" b="0" dirty="0">
                <a:ea typeface="华文楷体" pitchFamily="2" charset="-122"/>
                <a:cs typeface="Times New Roman" panose="02020603050405020304" pitchFamily="18" charset="0"/>
              </a:rPr>
              <a:t>]=0</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p:txBody>
          <a:bodyPr/>
          <a:lstStyle/>
          <a:p>
            <a:pPr marL="838200" indent="-838200">
              <a:defRPr/>
            </a:pPr>
            <a:r>
              <a:rPr lang="zh-CN" altLang="en-US" dirty="0"/>
              <a:t>邻接矩阵：</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2462443" y="3359427"/>
            <a:ext cx="7555396" cy="2969866"/>
          </a:xfrm>
          <a:prstGeom prst="rect">
            <a:avLst/>
          </a:prstGeom>
          <a:noFill/>
          <a:ln>
            <a:noFill/>
          </a:ln>
        </p:spPr>
      </p:pic>
    </p:spTree>
    <p:extLst>
      <p:ext uri="{BB962C8B-B14F-4D97-AF65-F5344CB8AC3E}">
        <p14:creationId xmlns:p14="http://schemas.microsoft.com/office/powerpoint/2010/main" val="2958388598"/>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p:txBody>
          <a:bodyPr/>
          <a:lstStyle/>
          <a:p>
            <a:pPr marL="838200" indent="-838200">
              <a:defRPr/>
            </a:pPr>
            <a:r>
              <a:rPr lang="en-US" altLang="zh-CN" dirty="0"/>
              <a:t>Floyd</a:t>
            </a:r>
            <a:r>
              <a:rPr lang="zh-CN" altLang="en-US" dirty="0"/>
              <a:t>算法示例：</a:t>
            </a:r>
          </a:p>
        </p:txBody>
      </p:sp>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178928" y="1585297"/>
            <a:ext cx="5267715" cy="3000666"/>
          </a:xfrm>
          <a:prstGeom prst="rect">
            <a:avLst/>
          </a:prstGeom>
          <a:noFill/>
          <a:ln>
            <a:noFill/>
          </a:ln>
        </p:spPr>
      </p:pic>
      <p:pic>
        <p:nvPicPr>
          <p:cNvPr id="4" name="图片 3"/>
          <p:cNvPicPr/>
          <p:nvPr/>
        </p:nvPicPr>
        <p:blipFill>
          <a:blip r:embed="rId4">
            <a:extLst>
              <a:ext uri="{28A0092B-C50C-407E-A947-70E740481C1C}">
                <a14:useLocalDpi xmlns:a14="http://schemas.microsoft.com/office/drawing/2010/main" val="0"/>
              </a:ext>
            </a:extLst>
          </a:blip>
          <a:srcRect/>
          <a:stretch>
            <a:fillRect/>
          </a:stretch>
        </p:blipFill>
        <p:spPr bwMode="auto">
          <a:xfrm>
            <a:off x="5446643" y="2891657"/>
            <a:ext cx="6374940" cy="3608533"/>
          </a:xfrm>
          <a:prstGeom prst="rect">
            <a:avLst/>
          </a:prstGeom>
          <a:noFill/>
          <a:ln>
            <a:noFill/>
          </a:ln>
        </p:spPr>
      </p:pic>
    </p:spTree>
    <p:extLst>
      <p:ext uri="{BB962C8B-B14F-4D97-AF65-F5344CB8AC3E}">
        <p14:creationId xmlns:p14="http://schemas.microsoft.com/office/powerpoint/2010/main" val="2596351284"/>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p:txBody>
          <a:bodyPr/>
          <a:lstStyle/>
          <a:p>
            <a:pPr marL="838200" indent="-838200">
              <a:defRPr/>
            </a:pPr>
            <a:r>
              <a:rPr lang="en-US" altLang="zh-CN" dirty="0"/>
              <a:t>Floyd</a:t>
            </a:r>
            <a:r>
              <a:rPr lang="zh-CN" altLang="en-US" dirty="0"/>
              <a:t>算法示例：</a:t>
            </a:r>
          </a:p>
        </p:txBody>
      </p:sp>
      <p:pic>
        <p:nvPicPr>
          <p:cNvPr id="7" name="图片 6"/>
          <p:cNvPicPr/>
          <p:nvPr/>
        </p:nvPicPr>
        <p:blipFill>
          <a:blip r:embed="rId3">
            <a:extLst>
              <a:ext uri="{28A0092B-C50C-407E-A947-70E740481C1C}">
                <a14:useLocalDpi xmlns:a14="http://schemas.microsoft.com/office/drawing/2010/main" val="0"/>
              </a:ext>
            </a:extLst>
          </a:blip>
          <a:srcRect/>
          <a:stretch>
            <a:fillRect/>
          </a:stretch>
        </p:blipFill>
        <p:spPr bwMode="auto">
          <a:xfrm>
            <a:off x="1732125" y="1568366"/>
            <a:ext cx="7928710" cy="4037303"/>
          </a:xfrm>
          <a:prstGeom prst="rect">
            <a:avLst/>
          </a:prstGeom>
          <a:noFill/>
          <a:ln>
            <a:noFill/>
          </a:ln>
        </p:spPr>
      </p:pic>
    </p:spTree>
    <p:extLst>
      <p:ext uri="{BB962C8B-B14F-4D97-AF65-F5344CB8AC3E}">
        <p14:creationId xmlns:p14="http://schemas.microsoft.com/office/powerpoint/2010/main" val="2489250792"/>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8" y="1558863"/>
            <a:ext cx="11566432" cy="4881694"/>
          </a:xfrm>
        </p:spPr>
        <p:txBody>
          <a:bodyPr>
            <a:noAutofit/>
          </a:bodyPr>
          <a:lstStyle/>
          <a:p>
            <a:pPr>
              <a:buFont typeface="Wingdings" panose="05000000000000000000" pitchFamily="2" charset="2"/>
              <a:buChar char="Ø"/>
            </a:pPr>
            <a:r>
              <a:rPr lang="zh-CN" altLang="en-US" sz="2800" b="0" dirty="0">
                <a:ea typeface="华文楷体" pitchFamily="2" charset="-122"/>
                <a:cs typeface="Times New Roman" panose="02020603050405020304" pitchFamily="18" charset="0"/>
              </a:rPr>
              <a:t>两个顶点间的最短路径已经求得，如何知道期间的路径？从</a:t>
            </a:r>
            <a:r>
              <a:rPr lang="en-US" altLang="zh-CN" sz="2800" b="0" dirty="0">
                <a:ea typeface="华文楷体" pitchFamily="2" charset="-122"/>
                <a:cs typeface="Times New Roman" panose="02020603050405020304" pitchFamily="18" charset="0"/>
              </a:rPr>
              <a:t>Pre</a:t>
            </a:r>
            <a:r>
              <a:rPr lang="zh-CN" altLang="en-US" sz="2800" b="0" dirty="0">
                <a:ea typeface="华文楷体" pitchFamily="2" charset="-122"/>
                <a:cs typeface="Times New Roman" panose="02020603050405020304" pitchFamily="18" charset="0"/>
              </a:rPr>
              <a:t>做文章。</a:t>
            </a:r>
            <a:endParaRPr lang="en-US" altLang="zh-CN" sz="2800" b="0" dirty="0">
              <a:ea typeface="华文楷体" pitchFamily="2" charset="-122"/>
              <a:cs typeface="Times New Roman" panose="02020603050405020304" pitchFamily="18" charset="0"/>
            </a:endParaRPr>
          </a:p>
          <a:p>
            <a:pPr marL="263525" indent="0">
              <a:buNone/>
            </a:pPr>
            <a:endParaRPr lang="en-US" altLang="zh-CN" sz="2800" b="0" dirty="0">
              <a:ea typeface="华文楷体" pitchFamily="2" charset="-122"/>
              <a:cs typeface="Times New Roman" panose="02020603050405020304" pitchFamily="18" charset="0"/>
            </a:endParaRPr>
          </a:p>
          <a:p>
            <a:pPr marL="263525" indent="0">
              <a:buNone/>
            </a:pPr>
            <a:r>
              <a:rPr lang="zh-CN" altLang="en-US" sz="2800" b="0" dirty="0">
                <a:ea typeface="华文楷体" pitchFamily="2" charset="-122"/>
                <a:cs typeface="Times New Roman" panose="02020603050405020304" pitchFamily="18" charset="0"/>
              </a:rPr>
              <a:t>如顶点</a:t>
            </a:r>
            <a:r>
              <a:rPr lang="en-US" altLang="zh-CN" sz="2800" b="0" dirty="0">
                <a:ea typeface="华文楷体" pitchFamily="2" charset="-122"/>
                <a:cs typeface="Times New Roman" panose="02020603050405020304" pitchFamily="18" charset="0"/>
              </a:rPr>
              <a:t>1-&gt;2</a:t>
            </a:r>
            <a:r>
              <a:rPr lang="zh-CN" altLang="en-US" sz="2800" b="0" dirty="0">
                <a:ea typeface="华文楷体" pitchFamily="2" charset="-122"/>
                <a:cs typeface="Times New Roman" panose="02020603050405020304" pitchFamily="18" charset="0"/>
              </a:rPr>
              <a:t>的</a:t>
            </a:r>
            <a:r>
              <a:rPr lang="zh-CN" altLang="en-US" sz="2800" dirty="0">
                <a:ea typeface="华文楷体" pitchFamily="2" charset="-122"/>
                <a:cs typeface="Times New Roman" panose="02020603050405020304" pitchFamily="18" charset="0"/>
              </a:rPr>
              <a:t>最短距离为</a:t>
            </a:r>
            <a:r>
              <a:rPr lang="zh-CN" altLang="en-US"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3</a:t>
            </a:r>
            <a:r>
              <a:rPr lang="zh-CN" altLang="en-US" sz="2800" b="0" dirty="0">
                <a:ea typeface="华文楷体" pitchFamily="2" charset="-122"/>
                <a:cs typeface="Times New Roman" panose="02020603050405020304" pitchFamily="18" charset="0"/>
              </a:rPr>
              <a:t>，从</a:t>
            </a:r>
            <a:r>
              <a:rPr lang="en-US" altLang="zh-CN" sz="2800" b="0" dirty="0">
                <a:ea typeface="华文楷体" pitchFamily="2" charset="-122"/>
                <a:cs typeface="Times New Roman" panose="02020603050405020304" pitchFamily="18" charset="0"/>
              </a:rPr>
              <a:t>pre[1][2]=3</a:t>
            </a:r>
            <a:r>
              <a:rPr lang="zh-CN" altLang="en-US" sz="2800" b="0" dirty="0">
                <a:ea typeface="华文楷体" pitchFamily="2" charset="-122"/>
                <a:cs typeface="Times New Roman" panose="02020603050405020304" pitchFamily="18" charset="0"/>
              </a:rPr>
              <a:t>，看出路径增加了</a:t>
            </a:r>
            <a:r>
              <a:rPr lang="en-US" altLang="zh-CN" sz="2800" b="0" dirty="0">
                <a:ea typeface="华文楷体" pitchFamily="2" charset="-122"/>
                <a:cs typeface="Times New Roman" panose="02020603050405020304" pitchFamily="18" charset="0"/>
              </a:rPr>
              <a:t>3</a:t>
            </a:r>
            <a:r>
              <a:rPr lang="zh-CN" altLang="en-US" sz="2800" b="0" dirty="0">
                <a:ea typeface="华文楷体" pitchFamily="2" charset="-122"/>
                <a:cs typeface="Times New Roman" panose="02020603050405020304" pitchFamily="18" charset="0"/>
              </a:rPr>
              <a:t>为中介顶点，即</a:t>
            </a:r>
            <a:r>
              <a:rPr lang="en-US" altLang="zh-CN" sz="2800" b="0" dirty="0">
                <a:ea typeface="华文楷体" pitchFamily="2" charset="-122"/>
                <a:cs typeface="Times New Roman" panose="02020603050405020304" pitchFamily="18" charset="0"/>
              </a:rPr>
              <a:t>1-&gt;3-&gt;2, </a:t>
            </a:r>
            <a:r>
              <a:rPr lang="zh-CN" altLang="en-US" sz="2800" b="0" dirty="0">
                <a:ea typeface="华文楷体" pitchFamily="2" charset="-122"/>
                <a:cs typeface="Times New Roman" panose="02020603050405020304" pitchFamily="18" charset="0"/>
              </a:rPr>
              <a:t>再看</a:t>
            </a:r>
            <a:r>
              <a:rPr lang="en-US" altLang="zh-CN" sz="2800" b="0" dirty="0">
                <a:ea typeface="华文楷体" pitchFamily="2" charset="-122"/>
                <a:cs typeface="Times New Roman" panose="02020603050405020304" pitchFamily="18" charset="0"/>
              </a:rPr>
              <a:t>pre[1][3]</a:t>
            </a:r>
            <a:r>
              <a:rPr lang="zh-CN" altLang="en-US" sz="2800" b="0" dirty="0">
                <a:ea typeface="华文楷体" pitchFamily="2" charset="-122"/>
                <a:cs typeface="Times New Roman" panose="02020603050405020304" pitchFamily="18" charset="0"/>
              </a:rPr>
              <a:t>和</a:t>
            </a:r>
            <a:r>
              <a:rPr lang="en-US" altLang="zh-CN" sz="2800" b="0" dirty="0">
                <a:ea typeface="华文楷体" pitchFamily="2" charset="-122"/>
                <a:cs typeface="Times New Roman" panose="02020603050405020304" pitchFamily="18" charset="0"/>
              </a:rPr>
              <a:t>pre[3][2]</a:t>
            </a:r>
            <a:r>
              <a:rPr lang="zh-CN" altLang="en-US" sz="2800" b="0" dirty="0">
                <a:ea typeface="华文楷体" pitchFamily="2" charset="-122"/>
                <a:cs typeface="Times New Roman" panose="02020603050405020304" pitchFamily="18" charset="0"/>
              </a:rPr>
              <a:t>， 都无值（</a:t>
            </a:r>
            <a:r>
              <a:rPr lang="en-US" altLang="zh-CN" sz="2800" b="0" dirty="0">
                <a:ea typeface="华文楷体" pitchFamily="2" charset="-122"/>
                <a:cs typeface="Times New Roman" panose="02020603050405020304" pitchFamily="18" charset="0"/>
              </a:rPr>
              <a:t>-1</a:t>
            </a:r>
            <a:r>
              <a:rPr lang="zh-CN" altLang="en-US" sz="2800" b="0" dirty="0">
                <a:ea typeface="华文楷体" pitchFamily="2" charset="-122"/>
                <a:cs typeface="Times New Roman" panose="02020603050405020304" pitchFamily="18" charset="0"/>
              </a:rPr>
              <a:t>），表示原始边。</a:t>
            </a:r>
            <a:endParaRPr lang="en-US" altLang="zh-CN" sz="2800" b="0" dirty="0">
              <a:ea typeface="华文楷体" pitchFamily="2" charset="-122"/>
              <a:cs typeface="Times New Roman" panose="02020603050405020304" pitchFamily="18" charset="0"/>
            </a:endParaRPr>
          </a:p>
          <a:p>
            <a:pPr marL="263525" indent="0">
              <a:buNone/>
            </a:pPr>
            <a:r>
              <a:rPr lang="zh-CN" altLang="en-US" sz="2800" b="0" dirty="0">
                <a:ea typeface="华文楷体" pitchFamily="2" charset="-122"/>
                <a:cs typeface="Times New Roman" panose="02020603050405020304" pitchFamily="18" charset="0"/>
              </a:rPr>
              <a:t>故</a:t>
            </a:r>
            <a:r>
              <a:rPr lang="en-US" altLang="zh-CN" sz="2800" b="0" dirty="0">
                <a:ea typeface="华文楷体" pitchFamily="2" charset="-122"/>
                <a:cs typeface="Times New Roman" panose="02020603050405020304" pitchFamily="18" charset="0"/>
              </a:rPr>
              <a:t>1-&gt;2</a:t>
            </a:r>
            <a:r>
              <a:rPr lang="zh-CN" altLang="en-US" sz="2800" b="0" dirty="0">
                <a:ea typeface="华文楷体" pitchFamily="2" charset="-122"/>
                <a:cs typeface="Times New Roman" panose="02020603050405020304" pitchFamily="18" charset="0"/>
              </a:rPr>
              <a:t>的</a:t>
            </a:r>
            <a:r>
              <a:rPr lang="zh-CN" altLang="en-US" sz="2800" dirty="0">
                <a:ea typeface="华文楷体" pitchFamily="2" charset="-122"/>
                <a:cs typeface="Times New Roman" panose="02020603050405020304" pitchFamily="18" charset="0"/>
              </a:rPr>
              <a:t>最短路径为</a:t>
            </a:r>
            <a:r>
              <a:rPr lang="zh-CN" altLang="en-US"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 1-&gt;3-&gt;2</a:t>
            </a:r>
            <a:endParaRPr lang="zh-CN"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en-US" altLang="zh-CN" dirty="0"/>
              <a:t>Floyd</a:t>
            </a:r>
            <a:r>
              <a:rPr lang="zh-CN" altLang="en-US" dirty="0"/>
              <a:t>算法分析：</a:t>
            </a:r>
          </a:p>
        </p:txBody>
      </p:sp>
    </p:spTree>
    <p:extLst>
      <p:ext uri="{BB962C8B-B14F-4D97-AF65-F5344CB8AC3E}">
        <p14:creationId xmlns:p14="http://schemas.microsoft.com/office/powerpoint/2010/main" val="2176039691"/>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p:txBody>
          <a:bodyPr/>
          <a:lstStyle/>
          <a:p>
            <a:pPr marL="838200" indent="-838200">
              <a:defRPr/>
            </a:pPr>
            <a:r>
              <a:rPr lang="en-US" altLang="zh-CN" dirty="0"/>
              <a:t>Floyd</a:t>
            </a:r>
            <a:r>
              <a:rPr lang="zh-CN" altLang="en-US" dirty="0"/>
              <a:t>算法实现：</a:t>
            </a:r>
          </a:p>
        </p:txBody>
      </p:sp>
      <p:sp>
        <p:nvSpPr>
          <p:cNvPr id="2" name="文本框 1"/>
          <p:cNvSpPr txBox="1"/>
          <p:nvPr/>
        </p:nvSpPr>
        <p:spPr>
          <a:xfrm>
            <a:off x="601781" y="1510747"/>
            <a:ext cx="11162884" cy="5107039"/>
          </a:xfrm>
          <a:prstGeom prst="rect">
            <a:avLst/>
          </a:prstGeom>
          <a:noFill/>
        </p:spPr>
        <p:txBody>
          <a:bodyPr wrap="square" rtlCol="0">
            <a:spAutoFit/>
          </a:bodyPr>
          <a:lstStyle/>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class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void Graph&lt;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&gt;::Floyd()</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const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i,j,k</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数组</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记录顶点</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到</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间的最短距离</a:t>
            </a: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**pre;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数组</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pre[</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记录顶点对</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到</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的最短路径中的中介顶点，</a:t>
            </a: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创建动态数组</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floyd</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和</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path</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 = new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pre = new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901367581"/>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p:txBody>
          <a:bodyPr/>
          <a:lstStyle/>
          <a:p>
            <a:pPr marL="838200" indent="-838200">
              <a:defRPr/>
            </a:pPr>
            <a:r>
              <a:rPr lang="en-US" altLang="zh-CN" dirty="0"/>
              <a:t>Floyd</a:t>
            </a:r>
            <a:r>
              <a:rPr lang="zh-CN" altLang="en-US" dirty="0"/>
              <a:t>算法实现：</a:t>
            </a:r>
          </a:p>
        </p:txBody>
      </p:sp>
      <p:sp>
        <p:nvSpPr>
          <p:cNvPr id="2" name="文本框 1"/>
          <p:cNvSpPr txBox="1"/>
          <p:nvPr/>
        </p:nvSpPr>
        <p:spPr>
          <a:xfrm>
            <a:off x="658699" y="1530626"/>
            <a:ext cx="11162884" cy="5107039"/>
          </a:xfrm>
          <a:prstGeom prst="rect">
            <a:avLst/>
          </a:prstGeom>
          <a:noFill/>
        </p:spPr>
        <p:txBody>
          <a:bodyPr wrap="square" rtlCol="0">
            <a:spAutoFit/>
          </a:bodyPr>
          <a:lstStyle/>
          <a:p>
            <a:pPr>
              <a:lnSpc>
                <a:spcPct val="120000"/>
              </a:lnSpc>
              <a:spcBef>
                <a:spcPts val="1000"/>
              </a:spcBef>
              <a:buClr>
                <a:schemeClr val="accent1"/>
              </a:buClr>
              <a:buSzPct val="100000"/>
            </a:pPr>
            <a:r>
              <a:rPr lang="en-US" altLang="zh-CN" sz="2400" dirty="0"/>
              <a:t> </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for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=0;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A[</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new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pre[</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new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初始化数组</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floyd</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和</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path</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for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=0;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for (j=0; j&lt;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A[</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edgeMatrix</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pre[</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 = -1;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972622384"/>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1135" y="775252"/>
            <a:ext cx="11162884" cy="5678478"/>
          </a:xfrm>
          <a:prstGeom prst="rect">
            <a:avLst/>
          </a:prstGeom>
          <a:noFill/>
        </p:spPr>
        <p:txBody>
          <a:bodyPr wrap="square" rtlCol="0">
            <a:spAutoFit/>
          </a:bodyPr>
          <a:lstStyle/>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迭代计算</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数组</a:t>
            </a: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for (k=0; k&lt;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k++)</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for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=0;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if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==k) continue;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避开加</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for (j=0; j&lt;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if ((j==k)||(j==</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continue;//</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避开加</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A[j][j]</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和</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if (A[</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][j]&gt;(A[</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][k]+A[k][j]))</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A[</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][j]=A[</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][k]+A[k][j];   pre[</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][j]=k;</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696123409"/>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8" y="1558863"/>
            <a:ext cx="11407406" cy="4881694"/>
          </a:xfrm>
        </p:spPr>
        <p:txBody>
          <a:bodyPr>
            <a:no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时间代价主要取决于迭代计算数组</a:t>
            </a:r>
            <a:r>
              <a:rPr lang="en-US" altLang="zh-CN" sz="2800" b="0" dirty="0">
                <a:ea typeface="华文楷体" pitchFamily="2" charset="-122"/>
                <a:cs typeface="Times New Roman" panose="02020603050405020304" pitchFamily="18" charset="0"/>
              </a:rPr>
              <a:t>A</a:t>
            </a:r>
            <a:r>
              <a:rPr lang="zh-CN" altLang="zh-CN" sz="2800" b="0" dirty="0">
                <a:ea typeface="华文楷体" pitchFamily="2" charset="-122"/>
                <a:cs typeface="Times New Roman" panose="02020603050405020304" pitchFamily="18" charset="0"/>
              </a:rPr>
              <a:t>，时间复杂度为</a:t>
            </a:r>
            <a:r>
              <a:rPr lang="en-US" altLang="zh-CN" sz="2800" b="0" dirty="0">
                <a:ea typeface="华文楷体" pitchFamily="2" charset="-122"/>
                <a:cs typeface="Times New Roman" panose="02020603050405020304" pitchFamily="18" charset="0"/>
              </a:rPr>
              <a:t>O(n</a:t>
            </a:r>
            <a:r>
              <a:rPr lang="en-US" altLang="zh-CN" sz="2800" b="0" baseline="30000" dirty="0">
                <a:ea typeface="华文楷体" pitchFamily="2" charset="-122"/>
                <a:cs typeface="Times New Roman" panose="02020603050405020304" pitchFamily="18" charset="0"/>
              </a:rPr>
              <a:t>3</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，和将各个顶点逐次作为源点，多次调用求单源最短路径的</a:t>
            </a:r>
            <a:r>
              <a:rPr lang="en-US" altLang="zh-CN" sz="2800" b="0" dirty="0" err="1">
                <a:ea typeface="华文楷体" pitchFamily="2" charset="-122"/>
                <a:cs typeface="Times New Roman" panose="02020603050405020304" pitchFamily="18" charset="0"/>
              </a:rPr>
              <a:t>Dijkstra</a:t>
            </a:r>
            <a:r>
              <a:rPr lang="zh-CN" altLang="zh-CN" sz="2800" b="0" dirty="0">
                <a:ea typeface="华文楷体" pitchFamily="2" charset="-122"/>
                <a:cs typeface="Times New Roman" panose="02020603050405020304" pitchFamily="18" charset="0"/>
              </a:rPr>
              <a:t>算法的时间代价是一样的，但是</a:t>
            </a:r>
            <a:r>
              <a:rPr lang="en-US" altLang="zh-CN" sz="2800" b="0" dirty="0">
                <a:ea typeface="华文楷体" pitchFamily="2" charset="-122"/>
                <a:cs typeface="Times New Roman" panose="02020603050405020304" pitchFamily="18" charset="0"/>
              </a:rPr>
              <a:t>Floyd</a:t>
            </a:r>
            <a:r>
              <a:rPr lang="zh-CN" altLang="zh-CN" sz="2800" b="0" dirty="0">
                <a:ea typeface="华文楷体" pitchFamily="2" charset="-122"/>
                <a:cs typeface="Times New Roman" panose="02020603050405020304" pitchFamily="18" charset="0"/>
              </a:rPr>
              <a:t>算法形式上更简单些。</a:t>
            </a: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求单源最短路径的</a:t>
            </a:r>
            <a:r>
              <a:rPr lang="en-US" altLang="zh-CN" sz="2800" b="0" dirty="0" err="1">
                <a:ea typeface="华文楷体" pitchFamily="2" charset="-122"/>
                <a:cs typeface="Times New Roman" panose="02020603050405020304" pitchFamily="18" charset="0"/>
              </a:rPr>
              <a:t>Dijkstra</a:t>
            </a:r>
            <a:r>
              <a:rPr lang="zh-CN" altLang="zh-CN" sz="2800" b="0" dirty="0">
                <a:ea typeface="华文楷体" pitchFamily="2" charset="-122"/>
                <a:cs typeface="Times New Roman" panose="02020603050405020304" pitchFamily="18" charset="0"/>
              </a:rPr>
              <a:t>算法，是一个贪心算法。一旦一个顶点的距离最短，就将之作为最终源点到该顶点的最短距离，所以</a:t>
            </a:r>
            <a:r>
              <a:rPr lang="en-US" altLang="zh-CN" sz="2800" b="0" dirty="0" err="1">
                <a:ea typeface="华文楷体" pitchFamily="2" charset="-122"/>
                <a:cs typeface="Times New Roman" panose="02020603050405020304" pitchFamily="18" charset="0"/>
              </a:rPr>
              <a:t>Dijkstra</a:t>
            </a:r>
            <a:r>
              <a:rPr lang="zh-CN" altLang="zh-CN" sz="2800" b="0" dirty="0">
                <a:ea typeface="华文楷体" pitchFamily="2" charset="-122"/>
                <a:cs typeface="Times New Roman" panose="02020603050405020304" pitchFamily="18" charset="0"/>
              </a:rPr>
              <a:t>算法不支持边上带有负权值的情况。</a:t>
            </a:r>
            <a:r>
              <a:rPr lang="en-US" altLang="zh-CN" sz="2800" b="0" dirty="0">
                <a:ea typeface="华文楷体" pitchFamily="2" charset="-122"/>
                <a:cs typeface="Times New Roman" panose="02020603050405020304" pitchFamily="18" charset="0"/>
              </a:rPr>
              <a:t>Floyd</a:t>
            </a:r>
            <a:r>
              <a:rPr lang="zh-CN" altLang="zh-CN" sz="2800" b="0" dirty="0">
                <a:ea typeface="华文楷体" pitchFamily="2" charset="-122"/>
                <a:cs typeface="Times New Roman" panose="02020603050405020304" pitchFamily="18" charset="0"/>
              </a:rPr>
              <a:t>算法可以允许带有负权值的边</a:t>
            </a:r>
            <a:r>
              <a:rPr lang="zh-CN" altLang="en-US" sz="2800" b="0" dirty="0">
                <a:ea typeface="华文楷体" pitchFamily="2" charset="-122"/>
                <a:cs typeface="Times New Roman" panose="02020603050405020304" pitchFamily="18" charset="0"/>
              </a:rPr>
              <a:t>，</a:t>
            </a:r>
            <a:r>
              <a:rPr lang="zh-CN" altLang="zh-CN" sz="2800" dirty="0">
                <a:ea typeface="华文楷体" pitchFamily="2" charset="-122"/>
                <a:cs typeface="Times New Roman" panose="02020603050405020304" pitchFamily="18" charset="0"/>
              </a:rPr>
              <a:t>但不允许</a:t>
            </a:r>
            <a:r>
              <a:rPr lang="zh-CN" altLang="en-US" sz="2800" dirty="0">
                <a:ea typeface="华文楷体" pitchFamily="2" charset="-122"/>
                <a:cs typeface="Times New Roman" panose="02020603050405020304" pitchFamily="18" charset="0"/>
              </a:rPr>
              <a:t>出现</a:t>
            </a:r>
            <a:r>
              <a:rPr lang="zh-CN" altLang="zh-CN" sz="2800" dirty="0">
                <a:ea typeface="华文楷体" pitchFamily="2" charset="-122"/>
                <a:cs typeface="Times New Roman" panose="02020603050405020304" pitchFamily="18" charset="0"/>
              </a:rPr>
              <a:t>带有负权值的边出现在回路</a:t>
            </a:r>
            <a:r>
              <a:rPr lang="zh-CN" altLang="en-US" sz="2800" dirty="0">
                <a:ea typeface="华文楷体" pitchFamily="2" charset="-122"/>
                <a:cs typeface="Times New Roman" panose="02020603050405020304" pitchFamily="18" charset="0"/>
              </a:rPr>
              <a:t>且回路中各边的和为负值的情况。</a:t>
            </a:r>
            <a:endParaRPr lang="en-US" altLang="zh-CN" sz="280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en-US" altLang="zh-CN" dirty="0"/>
              <a:t>Floyd</a:t>
            </a:r>
            <a:r>
              <a:rPr lang="zh-CN" altLang="en-US" dirty="0"/>
              <a:t>算法分析：</a:t>
            </a:r>
          </a:p>
        </p:txBody>
      </p:sp>
    </p:spTree>
    <p:extLst>
      <p:ext uri="{BB962C8B-B14F-4D97-AF65-F5344CB8AC3E}">
        <p14:creationId xmlns:p14="http://schemas.microsoft.com/office/powerpoint/2010/main" val="2217308627"/>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20767" y="845532"/>
            <a:ext cx="11162884" cy="574183"/>
          </a:xfrm>
        </p:spPr>
        <p:txBody>
          <a:bodyPr>
            <a:normAutofit/>
          </a:bodyPr>
          <a:lstStyle/>
          <a:p>
            <a:pPr marL="838200" indent="-838200">
              <a:defRPr/>
            </a:pP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带负权值的边不在回路中情况应用</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Floyd</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算法示例：</a:t>
            </a: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2674352" y="1765438"/>
            <a:ext cx="6455714" cy="4178162"/>
          </a:xfrm>
          <a:prstGeom prst="rect">
            <a:avLst/>
          </a:prstGeom>
          <a:noFill/>
          <a:ln>
            <a:noFill/>
          </a:ln>
        </p:spPr>
      </p:pic>
    </p:spTree>
    <p:extLst>
      <p:ext uri="{BB962C8B-B14F-4D97-AF65-F5344CB8AC3E}">
        <p14:creationId xmlns:p14="http://schemas.microsoft.com/office/powerpoint/2010/main" val="2839146471"/>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20767" y="845532"/>
            <a:ext cx="11162884" cy="574183"/>
          </a:xfrm>
        </p:spPr>
        <p:txBody>
          <a:bodyPr>
            <a:normAutofit/>
          </a:bodyPr>
          <a:lstStyle/>
          <a:p>
            <a:pPr marL="838200" indent="-838200">
              <a:defRPr/>
            </a:pP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带负权值且负权值边在回路中情况应用</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Floyd</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算法示例：</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2417617" y="1658039"/>
            <a:ext cx="6743853" cy="4283835"/>
          </a:xfrm>
          <a:prstGeom prst="rect">
            <a:avLst/>
          </a:prstGeom>
          <a:noFill/>
          <a:ln>
            <a:noFill/>
          </a:ln>
        </p:spPr>
      </p:pic>
      <p:sp>
        <p:nvSpPr>
          <p:cNvPr id="6" name="文本框 5"/>
          <p:cNvSpPr txBox="1"/>
          <p:nvPr/>
        </p:nvSpPr>
        <p:spPr>
          <a:xfrm>
            <a:off x="140658" y="5941874"/>
            <a:ext cx="12488366" cy="523220"/>
          </a:xfrm>
          <a:prstGeom prst="rect">
            <a:avLst/>
          </a:prstGeom>
          <a:noFill/>
        </p:spPr>
        <p:txBody>
          <a:bodyPr wrap="square" rtlCol="0">
            <a:spAutoFit/>
          </a:bodyPr>
          <a:lstStyle/>
          <a:p>
            <a:r>
              <a:rPr lang="zh-CN" altLang="en-US" sz="2800" dirty="0">
                <a:latin typeface="Times New Roman" panose="02020603050405020304" pitchFamily="18" charset="0"/>
                <a:ea typeface="华文楷体" pitchFamily="2" charset="-122"/>
                <a:cs typeface="Times New Roman" panose="02020603050405020304" pitchFamily="18" charset="0"/>
              </a:rPr>
              <a:t>故</a:t>
            </a:r>
            <a:r>
              <a:rPr lang="en-US" altLang="zh-CN" sz="2800" dirty="0">
                <a:latin typeface="Times New Roman" panose="02020603050405020304" pitchFamily="18" charset="0"/>
                <a:ea typeface="华文楷体" pitchFamily="2" charset="-122"/>
                <a:cs typeface="Times New Roman" panose="02020603050405020304" pitchFamily="18" charset="0"/>
              </a:rPr>
              <a:t>Floyd</a:t>
            </a:r>
            <a:r>
              <a:rPr lang="zh-CN" altLang="en-US" sz="2800" dirty="0">
                <a:latin typeface="Times New Roman" panose="02020603050405020304" pitchFamily="18" charset="0"/>
                <a:ea typeface="华文楷体" pitchFamily="2" charset="-122"/>
                <a:cs typeface="Times New Roman" panose="02020603050405020304" pitchFamily="18" charset="0"/>
              </a:rPr>
              <a:t>算法</a:t>
            </a:r>
            <a:r>
              <a:rPr lang="zh-CN" altLang="en-US" sz="2800" b="1" dirty="0">
                <a:latin typeface="Times New Roman" panose="02020603050405020304" pitchFamily="18" charset="0"/>
                <a:ea typeface="华文楷体" pitchFamily="2" charset="-122"/>
                <a:cs typeface="Times New Roman" panose="02020603050405020304" pitchFamily="18" charset="0"/>
              </a:rPr>
              <a:t>不支持</a:t>
            </a:r>
            <a:r>
              <a:rPr lang="zh-CN" altLang="en-US" sz="2800" dirty="0">
                <a:latin typeface="Times New Roman" panose="02020603050405020304" pitchFamily="18" charset="0"/>
                <a:ea typeface="华文楷体" pitchFamily="2" charset="-122"/>
                <a:cs typeface="Times New Roman" panose="02020603050405020304" pitchFamily="18" charset="0"/>
              </a:rPr>
              <a:t>带负权值的边在回路中</a:t>
            </a:r>
            <a:r>
              <a:rPr lang="zh-CN" altLang="en-US" sz="2800" dirty="0">
                <a:ea typeface="华文楷体" pitchFamily="2" charset="-122"/>
                <a:cs typeface="Times New Roman" panose="02020603050405020304" pitchFamily="18" charset="0"/>
              </a:rPr>
              <a:t>且回路中各边权值和为负值</a:t>
            </a:r>
            <a:r>
              <a:rPr lang="zh-CN" altLang="en-US" sz="2800" dirty="0">
                <a:latin typeface="Times New Roman" panose="02020603050405020304" pitchFamily="18" charset="0"/>
                <a:ea typeface="华文楷体" pitchFamily="2" charset="-122"/>
                <a:cs typeface="Times New Roman" panose="02020603050405020304" pitchFamily="18" charset="0"/>
              </a:rPr>
              <a:t>的情况</a:t>
            </a:r>
          </a:p>
        </p:txBody>
      </p:sp>
    </p:spTree>
    <p:extLst>
      <p:ext uri="{BB962C8B-B14F-4D97-AF65-F5344CB8AC3E}">
        <p14:creationId xmlns:p14="http://schemas.microsoft.com/office/powerpoint/2010/main" val="4137673374"/>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5472757" y="746902"/>
            <a:ext cx="1166168"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小结</a:t>
            </a:r>
          </a:p>
        </p:txBody>
      </p:sp>
      <p:cxnSp>
        <p:nvCxnSpPr>
          <p:cNvPr id="5" name="Line 5086"/>
          <p:cNvCxnSpPr>
            <a:cxnSpLocks noChangeShapeType="1"/>
          </p:cNvCxnSpPr>
          <p:nvPr/>
        </p:nvCxnSpPr>
        <p:spPr bwMode="auto">
          <a:xfrm>
            <a:off x="1524000" y="9189720"/>
            <a:ext cx="4914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9" name="文本框 8"/>
          <p:cNvSpPr txBox="1"/>
          <p:nvPr/>
        </p:nvSpPr>
        <p:spPr>
          <a:xfrm>
            <a:off x="357832" y="1793391"/>
            <a:ext cx="11191438" cy="3539430"/>
          </a:xfrm>
          <a:prstGeom prst="rect">
            <a:avLst/>
          </a:prstGeom>
          <a:noFill/>
        </p:spPr>
        <p:txBody>
          <a:bodyPr wrap="square" rtlCol="0">
            <a:spAutoFit/>
          </a:bodyPr>
          <a:lstStyle/>
          <a:p>
            <a:pPr marL="457200" indent="-457200">
              <a:buFont typeface="Wingdings" panose="05000000000000000000" pitchFamily="2" charset="2"/>
              <a:buChar char="Ø"/>
            </a:pP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图是一种最一般的数据结构。图中顶点表示元素、边表示元素间关系，图中任何两个元素之间都可能有关联关系。</a:t>
            </a:r>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pPr marL="457200" indent="-457200">
              <a:buFont typeface="Wingdings" panose="05000000000000000000" pitchFamily="2" charset="2"/>
              <a:buChar char="Ø"/>
            </a:pP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元素及元素关系的存储如果按照线性结构、树形结构存储思路，将元素和元素关系统一在一个框架中去考虑，存储会变得异常艰难。现在换种思路：把元素和元素关系的存储分割开来，各自独立存储。如元素值单独存储在一个数组中，而元素之间的关系，如果按照顺序结构存储，可以存储在一个二维数组中；如果按照链式结构存储可以存储在邻接表中，这样存储问题的解决变得简单了。</a:t>
            </a:r>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5125374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700" y="1479349"/>
            <a:ext cx="11162883" cy="917487"/>
          </a:xfrm>
        </p:spPr>
        <p:txBody>
          <a:bodyPr>
            <a:normAutofit fontScale="77500" lnSpcReduction="20000"/>
          </a:bodyPr>
          <a:lstStyle/>
          <a:p>
            <a:pPr>
              <a:buFont typeface="Wingdings" panose="05000000000000000000" pitchFamily="2" charset="2"/>
              <a:buChar char="Ø"/>
            </a:pPr>
            <a:r>
              <a:rPr lang="zh-CN" altLang="en-US" sz="2800" b="0" dirty="0">
                <a:ea typeface="华文楷体" pitchFamily="2" charset="-122"/>
                <a:cs typeface="Times New Roman" panose="02020603050405020304" pitchFamily="18" charset="0"/>
              </a:rPr>
              <a:t>另外一种观点，顶点到自身没有边，也应用</a:t>
            </a:r>
            <a:r>
              <a:rPr lang="zh-CN" altLang="zh-CN" sz="2800" b="0" dirty="0">
                <a:ea typeface="华文楷体" pitchFamily="2" charset="-122"/>
                <a:cs typeface="Times New Roman" panose="02020603050405020304" pitchFamily="18" charset="0"/>
              </a:rPr>
              <a:t>∞</a:t>
            </a:r>
            <a:r>
              <a:rPr lang="zh-CN" altLang="en-US" sz="2800" b="0" dirty="0">
                <a:ea typeface="华文楷体" pitchFamily="2" charset="-122"/>
                <a:cs typeface="Times New Roman" panose="02020603050405020304" pitchFamily="18" charset="0"/>
              </a:rPr>
              <a:t>表示。</a:t>
            </a:r>
            <a:endParaRPr lang="en-US" altLang="zh-CN" sz="2800" b="0" dirty="0">
              <a:ea typeface="华文楷体" pitchFamily="2" charset="-122"/>
              <a:cs typeface="Times New Roman" panose="02020603050405020304" pitchFamily="18" charset="0"/>
            </a:endParaRPr>
          </a:p>
          <a:p>
            <a:pPr marL="0" indent="0">
              <a:buNone/>
            </a:pPr>
            <a:r>
              <a:rPr lang="zh-CN" altLang="en-US" sz="2800" b="0" dirty="0">
                <a:ea typeface="华文楷体" pitchFamily="2" charset="-122"/>
                <a:cs typeface="Times New Roman" panose="02020603050405020304" pitchFamily="18" charset="0"/>
              </a:rPr>
              <a:t>都可以，本书采用第一种方案。</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p:txBody>
          <a:bodyPr/>
          <a:lstStyle/>
          <a:p>
            <a:pPr marL="838200" indent="-838200">
              <a:defRPr/>
            </a:pPr>
            <a:r>
              <a:rPr lang="zh-CN" altLang="en-US" dirty="0"/>
              <a:t>邻接矩阵：</a:t>
            </a:r>
          </a:p>
        </p:txBody>
      </p:sp>
      <p:pic>
        <p:nvPicPr>
          <p:cNvPr id="2" name="图片 1"/>
          <p:cNvPicPr>
            <a:picLocks noChangeAspect="1"/>
          </p:cNvPicPr>
          <p:nvPr/>
        </p:nvPicPr>
        <p:blipFill>
          <a:blip r:embed="rId3"/>
          <a:stretch>
            <a:fillRect/>
          </a:stretch>
        </p:blipFill>
        <p:spPr>
          <a:xfrm>
            <a:off x="1830965" y="2945823"/>
            <a:ext cx="7781925" cy="3238500"/>
          </a:xfrm>
          <a:prstGeom prst="rect">
            <a:avLst/>
          </a:prstGeom>
        </p:spPr>
      </p:pic>
    </p:spTree>
    <p:extLst>
      <p:ext uri="{BB962C8B-B14F-4D97-AF65-F5344CB8AC3E}">
        <p14:creationId xmlns:p14="http://schemas.microsoft.com/office/powerpoint/2010/main" val="535937386"/>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5472757" y="746902"/>
            <a:ext cx="1166168"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小结</a:t>
            </a:r>
          </a:p>
        </p:txBody>
      </p:sp>
      <p:cxnSp>
        <p:nvCxnSpPr>
          <p:cNvPr id="5" name="Line 5086"/>
          <p:cNvCxnSpPr>
            <a:cxnSpLocks noChangeShapeType="1"/>
          </p:cNvCxnSpPr>
          <p:nvPr/>
        </p:nvCxnSpPr>
        <p:spPr bwMode="auto">
          <a:xfrm>
            <a:off x="1524000" y="9189720"/>
            <a:ext cx="4914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9" name="文本框 8"/>
          <p:cNvSpPr txBox="1"/>
          <p:nvPr/>
        </p:nvSpPr>
        <p:spPr>
          <a:xfrm>
            <a:off x="357832" y="1793391"/>
            <a:ext cx="11191438" cy="2677656"/>
          </a:xfrm>
          <a:prstGeom prst="rect">
            <a:avLst/>
          </a:prstGeom>
          <a:noFill/>
        </p:spPr>
        <p:txBody>
          <a:bodyPr wrap="square" rtlCol="0">
            <a:spAutoFit/>
          </a:bodyPr>
          <a:lstStyle/>
          <a:p>
            <a:pPr marL="457200" indent="-457200">
              <a:buFont typeface="Wingdings" panose="05000000000000000000" pitchFamily="2" charset="2"/>
              <a:buChar char="Ø"/>
            </a:pP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图的遍历算法仍然是其他操作的基础。在遍历算法的基础上可以解决许多复杂的属性类问题，如无向图是否连通、无向图有几个连通分量、有向图是否是强连通图、有向图有几个强连通分量、每个连通分量中顶点有哪些、有向图是否含有环等等。本章讨论了深度优先遍历和广度优先遍历两种典型的算法，它们和二叉树的先序遍历、层次遍历思路相似。</a:t>
            </a:r>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4018998255"/>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5472757" y="746902"/>
            <a:ext cx="1166168"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小结</a:t>
            </a:r>
          </a:p>
        </p:txBody>
      </p:sp>
      <p:cxnSp>
        <p:nvCxnSpPr>
          <p:cNvPr id="5" name="Line 5086"/>
          <p:cNvCxnSpPr>
            <a:cxnSpLocks noChangeShapeType="1"/>
          </p:cNvCxnSpPr>
          <p:nvPr/>
        </p:nvCxnSpPr>
        <p:spPr bwMode="auto">
          <a:xfrm>
            <a:off x="1524000" y="9189720"/>
            <a:ext cx="4914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9" name="文本框 8"/>
          <p:cNvSpPr txBox="1"/>
          <p:nvPr/>
        </p:nvSpPr>
        <p:spPr>
          <a:xfrm>
            <a:off x="357832" y="1793391"/>
            <a:ext cx="11191438" cy="3108543"/>
          </a:xfrm>
          <a:prstGeom prst="rect">
            <a:avLst/>
          </a:prstGeom>
          <a:noFill/>
        </p:spPr>
        <p:txBody>
          <a:bodyPr wrap="square" rtlCol="0">
            <a:spAutoFit/>
          </a:bodyPr>
          <a:lstStyle/>
          <a:p>
            <a:pPr marL="457200" indent="-457200">
              <a:buFont typeface="Wingdings" panose="05000000000000000000" pitchFamily="2" charset="2"/>
              <a:buChar char="Ø"/>
            </a:pP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图的应用非常广泛，在日常工作和生活中比比皆是。本章详细讨论了对一个图如何求出其最小代价生成树、顶点之间的最短路径、拓扑排序和工程中的关键路径、关键活动。可以看出，利用图结构能解决的问题很多，</a:t>
            </a:r>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pPr marL="457200" indent="-457200">
              <a:buFont typeface="Wingdings" panose="05000000000000000000" pitchFamily="2" charset="2"/>
              <a:buChar char="Ø"/>
            </a:pP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本章讨论的算法多，具体的实现都依托于它的两种存储：邻接矩阵和邻接表方式，这两种方式的具体操作涉及到的都是最基础的数组和单链表操作，因此相对来说算法实现难度并不很大。</a:t>
            </a:r>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19906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8" y="604706"/>
            <a:ext cx="11447161" cy="6054511"/>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#define </a:t>
            </a:r>
            <a:r>
              <a:rPr lang="en-US" altLang="zh-CN" b="0" dirty="0" err="1">
                <a:ea typeface="华文楷体" panose="02010600040101010101" pitchFamily="2" charset="-122"/>
                <a:cs typeface="Times New Roman" panose="02020603050405020304" pitchFamily="18" charset="0"/>
              </a:rPr>
              <a:t>DefaultNumVertex</a:t>
            </a:r>
            <a:r>
              <a:rPr lang="en-US" altLang="zh-CN" b="0" dirty="0">
                <a:ea typeface="华文楷体" panose="02010600040101010101" pitchFamily="2" charset="-122"/>
                <a:cs typeface="Times New Roman" panose="02020603050405020304" pitchFamily="18" charset="0"/>
              </a:rPr>
              <a:t> 20</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class </a:t>
            </a:r>
            <a:r>
              <a:rPr lang="en-US" altLang="zh-CN" b="0" dirty="0" err="1">
                <a:ea typeface="华文楷体" panose="02010600040101010101" pitchFamily="2" charset="-122"/>
                <a:cs typeface="Times New Roman" panose="02020603050405020304" pitchFamily="18" charset="0"/>
              </a:rPr>
              <a:t>outOfBound</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class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class Graph</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private: //7</a:t>
            </a:r>
            <a:r>
              <a:rPr lang="zh-CN" altLang="en-US" b="0" dirty="0">
                <a:ea typeface="华文楷体" panose="02010600040101010101" pitchFamily="2" charset="-122"/>
                <a:cs typeface="Times New Roman" panose="02020603050405020304" pitchFamily="18" charset="0"/>
              </a:rPr>
              <a:t>个属性</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dirty="0">
                <a:ea typeface="华文楷体" panose="02010600040101010101" pitchFamily="2" charset="-122"/>
                <a:cs typeface="Times New Roman" panose="02020603050405020304" pitchFamily="18" charset="0"/>
              </a:rPr>
              <a:t>edges</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图的实际顶点数和实际边数</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maxVertex</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图顶点的最大可能数量</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   // </a:t>
            </a:r>
            <a:r>
              <a:rPr lang="zh-CN" altLang="zh-CN" b="0" dirty="0">
                <a:ea typeface="华文楷体" panose="02010600040101010101" pitchFamily="2" charset="-122"/>
                <a:cs typeface="Times New Roman" panose="02020603050405020304" pitchFamily="18" charset="0"/>
              </a:rPr>
              <a:t>保存顶点数据的一维数组</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edgeMatrix</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保存邻接矩阵内容的二维数组</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noEdge</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无边的标志，一般图为</a:t>
            </a:r>
            <a:r>
              <a:rPr lang="en-US" altLang="zh-CN" b="0" dirty="0">
                <a:ea typeface="华文楷体" panose="02010600040101010101" pitchFamily="2" charset="-122"/>
                <a:cs typeface="Times New Roman" panose="02020603050405020304" pitchFamily="18" charset="0"/>
              </a:rPr>
              <a:t>0</a:t>
            </a:r>
            <a:r>
              <a:rPr lang="zh-CN" altLang="zh-CN" b="0" dirty="0">
                <a:ea typeface="华文楷体" panose="02010600040101010101" pitchFamily="2" charset="-122"/>
                <a:cs typeface="Times New Roman" panose="02020603050405020304" pitchFamily="18" charset="0"/>
              </a:rPr>
              <a:t>， 网为无穷大</a:t>
            </a:r>
            <a:r>
              <a:rPr lang="en-US" altLang="zh-CN" b="0" dirty="0">
                <a:ea typeface="华文楷体" panose="02010600040101010101" pitchFamily="2" charset="-122"/>
                <a:cs typeface="Times New Roman" panose="02020603050405020304" pitchFamily="18" charset="0"/>
              </a:rPr>
              <a:t>MAXNUM</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bool directed;          //</a:t>
            </a:r>
            <a:r>
              <a:rPr lang="zh-CN" altLang="zh-CN" b="0" dirty="0">
                <a:ea typeface="华文楷体" panose="02010600040101010101" pitchFamily="2" charset="-122"/>
                <a:cs typeface="Times New Roman" panose="02020603050405020304" pitchFamily="18" charset="0"/>
              </a:rPr>
              <a:t>有向图为</a:t>
            </a:r>
            <a:r>
              <a:rPr lang="en-US" altLang="zh-CN" b="0" dirty="0">
                <a:ea typeface="华文楷体" panose="02010600040101010101" pitchFamily="2" charset="-122"/>
                <a:cs typeface="Times New Roman" panose="02020603050405020304" pitchFamily="18" charset="0"/>
              </a:rPr>
              <a:t>1</a:t>
            </a:r>
            <a:r>
              <a:rPr lang="zh-CN" altLang="zh-CN" b="0" dirty="0">
                <a:ea typeface="华文楷体" panose="02010600040101010101" pitchFamily="2" charset="-122"/>
                <a:cs typeface="Times New Roman" panose="02020603050405020304" pitchFamily="18" charset="0"/>
              </a:rPr>
              <a:t>，无向图为</a:t>
            </a:r>
            <a:r>
              <a:rPr lang="en-US" altLang="zh-CN" b="0" dirty="0">
                <a:ea typeface="华文楷体" panose="02010600040101010101" pitchFamily="2" charset="-122"/>
                <a:cs typeface="Times New Roman" panose="02020603050405020304" pitchFamily="18" charset="0"/>
              </a:rPr>
              <a:t>0</a:t>
            </a:r>
            <a:endParaRPr lang="zh-CN" altLang="zh-CN"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016098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40038" y="863124"/>
            <a:ext cx="11447161" cy="5723414"/>
          </a:xfrm>
        </p:spPr>
        <p:txBody>
          <a:bodyPr>
            <a:noAutofit/>
          </a:bodyPr>
          <a:lstStyle/>
          <a:p>
            <a:pPr marL="0" indent="0">
              <a:buNone/>
            </a:pPr>
            <a:r>
              <a:rPr lang="en-US" altLang="zh-CN" dirty="0"/>
              <a:t> </a:t>
            </a:r>
            <a:r>
              <a:rPr lang="en-US" altLang="zh-CN" b="0" dirty="0">
                <a:ea typeface="华文楷体" panose="02010600040101010101" pitchFamily="2" charset="-122"/>
                <a:cs typeface="Times New Roman" panose="02020603050405020304" pitchFamily="18" charset="0"/>
              </a:rPr>
              <a:t>public:</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初始化图结构</a:t>
            </a:r>
            <a:r>
              <a:rPr lang="en-US" altLang="zh-CN" b="0" dirty="0">
                <a:ea typeface="华文楷体" panose="02010600040101010101" pitchFamily="2" charset="-122"/>
                <a:cs typeface="Times New Roman" panose="02020603050405020304" pitchFamily="18" charset="0"/>
              </a:rPr>
              <a:t>g</a:t>
            </a:r>
            <a:r>
              <a:rPr lang="zh-CN" altLang="zh-CN" b="0" dirty="0">
                <a:ea typeface="华文楷体" panose="02010600040101010101" pitchFamily="2" charset="-122"/>
                <a:cs typeface="Times New Roman" panose="02020603050405020304" pitchFamily="18" charset="0"/>
              </a:rPr>
              <a:t>，</a:t>
            </a:r>
            <a:r>
              <a:rPr lang="en-US" altLang="zh-CN" b="0" dirty="0">
                <a:ea typeface="华文楷体" panose="02010600040101010101" pitchFamily="2" charset="-122"/>
                <a:cs typeface="Times New Roman" panose="02020603050405020304" pitchFamily="18" charset="0"/>
              </a:rPr>
              <a:t>direct</a:t>
            </a:r>
            <a:r>
              <a:rPr lang="zh-CN" altLang="zh-CN" b="0" dirty="0">
                <a:ea typeface="华文楷体" panose="02010600040101010101" pitchFamily="2" charset="-122"/>
                <a:cs typeface="Times New Roman" panose="02020603050405020304" pitchFamily="18" charset="0"/>
              </a:rPr>
              <a:t>为是否有向图标志，</a:t>
            </a:r>
            <a:r>
              <a:rPr lang="en-US" altLang="zh-CN" b="0" dirty="0">
                <a:ea typeface="华文楷体" panose="02010600040101010101" pitchFamily="2" charset="-122"/>
                <a:cs typeface="Times New Roman" panose="02020603050405020304" pitchFamily="18" charset="0"/>
              </a:rPr>
              <a:t>e</a:t>
            </a:r>
            <a:r>
              <a:rPr lang="zh-CN" altLang="zh-CN" b="0" dirty="0">
                <a:ea typeface="华文楷体" panose="02010600040101010101" pitchFamily="2" charset="-122"/>
                <a:cs typeface="Times New Roman" panose="02020603050405020304" pitchFamily="18" charset="0"/>
              </a:rPr>
              <a:t>为无边数据</a:t>
            </a:r>
          </a:p>
          <a:p>
            <a:pPr marL="0" indent="0">
              <a:buNone/>
            </a:pPr>
            <a:r>
              <a:rPr lang="en-US" altLang="zh-CN" b="0" dirty="0">
                <a:ea typeface="华文楷体" panose="02010600040101010101" pitchFamily="2" charset="-122"/>
                <a:cs typeface="Times New Roman" panose="02020603050405020304" pitchFamily="18" charset="0"/>
              </a:rPr>
              <a:t>        Graph(bool direct,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 e);      ~Graph();</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numberOfVertex</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 return </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 // </a:t>
            </a:r>
            <a:r>
              <a:rPr lang="zh-CN" altLang="zh-CN" b="0" dirty="0">
                <a:ea typeface="华文楷体" panose="02010600040101010101" pitchFamily="2" charset="-122"/>
                <a:cs typeface="Times New Roman" panose="02020603050405020304" pitchFamily="18" charset="0"/>
              </a:rPr>
              <a:t>返回图当前顶点数</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numberOfEdge</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 return edges; }; // </a:t>
            </a:r>
            <a:r>
              <a:rPr lang="zh-CN" altLang="zh-CN" b="0" dirty="0">
                <a:ea typeface="华文楷体" panose="02010600040101010101" pitchFamily="2" charset="-122"/>
                <a:cs typeface="Times New Roman" panose="02020603050405020304" pitchFamily="18" charset="0"/>
              </a:rPr>
              <a:t>返回图当前边数</a:t>
            </a:r>
          </a:p>
          <a:p>
            <a:pPr marL="0" indent="0">
              <a:buNone/>
            </a:pPr>
            <a:r>
              <a:rPr lang="en-US" altLang="zh-CN" b="0" dirty="0">
                <a:solidFill>
                  <a:srgbClr val="FF0000"/>
                </a:solidFill>
                <a:ea typeface="华文楷体" panose="02010600040101010101" pitchFamily="2" charset="-122"/>
                <a:cs typeface="Times New Roman" panose="02020603050405020304" pitchFamily="18" charset="0"/>
              </a:rPr>
              <a:t>        //</a:t>
            </a:r>
            <a:r>
              <a:rPr lang="zh-CN" altLang="zh-CN" b="0" dirty="0">
                <a:solidFill>
                  <a:srgbClr val="FF0000"/>
                </a:solidFill>
                <a:ea typeface="华文楷体" panose="02010600040101010101" pitchFamily="2" charset="-122"/>
                <a:cs typeface="Times New Roman" panose="02020603050405020304" pitchFamily="18" charset="0"/>
              </a:rPr>
              <a:t>返回顶点为</a:t>
            </a:r>
            <a:r>
              <a:rPr lang="en-US" altLang="zh-CN" b="0" dirty="0">
                <a:solidFill>
                  <a:srgbClr val="FF0000"/>
                </a:solidFill>
                <a:ea typeface="华文楷体" panose="02010600040101010101" pitchFamily="2" charset="-122"/>
                <a:cs typeface="Times New Roman" panose="02020603050405020304" pitchFamily="18" charset="0"/>
              </a:rPr>
              <a:t>vertex</a:t>
            </a:r>
            <a:r>
              <a:rPr lang="zh-CN" altLang="zh-CN" b="0" dirty="0">
                <a:solidFill>
                  <a:srgbClr val="FF0000"/>
                </a:solidFill>
                <a:ea typeface="华文楷体" panose="02010600040101010101" pitchFamily="2" charset="-122"/>
                <a:cs typeface="Times New Roman" panose="02020603050405020304" pitchFamily="18" charset="0"/>
              </a:rPr>
              <a:t>值的元素在顶点表中的下标</a:t>
            </a:r>
            <a:r>
              <a:rPr lang="zh-CN" altLang="en-US" b="0" dirty="0">
                <a:solidFill>
                  <a:srgbClr val="FF0000"/>
                </a:solidFill>
                <a:ea typeface="华文楷体" panose="02010600040101010101" pitchFamily="2" charset="-122"/>
                <a:cs typeface="Times New Roman" panose="02020603050405020304" pitchFamily="18" charset="0"/>
              </a:rPr>
              <a:t>，无则</a:t>
            </a:r>
            <a:r>
              <a:rPr lang="en-US" altLang="zh-CN" b="0" dirty="0">
                <a:solidFill>
                  <a:srgbClr val="FF0000"/>
                </a:solidFill>
                <a:ea typeface="华文楷体" panose="02010600040101010101" pitchFamily="2" charset="-122"/>
                <a:cs typeface="Times New Roman" panose="02020603050405020304" pitchFamily="18" charset="0"/>
              </a:rPr>
              <a:t>-1</a:t>
            </a:r>
            <a:r>
              <a:rPr lang="zh-CN" altLang="en-US" b="0" dirty="0">
                <a:solidFill>
                  <a:srgbClr val="FF0000"/>
                </a:solidFill>
                <a:ea typeface="华文楷体" panose="02010600040101010101" pitchFamily="2" charset="-122"/>
                <a:cs typeface="Times New Roman" panose="02020603050405020304" pitchFamily="18" charset="0"/>
              </a:rPr>
              <a:t>。</a:t>
            </a:r>
            <a:endParaRPr lang="zh-CN" altLang="zh-CN" b="0" dirty="0">
              <a:solidFill>
                <a:srgbClr val="FF0000"/>
              </a:solidFill>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int </a:t>
            </a:r>
            <a:r>
              <a:rPr lang="en-US" altLang="zh-CN" b="0" dirty="0" err="1">
                <a:ea typeface="华文楷体" panose="02010600040101010101" pitchFamily="2" charset="-122"/>
                <a:cs typeface="Times New Roman" panose="02020603050405020304" pitchFamily="18" charset="0"/>
              </a:rPr>
              <a:t>getVertex</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vertex)const; ; </a:t>
            </a: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判断某两个顶点间是否有边</a:t>
            </a:r>
          </a:p>
          <a:p>
            <a:pPr marL="0" indent="0">
              <a:buNone/>
            </a:pPr>
            <a:r>
              <a:rPr lang="en-US" altLang="zh-CN" b="0" dirty="0">
                <a:ea typeface="华文楷体" panose="02010600040101010101" pitchFamily="2" charset="-122"/>
                <a:cs typeface="Times New Roman" panose="02020603050405020304" pitchFamily="18" charset="0"/>
              </a:rPr>
              <a:t>        bool </a:t>
            </a:r>
            <a:r>
              <a:rPr lang="en-US" altLang="zh-CN" b="0" dirty="0" err="1">
                <a:ea typeface="华文楷体" panose="02010600040101010101" pitchFamily="2" charset="-122"/>
                <a:cs typeface="Times New Roman" panose="02020603050405020304" pitchFamily="18" charset="0"/>
              </a:rPr>
              <a:t>existEdge</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vertex1,verType vertex2)</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void </a:t>
            </a:r>
            <a:r>
              <a:rPr lang="en-US" altLang="zh-CN" b="0" dirty="0" err="1">
                <a:ea typeface="华文楷体" panose="02010600040101010101" pitchFamily="2" charset="-122"/>
                <a:cs typeface="Times New Roman" panose="02020603050405020304" pitchFamily="18" charset="0"/>
              </a:rPr>
              <a:t>insertVertex</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 ); //</a:t>
            </a:r>
            <a:r>
              <a:rPr lang="zh-CN" altLang="zh-CN" b="0" dirty="0">
                <a:ea typeface="华文楷体" panose="02010600040101010101" pitchFamily="2" charset="-122"/>
                <a:cs typeface="Times New Roman" panose="02020603050405020304" pitchFamily="18" charset="0"/>
              </a:rPr>
              <a:t>插入顶点</a:t>
            </a:r>
          </a:p>
        </p:txBody>
      </p:sp>
    </p:spTree>
    <p:extLst>
      <p:ext uri="{BB962C8B-B14F-4D97-AF65-F5344CB8AC3E}">
        <p14:creationId xmlns:p14="http://schemas.microsoft.com/office/powerpoint/2010/main" val="36712406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40038" y="863123"/>
            <a:ext cx="11447161" cy="5776215"/>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        void </a:t>
            </a:r>
            <a:r>
              <a:rPr lang="en-US" altLang="zh-CN" b="0" dirty="0" err="1">
                <a:ea typeface="华文楷体" panose="02010600040101010101" pitchFamily="2" charset="-122"/>
                <a:cs typeface="Times New Roman" panose="02020603050405020304" pitchFamily="18" charset="0"/>
              </a:rPr>
              <a:t>insertEdge</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vertex1,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vertex2,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 edge); //</a:t>
            </a:r>
            <a:r>
              <a:rPr lang="zh-CN" altLang="zh-CN" b="0" dirty="0">
                <a:ea typeface="华文楷体" panose="02010600040101010101" pitchFamily="2" charset="-122"/>
                <a:cs typeface="Times New Roman" panose="02020603050405020304" pitchFamily="18" charset="0"/>
              </a:rPr>
              <a:t>插入边</a:t>
            </a:r>
          </a:p>
          <a:p>
            <a:pPr marL="0" indent="0">
              <a:buNone/>
            </a:pPr>
            <a:r>
              <a:rPr lang="en-US" altLang="zh-CN" b="0" dirty="0">
                <a:ea typeface="华文楷体" panose="02010600040101010101" pitchFamily="2" charset="-122"/>
                <a:cs typeface="Times New Roman" panose="02020603050405020304" pitchFamily="18" charset="0"/>
              </a:rPr>
              <a:t>        void </a:t>
            </a:r>
            <a:r>
              <a:rPr lang="en-US" altLang="zh-CN" b="0" dirty="0" err="1">
                <a:ea typeface="华文楷体" panose="02010600040101010101" pitchFamily="2" charset="-122"/>
                <a:cs typeface="Times New Roman" panose="02020603050405020304" pitchFamily="18" charset="0"/>
              </a:rPr>
              <a:t>removeVertex</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  //</a:t>
            </a:r>
            <a:r>
              <a:rPr lang="zh-CN" altLang="zh-CN" b="0" dirty="0">
                <a:ea typeface="华文楷体" panose="02010600040101010101" pitchFamily="2" charset="-122"/>
                <a:cs typeface="Times New Roman" panose="02020603050405020304" pitchFamily="18" charset="0"/>
              </a:rPr>
              <a:t>删除顶点</a:t>
            </a:r>
          </a:p>
          <a:p>
            <a:pPr marL="0" indent="0">
              <a:buNone/>
            </a:pPr>
            <a:r>
              <a:rPr lang="en-US" altLang="zh-CN" b="0" dirty="0">
                <a:ea typeface="华文楷体" panose="02010600040101010101" pitchFamily="2" charset="-122"/>
                <a:cs typeface="Times New Roman" panose="02020603050405020304" pitchFamily="18" charset="0"/>
              </a:rPr>
              <a:t>        void </a:t>
            </a:r>
            <a:r>
              <a:rPr lang="en-US" altLang="zh-CN" b="0" dirty="0" err="1">
                <a:ea typeface="华文楷体" panose="02010600040101010101" pitchFamily="2" charset="-122"/>
                <a:cs typeface="Times New Roman" panose="02020603050405020304" pitchFamily="18" charset="0"/>
              </a:rPr>
              <a:t>removeEdge</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vertex1,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vertex2); //</a:t>
            </a:r>
            <a:r>
              <a:rPr lang="zh-CN" altLang="zh-CN" b="0" dirty="0">
                <a:ea typeface="华文楷体" panose="02010600040101010101" pitchFamily="2" charset="-122"/>
                <a:cs typeface="Times New Roman" panose="02020603050405020304" pitchFamily="18" charset="0"/>
              </a:rPr>
              <a:t>删除边</a:t>
            </a: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返回顶点</a:t>
            </a:r>
            <a:r>
              <a:rPr lang="en-US" altLang="zh-CN" b="0" dirty="0">
                <a:ea typeface="华文楷体" panose="02010600040101010101" pitchFamily="2" charset="-122"/>
                <a:cs typeface="Times New Roman" panose="02020603050405020304" pitchFamily="18" charset="0"/>
              </a:rPr>
              <a:t>vertex</a:t>
            </a:r>
            <a:r>
              <a:rPr lang="zh-CN" altLang="zh-CN" b="0" dirty="0">
                <a:ea typeface="华文楷体" panose="02010600040101010101" pitchFamily="2" charset="-122"/>
                <a:cs typeface="Times New Roman" panose="02020603050405020304" pitchFamily="18" charset="0"/>
              </a:rPr>
              <a:t>的第一个邻接点</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如果无邻接点返回</a:t>
            </a:r>
            <a:r>
              <a:rPr lang="en-US" altLang="zh-CN" b="0" dirty="0">
                <a:ea typeface="华文楷体" panose="02010600040101010101" pitchFamily="2" charset="-122"/>
                <a:cs typeface="Times New Roman" panose="02020603050405020304" pitchFamily="18" charset="0"/>
              </a:rPr>
              <a:t>-1</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getFirstNeighbor</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 ) </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返回顶点</a:t>
            </a:r>
            <a:r>
              <a:rPr lang="en-US" altLang="zh-CN" b="0" dirty="0">
                <a:ea typeface="华文楷体" panose="02010600040101010101" pitchFamily="2" charset="-122"/>
                <a:cs typeface="Times New Roman" panose="02020603050405020304" pitchFamily="18" charset="0"/>
              </a:rPr>
              <a:t>vertex1</a:t>
            </a:r>
            <a:r>
              <a:rPr lang="zh-CN" altLang="zh-CN" b="0" dirty="0">
                <a:ea typeface="华文楷体" panose="02010600040101010101" pitchFamily="2" charset="-122"/>
                <a:cs typeface="Times New Roman" panose="02020603050405020304" pitchFamily="18" charset="0"/>
              </a:rPr>
              <a:t>相对</a:t>
            </a:r>
            <a:r>
              <a:rPr lang="en-US" altLang="zh-CN" b="0" dirty="0">
                <a:ea typeface="华文楷体" panose="02010600040101010101" pitchFamily="2" charset="-122"/>
                <a:cs typeface="Times New Roman" panose="02020603050405020304" pitchFamily="18" charset="0"/>
              </a:rPr>
              <a:t>vertex2</a:t>
            </a:r>
            <a:r>
              <a:rPr lang="zh-CN" altLang="zh-CN" b="0" dirty="0">
                <a:ea typeface="华文楷体" panose="02010600040101010101" pitchFamily="2" charset="-122"/>
                <a:cs typeface="Times New Roman" panose="02020603050405020304" pitchFamily="18" charset="0"/>
              </a:rPr>
              <a:t>的下一个邻接点，如果无下一个邻接点返回</a:t>
            </a:r>
            <a:r>
              <a:rPr lang="en-US" altLang="zh-CN" b="0" dirty="0">
                <a:ea typeface="华文楷体" panose="02010600040101010101" pitchFamily="2" charset="-122"/>
                <a:cs typeface="Times New Roman" panose="02020603050405020304" pitchFamily="18" charset="0"/>
              </a:rPr>
              <a:t>-1</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getNextNeighbor</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vertex1,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vertex2)</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void </a:t>
            </a:r>
            <a:r>
              <a:rPr lang="en-US" altLang="zh-CN" b="0" dirty="0" err="1">
                <a:ea typeface="华文楷体" panose="02010600040101010101" pitchFamily="2" charset="-122"/>
                <a:cs typeface="Times New Roman" panose="02020603050405020304" pitchFamily="18" charset="0"/>
              </a:rPr>
              <a:t>disp</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显示邻接矩阵的值</a:t>
            </a:r>
          </a:p>
          <a:p>
            <a:pPr marL="0" indent="0">
              <a:buNone/>
            </a:pP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6508298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40038" y="863123"/>
            <a:ext cx="11447161" cy="5776215"/>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初始化图结构</a:t>
            </a:r>
            <a:r>
              <a:rPr lang="en-US" altLang="zh-CN" b="0" dirty="0">
                <a:ea typeface="华文楷体" panose="02010600040101010101" pitchFamily="2" charset="-122"/>
                <a:cs typeface="Times New Roman" panose="02020603050405020304" pitchFamily="18" charset="0"/>
              </a:rPr>
              <a:t>g</a:t>
            </a:r>
            <a:r>
              <a:rPr lang="zh-CN" altLang="zh-CN" b="0" dirty="0">
                <a:ea typeface="华文楷体" panose="02010600040101010101" pitchFamily="2" charset="-122"/>
                <a:cs typeface="Times New Roman" panose="02020603050405020304" pitchFamily="18" charset="0"/>
              </a:rPr>
              <a:t>，</a:t>
            </a:r>
            <a:r>
              <a:rPr lang="en-US" altLang="zh-CN" b="0" dirty="0">
                <a:ea typeface="华文楷体" panose="02010600040101010101" pitchFamily="2" charset="-122"/>
                <a:cs typeface="Times New Roman" panose="02020603050405020304" pitchFamily="18" charset="0"/>
              </a:rPr>
              <a:t>direct</a:t>
            </a:r>
            <a:r>
              <a:rPr lang="zh-CN" altLang="zh-CN" b="0" dirty="0">
                <a:ea typeface="华文楷体" panose="02010600040101010101" pitchFamily="2" charset="-122"/>
                <a:cs typeface="Times New Roman" panose="02020603050405020304" pitchFamily="18" charset="0"/>
              </a:rPr>
              <a:t>为是否有向图标志，</a:t>
            </a:r>
            <a:r>
              <a:rPr lang="en-US" altLang="zh-CN" b="0" dirty="0">
                <a:ea typeface="华文楷体" panose="02010600040101010101" pitchFamily="2" charset="-122"/>
                <a:cs typeface="Times New Roman" panose="02020603050405020304" pitchFamily="18" charset="0"/>
              </a:rPr>
              <a:t>e</a:t>
            </a:r>
            <a:r>
              <a:rPr lang="zh-CN" altLang="zh-CN" b="0" dirty="0">
                <a:ea typeface="华文楷体" panose="02010600040101010101" pitchFamily="2" charset="-122"/>
                <a:cs typeface="Times New Roman" panose="02020603050405020304" pitchFamily="18" charset="0"/>
              </a:rPr>
              <a:t>为无边数据</a:t>
            </a:r>
          </a:p>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class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Graph&lt;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&gt;::Graph(bool direct,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 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j;</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初始化属性</a:t>
            </a:r>
          </a:p>
          <a:p>
            <a:pPr marL="0" indent="0">
              <a:buNone/>
            </a:pPr>
            <a:r>
              <a:rPr lang="en-US" altLang="zh-CN" b="0" dirty="0">
                <a:ea typeface="华文楷体" panose="02010600040101010101" pitchFamily="2" charset="-122"/>
                <a:cs typeface="Times New Roman" panose="02020603050405020304" pitchFamily="18" charset="0"/>
              </a:rPr>
              <a:t>    directed = direct;    </a:t>
            </a:r>
            <a:r>
              <a:rPr lang="en-US" altLang="zh-CN" b="0" dirty="0" err="1">
                <a:ea typeface="华文楷体" panose="02010600040101010101" pitchFamily="2" charset="-122"/>
                <a:cs typeface="Times New Roman" panose="02020603050405020304" pitchFamily="18" charset="0"/>
              </a:rPr>
              <a:t>noEdge</a:t>
            </a:r>
            <a:r>
              <a:rPr lang="en-US" altLang="zh-CN" b="0" dirty="0">
                <a:ea typeface="华文楷体" panose="02010600040101010101" pitchFamily="2" charset="-122"/>
                <a:cs typeface="Times New Roman" panose="02020603050405020304" pitchFamily="18" charset="0"/>
              </a:rPr>
              <a:t> = e;    </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 0;   edges = 0;</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maxVertex</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DefaultNumVertex</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为存顶点的一维数组和存边的二维数组创建空间</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 = new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maxVertex</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edgeMatrix</a:t>
            </a:r>
            <a:r>
              <a:rPr lang="en-US" altLang="zh-CN" b="0" dirty="0">
                <a:ea typeface="华文楷体" panose="02010600040101010101" pitchFamily="2" charset="-122"/>
                <a:cs typeface="Times New Roman" panose="02020603050405020304" pitchFamily="18" charset="0"/>
              </a:rPr>
              <a:t> = new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maxVertex</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6072367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0647" y="803489"/>
            <a:ext cx="11447161" cy="5756337"/>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初始化图结构</a:t>
            </a:r>
            <a:r>
              <a:rPr lang="en-US" altLang="zh-CN" b="0" dirty="0">
                <a:ea typeface="华文楷体" panose="02010600040101010101" pitchFamily="2" charset="-122"/>
                <a:cs typeface="Times New Roman" panose="02020603050405020304" pitchFamily="18" charset="0"/>
              </a:rPr>
              <a:t>g</a:t>
            </a:r>
            <a:r>
              <a:rPr lang="zh-CN" altLang="zh-CN" b="0" dirty="0">
                <a:ea typeface="华文楷体" panose="02010600040101010101" pitchFamily="2" charset="-122"/>
                <a:cs typeface="Times New Roman" panose="02020603050405020304" pitchFamily="18" charset="0"/>
              </a:rPr>
              <a:t>，</a:t>
            </a:r>
            <a:r>
              <a:rPr lang="en-US" altLang="zh-CN" b="0" dirty="0">
                <a:ea typeface="华文楷体" panose="02010600040101010101" pitchFamily="2" charset="-122"/>
                <a:cs typeface="Times New Roman" panose="02020603050405020304" pitchFamily="18" charset="0"/>
              </a:rPr>
              <a:t>direct</a:t>
            </a:r>
            <a:r>
              <a:rPr lang="zh-CN" altLang="zh-CN" b="0" dirty="0">
                <a:ea typeface="华文楷体" panose="02010600040101010101" pitchFamily="2" charset="-122"/>
                <a:cs typeface="Times New Roman" panose="02020603050405020304" pitchFamily="18" charset="0"/>
              </a:rPr>
              <a:t>为是否有向图标志，</a:t>
            </a:r>
            <a:r>
              <a:rPr lang="en-US" altLang="zh-CN" b="0" dirty="0">
                <a:ea typeface="华文楷体" panose="02010600040101010101" pitchFamily="2" charset="-122"/>
                <a:cs typeface="Times New Roman" panose="02020603050405020304" pitchFamily="18" charset="0"/>
              </a:rPr>
              <a:t>e</a:t>
            </a:r>
            <a:r>
              <a:rPr lang="zh-CN" altLang="zh-CN" b="0" dirty="0">
                <a:ea typeface="华文楷体" panose="02010600040101010101" pitchFamily="2" charset="-122"/>
                <a:cs typeface="Times New Roman" panose="02020603050405020304" pitchFamily="18" charset="0"/>
              </a:rPr>
              <a:t>为无边数据</a:t>
            </a:r>
          </a:p>
          <a:p>
            <a:pPr marL="0" indent="0">
              <a:buNone/>
            </a:pPr>
            <a:r>
              <a:rPr lang="en-US" altLang="zh-CN" b="0" dirty="0">
                <a:ea typeface="华文楷体" panose="02010600040101010101" pitchFamily="2" charset="-122"/>
                <a:cs typeface="Times New Roman" panose="02020603050405020304" pitchFamily="18" charset="0"/>
              </a:rPr>
              <a:t>    for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maxVertex</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edgeMatrix</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 new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maxVertex</a:t>
            </a:r>
            <a:r>
              <a:rPr lang="en-US" altLang="zh-CN" b="0" dirty="0">
                <a:ea typeface="华文楷体" panose="02010600040101010101" pitchFamily="2" charset="-122"/>
                <a:cs typeface="Times New Roman" panose="02020603050405020304" pitchFamily="18" charset="0"/>
              </a:rPr>
              <a:t>];</a:t>
            </a:r>
          </a:p>
          <a:p>
            <a:pPr marL="0" indent="0">
              <a:buNone/>
            </a:pP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初始化二维数组，边的个数为</a:t>
            </a:r>
            <a:r>
              <a:rPr lang="en-US" altLang="zh-CN" b="0" dirty="0">
                <a:ea typeface="华文楷体" panose="02010600040101010101" pitchFamily="2" charset="-122"/>
                <a:cs typeface="Times New Roman" panose="02020603050405020304" pitchFamily="18" charset="0"/>
              </a:rPr>
              <a:t>0</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for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maxVertex</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for (j=0; j&lt;</a:t>
            </a:r>
            <a:r>
              <a:rPr lang="en-US" altLang="zh-CN" b="0" dirty="0" err="1">
                <a:ea typeface="华文楷体" panose="02010600040101010101" pitchFamily="2" charset="-122"/>
                <a:cs typeface="Times New Roman" panose="02020603050405020304" pitchFamily="18" charset="0"/>
              </a:rPr>
              <a:t>maxVertex</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j++</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dirty="0">
                <a:ea typeface="华文楷体" panose="02010600040101010101" pitchFamily="2" charset="-122"/>
                <a:cs typeface="Times New Roman" panose="02020603050405020304" pitchFamily="18" charset="0"/>
              </a:rPr>
              <a:t>                if (</a:t>
            </a:r>
            <a:r>
              <a:rPr lang="en-US" altLang="zh-CN" dirty="0" err="1">
                <a:ea typeface="华文楷体" panose="02010600040101010101" pitchFamily="2" charset="-122"/>
                <a:cs typeface="Times New Roman" panose="02020603050405020304" pitchFamily="18" charset="0"/>
              </a:rPr>
              <a:t>i</a:t>
            </a:r>
            <a:r>
              <a:rPr lang="en-US" altLang="zh-CN" dirty="0">
                <a:ea typeface="华文楷体" panose="02010600040101010101" pitchFamily="2" charset="-122"/>
                <a:cs typeface="Times New Roman" panose="02020603050405020304" pitchFamily="18" charset="0"/>
              </a:rPr>
              <a:t>==j)   </a:t>
            </a:r>
            <a:r>
              <a:rPr lang="en-US" altLang="zh-CN" dirty="0" err="1">
                <a:ea typeface="华文楷体" panose="02010600040101010101" pitchFamily="2" charset="-122"/>
                <a:cs typeface="Times New Roman" panose="02020603050405020304" pitchFamily="18" charset="0"/>
              </a:rPr>
              <a:t>edgeMatrix</a:t>
            </a:r>
            <a:r>
              <a:rPr lang="en-US" altLang="zh-CN" dirty="0">
                <a:ea typeface="华文楷体" panose="02010600040101010101" pitchFamily="2" charset="-122"/>
                <a:cs typeface="Times New Roman" panose="02020603050405020304" pitchFamily="18" charset="0"/>
              </a:rPr>
              <a:t>[</a:t>
            </a:r>
            <a:r>
              <a:rPr lang="en-US" altLang="zh-CN" dirty="0" err="1">
                <a:ea typeface="华文楷体" panose="02010600040101010101" pitchFamily="2" charset="-122"/>
                <a:cs typeface="Times New Roman" panose="02020603050405020304" pitchFamily="18" charset="0"/>
              </a:rPr>
              <a:t>i</a:t>
            </a:r>
            <a:r>
              <a:rPr lang="en-US" altLang="zh-CN" dirty="0">
                <a:ea typeface="华文楷体" panose="02010600040101010101" pitchFamily="2" charset="-122"/>
                <a:cs typeface="Times New Roman" panose="02020603050405020304" pitchFamily="18" charset="0"/>
              </a:rPr>
              <a:t>][j] = 0;//</a:t>
            </a:r>
            <a:r>
              <a:rPr lang="zh-CN" altLang="zh-CN" dirty="0">
                <a:ea typeface="华文楷体" panose="02010600040101010101" pitchFamily="2" charset="-122"/>
                <a:cs typeface="Times New Roman" panose="02020603050405020304" pitchFamily="18" charset="0"/>
              </a:rPr>
              <a:t>对角线元素</a:t>
            </a:r>
          </a:p>
          <a:p>
            <a:pPr marL="0" indent="0">
              <a:buNone/>
            </a:pPr>
            <a:r>
              <a:rPr lang="en-US" altLang="zh-CN" b="0" dirty="0">
                <a:ea typeface="华文楷体" panose="02010600040101010101" pitchFamily="2" charset="-122"/>
                <a:cs typeface="Times New Roman" panose="02020603050405020304" pitchFamily="18" charset="0"/>
              </a:rPr>
              <a:t>                else   </a:t>
            </a:r>
            <a:r>
              <a:rPr lang="en-US" altLang="zh-CN" b="0" dirty="0" err="1">
                <a:ea typeface="华文楷体" panose="02010600040101010101" pitchFamily="2" charset="-122"/>
                <a:cs typeface="Times New Roman" panose="02020603050405020304" pitchFamily="18" charset="0"/>
              </a:rPr>
              <a:t>edgeMatrix</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][j] = </a:t>
            </a:r>
            <a:r>
              <a:rPr lang="en-US" altLang="zh-CN" b="0" dirty="0" err="1">
                <a:ea typeface="华文楷体" panose="02010600040101010101" pitchFamily="2" charset="-122"/>
                <a:cs typeface="Times New Roman" panose="02020603050405020304" pitchFamily="18" charset="0"/>
              </a:rPr>
              <a:t>noEdge</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无边</a:t>
            </a:r>
          </a:p>
          <a:p>
            <a:pPr marL="0" indent="0">
              <a:buNone/>
            </a:pP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1822951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60525" y="883003"/>
            <a:ext cx="11447161" cy="5259380"/>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class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Graph&lt;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&gt;::~Graph()</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delete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for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maxVertex</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delete []</a:t>
            </a:r>
            <a:r>
              <a:rPr lang="en-US" altLang="zh-CN" b="0" dirty="0" err="1">
                <a:ea typeface="华文楷体" panose="02010600040101010101" pitchFamily="2" charset="-122"/>
                <a:cs typeface="Times New Roman" panose="02020603050405020304" pitchFamily="18" charset="0"/>
              </a:rPr>
              <a:t>edgeMatrix</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delete []</a:t>
            </a:r>
            <a:r>
              <a:rPr lang="en-US" altLang="zh-CN" b="0" dirty="0" err="1">
                <a:ea typeface="华文楷体" panose="02010600040101010101" pitchFamily="2" charset="-122"/>
                <a:cs typeface="Times New Roman" panose="02020603050405020304" pitchFamily="18" charset="0"/>
              </a:rPr>
              <a:t>edgeMatrix</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556453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0"/>
            <a:ext cx="8085041" cy="4205833"/>
          </a:xfrm>
        </p:spPr>
        <p:txBody>
          <a:bodyPr>
            <a:norm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在图中，元素用顶点来表示，元素间的关系用顶点间的边表示。元素集合中任意两个元素之间都可能有相互制约关系，在图中就表现为任意两个顶点间都可能有边相连。</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图可以用一个二元组</a:t>
            </a:r>
            <a:r>
              <a:rPr lang="en-US" altLang="zh-CN" sz="2800" b="0" dirty="0">
                <a:ea typeface="华文楷体" pitchFamily="2" charset="-122"/>
                <a:cs typeface="Times New Roman" panose="02020603050405020304" pitchFamily="18" charset="0"/>
              </a:rPr>
              <a:t>G = (V,E)</a:t>
            </a:r>
            <a:r>
              <a:rPr lang="zh-CN" altLang="zh-CN" sz="2800" b="0" dirty="0">
                <a:ea typeface="华文楷体" pitchFamily="2" charset="-122"/>
                <a:cs typeface="Times New Roman" panose="02020603050405020304" pitchFamily="18" charset="0"/>
              </a:rPr>
              <a:t>表示，其中</a:t>
            </a:r>
            <a:r>
              <a:rPr lang="en-US" altLang="zh-CN" sz="2800" b="0" dirty="0">
                <a:ea typeface="华文楷体" pitchFamily="2" charset="-122"/>
                <a:cs typeface="Times New Roman" panose="02020603050405020304" pitchFamily="18" charset="0"/>
              </a:rPr>
              <a:t>V</a:t>
            </a:r>
            <a:r>
              <a:rPr lang="zh-CN" altLang="zh-CN" sz="2800" b="0" dirty="0">
                <a:ea typeface="华文楷体" pitchFamily="2" charset="-122"/>
                <a:cs typeface="Times New Roman" panose="02020603050405020304" pitchFamily="18" charset="0"/>
              </a:rPr>
              <a:t>是顶点</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即元素</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的非空集合，</a:t>
            </a:r>
            <a:r>
              <a:rPr lang="en-US" altLang="zh-CN" sz="2800" b="0" dirty="0">
                <a:ea typeface="华文楷体" pitchFamily="2" charset="-122"/>
                <a:cs typeface="Times New Roman" panose="02020603050405020304" pitchFamily="18" charset="0"/>
              </a:rPr>
              <a:t>E</a:t>
            </a:r>
            <a:r>
              <a:rPr lang="zh-CN" altLang="zh-CN" sz="2800" b="0" dirty="0">
                <a:ea typeface="华文楷体" pitchFamily="2" charset="-122"/>
                <a:cs typeface="Times New Roman" panose="02020603050405020304" pitchFamily="18" charset="0"/>
              </a:rPr>
              <a:t>是两个顶点间边（弧）的集合。</a:t>
            </a:r>
          </a:p>
        </p:txBody>
      </p:sp>
      <p:sp>
        <p:nvSpPr>
          <p:cNvPr id="8194" name="Rectangle 2"/>
          <p:cNvSpPr>
            <a:spLocks noGrp="1" noRot="1" noChangeArrowheads="1"/>
          </p:cNvSpPr>
          <p:nvPr>
            <p:ph type="title"/>
          </p:nvPr>
        </p:nvSpPr>
        <p:spPr/>
        <p:txBody>
          <a:bodyPr/>
          <a:lstStyle/>
          <a:p>
            <a:pPr marL="838200" indent="-838200">
              <a:defRPr/>
            </a:pPr>
            <a:r>
              <a:rPr lang="zh-CN" altLang="en-US" dirty="0"/>
              <a:t>图：</a:t>
            </a:r>
          </a:p>
        </p:txBody>
      </p:sp>
      <p:pic>
        <p:nvPicPr>
          <p:cNvPr id="4" name="图片 3"/>
          <p:cNvPicPr>
            <a:picLocks noChangeAspect="1"/>
          </p:cNvPicPr>
          <p:nvPr/>
        </p:nvPicPr>
        <p:blipFill>
          <a:blip r:embed="rId3"/>
          <a:stretch>
            <a:fillRect/>
          </a:stretch>
        </p:blipFill>
        <p:spPr>
          <a:xfrm>
            <a:off x="9143791" y="1919315"/>
            <a:ext cx="2557672" cy="3485859"/>
          </a:xfrm>
          <a:prstGeom prst="rect">
            <a:avLst/>
          </a:prstGeom>
        </p:spPr>
      </p:pic>
    </p:spTree>
    <p:extLst>
      <p:ext uri="{BB962C8B-B14F-4D97-AF65-F5344CB8AC3E}">
        <p14:creationId xmlns:p14="http://schemas.microsoft.com/office/powerpoint/2010/main" val="583931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60525" y="883003"/>
            <a:ext cx="11447161" cy="5259380"/>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返回顶点为</a:t>
            </a:r>
            <a:r>
              <a:rPr lang="en-US" altLang="zh-CN" b="0" dirty="0">
                <a:ea typeface="华文楷体" panose="02010600040101010101" pitchFamily="2" charset="-122"/>
                <a:cs typeface="Times New Roman" panose="02020603050405020304" pitchFamily="18" charset="0"/>
              </a:rPr>
              <a:t>vertex</a:t>
            </a:r>
            <a:r>
              <a:rPr lang="zh-CN" altLang="zh-CN" b="0" dirty="0">
                <a:ea typeface="华文楷体" panose="02010600040101010101" pitchFamily="2" charset="-122"/>
                <a:cs typeface="Times New Roman" panose="02020603050405020304" pitchFamily="18" charset="0"/>
              </a:rPr>
              <a:t>值的元素在顶点表中的下标</a:t>
            </a:r>
          </a:p>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class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Graph&lt;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r>
              <a:rPr lang="en-US" altLang="zh-CN" b="0" dirty="0" err="1">
                <a:ea typeface="华文楷体" panose="02010600040101010101" pitchFamily="2" charset="-122"/>
                <a:cs typeface="Times New Roman" panose="02020603050405020304" pitchFamily="18" charset="0"/>
              </a:rPr>
              <a:t>getVertex</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 </a:t>
            </a:r>
            <a:r>
              <a:rPr lang="en-US" altLang="zh-CN" b="0" dirty="0" err="1">
                <a:ea typeface="华文楷体" panose="02010600040101010101" pitchFamily="2" charset="-122"/>
                <a:cs typeface="Times New Roman" panose="02020603050405020304" pitchFamily="18" charset="0"/>
              </a:rPr>
              <a:t>const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for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]==vertex)</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return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return -1;</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6882004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60526" y="883003"/>
            <a:ext cx="5781858" cy="5637068"/>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判断某两个顶点是否有边</a:t>
            </a:r>
          </a:p>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class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bool Graph&lt;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p>
          <a:p>
            <a:pPr marL="0" indent="0">
              <a:buNone/>
            </a:pPr>
            <a:r>
              <a:rPr lang="en-US" altLang="zh-CN" b="0" dirty="0" err="1">
                <a:ea typeface="华文楷体" panose="02010600040101010101" pitchFamily="2" charset="-122"/>
                <a:cs typeface="Times New Roman" panose="02020603050405020304" pitchFamily="18" charset="0"/>
              </a:rPr>
              <a:t>existEdge</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vertex1,verType vertex2)</a:t>
            </a:r>
          </a:p>
          <a:p>
            <a:pPr marL="0" indent="0">
              <a:buNone/>
            </a:pPr>
            <a:r>
              <a:rPr lang="en-US" altLang="zh-CN" b="0" dirty="0" err="1">
                <a:ea typeface="华文楷体" panose="02010600040101010101" pitchFamily="2" charset="-122"/>
                <a:cs typeface="Times New Roman" panose="02020603050405020304" pitchFamily="18" charset="0"/>
              </a:rPr>
              <a:t>const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j;</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找到</a:t>
            </a:r>
            <a:r>
              <a:rPr lang="en-US" altLang="zh-CN" b="0" dirty="0">
                <a:ea typeface="华文楷体" panose="02010600040101010101" pitchFamily="2" charset="-122"/>
                <a:cs typeface="Times New Roman" panose="02020603050405020304" pitchFamily="18" charset="0"/>
              </a:rPr>
              <a:t>vertex1</a:t>
            </a:r>
            <a:r>
              <a:rPr lang="zh-CN" altLang="zh-CN" b="0" dirty="0">
                <a:ea typeface="华文楷体" panose="02010600040101010101" pitchFamily="2" charset="-122"/>
                <a:cs typeface="Times New Roman" panose="02020603050405020304" pitchFamily="18" charset="0"/>
              </a:rPr>
              <a:t>和</a:t>
            </a:r>
            <a:r>
              <a:rPr lang="en-US" altLang="zh-CN" b="0" dirty="0">
                <a:ea typeface="华文楷体" panose="02010600040101010101" pitchFamily="2" charset="-122"/>
                <a:cs typeface="Times New Roman" panose="02020603050405020304" pitchFamily="18" charset="0"/>
              </a:rPr>
              <a:t>vertex2</a:t>
            </a:r>
            <a:r>
              <a:rPr lang="zh-CN" altLang="zh-CN" b="0" dirty="0">
                <a:ea typeface="华文楷体" panose="02010600040101010101" pitchFamily="2" charset="-122"/>
                <a:cs typeface="Times New Roman" panose="02020603050405020304" pitchFamily="18" charset="0"/>
              </a:rPr>
              <a:t>的下标</a:t>
            </a:r>
          </a:p>
          <a:p>
            <a:pPr marL="0" indent="0">
              <a:buNone/>
            </a:pPr>
            <a:r>
              <a:rPr lang="en-US" altLang="zh-CN" b="0" dirty="0">
                <a:solidFill>
                  <a:srgbClr val="FF0000"/>
                </a:solidFill>
                <a:ea typeface="华文楷体" panose="02010600040101010101" pitchFamily="2" charset="-122"/>
                <a:cs typeface="Times New Roman" panose="02020603050405020304" pitchFamily="18" charset="0"/>
              </a:rPr>
              <a:t>   </a:t>
            </a:r>
            <a:r>
              <a:rPr lang="en-US" altLang="zh-CN" b="0" dirty="0" err="1">
                <a:solidFill>
                  <a:srgbClr val="FF0000"/>
                </a:solidFill>
                <a:ea typeface="华文楷体" panose="02010600040101010101" pitchFamily="2" charset="-122"/>
                <a:cs typeface="Times New Roman" panose="02020603050405020304" pitchFamily="18" charset="0"/>
              </a:rPr>
              <a:t>i</a:t>
            </a:r>
            <a:r>
              <a:rPr lang="en-US" altLang="zh-CN" b="0" dirty="0">
                <a:solidFill>
                  <a:srgbClr val="FF0000"/>
                </a:solidFill>
                <a:ea typeface="华文楷体" panose="02010600040101010101" pitchFamily="2" charset="-122"/>
                <a:cs typeface="Times New Roman" panose="02020603050405020304" pitchFamily="18" charset="0"/>
              </a:rPr>
              <a:t>= </a:t>
            </a:r>
            <a:r>
              <a:rPr lang="en-US" altLang="zh-CN" b="0" dirty="0" err="1">
                <a:solidFill>
                  <a:srgbClr val="FF0000"/>
                </a:solidFill>
                <a:ea typeface="华文楷体" panose="02010600040101010101" pitchFamily="2" charset="-122"/>
                <a:cs typeface="Times New Roman" panose="02020603050405020304" pitchFamily="18" charset="0"/>
              </a:rPr>
              <a:t>getVertex</a:t>
            </a:r>
            <a:r>
              <a:rPr lang="en-US" altLang="zh-CN" b="0" dirty="0">
                <a:solidFill>
                  <a:srgbClr val="FF0000"/>
                </a:solidFill>
                <a:ea typeface="华文楷体" panose="02010600040101010101" pitchFamily="2" charset="-122"/>
                <a:cs typeface="Times New Roman" panose="02020603050405020304" pitchFamily="18" charset="0"/>
              </a:rPr>
              <a:t>(vertex1);</a:t>
            </a:r>
          </a:p>
          <a:p>
            <a:pPr marL="0" indent="0">
              <a:buNone/>
            </a:pPr>
            <a:r>
              <a:rPr lang="en-US" altLang="zh-CN" b="0" dirty="0">
                <a:solidFill>
                  <a:srgbClr val="FF0000"/>
                </a:solidFill>
                <a:ea typeface="华文楷体" panose="02010600040101010101" pitchFamily="2" charset="-122"/>
                <a:cs typeface="Times New Roman" panose="02020603050405020304" pitchFamily="18" charset="0"/>
              </a:rPr>
              <a:t>   j= </a:t>
            </a:r>
            <a:r>
              <a:rPr lang="en-US" altLang="zh-CN" b="0" dirty="0" err="1">
                <a:solidFill>
                  <a:srgbClr val="FF0000"/>
                </a:solidFill>
                <a:ea typeface="华文楷体" panose="02010600040101010101" pitchFamily="2" charset="-122"/>
                <a:cs typeface="Times New Roman" panose="02020603050405020304" pitchFamily="18" charset="0"/>
              </a:rPr>
              <a:t>getVertex</a:t>
            </a:r>
            <a:r>
              <a:rPr lang="en-US" altLang="zh-CN" b="0" dirty="0">
                <a:solidFill>
                  <a:srgbClr val="FF0000"/>
                </a:solidFill>
                <a:ea typeface="华文楷体" panose="02010600040101010101" pitchFamily="2" charset="-122"/>
                <a:cs typeface="Times New Roman" panose="02020603050405020304" pitchFamily="18" charset="0"/>
              </a:rPr>
              <a:t>(vertex2);</a:t>
            </a:r>
            <a:endParaRPr lang="zh-CN" altLang="zh-CN" b="0" dirty="0">
              <a:solidFill>
                <a:srgbClr val="FF0000"/>
              </a:solidFill>
              <a:ea typeface="华文楷体" panose="02010600040101010101" pitchFamily="2" charset="-122"/>
              <a:cs typeface="Times New Roman" panose="02020603050405020304" pitchFamily="18" charset="0"/>
            </a:endParaRPr>
          </a:p>
        </p:txBody>
      </p:sp>
      <p:sp>
        <p:nvSpPr>
          <p:cNvPr id="2" name="文本框 1"/>
          <p:cNvSpPr txBox="1"/>
          <p:nvPr/>
        </p:nvSpPr>
        <p:spPr>
          <a:xfrm>
            <a:off x="6424407" y="1580956"/>
            <a:ext cx="5910468" cy="4220964"/>
          </a:xfrm>
          <a:prstGeom prst="rect">
            <a:avLst/>
          </a:prstGeom>
          <a:noFill/>
        </p:spPr>
        <p:txBody>
          <a:bodyPr wrap="square" rtlCol="0">
            <a:spAutoFit/>
          </a:bodyPr>
          <a:lstStyle/>
          <a:p>
            <a:pPr marL="0" indent="0">
              <a:buNone/>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无此顶点</a:t>
            </a:r>
          </a:p>
          <a:p>
            <a:pPr marL="0" indent="0">
              <a:buNone/>
            </a:pPr>
            <a:r>
              <a:rPr lang="en-US" altLang="zh-CN" sz="24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if ((</a:t>
            </a:r>
            <a:r>
              <a:rPr lang="en-US" altLang="zh-CN" sz="2400" dirty="0" err="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==-1)||(j==-1))  return false;</a:t>
            </a: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if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 return false;</a:t>
            </a:r>
          </a:p>
          <a:p>
            <a:pPr>
              <a:lnSpc>
                <a:spcPct val="120000"/>
              </a:lnSpc>
              <a:spcBef>
                <a:spcPts val="1000"/>
              </a:spcBef>
              <a:buClr>
                <a:schemeClr val="accent1"/>
              </a:buClr>
              <a:buSzPct val="100000"/>
            </a:pP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if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edgeMatrix</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noEdge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return false;</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return true;</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1000"/>
              </a:spcBef>
              <a:buClr>
                <a:schemeClr val="accent1"/>
              </a:buClr>
              <a:buSzPct val="100000"/>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2400" dirty="0">
              <a:latin typeface="Times New Roman" panose="02020603050405020304" pitchFamily="18" charset="0"/>
              <a:ea typeface="华文楷体" panose="02010600040101010101" pitchFamily="2" charset="-122"/>
              <a:cs typeface="Times New Roman" panose="02020603050405020304" pitchFamily="18" charset="0"/>
            </a:endParaRPr>
          </a:p>
        </p:txBody>
      </p:sp>
      <p:cxnSp>
        <p:nvCxnSpPr>
          <p:cNvPr id="4" name="直接连接符 3"/>
          <p:cNvCxnSpPr/>
          <p:nvPr/>
        </p:nvCxnSpPr>
        <p:spPr>
          <a:xfrm>
            <a:off x="6102628" y="1408382"/>
            <a:ext cx="0" cy="538701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85083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60526" y="883003"/>
            <a:ext cx="5781858" cy="5637068"/>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判断某两个顶点是否有边</a:t>
            </a:r>
          </a:p>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class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void Graph&lt;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r>
              <a:rPr lang="en-US" altLang="zh-CN" b="0" dirty="0" err="1">
                <a:ea typeface="华文楷体" panose="02010600040101010101" pitchFamily="2" charset="-122"/>
                <a:cs typeface="Times New Roman" panose="02020603050405020304" pitchFamily="18" charset="0"/>
              </a:rPr>
              <a:t>removeVertex</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a:t>
            </a: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删除顶点</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j, k;</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找到该顶点在顶点表中的下标</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a:solidFill>
                  <a:srgbClr val="FF0000"/>
                </a:solidFill>
                <a:ea typeface="华文楷体" panose="02010600040101010101" pitchFamily="2" charset="-122"/>
                <a:cs typeface="Times New Roman" panose="02020603050405020304" pitchFamily="18" charset="0"/>
              </a:rPr>
              <a:t> </a:t>
            </a:r>
            <a:r>
              <a:rPr lang="en-US" altLang="zh-CN" b="0" dirty="0" err="1">
                <a:solidFill>
                  <a:srgbClr val="FF0000"/>
                </a:solidFill>
                <a:ea typeface="华文楷体" panose="02010600040101010101" pitchFamily="2" charset="-122"/>
                <a:cs typeface="Times New Roman" panose="02020603050405020304" pitchFamily="18" charset="0"/>
              </a:rPr>
              <a:t>i</a:t>
            </a:r>
            <a:r>
              <a:rPr lang="en-US" altLang="zh-CN" b="0" dirty="0">
                <a:solidFill>
                  <a:srgbClr val="FF0000"/>
                </a:solidFill>
                <a:ea typeface="华文楷体" panose="02010600040101010101" pitchFamily="2" charset="-122"/>
                <a:cs typeface="Times New Roman" panose="02020603050405020304" pitchFamily="18" charset="0"/>
              </a:rPr>
              <a:t>= </a:t>
            </a:r>
            <a:r>
              <a:rPr lang="en-US" altLang="zh-CN" b="0" dirty="0" err="1">
                <a:solidFill>
                  <a:srgbClr val="FF0000"/>
                </a:solidFill>
                <a:ea typeface="华文楷体" panose="02010600040101010101" pitchFamily="2" charset="-122"/>
                <a:cs typeface="Times New Roman" panose="02020603050405020304" pitchFamily="18" charset="0"/>
              </a:rPr>
              <a:t>getVertex</a:t>
            </a:r>
            <a:r>
              <a:rPr lang="en-US" altLang="zh-CN" b="0" dirty="0">
                <a:solidFill>
                  <a:srgbClr val="FF0000"/>
                </a:solidFill>
                <a:ea typeface="华文楷体" panose="02010600040101010101" pitchFamily="2" charset="-122"/>
                <a:cs typeface="Times New Roman" panose="02020603050405020304" pitchFamily="18" charset="0"/>
              </a:rPr>
              <a:t>(vertex);</a:t>
            </a:r>
          </a:p>
          <a:p>
            <a:pPr marL="0" indent="0">
              <a:buNone/>
            </a:pPr>
            <a:r>
              <a:rPr lang="en-US" altLang="zh-CN" b="0" dirty="0">
                <a:solidFill>
                  <a:srgbClr val="FF0000"/>
                </a:solidFill>
                <a:ea typeface="华文楷体" panose="02010600040101010101" pitchFamily="2" charset="-122"/>
                <a:cs typeface="Times New Roman" panose="02020603050405020304" pitchFamily="18" charset="0"/>
              </a:rPr>
              <a:t>   </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b="0" dirty="0">
                <a:solidFill>
                  <a:srgbClr val="FF0000"/>
                </a:solidFill>
                <a:ea typeface="华文楷体" panose="02010600040101010101" pitchFamily="2" charset="-122"/>
                <a:cs typeface="Times New Roman" panose="02020603050405020304" pitchFamily="18" charset="0"/>
              </a:rPr>
              <a:t>//</a:t>
            </a:r>
            <a:r>
              <a:rPr lang="zh-CN" altLang="zh-CN" b="0" dirty="0">
                <a:solidFill>
                  <a:srgbClr val="FF0000"/>
                </a:solidFill>
                <a:ea typeface="华文楷体" panose="02010600040101010101" pitchFamily="2" charset="-122"/>
                <a:cs typeface="Times New Roman" panose="02020603050405020304" pitchFamily="18" charset="0"/>
              </a:rPr>
              <a:t>无此顶点</a:t>
            </a:r>
          </a:p>
          <a:p>
            <a:pPr marL="0" indent="0">
              <a:buNone/>
            </a:pPr>
            <a:r>
              <a:rPr lang="en-US" altLang="zh-CN" b="0" dirty="0">
                <a:solidFill>
                  <a:srgbClr val="FF0000"/>
                </a:solidFill>
                <a:ea typeface="华文楷体" panose="02010600040101010101" pitchFamily="2" charset="-122"/>
                <a:cs typeface="Times New Roman" panose="02020603050405020304" pitchFamily="18" charset="0"/>
              </a:rPr>
              <a:t>    if (</a:t>
            </a:r>
            <a:r>
              <a:rPr lang="en-US" altLang="zh-CN" b="0" dirty="0" err="1">
                <a:solidFill>
                  <a:srgbClr val="FF0000"/>
                </a:solidFill>
                <a:ea typeface="华文楷体" panose="02010600040101010101" pitchFamily="2" charset="-122"/>
                <a:cs typeface="Times New Roman" panose="02020603050405020304" pitchFamily="18" charset="0"/>
              </a:rPr>
              <a:t>i</a:t>
            </a:r>
            <a:r>
              <a:rPr lang="en-US" altLang="zh-CN" b="0" dirty="0">
                <a:solidFill>
                  <a:srgbClr val="FF0000"/>
                </a:solidFill>
                <a:ea typeface="华文楷体" panose="02010600040101010101" pitchFamily="2" charset="-122"/>
                <a:cs typeface="Times New Roman" panose="02020603050405020304" pitchFamily="18" charset="0"/>
              </a:rPr>
              <a:t>==-1)  return;</a:t>
            </a:r>
          </a:p>
          <a:p>
            <a:pPr marL="0" indent="0">
              <a:buNone/>
            </a:pPr>
            <a:endParaRPr lang="zh-CN" altLang="zh-CN" b="0" dirty="0">
              <a:ea typeface="华文楷体" panose="02010600040101010101" pitchFamily="2" charset="-122"/>
              <a:cs typeface="Times New Roman" panose="02020603050405020304" pitchFamily="18" charset="0"/>
            </a:endParaRPr>
          </a:p>
        </p:txBody>
      </p:sp>
      <p:sp>
        <p:nvSpPr>
          <p:cNvPr id="2" name="文本框 1"/>
          <p:cNvSpPr txBox="1"/>
          <p:nvPr/>
        </p:nvSpPr>
        <p:spPr>
          <a:xfrm>
            <a:off x="6035953" y="1564556"/>
            <a:ext cx="6156047" cy="3046988"/>
          </a:xfrm>
          <a:prstGeom prst="rect">
            <a:avLst/>
          </a:prstGeom>
          <a:noFill/>
        </p:spPr>
        <p:txBody>
          <a:bodyPr wrap="square" rtlCol="0">
            <a:spAutoFit/>
          </a:bodyPr>
          <a:lstStyle/>
          <a:p>
            <a:r>
              <a:rPr lang="en-US" altLang="zh-CN" dirty="0"/>
              <a:t>     </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在顶点表中删除顶点</a:t>
            </a:r>
          </a:p>
          <a:p>
            <a:r>
              <a:rPr lang="en-US" altLang="zh-CN" sz="24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verList</a:t>
            </a:r>
            <a:r>
              <a:rPr lang="en-US" altLang="zh-CN" sz="24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400" dirty="0" err="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verList</a:t>
            </a:r>
            <a:r>
              <a:rPr lang="en-US" altLang="zh-CN" sz="24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[verts-1];</a:t>
            </a:r>
            <a:endParaRPr lang="zh-CN" altLang="zh-CN" sz="24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计数删除顶点射出的边</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边数减少</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for (j=0; j&lt;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if ( (j!=</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&amp;&amp;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edgeMatrix</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][j]!=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noEdge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edges--;</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en-US" sz="2400" dirty="0">
              <a:latin typeface="Times New Roman" panose="02020603050405020304" pitchFamily="18" charset="0"/>
              <a:ea typeface="华文楷体" panose="02010600040101010101" pitchFamily="2" charset="-122"/>
              <a:cs typeface="Times New Roman" panose="02020603050405020304" pitchFamily="18" charset="0"/>
            </a:endParaRPr>
          </a:p>
        </p:txBody>
      </p:sp>
      <p:cxnSp>
        <p:nvCxnSpPr>
          <p:cNvPr id="4" name="直接连接符 3"/>
          <p:cNvCxnSpPr/>
          <p:nvPr/>
        </p:nvCxnSpPr>
        <p:spPr>
          <a:xfrm>
            <a:off x="5731153" y="1470990"/>
            <a:ext cx="0" cy="538701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15481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102109" y="803490"/>
            <a:ext cx="9837343" cy="5637068"/>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如果是有向图，计数删除顶点射入的边</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边数减少</a:t>
            </a:r>
          </a:p>
          <a:p>
            <a:pPr marL="0" indent="0">
              <a:buNone/>
            </a:pPr>
            <a:r>
              <a:rPr lang="en-US" altLang="zh-CN" b="0" dirty="0">
                <a:ea typeface="华文楷体" panose="02010600040101010101" pitchFamily="2" charset="-122"/>
                <a:cs typeface="Times New Roman" panose="02020603050405020304" pitchFamily="18" charset="0"/>
              </a:rPr>
              <a:t>    if (directed)</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for (k=0; k&lt;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k++)</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a:t>
            </a:r>
            <a:r>
              <a:rPr lang="en-US" altLang="zh-CN" dirty="0">
                <a:ea typeface="华文楷体" panose="02010600040101010101" pitchFamily="2" charset="-122"/>
                <a:cs typeface="Times New Roman" panose="02020603050405020304" pitchFamily="18" charset="0"/>
              </a:rPr>
              <a:t>( (k!=</a:t>
            </a:r>
            <a:r>
              <a:rPr lang="en-US" altLang="zh-CN" dirty="0" err="1">
                <a:ea typeface="华文楷体" panose="02010600040101010101" pitchFamily="2" charset="-122"/>
                <a:cs typeface="Times New Roman" panose="02020603050405020304" pitchFamily="18" charset="0"/>
              </a:rPr>
              <a:t>i</a:t>
            </a:r>
            <a:r>
              <a:rPr lang="en-US" altLang="zh-CN" dirty="0">
                <a:ea typeface="华文楷体" panose="02010600040101010101" pitchFamily="2" charset="-122"/>
                <a:cs typeface="Times New Roman" panose="02020603050405020304" pitchFamily="18" charset="0"/>
              </a:rPr>
              <a:t>) &amp;&amp; </a:t>
            </a:r>
            <a:r>
              <a:rPr lang="en-US" altLang="zh-CN" b="0" dirty="0" err="1">
                <a:ea typeface="华文楷体" panose="02010600040101010101" pitchFamily="2" charset="-122"/>
                <a:cs typeface="Times New Roman" panose="02020603050405020304" pitchFamily="18" charset="0"/>
              </a:rPr>
              <a:t>edgeMatrix</a:t>
            </a:r>
            <a:r>
              <a:rPr lang="en-US" altLang="zh-CN" b="0" dirty="0">
                <a:ea typeface="华文楷体" panose="02010600040101010101" pitchFamily="2" charset="-122"/>
                <a:cs typeface="Times New Roman" panose="02020603050405020304" pitchFamily="18" charset="0"/>
              </a:rPr>
              <a:t>[k][</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noEdge</a:t>
            </a:r>
            <a:r>
              <a:rPr lang="en-US" altLang="zh-CN" b="0" dirty="0">
                <a:ea typeface="华文楷体" panose="02010600040101010101" pitchFamily="2" charset="-122"/>
                <a:cs typeface="Times New Roman" panose="02020603050405020304" pitchFamily="18" charset="0"/>
              </a:rPr>
              <a:t>))</a:t>
            </a:r>
          </a:p>
          <a:p>
            <a:pPr marL="0" indent="0">
              <a:buNone/>
            </a:pPr>
            <a:r>
              <a:rPr lang="en-US" altLang="zh-CN" b="0" dirty="0">
                <a:ea typeface="华文楷体" panose="02010600040101010101" pitchFamily="2" charset="-122"/>
                <a:cs typeface="Times New Roman" panose="02020603050405020304" pitchFamily="18" charset="0"/>
              </a:rPr>
              <a:t>                edges--;</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solidFill>
                  <a:srgbClr val="FF0000"/>
                </a:solidFill>
                <a:ea typeface="华文楷体" panose="02010600040101010101" pitchFamily="2" charset="-122"/>
                <a:cs typeface="Times New Roman" panose="02020603050405020304" pitchFamily="18" charset="0"/>
              </a:rPr>
              <a:t>    //</a:t>
            </a:r>
            <a:r>
              <a:rPr lang="zh-CN" altLang="en-US" b="0" dirty="0">
                <a:solidFill>
                  <a:srgbClr val="FF0000"/>
                </a:solidFill>
                <a:ea typeface="华文楷体" panose="02010600040101010101" pitchFamily="2" charset="-122"/>
                <a:cs typeface="Times New Roman" panose="02020603050405020304" pitchFamily="18" charset="0"/>
              </a:rPr>
              <a:t>最后一行移到第</a:t>
            </a:r>
            <a:r>
              <a:rPr lang="en-US" altLang="zh-CN" b="0" dirty="0" err="1">
                <a:solidFill>
                  <a:srgbClr val="FF0000"/>
                </a:solidFill>
                <a:ea typeface="华文楷体" panose="02010600040101010101" pitchFamily="2" charset="-122"/>
                <a:cs typeface="Times New Roman" panose="02020603050405020304" pitchFamily="18" charset="0"/>
              </a:rPr>
              <a:t>i</a:t>
            </a:r>
            <a:r>
              <a:rPr lang="zh-CN" altLang="zh-CN" b="0" dirty="0">
                <a:solidFill>
                  <a:srgbClr val="FF0000"/>
                </a:solidFill>
                <a:ea typeface="华文楷体" panose="02010600040101010101" pitchFamily="2" charset="-122"/>
                <a:cs typeface="Times New Roman" panose="02020603050405020304" pitchFamily="18" charset="0"/>
              </a:rPr>
              <a:t>行</a:t>
            </a:r>
          </a:p>
          <a:p>
            <a:pPr marL="0" indent="0">
              <a:buNone/>
            </a:pPr>
            <a:r>
              <a:rPr lang="en-US" altLang="zh-CN" b="0" dirty="0">
                <a:solidFill>
                  <a:srgbClr val="FF0000"/>
                </a:solidFill>
                <a:ea typeface="华文楷体" panose="02010600040101010101" pitchFamily="2" charset="-122"/>
                <a:cs typeface="Times New Roman" panose="02020603050405020304" pitchFamily="18" charset="0"/>
              </a:rPr>
              <a:t>    for (k=0; k&lt;verts; k++) </a:t>
            </a:r>
            <a:endParaRPr lang="zh-CN" altLang="zh-CN" b="0" dirty="0">
              <a:solidFill>
                <a:srgbClr val="FF0000"/>
              </a:solidFill>
              <a:ea typeface="华文楷体" panose="02010600040101010101" pitchFamily="2" charset="-122"/>
              <a:cs typeface="Times New Roman" panose="02020603050405020304" pitchFamily="18" charset="0"/>
            </a:endParaRPr>
          </a:p>
          <a:p>
            <a:pPr marL="0" indent="0">
              <a:buNone/>
            </a:pPr>
            <a:r>
              <a:rPr lang="en-US" altLang="zh-CN" b="0" dirty="0">
                <a:solidFill>
                  <a:srgbClr val="FF0000"/>
                </a:solidFill>
                <a:ea typeface="华文楷体" panose="02010600040101010101" pitchFamily="2" charset="-122"/>
                <a:cs typeface="Times New Roman" panose="02020603050405020304" pitchFamily="18" charset="0"/>
              </a:rPr>
              <a:t>       </a:t>
            </a:r>
            <a:r>
              <a:rPr lang="en-US" altLang="zh-CN" b="0" dirty="0" err="1">
                <a:solidFill>
                  <a:srgbClr val="FF0000"/>
                </a:solidFill>
                <a:ea typeface="华文楷体" panose="02010600040101010101" pitchFamily="2" charset="-122"/>
                <a:cs typeface="Times New Roman" panose="02020603050405020304" pitchFamily="18" charset="0"/>
              </a:rPr>
              <a:t>edgeMatrix</a:t>
            </a:r>
            <a:r>
              <a:rPr lang="en-US" altLang="zh-CN" b="0" dirty="0">
                <a:solidFill>
                  <a:srgbClr val="FF0000"/>
                </a:solidFill>
                <a:ea typeface="华文楷体" panose="02010600040101010101" pitchFamily="2" charset="-122"/>
                <a:cs typeface="Times New Roman" panose="02020603050405020304" pitchFamily="18" charset="0"/>
              </a:rPr>
              <a:t>[</a:t>
            </a:r>
            <a:r>
              <a:rPr lang="en-US" altLang="zh-CN" b="0" dirty="0" err="1">
                <a:solidFill>
                  <a:srgbClr val="FF0000"/>
                </a:solidFill>
                <a:ea typeface="华文楷体" panose="02010600040101010101" pitchFamily="2" charset="-122"/>
                <a:cs typeface="Times New Roman" panose="02020603050405020304" pitchFamily="18" charset="0"/>
              </a:rPr>
              <a:t>i</a:t>
            </a:r>
            <a:r>
              <a:rPr lang="en-US" altLang="zh-CN" b="0" dirty="0">
                <a:solidFill>
                  <a:srgbClr val="FF0000"/>
                </a:solidFill>
                <a:ea typeface="华文楷体" panose="02010600040101010101" pitchFamily="2" charset="-122"/>
                <a:cs typeface="Times New Roman" panose="02020603050405020304" pitchFamily="18" charset="0"/>
              </a:rPr>
              <a:t>][k] = </a:t>
            </a:r>
            <a:r>
              <a:rPr lang="en-US" altLang="zh-CN" b="0" dirty="0" err="1">
                <a:solidFill>
                  <a:srgbClr val="FF0000"/>
                </a:solidFill>
                <a:ea typeface="华文楷体" panose="02010600040101010101" pitchFamily="2" charset="-122"/>
                <a:cs typeface="Times New Roman" panose="02020603050405020304" pitchFamily="18" charset="0"/>
              </a:rPr>
              <a:t>edgeMatrix</a:t>
            </a:r>
            <a:r>
              <a:rPr lang="en-US" altLang="zh-CN" b="0" dirty="0">
                <a:solidFill>
                  <a:srgbClr val="FF0000"/>
                </a:solidFill>
                <a:ea typeface="华文楷体" panose="02010600040101010101" pitchFamily="2" charset="-122"/>
                <a:cs typeface="Times New Roman" panose="02020603050405020304" pitchFamily="18" charset="0"/>
              </a:rPr>
              <a:t>[verts-1][k];   </a:t>
            </a:r>
            <a:endParaRPr lang="zh-CN" altLang="zh-CN" b="0" dirty="0">
              <a:solidFill>
                <a:srgbClr val="FF0000"/>
              </a:solidFill>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p:txBody>
      </p:sp>
      <p:sp>
        <p:nvSpPr>
          <p:cNvPr id="2" name="文本框 1"/>
          <p:cNvSpPr txBox="1"/>
          <p:nvPr/>
        </p:nvSpPr>
        <p:spPr>
          <a:xfrm>
            <a:off x="6554856" y="1498942"/>
            <a:ext cx="5943601" cy="2308324"/>
          </a:xfrm>
          <a:prstGeom prst="rect">
            <a:avLst/>
          </a:prstGeom>
          <a:noFill/>
        </p:spPr>
        <p:txBody>
          <a:bodyPr wrap="square" rtlCol="0">
            <a:spAutoFit/>
          </a:bodyPr>
          <a:lstStyle/>
          <a:p>
            <a:r>
              <a:rPr lang="en-US" altLang="zh-CN" dirty="0">
                <a:solidFill>
                  <a:srgbClr val="FF0000"/>
                </a:solidFill>
              </a:rPr>
              <a:t> </a:t>
            </a:r>
            <a:r>
              <a:rPr lang="en-US" altLang="zh-CN" sz="24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最后一列移到</a:t>
            </a:r>
            <a:r>
              <a:rPr lang="zh-CN" altLang="zh-CN" sz="24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第</a:t>
            </a:r>
            <a:r>
              <a:rPr lang="en-US" altLang="zh-CN" sz="2400" dirty="0" err="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i</a:t>
            </a:r>
            <a:r>
              <a:rPr lang="zh-CN" altLang="zh-CN" sz="24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列</a:t>
            </a:r>
          </a:p>
          <a:p>
            <a:r>
              <a:rPr lang="en-US" altLang="zh-CN" sz="24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for (k=0; k&lt;verts; k++)</a:t>
            </a:r>
            <a:endParaRPr lang="zh-CN" altLang="zh-CN" sz="24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edgeMatrix</a:t>
            </a:r>
            <a:r>
              <a:rPr lang="en-US" altLang="zh-CN" sz="24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[k][</a:t>
            </a:r>
            <a:r>
              <a:rPr lang="en-US" altLang="zh-CN" sz="2400" dirty="0" err="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edgeMatrix</a:t>
            </a:r>
            <a:r>
              <a:rPr lang="en-US" altLang="zh-CN" sz="24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[k][verts-1];</a:t>
            </a:r>
            <a:endParaRPr lang="zh-CN" altLang="zh-CN" sz="24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verts</a:t>
            </a:r>
            <a:r>
              <a:rPr lang="en-US" altLang="zh-CN" sz="24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24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p:txBody>
      </p:sp>
      <p:cxnSp>
        <p:nvCxnSpPr>
          <p:cNvPr id="4" name="直接连接符 3"/>
          <p:cNvCxnSpPr/>
          <p:nvPr/>
        </p:nvCxnSpPr>
        <p:spPr>
          <a:xfrm>
            <a:off x="6419123" y="1470990"/>
            <a:ext cx="0" cy="538701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20014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987687" y="2235309"/>
            <a:ext cx="3941876" cy="3251089"/>
          </a:xfrm>
        </p:spPr>
        <p:txBody>
          <a:bodyPr>
            <a:noAutofit/>
          </a:bodyPr>
          <a:lstStyle/>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邻接矩阵及实现</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a:t>
            </a:r>
            <a:r>
              <a:rPr lang="zh-CN" altLang="en-US" sz="2800" dirty="0">
                <a:solidFill>
                  <a:srgbClr val="FF0000"/>
                </a:solidFill>
                <a:latin typeface="华文楷体" pitchFamily="2" charset="-122"/>
                <a:ea typeface="华文楷体" pitchFamily="2" charset="-122"/>
              </a:rPr>
              <a:t>邻接表及实现</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solidFill>
                  <a:srgbClr val="FF0000"/>
                </a:solidFill>
                <a:latin typeface="华文楷体" pitchFamily="2" charset="-122"/>
                <a:ea typeface="华文楷体" pitchFamily="2" charset="-122"/>
              </a:rPr>
              <a:t> </a:t>
            </a:r>
            <a:r>
              <a:rPr lang="zh-CN" altLang="en-US" sz="2800" dirty="0">
                <a:latin typeface="华文楷体" pitchFamily="2" charset="-122"/>
                <a:ea typeface="华文楷体" pitchFamily="2" charset="-122"/>
              </a:rPr>
              <a:t>多重邻接表*</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latin typeface="华文楷体" pitchFamily="2" charset="-122"/>
                <a:ea typeface="华文楷体" pitchFamily="2" charset="-122"/>
              </a:rPr>
              <a:t> </a:t>
            </a:r>
            <a:r>
              <a:rPr lang="zh-CN" altLang="en-US" sz="2800" dirty="0">
                <a:latin typeface="华文楷体" pitchFamily="2" charset="-122"/>
                <a:ea typeface="华文楷体" pitchFamily="2" charset="-122"/>
              </a:rPr>
              <a:t>十字链表*</a:t>
            </a:r>
            <a:endParaRPr lang="en-US" altLang="zh-CN" sz="2800" dirty="0">
              <a:latin typeface="华文楷体" pitchFamily="2" charset="-122"/>
              <a:ea typeface="华文楷体" pitchFamily="2" charset="-122"/>
            </a:endParaRPr>
          </a:p>
        </p:txBody>
      </p:sp>
      <p:sp>
        <p:nvSpPr>
          <p:cNvPr id="2" name="文本框 1"/>
          <p:cNvSpPr txBox="1"/>
          <p:nvPr/>
        </p:nvSpPr>
        <p:spPr>
          <a:xfrm>
            <a:off x="414338" y="742950"/>
            <a:ext cx="5086350" cy="584775"/>
          </a:xfrm>
          <a:prstGeom prst="rect">
            <a:avLst/>
          </a:prstGeom>
          <a:noFill/>
        </p:spPr>
        <p:txBody>
          <a:bodyPr wrap="square" rtlCol="0">
            <a:spAutoFit/>
          </a:bodyPr>
          <a:lstStyle/>
          <a:p>
            <a:r>
              <a:rPr lang="zh-CN" altLang="en-US" sz="3200" b="1" dirty="0">
                <a:latin typeface="华文楷体" pitchFamily="2" charset="-122"/>
                <a:ea typeface="华文楷体" pitchFamily="2" charset="-122"/>
              </a:rPr>
              <a:t>图的存储和操作实现：</a:t>
            </a:r>
          </a:p>
        </p:txBody>
      </p:sp>
    </p:spTree>
    <p:extLst>
      <p:ext uri="{BB962C8B-B14F-4D97-AF65-F5344CB8AC3E}">
        <p14:creationId xmlns:p14="http://schemas.microsoft.com/office/powerpoint/2010/main" val="33576771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00282" y="1638375"/>
            <a:ext cx="11162883" cy="2774599"/>
          </a:xfrm>
        </p:spPr>
        <p:txBody>
          <a:bodyPr>
            <a:normAutofit/>
          </a:bodyPr>
          <a:lstStyle/>
          <a:p>
            <a:pPr>
              <a:buFont typeface="Wingdings" panose="05000000000000000000" pitchFamily="2" charset="2"/>
              <a:buChar char="Ø"/>
            </a:pPr>
            <a:r>
              <a:rPr lang="zh-CN" altLang="zh-CN" sz="2800" b="0" dirty="0">
                <a:latin typeface="华文楷体" pitchFamily="2" charset="-122"/>
                <a:ea typeface="华文楷体" pitchFamily="2" charset="-122"/>
              </a:rPr>
              <a:t>对于无向图，邻接于同一个顶点的所有边形成一条单链表；对于有向图，自同一个顶点出发的所有边形成一条单链表。顶点信息可以用一个一维数组来存储，这个数组称为</a:t>
            </a:r>
            <a:r>
              <a:rPr lang="zh-CN" altLang="zh-CN" sz="2800" dirty="0">
                <a:latin typeface="华文楷体" pitchFamily="2" charset="-122"/>
                <a:ea typeface="华文楷体" pitchFamily="2" charset="-122"/>
              </a:rPr>
              <a:t>顶点表</a:t>
            </a:r>
            <a:r>
              <a:rPr lang="zh-CN" altLang="zh-CN" sz="2800" b="0" dirty="0">
                <a:latin typeface="华文楷体" pitchFamily="2" charset="-122"/>
                <a:ea typeface="华文楷体" pitchFamily="2" charset="-122"/>
              </a:rPr>
              <a:t>，保存边信息的单链表称为</a:t>
            </a:r>
            <a:r>
              <a:rPr lang="zh-CN" altLang="zh-CN" sz="2800" dirty="0">
                <a:latin typeface="华文楷体" pitchFamily="2" charset="-122"/>
                <a:ea typeface="华文楷体" pitchFamily="2" charset="-122"/>
              </a:rPr>
              <a:t>边表</a:t>
            </a:r>
            <a:r>
              <a:rPr lang="zh-CN" altLang="zh-CN" sz="2800" b="0" dirty="0">
                <a:latin typeface="华文楷体" pitchFamily="2" charset="-122"/>
                <a:ea typeface="华文楷体" pitchFamily="2" charset="-122"/>
              </a:rPr>
              <a:t>。一个图可以由顶点表和边表共同表示，这种方法称为</a:t>
            </a:r>
            <a:r>
              <a:rPr lang="zh-CN" altLang="zh-CN" sz="2800" dirty="0">
                <a:latin typeface="华文楷体" pitchFamily="2" charset="-122"/>
                <a:ea typeface="华文楷体" pitchFamily="2" charset="-122"/>
              </a:rPr>
              <a:t>邻接表表示法</a:t>
            </a:r>
            <a:r>
              <a:rPr lang="zh-CN" altLang="en-US" sz="2800" b="0" dirty="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400282" y="754146"/>
            <a:ext cx="11162884" cy="574183"/>
          </a:xfrm>
        </p:spPr>
        <p:txBody>
          <a:bodyPr/>
          <a:lstStyle/>
          <a:p>
            <a:pPr marL="838200" indent="-838200">
              <a:defRPr/>
            </a:pPr>
            <a:r>
              <a:rPr lang="zh-CN" altLang="en-US" dirty="0"/>
              <a:t>邻接表：</a:t>
            </a:r>
          </a:p>
        </p:txBody>
      </p:sp>
    </p:spTree>
    <p:extLst>
      <p:ext uri="{BB962C8B-B14F-4D97-AF65-F5344CB8AC3E}">
        <p14:creationId xmlns:p14="http://schemas.microsoft.com/office/powerpoint/2010/main" val="4363268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2032552" y="1956974"/>
            <a:ext cx="8363779" cy="3430036"/>
          </a:xfrm>
          <a:prstGeom prst="rect">
            <a:avLst/>
          </a:prstGeom>
          <a:noFill/>
          <a:ln>
            <a:noFill/>
          </a:ln>
        </p:spPr>
      </p:pic>
      <p:sp>
        <p:nvSpPr>
          <p:cNvPr id="5" name="Rectangle 2"/>
          <p:cNvSpPr>
            <a:spLocks noGrp="1" noRot="1" noChangeArrowheads="1"/>
          </p:cNvSpPr>
          <p:nvPr>
            <p:ph type="title"/>
          </p:nvPr>
        </p:nvSpPr>
        <p:spPr>
          <a:xfrm>
            <a:off x="400282" y="754146"/>
            <a:ext cx="11162884" cy="574183"/>
          </a:xfrm>
        </p:spPr>
        <p:txBody>
          <a:bodyPr/>
          <a:lstStyle/>
          <a:p>
            <a:pPr marL="838200" indent="-838200">
              <a:defRPr/>
            </a:pPr>
            <a:r>
              <a:rPr lang="zh-CN" altLang="en-US" dirty="0"/>
              <a:t>邻接表：</a:t>
            </a:r>
          </a:p>
        </p:txBody>
      </p:sp>
      <p:sp>
        <p:nvSpPr>
          <p:cNvPr id="2" name="文本框 1"/>
          <p:cNvSpPr txBox="1"/>
          <p:nvPr/>
        </p:nvSpPr>
        <p:spPr>
          <a:xfrm>
            <a:off x="596347" y="5754045"/>
            <a:ext cx="10038522" cy="523220"/>
          </a:xfrm>
          <a:prstGeom prst="rect">
            <a:avLst/>
          </a:prstGeom>
          <a:noFill/>
        </p:spPr>
        <p:txBody>
          <a:bodyPr wrap="square" rtlCol="0">
            <a:spAutoFit/>
          </a:bodyPr>
          <a:lstStyle/>
          <a:p>
            <a:r>
              <a:rPr lang="zh-CN" altLang="en-US" sz="2800" dirty="0">
                <a:latin typeface="华文楷体" pitchFamily="2" charset="-122"/>
                <a:ea typeface="华文楷体" pitchFamily="2" charset="-122"/>
              </a:rPr>
              <a:t>方便计算出度，不方便计算入度</a:t>
            </a:r>
          </a:p>
        </p:txBody>
      </p:sp>
    </p:spTree>
    <p:extLst>
      <p:ext uri="{BB962C8B-B14F-4D97-AF65-F5344CB8AC3E}">
        <p14:creationId xmlns:p14="http://schemas.microsoft.com/office/powerpoint/2010/main" val="17370956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Rot="1" noChangeArrowheads="1"/>
          </p:cNvSpPr>
          <p:nvPr>
            <p:ph type="title"/>
          </p:nvPr>
        </p:nvSpPr>
        <p:spPr>
          <a:xfrm>
            <a:off x="400282" y="754146"/>
            <a:ext cx="11162884" cy="574183"/>
          </a:xfrm>
        </p:spPr>
        <p:txBody>
          <a:bodyPr/>
          <a:lstStyle/>
          <a:p>
            <a:pPr marL="838200" indent="-838200">
              <a:defRPr/>
            </a:pPr>
            <a:r>
              <a:rPr lang="zh-CN" altLang="en-US" dirty="0"/>
              <a:t>邻接表：</a:t>
            </a:r>
          </a:p>
        </p:txBody>
      </p:sp>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1377811" y="1870998"/>
            <a:ext cx="8004728" cy="3078689"/>
          </a:xfrm>
          <a:prstGeom prst="rect">
            <a:avLst/>
          </a:prstGeom>
          <a:noFill/>
          <a:ln>
            <a:noFill/>
          </a:ln>
        </p:spPr>
      </p:pic>
      <p:sp>
        <p:nvSpPr>
          <p:cNvPr id="7" name="文本框 6"/>
          <p:cNvSpPr txBox="1"/>
          <p:nvPr/>
        </p:nvSpPr>
        <p:spPr>
          <a:xfrm>
            <a:off x="596347" y="5754045"/>
            <a:ext cx="10038522" cy="523220"/>
          </a:xfrm>
          <a:prstGeom prst="rect">
            <a:avLst/>
          </a:prstGeom>
          <a:noFill/>
        </p:spPr>
        <p:txBody>
          <a:bodyPr wrap="square" rtlCol="0">
            <a:spAutoFit/>
          </a:bodyPr>
          <a:lstStyle/>
          <a:p>
            <a:r>
              <a:rPr lang="zh-CN" altLang="en-US" sz="2800" dirty="0">
                <a:latin typeface="Times New Roman" panose="02020603050405020304" pitchFamily="18" charset="0"/>
                <a:ea typeface="华文楷体" pitchFamily="2" charset="-122"/>
                <a:cs typeface="Times New Roman" panose="02020603050405020304" pitchFamily="18" charset="0"/>
              </a:rPr>
              <a:t>无向图，每条边存储了</a:t>
            </a:r>
            <a:r>
              <a:rPr lang="en-US" altLang="zh-CN" sz="2800" dirty="0">
                <a:latin typeface="Times New Roman" panose="02020603050405020304" pitchFamily="18" charset="0"/>
                <a:ea typeface="华文楷体" pitchFamily="2" charset="-122"/>
                <a:cs typeface="Times New Roman" panose="02020603050405020304" pitchFamily="18" charset="0"/>
              </a:rPr>
              <a:t>2</a:t>
            </a:r>
            <a:r>
              <a:rPr lang="zh-CN" altLang="en-US" sz="2800" dirty="0">
                <a:latin typeface="Times New Roman" panose="02020603050405020304" pitchFamily="18" charset="0"/>
                <a:ea typeface="华文楷体" pitchFamily="2" charset="-122"/>
                <a:cs typeface="Times New Roman" panose="02020603050405020304" pitchFamily="18" charset="0"/>
              </a:rPr>
              <a:t>次，</a:t>
            </a:r>
            <a:r>
              <a:rPr lang="en-US" altLang="zh-CN" sz="2800" dirty="0">
                <a:latin typeface="Times New Roman" panose="02020603050405020304" pitchFamily="18" charset="0"/>
                <a:ea typeface="华文楷体" pitchFamily="2" charset="-122"/>
                <a:cs typeface="Times New Roman" panose="02020603050405020304" pitchFamily="18" charset="0"/>
              </a:rPr>
              <a:t>4</a:t>
            </a:r>
            <a:r>
              <a:rPr lang="zh-CN" altLang="en-US" sz="2800" dirty="0">
                <a:latin typeface="Times New Roman" panose="02020603050405020304" pitchFamily="18" charset="0"/>
                <a:ea typeface="华文楷体" pitchFamily="2" charset="-122"/>
                <a:cs typeface="Times New Roman" panose="02020603050405020304" pitchFamily="18" charset="0"/>
              </a:rPr>
              <a:t>条边有</a:t>
            </a:r>
            <a:r>
              <a:rPr lang="en-US" altLang="zh-CN" sz="2800" dirty="0">
                <a:latin typeface="Times New Roman" panose="02020603050405020304" pitchFamily="18" charset="0"/>
                <a:ea typeface="华文楷体" pitchFamily="2" charset="-122"/>
                <a:cs typeface="Times New Roman" panose="02020603050405020304" pitchFamily="18" charset="0"/>
              </a:rPr>
              <a:t>8</a:t>
            </a:r>
            <a:r>
              <a:rPr lang="zh-CN" altLang="en-US" sz="2800" dirty="0">
                <a:latin typeface="Times New Roman" panose="02020603050405020304" pitchFamily="18" charset="0"/>
                <a:ea typeface="华文楷体" pitchFamily="2" charset="-122"/>
                <a:cs typeface="Times New Roman" panose="02020603050405020304" pitchFamily="18" charset="0"/>
              </a:rPr>
              <a:t>个边结点。</a:t>
            </a:r>
          </a:p>
        </p:txBody>
      </p:sp>
    </p:spTree>
    <p:extLst>
      <p:ext uri="{BB962C8B-B14F-4D97-AF65-F5344CB8AC3E}">
        <p14:creationId xmlns:p14="http://schemas.microsoft.com/office/powerpoint/2010/main" val="1827315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Rot="1" noChangeArrowheads="1"/>
          </p:cNvSpPr>
          <p:nvPr>
            <p:ph type="title"/>
          </p:nvPr>
        </p:nvSpPr>
        <p:spPr>
          <a:xfrm>
            <a:off x="400282" y="754146"/>
            <a:ext cx="11162884" cy="574183"/>
          </a:xfrm>
        </p:spPr>
        <p:txBody>
          <a:bodyPr/>
          <a:lstStyle/>
          <a:p>
            <a:pPr marL="838200" indent="-838200">
              <a:defRPr/>
            </a:pPr>
            <a:r>
              <a:rPr lang="zh-CN" altLang="en-US" dirty="0"/>
              <a:t>另外一种邻接表：顶点表不用数组，用单链表</a:t>
            </a:r>
          </a:p>
        </p:txBody>
      </p:sp>
      <p:sp>
        <p:nvSpPr>
          <p:cNvPr id="7" name="文本框 6"/>
          <p:cNvSpPr txBox="1"/>
          <p:nvPr/>
        </p:nvSpPr>
        <p:spPr>
          <a:xfrm>
            <a:off x="596347" y="5754045"/>
            <a:ext cx="10038522" cy="523220"/>
          </a:xfrm>
          <a:prstGeom prst="rect">
            <a:avLst/>
          </a:prstGeom>
          <a:noFill/>
        </p:spPr>
        <p:txBody>
          <a:bodyPr wrap="square" rtlCol="0">
            <a:spAutoFit/>
          </a:bodyPr>
          <a:lstStyle/>
          <a:p>
            <a:r>
              <a:rPr lang="zh-CN" altLang="en-US" sz="2800" dirty="0">
                <a:latin typeface="华文楷体" pitchFamily="2" charset="-122"/>
                <a:ea typeface="华文楷体" pitchFamily="2" charset="-122"/>
              </a:rPr>
              <a:t>不需要预估顶点个数，方便插入顶点。</a:t>
            </a:r>
          </a:p>
        </p:txBody>
      </p:sp>
      <p:pic>
        <p:nvPicPr>
          <p:cNvPr id="8" name="图片 7"/>
          <p:cNvPicPr/>
          <p:nvPr/>
        </p:nvPicPr>
        <p:blipFill>
          <a:blip r:embed="rId3">
            <a:extLst>
              <a:ext uri="{28A0092B-C50C-407E-A947-70E740481C1C}">
                <a14:useLocalDpi xmlns:a14="http://schemas.microsoft.com/office/drawing/2010/main" val="0"/>
              </a:ext>
            </a:extLst>
          </a:blip>
          <a:srcRect/>
          <a:stretch>
            <a:fillRect/>
          </a:stretch>
        </p:blipFill>
        <p:spPr bwMode="auto">
          <a:xfrm>
            <a:off x="1769164" y="1842119"/>
            <a:ext cx="7891670" cy="3644281"/>
          </a:xfrm>
          <a:prstGeom prst="rect">
            <a:avLst/>
          </a:prstGeom>
          <a:noFill/>
          <a:ln>
            <a:noFill/>
          </a:ln>
        </p:spPr>
      </p:pic>
    </p:spTree>
    <p:extLst>
      <p:ext uri="{BB962C8B-B14F-4D97-AF65-F5344CB8AC3E}">
        <p14:creationId xmlns:p14="http://schemas.microsoft.com/office/powerpoint/2010/main" val="35009543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00282" y="1638375"/>
            <a:ext cx="11162883" cy="2774599"/>
          </a:xfrm>
        </p:spPr>
        <p:txBody>
          <a:bodyPr>
            <a:normAutofit/>
          </a:bodyPr>
          <a:lstStyle/>
          <a:p>
            <a:pPr>
              <a:buFont typeface="Wingdings" panose="05000000000000000000" pitchFamily="2" charset="2"/>
              <a:buChar char="Ø"/>
            </a:pPr>
            <a:r>
              <a:rPr lang="zh-CN" altLang="zh-CN" sz="2800" b="0" dirty="0">
                <a:latin typeface="华文楷体" pitchFamily="2" charset="-122"/>
                <a:ea typeface="华文楷体" pitchFamily="2" charset="-122"/>
              </a:rPr>
              <a:t>对于有向图，</a:t>
            </a:r>
            <a:r>
              <a:rPr lang="zh-CN" altLang="en-US" sz="2800" b="0" dirty="0">
                <a:latin typeface="华文楷体" pitchFamily="2" charset="-122"/>
                <a:ea typeface="华文楷体" pitchFamily="2" charset="-122"/>
              </a:rPr>
              <a:t>射向</a:t>
            </a:r>
            <a:r>
              <a:rPr lang="zh-CN" altLang="zh-CN" sz="2800" b="0" dirty="0">
                <a:latin typeface="华文楷体" pitchFamily="2" charset="-122"/>
                <a:ea typeface="华文楷体" pitchFamily="2" charset="-122"/>
              </a:rPr>
              <a:t>同一个顶点的所有边形成一条单链表。顶点信息可以用一个一维数组来存储，这个数组称为</a:t>
            </a:r>
            <a:r>
              <a:rPr lang="zh-CN" altLang="zh-CN" sz="2800" dirty="0">
                <a:latin typeface="华文楷体" pitchFamily="2" charset="-122"/>
                <a:ea typeface="华文楷体" pitchFamily="2" charset="-122"/>
              </a:rPr>
              <a:t>顶点表</a:t>
            </a:r>
            <a:r>
              <a:rPr lang="zh-CN" altLang="zh-CN" sz="2800" b="0" dirty="0">
                <a:latin typeface="华文楷体" pitchFamily="2" charset="-122"/>
                <a:ea typeface="华文楷体" pitchFamily="2" charset="-122"/>
              </a:rPr>
              <a:t>，保存边信息的单链表称为</a:t>
            </a:r>
            <a:r>
              <a:rPr lang="zh-CN" altLang="zh-CN" sz="2800" dirty="0">
                <a:latin typeface="华文楷体" pitchFamily="2" charset="-122"/>
                <a:ea typeface="华文楷体" pitchFamily="2" charset="-122"/>
              </a:rPr>
              <a:t>边表</a:t>
            </a:r>
            <a:r>
              <a:rPr lang="zh-CN" altLang="zh-CN" sz="2800" b="0" dirty="0">
                <a:latin typeface="华文楷体" pitchFamily="2" charset="-122"/>
                <a:ea typeface="华文楷体" pitchFamily="2" charset="-122"/>
              </a:rPr>
              <a:t>。一个图可以由顶点表和边表共同表示，这种方法称为</a:t>
            </a:r>
            <a:r>
              <a:rPr lang="zh-CN" altLang="en-US" sz="2800" dirty="0">
                <a:latin typeface="华文楷体" pitchFamily="2" charset="-122"/>
                <a:ea typeface="华文楷体" pitchFamily="2" charset="-122"/>
              </a:rPr>
              <a:t>逆</a:t>
            </a:r>
            <a:r>
              <a:rPr lang="zh-CN" altLang="zh-CN" sz="2800" dirty="0">
                <a:latin typeface="华文楷体" pitchFamily="2" charset="-122"/>
                <a:ea typeface="华文楷体" pitchFamily="2" charset="-122"/>
              </a:rPr>
              <a:t>邻接表表示法</a:t>
            </a:r>
            <a:r>
              <a:rPr lang="zh-CN" altLang="en-US" sz="2800" b="0" dirty="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400282" y="754146"/>
            <a:ext cx="11162884" cy="574183"/>
          </a:xfrm>
        </p:spPr>
        <p:txBody>
          <a:bodyPr/>
          <a:lstStyle/>
          <a:p>
            <a:pPr marL="838200" indent="-838200">
              <a:defRPr/>
            </a:pPr>
            <a:r>
              <a:rPr lang="zh-CN" altLang="en-US" dirty="0"/>
              <a:t>逆邻接表：</a:t>
            </a:r>
          </a:p>
        </p:txBody>
      </p:sp>
    </p:spTree>
    <p:extLst>
      <p:ext uri="{BB962C8B-B14F-4D97-AF65-F5344CB8AC3E}">
        <p14:creationId xmlns:p14="http://schemas.microsoft.com/office/powerpoint/2010/main" val="2528069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700" y="1519106"/>
            <a:ext cx="7470680" cy="4523885"/>
          </a:xfrm>
        </p:spPr>
        <p:txBody>
          <a:bodyPr>
            <a:norm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图</a:t>
            </a:r>
            <a:r>
              <a:rPr lang="en-US" altLang="zh-CN" sz="2800" b="0" dirty="0">
                <a:ea typeface="华文楷体" pitchFamily="2" charset="-122"/>
                <a:cs typeface="Times New Roman" panose="02020603050405020304" pitchFamily="18" charset="0"/>
              </a:rPr>
              <a:t>G1</a:t>
            </a:r>
            <a:r>
              <a:rPr lang="zh-CN" altLang="zh-CN" sz="2800" b="0" dirty="0">
                <a:ea typeface="华文楷体" pitchFamily="2" charset="-122"/>
                <a:cs typeface="Times New Roman" panose="02020603050405020304" pitchFamily="18" charset="0"/>
              </a:rPr>
              <a:t>是由顶点集合</a:t>
            </a:r>
            <a:r>
              <a:rPr lang="en-US" altLang="zh-CN" sz="2800" b="0" dirty="0">
                <a:ea typeface="华文楷体" pitchFamily="2" charset="-122"/>
                <a:cs typeface="Times New Roman" panose="02020603050405020304" pitchFamily="18" charset="0"/>
              </a:rPr>
              <a:t>V = {A,B,C,D}</a:t>
            </a:r>
            <a:r>
              <a:rPr lang="zh-CN" altLang="zh-CN" sz="2800" b="0" dirty="0">
                <a:ea typeface="华文楷体" pitchFamily="2" charset="-122"/>
                <a:cs typeface="Times New Roman" panose="02020603050405020304" pitchFamily="18" charset="0"/>
              </a:rPr>
              <a:t>和边的集合</a:t>
            </a:r>
            <a:r>
              <a:rPr lang="en-US" altLang="zh-CN" sz="2800" b="0" dirty="0">
                <a:ea typeface="华文楷体" pitchFamily="2" charset="-122"/>
                <a:cs typeface="Times New Roman" panose="02020603050405020304" pitchFamily="18" charset="0"/>
              </a:rPr>
              <a:t>E={&lt;B,A&gt;</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&lt;A,C&gt;</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&lt;C,A&gt;</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&lt;C,D&gt;</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&lt;D,A&gt;</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&lt;C,B&gt;}</a:t>
            </a:r>
            <a:r>
              <a:rPr lang="zh-CN" altLang="zh-CN" sz="2800" b="0" dirty="0">
                <a:ea typeface="华文楷体" pitchFamily="2" charset="-122"/>
                <a:cs typeface="Times New Roman" panose="02020603050405020304" pitchFamily="18" charset="0"/>
              </a:rPr>
              <a:t>构成。</a:t>
            </a:r>
            <a:r>
              <a:rPr lang="en-US" altLang="zh-CN" sz="2800" b="0" dirty="0">
                <a:ea typeface="华文楷体" pitchFamily="2" charset="-122"/>
                <a:cs typeface="Times New Roman" panose="02020603050405020304" pitchFamily="18" charset="0"/>
              </a:rPr>
              <a:t>G1</a:t>
            </a:r>
            <a:r>
              <a:rPr lang="zh-CN" altLang="zh-CN" sz="2800" b="0" dirty="0">
                <a:ea typeface="华文楷体" pitchFamily="2" charset="-122"/>
                <a:cs typeface="Times New Roman" panose="02020603050405020304" pitchFamily="18" charset="0"/>
              </a:rPr>
              <a:t>中每一条边带有方向性，用带尖括号的顶点对来表示，称为</a:t>
            </a:r>
            <a:r>
              <a:rPr lang="zh-CN" altLang="zh-CN" sz="2800" dirty="0">
                <a:ea typeface="华文楷体" pitchFamily="2" charset="-122"/>
                <a:cs typeface="Times New Roman" panose="02020603050405020304" pitchFamily="18" charset="0"/>
              </a:rPr>
              <a:t>有向边</a:t>
            </a:r>
            <a:r>
              <a:rPr lang="zh-CN" altLang="zh-CN" sz="2800" b="0" dirty="0">
                <a:ea typeface="华文楷体" pitchFamily="2" charset="-122"/>
                <a:cs typeface="Times New Roman" panose="02020603050405020304" pitchFamily="18" charset="0"/>
              </a:rPr>
              <a:t>。如</a:t>
            </a:r>
            <a:r>
              <a:rPr lang="en-US" altLang="zh-CN" sz="2800" b="0" dirty="0">
                <a:ea typeface="华文楷体" pitchFamily="2" charset="-122"/>
                <a:cs typeface="Times New Roman" panose="02020603050405020304" pitchFamily="18" charset="0"/>
              </a:rPr>
              <a:t>&lt;C,A&gt;</a:t>
            </a:r>
            <a:r>
              <a:rPr lang="zh-CN" altLang="zh-CN" sz="2800" b="0" dirty="0">
                <a:ea typeface="华文楷体" pitchFamily="2" charset="-122"/>
                <a:cs typeface="Times New Roman" panose="02020603050405020304" pitchFamily="18" charset="0"/>
              </a:rPr>
              <a:t>表示由</a:t>
            </a:r>
            <a:r>
              <a:rPr lang="en-US" altLang="zh-CN" sz="2800" b="0" dirty="0">
                <a:ea typeface="华文楷体" pitchFamily="2" charset="-122"/>
                <a:cs typeface="Times New Roman" panose="02020603050405020304" pitchFamily="18" charset="0"/>
              </a:rPr>
              <a:t>C</a:t>
            </a:r>
            <a:r>
              <a:rPr lang="zh-CN" altLang="zh-CN" sz="2800" b="0" dirty="0">
                <a:ea typeface="华文楷体" pitchFamily="2" charset="-122"/>
                <a:cs typeface="Times New Roman" panose="02020603050405020304" pitchFamily="18" charset="0"/>
              </a:rPr>
              <a:t>射向</a:t>
            </a:r>
            <a:r>
              <a:rPr lang="en-US" altLang="zh-CN" sz="2800" b="0" dirty="0">
                <a:ea typeface="华文楷体" pitchFamily="2" charset="-122"/>
                <a:cs typeface="Times New Roman" panose="02020603050405020304" pitchFamily="18" charset="0"/>
              </a:rPr>
              <a:t>A</a:t>
            </a:r>
            <a:r>
              <a:rPr lang="zh-CN" altLang="zh-CN" sz="2800" b="0" dirty="0">
                <a:ea typeface="华文楷体" pitchFamily="2" charset="-122"/>
                <a:cs typeface="Times New Roman" panose="02020603050405020304" pitchFamily="18" charset="0"/>
              </a:rPr>
              <a:t>的有向边，</a:t>
            </a:r>
            <a:r>
              <a:rPr lang="en-US" altLang="zh-CN" sz="2800" b="0" dirty="0">
                <a:ea typeface="华文楷体" pitchFamily="2" charset="-122"/>
                <a:cs typeface="Times New Roman" panose="02020603050405020304" pitchFamily="18" charset="0"/>
              </a:rPr>
              <a:t>C</a:t>
            </a:r>
            <a:r>
              <a:rPr lang="zh-CN" altLang="zh-CN" sz="2800" b="0" dirty="0">
                <a:ea typeface="华文楷体" pitchFamily="2" charset="-122"/>
                <a:cs typeface="Times New Roman" panose="02020603050405020304" pitchFamily="18" charset="0"/>
              </a:rPr>
              <a:t>称为</a:t>
            </a:r>
            <a:r>
              <a:rPr lang="zh-CN" altLang="zh-CN" sz="2800" dirty="0">
                <a:ea typeface="华文楷体" pitchFamily="2" charset="-122"/>
                <a:cs typeface="Times New Roman" panose="02020603050405020304" pitchFamily="18" charset="0"/>
              </a:rPr>
              <a:t>弧尾</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A</a:t>
            </a:r>
            <a:r>
              <a:rPr lang="zh-CN" altLang="zh-CN" sz="2800" b="0" dirty="0">
                <a:ea typeface="华文楷体" pitchFamily="2" charset="-122"/>
                <a:cs typeface="Times New Roman" panose="02020603050405020304" pitchFamily="18" charset="0"/>
              </a:rPr>
              <a:t>称为</a:t>
            </a:r>
            <a:r>
              <a:rPr lang="zh-CN" altLang="zh-CN" sz="2800" dirty="0">
                <a:ea typeface="华文楷体" pitchFamily="2" charset="-122"/>
                <a:cs typeface="Times New Roman" panose="02020603050405020304" pitchFamily="18" charset="0"/>
              </a:rPr>
              <a:t>弧头</a:t>
            </a:r>
            <a:r>
              <a:rPr lang="zh-CN" altLang="zh-CN" sz="2800" b="0" dirty="0">
                <a:ea typeface="华文楷体" pitchFamily="2" charset="-122"/>
                <a:cs typeface="Times New Roman" panose="02020603050405020304" pitchFamily="18" charset="0"/>
              </a:rPr>
              <a:t>。由顶点集和有向边集合组成的图称为</a:t>
            </a:r>
            <a:r>
              <a:rPr lang="zh-CN" altLang="zh-CN" sz="2800" dirty="0">
                <a:ea typeface="华文楷体" pitchFamily="2" charset="-122"/>
                <a:cs typeface="Times New Roman" panose="02020603050405020304" pitchFamily="18" charset="0"/>
              </a:rPr>
              <a:t>有向图</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G1</a:t>
            </a:r>
            <a:r>
              <a:rPr lang="zh-CN" altLang="zh-CN" sz="2800" b="0" dirty="0">
                <a:ea typeface="华文楷体" pitchFamily="2" charset="-122"/>
                <a:cs typeface="Times New Roman" panose="02020603050405020304" pitchFamily="18" charset="0"/>
              </a:rPr>
              <a:t>就是一个有向图。</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p:txBody>
          <a:bodyPr/>
          <a:lstStyle/>
          <a:p>
            <a:pPr marL="838200" indent="-838200">
              <a:defRPr/>
            </a:pPr>
            <a:r>
              <a:rPr lang="zh-CN" altLang="en-US" dirty="0"/>
              <a:t>有向图：</a:t>
            </a:r>
          </a:p>
        </p:txBody>
      </p:sp>
      <p:pic>
        <p:nvPicPr>
          <p:cNvPr id="2" name="图片 1"/>
          <p:cNvPicPr>
            <a:picLocks noChangeAspect="1"/>
          </p:cNvPicPr>
          <p:nvPr/>
        </p:nvPicPr>
        <p:blipFill>
          <a:blip r:embed="rId3"/>
          <a:stretch>
            <a:fillRect/>
          </a:stretch>
        </p:blipFill>
        <p:spPr>
          <a:xfrm>
            <a:off x="8586579" y="1709737"/>
            <a:ext cx="2744030" cy="3739847"/>
          </a:xfrm>
          <a:prstGeom prst="rect">
            <a:avLst/>
          </a:prstGeom>
        </p:spPr>
      </p:pic>
    </p:spTree>
    <p:extLst>
      <p:ext uri="{BB962C8B-B14F-4D97-AF65-F5344CB8AC3E}">
        <p14:creationId xmlns:p14="http://schemas.microsoft.com/office/powerpoint/2010/main" val="31718848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Rot="1" noChangeArrowheads="1"/>
          </p:cNvSpPr>
          <p:nvPr>
            <p:ph type="title"/>
          </p:nvPr>
        </p:nvSpPr>
        <p:spPr>
          <a:xfrm>
            <a:off x="400282" y="754146"/>
            <a:ext cx="11162884" cy="574183"/>
          </a:xfrm>
        </p:spPr>
        <p:txBody>
          <a:bodyPr/>
          <a:lstStyle/>
          <a:p>
            <a:pPr marL="838200" indent="-838200">
              <a:defRPr/>
            </a:pPr>
            <a:r>
              <a:rPr lang="zh-CN" altLang="en-US" dirty="0"/>
              <a:t>逆邻接表：</a:t>
            </a:r>
          </a:p>
        </p:txBody>
      </p:sp>
      <p:sp>
        <p:nvSpPr>
          <p:cNvPr id="2" name="文本框 1"/>
          <p:cNvSpPr txBox="1"/>
          <p:nvPr/>
        </p:nvSpPr>
        <p:spPr>
          <a:xfrm>
            <a:off x="596347" y="5754045"/>
            <a:ext cx="10038522" cy="523220"/>
          </a:xfrm>
          <a:prstGeom prst="rect">
            <a:avLst/>
          </a:prstGeom>
          <a:noFill/>
        </p:spPr>
        <p:txBody>
          <a:bodyPr wrap="square" rtlCol="0">
            <a:spAutoFit/>
          </a:bodyPr>
          <a:lstStyle/>
          <a:p>
            <a:r>
              <a:rPr lang="zh-CN" altLang="en-US" sz="2800" dirty="0">
                <a:latin typeface="华文楷体" pitchFamily="2" charset="-122"/>
                <a:ea typeface="华文楷体" pitchFamily="2" charset="-122"/>
              </a:rPr>
              <a:t>方便计算入度，不方便计算出度</a:t>
            </a:r>
          </a:p>
        </p:txBody>
      </p:sp>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1849713" y="2001491"/>
            <a:ext cx="8228565" cy="3127099"/>
          </a:xfrm>
          <a:prstGeom prst="rect">
            <a:avLst/>
          </a:prstGeom>
          <a:noFill/>
          <a:ln>
            <a:noFill/>
          </a:ln>
        </p:spPr>
      </p:pic>
    </p:spTree>
    <p:extLst>
      <p:ext uri="{BB962C8B-B14F-4D97-AF65-F5344CB8AC3E}">
        <p14:creationId xmlns:p14="http://schemas.microsoft.com/office/powerpoint/2010/main" val="39757877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61133" y="1527465"/>
            <a:ext cx="5225267" cy="4702790"/>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#define </a:t>
            </a:r>
            <a:r>
              <a:rPr lang="en-US" altLang="zh-CN" b="0" dirty="0" err="1">
                <a:ea typeface="华文楷体" panose="02010600040101010101" pitchFamily="2" charset="-122"/>
                <a:cs typeface="Times New Roman" panose="02020603050405020304" pitchFamily="18" charset="0"/>
              </a:rPr>
              <a:t>DefaultNumVertex</a:t>
            </a:r>
            <a:r>
              <a:rPr lang="en-US" altLang="zh-CN" b="0" dirty="0">
                <a:ea typeface="华文楷体" panose="02010600040101010101" pitchFamily="2" charset="-122"/>
                <a:cs typeface="Times New Roman" panose="02020603050405020304" pitchFamily="18" charset="0"/>
              </a:rPr>
              <a:t> 20</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class </a:t>
            </a:r>
            <a:r>
              <a:rPr lang="en-US" altLang="zh-CN" b="0" dirty="0" err="1">
                <a:ea typeface="华文楷体" panose="02010600040101010101" pitchFamily="2" charset="-122"/>
                <a:cs typeface="Times New Roman" panose="02020603050405020304" pitchFamily="18" charset="0"/>
              </a:rPr>
              <a:t>outOfBound</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err="1">
                <a:ea typeface="华文楷体" panose="02010600040101010101" pitchFamily="2" charset="-122"/>
                <a:cs typeface="Times New Roman" panose="02020603050405020304" pitchFamily="18" charset="0"/>
              </a:rPr>
              <a:t>struct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edgeNode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dest</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 weight;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edgeNode</a:t>
            </a:r>
            <a:r>
              <a:rPr lang="en-US" altLang="zh-CN" b="0" dirty="0">
                <a:ea typeface="华文楷体" panose="02010600040101010101" pitchFamily="2" charset="-122"/>
                <a:cs typeface="Times New Roman" panose="02020603050405020304" pitchFamily="18" charset="0"/>
              </a:rPr>
              <a:t> *link;</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a:t>
            </a:r>
          </a:p>
        </p:txBody>
      </p:sp>
      <p:sp>
        <p:nvSpPr>
          <p:cNvPr id="4" name="Rectangle 3"/>
          <p:cNvSpPr txBox="1">
            <a:spLocks noChangeArrowheads="1"/>
          </p:cNvSpPr>
          <p:nvPr/>
        </p:nvSpPr>
        <p:spPr>
          <a:xfrm>
            <a:off x="6277619" y="1527465"/>
            <a:ext cx="5722223" cy="3064414"/>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b="0" dirty="0">
                <a:cs typeface="Times New Roman" panose="02020603050405020304" pitchFamily="18" charset="0"/>
              </a:rPr>
              <a:t>template &lt;class </a:t>
            </a:r>
            <a:r>
              <a:rPr lang="en-US" altLang="zh-CN" b="0" dirty="0" err="1">
                <a:cs typeface="Times New Roman" panose="02020603050405020304" pitchFamily="18" charset="0"/>
              </a:rPr>
              <a:t>verType</a:t>
            </a:r>
            <a:r>
              <a:rPr lang="en-US" altLang="zh-CN" b="0" dirty="0">
                <a:cs typeface="Times New Roman" panose="02020603050405020304" pitchFamily="18" charset="0"/>
              </a:rPr>
              <a:t>, class </a:t>
            </a:r>
            <a:r>
              <a:rPr lang="en-US" altLang="zh-CN" b="0" dirty="0" err="1">
                <a:cs typeface="Times New Roman" panose="02020603050405020304" pitchFamily="18" charset="0"/>
              </a:rPr>
              <a:t>edgeType</a:t>
            </a:r>
            <a:r>
              <a:rPr lang="en-US" altLang="zh-CN" b="0" dirty="0">
                <a:cs typeface="Times New Roman" panose="02020603050405020304" pitchFamily="18" charset="0"/>
              </a:rPr>
              <a:t>&gt;</a:t>
            </a:r>
            <a:endParaRPr lang="zh-CN" altLang="zh-CN" b="0" dirty="0">
              <a:cs typeface="Times New Roman" panose="02020603050405020304" pitchFamily="18" charset="0"/>
            </a:endParaRPr>
          </a:p>
          <a:p>
            <a:pPr marL="0" indent="0">
              <a:buFont typeface="Wingdings" panose="05000000000000000000" pitchFamily="2" charset="2"/>
              <a:buNone/>
            </a:pPr>
            <a:r>
              <a:rPr lang="en-US" altLang="zh-CN" b="0" dirty="0" err="1">
                <a:cs typeface="Times New Roman" panose="02020603050405020304" pitchFamily="18" charset="0"/>
              </a:rPr>
              <a:t>struct</a:t>
            </a:r>
            <a:r>
              <a:rPr lang="en-US" altLang="zh-CN" b="0" dirty="0">
                <a:cs typeface="Times New Roman" panose="02020603050405020304" pitchFamily="18" charset="0"/>
              </a:rPr>
              <a:t> </a:t>
            </a:r>
            <a:r>
              <a:rPr lang="en-US" altLang="zh-CN" b="0" dirty="0" err="1">
                <a:cs typeface="Times New Roman" panose="02020603050405020304" pitchFamily="18" charset="0"/>
              </a:rPr>
              <a:t>verNode</a:t>
            </a:r>
            <a:endParaRPr lang="zh-CN" altLang="zh-CN" b="0" dirty="0">
              <a:cs typeface="Times New Roman" panose="02020603050405020304" pitchFamily="18" charset="0"/>
            </a:endParaRPr>
          </a:p>
          <a:p>
            <a:pPr marL="0" indent="0">
              <a:buFont typeface="Wingdings" panose="05000000000000000000" pitchFamily="2" charset="2"/>
              <a:buNone/>
            </a:pPr>
            <a:r>
              <a:rPr lang="en-US" altLang="zh-CN" b="0" dirty="0">
                <a:cs typeface="Times New Roman" panose="02020603050405020304" pitchFamily="18" charset="0"/>
              </a:rPr>
              <a:t>{  </a:t>
            </a:r>
            <a:r>
              <a:rPr lang="en-US" altLang="zh-CN" b="0" dirty="0" err="1">
                <a:cs typeface="Times New Roman" panose="02020603050405020304" pitchFamily="18" charset="0"/>
              </a:rPr>
              <a:t>verType</a:t>
            </a:r>
            <a:r>
              <a:rPr lang="en-US" altLang="zh-CN" b="0" dirty="0">
                <a:cs typeface="Times New Roman" panose="02020603050405020304" pitchFamily="18" charset="0"/>
              </a:rPr>
              <a:t> data;</a:t>
            </a:r>
            <a:endParaRPr lang="zh-CN" altLang="zh-CN" b="0" dirty="0">
              <a:cs typeface="Times New Roman" panose="02020603050405020304" pitchFamily="18" charset="0"/>
            </a:endParaRPr>
          </a:p>
          <a:p>
            <a:pPr marL="0" indent="0">
              <a:buFont typeface="Wingdings" panose="05000000000000000000" pitchFamily="2" charset="2"/>
              <a:buNone/>
            </a:pPr>
            <a:r>
              <a:rPr lang="en-US" altLang="zh-CN" b="0" dirty="0">
                <a:cs typeface="Times New Roman" panose="02020603050405020304" pitchFamily="18" charset="0"/>
              </a:rPr>
              <a:t>    </a:t>
            </a:r>
            <a:r>
              <a:rPr lang="en-US" altLang="zh-CN" b="0" dirty="0" err="1">
                <a:cs typeface="Times New Roman" panose="02020603050405020304" pitchFamily="18" charset="0"/>
              </a:rPr>
              <a:t>edgeNode</a:t>
            </a:r>
            <a:r>
              <a:rPr lang="en-US" altLang="zh-CN" b="0" dirty="0">
                <a:cs typeface="Times New Roman" panose="02020603050405020304" pitchFamily="18" charset="0"/>
              </a:rPr>
              <a:t>&lt;</a:t>
            </a:r>
            <a:r>
              <a:rPr lang="en-US" altLang="zh-CN" b="0" dirty="0" err="1">
                <a:cs typeface="Times New Roman" panose="02020603050405020304" pitchFamily="18" charset="0"/>
              </a:rPr>
              <a:t>edgeType</a:t>
            </a:r>
            <a:r>
              <a:rPr lang="en-US" altLang="zh-CN" b="0" dirty="0">
                <a:cs typeface="Times New Roman" panose="02020603050405020304" pitchFamily="18" charset="0"/>
              </a:rPr>
              <a:t>&gt; *</a:t>
            </a:r>
            <a:r>
              <a:rPr lang="en-US" altLang="zh-CN" b="0" dirty="0" err="1">
                <a:cs typeface="Times New Roman" panose="02020603050405020304" pitchFamily="18" charset="0"/>
              </a:rPr>
              <a:t>adj</a:t>
            </a: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Font typeface="Wingdings" panose="05000000000000000000" pitchFamily="2" charset="2"/>
              <a:buNone/>
            </a:pPr>
            <a:r>
              <a:rPr lang="en-US" altLang="zh-CN" b="0" dirty="0">
                <a:cs typeface="Times New Roman" panose="02020603050405020304" pitchFamily="18" charset="0"/>
              </a:rPr>
              <a:t>};</a:t>
            </a:r>
            <a:endParaRPr lang="zh-CN" altLang="zh-CN" b="0" dirty="0">
              <a:cs typeface="Times New Roman" panose="02020603050405020304" pitchFamily="18" charset="0"/>
            </a:endParaRPr>
          </a:p>
        </p:txBody>
      </p:sp>
      <p:cxnSp>
        <p:nvCxnSpPr>
          <p:cNvPr id="5" name="直接连接符 4"/>
          <p:cNvCxnSpPr/>
          <p:nvPr/>
        </p:nvCxnSpPr>
        <p:spPr>
          <a:xfrm flipH="1">
            <a:off x="5724939" y="1351722"/>
            <a:ext cx="19878" cy="5506278"/>
          </a:xfrm>
          <a:prstGeom prst="line">
            <a:avLst/>
          </a:prstGeom>
        </p:spPr>
        <p:style>
          <a:lnRef idx="1">
            <a:schemeClr val="accent1"/>
          </a:lnRef>
          <a:fillRef idx="0">
            <a:schemeClr val="accent1"/>
          </a:fillRef>
          <a:effectRef idx="0">
            <a:schemeClr val="accent1"/>
          </a:effectRef>
          <a:fontRef idx="minor">
            <a:schemeClr val="tx1"/>
          </a:fontRef>
        </p:style>
      </p:cxnSp>
      <p:pic>
        <p:nvPicPr>
          <p:cNvPr id="7" name="图片 6"/>
          <p:cNvPicPr/>
          <p:nvPr/>
        </p:nvPicPr>
        <p:blipFill>
          <a:blip r:embed="rId3">
            <a:extLst>
              <a:ext uri="{28A0092B-C50C-407E-A947-70E740481C1C}">
                <a14:useLocalDpi xmlns:a14="http://schemas.microsoft.com/office/drawing/2010/main" val="0"/>
              </a:ext>
            </a:extLst>
          </a:blip>
          <a:srcRect/>
          <a:stretch>
            <a:fillRect/>
          </a:stretch>
        </p:blipFill>
        <p:spPr bwMode="auto">
          <a:xfrm>
            <a:off x="6175928" y="4357274"/>
            <a:ext cx="5068336" cy="2143539"/>
          </a:xfrm>
          <a:prstGeom prst="rect">
            <a:avLst/>
          </a:prstGeom>
          <a:noFill/>
          <a:ln>
            <a:noFill/>
          </a:ln>
        </p:spPr>
      </p:pic>
    </p:spTree>
    <p:extLst>
      <p:ext uri="{BB962C8B-B14F-4D97-AF65-F5344CB8AC3E}">
        <p14:creationId xmlns:p14="http://schemas.microsoft.com/office/powerpoint/2010/main" val="23908481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40038" y="863124"/>
            <a:ext cx="11447161" cy="5358772"/>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class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class Graph</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private: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bool directed;      //</a:t>
            </a:r>
            <a:r>
              <a:rPr lang="zh-CN" altLang="zh-CN" b="0" dirty="0">
                <a:ea typeface="华文楷体" panose="02010600040101010101" pitchFamily="2" charset="-122"/>
                <a:cs typeface="Times New Roman" panose="02020603050405020304" pitchFamily="18" charset="0"/>
              </a:rPr>
              <a:t>有向图为</a:t>
            </a:r>
            <a:r>
              <a:rPr lang="en-US" altLang="zh-CN" b="0" dirty="0">
                <a:ea typeface="华文楷体" panose="02010600040101010101" pitchFamily="2" charset="-122"/>
                <a:cs typeface="Times New Roman" panose="02020603050405020304" pitchFamily="18" charset="0"/>
              </a:rPr>
              <a:t>1</a:t>
            </a:r>
            <a:r>
              <a:rPr lang="zh-CN" altLang="zh-CN" b="0" dirty="0">
                <a:ea typeface="华文楷体" panose="02010600040101010101" pitchFamily="2" charset="-122"/>
                <a:cs typeface="Times New Roman" panose="02020603050405020304" pitchFamily="18" charset="0"/>
              </a:rPr>
              <a:t>，无向图为</a:t>
            </a:r>
            <a:r>
              <a:rPr lang="en-US" altLang="zh-CN" b="0" dirty="0">
                <a:ea typeface="华文楷体" panose="02010600040101010101" pitchFamily="2" charset="-122"/>
                <a:cs typeface="Times New Roman" panose="02020603050405020304" pitchFamily="18" charset="0"/>
              </a:rPr>
              <a:t>0</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edges;     //</a:t>
            </a:r>
            <a:r>
              <a:rPr lang="zh-CN" altLang="zh-CN" b="0" dirty="0">
                <a:ea typeface="华文楷体" panose="02010600040101010101" pitchFamily="2" charset="-122"/>
                <a:cs typeface="Times New Roman" panose="02020603050405020304" pitchFamily="18" charset="0"/>
              </a:rPr>
              <a:t>图的实际顶点数和实际边数</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maxVertex</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图顶点的最大可能数量</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verNode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verType,edgeType</a:t>
            </a:r>
            <a:r>
              <a:rPr lang="en-US" altLang="zh-CN" b="0" dirty="0">
                <a:ea typeface="华文楷体" panose="02010600040101010101" pitchFamily="2" charset="-122"/>
                <a:cs typeface="Times New Roman" panose="02020603050405020304" pitchFamily="18" charset="0"/>
              </a:rPr>
              <a:t>&gt;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   // </a:t>
            </a:r>
            <a:r>
              <a:rPr lang="zh-CN" altLang="zh-CN" b="0" dirty="0">
                <a:ea typeface="华文楷体" panose="02010600040101010101" pitchFamily="2" charset="-122"/>
                <a:cs typeface="Times New Roman" panose="02020603050405020304" pitchFamily="18" charset="0"/>
              </a:rPr>
              <a:t>保存顶点数据的一维数组</a:t>
            </a:r>
          </a:p>
          <a:p>
            <a:pPr marL="0" indent="0">
              <a:buNone/>
            </a:pPr>
            <a:r>
              <a:rPr lang="en-US" altLang="zh-CN" b="0" dirty="0">
                <a:ea typeface="华文楷体" panose="02010600040101010101" pitchFamily="2" charset="-122"/>
                <a:cs typeface="Times New Roman" panose="02020603050405020304" pitchFamily="18" charset="0"/>
              </a:rPr>
              <a:t>    public:</a:t>
            </a:r>
            <a:endParaRPr lang="zh-CN" altLang="zh-CN" b="0" dirty="0">
              <a:ea typeface="华文楷体" panose="02010600040101010101" pitchFamily="2" charset="-122"/>
              <a:cs typeface="Times New Roman" panose="02020603050405020304" pitchFamily="18" charset="0"/>
            </a:endParaRPr>
          </a:p>
        </p:txBody>
      </p:sp>
      <p:pic>
        <p:nvPicPr>
          <p:cNvPr id="3" name="图片 2"/>
          <p:cNvPicPr/>
          <p:nvPr/>
        </p:nvPicPr>
        <p:blipFill>
          <a:blip r:embed="rId3">
            <a:extLst>
              <a:ext uri="{28A0092B-C50C-407E-A947-70E740481C1C}">
                <a14:useLocalDpi xmlns:a14="http://schemas.microsoft.com/office/drawing/2010/main" val="0"/>
              </a:ext>
            </a:extLst>
          </a:blip>
          <a:srcRect/>
          <a:stretch>
            <a:fillRect/>
          </a:stretch>
        </p:blipFill>
        <p:spPr bwMode="auto">
          <a:xfrm>
            <a:off x="6163618" y="863124"/>
            <a:ext cx="5068336" cy="2143539"/>
          </a:xfrm>
          <a:prstGeom prst="rect">
            <a:avLst/>
          </a:prstGeom>
          <a:noFill/>
          <a:ln>
            <a:noFill/>
          </a:ln>
        </p:spPr>
      </p:pic>
    </p:spTree>
    <p:extLst>
      <p:ext uri="{BB962C8B-B14F-4D97-AF65-F5344CB8AC3E}">
        <p14:creationId xmlns:p14="http://schemas.microsoft.com/office/powerpoint/2010/main" val="36748059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0" y="823368"/>
            <a:ext cx="11751962" cy="7649120"/>
          </a:xfrm>
        </p:spPr>
        <p:txBody>
          <a:bodyPr>
            <a:noAutofit/>
          </a:bodyPr>
          <a:lstStyle/>
          <a:p>
            <a:pPr marL="0" indent="0">
              <a:buNone/>
            </a:pPr>
            <a:r>
              <a:rPr lang="en-US" altLang="zh-CN" dirty="0"/>
              <a:t>        </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初始化图结构</a:t>
            </a:r>
            <a:r>
              <a:rPr lang="en-US" altLang="zh-CN" b="0" dirty="0">
                <a:ea typeface="华文楷体" panose="02010600040101010101" pitchFamily="2" charset="-122"/>
                <a:cs typeface="Times New Roman" panose="02020603050405020304" pitchFamily="18" charset="0"/>
              </a:rPr>
              <a:t>g</a:t>
            </a:r>
            <a:r>
              <a:rPr lang="zh-CN" altLang="zh-CN" b="0" dirty="0">
                <a:ea typeface="华文楷体" panose="02010600040101010101" pitchFamily="2" charset="-122"/>
                <a:cs typeface="Times New Roman" panose="02020603050405020304" pitchFamily="18" charset="0"/>
              </a:rPr>
              <a:t>，</a:t>
            </a:r>
            <a:r>
              <a:rPr lang="en-US" altLang="zh-CN" b="0" dirty="0">
                <a:ea typeface="华文楷体" panose="02010600040101010101" pitchFamily="2" charset="-122"/>
                <a:cs typeface="Times New Roman" panose="02020603050405020304" pitchFamily="18" charset="0"/>
              </a:rPr>
              <a:t>direct</a:t>
            </a:r>
            <a:r>
              <a:rPr lang="zh-CN" altLang="zh-CN" b="0" dirty="0">
                <a:ea typeface="华文楷体" panose="02010600040101010101" pitchFamily="2" charset="-122"/>
                <a:cs typeface="Times New Roman" panose="02020603050405020304" pitchFamily="18" charset="0"/>
              </a:rPr>
              <a:t>为是否有向图标志，</a:t>
            </a:r>
            <a:r>
              <a:rPr lang="en-US" altLang="zh-CN" b="0" dirty="0">
                <a:ea typeface="华文楷体" panose="02010600040101010101" pitchFamily="2" charset="-122"/>
                <a:cs typeface="Times New Roman" panose="02020603050405020304" pitchFamily="18" charset="0"/>
              </a:rPr>
              <a:t>e</a:t>
            </a:r>
            <a:r>
              <a:rPr lang="zh-CN" altLang="zh-CN" b="0" dirty="0">
                <a:ea typeface="华文楷体" panose="02010600040101010101" pitchFamily="2" charset="-122"/>
                <a:cs typeface="Times New Roman" panose="02020603050405020304" pitchFamily="18" charset="0"/>
              </a:rPr>
              <a:t>为无边数据</a:t>
            </a:r>
          </a:p>
          <a:p>
            <a:pPr marL="0" indent="0">
              <a:buNone/>
            </a:pPr>
            <a:r>
              <a:rPr lang="en-US" altLang="zh-CN" b="0" dirty="0">
                <a:ea typeface="华文楷体" panose="02010600040101010101" pitchFamily="2" charset="-122"/>
                <a:cs typeface="Times New Roman" panose="02020603050405020304" pitchFamily="18" charset="0"/>
              </a:rPr>
              <a:t>        Graph(bool direct);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~Graph();</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numberOfVertex</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 return </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 // </a:t>
            </a:r>
            <a:r>
              <a:rPr lang="zh-CN" altLang="zh-CN" b="0" dirty="0">
                <a:ea typeface="华文楷体" panose="02010600040101010101" pitchFamily="2" charset="-122"/>
                <a:cs typeface="Times New Roman" panose="02020603050405020304" pitchFamily="18" charset="0"/>
              </a:rPr>
              <a:t>返回图当前顶点数</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numberOfEdge</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 return edges; }; // </a:t>
            </a:r>
            <a:r>
              <a:rPr lang="zh-CN" altLang="zh-CN" b="0" dirty="0">
                <a:ea typeface="华文楷体" panose="02010600040101010101" pitchFamily="2" charset="-122"/>
                <a:cs typeface="Times New Roman" panose="02020603050405020304" pitchFamily="18" charset="0"/>
              </a:rPr>
              <a:t>返回图当前边数</a:t>
            </a:r>
          </a:p>
          <a:p>
            <a:pPr marL="0" indent="0">
              <a:buNone/>
            </a:pPr>
            <a:r>
              <a:rPr lang="en-US" altLang="zh-CN" b="0" dirty="0">
                <a:ea typeface="华文楷体" panose="02010600040101010101" pitchFamily="2" charset="-122"/>
                <a:cs typeface="Times New Roman" panose="02020603050405020304" pitchFamily="18" charset="0"/>
              </a:rPr>
              <a:t>        int </a:t>
            </a:r>
            <a:r>
              <a:rPr lang="en-US" altLang="zh-CN" b="0" dirty="0" err="1">
                <a:ea typeface="华文楷体" panose="02010600040101010101" pitchFamily="2" charset="-122"/>
                <a:cs typeface="Times New Roman" panose="02020603050405020304" pitchFamily="18" charset="0"/>
              </a:rPr>
              <a:t>getVertex</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vertex)const; </a:t>
            </a:r>
            <a:r>
              <a:rPr lang="en-US" altLang="zh-CN" b="0" dirty="0">
                <a:solidFill>
                  <a:srgbClr val="FF0000"/>
                </a:solidFill>
                <a:ea typeface="华文楷体" panose="02010600040101010101" pitchFamily="2" charset="-122"/>
                <a:cs typeface="Times New Roman" panose="02020603050405020304" pitchFamily="18" charset="0"/>
              </a:rPr>
              <a:t>//</a:t>
            </a:r>
            <a:r>
              <a:rPr lang="zh-CN" altLang="zh-CN" b="0" dirty="0">
                <a:solidFill>
                  <a:srgbClr val="FF0000"/>
                </a:solidFill>
                <a:ea typeface="华文楷体" panose="02010600040101010101" pitchFamily="2" charset="-122"/>
                <a:cs typeface="Times New Roman" panose="02020603050405020304" pitchFamily="18" charset="0"/>
              </a:rPr>
              <a:t>返回值为</a:t>
            </a:r>
            <a:r>
              <a:rPr lang="en-US" altLang="zh-CN" b="0" dirty="0">
                <a:solidFill>
                  <a:srgbClr val="FF0000"/>
                </a:solidFill>
                <a:ea typeface="华文楷体" panose="02010600040101010101" pitchFamily="2" charset="-122"/>
                <a:cs typeface="Times New Roman" panose="02020603050405020304" pitchFamily="18" charset="0"/>
              </a:rPr>
              <a:t>vertex</a:t>
            </a:r>
            <a:r>
              <a:rPr lang="zh-CN" altLang="zh-CN" b="0" dirty="0">
                <a:solidFill>
                  <a:srgbClr val="FF0000"/>
                </a:solidFill>
                <a:ea typeface="华文楷体" panose="02010600040101010101" pitchFamily="2" charset="-122"/>
                <a:cs typeface="Times New Roman" panose="02020603050405020304" pitchFamily="18" charset="0"/>
              </a:rPr>
              <a:t>的元素在顶点表中的下标</a:t>
            </a:r>
            <a:r>
              <a:rPr lang="en-US" altLang="zh-CN" b="0" dirty="0">
                <a:solidFill>
                  <a:srgbClr val="FF0000"/>
                </a:solidFill>
                <a:ea typeface="华文楷体" panose="02010600040101010101" pitchFamily="2" charset="-122"/>
                <a:cs typeface="Times New Roman" panose="02020603050405020304" pitchFamily="18" charset="0"/>
              </a:rPr>
              <a:t>,</a:t>
            </a:r>
            <a:r>
              <a:rPr lang="zh-CN" altLang="en-US" b="0" dirty="0">
                <a:solidFill>
                  <a:srgbClr val="FF0000"/>
                </a:solidFill>
                <a:ea typeface="华文楷体" panose="02010600040101010101" pitchFamily="2" charset="-122"/>
                <a:cs typeface="Times New Roman" panose="02020603050405020304" pitchFamily="18" charset="0"/>
              </a:rPr>
              <a:t>无则</a:t>
            </a:r>
            <a:r>
              <a:rPr lang="en-US" altLang="zh-CN" b="0" dirty="0">
                <a:solidFill>
                  <a:srgbClr val="FF0000"/>
                </a:solidFill>
                <a:ea typeface="华文楷体" panose="02010600040101010101" pitchFamily="2" charset="-122"/>
                <a:cs typeface="Times New Roman" panose="02020603050405020304" pitchFamily="18" charset="0"/>
              </a:rPr>
              <a:t>-1.</a:t>
            </a:r>
            <a:endParaRPr lang="zh-CN" altLang="zh-CN" b="0" dirty="0">
              <a:solidFill>
                <a:srgbClr val="FF0000"/>
              </a:solidFill>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bool </a:t>
            </a:r>
            <a:r>
              <a:rPr lang="en-US" altLang="zh-CN" b="0" dirty="0" err="1">
                <a:ea typeface="华文楷体" panose="02010600040101010101" pitchFamily="2" charset="-122"/>
                <a:cs typeface="Times New Roman" panose="02020603050405020304" pitchFamily="18" charset="0"/>
              </a:rPr>
              <a:t>existEdge</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vertex1,verType vertex2)</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判断某两个顶点间是否有边</a:t>
            </a:r>
            <a:r>
              <a:rPr lang="en-US" altLang="zh-CN" b="0" dirty="0">
                <a:ea typeface="华文楷体" panose="02010600040101010101" pitchFamily="2" charset="-122"/>
                <a:cs typeface="Times New Roman" panose="02020603050405020304" pitchFamily="18" charset="0"/>
              </a:rPr>
              <a:t>      </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getFirstNeighbor</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 ) </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返回顶点</a:t>
            </a:r>
            <a:r>
              <a:rPr lang="en-US" altLang="zh-CN" b="0" dirty="0">
                <a:ea typeface="华文楷体" panose="02010600040101010101" pitchFamily="2" charset="-122"/>
                <a:cs typeface="Times New Roman" panose="02020603050405020304" pitchFamily="18" charset="0"/>
              </a:rPr>
              <a:t>vertex1</a:t>
            </a:r>
            <a:r>
              <a:rPr lang="zh-CN" altLang="zh-CN" b="0" dirty="0">
                <a:ea typeface="华文楷体" panose="02010600040101010101" pitchFamily="2" charset="-122"/>
                <a:cs typeface="Times New Roman" panose="02020603050405020304" pitchFamily="18" charset="0"/>
              </a:rPr>
              <a:t>的相对</a:t>
            </a:r>
            <a:r>
              <a:rPr lang="en-US" altLang="zh-CN" b="0" dirty="0">
                <a:ea typeface="华文楷体" panose="02010600040101010101" pitchFamily="2" charset="-122"/>
                <a:cs typeface="Times New Roman" panose="02020603050405020304" pitchFamily="18" charset="0"/>
              </a:rPr>
              <a:t>vertex2</a:t>
            </a:r>
            <a:r>
              <a:rPr lang="zh-CN" altLang="zh-CN" b="0" dirty="0">
                <a:ea typeface="华文楷体" panose="02010600040101010101" pitchFamily="2" charset="-122"/>
                <a:cs typeface="Times New Roman" panose="02020603050405020304" pitchFamily="18" charset="0"/>
              </a:rPr>
              <a:t>的下一个邻接点，如无下一个邻接点返回</a:t>
            </a:r>
            <a:r>
              <a:rPr lang="en-US" altLang="zh-CN" b="0" dirty="0">
                <a:ea typeface="华文楷体" panose="02010600040101010101" pitchFamily="2" charset="-122"/>
                <a:cs typeface="Times New Roman" panose="02020603050405020304" pitchFamily="18" charset="0"/>
              </a:rPr>
              <a:t>-1</a:t>
            </a:r>
            <a:endParaRPr lang="zh-CN" altLang="zh-CN"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9983307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58417" y="1499228"/>
            <a:ext cx="11751962" cy="5000963"/>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getNextNeighbor</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vertex1,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vertex2)</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void </a:t>
            </a:r>
            <a:r>
              <a:rPr lang="en-US" altLang="zh-CN" b="0" dirty="0" err="1">
                <a:ea typeface="华文楷体" panose="02010600040101010101" pitchFamily="2" charset="-122"/>
                <a:cs typeface="Times New Roman" panose="02020603050405020304" pitchFamily="18" charset="0"/>
              </a:rPr>
              <a:t>disp</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显示邻接矩阵的值</a:t>
            </a:r>
            <a:endParaRPr lang="en-US" altLang="zh-CN" b="0" dirty="0">
              <a:ea typeface="华文楷体" panose="02010600040101010101" pitchFamily="2" charset="-122"/>
              <a:cs typeface="Times New Roman" panose="02020603050405020304" pitchFamily="18" charset="0"/>
            </a:endParaRPr>
          </a:p>
          <a:p>
            <a:pPr marL="0" indent="0">
              <a:buNone/>
            </a:pP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void </a:t>
            </a:r>
            <a:r>
              <a:rPr lang="en-US" altLang="zh-CN" b="0" dirty="0" err="1">
                <a:ea typeface="华文楷体" panose="02010600040101010101" pitchFamily="2" charset="-122"/>
                <a:cs typeface="Times New Roman" panose="02020603050405020304" pitchFamily="18" charset="0"/>
              </a:rPr>
              <a:t>insertVertex</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 ); //</a:t>
            </a:r>
            <a:r>
              <a:rPr lang="zh-CN" altLang="zh-CN" b="0" dirty="0">
                <a:ea typeface="华文楷体" panose="02010600040101010101" pitchFamily="2" charset="-122"/>
                <a:cs typeface="Times New Roman" panose="02020603050405020304" pitchFamily="18" charset="0"/>
              </a:rPr>
              <a:t>插入顶点</a:t>
            </a:r>
            <a:endParaRPr lang="en-US"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void </a:t>
            </a:r>
            <a:r>
              <a:rPr lang="en-US" altLang="zh-CN" b="0" dirty="0" err="1">
                <a:ea typeface="华文楷体" panose="02010600040101010101" pitchFamily="2" charset="-122"/>
                <a:cs typeface="Times New Roman" panose="02020603050405020304" pitchFamily="18" charset="0"/>
              </a:rPr>
              <a:t>insertEdge</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vertex1,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vertex2,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 edge); //</a:t>
            </a:r>
            <a:r>
              <a:rPr lang="zh-CN" altLang="zh-CN" b="0" dirty="0">
                <a:ea typeface="华文楷体" panose="02010600040101010101" pitchFamily="2" charset="-122"/>
                <a:cs typeface="Times New Roman" panose="02020603050405020304" pitchFamily="18" charset="0"/>
              </a:rPr>
              <a:t>插入边</a:t>
            </a:r>
          </a:p>
          <a:p>
            <a:pPr marL="0" indent="0">
              <a:buNone/>
            </a:pPr>
            <a:r>
              <a:rPr lang="en-US" altLang="zh-CN" b="0" dirty="0">
                <a:ea typeface="华文楷体" panose="02010600040101010101" pitchFamily="2" charset="-122"/>
                <a:cs typeface="Times New Roman" panose="02020603050405020304" pitchFamily="18" charset="0"/>
              </a:rPr>
              <a:t>        void </a:t>
            </a:r>
            <a:r>
              <a:rPr lang="en-US" altLang="zh-CN" b="0" dirty="0" err="1">
                <a:ea typeface="华文楷体" panose="02010600040101010101" pitchFamily="2" charset="-122"/>
                <a:cs typeface="Times New Roman" panose="02020603050405020304" pitchFamily="18" charset="0"/>
              </a:rPr>
              <a:t>removeVertex</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  //</a:t>
            </a:r>
            <a:r>
              <a:rPr lang="zh-CN" altLang="zh-CN" b="0" dirty="0">
                <a:ea typeface="华文楷体" panose="02010600040101010101" pitchFamily="2" charset="-122"/>
                <a:cs typeface="Times New Roman" panose="02020603050405020304" pitchFamily="18" charset="0"/>
              </a:rPr>
              <a:t>删除顶点</a:t>
            </a:r>
          </a:p>
          <a:p>
            <a:pPr marL="0" indent="0">
              <a:buNone/>
            </a:pPr>
            <a:r>
              <a:rPr lang="en-US" altLang="zh-CN" b="0" dirty="0">
                <a:ea typeface="华文楷体" panose="02010600040101010101" pitchFamily="2" charset="-122"/>
                <a:cs typeface="Times New Roman" panose="02020603050405020304" pitchFamily="18" charset="0"/>
              </a:rPr>
              <a:t>        void </a:t>
            </a:r>
            <a:r>
              <a:rPr lang="en-US" altLang="zh-CN" b="0" dirty="0" err="1">
                <a:ea typeface="华文楷体" panose="02010600040101010101" pitchFamily="2" charset="-122"/>
                <a:cs typeface="Times New Roman" panose="02020603050405020304" pitchFamily="18" charset="0"/>
              </a:rPr>
              <a:t>removeEdge</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vertex1,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vertex2); //</a:t>
            </a:r>
            <a:r>
              <a:rPr lang="zh-CN" altLang="zh-CN" b="0" dirty="0">
                <a:ea typeface="华文楷体" panose="02010600040101010101" pitchFamily="2" charset="-122"/>
                <a:cs typeface="Times New Roman" panose="02020603050405020304" pitchFamily="18" charset="0"/>
              </a:rPr>
              <a:t>删除边</a:t>
            </a: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返回顶点</a:t>
            </a:r>
            <a:r>
              <a:rPr lang="en-US" altLang="zh-CN" b="0" dirty="0">
                <a:ea typeface="华文楷体" panose="02010600040101010101" pitchFamily="2" charset="-122"/>
                <a:cs typeface="Times New Roman" panose="02020603050405020304" pitchFamily="18" charset="0"/>
              </a:rPr>
              <a:t>vertex</a:t>
            </a:r>
            <a:r>
              <a:rPr lang="zh-CN" altLang="zh-CN" b="0" dirty="0">
                <a:ea typeface="华文楷体" panose="02010600040101010101" pitchFamily="2" charset="-122"/>
                <a:cs typeface="Times New Roman" panose="02020603050405020304" pitchFamily="18" charset="0"/>
              </a:rPr>
              <a:t>的第一个邻接点</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如果无邻接点返回</a:t>
            </a:r>
            <a:r>
              <a:rPr lang="en-US" altLang="zh-CN" b="0" dirty="0">
                <a:ea typeface="华文楷体" panose="02010600040101010101" pitchFamily="2" charset="-122"/>
                <a:cs typeface="Times New Roman" panose="02020603050405020304" pitchFamily="18" charset="0"/>
              </a:rPr>
              <a:t>-1</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5760777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78295" y="823367"/>
            <a:ext cx="11751962" cy="5716581"/>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初始化图结构</a:t>
            </a:r>
            <a:r>
              <a:rPr lang="en-US" altLang="zh-CN" b="0" dirty="0">
                <a:ea typeface="华文楷体" panose="02010600040101010101" pitchFamily="2" charset="-122"/>
                <a:cs typeface="Times New Roman" panose="02020603050405020304" pitchFamily="18" charset="0"/>
              </a:rPr>
              <a:t>g</a:t>
            </a:r>
            <a:r>
              <a:rPr lang="zh-CN" altLang="zh-CN" b="0" dirty="0">
                <a:ea typeface="华文楷体" panose="02010600040101010101" pitchFamily="2" charset="-122"/>
                <a:cs typeface="Times New Roman" panose="02020603050405020304" pitchFamily="18" charset="0"/>
              </a:rPr>
              <a:t>，</a:t>
            </a:r>
            <a:r>
              <a:rPr lang="en-US" altLang="zh-CN" b="0" dirty="0">
                <a:ea typeface="华文楷体" panose="02010600040101010101" pitchFamily="2" charset="-122"/>
                <a:cs typeface="Times New Roman" panose="02020603050405020304" pitchFamily="18" charset="0"/>
              </a:rPr>
              <a:t>direct</a:t>
            </a:r>
            <a:r>
              <a:rPr lang="zh-CN" altLang="zh-CN" b="0" dirty="0">
                <a:ea typeface="华文楷体" panose="02010600040101010101" pitchFamily="2" charset="-122"/>
                <a:cs typeface="Times New Roman" panose="02020603050405020304" pitchFamily="18" charset="0"/>
              </a:rPr>
              <a:t>为是否有向图标志</a:t>
            </a:r>
          </a:p>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class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Graph&lt;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&gt;::Graph(bool direct)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初始化属性</a:t>
            </a:r>
          </a:p>
          <a:p>
            <a:pPr marL="0" indent="0">
              <a:buNone/>
            </a:pPr>
            <a:r>
              <a:rPr lang="en-US" altLang="zh-CN" b="0" dirty="0">
                <a:ea typeface="华文楷体" panose="02010600040101010101" pitchFamily="2" charset="-122"/>
                <a:cs typeface="Times New Roman" panose="02020603050405020304" pitchFamily="18" charset="0"/>
              </a:rPr>
              <a:t>    directed = direct;   </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 0;    edges = 0;     </a:t>
            </a:r>
            <a:r>
              <a:rPr lang="en-US" altLang="zh-CN" b="0" dirty="0" err="1">
                <a:ea typeface="华文楷体" panose="02010600040101010101" pitchFamily="2" charset="-122"/>
                <a:cs typeface="Times New Roman" panose="02020603050405020304" pitchFamily="18" charset="0"/>
              </a:rPr>
              <a:t>maxVertex</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DefaultNumVertex</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为存顶点的一维数组创建空间</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 = new </a:t>
            </a:r>
            <a:r>
              <a:rPr lang="en-US" altLang="zh-CN" b="0" dirty="0" err="1">
                <a:ea typeface="华文楷体" panose="02010600040101010101" pitchFamily="2" charset="-122"/>
                <a:cs typeface="Times New Roman" panose="02020603050405020304" pitchFamily="18" charset="0"/>
              </a:rPr>
              <a:t>verNode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verType,edgeType</a:t>
            </a:r>
            <a:r>
              <a:rPr lang="en-US" altLang="zh-CN" b="0" dirty="0">
                <a:ea typeface="华文楷体" panose="02010600040101010101" pitchFamily="2" charset="-122"/>
                <a:cs typeface="Times New Roman" panose="02020603050405020304" pitchFamily="18" charset="0"/>
              </a:rPr>
              <a:t>&gt; [</a:t>
            </a:r>
            <a:r>
              <a:rPr lang="en-US" altLang="zh-CN" b="0" dirty="0" err="1">
                <a:ea typeface="华文楷体" panose="02010600040101010101" pitchFamily="2" charset="-122"/>
                <a:cs typeface="Times New Roman" panose="02020603050405020304" pitchFamily="18" charset="0"/>
              </a:rPr>
              <a:t>maxVertex</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7095864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40038" y="1479350"/>
            <a:ext cx="11751962" cy="5000963"/>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class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Graph&lt;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&gt;::~Graph()</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edgeNode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 *p;</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for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释放所有边表中的结点</a:t>
            </a:r>
          </a:p>
          <a:p>
            <a:pPr marL="0" indent="0">
              <a:buNone/>
            </a:pPr>
            <a:r>
              <a:rPr lang="en-US" altLang="zh-CN" b="0" dirty="0">
                <a:ea typeface="华文楷体" panose="02010600040101010101" pitchFamily="2" charset="-122"/>
                <a:cs typeface="Times New Roman" panose="02020603050405020304" pitchFamily="18" charset="0"/>
              </a:rPr>
              <a:t>    {   while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adj</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p =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adj</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adj</a:t>
            </a:r>
            <a:r>
              <a:rPr lang="en-US" altLang="zh-CN" b="0" dirty="0">
                <a:ea typeface="华文楷体" panose="02010600040101010101" pitchFamily="2" charset="-122"/>
                <a:cs typeface="Times New Roman" panose="02020603050405020304" pitchFamily="18" charset="0"/>
              </a:rPr>
              <a:t> = p-&gt;link;    delete p;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delete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2468066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01499" y="564951"/>
            <a:ext cx="11990501" cy="6094266"/>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class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void Graph&lt;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r>
              <a:rPr lang="en-US" altLang="zh-CN" b="0" dirty="0" err="1">
                <a:ea typeface="华文楷体" panose="02010600040101010101" pitchFamily="2" charset="-122"/>
                <a:cs typeface="Times New Roman" panose="02020603050405020304" pitchFamily="18" charset="0"/>
              </a:rPr>
              <a:t>insertEdge</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vertex1,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vertex2,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 edge) //</a:t>
            </a:r>
            <a:r>
              <a:rPr lang="zh-CN" altLang="zh-CN" b="0" dirty="0">
                <a:ea typeface="华文楷体" panose="02010600040101010101" pitchFamily="2" charset="-122"/>
                <a:cs typeface="Times New Roman" panose="02020603050405020304" pitchFamily="18" charset="0"/>
              </a:rPr>
              <a:t>插入边</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j;</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edgeNode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 *</a:t>
            </a:r>
            <a:r>
              <a:rPr lang="en-US" altLang="zh-CN" b="0" dirty="0" err="1">
                <a:ea typeface="华文楷体" panose="02010600040101010101" pitchFamily="2" charset="-122"/>
                <a:cs typeface="Times New Roman" panose="02020603050405020304" pitchFamily="18" charset="0"/>
              </a:rPr>
              <a:t>tmp</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找到</a:t>
            </a:r>
            <a:r>
              <a:rPr lang="en-US" altLang="zh-CN" b="0" dirty="0">
                <a:ea typeface="华文楷体" panose="02010600040101010101" pitchFamily="2" charset="-122"/>
                <a:cs typeface="Times New Roman" panose="02020603050405020304" pitchFamily="18" charset="0"/>
              </a:rPr>
              <a:t>vertex1</a:t>
            </a:r>
            <a:r>
              <a:rPr lang="zh-CN" altLang="zh-CN" b="0" dirty="0">
                <a:ea typeface="华文楷体" panose="02010600040101010101" pitchFamily="2" charset="-122"/>
                <a:cs typeface="Times New Roman" panose="02020603050405020304" pitchFamily="18" charset="0"/>
              </a:rPr>
              <a:t>和</a:t>
            </a:r>
            <a:r>
              <a:rPr lang="en-US" altLang="zh-CN" b="0" dirty="0">
                <a:ea typeface="华文楷体" panose="02010600040101010101" pitchFamily="2" charset="-122"/>
                <a:cs typeface="Times New Roman" panose="02020603050405020304" pitchFamily="18" charset="0"/>
              </a:rPr>
              <a:t>vertex2</a:t>
            </a:r>
            <a:r>
              <a:rPr lang="zh-CN" altLang="zh-CN" b="0" dirty="0">
                <a:ea typeface="华文楷体" panose="02010600040101010101" pitchFamily="2" charset="-122"/>
                <a:cs typeface="Times New Roman" panose="02020603050405020304" pitchFamily="18" charset="0"/>
              </a:rPr>
              <a:t>的下标</a:t>
            </a:r>
            <a:endParaRPr lang="en-US" altLang="zh-CN" b="0" dirty="0">
              <a:ea typeface="华文楷体" panose="02010600040101010101" pitchFamily="2" charset="-122"/>
              <a:cs typeface="Times New Roman" panose="02020603050405020304" pitchFamily="18" charset="0"/>
            </a:endParaRPr>
          </a:p>
          <a:p>
            <a:pPr marL="0" indent="0">
              <a:buNone/>
            </a:pPr>
            <a:r>
              <a:rPr lang="en-US" altLang="zh-CN" b="0" dirty="0">
                <a:solidFill>
                  <a:srgbClr val="FF0000"/>
                </a:solidFill>
                <a:ea typeface="华文楷体" panose="02010600040101010101" pitchFamily="2" charset="-122"/>
                <a:cs typeface="Times New Roman" panose="02020603050405020304" pitchFamily="18" charset="0"/>
              </a:rPr>
              <a:t>    </a:t>
            </a:r>
            <a:r>
              <a:rPr lang="en-US" altLang="zh-CN" b="0" dirty="0" err="1">
                <a:solidFill>
                  <a:srgbClr val="FF0000"/>
                </a:solidFill>
                <a:ea typeface="华文楷体" panose="02010600040101010101" pitchFamily="2" charset="-122"/>
                <a:cs typeface="Times New Roman" panose="02020603050405020304" pitchFamily="18" charset="0"/>
              </a:rPr>
              <a:t>i</a:t>
            </a:r>
            <a:r>
              <a:rPr lang="en-US" altLang="zh-CN" b="0" dirty="0">
                <a:solidFill>
                  <a:srgbClr val="FF0000"/>
                </a:solidFill>
                <a:ea typeface="华文楷体" panose="02010600040101010101" pitchFamily="2" charset="-122"/>
                <a:cs typeface="Times New Roman" panose="02020603050405020304" pitchFamily="18" charset="0"/>
              </a:rPr>
              <a:t>= </a:t>
            </a:r>
            <a:r>
              <a:rPr lang="en-US" altLang="zh-CN" b="0" dirty="0" err="1">
                <a:solidFill>
                  <a:srgbClr val="FF0000"/>
                </a:solidFill>
                <a:ea typeface="华文楷体" panose="02010600040101010101" pitchFamily="2" charset="-122"/>
                <a:cs typeface="Times New Roman" panose="02020603050405020304" pitchFamily="18" charset="0"/>
              </a:rPr>
              <a:t>getVertex</a:t>
            </a:r>
            <a:r>
              <a:rPr lang="en-US" altLang="zh-CN" b="0" dirty="0">
                <a:solidFill>
                  <a:srgbClr val="FF0000"/>
                </a:solidFill>
                <a:ea typeface="华文楷体" panose="02010600040101010101" pitchFamily="2" charset="-122"/>
                <a:cs typeface="Times New Roman" panose="02020603050405020304" pitchFamily="18" charset="0"/>
              </a:rPr>
              <a:t>(vertex1);</a:t>
            </a:r>
          </a:p>
          <a:p>
            <a:pPr marL="0" indent="0">
              <a:buNone/>
            </a:pPr>
            <a:r>
              <a:rPr lang="en-US" altLang="zh-CN" b="0" dirty="0">
                <a:solidFill>
                  <a:srgbClr val="FF0000"/>
                </a:solidFill>
                <a:ea typeface="华文楷体" panose="02010600040101010101" pitchFamily="2" charset="-122"/>
                <a:cs typeface="Times New Roman" panose="02020603050405020304" pitchFamily="18" charset="0"/>
              </a:rPr>
              <a:t>    j= </a:t>
            </a:r>
            <a:r>
              <a:rPr lang="en-US" altLang="zh-CN" b="0" dirty="0" err="1">
                <a:solidFill>
                  <a:srgbClr val="FF0000"/>
                </a:solidFill>
                <a:ea typeface="华文楷体" panose="02010600040101010101" pitchFamily="2" charset="-122"/>
                <a:cs typeface="Times New Roman" panose="02020603050405020304" pitchFamily="18" charset="0"/>
              </a:rPr>
              <a:t>getVertex</a:t>
            </a:r>
            <a:r>
              <a:rPr lang="en-US" altLang="zh-CN" b="0" dirty="0">
                <a:solidFill>
                  <a:srgbClr val="FF0000"/>
                </a:solidFill>
                <a:ea typeface="华文楷体" panose="02010600040101010101" pitchFamily="2" charset="-122"/>
                <a:cs typeface="Times New Roman" panose="02020603050405020304" pitchFamily="18" charset="0"/>
              </a:rPr>
              <a:t>(vertex2);</a:t>
            </a:r>
            <a:endParaRPr lang="zh-CN" altLang="zh-CN" b="0" dirty="0">
              <a:solidFill>
                <a:srgbClr val="FF0000"/>
              </a:solidFill>
              <a:ea typeface="华文楷体" panose="02010600040101010101" pitchFamily="2" charset="-122"/>
              <a:cs typeface="Times New Roman" panose="02020603050405020304" pitchFamily="18" charset="0"/>
            </a:endParaRPr>
          </a:p>
          <a:p>
            <a:pPr marL="0" indent="0">
              <a:buNone/>
            </a:pPr>
            <a:r>
              <a:rPr lang="en-US" altLang="zh-CN" b="0" dirty="0">
                <a:solidFill>
                  <a:srgbClr val="FF0000"/>
                </a:solidFill>
                <a:ea typeface="华文楷体" panose="02010600040101010101" pitchFamily="2" charset="-122"/>
                <a:cs typeface="Times New Roman" panose="02020603050405020304" pitchFamily="18" charset="0"/>
              </a:rPr>
              <a:t>    //</a:t>
            </a:r>
            <a:r>
              <a:rPr lang="zh-CN" altLang="zh-CN" b="0" dirty="0">
                <a:solidFill>
                  <a:srgbClr val="FF0000"/>
                </a:solidFill>
                <a:ea typeface="华文楷体" panose="02010600040101010101" pitchFamily="2" charset="-122"/>
                <a:cs typeface="Times New Roman" panose="02020603050405020304" pitchFamily="18" charset="0"/>
              </a:rPr>
              <a:t>无此顶点</a:t>
            </a:r>
          </a:p>
          <a:p>
            <a:pPr marL="0" indent="0">
              <a:buNone/>
            </a:pPr>
            <a:r>
              <a:rPr lang="en-US" altLang="zh-CN" b="0" dirty="0">
                <a:solidFill>
                  <a:srgbClr val="FF0000"/>
                </a:solidFill>
                <a:ea typeface="华文楷体" panose="02010600040101010101" pitchFamily="2" charset="-122"/>
                <a:cs typeface="Times New Roman" panose="02020603050405020304" pitchFamily="18" charset="0"/>
              </a:rPr>
              <a:t>    if ((</a:t>
            </a:r>
            <a:r>
              <a:rPr lang="en-US" altLang="zh-CN" b="0" dirty="0" err="1">
                <a:solidFill>
                  <a:srgbClr val="FF0000"/>
                </a:solidFill>
                <a:ea typeface="华文楷体" panose="02010600040101010101" pitchFamily="2" charset="-122"/>
                <a:cs typeface="Times New Roman" panose="02020603050405020304" pitchFamily="18" charset="0"/>
              </a:rPr>
              <a:t>i</a:t>
            </a:r>
            <a:r>
              <a:rPr lang="en-US" altLang="zh-CN" b="0" dirty="0">
                <a:solidFill>
                  <a:srgbClr val="FF0000"/>
                </a:solidFill>
                <a:ea typeface="华文楷体" panose="02010600040101010101" pitchFamily="2" charset="-122"/>
                <a:cs typeface="Times New Roman" panose="02020603050405020304" pitchFamily="18" charset="0"/>
              </a:rPr>
              <a:t>==-1)||(j==-1))   return;</a:t>
            </a:r>
          </a:p>
          <a:p>
            <a:pPr marL="0" indent="0">
              <a:buNone/>
            </a:pPr>
            <a:r>
              <a:rPr lang="en-US" altLang="zh-CN" b="0" dirty="0">
                <a:ea typeface="华文楷体" panose="02010600040101010101" pitchFamily="2" charset="-122"/>
                <a:cs typeface="Times New Roman" panose="02020603050405020304" pitchFamily="18" charset="0"/>
              </a:rPr>
              <a:t>    if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==j) return;</a:t>
            </a:r>
            <a:endParaRPr lang="zh-CN" altLang="zh-CN"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8846709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01499" y="803490"/>
            <a:ext cx="11990501" cy="5756336"/>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在</a:t>
            </a:r>
            <a:r>
              <a:rPr lang="en-US" altLang="zh-CN" b="0" dirty="0" err="1">
                <a:ea typeface="华文楷体" panose="02010600040101010101" pitchFamily="2" charset="-122"/>
                <a:cs typeface="Times New Roman" panose="02020603050405020304" pitchFamily="18" charset="0"/>
              </a:rPr>
              <a:t>i</a:t>
            </a:r>
            <a:r>
              <a:rPr lang="zh-CN" altLang="zh-CN" b="0" dirty="0">
                <a:ea typeface="华文楷体" panose="02010600040101010101" pitchFamily="2" charset="-122"/>
                <a:cs typeface="Times New Roman" panose="02020603050405020304" pitchFamily="18" charset="0"/>
              </a:rPr>
              <a:t>下标引导的单链表中插入一个边结点</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tmp</a:t>
            </a:r>
            <a:r>
              <a:rPr lang="en-US" altLang="zh-CN" b="0" dirty="0">
                <a:ea typeface="华文楷体" panose="02010600040101010101" pitchFamily="2" charset="-122"/>
                <a:cs typeface="Times New Roman" panose="02020603050405020304" pitchFamily="18" charset="0"/>
              </a:rPr>
              <a:t> = new </a:t>
            </a:r>
            <a:r>
              <a:rPr lang="en-US" altLang="zh-CN" b="0" dirty="0" err="1">
                <a:ea typeface="华文楷体" panose="02010600040101010101" pitchFamily="2" charset="-122"/>
                <a:cs typeface="Times New Roman" panose="02020603050405020304" pitchFamily="18" charset="0"/>
              </a:rPr>
              <a:t>edgeNode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      </a:t>
            </a:r>
            <a:r>
              <a:rPr lang="en-US" altLang="zh-CN" b="0" dirty="0" err="1">
                <a:ea typeface="华文楷体" panose="02010600040101010101" pitchFamily="2" charset="-122"/>
                <a:cs typeface="Times New Roman" panose="02020603050405020304" pitchFamily="18" charset="0"/>
              </a:rPr>
              <a:t>tmp</a:t>
            </a:r>
            <a:r>
              <a:rPr lang="en-US" altLang="zh-CN" b="0" dirty="0">
                <a:ea typeface="华文楷体" panose="02010600040101010101" pitchFamily="2" charset="-122"/>
                <a:cs typeface="Times New Roman" panose="02020603050405020304" pitchFamily="18" charset="0"/>
              </a:rPr>
              <a:t>-&gt;</a:t>
            </a:r>
            <a:r>
              <a:rPr lang="en-US" altLang="zh-CN" b="0" dirty="0" err="1">
                <a:ea typeface="华文楷体" panose="02010600040101010101" pitchFamily="2" charset="-122"/>
                <a:cs typeface="Times New Roman" panose="02020603050405020304" pitchFamily="18" charset="0"/>
              </a:rPr>
              <a:t>dest</a:t>
            </a:r>
            <a:r>
              <a:rPr lang="en-US" altLang="zh-CN" b="0" dirty="0">
                <a:ea typeface="华文楷体" panose="02010600040101010101" pitchFamily="2" charset="-122"/>
                <a:cs typeface="Times New Roman" panose="02020603050405020304" pitchFamily="18" charset="0"/>
              </a:rPr>
              <a:t> = j;      </a:t>
            </a:r>
            <a:r>
              <a:rPr lang="en-US" altLang="zh-CN" b="0" dirty="0" err="1">
                <a:ea typeface="华文楷体" panose="02010600040101010101" pitchFamily="2" charset="-122"/>
                <a:cs typeface="Times New Roman" panose="02020603050405020304" pitchFamily="18" charset="0"/>
              </a:rPr>
              <a:t>tmp</a:t>
            </a:r>
            <a:r>
              <a:rPr lang="en-US" altLang="zh-CN" b="0" dirty="0">
                <a:ea typeface="华文楷体" panose="02010600040101010101" pitchFamily="2" charset="-122"/>
                <a:cs typeface="Times New Roman" panose="02020603050405020304" pitchFamily="18" charset="0"/>
              </a:rPr>
              <a:t>-&gt;weight = edge;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tmp</a:t>
            </a:r>
            <a:r>
              <a:rPr lang="en-US" altLang="zh-CN" b="0" dirty="0">
                <a:ea typeface="华文楷体" panose="02010600040101010101" pitchFamily="2" charset="-122"/>
                <a:cs typeface="Times New Roman" panose="02020603050405020304" pitchFamily="18" charset="0"/>
              </a:rPr>
              <a:t>-&gt;link =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adj</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adj</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tmp</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edges++;</a:t>
            </a:r>
          </a:p>
          <a:p>
            <a:pPr marL="0" indent="0">
              <a:buNone/>
            </a:pP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(!directed) //</a:t>
            </a:r>
            <a:r>
              <a:rPr lang="zh-CN" altLang="zh-CN" b="0" dirty="0">
                <a:ea typeface="华文楷体" panose="02010600040101010101" pitchFamily="2" charset="-122"/>
                <a:cs typeface="Times New Roman" panose="02020603050405020304" pitchFamily="18" charset="0"/>
              </a:rPr>
              <a:t>如果是无向图，矩阵中关于主对角线的对称点也要设置</a:t>
            </a:r>
          </a:p>
          <a:p>
            <a:pPr marL="0" indent="0">
              <a:buNone/>
            </a:pP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tmp</a:t>
            </a:r>
            <a:r>
              <a:rPr lang="en-US" altLang="zh-CN" b="0" dirty="0">
                <a:ea typeface="华文楷体" panose="02010600040101010101" pitchFamily="2" charset="-122"/>
                <a:cs typeface="Times New Roman" panose="02020603050405020304" pitchFamily="18" charset="0"/>
              </a:rPr>
              <a:t> = new </a:t>
            </a:r>
            <a:r>
              <a:rPr lang="en-US" altLang="zh-CN" b="0" dirty="0" err="1">
                <a:ea typeface="华文楷体" panose="02010600040101010101" pitchFamily="2" charset="-122"/>
                <a:cs typeface="Times New Roman" panose="02020603050405020304" pitchFamily="18" charset="0"/>
              </a:rPr>
              <a:t>edgeNode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           </a:t>
            </a:r>
            <a:r>
              <a:rPr lang="en-US" altLang="zh-CN" b="0" dirty="0" err="1">
                <a:ea typeface="华文楷体" panose="02010600040101010101" pitchFamily="2" charset="-122"/>
                <a:cs typeface="Times New Roman" panose="02020603050405020304" pitchFamily="18" charset="0"/>
              </a:rPr>
              <a:t>tmp</a:t>
            </a:r>
            <a:r>
              <a:rPr lang="en-US" altLang="zh-CN" b="0" dirty="0">
                <a:ea typeface="华文楷体" panose="02010600040101010101" pitchFamily="2" charset="-122"/>
                <a:cs typeface="Times New Roman" panose="02020603050405020304" pitchFamily="18" charset="0"/>
              </a:rPr>
              <a:t>-&gt;</a:t>
            </a:r>
            <a:r>
              <a:rPr lang="en-US" altLang="zh-CN" b="0" dirty="0" err="1">
                <a:ea typeface="华文楷体" panose="02010600040101010101" pitchFamily="2" charset="-122"/>
                <a:cs typeface="Times New Roman" panose="02020603050405020304" pitchFamily="18" charset="0"/>
              </a:rPr>
              <a:t>dest</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tmp</a:t>
            </a:r>
            <a:r>
              <a:rPr lang="en-US" altLang="zh-CN" b="0" dirty="0">
                <a:ea typeface="华文楷体" panose="02010600040101010101" pitchFamily="2" charset="-122"/>
                <a:cs typeface="Times New Roman" panose="02020603050405020304" pitchFamily="18" charset="0"/>
              </a:rPr>
              <a:t>-&gt;weight = edge;           </a:t>
            </a:r>
            <a:r>
              <a:rPr lang="en-US" altLang="zh-CN" b="0" dirty="0" err="1">
                <a:ea typeface="华文楷体" panose="02010600040101010101" pitchFamily="2" charset="-122"/>
                <a:cs typeface="Times New Roman" panose="02020603050405020304" pitchFamily="18" charset="0"/>
              </a:rPr>
              <a:t>tmp</a:t>
            </a:r>
            <a:r>
              <a:rPr lang="en-US" altLang="zh-CN" b="0" dirty="0">
                <a:ea typeface="华文楷体" panose="02010600040101010101" pitchFamily="2" charset="-122"/>
                <a:cs typeface="Times New Roman" panose="02020603050405020304" pitchFamily="18" charset="0"/>
              </a:rPr>
              <a:t>-&gt;link =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[j].</a:t>
            </a:r>
            <a:r>
              <a:rPr lang="en-US" altLang="zh-CN" b="0" dirty="0" err="1">
                <a:ea typeface="华文楷体" panose="02010600040101010101" pitchFamily="2" charset="-122"/>
                <a:cs typeface="Times New Roman" panose="02020603050405020304" pitchFamily="18" charset="0"/>
              </a:rPr>
              <a:t>adj</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[j].</a:t>
            </a:r>
            <a:r>
              <a:rPr lang="en-US" altLang="zh-CN" b="0" dirty="0" err="1">
                <a:ea typeface="华文楷体" panose="02010600040101010101" pitchFamily="2" charset="-122"/>
                <a:cs typeface="Times New Roman" panose="02020603050405020304" pitchFamily="18" charset="0"/>
              </a:rPr>
              <a:t>adj</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tmp</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0658936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pic>
        <p:nvPicPr>
          <p:cNvPr id="4" name="内容占位符 3"/>
          <p:cNvPicPr>
            <a:picLocks noGrp="1"/>
          </p:cNvPicPr>
          <p:nvPr>
            <p:ph sz="quarter" idx="10"/>
          </p:nvPr>
        </p:nvPicPr>
        <p:blipFill>
          <a:blip r:embed="rId2">
            <a:extLst>
              <a:ext uri="{28A0092B-C50C-407E-A947-70E740481C1C}">
                <a14:useLocalDpi xmlns:a14="http://schemas.microsoft.com/office/drawing/2010/main" val="0"/>
              </a:ext>
            </a:extLst>
          </a:blip>
          <a:srcRect/>
          <a:stretch>
            <a:fillRect/>
          </a:stretch>
        </p:blipFill>
        <p:spPr bwMode="auto">
          <a:xfrm>
            <a:off x="2381919" y="2366851"/>
            <a:ext cx="6205489" cy="2900888"/>
          </a:xfrm>
          <a:prstGeom prst="rect">
            <a:avLst/>
          </a:prstGeom>
          <a:noFill/>
          <a:ln>
            <a:noFill/>
          </a:ln>
        </p:spPr>
      </p:pic>
    </p:spTree>
    <p:extLst>
      <p:ext uri="{BB962C8B-B14F-4D97-AF65-F5344CB8AC3E}">
        <p14:creationId xmlns:p14="http://schemas.microsoft.com/office/powerpoint/2010/main" val="1113455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700" y="1519106"/>
            <a:ext cx="7470680" cy="4523885"/>
          </a:xfrm>
        </p:spPr>
        <p:txBody>
          <a:bodyPr>
            <a:normAutofit/>
          </a:bodyPr>
          <a:lstStyle/>
          <a:p>
            <a:pPr>
              <a:buFont typeface="Wingdings" panose="05000000000000000000" pitchFamily="2" charset="2"/>
              <a:buChar char="Ø"/>
            </a:pPr>
            <a:r>
              <a:rPr lang="zh-CN" altLang="zh-CN" sz="2800" b="0" dirty="0">
                <a:ea typeface="华文楷体" panose="02010600040101010101" pitchFamily="2" charset="-122"/>
                <a:cs typeface="Times New Roman" panose="02020603050405020304" pitchFamily="18" charset="0"/>
              </a:rPr>
              <a:t>图</a:t>
            </a:r>
            <a:r>
              <a:rPr lang="en-US" altLang="zh-CN" sz="2800" b="0" dirty="0">
                <a:ea typeface="华文楷体" panose="02010600040101010101" pitchFamily="2" charset="-122"/>
                <a:cs typeface="Times New Roman" panose="02020603050405020304" pitchFamily="18" charset="0"/>
              </a:rPr>
              <a:t>G2</a:t>
            </a:r>
            <a:r>
              <a:rPr lang="zh-CN" altLang="zh-CN" sz="2800" b="0" dirty="0">
                <a:ea typeface="华文楷体" panose="02010600040101010101" pitchFamily="2" charset="-122"/>
                <a:cs typeface="Times New Roman" panose="02020603050405020304" pitchFamily="18" charset="0"/>
              </a:rPr>
              <a:t>是由顶点集合</a:t>
            </a:r>
            <a:r>
              <a:rPr lang="en-US" altLang="zh-CN" sz="2800" b="0" dirty="0">
                <a:ea typeface="华文楷体" panose="02010600040101010101" pitchFamily="2" charset="-122"/>
                <a:cs typeface="Times New Roman" panose="02020603050405020304" pitchFamily="18" charset="0"/>
              </a:rPr>
              <a:t>V ={A,B,C,D,E}</a:t>
            </a:r>
            <a:r>
              <a:rPr lang="zh-CN" altLang="zh-CN" sz="2800" b="0" dirty="0">
                <a:ea typeface="华文楷体" panose="02010600040101010101" pitchFamily="2" charset="-122"/>
                <a:cs typeface="Times New Roman" panose="02020603050405020304" pitchFamily="18" charset="0"/>
              </a:rPr>
              <a:t>，边集合</a:t>
            </a:r>
            <a:r>
              <a:rPr lang="en-US" altLang="zh-CN" sz="2800" b="0" dirty="0">
                <a:ea typeface="华文楷体" panose="02010600040101010101" pitchFamily="2" charset="-122"/>
                <a:cs typeface="Times New Roman" panose="02020603050405020304" pitchFamily="18" charset="0"/>
              </a:rPr>
              <a:t>E ={ (A,C)</a:t>
            </a:r>
            <a:r>
              <a:rPr lang="zh-CN" altLang="zh-CN" sz="2800" b="0" dirty="0">
                <a:ea typeface="华文楷体" panose="02010600040101010101" pitchFamily="2" charset="-122"/>
                <a:cs typeface="Times New Roman" panose="02020603050405020304" pitchFamily="18" charset="0"/>
              </a:rPr>
              <a:t>，</a:t>
            </a:r>
            <a:r>
              <a:rPr lang="en-US" altLang="zh-CN" sz="2800" b="0" dirty="0">
                <a:ea typeface="华文楷体" panose="02010600040101010101" pitchFamily="2" charset="-122"/>
                <a:cs typeface="Times New Roman" panose="02020603050405020304" pitchFamily="18" charset="0"/>
              </a:rPr>
              <a:t>(A,E)</a:t>
            </a:r>
            <a:r>
              <a:rPr lang="zh-CN" altLang="zh-CN" sz="2800" b="0" dirty="0">
                <a:ea typeface="华文楷体" panose="02010600040101010101" pitchFamily="2" charset="-122"/>
                <a:cs typeface="Times New Roman" panose="02020603050405020304" pitchFamily="18" charset="0"/>
              </a:rPr>
              <a:t>，</a:t>
            </a:r>
            <a:r>
              <a:rPr lang="en-US" altLang="zh-CN" sz="2800" b="0" dirty="0">
                <a:ea typeface="华文楷体" panose="02010600040101010101" pitchFamily="2" charset="-122"/>
                <a:cs typeface="Times New Roman" panose="02020603050405020304" pitchFamily="18" charset="0"/>
              </a:rPr>
              <a:t>(D,B)</a:t>
            </a:r>
            <a:r>
              <a:rPr lang="zh-CN" altLang="zh-CN" sz="2800" b="0" dirty="0">
                <a:ea typeface="华文楷体" panose="02010600040101010101" pitchFamily="2" charset="-122"/>
                <a:cs typeface="Times New Roman" panose="02020603050405020304" pitchFamily="18" charset="0"/>
              </a:rPr>
              <a:t>，</a:t>
            </a:r>
            <a:r>
              <a:rPr lang="en-US" altLang="zh-CN" sz="2800" b="0" dirty="0">
                <a:ea typeface="华文楷体" panose="02010600040101010101" pitchFamily="2" charset="-122"/>
                <a:cs typeface="Times New Roman" panose="02020603050405020304" pitchFamily="18" charset="0"/>
              </a:rPr>
              <a:t>(D,A)}</a:t>
            </a:r>
            <a:r>
              <a:rPr lang="zh-CN" altLang="zh-CN" sz="2800" b="0" dirty="0">
                <a:ea typeface="华文楷体" panose="02010600040101010101" pitchFamily="2" charset="-122"/>
                <a:cs typeface="Times New Roman" panose="02020603050405020304" pitchFamily="18" charset="0"/>
              </a:rPr>
              <a:t>。</a:t>
            </a:r>
            <a:r>
              <a:rPr lang="en-US" altLang="zh-CN" sz="2800" b="0" dirty="0">
                <a:ea typeface="华文楷体" panose="02010600040101010101" pitchFamily="2" charset="-122"/>
                <a:cs typeface="Times New Roman" panose="02020603050405020304" pitchFamily="18" charset="0"/>
              </a:rPr>
              <a:t>G2</a:t>
            </a:r>
            <a:r>
              <a:rPr lang="zh-CN" altLang="zh-CN" sz="2800" b="0" dirty="0">
                <a:ea typeface="华文楷体" panose="02010600040101010101" pitchFamily="2" charset="-122"/>
                <a:cs typeface="Times New Roman" panose="02020603050405020304" pitchFamily="18" charset="0"/>
              </a:rPr>
              <a:t>中的边无方向性，用带园括号的顶点对表示，称为</a:t>
            </a:r>
            <a:r>
              <a:rPr lang="zh-CN" altLang="zh-CN" sz="2800" dirty="0">
                <a:ea typeface="华文楷体" panose="02010600040101010101" pitchFamily="2" charset="-122"/>
                <a:cs typeface="Times New Roman" panose="02020603050405020304" pitchFamily="18" charset="0"/>
              </a:rPr>
              <a:t>无向边</a:t>
            </a:r>
            <a:r>
              <a:rPr lang="zh-CN" altLang="zh-CN" sz="2800" b="0" dirty="0">
                <a:ea typeface="华文楷体" panose="02010600040101010101" pitchFamily="2" charset="-122"/>
                <a:cs typeface="Times New Roman" panose="02020603050405020304" pitchFamily="18" charset="0"/>
              </a:rPr>
              <a:t>，如</a:t>
            </a:r>
            <a:r>
              <a:rPr lang="en-US" altLang="zh-CN" sz="2800" b="0" dirty="0">
                <a:ea typeface="华文楷体" panose="02010600040101010101" pitchFamily="2" charset="-122"/>
                <a:cs typeface="Times New Roman" panose="02020603050405020304" pitchFamily="18" charset="0"/>
              </a:rPr>
              <a:t>(C,A)</a:t>
            </a:r>
            <a:r>
              <a:rPr lang="zh-CN" altLang="zh-CN" sz="2800" b="0" dirty="0">
                <a:ea typeface="华文楷体" panose="02010600040101010101" pitchFamily="2" charset="-122"/>
                <a:cs typeface="Times New Roman" panose="02020603050405020304" pitchFamily="18" charset="0"/>
              </a:rPr>
              <a:t>表示</a:t>
            </a:r>
            <a:r>
              <a:rPr lang="en-US" altLang="zh-CN" sz="2800" b="0" dirty="0">
                <a:ea typeface="华文楷体" panose="02010600040101010101" pitchFamily="2" charset="-122"/>
                <a:cs typeface="Times New Roman" panose="02020603050405020304" pitchFamily="18" charset="0"/>
              </a:rPr>
              <a:t>C</a:t>
            </a:r>
            <a:r>
              <a:rPr lang="zh-CN" altLang="zh-CN" sz="2800" b="0" dirty="0">
                <a:ea typeface="华文楷体" panose="02010600040101010101" pitchFamily="2" charset="-122"/>
                <a:cs typeface="Times New Roman" panose="02020603050405020304" pitchFamily="18" charset="0"/>
              </a:rPr>
              <a:t>和</a:t>
            </a:r>
            <a:r>
              <a:rPr lang="en-US" altLang="zh-CN" sz="2800" b="0" dirty="0">
                <a:ea typeface="华文楷体" panose="02010600040101010101" pitchFamily="2" charset="-122"/>
                <a:cs typeface="Times New Roman" panose="02020603050405020304" pitchFamily="18" charset="0"/>
              </a:rPr>
              <a:t>A</a:t>
            </a:r>
            <a:r>
              <a:rPr lang="zh-CN" altLang="zh-CN" sz="2800" b="0" dirty="0">
                <a:ea typeface="华文楷体" panose="02010600040101010101" pitchFamily="2" charset="-122"/>
                <a:cs typeface="Times New Roman" panose="02020603050405020304" pitchFamily="18" charset="0"/>
              </a:rPr>
              <a:t>之间有条无向边。由顶点集和无向边集合构成的图称为</a:t>
            </a:r>
            <a:r>
              <a:rPr lang="zh-CN" altLang="zh-CN" sz="2800" dirty="0">
                <a:ea typeface="华文楷体" panose="02010600040101010101" pitchFamily="2" charset="-122"/>
                <a:cs typeface="Times New Roman" panose="02020603050405020304" pitchFamily="18" charset="0"/>
              </a:rPr>
              <a:t>无向图</a:t>
            </a:r>
            <a:r>
              <a:rPr lang="zh-CN" altLang="zh-CN" sz="2800" b="0" dirty="0">
                <a:ea typeface="华文楷体" panose="02010600040101010101" pitchFamily="2" charset="-122"/>
                <a:cs typeface="Times New Roman" panose="02020603050405020304" pitchFamily="18" charset="0"/>
              </a:rPr>
              <a:t>，图</a:t>
            </a:r>
            <a:r>
              <a:rPr lang="en-US" altLang="zh-CN" sz="2800" b="0" dirty="0">
                <a:ea typeface="华文楷体" panose="02010600040101010101" pitchFamily="2" charset="-122"/>
                <a:cs typeface="Times New Roman" panose="02020603050405020304" pitchFamily="18" charset="0"/>
              </a:rPr>
              <a:t>G2</a:t>
            </a:r>
            <a:r>
              <a:rPr lang="zh-CN" altLang="zh-CN" sz="2800" b="0" dirty="0">
                <a:ea typeface="华文楷体" panose="02010600040101010101" pitchFamily="2" charset="-122"/>
                <a:cs typeface="Times New Roman" panose="02020603050405020304" pitchFamily="18" charset="0"/>
              </a:rPr>
              <a:t>就是一个无向图。</a:t>
            </a:r>
            <a:endParaRPr lang="en-US" altLang="zh-CN" sz="2800"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p:txBody>
          <a:bodyPr/>
          <a:lstStyle/>
          <a:p>
            <a:pPr marL="838200" indent="-838200">
              <a:defRPr/>
            </a:pPr>
            <a:r>
              <a:rPr lang="zh-CN" altLang="en-US" dirty="0"/>
              <a:t>无向图：</a:t>
            </a:r>
          </a:p>
        </p:txBody>
      </p:sp>
      <p:pic>
        <p:nvPicPr>
          <p:cNvPr id="3" name="图片 2"/>
          <p:cNvPicPr>
            <a:picLocks noChangeAspect="1"/>
          </p:cNvPicPr>
          <p:nvPr/>
        </p:nvPicPr>
        <p:blipFill>
          <a:blip r:embed="rId3"/>
          <a:stretch>
            <a:fillRect/>
          </a:stretch>
        </p:blipFill>
        <p:spPr>
          <a:xfrm>
            <a:off x="8705849" y="1841016"/>
            <a:ext cx="2465733" cy="3559405"/>
          </a:xfrm>
          <a:prstGeom prst="rect">
            <a:avLst/>
          </a:prstGeom>
        </p:spPr>
      </p:pic>
    </p:spTree>
    <p:extLst>
      <p:ext uri="{BB962C8B-B14F-4D97-AF65-F5344CB8AC3E}">
        <p14:creationId xmlns:p14="http://schemas.microsoft.com/office/powerpoint/2010/main" val="32424518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01499" y="624586"/>
            <a:ext cx="11990501" cy="5756336"/>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class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void Graph&lt;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r>
              <a:rPr lang="en-US" altLang="zh-CN" b="0" dirty="0" err="1">
                <a:ea typeface="华文楷体" panose="02010600040101010101" pitchFamily="2" charset="-122"/>
                <a:cs typeface="Times New Roman" panose="02020603050405020304" pitchFamily="18" charset="0"/>
              </a:rPr>
              <a:t>removeVertex</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vertex)  //</a:t>
            </a:r>
            <a:r>
              <a:rPr lang="zh-CN" altLang="zh-CN" b="0" dirty="0">
                <a:ea typeface="华文楷体" panose="02010600040101010101" pitchFamily="2" charset="-122"/>
                <a:cs typeface="Times New Roman" panose="02020603050405020304" pitchFamily="18" charset="0"/>
              </a:rPr>
              <a:t>删除顶点</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j;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count=0;     </a:t>
            </a:r>
            <a:r>
              <a:rPr lang="en-US" altLang="zh-CN" b="0" dirty="0" err="1">
                <a:ea typeface="华文楷体" panose="02010600040101010101" pitchFamily="2" charset="-122"/>
                <a:cs typeface="Times New Roman" panose="02020603050405020304" pitchFamily="18" charset="0"/>
              </a:rPr>
              <a:t>edgeNode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 *p, *q;</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找到该顶点在顶点表中的下标</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solidFill>
                  <a:srgbClr val="FF0000"/>
                </a:solidFill>
                <a:ea typeface="华文楷体" panose="02010600040101010101" pitchFamily="2" charset="-122"/>
                <a:cs typeface="Times New Roman" panose="02020603050405020304" pitchFamily="18" charset="0"/>
              </a:rPr>
              <a:t>i</a:t>
            </a:r>
            <a:r>
              <a:rPr lang="en-US" altLang="zh-CN" b="0" dirty="0">
                <a:solidFill>
                  <a:srgbClr val="FF0000"/>
                </a:solidFill>
                <a:ea typeface="华文楷体" panose="02010600040101010101" pitchFamily="2" charset="-122"/>
                <a:cs typeface="Times New Roman" panose="02020603050405020304" pitchFamily="18" charset="0"/>
              </a:rPr>
              <a:t>= </a:t>
            </a:r>
            <a:r>
              <a:rPr lang="en-US" altLang="zh-CN" b="0" dirty="0" err="1">
                <a:solidFill>
                  <a:srgbClr val="FF0000"/>
                </a:solidFill>
                <a:ea typeface="华文楷体" panose="02010600040101010101" pitchFamily="2" charset="-122"/>
                <a:cs typeface="Times New Roman" panose="02020603050405020304" pitchFamily="18" charset="0"/>
              </a:rPr>
              <a:t>getVertex</a:t>
            </a:r>
            <a:r>
              <a:rPr lang="en-US" altLang="zh-CN" b="0" dirty="0">
                <a:solidFill>
                  <a:srgbClr val="FF0000"/>
                </a:solidFill>
                <a:ea typeface="华文楷体" panose="02010600040101010101" pitchFamily="2" charset="-122"/>
                <a:cs typeface="Times New Roman" panose="02020603050405020304" pitchFamily="18" charset="0"/>
              </a:rPr>
              <a:t>(vertex);</a:t>
            </a:r>
            <a:endParaRPr lang="zh-CN" altLang="zh-CN" b="0" dirty="0">
              <a:solidFill>
                <a:srgbClr val="FF0000"/>
              </a:solidFill>
              <a:ea typeface="华文楷体" panose="02010600040101010101" pitchFamily="2" charset="-122"/>
              <a:cs typeface="Times New Roman" panose="02020603050405020304" pitchFamily="18" charset="0"/>
            </a:endParaRPr>
          </a:p>
          <a:p>
            <a:pPr marL="0" indent="0">
              <a:buNone/>
            </a:pPr>
            <a:r>
              <a:rPr lang="en-US" altLang="zh-CN" b="0" dirty="0">
                <a:solidFill>
                  <a:srgbClr val="FF0000"/>
                </a:solidFill>
                <a:ea typeface="华文楷体" panose="02010600040101010101" pitchFamily="2" charset="-122"/>
                <a:cs typeface="Times New Roman" panose="02020603050405020304" pitchFamily="18" charset="0"/>
              </a:rPr>
              <a:t>    if (</a:t>
            </a:r>
            <a:r>
              <a:rPr lang="en-US" altLang="zh-CN" b="0" dirty="0" err="1">
                <a:solidFill>
                  <a:srgbClr val="FF0000"/>
                </a:solidFill>
                <a:ea typeface="华文楷体" panose="02010600040101010101" pitchFamily="2" charset="-122"/>
                <a:cs typeface="Times New Roman" panose="02020603050405020304" pitchFamily="18" charset="0"/>
              </a:rPr>
              <a:t>i</a:t>
            </a:r>
            <a:r>
              <a:rPr lang="en-US" altLang="zh-CN" b="0" dirty="0">
                <a:solidFill>
                  <a:srgbClr val="FF0000"/>
                </a:solidFill>
                <a:ea typeface="华文楷体" panose="02010600040101010101" pitchFamily="2" charset="-122"/>
                <a:cs typeface="Times New Roman" panose="02020603050405020304" pitchFamily="18" charset="0"/>
              </a:rPr>
              <a:t>==-1) return; //</a:t>
            </a:r>
            <a:r>
              <a:rPr lang="zh-CN" altLang="zh-CN" b="0" dirty="0">
                <a:solidFill>
                  <a:srgbClr val="FF0000"/>
                </a:solidFill>
                <a:ea typeface="华文楷体" panose="02010600040101010101" pitchFamily="2" charset="-122"/>
                <a:cs typeface="Times New Roman" panose="02020603050405020304" pitchFamily="18" charset="0"/>
              </a:rPr>
              <a:t>该顶点不在顶点表中</a:t>
            </a:r>
            <a:endParaRPr lang="en-US" altLang="zh-CN" b="0" dirty="0">
              <a:solidFill>
                <a:srgbClr val="FF0000"/>
              </a:solidFill>
              <a:ea typeface="华文楷体" panose="02010600040101010101" pitchFamily="2" charset="-122"/>
              <a:cs typeface="Times New Roman" panose="02020603050405020304" pitchFamily="18" charset="0"/>
            </a:endParaRPr>
          </a:p>
          <a:p>
            <a:pPr marL="0" indent="0">
              <a:buNone/>
            </a:pP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删除下标为</a:t>
            </a:r>
            <a:r>
              <a:rPr lang="en-US" altLang="zh-CN" b="0" dirty="0" err="1">
                <a:ea typeface="华文楷体" panose="02010600040101010101" pitchFamily="2" charset="-122"/>
                <a:cs typeface="Times New Roman" panose="02020603050405020304" pitchFamily="18" charset="0"/>
              </a:rPr>
              <a:t>i</a:t>
            </a:r>
            <a:r>
              <a:rPr lang="zh-CN" altLang="zh-CN" b="0" dirty="0">
                <a:ea typeface="华文楷体" panose="02010600040101010101" pitchFamily="2" charset="-122"/>
                <a:cs typeface="Times New Roman" panose="02020603050405020304" pitchFamily="18" charset="0"/>
              </a:rPr>
              <a:t>的顶点引导的单链表中所有结点并计数删除的边</a:t>
            </a:r>
          </a:p>
          <a:p>
            <a:pPr marL="0" indent="0">
              <a:buNone/>
            </a:pPr>
            <a:r>
              <a:rPr lang="en-US" altLang="zh-CN" b="0" dirty="0">
                <a:ea typeface="华文楷体" panose="02010600040101010101" pitchFamily="2" charset="-122"/>
                <a:cs typeface="Times New Roman" panose="02020603050405020304" pitchFamily="18" charset="0"/>
              </a:rPr>
              <a:t>    p =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adj</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while (p)  {    count++;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adj</a:t>
            </a:r>
            <a:r>
              <a:rPr lang="en-US" altLang="zh-CN" b="0" dirty="0">
                <a:ea typeface="华文楷体" panose="02010600040101010101" pitchFamily="2" charset="-122"/>
                <a:cs typeface="Times New Roman" panose="02020603050405020304" pitchFamily="18" charset="0"/>
              </a:rPr>
              <a:t> = p-&gt;link;   delete p;   p =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adj</a:t>
            </a: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41394165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01499" y="839030"/>
            <a:ext cx="11990501" cy="5756336"/>
          </a:xfrm>
        </p:spPr>
        <p:txBody>
          <a:bodyPr>
            <a:noAutofit/>
          </a:bodyPr>
          <a:lstStyle/>
          <a:p>
            <a:pPr marL="0" indent="0">
              <a:buNone/>
            </a:pPr>
            <a:r>
              <a:rPr lang="en-US" altLang="zh-CN" dirty="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检查所有单链表，凡是</a:t>
            </a:r>
            <a:r>
              <a:rPr lang="en-US" altLang="zh-CN" b="0" dirty="0" err="1">
                <a:ea typeface="华文楷体" panose="02010600040101010101" pitchFamily="2" charset="-122"/>
                <a:cs typeface="Times New Roman" panose="02020603050405020304" pitchFamily="18" charset="0"/>
              </a:rPr>
              <a:t>dest</a:t>
            </a:r>
            <a:r>
              <a:rPr lang="zh-CN" altLang="zh-CN" b="0" dirty="0">
                <a:ea typeface="华文楷体" panose="02010600040101010101" pitchFamily="2" charset="-122"/>
                <a:cs typeface="Times New Roman" panose="02020603050405020304" pitchFamily="18" charset="0"/>
              </a:rPr>
              <a:t>是</a:t>
            </a:r>
            <a:r>
              <a:rPr lang="en-US" altLang="zh-CN" b="0" dirty="0" err="1">
                <a:ea typeface="华文楷体" panose="02010600040101010101" pitchFamily="2" charset="-122"/>
                <a:cs typeface="Times New Roman" panose="02020603050405020304" pitchFamily="18" charset="0"/>
              </a:rPr>
              <a:t>i</a:t>
            </a:r>
            <a:r>
              <a:rPr lang="zh-CN" altLang="zh-CN" b="0" dirty="0">
                <a:ea typeface="华文楷体" panose="02010600040101010101" pitchFamily="2" charset="-122"/>
                <a:cs typeface="Times New Roman" panose="02020603050405020304" pitchFamily="18" charset="0"/>
              </a:rPr>
              <a:t>的都删除</a:t>
            </a:r>
          </a:p>
          <a:p>
            <a:pPr marL="0" indent="0">
              <a:buNone/>
            </a:pPr>
            <a:r>
              <a:rPr lang="en-US" altLang="zh-CN" b="0" dirty="0">
                <a:ea typeface="华文楷体" panose="02010600040101010101" pitchFamily="2" charset="-122"/>
                <a:cs typeface="Times New Roman" panose="02020603050405020304" pitchFamily="18" charset="0"/>
              </a:rPr>
              <a:t>    for (j=0; j&lt;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j++</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p =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[j].</a:t>
            </a:r>
            <a:r>
              <a:rPr lang="en-US" altLang="zh-CN" b="0" dirty="0" err="1">
                <a:ea typeface="华文楷体" panose="02010600040101010101" pitchFamily="2" charset="-122"/>
                <a:cs typeface="Times New Roman" panose="02020603050405020304" pitchFamily="18" charset="0"/>
              </a:rPr>
              <a:t>adj</a:t>
            </a:r>
            <a:r>
              <a:rPr lang="en-US" altLang="zh-CN" b="0" dirty="0">
                <a:ea typeface="华文楷体" panose="02010600040101010101" pitchFamily="2" charset="-122"/>
                <a:cs typeface="Times New Roman" panose="02020603050405020304" pitchFamily="18" charset="0"/>
              </a:rPr>
              <a:t>; q = NULL;</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while (p)    {  if (p-&gt;</a:t>
            </a:r>
            <a:r>
              <a:rPr lang="en-US" altLang="zh-CN" b="0" dirty="0" err="1">
                <a:ea typeface="华文楷体" panose="02010600040101010101" pitchFamily="2" charset="-122"/>
                <a:cs typeface="Times New Roman" panose="02020603050405020304" pitchFamily="18" charset="0"/>
              </a:rPr>
              <a:t>dest</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break;    q = p;   p = p-&gt;link;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(!p) continue;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(!q)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[j].</a:t>
            </a:r>
            <a:r>
              <a:rPr lang="en-US" altLang="zh-CN" b="0" dirty="0" err="1">
                <a:ea typeface="华文楷体" panose="02010600040101010101" pitchFamily="2" charset="-122"/>
                <a:cs typeface="Times New Roman" panose="02020603050405020304" pitchFamily="18" charset="0"/>
              </a:rPr>
              <a:t>adj</a:t>
            </a:r>
            <a:r>
              <a:rPr lang="en-US" altLang="zh-CN" b="0" dirty="0">
                <a:ea typeface="华文楷体" panose="02010600040101010101" pitchFamily="2" charset="-122"/>
                <a:cs typeface="Times New Roman" panose="02020603050405020304" pitchFamily="18" charset="0"/>
              </a:rPr>
              <a:t> = p-&gt;link;</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else   q-&gt;link = p-&gt;link;</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delete p;</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count++;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a:t>
            </a:r>
            <a:endParaRPr lang="zh-CN" altLang="zh-CN"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6198792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5387176" y="1400563"/>
            <a:ext cx="6522326" cy="5148919"/>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a:solidFill>
                  <a:srgbClr val="FF0000"/>
                </a:solidFill>
                <a:ea typeface="华文楷体" panose="02010600040101010101" pitchFamily="2" charset="-122"/>
                <a:cs typeface="Times New Roman" panose="02020603050405020304" pitchFamily="18" charset="0"/>
              </a:rPr>
              <a:t>//</a:t>
            </a:r>
            <a:r>
              <a:rPr lang="zh-CN" altLang="zh-CN" b="0" dirty="0">
                <a:solidFill>
                  <a:srgbClr val="FF0000"/>
                </a:solidFill>
                <a:ea typeface="华文楷体" panose="02010600040101010101" pitchFamily="2" charset="-122"/>
                <a:cs typeface="Times New Roman" panose="02020603050405020304" pitchFamily="18" charset="0"/>
              </a:rPr>
              <a:t>检查所有单链表，凡是</a:t>
            </a:r>
            <a:r>
              <a:rPr lang="en-US" altLang="zh-CN" b="0" dirty="0" err="1">
                <a:solidFill>
                  <a:srgbClr val="FF0000"/>
                </a:solidFill>
                <a:ea typeface="华文楷体" panose="02010600040101010101" pitchFamily="2" charset="-122"/>
                <a:cs typeface="Times New Roman" panose="02020603050405020304" pitchFamily="18" charset="0"/>
              </a:rPr>
              <a:t>dest</a:t>
            </a:r>
            <a:r>
              <a:rPr lang="en-US" altLang="zh-CN" b="0" dirty="0">
                <a:solidFill>
                  <a:srgbClr val="FF0000"/>
                </a:solidFill>
                <a:ea typeface="华文楷体" panose="02010600040101010101" pitchFamily="2" charset="-122"/>
                <a:cs typeface="Times New Roman" panose="02020603050405020304" pitchFamily="18" charset="0"/>
              </a:rPr>
              <a:t>=verts-1</a:t>
            </a:r>
            <a:r>
              <a:rPr lang="zh-CN" altLang="en-US" b="0" dirty="0">
                <a:solidFill>
                  <a:srgbClr val="FF0000"/>
                </a:solidFill>
                <a:ea typeface="华文楷体" panose="02010600040101010101" pitchFamily="2" charset="-122"/>
                <a:cs typeface="Times New Roman" panose="02020603050405020304" pitchFamily="18" charset="0"/>
              </a:rPr>
              <a:t>的都改为</a:t>
            </a:r>
            <a:r>
              <a:rPr lang="en-US" altLang="zh-CN" b="0" dirty="0" err="1">
                <a:solidFill>
                  <a:srgbClr val="FF0000"/>
                </a:solidFill>
                <a:ea typeface="华文楷体" panose="02010600040101010101" pitchFamily="2" charset="-122"/>
                <a:cs typeface="Times New Roman" panose="02020603050405020304" pitchFamily="18" charset="0"/>
              </a:rPr>
              <a:t>i</a:t>
            </a:r>
            <a:endParaRPr lang="zh-CN" altLang="zh-CN" b="0" dirty="0">
              <a:solidFill>
                <a:srgbClr val="FF0000"/>
              </a:solidFill>
              <a:ea typeface="华文楷体" panose="02010600040101010101" pitchFamily="2" charset="-122"/>
              <a:cs typeface="Times New Roman" panose="02020603050405020304" pitchFamily="18" charset="0"/>
            </a:endParaRPr>
          </a:p>
          <a:p>
            <a:pPr marL="0" indent="0">
              <a:buNone/>
            </a:pPr>
            <a:r>
              <a:rPr lang="en-US" altLang="zh-CN" b="0" dirty="0">
                <a:solidFill>
                  <a:srgbClr val="FF0000"/>
                </a:solidFill>
                <a:ea typeface="华文楷体" panose="02010600040101010101" pitchFamily="2" charset="-122"/>
                <a:cs typeface="Times New Roman" panose="02020603050405020304" pitchFamily="18" charset="0"/>
              </a:rPr>
              <a:t> for (j=0; j&lt;verts; </a:t>
            </a:r>
            <a:r>
              <a:rPr lang="en-US" altLang="zh-CN" b="0" dirty="0" err="1">
                <a:solidFill>
                  <a:srgbClr val="FF0000"/>
                </a:solidFill>
                <a:ea typeface="华文楷体" panose="02010600040101010101" pitchFamily="2" charset="-122"/>
                <a:cs typeface="Times New Roman" panose="02020603050405020304" pitchFamily="18" charset="0"/>
              </a:rPr>
              <a:t>j++</a:t>
            </a:r>
            <a:r>
              <a:rPr lang="en-US" altLang="zh-CN" b="0" dirty="0">
                <a:solidFill>
                  <a:srgbClr val="FF0000"/>
                </a:solidFill>
                <a:ea typeface="华文楷体" panose="02010600040101010101" pitchFamily="2" charset="-122"/>
                <a:cs typeface="Times New Roman" panose="02020603050405020304" pitchFamily="18" charset="0"/>
              </a:rPr>
              <a:t>)</a:t>
            </a:r>
            <a:endParaRPr lang="zh-CN" altLang="zh-CN" b="0" dirty="0">
              <a:solidFill>
                <a:srgbClr val="FF0000"/>
              </a:solidFill>
              <a:ea typeface="华文楷体" panose="02010600040101010101" pitchFamily="2" charset="-122"/>
              <a:cs typeface="Times New Roman" panose="02020603050405020304" pitchFamily="18" charset="0"/>
            </a:endParaRPr>
          </a:p>
          <a:p>
            <a:pPr marL="0" indent="0">
              <a:buNone/>
            </a:pPr>
            <a:r>
              <a:rPr lang="en-US" altLang="zh-CN" b="0" dirty="0">
                <a:solidFill>
                  <a:srgbClr val="FF0000"/>
                </a:solidFill>
                <a:ea typeface="华文楷体" panose="02010600040101010101" pitchFamily="2" charset="-122"/>
                <a:cs typeface="Times New Roman" panose="02020603050405020304" pitchFamily="18" charset="0"/>
              </a:rPr>
              <a:t> {  p = </a:t>
            </a:r>
            <a:r>
              <a:rPr lang="en-US" altLang="zh-CN" b="0" dirty="0" err="1">
                <a:solidFill>
                  <a:srgbClr val="FF0000"/>
                </a:solidFill>
                <a:ea typeface="华文楷体" panose="02010600040101010101" pitchFamily="2" charset="-122"/>
                <a:cs typeface="Times New Roman" panose="02020603050405020304" pitchFamily="18" charset="0"/>
              </a:rPr>
              <a:t>verList</a:t>
            </a:r>
            <a:r>
              <a:rPr lang="en-US" altLang="zh-CN" b="0" dirty="0">
                <a:solidFill>
                  <a:srgbClr val="FF0000"/>
                </a:solidFill>
                <a:ea typeface="华文楷体" panose="02010600040101010101" pitchFamily="2" charset="-122"/>
                <a:cs typeface="Times New Roman" panose="02020603050405020304" pitchFamily="18" charset="0"/>
              </a:rPr>
              <a:t>[j].adj;</a:t>
            </a:r>
            <a:endParaRPr lang="zh-CN" altLang="zh-CN" b="0" dirty="0">
              <a:solidFill>
                <a:srgbClr val="FF0000"/>
              </a:solidFill>
              <a:ea typeface="华文楷体" panose="02010600040101010101" pitchFamily="2" charset="-122"/>
              <a:cs typeface="Times New Roman" panose="02020603050405020304" pitchFamily="18" charset="0"/>
            </a:endParaRPr>
          </a:p>
          <a:p>
            <a:pPr marL="0" indent="0">
              <a:buNone/>
            </a:pPr>
            <a:r>
              <a:rPr lang="en-US" altLang="zh-CN" b="0" dirty="0">
                <a:solidFill>
                  <a:srgbClr val="FF0000"/>
                </a:solidFill>
                <a:ea typeface="华文楷体" panose="02010600040101010101" pitchFamily="2" charset="-122"/>
                <a:cs typeface="Times New Roman" panose="02020603050405020304" pitchFamily="18" charset="0"/>
              </a:rPr>
              <a:t>     while (p)   {   </a:t>
            </a:r>
          </a:p>
          <a:p>
            <a:pPr marL="0" indent="0">
              <a:buNone/>
            </a:pPr>
            <a:r>
              <a:rPr lang="en-US" altLang="zh-CN" b="0" dirty="0">
                <a:solidFill>
                  <a:srgbClr val="FF0000"/>
                </a:solidFill>
                <a:ea typeface="华文楷体" panose="02010600040101010101" pitchFamily="2" charset="-122"/>
                <a:cs typeface="Times New Roman" panose="02020603050405020304" pitchFamily="18" charset="0"/>
              </a:rPr>
              <a:t>         if (p-&gt;</a:t>
            </a:r>
            <a:r>
              <a:rPr lang="en-US" altLang="zh-CN" b="0" dirty="0" err="1">
                <a:solidFill>
                  <a:srgbClr val="FF0000"/>
                </a:solidFill>
                <a:ea typeface="华文楷体" panose="02010600040101010101" pitchFamily="2" charset="-122"/>
                <a:cs typeface="Times New Roman" panose="02020603050405020304" pitchFamily="18" charset="0"/>
              </a:rPr>
              <a:t>dest</a:t>
            </a:r>
            <a:r>
              <a:rPr lang="en-US" altLang="zh-CN" b="0" dirty="0">
                <a:solidFill>
                  <a:srgbClr val="FF0000"/>
                </a:solidFill>
                <a:ea typeface="华文楷体" panose="02010600040101010101" pitchFamily="2" charset="-122"/>
                <a:cs typeface="Times New Roman" panose="02020603050405020304" pitchFamily="18" charset="0"/>
              </a:rPr>
              <a:t> =verts-1)   p-&gt;</a:t>
            </a:r>
            <a:r>
              <a:rPr lang="en-US" altLang="zh-CN" b="0" dirty="0" err="1">
                <a:solidFill>
                  <a:srgbClr val="FF0000"/>
                </a:solidFill>
                <a:ea typeface="华文楷体" panose="02010600040101010101" pitchFamily="2" charset="-122"/>
                <a:cs typeface="Times New Roman" panose="02020603050405020304" pitchFamily="18" charset="0"/>
              </a:rPr>
              <a:t>dest</a:t>
            </a:r>
            <a:r>
              <a:rPr lang="en-US" altLang="zh-CN" b="0" dirty="0">
                <a:solidFill>
                  <a:srgbClr val="FF0000"/>
                </a:solidFill>
                <a:ea typeface="华文楷体" panose="02010600040101010101" pitchFamily="2" charset="-122"/>
                <a:cs typeface="Times New Roman" panose="02020603050405020304" pitchFamily="18" charset="0"/>
              </a:rPr>
              <a:t>=</a:t>
            </a:r>
            <a:r>
              <a:rPr lang="en-US" altLang="zh-CN" b="0" dirty="0" err="1">
                <a:solidFill>
                  <a:srgbClr val="FF0000"/>
                </a:solidFill>
                <a:ea typeface="华文楷体" panose="02010600040101010101" pitchFamily="2" charset="-122"/>
                <a:cs typeface="Times New Roman" panose="02020603050405020304" pitchFamily="18" charset="0"/>
              </a:rPr>
              <a:t>i</a:t>
            </a:r>
            <a:r>
              <a:rPr lang="en-US" altLang="zh-CN" b="0" dirty="0">
                <a:solidFill>
                  <a:srgbClr val="FF0000"/>
                </a:solidFill>
                <a:ea typeface="华文楷体" panose="02010600040101010101" pitchFamily="2" charset="-122"/>
                <a:cs typeface="Times New Roman" panose="02020603050405020304" pitchFamily="18" charset="0"/>
              </a:rPr>
              <a:t>;</a:t>
            </a:r>
            <a:endParaRPr lang="zh-CN" altLang="zh-CN" b="0" dirty="0">
              <a:solidFill>
                <a:srgbClr val="FF0000"/>
              </a:solidFill>
              <a:ea typeface="华文楷体" panose="02010600040101010101" pitchFamily="2" charset="-122"/>
              <a:cs typeface="Times New Roman" panose="02020603050405020304" pitchFamily="18" charset="0"/>
            </a:endParaRPr>
          </a:p>
          <a:p>
            <a:pPr marL="0" indent="0">
              <a:buNone/>
            </a:pPr>
            <a:r>
              <a:rPr lang="en-US" altLang="zh-CN" b="0" dirty="0">
                <a:solidFill>
                  <a:srgbClr val="FF0000"/>
                </a:solidFill>
                <a:ea typeface="华文楷体" panose="02010600040101010101" pitchFamily="2" charset="-122"/>
                <a:cs typeface="Times New Roman" panose="02020603050405020304" pitchFamily="18" charset="0"/>
              </a:rPr>
              <a:t>         p = p-&gt;link;</a:t>
            </a:r>
            <a:endParaRPr lang="zh-CN" altLang="zh-CN" b="0" dirty="0">
              <a:solidFill>
                <a:srgbClr val="FF0000"/>
              </a:solidFill>
              <a:ea typeface="华文楷体" panose="02010600040101010101" pitchFamily="2" charset="-122"/>
              <a:cs typeface="Times New Roman" panose="02020603050405020304" pitchFamily="18" charset="0"/>
            </a:endParaRPr>
          </a:p>
          <a:p>
            <a:pPr marL="0" indent="0">
              <a:buNone/>
            </a:pPr>
            <a:r>
              <a:rPr lang="en-US" altLang="zh-CN" b="0" dirty="0">
                <a:solidFill>
                  <a:srgbClr val="FF0000"/>
                </a:solidFill>
                <a:ea typeface="华文楷体" panose="02010600040101010101" pitchFamily="2" charset="-122"/>
                <a:cs typeface="Times New Roman" panose="02020603050405020304" pitchFamily="18" charset="0"/>
              </a:rPr>
              <a:t>     }</a:t>
            </a:r>
            <a:endParaRPr lang="zh-CN" altLang="zh-CN" b="0" dirty="0">
              <a:solidFill>
                <a:srgbClr val="FF0000"/>
              </a:solidFill>
              <a:ea typeface="华文楷体" panose="02010600040101010101" pitchFamily="2" charset="-122"/>
              <a:cs typeface="Times New Roman" panose="02020603050405020304" pitchFamily="18" charset="0"/>
            </a:endParaRPr>
          </a:p>
          <a:p>
            <a:pPr marL="0" indent="0">
              <a:buNone/>
            </a:pPr>
            <a:r>
              <a:rPr lang="en-US" altLang="zh-CN" b="0" dirty="0">
                <a:solidFill>
                  <a:srgbClr val="FF0000"/>
                </a:solidFill>
                <a:ea typeface="华文楷体" panose="02010600040101010101" pitchFamily="2" charset="-122"/>
                <a:cs typeface="Times New Roman" panose="02020603050405020304" pitchFamily="18" charset="0"/>
              </a:rPr>
              <a:t>  } </a:t>
            </a:r>
          </a:p>
          <a:p>
            <a:pPr marL="0" indent="0">
              <a:buNone/>
            </a:pPr>
            <a:r>
              <a:rPr lang="en-US" altLang="zh-CN" b="0" dirty="0">
                <a:solidFill>
                  <a:srgbClr val="FF0000"/>
                </a:solidFill>
                <a:ea typeface="华文楷体" panose="02010600040101010101" pitchFamily="2" charset="-122"/>
                <a:cs typeface="Times New Roman" panose="02020603050405020304" pitchFamily="18" charset="0"/>
              </a:rPr>
              <a:t>}</a:t>
            </a:r>
            <a:endParaRPr lang="zh-CN" altLang="zh-CN" b="0" dirty="0">
              <a:solidFill>
                <a:srgbClr val="FF0000"/>
              </a:solidFill>
              <a:ea typeface="华文楷体" panose="02010600040101010101" pitchFamily="2" charset="-122"/>
              <a:cs typeface="Times New Roman" panose="02020603050405020304" pitchFamily="18" charset="0"/>
            </a:endParaRPr>
          </a:p>
          <a:p>
            <a:pPr marL="0" indent="0">
              <a:buNone/>
            </a:pPr>
            <a:endParaRPr lang="zh-CN" altLang="zh-CN" b="0" dirty="0">
              <a:solidFill>
                <a:srgbClr val="FF0000"/>
              </a:solidFill>
              <a:ea typeface="华文楷体" panose="02010600040101010101" pitchFamily="2" charset="-122"/>
              <a:cs typeface="Times New Roman" panose="02020603050405020304" pitchFamily="18" charset="0"/>
            </a:endParaRPr>
          </a:p>
        </p:txBody>
      </p:sp>
      <p:sp>
        <p:nvSpPr>
          <p:cNvPr id="3" name="Rectangle 3"/>
          <p:cNvSpPr txBox="1">
            <a:spLocks noChangeArrowheads="1"/>
          </p:cNvSpPr>
          <p:nvPr/>
        </p:nvSpPr>
        <p:spPr>
          <a:xfrm>
            <a:off x="525424" y="1400564"/>
            <a:ext cx="6060153" cy="5219623"/>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b="0" dirty="0">
                <a:ea typeface="华文楷体" panose="02010600040101010101" pitchFamily="2" charset="-122"/>
                <a:cs typeface="Times New Roman" panose="02020603050405020304" pitchFamily="18" charset="0"/>
              </a:rPr>
              <a:t>    </a:t>
            </a:r>
            <a:r>
              <a:rPr lang="en-US" altLang="zh-CN" b="0" dirty="0">
                <a:solidFill>
                  <a:srgbClr val="FF0000"/>
                </a:solidFill>
                <a:ea typeface="华文楷体" panose="02010600040101010101" pitchFamily="2" charset="-122"/>
                <a:cs typeface="Times New Roman" panose="02020603050405020304" pitchFamily="18" charset="0"/>
              </a:rPr>
              <a:t>//</a:t>
            </a:r>
            <a:r>
              <a:rPr lang="zh-CN" altLang="en-US" b="0" dirty="0">
                <a:solidFill>
                  <a:srgbClr val="FF0000"/>
                </a:solidFill>
                <a:ea typeface="华文楷体" panose="02010600040101010101" pitchFamily="2" charset="-122"/>
                <a:cs typeface="Times New Roman" panose="02020603050405020304" pitchFamily="18" charset="0"/>
              </a:rPr>
              <a:t>将最后一个顶点移入第</a:t>
            </a:r>
            <a:r>
              <a:rPr lang="en-US" altLang="zh-CN" b="0" dirty="0" err="1">
                <a:solidFill>
                  <a:srgbClr val="FF0000"/>
                </a:solidFill>
                <a:ea typeface="华文楷体" panose="02010600040101010101" pitchFamily="2" charset="-122"/>
                <a:cs typeface="Times New Roman" panose="02020603050405020304" pitchFamily="18" charset="0"/>
              </a:rPr>
              <a:t>i</a:t>
            </a:r>
            <a:r>
              <a:rPr lang="zh-CN" altLang="en-US" b="0" dirty="0">
                <a:solidFill>
                  <a:srgbClr val="FF0000"/>
                </a:solidFill>
                <a:ea typeface="华文楷体" panose="02010600040101010101" pitchFamily="2" charset="-122"/>
                <a:cs typeface="Times New Roman" panose="02020603050405020304" pitchFamily="18" charset="0"/>
              </a:rPr>
              <a:t>个位置</a:t>
            </a:r>
            <a:endParaRPr lang="zh-CN" altLang="zh-CN" b="0" dirty="0">
              <a:solidFill>
                <a:srgbClr val="FF0000"/>
              </a:solidFill>
              <a:ea typeface="华文楷体" panose="02010600040101010101" pitchFamily="2" charset="-122"/>
              <a:cs typeface="Times New Roman" panose="02020603050405020304" pitchFamily="18" charset="0"/>
            </a:endParaRPr>
          </a:p>
          <a:p>
            <a:pPr marL="0" indent="0">
              <a:buFont typeface="Wingdings" panose="05000000000000000000" pitchFamily="2" charset="2"/>
              <a:buNone/>
            </a:pPr>
            <a:r>
              <a:rPr lang="en-US" altLang="zh-CN" b="0" dirty="0">
                <a:solidFill>
                  <a:srgbClr val="FF0000"/>
                </a:solidFill>
                <a:ea typeface="华文楷体" panose="02010600040101010101" pitchFamily="2" charset="-122"/>
                <a:cs typeface="Times New Roman" panose="02020603050405020304" pitchFamily="18" charset="0"/>
              </a:rPr>
              <a:t>    </a:t>
            </a:r>
            <a:r>
              <a:rPr lang="en-US" altLang="zh-CN" b="0" dirty="0" err="1">
                <a:solidFill>
                  <a:srgbClr val="FF0000"/>
                </a:solidFill>
                <a:ea typeface="华文楷体" panose="02010600040101010101" pitchFamily="2" charset="-122"/>
                <a:cs typeface="Times New Roman" panose="02020603050405020304" pitchFamily="18" charset="0"/>
              </a:rPr>
              <a:t>verList</a:t>
            </a:r>
            <a:r>
              <a:rPr lang="en-US" altLang="zh-CN" b="0" dirty="0">
                <a:solidFill>
                  <a:srgbClr val="FF0000"/>
                </a:solidFill>
                <a:ea typeface="华文楷体" panose="02010600040101010101" pitchFamily="2" charset="-122"/>
                <a:cs typeface="Times New Roman" panose="02020603050405020304" pitchFamily="18" charset="0"/>
              </a:rPr>
              <a:t>[</a:t>
            </a:r>
            <a:r>
              <a:rPr lang="en-US" altLang="zh-CN" b="0" dirty="0" err="1">
                <a:solidFill>
                  <a:srgbClr val="FF0000"/>
                </a:solidFill>
                <a:ea typeface="华文楷体" panose="02010600040101010101" pitchFamily="2" charset="-122"/>
                <a:cs typeface="Times New Roman" panose="02020603050405020304" pitchFamily="18" charset="0"/>
              </a:rPr>
              <a:t>i</a:t>
            </a:r>
            <a:r>
              <a:rPr lang="en-US" altLang="zh-CN" b="0" dirty="0">
                <a:solidFill>
                  <a:srgbClr val="FF0000"/>
                </a:solidFill>
                <a:ea typeface="华文楷体" panose="02010600040101010101" pitchFamily="2" charset="-122"/>
                <a:cs typeface="Times New Roman" panose="02020603050405020304" pitchFamily="18" charset="0"/>
              </a:rPr>
              <a:t>] = </a:t>
            </a:r>
            <a:r>
              <a:rPr lang="en-US" altLang="zh-CN" b="0" dirty="0" err="1">
                <a:solidFill>
                  <a:srgbClr val="FF0000"/>
                </a:solidFill>
                <a:ea typeface="华文楷体" panose="02010600040101010101" pitchFamily="2" charset="-122"/>
                <a:cs typeface="Times New Roman" panose="02020603050405020304" pitchFamily="18" charset="0"/>
              </a:rPr>
              <a:t>verList</a:t>
            </a:r>
            <a:r>
              <a:rPr lang="en-US" altLang="zh-CN" b="0" dirty="0">
                <a:solidFill>
                  <a:srgbClr val="FF0000"/>
                </a:solidFill>
                <a:ea typeface="华文楷体" panose="02010600040101010101" pitchFamily="2" charset="-122"/>
                <a:cs typeface="Times New Roman" panose="02020603050405020304" pitchFamily="18" charset="0"/>
              </a:rPr>
              <a:t>[verts-1];</a:t>
            </a:r>
            <a:endParaRPr lang="zh-CN" altLang="zh-CN" b="0" dirty="0">
              <a:solidFill>
                <a:srgbClr val="FF0000"/>
              </a:solidFill>
              <a:ea typeface="华文楷体" panose="02010600040101010101" pitchFamily="2" charset="-122"/>
              <a:cs typeface="Times New Roman" panose="02020603050405020304" pitchFamily="18" charset="0"/>
            </a:endParaRPr>
          </a:p>
          <a:p>
            <a:pPr marL="0" indent="0">
              <a:buFont typeface="Wingdings" panose="05000000000000000000" pitchFamily="2" charset="2"/>
              <a:buNone/>
            </a:pPr>
            <a:endParaRPr lang="en-US" altLang="zh-CN" b="0" dirty="0">
              <a:ea typeface="华文楷体" panose="02010600040101010101" pitchFamily="2" charset="-122"/>
              <a:cs typeface="Times New Roman" panose="02020603050405020304" pitchFamily="18" charset="0"/>
            </a:endParaRPr>
          </a:p>
          <a:p>
            <a:pPr marL="0" indent="0">
              <a:buFont typeface="Wingdings" panose="05000000000000000000" pitchFamily="2" charset="2"/>
              <a:buNone/>
            </a:pPr>
            <a:r>
              <a:rPr lang="en-US" altLang="zh-CN" b="0" dirty="0">
                <a:ea typeface="华文楷体" panose="02010600040101010101" pitchFamily="2" charset="-122"/>
                <a:cs typeface="Times New Roman" panose="02020603050405020304" pitchFamily="18" charset="0"/>
              </a:rPr>
              <a:t>    if (directed)    edges-=count;</a:t>
            </a:r>
            <a:endParaRPr lang="zh-CN" altLang="zh-CN" b="0" dirty="0">
              <a:ea typeface="华文楷体" panose="02010600040101010101" pitchFamily="2" charset="-122"/>
              <a:cs typeface="Times New Roman" panose="02020603050405020304" pitchFamily="18" charset="0"/>
            </a:endParaRPr>
          </a:p>
          <a:p>
            <a:pPr marL="0" indent="0">
              <a:buFont typeface="Wingdings" panose="05000000000000000000" pitchFamily="2" charset="2"/>
              <a:buNone/>
            </a:pPr>
            <a:r>
              <a:rPr lang="en-US" altLang="zh-CN" b="0" dirty="0">
                <a:ea typeface="华文楷体" panose="02010600040101010101" pitchFamily="2" charset="-122"/>
                <a:cs typeface="Times New Roman" panose="02020603050405020304" pitchFamily="18" charset="0"/>
              </a:rPr>
              <a:t>    else   edges-=count/2; </a:t>
            </a:r>
          </a:p>
          <a:p>
            <a:pPr marL="0" indent="0">
              <a:buFont typeface="Wingdings" panose="05000000000000000000" pitchFamily="2" charset="2"/>
              <a:buNone/>
            </a:pPr>
            <a:r>
              <a:rPr lang="en-US" altLang="zh-CN" b="0" dirty="0">
                <a:ea typeface="华文楷体" panose="02010600040101010101" pitchFamily="2" charset="-122"/>
                <a:cs typeface="Times New Roman" panose="02020603050405020304" pitchFamily="18" charset="0"/>
              </a:rPr>
              <a:t>    </a:t>
            </a:r>
          </a:p>
          <a:p>
            <a:pPr marL="0" indent="0">
              <a:buFont typeface="Wingdings" panose="05000000000000000000" pitchFamily="2" charset="2"/>
              <a:buNone/>
            </a:pPr>
            <a:r>
              <a:rPr lang="en-US" altLang="zh-CN" b="0" dirty="0">
                <a:ea typeface="华文楷体" panose="02010600040101010101" pitchFamily="2" charset="-122"/>
                <a:cs typeface="Times New Roman" panose="02020603050405020304" pitchFamily="18" charset="0"/>
              </a:rPr>
              <a:t>    verts--;</a:t>
            </a:r>
            <a:endParaRPr lang="zh-CN" altLang="zh-CN" b="0" dirty="0">
              <a:ea typeface="华文楷体" panose="02010600040101010101" pitchFamily="2" charset="-122"/>
              <a:cs typeface="Times New Roman" panose="02020603050405020304" pitchFamily="18" charset="0"/>
            </a:endParaRPr>
          </a:p>
        </p:txBody>
      </p:sp>
      <p:cxnSp>
        <p:nvCxnSpPr>
          <p:cNvPr id="4" name="直接连接符 3"/>
          <p:cNvCxnSpPr/>
          <p:nvPr/>
        </p:nvCxnSpPr>
        <p:spPr>
          <a:xfrm>
            <a:off x="5190974" y="1400564"/>
            <a:ext cx="0" cy="553767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17040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987687" y="2235309"/>
            <a:ext cx="3941876" cy="3251089"/>
          </a:xfrm>
        </p:spPr>
        <p:txBody>
          <a:bodyPr>
            <a:noAutofit/>
          </a:bodyPr>
          <a:lstStyle/>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邻接矩阵及实现</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邻接表及实现</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latin typeface="华文楷体" pitchFamily="2" charset="-122"/>
                <a:ea typeface="华文楷体" pitchFamily="2" charset="-122"/>
              </a:rPr>
              <a:t> </a:t>
            </a:r>
            <a:r>
              <a:rPr lang="zh-CN" altLang="en-US" sz="2800" dirty="0">
                <a:solidFill>
                  <a:srgbClr val="FF0000"/>
                </a:solidFill>
                <a:latin typeface="华文楷体" pitchFamily="2" charset="-122"/>
                <a:ea typeface="华文楷体" pitchFamily="2" charset="-122"/>
              </a:rPr>
              <a:t>多重邻接表*</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solidFill>
                  <a:srgbClr val="FF0000"/>
                </a:solidFill>
                <a:latin typeface="华文楷体" pitchFamily="2" charset="-122"/>
                <a:ea typeface="华文楷体" pitchFamily="2" charset="-122"/>
              </a:rPr>
              <a:t> </a:t>
            </a:r>
            <a:r>
              <a:rPr lang="zh-CN" altLang="en-US" sz="2800" dirty="0">
                <a:latin typeface="华文楷体" pitchFamily="2" charset="-122"/>
                <a:ea typeface="华文楷体" pitchFamily="2" charset="-122"/>
              </a:rPr>
              <a:t>十字链表*</a:t>
            </a:r>
            <a:endParaRPr lang="en-US" altLang="zh-CN" sz="2800" dirty="0">
              <a:latin typeface="华文楷体" pitchFamily="2" charset="-122"/>
              <a:ea typeface="华文楷体" pitchFamily="2" charset="-122"/>
            </a:endParaRPr>
          </a:p>
        </p:txBody>
      </p:sp>
      <p:sp>
        <p:nvSpPr>
          <p:cNvPr id="2" name="文本框 1"/>
          <p:cNvSpPr txBox="1"/>
          <p:nvPr/>
        </p:nvSpPr>
        <p:spPr>
          <a:xfrm>
            <a:off x="414338" y="742950"/>
            <a:ext cx="5086350" cy="584775"/>
          </a:xfrm>
          <a:prstGeom prst="rect">
            <a:avLst/>
          </a:prstGeom>
          <a:noFill/>
        </p:spPr>
        <p:txBody>
          <a:bodyPr wrap="square" rtlCol="0">
            <a:spAutoFit/>
          </a:bodyPr>
          <a:lstStyle/>
          <a:p>
            <a:r>
              <a:rPr lang="zh-CN" altLang="en-US" sz="3200" b="1" dirty="0">
                <a:latin typeface="华文楷体" pitchFamily="2" charset="-122"/>
                <a:ea typeface="华文楷体" pitchFamily="2" charset="-122"/>
              </a:rPr>
              <a:t>图的存储和操作实现：</a:t>
            </a:r>
          </a:p>
        </p:txBody>
      </p:sp>
    </p:spTree>
    <p:extLst>
      <p:ext uri="{BB962C8B-B14F-4D97-AF65-F5344CB8AC3E}">
        <p14:creationId xmlns:p14="http://schemas.microsoft.com/office/powerpoint/2010/main" val="12079960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60525" y="1717889"/>
            <a:ext cx="11162883" cy="4841937"/>
          </a:xfrm>
        </p:spPr>
        <p:txBody>
          <a:bodyPr>
            <a:normAutofit/>
          </a:bodyPr>
          <a:lstStyle/>
          <a:p>
            <a:pPr marL="258763" indent="0">
              <a:buNone/>
            </a:pPr>
            <a:r>
              <a:rPr lang="zh-CN" altLang="zh-CN" sz="2800" b="0" dirty="0">
                <a:ea typeface="华文楷体" pitchFamily="2" charset="-122"/>
                <a:cs typeface="Times New Roman" panose="02020603050405020304" pitchFamily="18" charset="0"/>
              </a:rPr>
              <a:t>邻接表表示无向图时每条边用了两个边结点</a:t>
            </a:r>
            <a:r>
              <a:rPr lang="zh-CN" altLang="en-US"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同一条边被存储了两次。</a:t>
            </a:r>
            <a:endParaRPr lang="en-US" altLang="zh-CN" sz="2800" b="0" dirty="0">
              <a:ea typeface="华文楷体" pitchFamily="2" charset="-122"/>
              <a:cs typeface="Times New Roman" panose="02020603050405020304" pitchFamily="18" charset="0"/>
            </a:endParaRPr>
          </a:p>
          <a:p>
            <a:pPr marL="258763" indent="0">
              <a:buNone/>
            </a:pPr>
            <a:r>
              <a:rPr lang="zh-CN" altLang="zh-CN" sz="2800" b="0" dirty="0">
                <a:ea typeface="华文楷体" pitchFamily="2" charset="-122"/>
                <a:cs typeface="Times New Roman" panose="02020603050405020304" pitchFamily="18" charset="0"/>
              </a:rPr>
              <a:t>这样做，</a:t>
            </a:r>
            <a:r>
              <a:rPr lang="en-US" altLang="zh-CN" sz="2800" b="0" dirty="0">
                <a:ea typeface="华文楷体" pitchFamily="2" charset="-122"/>
                <a:cs typeface="Times New Roman" panose="02020603050405020304" pitchFamily="18" charset="0"/>
              </a:rPr>
              <a:t>1</a:t>
            </a:r>
            <a:r>
              <a:rPr lang="zh-CN" altLang="zh-CN" sz="2800" b="0" dirty="0">
                <a:ea typeface="华文楷体" pitchFamily="2" charset="-122"/>
                <a:cs typeface="Times New Roman" panose="02020603050405020304" pitchFamily="18" charset="0"/>
              </a:rPr>
              <a:t>）空间浪费、</a:t>
            </a:r>
            <a:r>
              <a:rPr lang="en-US" altLang="zh-CN" sz="2800" b="0" dirty="0">
                <a:ea typeface="华文楷体" pitchFamily="2" charset="-122"/>
                <a:cs typeface="Times New Roman" panose="02020603050405020304" pitchFamily="18" charset="0"/>
              </a:rPr>
              <a:t>2</a:t>
            </a:r>
            <a:r>
              <a:rPr lang="zh-CN" altLang="zh-CN" sz="2800" b="0" dirty="0">
                <a:ea typeface="华文楷体" pitchFamily="2" charset="-122"/>
                <a:cs typeface="Times New Roman" panose="02020603050405020304" pitchFamily="18" charset="0"/>
              </a:rPr>
              <a:t>）在某些应用中，因重复而不方便</a:t>
            </a:r>
            <a:r>
              <a:rPr lang="zh-CN" altLang="en-US"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258763" indent="0">
              <a:buNone/>
            </a:pPr>
            <a:r>
              <a:rPr lang="zh-CN" altLang="zh-CN" sz="2800" dirty="0">
                <a:ea typeface="华文楷体" pitchFamily="2" charset="-122"/>
                <a:cs typeface="Times New Roman" panose="02020603050405020304" pitchFamily="18" charset="0"/>
              </a:rPr>
              <a:t>多重邻接表</a:t>
            </a:r>
            <a:r>
              <a:rPr lang="zh-CN" altLang="zh-CN" sz="2800" b="0" dirty="0">
                <a:ea typeface="华文楷体" pitchFamily="2" charset="-122"/>
                <a:cs typeface="Times New Roman" panose="02020603050405020304" pitchFamily="18" charset="0"/>
              </a:rPr>
              <a:t>中每条边仅使用一个结点来表示，即只存储一次，但这个边结点同时要在它邻接的两个顶点的边表中被链接。</a:t>
            </a:r>
            <a:endParaRPr lang="en-US" altLang="zh-CN" sz="2800" b="0" dirty="0">
              <a:ea typeface="华文楷体" pitchFamily="2" charset="-122"/>
              <a:cs typeface="Times New Roman" panose="02020603050405020304" pitchFamily="18" charset="0"/>
            </a:endParaRPr>
          </a:p>
          <a:p>
            <a:pPr marL="258763" indent="0">
              <a:buNone/>
            </a:pPr>
            <a:r>
              <a:rPr lang="zh-CN" altLang="zh-CN" sz="2800" b="0" dirty="0">
                <a:ea typeface="华文楷体" pitchFamily="2" charset="-122"/>
                <a:cs typeface="Times New Roman" panose="02020603050405020304" pitchFamily="18" charset="0"/>
              </a:rPr>
              <a:t>为了方便两个边表同时链接，每个边结点不再像邻接表中那样只存储边的一个顶点，而是存储两个顶点。</a:t>
            </a:r>
            <a:endParaRPr lang="en-US" altLang="zh-CN" sz="2800" b="0" dirty="0">
              <a:ea typeface="华文楷体" pitchFamily="2" charset="-122"/>
              <a:cs typeface="Times New Roman" panose="02020603050405020304" pitchFamily="18" charset="0"/>
            </a:endParaRPr>
          </a:p>
          <a:p>
            <a:pPr marL="258763" indent="0">
              <a:buNone/>
            </a:pPr>
            <a:r>
              <a:rPr lang="zh-CN" altLang="zh-CN" sz="2800" b="0" dirty="0">
                <a:ea typeface="华文楷体" pitchFamily="2" charset="-122"/>
                <a:cs typeface="Times New Roman" panose="02020603050405020304" pitchFamily="18" charset="0"/>
              </a:rPr>
              <a:t>每个边结点用</a:t>
            </a:r>
            <a:r>
              <a:rPr lang="en-US" altLang="zh-CN" sz="2800" b="0" dirty="0">
                <a:ea typeface="华文楷体" pitchFamily="2" charset="-122"/>
                <a:cs typeface="Times New Roman" panose="02020603050405020304" pitchFamily="18" charset="0"/>
              </a:rPr>
              <a:t>ver1</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ver2</a:t>
            </a:r>
            <a:r>
              <a:rPr lang="zh-CN" altLang="zh-CN" sz="2800" b="0" dirty="0">
                <a:ea typeface="华文楷体" pitchFamily="2" charset="-122"/>
                <a:cs typeface="Times New Roman" panose="02020603050405020304" pitchFamily="18" charset="0"/>
              </a:rPr>
              <a:t>存储边的两个顶点，为了方便起见，不妨设</a:t>
            </a:r>
            <a:r>
              <a:rPr lang="en-US" altLang="zh-CN" sz="2800" b="0" dirty="0">
                <a:ea typeface="华文楷体" pitchFamily="2" charset="-122"/>
                <a:cs typeface="Times New Roman" panose="02020603050405020304" pitchFamily="18" charset="0"/>
              </a:rPr>
              <a:t>ver1&lt;ver2</a:t>
            </a:r>
            <a:r>
              <a:rPr lang="zh-CN" altLang="zh-CN" sz="2800" b="0" dirty="0">
                <a:ea typeface="华文楷体" pitchFamily="2" charset="-122"/>
                <a:cs typeface="Times New Roman" panose="02020603050405020304" pitchFamily="18" charset="0"/>
              </a:rPr>
              <a:t>。</a:t>
            </a:r>
          </a:p>
          <a:p>
            <a:pPr marL="258763" indent="0">
              <a:buNone/>
            </a:pPr>
            <a:endParaRPr lang="zh-CN"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lstStyle/>
          <a:p>
            <a:pPr marL="838200" indent="-838200">
              <a:defRPr/>
            </a:pPr>
            <a:r>
              <a:rPr lang="zh-CN" altLang="en-US" dirty="0"/>
              <a:t>多重邻接表：</a:t>
            </a:r>
          </a:p>
        </p:txBody>
      </p:sp>
    </p:spTree>
    <p:extLst>
      <p:ext uri="{BB962C8B-B14F-4D97-AF65-F5344CB8AC3E}">
        <p14:creationId xmlns:p14="http://schemas.microsoft.com/office/powerpoint/2010/main" val="12277769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p:txBody>
          <a:bodyPr/>
          <a:lstStyle/>
          <a:p>
            <a:pPr marL="838200" indent="-838200">
              <a:defRPr/>
            </a:pPr>
            <a:r>
              <a:rPr lang="zh-CN" altLang="en-US" dirty="0"/>
              <a:t>多重邻接表：</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1970664" y="1328329"/>
            <a:ext cx="7511266" cy="3109012"/>
          </a:xfrm>
          <a:prstGeom prst="rect">
            <a:avLst/>
          </a:prstGeom>
          <a:noFill/>
          <a:ln>
            <a:noFill/>
          </a:ln>
        </p:spPr>
      </p:pic>
      <p:sp>
        <p:nvSpPr>
          <p:cNvPr id="2" name="文本框 1"/>
          <p:cNvSpPr txBox="1"/>
          <p:nvPr/>
        </p:nvSpPr>
        <p:spPr>
          <a:xfrm>
            <a:off x="687157" y="4591878"/>
            <a:ext cx="10703085" cy="1815882"/>
          </a:xfrm>
          <a:prstGeom prst="rect">
            <a:avLst/>
          </a:prstGeom>
          <a:noFill/>
        </p:spPr>
        <p:txBody>
          <a:bodyPr wrap="square" rtlCol="0">
            <a:spAutoFit/>
          </a:bodyPr>
          <a:lstStyle/>
          <a:p>
            <a:r>
              <a:rPr lang="zh-CN" altLang="zh-CN" sz="2800" dirty="0">
                <a:latin typeface="Times New Roman" panose="02020603050405020304" pitchFamily="18" charset="0"/>
                <a:ea typeface="华文楷体" pitchFamily="2" charset="-122"/>
                <a:cs typeface="Times New Roman" panose="02020603050405020304" pitchFamily="18" charset="0"/>
              </a:rPr>
              <a:t>无向图用邻接多重表表示时，如果要计算某个顶点的度，只需要顺着这个顶点的</a:t>
            </a:r>
            <a:r>
              <a:rPr lang="en-US" altLang="zh-CN" sz="2800" dirty="0" err="1">
                <a:latin typeface="Times New Roman" panose="02020603050405020304" pitchFamily="18" charset="0"/>
                <a:ea typeface="华文楷体" pitchFamily="2" charset="-122"/>
                <a:cs typeface="Times New Roman" panose="02020603050405020304" pitchFamily="18" charset="0"/>
              </a:rPr>
              <a:t>adj</a:t>
            </a:r>
            <a:r>
              <a:rPr lang="zh-CN" altLang="zh-CN" sz="2800" dirty="0">
                <a:latin typeface="Times New Roman" panose="02020603050405020304" pitchFamily="18" charset="0"/>
                <a:ea typeface="华文楷体" pitchFamily="2" charset="-122"/>
                <a:cs typeface="Times New Roman" panose="02020603050405020304" pitchFamily="18" charset="0"/>
              </a:rPr>
              <a:t>，然后一路观察其下标在</a:t>
            </a:r>
            <a:r>
              <a:rPr lang="en-US" altLang="zh-CN" sz="2800" dirty="0">
                <a:latin typeface="Times New Roman" panose="02020603050405020304" pitchFamily="18" charset="0"/>
                <a:ea typeface="华文楷体" pitchFamily="2" charset="-122"/>
                <a:cs typeface="Times New Roman" panose="02020603050405020304" pitchFamily="18" charset="0"/>
              </a:rPr>
              <a:t>ver1</a:t>
            </a:r>
            <a:r>
              <a:rPr lang="zh-CN" altLang="zh-CN" sz="2800" dirty="0">
                <a:latin typeface="Times New Roman" panose="02020603050405020304" pitchFamily="18" charset="0"/>
                <a:ea typeface="华文楷体" pitchFamily="2" charset="-122"/>
                <a:cs typeface="Times New Roman" panose="02020603050405020304" pitchFamily="18" charset="0"/>
              </a:rPr>
              <a:t>还是</a:t>
            </a:r>
            <a:r>
              <a:rPr lang="en-US" altLang="zh-CN" sz="2800" dirty="0">
                <a:latin typeface="Times New Roman" panose="02020603050405020304" pitchFamily="18" charset="0"/>
                <a:ea typeface="华文楷体" pitchFamily="2" charset="-122"/>
                <a:cs typeface="Times New Roman" panose="02020603050405020304" pitchFamily="18" charset="0"/>
              </a:rPr>
              <a:t>ver2</a:t>
            </a:r>
            <a:r>
              <a:rPr lang="zh-CN" altLang="zh-CN" sz="2800" dirty="0">
                <a:latin typeface="Times New Roman" panose="02020603050405020304" pitchFamily="18" charset="0"/>
                <a:ea typeface="华文楷体" pitchFamily="2" charset="-122"/>
                <a:cs typeface="Times New Roman" panose="02020603050405020304" pitchFamily="18" charset="0"/>
              </a:rPr>
              <a:t>中，如果在</a:t>
            </a:r>
            <a:r>
              <a:rPr lang="en-US" altLang="zh-CN" sz="2800" dirty="0">
                <a:latin typeface="Times New Roman" panose="02020603050405020304" pitchFamily="18" charset="0"/>
                <a:ea typeface="华文楷体" pitchFamily="2" charset="-122"/>
                <a:cs typeface="Times New Roman" panose="02020603050405020304" pitchFamily="18" charset="0"/>
              </a:rPr>
              <a:t>ver1</a:t>
            </a:r>
            <a:r>
              <a:rPr lang="zh-CN" altLang="zh-CN" sz="2800" dirty="0">
                <a:latin typeface="Times New Roman" panose="02020603050405020304" pitchFamily="18" charset="0"/>
                <a:ea typeface="华文楷体" pitchFamily="2" charset="-122"/>
                <a:cs typeface="Times New Roman" panose="02020603050405020304" pitchFamily="18" charset="0"/>
              </a:rPr>
              <a:t>中继续沿着</a:t>
            </a:r>
            <a:r>
              <a:rPr lang="en-US" altLang="zh-CN" sz="2800" dirty="0">
                <a:latin typeface="Times New Roman" panose="02020603050405020304" pitchFamily="18" charset="0"/>
                <a:ea typeface="华文楷体" pitchFamily="2" charset="-122"/>
                <a:cs typeface="Times New Roman" panose="02020603050405020304" pitchFamily="18" charset="0"/>
              </a:rPr>
              <a:t>link1</a:t>
            </a:r>
            <a:r>
              <a:rPr lang="zh-CN" altLang="zh-CN" sz="2800" dirty="0">
                <a:latin typeface="Times New Roman" panose="02020603050405020304" pitchFamily="18" charset="0"/>
                <a:ea typeface="华文楷体" pitchFamily="2" charset="-122"/>
                <a:cs typeface="Times New Roman" panose="02020603050405020304" pitchFamily="18" charset="0"/>
              </a:rPr>
              <a:t>数，如果在</a:t>
            </a:r>
            <a:r>
              <a:rPr lang="en-US" altLang="zh-CN" sz="2800" dirty="0">
                <a:latin typeface="Times New Roman" panose="02020603050405020304" pitchFamily="18" charset="0"/>
                <a:ea typeface="华文楷体" pitchFamily="2" charset="-122"/>
                <a:cs typeface="Times New Roman" panose="02020603050405020304" pitchFamily="18" charset="0"/>
              </a:rPr>
              <a:t>ver2</a:t>
            </a:r>
            <a:r>
              <a:rPr lang="zh-CN" altLang="zh-CN" sz="2800" dirty="0">
                <a:latin typeface="Times New Roman" panose="02020603050405020304" pitchFamily="18" charset="0"/>
                <a:ea typeface="华文楷体" pitchFamily="2" charset="-122"/>
                <a:cs typeface="Times New Roman" panose="02020603050405020304" pitchFamily="18" charset="0"/>
              </a:rPr>
              <a:t>中继续沿着</a:t>
            </a:r>
            <a:r>
              <a:rPr lang="en-US" altLang="zh-CN" sz="2800" dirty="0">
                <a:latin typeface="Times New Roman" panose="02020603050405020304" pitchFamily="18" charset="0"/>
                <a:ea typeface="华文楷体" pitchFamily="2" charset="-122"/>
                <a:cs typeface="Times New Roman" panose="02020603050405020304" pitchFamily="18" charset="0"/>
              </a:rPr>
              <a:t>link2</a:t>
            </a:r>
            <a:r>
              <a:rPr lang="zh-CN" altLang="zh-CN" sz="2800" dirty="0">
                <a:latin typeface="Times New Roman" panose="02020603050405020304" pitchFamily="18" charset="0"/>
                <a:ea typeface="华文楷体" pitchFamily="2" charset="-122"/>
                <a:cs typeface="Times New Roman" panose="02020603050405020304" pitchFamily="18" charset="0"/>
              </a:rPr>
              <a:t>数，直到遇到空指针结束。</a:t>
            </a:r>
            <a:endParaRPr lang="zh-CN" altLang="en-US" sz="2800" dirty="0">
              <a:latin typeface="Times New Roman" panose="02020603050405020304" pitchFamily="18" charset="0"/>
              <a:ea typeface="华文楷体" pitchFamily="2" charset="-122"/>
              <a:cs typeface="Times New Roman" panose="02020603050405020304" pitchFamily="18" charset="0"/>
            </a:endParaRPr>
          </a:p>
        </p:txBody>
      </p:sp>
    </p:spTree>
    <p:extLst>
      <p:ext uri="{BB962C8B-B14F-4D97-AF65-F5344CB8AC3E}">
        <p14:creationId xmlns:p14="http://schemas.microsoft.com/office/powerpoint/2010/main" val="26173739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987687" y="2235309"/>
            <a:ext cx="3941876" cy="3251089"/>
          </a:xfrm>
        </p:spPr>
        <p:txBody>
          <a:bodyPr>
            <a:noAutofit/>
          </a:bodyPr>
          <a:lstStyle/>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邻接矩阵及实现</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邻接表及实现</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solidFill>
                  <a:srgbClr val="FF0000"/>
                </a:solidFill>
                <a:latin typeface="华文楷体" pitchFamily="2" charset="-122"/>
                <a:ea typeface="华文楷体" pitchFamily="2" charset="-122"/>
              </a:rPr>
              <a:t> </a:t>
            </a:r>
            <a:r>
              <a:rPr lang="zh-CN" altLang="en-US" sz="2800" dirty="0">
                <a:latin typeface="华文楷体" pitchFamily="2" charset="-122"/>
                <a:ea typeface="华文楷体" pitchFamily="2" charset="-122"/>
              </a:rPr>
              <a:t>多重邻接表</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latin typeface="华文楷体" pitchFamily="2" charset="-122"/>
                <a:ea typeface="华文楷体" pitchFamily="2" charset="-122"/>
              </a:rPr>
              <a:t> </a:t>
            </a:r>
            <a:r>
              <a:rPr lang="zh-CN" altLang="en-US" sz="2800" dirty="0">
                <a:solidFill>
                  <a:srgbClr val="FF0000"/>
                </a:solidFill>
                <a:latin typeface="华文楷体" pitchFamily="2" charset="-122"/>
                <a:ea typeface="华文楷体" pitchFamily="2" charset="-122"/>
              </a:rPr>
              <a:t>十字链表*</a:t>
            </a:r>
            <a:endParaRPr lang="en-US" altLang="zh-CN" sz="2800" dirty="0">
              <a:solidFill>
                <a:srgbClr val="FF0000"/>
              </a:solidFill>
              <a:latin typeface="华文楷体" pitchFamily="2" charset="-122"/>
              <a:ea typeface="华文楷体" pitchFamily="2" charset="-122"/>
            </a:endParaRPr>
          </a:p>
        </p:txBody>
      </p:sp>
      <p:sp>
        <p:nvSpPr>
          <p:cNvPr id="2" name="文本框 1"/>
          <p:cNvSpPr txBox="1"/>
          <p:nvPr/>
        </p:nvSpPr>
        <p:spPr>
          <a:xfrm>
            <a:off x="414338" y="742950"/>
            <a:ext cx="5086350" cy="584775"/>
          </a:xfrm>
          <a:prstGeom prst="rect">
            <a:avLst/>
          </a:prstGeom>
          <a:noFill/>
        </p:spPr>
        <p:txBody>
          <a:bodyPr wrap="square" rtlCol="0">
            <a:spAutoFit/>
          </a:bodyPr>
          <a:lstStyle/>
          <a:p>
            <a:r>
              <a:rPr lang="zh-CN" altLang="en-US" sz="3200" b="1" dirty="0">
                <a:latin typeface="华文楷体" pitchFamily="2" charset="-122"/>
                <a:ea typeface="华文楷体" pitchFamily="2" charset="-122"/>
              </a:rPr>
              <a:t>图的存储和操作实现：</a:t>
            </a:r>
          </a:p>
        </p:txBody>
      </p:sp>
    </p:spTree>
    <p:extLst>
      <p:ext uri="{BB962C8B-B14F-4D97-AF65-F5344CB8AC3E}">
        <p14:creationId xmlns:p14="http://schemas.microsoft.com/office/powerpoint/2010/main" val="33571247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60525" y="1717890"/>
            <a:ext cx="11162883" cy="2774598"/>
          </a:xfrm>
        </p:spPr>
        <p:txBody>
          <a:bodyPr>
            <a:normAutofit lnSpcReduction="10000"/>
          </a:bodyPr>
          <a:lstStyle/>
          <a:p>
            <a:pPr marL="0" indent="0">
              <a:buNone/>
            </a:pPr>
            <a:r>
              <a:rPr lang="zh-CN" altLang="zh-CN" sz="2800" b="0" dirty="0">
                <a:latin typeface="华文楷体" pitchFamily="2" charset="-122"/>
                <a:ea typeface="华文楷体" pitchFamily="2" charset="-122"/>
              </a:rPr>
              <a:t>在用邻接表表示有向图时，可以很方便地得出某顶点所有射出的边；而用逆邻接表表示有向图时，可以很方便地得出某顶点所有射入的边。在同一种表示中两者无法兼顾，由此提出了</a:t>
            </a:r>
            <a:r>
              <a:rPr lang="zh-CN" altLang="zh-CN" sz="2800" dirty="0">
                <a:latin typeface="华文楷体" pitchFamily="2" charset="-122"/>
                <a:ea typeface="华文楷体" pitchFamily="2" charset="-122"/>
              </a:rPr>
              <a:t>十字链表</a:t>
            </a:r>
            <a:r>
              <a:rPr lang="zh-CN" altLang="zh-CN" sz="2800" b="0" dirty="0">
                <a:latin typeface="华文楷体" pitchFamily="2" charset="-122"/>
                <a:ea typeface="华文楷体" pitchFamily="2" charset="-122"/>
              </a:rPr>
              <a:t>结构。</a:t>
            </a:r>
            <a:endParaRPr lang="en-US" altLang="zh-CN" sz="2800" b="0" dirty="0">
              <a:latin typeface="华文楷体" pitchFamily="2" charset="-122"/>
              <a:ea typeface="华文楷体" pitchFamily="2" charset="-122"/>
            </a:endParaRPr>
          </a:p>
          <a:p>
            <a:pPr marL="0" indent="0">
              <a:buNone/>
            </a:pPr>
            <a:endParaRPr lang="en-US" altLang="zh-CN" sz="2800" b="0" dirty="0">
              <a:latin typeface="华文楷体" pitchFamily="2" charset="-122"/>
              <a:ea typeface="华文楷体" pitchFamily="2" charset="-122"/>
            </a:endParaRPr>
          </a:p>
          <a:p>
            <a:pPr marL="0" indent="0">
              <a:buNone/>
            </a:pPr>
            <a:r>
              <a:rPr lang="zh-CN" altLang="zh-CN" sz="2800" b="0" dirty="0">
                <a:latin typeface="华文楷体" pitchFamily="2" charset="-122"/>
                <a:ea typeface="华文楷体" pitchFamily="2" charset="-122"/>
              </a:rPr>
              <a:t>十字链表将邻接表和逆邻接表结合在了一起。</a:t>
            </a:r>
          </a:p>
          <a:p>
            <a:pPr marL="258763" indent="0">
              <a:buNone/>
            </a:pPr>
            <a:endParaRPr lang="zh-CN"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lstStyle/>
          <a:p>
            <a:pPr marL="838200" indent="-838200">
              <a:defRPr/>
            </a:pPr>
            <a:r>
              <a:rPr lang="zh-CN" altLang="en-US" dirty="0"/>
              <a:t>十字链表：</a:t>
            </a:r>
          </a:p>
        </p:txBody>
      </p:sp>
    </p:spTree>
    <p:extLst>
      <p:ext uri="{BB962C8B-B14F-4D97-AF65-F5344CB8AC3E}">
        <p14:creationId xmlns:p14="http://schemas.microsoft.com/office/powerpoint/2010/main" val="32669543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十字链表：</a:t>
            </a:r>
          </a:p>
        </p:txBody>
      </p:sp>
      <p:sp>
        <p:nvSpPr>
          <p:cNvPr id="2" name="文本框 1"/>
          <p:cNvSpPr txBox="1"/>
          <p:nvPr/>
        </p:nvSpPr>
        <p:spPr>
          <a:xfrm>
            <a:off x="658699" y="5426765"/>
            <a:ext cx="10703085" cy="954107"/>
          </a:xfrm>
          <a:prstGeom prst="rect">
            <a:avLst/>
          </a:prstGeom>
          <a:noFill/>
        </p:spPr>
        <p:txBody>
          <a:bodyPr wrap="square" rtlCol="0">
            <a:spAutoFit/>
          </a:bodyPr>
          <a:lstStyle/>
          <a:p>
            <a:r>
              <a:rPr lang="zh-CN" altLang="zh-CN" sz="2800" dirty="0">
                <a:latin typeface="Times New Roman" panose="02020603050405020304" pitchFamily="18" charset="0"/>
                <a:ea typeface="华文楷体" pitchFamily="2" charset="-122"/>
                <a:cs typeface="Times New Roman" panose="02020603050405020304" pitchFamily="18" charset="0"/>
              </a:rPr>
              <a:t>在顶点表中</a:t>
            </a:r>
            <a:r>
              <a:rPr lang="en-US" altLang="zh-CN" sz="2800" dirty="0" err="1">
                <a:latin typeface="Times New Roman" panose="02020603050405020304" pitchFamily="18" charset="0"/>
                <a:ea typeface="华文楷体" pitchFamily="2" charset="-122"/>
                <a:cs typeface="Times New Roman" panose="02020603050405020304" pitchFamily="18" charset="0"/>
              </a:rPr>
              <a:t>firstout</a:t>
            </a:r>
            <a:r>
              <a:rPr lang="zh-CN" altLang="zh-CN" sz="2800" dirty="0">
                <a:latin typeface="Times New Roman" panose="02020603050405020304" pitchFamily="18" charset="0"/>
                <a:ea typeface="华文楷体" pitchFamily="2" charset="-122"/>
                <a:cs typeface="Times New Roman" panose="02020603050405020304" pitchFamily="18" charset="0"/>
              </a:rPr>
              <a:t>记录了该顶点第一条射出的边、</a:t>
            </a:r>
            <a:r>
              <a:rPr lang="en-US" altLang="zh-CN" sz="2800" dirty="0" err="1">
                <a:latin typeface="Times New Roman" panose="02020603050405020304" pitchFamily="18" charset="0"/>
                <a:ea typeface="华文楷体" pitchFamily="2" charset="-122"/>
                <a:cs typeface="Times New Roman" panose="02020603050405020304" pitchFamily="18" charset="0"/>
              </a:rPr>
              <a:t>firstin</a:t>
            </a:r>
            <a:r>
              <a:rPr lang="zh-CN" altLang="zh-CN" sz="2800" dirty="0">
                <a:latin typeface="Times New Roman" panose="02020603050405020304" pitchFamily="18" charset="0"/>
                <a:ea typeface="华文楷体" pitchFamily="2" charset="-122"/>
                <a:cs typeface="Times New Roman" panose="02020603050405020304" pitchFamily="18" charset="0"/>
              </a:rPr>
              <a:t>记录了该顶点第一条射入的边</a:t>
            </a:r>
            <a:r>
              <a:rPr lang="zh-CN" altLang="en-US" sz="2800" dirty="0">
                <a:latin typeface="Times New Roman" panose="02020603050405020304" pitchFamily="18" charset="0"/>
                <a:ea typeface="华文楷体" pitchFamily="2" charset="-122"/>
                <a:cs typeface="Times New Roman" panose="02020603050405020304" pitchFamily="18" charset="0"/>
              </a:rPr>
              <a:t>。</a:t>
            </a:r>
            <a:r>
              <a:rPr lang="zh-CN" altLang="en-US" sz="2800" b="1" dirty="0">
                <a:latin typeface="Times New Roman" panose="02020603050405020304" pitchFamily="18" charset="0"/>
                <a:ea typeface="华文楷体" pitchFamily="2" charset="-122"/>
                <a:cs typeface="Times New Roman" panose="02020603050405020304" pitchFamily="18" charset="0"/>
              </a:rPr>
              <a:t>自行练习：</a:t>
            </a:r>
            <a:r>
              <a:rPr lang="zh-CN" altLang="en-US" sz="2800" dirty="0">
                <a:latin typeface="Times New Roman" panose="02020603050405020304" pitchFamily="18" charset="0"/>
                <a:ea typeface="华文楷体" pitchFamily="2" charset="-122"/>
                <a:cs typeface="Times New Roman" panose="02020603050405020304" pitchFamily="18" charset="0"/>
              </a:rPr>
              <a:t>输出结点</a:t>
            </a:r>
            <a:r>
              <a:rPr lang="en-US" altLang="zh-CN" sz="2800" dirty="0">
                <a:latin typeface="Times New Roman" panose="02020603050405020304" pitchFamily="18" charset="0"/>
                <a:ea typeface="华文楷体" pitchFamily="2" charset="-122"/>
                <a:cs typeface="Times New Roman" panose="02020603050405020304" pitchFamily="18" charset="0"/>
              </a:rPr>
              <a:t>V1</a:t>
            </a:r>
            <a:r>
              <a:rPr lang="zh-CN" altLang="en-US" sz="2800" dirty="0">
                <a:latin typeface="Times New Roman" panose="02020603050405020304" pitchFamily="18" charset="0"/>
                <a:ea typeface="华文楷体" pitchFamily="2" charset="-122"/>
                <a:cs typeface="Times New Roman" panose="02020603050405020304" pitchFamily="18" charset="0"/>
              </a:rPr>
              <a:t>邻接到的所有顶点。</a:t>
            </a:r>
            <a:endParaRPr lang="zh-CN" altLang="zh-CN" sz="2800" dirty="0">
              <a:latin typeface="Times New Roman" panose="02020603050405020304" pitchFamily="18" charset="0"/>
              <a:ea typeface="华文楷体" pitchFamily="2" charset="-122"/>
              <a:cs typeface="Times New Roman" panose="02020603050405020304" pitchFamily="18" charset="0"/>
            </a:endParaRPr>
          </a:p>
        </p:txBody>
      </p:sp>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2997199" y="754146"/>
            <a:ext cx="8247063" cy="4497778"/>
          </a:xfrm>
          <a:prstGeom prst="rect">
            <a:avLst/>
          </a:prstGeom>
          <a:noFill/>
          <a:ln>
            <a:noFill/>
          </a:ln>
        </p:spPr>
      </p:pic>
    </p:spTree>
    <p:extLst>
      <p:ext uri="{BB962C8B-B14F-4D97-AF65-F5344CB8AC3E}">
        <p14:creationId xmlns:p14="http://schemas.microsoft.com/office/powerpoint/2010/main" val="11095955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373200" y="2135297"/>
            <a:ext cx="3941876" cy="3251089"/>
          </a:xfrm>
        </p:spPr>
        <p:txBody>
          <a:bodyPr>
            <a:noAutofit/>
          </a:bodyPr>
          <a:lstStyle/>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 </a:t>
            </a:r>
            <a:r>
              <a:rPr lang="zh-CN" altLang="en-US" sz="2800" dirty="0">
                <a:latin typeface="华文楷体" pitchFamily="2" charset="-122"/>
                <a:ea typeface="华文楷体" pitchFamily="2" charset="-122"/>
              </a:rPr>
              <a:t>图的概念</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图的存储和操作实现</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a:t>
            </a:r>
            <a:r>
              <a:rPr lang="zh-CN" altLang="en-US" sz="2800" dirty="0">
                <a:solidFill>
                  <a:srgbClr val="FF0000"/>
                </a:solidFill>
                <a:latin typeface="华文楷体" pitchFamily="2" charset="-122"/>
                <a:ea typeface="华文楷体" pitchFamily="2" charset="-122"/>
              </a:rPr>
              <a:t>图的遍历</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图的连通性</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endParaRPr lang="en-US" altLang="zh-CN" sz="2800" dirty="0">
              <a:solidFill>
                <a:srgbClr val="FF0000"/>
              </a:solidFill>
              <a:latin typeface="华文楷体" pitchFamily="2" charset="-122"/>
              <a:ea typeface="华文楷体" pitchFamily="2" charset="-122"/>
            </a:endParaRPr>
          </a:p>
        </p:txBody>
      </p:sp>
      <p:sp>
        <p:nvSpPr>
          <p:cNvPr id="3" name="Rectangle 3"/>
          <p:cNvSpPr txBox="1">
            <a:spLocks noChangeArrowheads="1"/>
          </p:cNvSpPr>
          <p:nvPr/>
        </p:nvSpPr>
        <p:spPr>
          <a:xfrm>
            <a:off x="6472238" y="2135298"/>
            <a:ext cx="4571999" cy="3251089"/>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buFont typeface="Wingdings" panose="05000000000000000000" pitchFamily="2" charset="2"/>
              <a:buChar char="Ø"/>
              <a:defRPr/>
            </a:pPr>
            <a:r>
              <a:rPr lang="en-US" altLang="zh-CN" sz="2800" dirty="0" err="1">
                <a:latin typeface="华文楷体" pitchFamily="2" charset="-122"/>
                <a:ea typeface="华文楷体" pitchFamily="2" charset="-122"/>
              </a:rPr>
              <a:t>AOV</a:t>
            </a:r>
            <a:r>
              <a:rPr lang="zh-CN" altLang="en-US" sz="2800" dirty="0">
                <a:latin typeface="华文楷体" pitchFamily="2" charset="-122"/>
                <a:ea typeface="华文楷体" pitchFamily="2" charset="-122"/>
              </a:rPr>
              <a:t>网和</a:t>
            </a:r>
            <a:r>
              <a:rPr lang="en-US" altLang="zh-CN" sz="2800" dirty="0" err="1">
                <a:latin typeface="华文楷体" pitchFamily="2" charset="-122"/>
                <a:ea typeface="华文楷体" pitchFamily="2" charset="-122"/>
              </a:rPr>
              <a:t>AOE</a:t>
            </a:r>
            <a:r>
              <a:rPr lang="zh-CN" altLang="en-US" sz="2800" dirty="0">
                <a:latin typeface="华文楷体" pitchFamily="2" charset="-122"/>
                <a:ea typeface="华文楷体" pitchFamily="2" charset="-122"/>
              </a:rPr>
              <a:t>网</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最小代价生成树*</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最短路径*</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endParaRPr lang="en-US" altLang="zh-CN" sz="2800" dirty="0">
              <a:solidFill>
                <a:srgbClr val="FF0000"/>
              </a:solidFill>
              <a:latin typeface="华文楷体" pitchFamily="2" charset="-122"/>
              <a:ea typeface="华文楷体" pitchFamily="2" charset="-122"/>
            </a:endParaRPr>
          </a:p>
        </p:txBody>
      </p:sp>
    </p:spTree>
    <p:extLst>
      <p:ext uri="{BB962C8B-B14F-4D97-AF65-F5344CB8AC3E}">
        <p14:creationId xmlns:p14="http://schemas.microsoft.com/office/powerpoint/2010/main" val="2199717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7" y="1558863"/>
            <a:ext cx="8008223" cy="3291433"/>
          </a:xfrm>
        </p:spPr>
        <p:txBody>
          <a:bodyPr>
            <a:no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图的顶点间有边相连，称顶点间有邻接关系</a:t>
            </a:r>
            <a:r>
              <a:rPr lang="zh-CN" altLang="en-US"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0" indent="0">
              <a:buNone/>
            </a:pPr>
            <a:r>
              <a:rPr lang="zh-CN" altLang="zh-CN" sz="2800" b="0" dirty="0">
                <a:ea typeface="华文楷体" pitchFamily="2" charset="-122"/>
                <a:cs typeface="Times New Roman" panose="02020603050405020304" pitchFamily="18" charset="0"/>
              </a:rPr>
              <a:t>如</a:t>
            </a:r>
            <a:r>
              <a:rPr lang="en-US" altLang="zh-CN" sz="2800" b="0" dirty="0">
                <a:ea typeface="华文楷体" pitchFamily="2" charset="-122"/>
                <a:cs typeface="Times New Roman" panose="02020603050405020304" pitchFamily="18" charset="0"/>
              </a:rPr>
              <a:t>(</a:t>
            </a:r>
            <a:r>
              <a:rPr lang="en-US" altLang="zh-CN" sz="2800" b="0" dirty="0" err="1">
                <a:ea typeface="华文楷体" pitchFamily="2" charset="-122"/>
                <a:cs typeface="Times New Roman" panose="02020603050405020304" pitchFamily="18" charset="0"/>
              </a:rPr>
              <a:t>vi,vj</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是一条无向边，则称</a:t>
            </a:r>
            <a:r>
              <a:rPr lang="en-US" altLang="zh-CN" sz="2800" b="0" dirty="0">
                <a:ea typeface="华文楷体" pitchFamily="2" charset="-122"/>
                <a:cs typeface="Times New Roman" panose="02020603050405020304" pitchFamily="18" charset="0"/>
              </a:rPr>
              <a:t>vi</a:t>
            </a:r>
            <a:r>
              <a:rPr lang="zh-CN" altLang="zh-CN" sz="2800" b="0" dirty="0">
                <a:ea typeface="华文楷体" pitchFamily="2" charset="-122"/>
                <a:cs typeface="Times New Roman" panose="02020603050405020304" pitchFamily="18" charset="0"/>
              </a:rPr>
              <a:t>和</a:t>
            </a:r>
            <a:r>
              <a:rPr lang="en-US" altLang="zh-CN" sz="2800" b="0" dirty="0" err="1">
                <a:ea typeface="华文楷体" pitchFamily="2" charset="-122"/>
                <a:cs typeface="Times New Roman" panose="02020603050405020304" pitchFamily="18" charset="0"/>
              </a:rPr>
              <a:t>vj</a:t>
            </a:r>
            <a:r>
              <a:rPr lang="en-US" altLang="zh-CN" sz="2800" b="0" dirty="0">
                <a:ea typeface="华文楷体" pitchFamily="2" charset="-122"/>
                <a:cs typeface="Times New Roman" panose="02020603050405020304" pitchFamily="18" charset="0"/>
              </a:rPr>
              <a:t> </a:t>
            </a:r>
            <a:r>
              <a:rPr lang="zh-CN" altLang="zh-CN" sz="2800" dirty="0">
                <a:ea typeface="华文楷体" pitchFamily="2" charset="-122"/>
                <a:cs typeface="Times New Roman" panose="02020603050405020304" pitchFamily="18" charset="0"/>
              </a:rPr>
              <a:t>邻接</a:t>
            </a:r>
            <a:r>
              <a:rPr lang="zh-CN" altLang="zh-CN" sz="2800" b="0" dirty="0">
                <a:ea typeface="华文楷体" pitchFamily="2" charset="-122"/>
                <a:cs typeface="Times New Roman" panose="02020603050405020304" pitchFamily="18" charset="0"/>
              </a:rPr>
              <a:t>、</a:t>
            </a:r>
            <a:r>
              <a:rPr lang="en-US" altLang="zh-CN" sz="2800" b="0" dirty="0" err="1">
                <a:ea typeface="华文楷体" pitchFamily="2" charset="-122"/>
                <a:cs typeface="Times New Roman" panose="02020603050405020304" pitchFamily="18" charset="0"/>
              </a:rPr>
              <a:t>vj</a:t>
            </a:r>
            <a:r>
              <a:rPr lang="zh-CN" altLang="zh-CN" sz="2800" b="0" dirty="0">
                <a:ea typeface="华文楷体" pitchFamily="2" charset="-122"/>
                <a:cs typeface="Times New Roman" panose="02020603050405020304" pitchFamily="18" charset="0"/>
              </a:rPr>
              <a:t>和</a:t>
            </a:r>
            <a:r>
              <a:rPr lang="en-US" altLang="zh-CN" sz="2800" b="0" dirty="0">
                <a:ea typeface="华文楷体" pitchFamily="2" charset="-122"/>
                <a:cs typeface="Times New Roman" panose="02020603050405020304" pitchFamily="18" charset="0"/>
              </a:rPr>
              <a:t>vi</a:t>
            </a:r>
            <a:r>
              <a:rPr lang="zh-CN" altLang="zh-CN" sz="2800" b="0" dirty="0">
                <a:ea typeface="华文楷体" pitchFamily="2" charset="-122"/>
                <a:cs typeface="Times New Roman" panose="02020603050405020304" pitchFamily="18" charset="0"/>
              </a:rPr>
              <a:t>邻接、边</a:t>
            </a:r>
            <a:r>
              <a:rPr lang="en-US" altLang="zh-CN" sz="2800" b="0" dirty="0">
                <a:ea typeface="华文楷体" pitchFamily="2" charset="-122"/>
                <a:cs typeface="Times New Roman" panose="02020603050405020304" pitchFamily="18" charset="0"/>
              </a:rPr>
              <a:t>(</a:t>
            </a:r>
            <a:r>
              <a:rPr lang="en-US" altLang="zh-CN" sz="2800" b="0" dirty="0" err="1">
                <a:ea typeface="华文楷体" pitchFamily="2" charset="-122"/>
                <a:cs typeface="Times New Roman" panose="02020603050405020304" pitchFamily="18" charset="0"/>
              </a:rPr>
              <a:t>vi,vj</a:t>
            </a:r>
            <a:r>
              <a:rPr lang="en-US" altLang="zh-CN" sz="2800" b="0" dirty="0">
                <a:ea typeface="华文楷体" pitchFamily="2" charset="-122"/>
                <a:cs typeface="Times New Roman" panose="02020603050405020304" pitchFamily="18" charset="0"/>
              </a:rPr>
              <a:t>)</a:t>
            </a:r>
            <a:r>
              <a:rPr lang="zh-CN" altLang="zh-CN" sz="2800" dirty="0">
                <a:ea typeface="华文楷体" pitchFamily="2" charset="-122"/>
                <a:cs typeface="Times New Roman" panose="02020603050405020304" pitchFamily="18" charset="0"/>
              </a:rPr>
              <a:t>邻接于</a:t>
            </a:r>
            <a:r>
              <a:rPr lang="zh-CN" altLang="zh-CN" sz="2800" b="0" dirty="0">
                <a:ea typeface="华文楷体" pitchFamily="2" charset="-122"/>
                <a:cs typeface="Times New Roman" panose="02020603050405020304" pitchFamily="18" charset="0"/>
              </a:rPr>
              <a:t>顶点</a:t>
            </a:r>
            <a:r>
              <a:rPr lang="en-US" altLang="zh-CN" sz="2800" b="0" dirty="0">
                <a:ea typeface="华文楷体" pitchFamily="2" charset="-122"/>
                <a:cs typeface="Times New Roman" panose="02020603050405020304" pitchFamily="18" charset="0"/>
              </a:rPr>
              <a:t>vi</a:t>
            </a:r>
            <a:r>
              <a:rPr lang="zh-CN" altLang="zh-CN" sz="2800" b="0" dirty="0">
                <a:ea typeface="华文楷体" pitchFamily="2" charset="-122"/>
                <a:cs typeface="Times New Roman" panose="02020603050405020304" pitchFamily="18" charset="0"/>
              </a:rPr>
              <a:t>和</a:t>
            </a:r>
            <a:r>
              <a:rPr lang="en-US" altLang="zh-CN" sz="2800" b="0" dirty="0" err="1">
                <a:ea typeface="华文楷体" pitchFamily="2" charset="-122"/>
                <a:cs typeface="Times New Roman" panose="02020603050405020304" pitchFamily="18" charset="0"/>
              </a:rPr>
              <a:t>vj</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0" indent="0">
              <a:buNone/>
            </a:pPr>
            <a:r>
              <a:rPr lang="zh-CN" altLang="en-US" sz="2800" b="0" dirty="0">
                <a:ea typeface="华文楷体" pitchFamily="2" charset="-122"/>
                <a:cs typeface="Times New Roman" panose="02020603050405020304" pitchFamily="18" charset="0"/>
              </a:rPr>
              <a:t>如</a:t>
            </a:r>
            <a:r>
              <a:rPr lang="en-US" altLang="zh-CN" sz="2800" b="0" dirty="0">
                <a:ea typeface="华文楷体" pitchFamily="2" charset="-122"/>
                <a:cs typeface="Times New Roman" panose="02020603050405020304" pitchFamily="18" charset="0"/>
              </a:rPr>
              <a:t>&lt;</a:t>
            </a:r>
            <a:r>
              <a:rPr lang="en-US" altLang="zh-CN" sz="2800" b="0" dirty="0" err="1">
                <a:ea typeface="华文楷体" pitchFamily="2" charset="-122"/>
                <a:cs typeface="Times New Roman" panose="02020603050405020304" pitchFamily="18" charset="0"/>
              </a:rPr>
              <a:t>vi,vj</a:t>
            </a:r>
            <a:r>
              <a:rPr lang="en-US" altLang="zh-CN" sz="2800" b="0" dirty="0">
                <a:ea typeface="华文楷体" pitchFamily="2" charset="-122"/>
                <a:cs typeface="Times New Roman" panose="02020603050405020304" pitchFamily="18" charset="0"/>
              </a:rPr>
              <a:t>&gt;</a:t>
            </a:r>
            <a:r>
              <a:rPr lang="zh-CN" altLang="zh-CN" sz="2800" b="0" dirty="0">
                <a:ea typeface="华文楷体" pitchFamily="2" charset="-122"/>
                <a:cs typeface="Times New Roman" panose="02020603050405020304" pitchFamily="18" charset="0"/>
              </a:rPr>
              <a:t>是条有向边，则称</a:t>
            </a:r>
            <a:r>
              <a:rPr lang="en-US" altLang="zh-CN" sz="2800" b="0" dirty="0">
                <a:ea typeface="华文楷体" pitchFamily="2" charset="-122"/>
                <a:cs typeface="Times New Roman" panose="02020603050405020304" pitchFamily="18" charset="0"/>
              </a:rPr>
              <a:t>vi</a:t>
            </a:r>
            <a:r>
              <a:rPr lang="zh-CN" altLang="zh-CN" sz="2800" dirty="0">
                <a:ea typeface="华文楷体" pitchFamily="2" charset="-122"/>
                <a:cs typeface="Times New Roman" panose="02020603050405020304" pitchFamily="18" charset="0"/>
              </a:rPr>
              <a:t>邻接到</a:t>
            </a:r>
            <a:r>
              <a:rPr lang="en-US" altLang="zh-CN" sz="2800" b="0" dirty="0" err="1">
                <a:ea typeface="华文楷体" pitchFamily="2" charset="-122"/>
                <a:cs typeface="Times New Roman" panose="02020603050405020304" pitchFamily="18" charset="0"/>
              </a:rPr>
              <a:t>vj</a:t>
            </a:r>
            <a:r>
              <a:rPr lang="en-US" altLang="zh-CN" sz="2800" b="0" dirty="0">
                <a:ea typeface="华文楷体" pitchFamily="2" charset="-122"/>
                <a:cs typeface="Times New Roman" panose="02020603050405020304" pitchFamily="18" charset="0"/>
              </a:rPr>
              <a:t> </a:t>
            </a:r>
            <a:r>
              <a:rPr lang="zh-CN" altLang="zh-CN" sz="2800" b="0" dirty="0">
                <a:ea typeface="华文楷体" pitchFamily="2" charset="-122"/>
                <a:cs typeface="Times New Roman" panose="02020603050405020304" pitchFamily="18" charset="0"/>
              </a:rPr>
              <a:t>、或</a:t>
            </a:r>
            <a:r>
              <a:rPr lang="en-US" altLang="zh-CN" sz="2800" b="0" dirty="0" err="1">
                <a:ea typeface="华文楷体" pitchFamily="2" charset="-122"/>
                <a:cs typeface="Times New Roman" panose="02020603050405020304" pitchFamily="18" charset="0"/>
              </a:rPr>
              <a:t>vj</a:t>
            </a:r>
            <a:r>
              <a:rPr lang="zh-CN" altLang="zh-CN" sz="2800" b="0" dirty="0">
                <a:ea typeface="华文楷体" pitchFamily="2" charset="-122"/>
                <a:cs typeface="Times New Roman" panose="02020603050405020304" pitchFamily="18" charset="0"/>
              </a:rPr>
              <a:t>和</a:t>
            </a:r>
            <a:r>
              <a:rPr lang="en-US" altLang="zh-CN" sz="2800" b="0" dirty="0">
                <a:ea typeface="华文楷体" pitchFamily="2" charset="-122"/>
                <a:cs typeface="Times New Roman" panose="02020603050405020304" pitchFamily="18" charset="0"/>
              </a:rPr>
              <a:t>vi</a:t>
            </a:r>
            <a:r>
              <a:rPr lang="zh-CN" altLang="zh-CN" sz="2800" b="0" dirty="0">
                <a:ea typeface="华文楷体" pitchFamily="2" charset="-122"/>
                <a:cs typeface="Times New Roman" panose="02020603050405020304" pitchFamily="18" charset="0"/>
              </a:rPr>
              <a:t>邻接、边</a:t>
            </a:r>
            <a:r>
              <a:rPr lang="en-US" altLang="zh-CN" sz="2800" b="0" dirty="0">
                <a:ea typeface="华文楷体" pitchFamily="2" charset="-122"/>
                <a:cs typeface="Times New Roman" panose="02020603050405020304" pitchFamily="18" charset="0"/>
              </a:rPr>
              <a:t>&lt;</a:t>
            </a:r>
            <a:r>
              <a:rPr lang="en-US" altLang="zh-CN" sz="2800" b="0" dirty="0" err="1">
                <a:ea typeface="华文楷体" pitchFamily="2" charset="-122"/>
                <a:cs typeface="Times New Roman" panose="02020603050405020304" pitchFamily="18" charset="0"/>
              </a:rPr>
              <a:t>vi,vj</a:t>
            </a:r>
            <a:r>
              <a:rPr lang="en-US" altLang="zh-CN" sz="2800" b="0" dirty="0">
                <a:ea typeface="华文楷体" pitchFamily="2" charset="-122"/>
                <a:cs typeface="Times New Roman" panose="02020603050405020304" pitchFamily="18" charset="0"/>
              </a:rPr>
              <a:t>&gt;</a:t>
            </a:r>
            <a:r>
              <a:rPr lang="zh-CN" altLang="zh-CN" sz="2800" dirty="0">
                <a:ea typeface="华文楷体" pitchFamily="2" charset="-122"/>
                <a:cs typeface="Times New Roman" panose="02020603050405020304" pitchFamily="18" charset="0"/>
              </a:rPr>
              <a:t>邻接于</a:t>
            </a:r>
            <a:r>
              <a:rPr lang="zh-CN" altLang="zh-CN" sz="2800" b="0" dirty="0">
                <a:ea typeface="华文楷体" pitchFamily="2" charset="-122"/>
                <a:cs typeface="Times New Roman" panose="02020603050405020304" pitchFamily="18" charset="0"/>
              </a:rPr>
              <a:t>顶点</a:t>
            </a:r>
            <a:r>
              <a:rPr lang="en-US" altLang="zh-CN" sz="2800" b="0" dirty="0">
                <a:ea typeface="华文楷体" pitchFamily="2" charset="-122"/>
                <a:cs typeface="Times New Roman" panose="02020603050405020304" pitchFamily="18" charset="0"/>
              </a:rPr>
              <a:t>vi</a:t>
            </a:r>
            <a:r>
              <a:rPr lang="zh-CN" altLang="zh-CN" sz="2800" b="0" dirty="0">
                <a:ea typeface="华文楷体" pitchFamily="2" charset="-122"/>
                <a:cs typeface="Times New Roman" panose="02020603050405020304" pitchFamily="18" charset="0"/>
              </a:rPr>
              <a:t>和</a:t>
            </a:r>
            <a:r>
              <a:rPr lang="en-US" altLang="zh-CN" sz="2800" b="0" dirty="0" err="1">
                <a:ea typeface="华文楷体" pitchFamily="2" charset="-122"/>
                <a:cs typeface="Times New Roman" panose="02020603050405020304" pitchFamily="18" charset="0"/>
              </a:rPr>
              <a:t>vj</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en-US" dirty="0"/>
              <a:t>相关术语：</a:t>
            </a:r>
          </a:p>
        </p:txBody>
      </p:sp>
      <p:pic>
        <p:nvPicPr>
          <p:cNvPr id="6" name="图片 5"/>
          <p:cNvPicPr>
            <a:picLocks noChangeAspect="1"/>
          </p:cNvPicPr>
          <p:nvPr/>
        </p:nvPicPr>
        <p:blipFill>
          <a:blip r:embed="rId3"/>
          <a:stretch>
            <a:fillRect/>
          </a:stretch>
        </p:blipFill>
        <p:spPr>
          <a:xfrm>
            <a:off x="8540839" y="845532"/>
            <a:ext cx="2088047" cy="2845806"/>
          </a:xfrm>
          <a:prstGeom prst="rect">
            <a:avLst/>
          </a:prstGeom>
        </p:spPr>
      </p:pic>
      <p:pic>
        <p:nvPicPr>
          <p:cNvPr id="7" name="图片 6"/>
          <p:cNvPicPr>
            <a:picLocks noChangeAspect="1"/>
          </p:cNvPicPr>
          <p:nvPr/>
        </p:nvPicPr>
        <p:blipFill>
          <a:blip r:embed="rId4"/>
          <a:stretch>
            <a:fillRect/>
          </a:stretch>
        </p:blipFill>
        <p:spPr>
          <a:xfrm>
            <a:off x="9535167" y="3282884"/>
            <a:ext cx="2187438" cy="3157673"/>
          </a:xfrm>
          <a:prstGeom prst="rect">
            <a:avLst/>
          </a:prstGeom>
        </p:spPr>
      </p:pic>
    </p:spTree>
    <p:extLst>
      <p:ext uri="{BB962C8B-B14F-4D97-AF65-F5344CB8AC3E}">
        <p14:creationId xmlns:p14="http://schemas.microsoft.com/office/powerpoint/2010/main" val="372927393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0"/>
            <a:ext cx="11162883" cy="4205833"/>
          </a:xfrm>
        </p:spPr>
        <p:txBody>
          <a:bodyPr>
            <a:normAutofit/>
          </a:bodyPr>
          <a:lstStyle/>
          <a:p>
            <a:pPr>
              <a:buFont typeface="Wingdings" panose="05000000000000000000" pitchFamily="2" charset="2"/>
              <a:buChar char="Ø"/>
            </a:pPr>
            <a:r>
              <a:rPr lang="zh-CN" altLang="zh-CN" sz="2800" b="0" dirty="0">
                <a:latin typeface="华文楷体" pitchFamily="2" charset="-122"/>
                <a:ea typeface="华文楷体" pitchFamily="2" charset="-122"/>
              </a:rPr>
              <a:t>对有向图和无向图进行遍历是按照某种方式逐个访问图中的所有顶点，并且每个顶点只能被访问一次。</a:t>
            </a:r>
            <a:endParaRPr lang="en-US" altLang="zh-CN" sz="2800" b="0" dirty="0">
              <a:latin typeface="华文楷体" pitchFamily="2" charset="-122"/>
              <a:ea typeface="华文楷体" pitchFamily="2" charset="-122"/>
            </a:endParaRPr>
          </a:p>
          <a:p>
            <a:pPr>
              <a:buFont typeface="Wingdings" panose="05000000000000000000" pitchFamily="2" charset="2"/>
              <a:buChar char="Ø"/>
            </a:pPr>
            <a:r>
              <a:rPr lang="zh-CN" altLang="zh-CN" sz="2800" b="0" dirty="0">
                <a:latin typeface="华文楷体" pitchFamily="2" charset="-122"/>
                <a:ea typeface="华文楷体" pitchFamily="2" charset="-122"/>
              </a:rPr>
              <a:t>依照前面存储方式的讨论，无论是邻接矩阵还是邻接表存储，顶点都用一个顶点表存储，因此最简单的方式是沿着顶点表循环访问一遍，就达到了遍历的目标。这种方式，完全没有借用边的信息。</a:t>
            </a:r>
            <a:endParaRPr lang="en-US" altLang="zh-CN" sz="2800" b="0" dirty="0">
              <a:latin typeface="华文楷体" pitchFamily="2" charset="-122"/>
              <a:ea typeface="华文楷体" pitchFamily="2" charset="-122"/>
            </a:endParaRPr>
          </a:p>
          <a:p>
            <a:pPr>
              <a:buFont typeface="Wingdings" panose="05000000000000000000" pitchFamily="2" charset="2"/>
              <a:buChar char="Ø"/>
            </a:pPr>
            <a:r>
              <a:rPr lang="zh-CN" altLang="en-US" sz="2800" b="0" dirty="0">
                <a:latin typeface="华文楷体" pitchFamily="2" charset="-122"/>
                <a:ea typeface="华文楷体" pitchFamily="2" charset="-122"/>
              </a:rPr>
              <a:t>另外有</a:t>
            </a:r>
            <a:r>
              <a:rPr lang="zh-CN" altLang="zh-CN" sz="2800" b="0" dirty="0">
                <a:latin typeface="华文楷体" pitchFamily="2" charset="-122"/>
                <a:ea typeface="华文楷体" pitchFamily="2" charset="-122"/>
              </a:rPr>
              <a:t>两种借助边信息实现遍历的算法：</a:t>
            </a:r>
            <a:endParaRPr lang="en-US" altLang="zh-CN" sz="2800" b="0" dirty="0">
              <a:latin typeface="华文楷体" pitchFamily="2" charset="-122"/>
              <a:ea typeface="华文楷体" pitchFamily="2" charset="-122"/>
            </a:endParaRPr>
          </a:p>
          <a:p>
            <a:pPr marL="0" indent="0">
              <a:buNone/>
            </a:pPr>
            <a:r>
              <a:rPr lang="en-US" altLang="zh-CN" sz="2800" b="0" dirty="0">
                <a:latin typeface="华文楷体" pitchFamily="2" charset="-122"/>
                <a:ea typeface="华文楷体" pitchFamily="2" charset="-122"/>
              </a:rPr>
              <a:t>    </a:t>
            </a:r>
            <a:r>
              <a:rPr lang="zh-CN" altLang="zh-CN" sz="2800" dirty="0">
                <a:latin typeface="华文楷体" pitchFamily="2" charset="-122"/>
                <a:ea typeface="华文楷体" pitchFamily="2" charset="-122"/>
              </a:rPr>
              <a:t>深度优先遍历</a:t>
            </a:r>
            <a:r>
              <a:rPr lang="zh-CN" altLang="zh-CN" sz="2800" b="0" dirty="0">
                <a:latin typeface="华文楷体" pitchFamily="2" charset="-122"/>
                <a:ea typeface="华文楷体" pitchFamily="2" charset="-122"/>
              </a:rPr>
              <a:t>和</a:t>
            </a:r>
            <a:r>
              <a:rPr lang="zh-CN" altLang="zh-CN" sz="2800" dirty="0">
                <a:latin typeface="华文楷体" pitchFamily="2" charset="-122"/>
                <a:ea typeface="华文楷体" pitchFamily="2" charset="-122"/>
              </a:rPr>
              <a:t>广度优先遍历</a:t>
            </a:r>
            <a:r>
              <a:rPr lang="zh-CN" altLang="zh-CN" sz="2800" b="0" dirty="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a:p>
            <a:pPr marL="0" indent="0">
              <a:buNone/>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图的遍历：</a:t>
            </a:r>
          </a:p>
        </p:txBody>
      </p:sp>
    </p:spTree>
    <p:extLst>
      <p:ext uri="{BB962C8B-B14F-4D97-AF65-F5344CB8AC3E}">
        <p14:creationId xmlns:p14="http://schemas.microsoft.com/office/powerpoint/2010/main" val="23677889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2" y="1499227"/>
            <a:ext cx="11533301" cy="5020842"/>
          </a:xfrm>
        </p:spPr>
        <p:txBody>
          <a:bodyPr>
            <a:normAutofit fontScale="92500"/>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前面已经讨论过树的遍历，从某种程度上可以把图的遍历看成</a:t>
            </a:r>
            <a:r>
              <a:rPr lang="zh-CN" altLang="en-US" sz="2800" b="0" dirty="0">
                <a:ea typeface="华文楷体" pitchFamily="2" charset="-122"/>
                <a:cs typeface="Times New Roman" panose="02020603050405020304" pitchFamily="18" charset="0"/>
              </a:rPr>
              <a:t>二叉</a:t>
            </a:r>
            <a:r>
              <a:rPr lang="zh-CN" altLang="zh-CN" sz="2800" b="0" dirty="0">
                <a:ea typeface="华文楷体" pitchFamily="2" charset="-122"/>
                <a:cs typeface="Times New Roman" panose="02020603050405020304" pitchFamily="18" charset="0"/>
              </a:rPr>
              <a:t>树结构遍历的推广。</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图的遍历又有其特殊性：</a:t>
            </a:r>
            <a:endParaRPr lang="en-US" altLang="zh-CN" sz="2800" b="0" dirty="0">
              <a:ea typeface="华文楷体" pitchFamily="2" charset="-122"/>
              <a:cs typeface="Times New Roman" panose="02020603050405020304" pitchFamily="18" charset="0"/>
            </a:endParaRPr>
          </a:p>
          <a:p>
            <a:pPr lvl="1">
              <a:buFont typeface="Arial" panose="020B0604020202020204" pitchFamily="34" charset="0"/>
              <a:buChar char="•"/>
            </a:pPr>
            <a:r>
              <a:rPr lang="zh-CN" altLang="zh-CN" sz="2800" b="0" dirty="0">
                <a:ea typeface="华文楷体" pitchFamily="2" charset="-122"/>
                <a:cs typeface="Times New Roman" panose="02020603050405020304" pitchFamily="18" charset="0"/>
              </a:rPr>
              <a:t>首先图中的顶点地位相同，没有类似树结构中有一个特殊的根结点；</a:t>
            </a:r>
            <a:endParaRPr lang="en-US" altLang="zh-CN" sz="2800" b="0" dirty="0">
              <a:ea typeface="华文楷体" pitchFamily="2" charset="-122"/>
              <a:cs typeface="Times New Roman" panose="02020603050405020304" pitchFamily="18" charset="0"/>
            </a:endParaRPr>
          </a:p>
          <a:p>
            <a:pPr lvl="1">
              <a:buFont typeface="Arial" panose="020B0604020202020204" pitchFamily="34" charset="0"/>
              <a:buChar char="•"/>
            </a:pPr>
            <a:r>
              <a:rPr lang="zh-CN" altLang="en-US" sz="2800" b="0" dirty="0">
                <a:ea typeface="华文楷体" pitchFamily="2" charset="-122"/>
                <a:cs typeface="Times New Roman" panose="02020603050405020304" pitchFamily="18" charset="0"/>
              </a:rPr>
              <a:t>根据边信息访问顶点时，</a:t>
            </a:r>
            <a:r>
              <a:rPr lang="zh-CN" altLang="zh-CN" sz="2800" b="0" dirty="0">
                <a:ea typeface="华文楷体" pitchFamily="2" charset="-122"/>
                <a:cs typeface="Times New Roman" panose="02020603050405020304" pitchFamily="18" charset="0"/>
              </a:rPr>
              <a:t>任一顶点可能和图中多个其它顶点邻接，可能存在回路，因此在图中访问一个顶点</a:t>
            </a:r>
            <a:r>
              <a:rPr lang="en-US" altLang="zh-CN" sz="2800" b="0" dirty="0">
                <a:ea typeface="华文楷体" pitchFamily="2" charset="-122"/>
                <a:cs typeface="Times New Roman" panose="02020603050405020304" pitchFamily="18" charset="0"/>
              </a:rPr>
              <a:t>u</a:t>
            </a:r>
            <a:r>
              <a:rPr lang="zh-CN" altLang="zh-CN" sz="2800" b="0" dirty="0">
                <a:ea typeface="华文楷体" pitchFamily="2" charset="-122"/>
                <a:cs typeface="Times New Roman" panose="02020603050405020304" pitchFamily="18" charset="0"/>
              </a:rPr>
              <a:t>之后，很可能沿着其他路径再次返回顶点</a:t>
            </a:r>
            <a:r>
              <a:rPr lang="en-US" altLang="zh-CN" sz="2800" b="0" dirty="0">
                <a:ea typeface="华文楷体" pitchFamily="2" charset="-122"/>
                <a:cs typeface="Times New Roman" panose="02020603050405020304" pitchFamily="18" charset="0"/>
              </a:rPr>
              <a:t>u</a:t>
            </a:r>
            <a:r>
              <a:rPr lang="zh-CN" altLang="zh-CN" sz="2800" b="0" dirty="0">
                <a:ea typeface="华文楷体" pitchFamily="2" charset="-122"/>
                <a:cs typeface="Times New Roman" panose="02020603050405020304" pitchFamily="18" charset="0"/>
              </a:rPr>
              <a:t>。</a:t>
            </a:r>
            <a:r>
              <a:rPr lang="zh-CN" altLang="en-US" sz="2800" b="0" dirty="0">
                <a:solidFill>
                  <a:srgbClr val="FF0000"/>
                </a:solidFill>
                <a:ea typeface="华文楷体" pitchFamily="2" charset="-122"/>
                <a:cs typeface="Times New Roman" panose="02020603050405020304" pitchFamily="18" charset="0"/>
              </a:rPr>
              <a:t>另外，对于无向图，邻接关系是相互的，（</a:t>
            </a:r>
            <a:r>
              <a:rPr lang="en-US" altLang="zh-CN" sz="2800" b="0" dirty="0">
                <a:solidFill>
                  <a:srgbClr val="FF0000"/>
                </a:solidFill>
                <a:ea typeface="华文楷体" pitchFamily="2" charset="-122"/>
                <a:cs typeface="Times New Roman" panose="02020603050405020304" pitchFamily="18" charset="0"/>
              </a:rPr>
              <a:t>A</a:t>
            </a:r>
            <a:r>
              <a:rPr lang="zh-CN" altLang="en-US" sz="2800" b="0" dirty="0">
                <a:solidFill>
                  <a:srgbClr val="FF0000"/>
                </a:solidFill>
                <a:ea typeface="华文楷体" pitchFamily="2" charset="-122"/>
                <a:cs typeface="Times New Roman" panose="02020603050405020304" pitchFamily="18" charset="0"/>
              </a:rPr>
              <a:t>，</a:t>
            </a:r>
            <a:r>
              <a:rPr lang="en-US" altLang="zh-CN" sz="2800" b="0" dirty="0">
                <a:solidFill>
                  <a:srgbClr val="FF0000"/>
                </a:solidFill>
                <a:ea typeface="华文楷体" pitchFamily="2" charset="-122"/>
                <a:cs typeface="Times New Roman" panose="02020603050405020304" pitchFamily="18" charset="0"/>
              </a:rPr>
              <a:t>B</a:t>
            </a:r>
            <a:r>
              <a:rPr lang="zh-CN" altLang="en-US" sz="2800" b="0" dirty="0">
                <a:solidFill>
                  <a:srgbClr val="FF0000"/>
                </a:solidFill>
                <a:ea typeface="华文楷体" pitchFamily="2" charset="-122"/>
                <a:cs typeface="Times New Roman" panose="02020603050405020304" pitchFamily="18" charset="0"/>
              </a:rPr>
              <a:t>）</a:t>
            </a:r>
            <a:r>
              <a:rPr lang="en-US" altLang="zh-CN" sz="2800" b="0" dirty="0">
                <a:solidFill>
                  <a:srgbClr val="FF0000"/>
                </a:solidFill>
                <a:ea typeface="华文楷体" pitchFamily="2" charset="-122"/>
                <a:cs typeface="Times New Roman" panose="02020603050405020304" pitchFamily="18" charset="0"/>
              </a:rPr>
              <a:t>B</a:t>
            </a:r>
            <a:r>
              <a:rPr lang="zh-CN" altLang="en-US" sz="2800" b="0" dirty="0">
                <a:solidFill>
                  <a:srgbClr val="FF0000"/>
                </a:solidFill>
                <a:ea typeface="华文楷体" pitchFamily="2" charset="-122"/>
                <a:cs typeface="Times New Roman" panose="02020603050405020304" pitchFamily="18" charset="0"/>
              </a:rPr>
              <a:t>作为</a:t>
            </a:r>
            <a:r>
              <a:rPr lang="en-US" altLang="zh-CN" sz="2800" b="0" dirty="0">
                <a:solidFill>
                  <a:srgbClr val="FF0000"/>
                </a:solidFill>
                <a:ea typeface="华文楷体" pitchFamily="2" charset="-122"/>
                <a:cs typeface="Times New Roman" panose="02020603050405020304" pitchFamily="18" charset="0"/>
              </a:rPr>
              <a:t>A</a:t>
            </a:r>
            <a:r>
              <a:rPr lang="zh-CN" altLang="en-US" sz="2800" b="0" dirty="0">
                <a:solidFill>
                  <a:srgbClr val="FF0000"/>
                </a:solidFill>
                <a:ea typeface="华文楷体" pitchFamily="2" charset="-122"/>
                <a:cs typeface="Times New Roman" panose="02020603050405020304" pitchFamily="18" charset="0"/>
              </a:rPr>
              <a:t>的邻接点，</a:t>
            </a:r>
            <a:r>
              <a:rPr lang="en-US" altLang="zh-CN" sz="2800" b="0" dirty="0">
                <a:solidFill>
                  <a:srgbClr val="FF0000"/>
                </a:solidFill>
                <a:ea typeface="华文楷体" pitchFamily="2" charset="-122"/>
                <a:cs typeface="Times New Roman" panose="02020603050405020304" pitchFamily="18" charset="0"/>
              </a:rPr>
              <a:t>A</a:t>
            </a:r>
            <a:r>
              <a:rPr lang="zh-CN" altLang="en-US" sz="2800" b="0" dirty="0">
                <a:solidFill>
                  <a:srgbClr val="FF0000"/>
                </a:solidFill>
                <a:ea typeface="华文楷体" pitchFamily="2" charset="-122"/>
                <a:cs typeface="Times New Roman" panose="02020603050405020304" pitchFamily="18" charset="0"/>
              </a:rPr>
              <a:t>又作为</a:t>
            </a:r>
            <a:r>
              <a:rPr lang="en-US" altLang="zh-CN" sz="2800" b="0" dirty="0">
                <a:solidFill>
                  <a:srgbClr val="FF0000"/>
                </a:solidFill>
                <a:ea typeface="华文楷体" pitchFamily="2" charset="-122"/>
                <a:cs typeface="Times New Roman" panose="02020603050405020304" pitchFamily="18" charset="0"/>
              </a:rPr>
              <a:t>B</a:t>
            </a:r>
            <a:r>
              <a:rPr lang="zh-CN" altLang="en-US" sz="2800" b="0" dirty="0">
                <a:solidFill>
                  <a:srgbClr val="FF0000"/>
                </a:solidFill>
                <a:ea typeface="华文楷体" pitchFamily="2" charset="-122"/>
                <a:cs typeface="Times New Roman" panose="02020603050405020304" pitchFamily="18" charset="0"/>
              </a:rPr>
              <a:t>的邻接点。</a:t>
            </a:r>
            <a:r>
              <a:rPr lang="zh-CN" altLang="zh-CN" sz="2800" b="0" dirty="0">
                <a:ea typeface="华文楷体" pitchFamily="2" charset="-122"/>
                <a:cs typeface="Times New Roman" panose="02020603050405020304" pitchFamily="18" charset="0"/>
              </a:rPr>
              <a:t>为了避免重复访问已经访问过的顶点，在图的遍历过程中，通常对已经访问过的顶点加特殊标记</a:t>
            </a:r>
            <a:r>
              <a:rPr lang="zh-CN" altLang="zh-CN" sz="2800" b="0" dirty="0">
                <a:latin typeface="华文楷体" pitchFamily="2" charset="-122"/>
                <a:ea typeface="华文楷体" pitchFamily="2" charset="-122"/>
              </a:rPr>
              <a:t>。</a:t>
            </a:r>
          </a:p>
        </p:txBody>
      </p:sp>
      <p:sp>
        <p:nvSpPr>
          <p:cNvPr id="8194" name="Rectangle 2"/>
          <p:cNvSpPr>
            <a:spLocks noGrp="1" noRot="1" noChangeArrowheads="1"/>
          </p:cNvSpPr>
          <p:nvPr>
            <p:ph type="title"/>
          </p:nvPr>
        </p:nvSpPr>
        <p:spPr>
          <a:xfrm>
            <a:off x="288282" y="734267"/>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图的遍历：</a:t>
            </a:r>
          </a:p>
        </p:txBody>
      </p:sp>
    </p:spTree>
    <p:extLst>
      <p:ext uri="{BB962C8B-B14F-4D97-AF65-F5344CB8AC3E}">
        <p14:creationId xmlns:p14="http://schemas.microsoft.com/office/powerpoint/2010/main" val="191693884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987687" y="2663934"/>
            <a:ext cx="3941876" cy="1479441"/>
          </a:xfrm>
        </p:spPr>
        <p:txBody>
          <a:bodyPr>
            <a:noAutofit/>
          </a:bodyPr>
          <a:lstStyle/>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a:t>
            </a:r>
            <a:r>
              <a:rPr lang="zh-CN" altLang="en-US" sz="2800" dirty="0">
                <a:solidFill>
                  <a:srgbClr val="FF0000"/>
                </a:solidFill>
                <a:latin typeface="华文楷体" pitchFamily="2" charset="-122"/>
                <a:ea typeface="华文楷体" pitchFamily="2" charset="-122"/>
              </a:rPr>
              <a:t>深度优先遍历（</a:t>
            </a:r>
            <a:r>
              <a:rPr lang="en-US" altLang="zh-CN" sz="2800" dirty="0">
                <a:solidFill>
                  <a:srgbClr val="FF0000"/>
                </a:solidFill>
                <a:latin typeface="华文楷体" pitchFamily="2" charset="-122"/>
                <a:ea typeface="华文楷体" pitchFamily="2" charset="-122"/>
              </a:rPr>
              <a:t>DFS</a:t>
            </a:r>
            <a:r>
              <a:rPr lang="zh-CN" altLang="en-US" sz="2800" dirty="0">
                <a:solidFill>
                  <a:srgbClr val="FF0000"/>
                </a:solidFill>
                <a:latin typeface="华文楷体" pitchFamily="2" charset="-122"/>
                <a:ea typeface="华文楷体" pitchFamily="2" charset="-122"/>
              </a:rPr>
              <a:t>）</a:t>
            </a:r>
            <a:r>
              <a:rPr lang="zh-CN" altLang="en-US" sz="2800" dirty="0">
                <a:latin typeface="华文楷体" pitchFamily="2" charset="-122"/>
                <a:ea typeface="华文楷体" pitchFamily="2" charset="-122"/>
              </a:rPr>
              <a:t> </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solidFill>
                  <a:srgbClr val="FF0000"/>
                </a:solidFill>
                <a:latin typeface="华文楷体" pitchFamily="2" charset="-122"/>
                <a:ea typeface="华文楷体" pitchFamily="2" charset="-122"/>
              </a:rPr>
              <a:t> </a:t>
            </a:r>
            <a:r>
              <a:rPr lang="zh-CN" altLang="en-US" sz="2800" dirty="0">
                <a:latin typeface="华文楷体" pitchFamily="2" charset="-122"/>
                <a:ea typeface="华文楷体" pitchFamily="2" charset="-122"/>
              </a:rPr>
              <a:t>广度优先遍历（</a:t>
            </a:r>
            <a:r>
              <a:rPr lang="en-US" altLang="zh-CN" sz="2800" dirty="0">
                <a:latin typeface="华文楷体" pitchFamily="2" charset="-122"/>
                <a:ea typeface="华文楷体" pitchFamily="2" charset="-122"/>
              </a:rPr>
              <a:t>BFS</a:t>
            </a:r>
            <a:r>
              <a:rPr lang="zh-CN" altLang="en-US" sz="2800" dirty="0">
                <a:latin typeface="华文楷体" pitchFamily="2" charset="-122"/>
                <a:ea typeface="华文楷体" pitchFamily="2" charset="-122"/>
              </a:rPr>
              <a:t>）</a:t>
            </a:r>
            <a:endParaRPr lang="en-US" altLang="zh-CN" sz="2800" dirty="0">
              <a:latin typeface="华文楷体" pitchFamily="2" charset="-122"/>
              <a:ea typeface="华文楷体" pitchFamily="2" charset="-122"/>
            </a:endParaRPr>
          </a:p>
          <a:p>
            <a:pPr marL="0" indent="0">
              <a:lnSpc>
                <a:spcPct val="115000"/>
              </a:lnSpc>
              <a:buNone/>
              <a:defRPr/>
            </a:pPr>
            <a:endParaRPr lang="en-US" altLang="zh-CN" sz="2800" dirty="0">
              <a:latin typeface="华文楷体" pitchFamily="2" charset="-122"/>
              <a:ea typeface="华文楷体" pitchFamily="2" charset="-122"/>
            </a:endParaRPr>
          </a:p>
        </p:txBody>
      </p:sp>
      <p:sp>
        <p:nvSpPr>
          <p:cNvPr id="2" name="文本框 1"/>
          <p:cNvSpPr txBox="1"/>
          <p:nvPr/>
        </p:nvSpPr>
        <p:spPr>
          <a:xfrm>
            <a:off x="414338" y="742950"/>
            <a:ext cx="5086350" cy="584775"/>
          </a:xfrm>
          <a:prstGeom prst="rect">
            <a:avLst/>
          </a:prstGeom>
          <a:noFill/>
        </p:spPr>
        <p:txBody>
          <a:bodyPr wrap="square" rtlCol="0">
            <a:spAutoFit/>
          </a:bodyPr>
          <a:lstStyle/>
          <a:p>
            <a:r>
              <a:rPr lang="zh-CN" altLang="en-US" sz="3200" b="1" dirty="0">
                <a:latin typeface="华文楷体" pitchFamily="2" charset="-122"/>
                <a:ea typeface="华文楷体" pitchFamily="2" charset="-122"/>
              </a:rPr>
              <a:t>图的遍历：</a:t>
            </a:r>
          </a:p>
        </p:txBody>
      </p:sp>
    </p:spTree>
    <p:extLst>
      <p:ext uri="{BB962C8B-B14F-4D97-AF65-F5344CB8AC3E}">
        <p14:creationId xmlns:p14="http://schemas.microsoft.com/office/powerpoint/2010/main" val="187156127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60" y="1527112"/>
            <a:ext cx="11401423" cy="4635149"/>
          </a:xfrm>
        </p:spPr>
        <p:txBody>
          <a:bodyPr>
            <a:noAutofit/>
          </a:bodyPr>
          <a:lstStyle/>
          <a:p>
            <a:pPr marL="0" indent="0">
              <a:buNone/>
            </a:pPr>
            <a:r>
              <a:rPr lang="zh-CN" altLang="zh-CN" sz="2800" b="0" dirty="0">
                <a:ea typeface="华文楷体" pitchFamily="2" charset="-122"/>
                <a:cs typeface="Times New Roman" panose="02020603050405020304" pitchFamily="18" charset="0"/>
              </a:rPr>
              <a:t>访问方式类似于</a:t>
            </a:r>
            <a:r>
              <a:rPr lang="zh-CN" altLang="en-US" sz="2800" b="0" dirty="0">
                <a:ea typeface="华文楷体" pitchFamily="2" charset="-122"/>
                <a:cs typeface="Times New Roman" panose="02020603050405020304" pitchFamily="18" charset="0"/>
              </a:rPr>
              <a:t>二叉树</a:t>
            </a:r>
            <a:r>
              <a:rPr lang="zh-CN" altLang="zh-CN" sz="2800" b="0" dirty="0">
                <a:ea typeface="华文楷体" pitchFamily="2" charset="-122"/>
                <a:cs typeface="Times New Roman" panose="02020603050405020304" pitchFamily="18" charset="0"/>
              </a:rPr>
              <a:t>的前序访问</a:t>
            </a:r>
            <a:r>
              <a:rPr lang="zh-CN" altLang="en-US"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访问方式如下：</a:t>
            </a:r>
          </a:p>
          <a:p>
            <a:pPr marL="514350" indent="-514350">
              <a:buFont typeface="+mj-lt"/>
              <a:buAutoNum type="arabicPeriod"/>
            </a:pPr>
            <a:r>
              <a:rPr lang="zh-CN" altLang="zh-CN" sz="2800" b="0" dirty="0">
                <a:ea typeface="华文楷体" pitchFamily="2" charset="-122"/>
                <a:cs typeface="Times New Roman" panose="02020603050405020304" pitchFamily="18" charset="0"/>
              </a:rPr>
              <a:t>选中第一个未被访问过的顶点</a:t>
            </a:r>
            <a:r>
              <a:rPr lang="zh-CN" altLang="en-US" sz="2800" b="0" dirty="0">
                <a:ea typeface="华文楷体" pitchFamily="2" charset="-122"/>
                <a:cs typeface="Times New Roman" panose="02020603050405020304" pitchFamily="18" charset="0"/>
              </a:rPr>
              <a:t>。</a:t>
            </a:r>
            <a:endParaRPr lang="zh-CN" altLang="zh-CN" sz="2800" b="0" dirty="0">
              <a:ea typeface="华文楷体" pitchFamily="2" charset="-122"/>
              <a:cs typeface="Times New Roman" panose="02020603050405020304" pitchFamily="18" charset="0"/>
            </a:endParaRPr>
          </a:p>
          <a:p>
            <a:pPr marL="514350" indent="-514350">
              <a:buFont typeface="+mj-lt"/>
              <a:buAutoNum type="arabicPeriod"/>
            </a:pPr>
            <a:r>
              <a:rPr lang="zh-CN" altLang="en-US" sz="2800" b="0" dirty="0">
                <a:ea typeface="华文楷体" pitchFamily="2" charset="-122"/>
                <a:cs typeface="Times New Roman" panose="02020603050405020304" pitchFamily="18" charset="0"/>
              </a:rPr>
              <a:t>访问、</a:t>
            </a:r>
            <a:r>
              <a:rPr lang="zh-CN" altLang="zh-CN" sz="2800" b="0" dirty="0">
                <a:ea typeface="华文楷体" pitchFamily="2" charset="-122"/>
                <a:cs typeface="Times New Roman" panose="02020603050405020304" pitchFamily="18" charset="0"/>
              </a:rPr>
              <a:t>对顶点加已访问标志。</a:t>
            </a:r>
          </a:p>
          <a:p>
            <a:pPr marL="514350" indent="-514350">
              <a:buFont typeface="+mj-lt"/>
              <a:buAutoNum type="arabicPeriod"/>
            </a:pPr>
            <a:r>
              <a:rPr lang="zh-CN" altLang="en-US" sz="2800" b="0" dirty="0">
                <a:ea typeface="华文楷体" pitchFamily="2" charset="-122"/>
                <a:cs typeface="Times New Roman" panose="02020603050405020304" pitchFamily="18" charset="0"/>
              </a:rPr>
              <a:t>依</a:t>
            </a:r>
            <a:r>
              <a:rPr lang="zh-CN" altLang="zh-CN" sz="2800" b="0" dirty="0">
                <a:ea typeface="华文楷体" pitchFamily="2" charset="-122"/>
                <a:cs typeface="Times New Roman" panose="02020603050405020304" pitchFamily="18" charset="0"/>
              </a:rPr>
              <a:t>次从顶点的</a:t>
            </a:r>
            <a:r>
              <a:rPr lang="zh-CN" altLang="en-US" sz="2800" b="0" dirty="0">
                <a:solidFill>
                  <a:srgbClr val="FF0000"/>
                </a:solidFill>
                <a:ea typeface="华文楷体" pitchFamily="2" charset="-122"/>
                <a:cs typeface="Times New Roman" panose="02020603050405020304" pitchFamily="18" charset="0"/>
              </a:rPr>
              <a:t>所有</a:t>
            </a:r>
            <a:r>
              <a:rPr lang="zh-CN" altLang="zh-CN" sz="2800" b="0" dirty="0">
                <a:solidFill>
                  <a:schemeClr val="accent1">
                    <a:lumMod val="60000"/>
                    <a:lumOff val="40000"/>
                  </a:schemeClr>
                </a:solidFill>
                <a:ea typeface="华文楷体" pitchFamily="2" charset="-122"/>
                <a:cs typeface="Times New Roman" panose="02020603050405020304" pitchFamily="18" charset="0"/>
              </a:rPr>
              <a:t>未被访问过的</a:t>
            </a:r>
            <a:r>
              <a:rPr lang="zh-CN" altLang="zh-CN" sz="2800" b="0" dirty="0">
                <a:ea typeface="华文楷体" pitchFamily="2" charset="-122"/>
                <a:cs typeface="Times New Roman" panose="02020603050405020304" pitchFamily="18" charset="0"/>
              </a:rPr>
              <a:t>第一个、第二个、第三个</a:t>
            </a:r>
            <a:r>
              <a:rPr lang="en-US" altLang="zh-CN" sz="2800" b="0" dirty="0">
                <a:ea typeface="华文楷体" pitchFamily="2" charset="-122"/>
                <a:cs typeface="Times New Roman" panose="02020603050405020304" pitchFamily="18" charset="0"/>
              </a:rPr>
              <a:t>…… </a:t>
            </a:r>
            <a:r>
              <a:rPr lang="zh-CN" altLang="zh-CN" sz="2800" b="0" dirty="0">
                <a:ea typeface="华文楷体" pitchFamily="2" charset="-122"/>
                <a:cs typeface="Times New Roman" panose="02020603050405020304" pitchFamily="18" charset="0"/>
              </a:rPr>
              <a:t>邻接顶点出发，依次进行深度优先搜索。即转向</a:t>
            </a:r>
            <a:r>
              <a:rPr lang="en-US" altLang="zh-CN" sz="2800" b="0" dirty="0">
                <a:ea typeface="华文楷体" pitchFamily="2" charset="-122"/>
                <a:cs typeface="Times New Roman" panose="02020603050405020304" pitchFamily="18" charset="0"/>
              </a:rPr>
              <a:t>2</a:t>
            </a:r>
            <a:r>
              <a:rPr lang="zh-CN" altLang="zh-CN" sz="2800" b="0" dirty="0">
                <a:ea typeface="华文楷体" pitchFamily="2" charset="-122"/>
                <a:cs typeface="Times New Roman" panose="02020603050405020304" pitchFamily="18" charset="0"/>
              </a:rPr>
              <a:t>。</a:t>
            </a:r>
          </a:p>
          <a:p>
            <a:pPr marL="514350" indent="-514350">
              <a:buFont typeface="+mj-lt"/>
              <a:buAutoNum type="arabicPeriod"/>
            </a:pPr>
            <a:r>
              <a:rPr lang="zh-CN" altLang="zh-CN" sz="2800" b="0" dirty="0">
                <a:solidFill>
                  <a:schemeClr val="accent1">
                    <a:lumMod val="60000"/>
                    <a:lumOff val="40000"/>
                  </a:schemeClr>
                </a:solidFill>
                <a:ea typeface="华文楷体" pitchFamily="2" charset="-122"/>
                <a:cs typeface="Times New Roman" panose="02020603050405020304" pitchFamily="18" charset="0"/>
              </a:rPr>
              <a:t>如果还有顶点未被访问过，选中其中一个作为起始顶点，转向</a:t>
            </a:r>
            <a:r>
              <a:rPr lang="en-US" altLang="zh-CN" sz="2800" b="0" dirty="0">
                <a:solidFill>
                  <a:schemeClr val="accent1">
                    <a:lumMod val="60000"/>
                    <a:lumOff val="40000"/>
                  </a:schemeClr>
                </a:solidFill>
                <a:ea typeface="华文楷体" pitchFamily="2" charset="-122"/>
                <a:cs typeface="Times New Roman" panose="02020603050405020304" pitchFamily="18" charset="0"/>
              </a:rPr>
              <a:t>2</a:t>
            </a:r>
            <a:r>
              <a:rPr lang="zh-CN" altLang="zh-CN" sz="2800" b="0" dirty="0">
                <a:solidFill>
                  <a:schemeClr val="accent1">
                    <a:lumMod val="60000"/>
                    <a:lumOff val="40000"/>
                  </a:schemeClr>
                </a:solidFill>
                <a:ea typeface="华文楷体" pitchFamily="2" charset="-122"/>
                <a:cs typeface="Times New Roman" panose="02020603050405020304" pitchFamily="18" charset="0"/>
              </a:rPr>
              <a:t>。</a:t>
            </a:r>
          </a:p>
          <a:p>
            <a:pPr marL="0" indent="536575">
              <a:buNone/>
            </a:pPr>
            <a:r>
              <a:rPr lang="zh-CN" altLang="zh-CN" sz="2800" b="0" dirty="0">
                <a:solidFill>
                  <a:schemeClr val="accent1">
                    <a:lumMod val="60000"/>
                    <a:lumOff val="40000"/>
                  </a:schemeClr>
                </a:solidFill>
                <a:ea typeface="华文楷体" pitchFamily="2" charset="-122"/>
                <a:cs typeface="Times New Roman" panose="02020603050405020304" pitchFamily="18" charset="0"/>
              </a:rPr>
              <a:t>如果所有的顶点都被访问到，结束。</a:t>
            </a:r>
          </a:p>
        </p:txBody>
      </p:sp>
      <p:sp>
        <p:nvSpPr>
          <p:cNvPr id="2" name="标题 1"/>
          <p:cNvSpPr>
            <a:spLocks noGrp="1"/>
          </p:cNvSpPr>
          <p:nvPr>
            <p:ph type="title"/>
          </p:nvPr>
        </p:nvSpPr>
        <p:spPr/>
        <p:txBody>
          <a:bodyPr/>
          <a:lstStyle/>
          <a:p>
            <a:r>
              <a:rPr lang="zh-CN" altLang="en-US" dirty="0">
                <a:latin typeface="华文楷体" panose="02010600040101010101" pitchFamily="2" charset="-122"/>
                <a:ea typeface="华文楷体" panose="02010600040101010101" pitchFamily="2" charset="-122"/>
              </a:rPr>
              <a:t>深度优先遍历 </a:t>
            </a:r>
            <a:r>
              <a:rPr lang="en-US" altLang="zh-CN" dirty="0">
                <a:latin typeface="华文楷体" panose="02010600040101010101" pitchFamily="2" charset="-122"/>
                <a:ea typeface="华文楷体" panose="02010600040101010101" pitchFamily="2" charset="-122"/>
              </a:rPr>
              <a:t>DFS</a:t>
            </a:r>
            <a:r>
              <a:rPr lang="zh-CN" altLang="zh-CN"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Deep First Search</a:t>
            </a:r>
            <a:r>
              <a:rPr lang="zh-CN" altLang="en-US" dirty="0">
                <a:latin typeface="华文楷体" panose="02010600040101010101" pitchFamily="2" charset="-122"/>
                <a:ea typeface="华文楷体" panose="02010600040101010101" pitchFamily="2" charset="-122"/>
              </a:rPr>
              <a:t>）：</a:t>
            </a:r>
          </a:p>
        </p:txBody>
      </p:sp>
    </p:spTree>
    <p:extLst>
      <p:ext uri="{BB962C8B-B14F-4D97-AF65-F5344CB8AC3E}">
        <p14:creationId xmlns:p14="http://schemas.microsoft.com/office/powerpoint/2010/main" val="303889812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1667496" y="1415910"/>
            <a:ext cx="8671477" cy="4150001"/>
          </a:xfrm>
          <a:prstGeom prst="rect">
            <a:avLst/>
          </a:prstGeom>
          <a:noFill/>
          <a:ln>
            <a:noFill/>
          </a:ln>
        </p:spPr>
      </p:pic>
      <p:sp>
        <p:nvSpPr>
          <p:cNvPr id="4" name="文本框 3"/>
          <p:cNvSpPr txBox="1"/>
          <p:nvPr/>
        </p:nvSpPr>
        <p:spPr>
          <a:xfrm>
            <a:off x="437322" y="5565911"/>
            <a:ext cx="11131826" cy="954107"/>
          </a:xfrm>
          <a:prstGeom prst="rect">
            <a:avLst/>
          </a:prstGeom>
          <a:noFill/>
        </p:spPr>
        <p:txBody>
          <a:bodyPr wrap="square" rtlCol="0">
            <a:spAutoFit/>
          </a:bodyPr>
          <a:lstStyle/>
          <a:p>
            <a:r>
              <a:rPr lang="zh-CN" altLang="zh-CN" sz="2800" dirty="0">
                <a:latin typeface="华文楷体" pitchFamily="2" charset="-122"/>
                <a:ea typeface="华文楷体" pitchFamily="2" charset="-122"/>
              </a:rPr>
              <a:t>同一个图的深度优先遍历结果并不唯一，图中就是对</a:t>
            </a:r>
            <a:r>
              <a:rPr lang="en-US" altLang="zh-CN" sz="2800" dirty="0">
                <a:latin typeface="华文楷体" pitchFamily="2" charset="-122"/>
                <a:ea typeface="华文楷体" pitchFamily="2" charset="-122"/>
              </a:rPr>
              <a:t>G17</a:t>
            </a:r>
            <a:r>
              <a:rPr lang="zh-CN" altLang="zh-CN" sz="2800" dirty="0">
                <a:latin typeface="华文楷体" pitchFamily="2" charset="-122"/>
                <a:ea typeface="华文楷体" pitchFamily="2" charset="-122"/>
              </a:rPr>
              <a:t>的两种不同的深度遍历结果。</a:t>
            </a:r>
          </a:p>
        </p:txBody>
      </p:sp>
    </p:spTree>
    <p:extLst>
      <p:ext uri="{BB962C8B-B14F-4D97-AF65-F5344CB8AC3E}">
        <p14:creationId xmlns:p14="http://schemas.microsoft.com/office/powerpoint/2010/main" val="29087005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5" name="Rectangle 3"/>
              <p:cNvSpPr>
                <a:spLocks noGrp="1" noChangeArrowheads="1"/>
              </p:cNvSpPr>
              <p:nvPr>
                <p:ph sz="quarter" idx="10"/>
              </p:nvPr>
            </p:nvSpPr>
            <p:spPr>
              <a:xfrm>
                <a:off x="320769" y="1558863"/>
                <a:ext cx="11162882" cy="4961207"/>
              </a:xfrm>
            </p:spPr>
            <p:txBody>
              <a:bodyPr>
                <a:noAutofit/>
              </a:bodyPr>
              <a:lstStyle/>
              <a:p>
                <a:pPr>
                  <a:buFont typeface="Wingdings" panose="05000000000000000000" pitchFamily="2" charset="2"/>
                  <a:buChar char="Ø"/>
                </a:pPr>
                <a:r>
                  <a:rPr lang="zh-CN" altLang="en-US" sz="2800" b="0" dirty="0">
                    <a:latin typeface="华文楷体" pitchFamily="2" charset="-122"/>
                    <a:ea typeface="华文楷体" pitchFamily="2" charset="-122"/>
                  </a:rPr>
                  <a:t>定义和二叉树前序遍历类似，递归算法也</a:t>
                </a:r>
                <a:r>
                  <a:rPr lang="zh-CN" altLang="zh-CN" sz="2800" b="0" dirty="0">
                    <a:latin typeface="华文楷体" pitchFamily="2" charset="-122"/>
                    <a:ea typeface="华文楷体" pitchFamily="2" charset="-122"/>
                  </a:rPr>
                  <a:t>和二叉树前序遍历的递归算法相似。</a:t>
                </a:r>
                <a:endParaRPr lang="en-US" altLang="zh-CN" sz="2800" b="0" dirty="0">
                  <a:latin typeface="华文楷体" pitchFamily="2" charset="-122"/>
                  <a:ea typeface="华文楷体" pitchFamily="2" charset="-122"/>
                </a:endParaRPr>
              </a:p>
              <a:p>
                <a:pPr>
                  <a:buFont typeface="Wingdings" panose="05000000000000000000" pitchFamily="2" charset="2"/>
                  <a:buChar char="Ø"/>
                </a:pPr>
                <a:r>
                  <a:rPr lang="zh-CN" altLang="zh-CN" sz="2800" b="0" dirty="0">
                    <a:latin typeface="华文楷体" pitchFamily="2" charset="-122"/>
                    <a:ea typeface="华文楷体" pitchFamily="2" charset="-122"/>
                  </a:rPr>
                  <a:t>二叉树的前序遍历，首先访问根结点，然后以左子为根前序遍历左子树，以右子为根前序遍历右子树。</a:t>
                </a:r>
                <a:endParaRPr lang="en-US" altLang="zh-CN" sz="2800" b="0" dirty="0">
                  <a:latin typeface="华文楷体" pitchFamily="2" charset="-122"/>
                  <a:ea typeface="华文楷体" pitchFamily="2" charset="-122"/>
                </a:endParaRPr>
              </a:p>
              <a:p>
                <a:pPr>
                  <a:buFont typeface="Wingdings" panose="05000000000000000000" pitchFamily="2" charset="2"/>
                  <a:buChar char="Ø"/>
                </a:pPr>
                <a:r>
                  <a:rPr lang="zh-CN" altLang="zh-CN" sz="2800" b="0" dirty="0">
                    <a:latin typeface="华文楷体" pitchFamily="2" charset="-122"/>
                    <a:ea typeface="华文楷体" pitchFamily="2" charset="-122"/>
                  </a:rPr>
                  <a:t>图的</a:t>
                </a:r>
                <a:r>
                  <a:rPr lang="zh-CN" altLang="zh-CN" sz="2800" dirty="0">
                    <a:latin typeface="华文楷体" pitchFamily="2" charset="-122"/>
                    <a:ea typeface="华文楷体" pitchFamily="2" charset="-122"/>
                  </a:rPr>
                  <a:t>深度优先遍历</a:t>
                </a:r>
                <a:r>
                  <a:rPr lang="zh-CN" altLang="zh-CN" sz="2800" b="0" dirty="0">
                    <a:latin typeface="华文楷体" pitchFamily="2" charset="-122"/>
                    <a:ea typeface="华文楷体" pitchFamily="2" charset="-122"/>
                  </a:rPr>
                  <a:t>，访问某个顶点，然后以其第一个邻接点为起始顶点做深度优先遍历，以其第二个邻接点为起始顶点做深度优先遍历，</a:t>
                </a:r>
                <a14:m>
                  <m:oMath xmlns:m="http://schemas.openxmlformats.org/officeDocument/2006/math">
                    <m:r>
                      <a:rPr lang="en-US" altLang="zh-CN" sz="2800" b="0">
                        <a:latin typeface="Cambria Math" panose="02040503050406030204" pitchFamily="18" charset="0"/>
                        <a:ea typeface="华文楷体" pitchFamily="2" charset="-122"/>
                      </a:rPr>
                      <m:t>⋯</m:t>
                    </m:r>
                    <m:r>
                      <a:rPr lang="zh-CN" altLang="zh-CN" sz="2800" b="0">
                        <a:latin typeface="Cambria Math" panose="02040503050406030204" pitchFamily="18" charset="0"/>
                        <a:ea typeface="华文楷体" pitchFamily="2" charset="-122"/>
                      </a:rPr>
                      <m:t>，</m:t>
                    </m:r>
                  </m:oMath>
                </a14:m>
                <a:r>
                  <a:rPr lang="zh-CN" altLang="zh-CN" sz="2800" b="0" dirty="0">
                    <a:latin typeface="华文楷体" pitchFamily="2" charset="-122"/>
                    <a:ea typeface="华文楷体" pitchFamily="2" charset="-122"/>
                  </a:rPr>
                  <a:t>以其最后一个邻接点为起始顶点做深度优先遍历。因此图的深度优先遍历算法可以看作是二叉树前序遍历的扩展。</a:t>
                </a:r>
                <a:endParaRPr lang="en-US" altLang="zh-CN" sz="2800" b="0" dirty="0">
                  <a:latin typeface="华文楷体" pitchFamily="2" charset="-122"/>
                  <a:ea typeface="华文楷体" pitchFamily="2" charset="-122"/>
                </a:endParaRPr>
              </a:p>
            </p:txBody>
          </p:sp>
        </mc:Choice>
        <mc:Fallback xmlns="">
          <p:sp>
            <p:nvSpPr>
              <p:cNvPr id="8195" name="Rectangle 3"/>
              <p:cNvSpPr>
                <a:spLocks noGrp="1" noRot="1" noChangeAspect="1" noMove="1" noResize="1" noEditPoints="1" noAdjustHandles="1" noChangeArrowheads="1" noChangeShapeType="1" noTextEdit="1"/>
              </p:cNvSpPr>
              <p:nvPr>
                <p:ph sz="quarter" idx="10"/>
              </p:nvPr>
            </p:nvSpPr>
            <p:spPr>
              <a:xfrm>
                <a:off x="320769" y="1558863"/>
                <a:ext cx="11162882" cy="4961207"/>
              </a:xfrm>
              <a:blipFill>
                <a:blip r:embed="rId3"/>
                <a:stretch>
                  <a:fillRect l="-983" t="-246" r="-601"/>
                </a:stretch>
              </a:blipFill>
            </p:spPr>
            <p:txBody>
              <a:bodyPr/>
              <a:lstStyle/>
              <a:p>
                <a:r>
                  <a:rPr lang="zh-CN" altLang="en-US">
                    <a:noFill/>
                  </a:rPr>
                  <a:t> </a:t>
                </a:r>
              </a:p>
            </p:txBody>
          </p:sp>
        </mc:Fallback>
      </mc:AlternateContent>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深度优先遍历的递归算法</a:t>
            </a:r>
            <a:r>
              <a:rPr lang="zh-CN" altLang="en-US" dirty="0">
                <a:latin typeface="华文楷体" panose="02010600040101010101" pitchFamily="2" charset="-122"/>
                <a:ea typeface="华文楷体" panose="02010600040101010101" pitchFamily="2" charset="-122"/>
              </a:rPr>
              <a:t>思想：</a:t>
            </a:r>
          </a:p>
        </p:txBody>
      </p:sp>
    </p:spTree>
    <p:extLst>
      <p:ext uri="{BB962C8B-B14F-4D97-AF65-F5344CB8AC3E}">
        <p14:creationId xmlns:p14="http://schemas.microsoft.com/office/powerpoint/2010/main" val="349400385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9" y="1558863"/>
            <a:ext cx="11162882" cy="4961207"/>
          </a:xfrm>
        </p:spPr>
        <p:txBody>
          <a:bodyPr>
            <a:noAutofit/>
          </a:bodyPr>
          <a:lstStyle/>
          <a:p>
            <a:pPr>
              <a:buFont typeface="Wingdings" panose="05000000000000000000" pitchFamily="2" charset="2"/>
              <a:buChar char="Ø"/>
            </a:pPr>
            <a:r>
              <a:rPr lang="zh-CN" altLang="zh-CN" sz="2800" b="0" dirty="0">
                <a:latin typeface="华文楷体" pitchFamily="2" charset="-122"/>
                <a:ea typeface="华文楷体" pitchFamily="2" charset="-122"/>
              </a:rPr>
              <a:t>图可能不连通，从一个顶点开始做深度优先遍历可能只能访问到部分顶点，此时需要重新选择尚未访问的顶点，从它开始再次开始深度优先遍历。</a:t>
            </a:r>
            <a:endParaRPr lang="en-US" altLang="zh-CN" sz="2800" b="0" dirty="0">
              <a:latin typeface="华文楷体" pitchFamily="2" charset="-122"/>
              <a:ea typeface="华文楷体" pitchFamily="2" charset="-122"/>
            </a:endParaRPr>
          </a:p>
          <a:p>
            <a:pPr>
              <a:buFont typeface="Wingdings" panose="05000000000000000000" pitchFamily="2" charset="2"/>
              <a:buChar char="Ø"/>
            </a:pPr>
            <a:r>
              <a:rPr lang="zh-CN" altLang="zh-CN" sz="2800" b="0" dirty="0">
                <a:latin typeface="华文楷体" pitchFamily="2" charset="-122"/>
                <a:ea typeface="华文楷体" pitchFamily="2" charset="-122"/>
              </a:rPr>
              <a:t>一个顶点可能和其他多个顶点邻接，故以它为起始顶点做深度优先遍历前需检查是否已经访问过。如果未访问过，遍历才能进行。</a:t>
            </a: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深度优先遍历的递归算法</a:t>
            </a:r>
            <a:r>
              <a:rPr lang="zh-CN" altLang="en-US" dirty="0">
                <a:latin typeface="华文楷体" panose="02010600040101010101" pitchFamily="2" charset="-122"/>
                <a:ea typeface="华文楷体" panose="02010600040101010101" pitchFamily="2" charset="-122"/>
              </a:rPr>
              <a:t>思想：</a:t>
            </a:r>
          </a:p>
        </p:txBody>
      </p:sp>
    </p:spTree>
    <p:extLst>
      <p:ext uri="{BB962C8B-B14F-4D97-AF65-F5344CB8AC3E}">
        <p14:creationId xmlns:p14="http://schemas.microsoft.com/office/powerpoint/2010/main" val="409552994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658699" y="1566456"/>
            <a:ext cx="11162884" cy="5060598"/>
          </a:xfrm>
        </p:spPr>
        <p:txBody>
          <a:bodyPr>
            <a:noAutofit/>
          </a:bodyPr>
          <a:lstStyle/>
          <a:p>
            <a:pPr marL="0" indent="0">
              <a:lnSpc>
                <a:spcPct val="130000"/>
              </a:lnSpc>
              <a:buNone/>
            </a:pPr>
            <a:r>
              <a:rPr lang="en-US" altLang="zh-CN" b="0" dirty="0">
                <a:cs typeface="Times New Roman" panose="02020603050405020304" pitchFamily="18" charset="0"/>
              </a:rPr>
              <a:t>template &lt;class </a:t>
            </a:r>
            <a:r>
              <a:rPr lang="en-US" altLang="zh-CN" b="0" dirty="0" err="1">
                <a:cs typeface="Times New Roman" panose="02020603050405020304" pitchFamily="18" charset="0"/>
              </a:rPr>
              <a:t>elemType</a:t>
            </a:r>
            <a:r>
              <a:rPr lang="en-US" altLang="zh-CN" b="0" dirty="0">
                <a:cs typeface="Times New Roman" panose="02020603050405020304" pitchFamily="18" charset="0"/>
              </a:rPr>
              <a:t>&gt;</a:t>
            </a:r>
            <a:endParaRPr lang="zh-CN" altLang="zh-CN" b="0" dirty="0">
              <a:cs typeface="Times New Roman" panose="02020603050405020304" pitchFamily="18" charset="0"/>
            </a:endParaRPr>
          </a:p>
          <a:p>
            <a:pPr marL="0" indent="0">
              <a:lnSpc>
                <a:spcPct val="130000"/>
              </a:lnSpc>
              <a:buNone/>
            </a:pPr>
            <a:r>
              <a:rPr lang="en-US" altLang="zh-CN" b="0" dirty="0">
                <a:cs typeface="Times New Roman" panose="02020603050405020304" pitchFamily="18" charset="0"/>
              </a:rPr>
              <a:t>void </a:t>
            </a:r>
            <a:r>
              <a:rPr lang="en-US" altLang="zh-CN" b="0" dirty="0" err="1">
                <a:cs typeface="Times New Roman" panose="02020603050405020304" pitchFamily="18" charset="0"/>
              </a:rPr>
              <a:t>BTree</a:t>
            </a:r>
            <a:r>
              <a:rPr lang="en-US" altLang="zh-CN" b="0" dirty="0">
                <a:cs typeface="Times New Roman" panose="02020603050405020304" pitchFamily="18" charset="0"/>
              </a:rPr>
              <a:t>&lt;</a:t>
            </a:r>
            <a:r>
              <a:rPr lang="en-US" altLang="zh-CN" b="0" dirty="0" err="1">
                <a:cs typeface="Times New Roman" panose="02020603050405020304" pitchFamily="18" charset="0"/>
              </a:rPr>
              <a:t>elemType</a:t>
            </a:r>
            <a:r>
              <a:rPr lang="en-US" altLang="zh-CN" b="0" dirty="0">
                <a:cs typeface="Times New Roman" panose="02020603050405020304" pitchFamily="18" charset="0"/>
              </a:rPr>
              <a:t>&gt;::</a:t>
            </a:r>
            <a:r>
              <a:rPr lang="en-US" altLang="zh-CN" b="0" dirty="0" err="1">
                <a:cs typeface="Times New Roman" panose="02020603050405020304" pitchFamily="18" charset="0"/>
              </a:rPr>
              <a:t>PreOrder</a:t>
            </a:r>
            <a:r>
              <a:rPr lang="en-US" altLang="zh-CN" b="0" dirty="0">
                <a:cs typeface="Times New Roman" panose="02020603050405020304" pitchFamily="18" charset="0"/>
              </a:rPr>
              <a:t>(Node&lt;</a:t>
            </a:r>
            <a:r>
              <a:rPr lang="en-US" altLang="zh-CN" b="0" dirty="0" err="1">
                <a:cs typeface="Times New Roman" panose="02020603050405020304" pitchFamily="18" charset="0"/>
              </a:rPr>
              <a:t>elemType</a:t>
            </a:r>
            <a:r>
              <a:rPr lang="en-US" altLang="zh-CN" b="0" dirty="0">
                <a:cs typeface="Times New Roman" panose="02020603050405020304" pitchFamily="18" charset="0"/>
              </a:rPr>
              <a:t>&gt; *t)</a:t>
            </a:r>
            <a:endParaRPr lang="zh-CN" altLang="zh-CN" b="0" dirty="0">
              <a:cs typeface="Times New Roman" panose="02020603050405020304" pitchFamily="18" charset="0"/>
            </a:endParaRPr>
          </a:p>
          <a:p>
            <a:pPr marL="0" indent="0">
              <a:lnSpc>
                <a:spcPct val="130000"/>
              </a:lnSpc>
              <a:buNone/>
            </a:pPr>
            <a:r>
              <a:rPr lang="en-US" altLang="zh-CN" b="0" dirty="0">
                <a:cs typeface="Times New Roman" panose="02020603050405020304" pitchFamily="18" charset="0"/>
              </a:rPr>
              <a:t>//</a:t>
            </a:r>
            <a:r>
              <a:rPr lang="zh-CN" altLang="zh-CN" b="0" dirty="0">
                <a:cs typeface="Times New Roman" panose="02020603050405020304" pitchFamily="18" charset="0"/>
              </a:rPr>
              <a:t>前序遍历以</a:t>
            </a:r>
            <a:r>
              <a:rPr lang="en-US" altLang="zh-CN" b="0" dirty="0">
                <a:cs typeface="Times New Roman" panose="02020603050405020304" pitchFamily="18" charset="0"/>
              </a:rPr>
              <a:t>t</a:t>
            </a:r>
            <a:r>
              <a:rPr lang="zh-CN" altLang="zh-CN" b="0" dirty="0">
                <a:cs typeface="Times New Roman" panose="02020603050405020304" pitchFamily="18" charset="0"/>
              </a:rPr>
              <a:t>为根二叉树递归算法的实现。</a:t>
            </a:r>
          </a:p>
          <a:p>
            <a:pPr marL="0" indent="0">
              <a:lnSpc>
                <a:spcPct val="130000"/>
              </a:lnSpc>
              <a:buNone/>
            </a:pPr>
            <a:r>
              <a:rPr lang="en-US" altLang="zh-CN" b="0" dirty="0">
                <a:cs typeface="Times New Roman" panose="02020603050405020304" pitchFamily="18" charset="0"/>
              </a:rPr>
              <a:t>{  if (!t) return;</a:t>
            </a:r>
            <a:endParaRPr lang="zh-CN" altLang="zh-CN" b="0" dirty="0">
              <a:cs typeface="Times New Roman" panose="02020603050405020304" pitchFamily="18" charset="0"/>
            </a:endParaRPr>
          </a:p>
          <a:p>
            <a:pPr marL="0" indent="0">
              <a:lnSpc>
                <a:spcPct val="130000"/>
              </a:lnSpc>
              <a:buNone/>
            </a:pPr>
            <a:r>
              <a:rPr lang="en-US" altLang="zh-CN" b="0" dirty="0">
                <a:cs typeface="Times New Roman" panose="02020603050405020304" pitchFamily="18" charset="0"/>
              </a:rPr>
              <a:t>    </a:t>
            </a:r>
            <a:r>
              <a:rPr lang="en-US" altLang="zh-CN" b="0" dirty="0" err="1">
                <a:cs typeface="Times New Roman" panose="02020603050405020304" pitchFamily="18" charset="0"/>
              </a:rPr>
              <a:t>cout</a:t>
            </a:r>
            <a:r>
              <a:rPr lang="en-US" altLang="zh-CN" b="0" dirty="0">
                <a:cs typeface="Times New Roman" panose="02020603050405020304" pitchFamily="18" charset="0"/>
              </a:rPr>
              <a:t> &lt;&lt; t-&gt;data;</a:t>
            </a:r>
            <a:endParaRPr lang="zh-CN" altLang="zh-CN" b="0" dirty="0">
              <a:cs typeface="Times New Roman" panose="02020603050405020304" pitchFamily="18" charset="0"/>
            </a:endParaRPr>
          </a:p>
          <a:p>
            <a:pPr marL="0" indent="0">
              <a:lnSpc>
                <a:spcPct val="130000"/>
              </a:lnSpc>
              <a:buNone/>
            </a:pPr>
            <a:r>
              <a:rPr lang="en-US" altLang="zh-CN" b="0" dirty="0">
                <a:cs typeface="Times New Roman" panose="02020603050405020304" pitchFamily="18" charset="0"/>
              </a:rPr>
              <a:t>    </a:t>
            </a:r>
            <a:r>
              <a:rPr lang="en-US" altLang="zh-CN" b="0" dirty="0" err="1">
                <a:cs typeface="Times New Roman" panose="02020603050405020304" pitchFamily="18" charset="0"/>
              </a:rPr>
              <a:t>PreOrder</a:t>
            </a:r>
            <a:r>
              <a:rPr lang="en-US" altLang="zh-CN" b="0" dirty="0">
                <a:cs typeface="Times New Roman" panose="02020603050405020304" pitchFamily="18" charset="0"/>
              </a:rPr>
              <a:t>(t-&gt;left);</a:t>
            </a:r>
            <a:endParaRPr lang="zh-CN" altLang="zh-CN" b="0" dirty="0">
              <a:cs typeface="Times New Roman" panose="02020603050405020304" pitchFamily="18" charset="0"/>
            </a:endParaRPr>
          </a:p>
          <a:p>
            <a:pPr marL="0" indent="0">
              <a:lnSpc>
                <a:spcPct val="130000"/>
              </a:lnSpc>
              <a:buNone/>
            </a:pPr>
            <a:r>
              <a:rPr lang="en-US" altLang="zh-CN" b="0" dirty="0">
                <a:cs typeface="Times New Roman" panose="02020603050405020304" pitchFamily="18" charset="0"/>
              </a:rPr>
              <a:t>    </a:t>
            </a:r>
            <a:r>
              <a:rPr lang="en-US" altLang="zh-CN" b="0" dirty="0" err="1">
                <a:cs typeface="Times New Roman" panose="02020603050405020304" pitchFamily="18" charset="0"/>
              </a:rPr>
              <a:t>PreOrder</a:t>
            </a:r>
            <a:r>
              <a:rPr lang="en-US" altLang="zh-CN" b="0" dirty="0">
                <a:cs typeface="Times New Roman" panose="02020603050405020304" pitchFamily="18" charset="0"/>
              </a:rPr>
              <a:t>(t-&gt;right);</a:t>
            </a:r>
            <a:endParaRPr lang="zh-CN" altLang="zh-CN" b="0" dirty="0">
              <a:cs typeface="Times New Roman" panose="02020603050405020304" pitchFamily="18" charset="0"/>
            </a:endParaRPr>
          </a:p>
          <a:p>
            <a:pPr marL="0" indent="0">
              <a:lnSpc>
                <a:spcPct val="130000"/>
              </a:lnSpc>
              <a:buNone/>
            </a:pPr>
            <a:r>
              <a:rPr lang="en-US" altLang="zh-CN" b="0" dirty="0">
                <a:cs typeface="Times New Roman" panose="02020603050405020304" pitchFamily="18" charset="0"/>
              </a:rPr>
              <a:t>}</a:t>
            </a:r>
          </a:p>
        </p:txBody>
      </p:sp>
      <p:sp>
        <p:nvSpPr>
          <p:cNvPr id="3" name="标题 2"/>
          <p:cNvSpPr>
            <a:spLocks noGrp="1"/>
          </p:cNvSpPr>
          <p:nvPr>
            <p:ph type="title"/>
          </p:nvPr>
        </p:nvSpPr>
        <p:spPr/>
        <p:txBody>
          <a:bodyPr/>
          <a:lstStyle/>
          <a:p>
            <a:r>
              <a:rPr lang="zh-CN" altLang="en-US" dirty="0"/>
              <a:t>回顾二叉树的前序遍历递归算法实现</a:t>
            </a:r>
          </a:p>
        </p:txBody>
      </p:sp>
    </p:spTree>
    <p:extLst>
      <p:ext uri="{BB962C8B-B14F-4D97-AF65-F5344CB8AC3E}">
        <p14:creationId xmlns:p14="http://schemas.microsoft.com/office/powerpoint/2010/main" val="427599552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7" y="1300008"/>
            <a:ext cx="11162882" cy="5557992"/>
          </a:xfrm>
        </p:spPr>
        <p:txBody>
          <a:bodyPr>
            <a:noAutofit/>
          </a:bodyPr>
          <a:lstStyle/>
          <a:p>
            <a:pPr marL="0" indent="0">
              <a:buNone/>
            </a:pPr>
            <a:r>
              <a:rPr lang="en-US" altLang="zh-CN" b="0" dirty="0">
                <a:cs typeface="Times New Roman" panose="02020603050405020304" pitchFamily="18" charset="0"/>
              </a:rPr>
              <a:t>template &lt;class </a:t>
            </a:r>
            <a:r>
              <a:rPr lang="en-US" altLang="zh-CN" b="0" dirty="0" err="1">
                <a:cs typeface="Times New Roman" panose="02020603050405020304" pitchFamily="18" charset="0"/>
              </a:rPr>
              <a:t>verType</a:t>
            </a:r>
            <a:r>
              <a:rPr lang="en-US" altLang="zh-CN" b="0" dirty="0">
                <a:cs typeface="Times New Roman" panose="02020603050405020304" pitchFamily="18" charset="0"/>
              </a:rPr>
              <a:t>, class </a:t>
            </a:r>
            <a:r>
              <a:rPr lang="en-US" altLang="zh-CN" b="0" dirty="0" err="1">
                <a:cs typeface="Times New Roman" panose="02020603050405020304" pitchFamily="18" charset="0"/>
              </a:rPr>
              <a:t>edgeType</a:t>
            </a:r>
            <a:r>
              <a:rPr lang="en-US" altLang="zh-CN" b="0" dirty="0">
                <a:cs typeface="Times New Roman" panose="02020603050405020304" pitchFamily="18" charset="0"/>
              </a:rPr>
              <a:t>&gt;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void Graph&lt;</a:t>
            </a:r>
            <a:r>
              <a:rPr lang="en-US" altLang="zh-CN" b="0" dirty="0" err="1">
                <a:cs typeface="Times New Roman" panose="02020603050405020304" pitchFamily="18" charset="0"/>
              </a:rPr>
              <a:t>verType</a:t>
            </a:r>
            <a:r>
              <a:rPr lang="en-US" altLang="zh-CN" b="0" dirty="0">
                <a:cs typeface="Times New Roman" panose="02020603050405020304" pitchFamily="18" charset="0"/>
              </a:rPr>
              <a:t>, </a:t>
            </a:r>
            <a:r>
              <a:rPr lang="en-US" altLang="zh-CN" b="0" dirty="0" err="1">
                <a:cs typeface="Times New Roman" panose="02020603050405020304" pitchFamily="18" charset="0"/>
              </a:rPr>
              <a:t>edgeType</a:t>
            </a:r>
            <a:r>
              <a:rPr lang="en-US" altLang="zh-CN" b="0" dirty="0">
                <a:cs typeface="Times New Roman" panose="02020603050405020304" pitchFamily="18" charset="0"/>
              </a:rPr>
              <a:t>&gt;::DFS()</a:t>
            </a:r>
            <a:r>
              <a:rPr lang="en-US" altLang="zh-CN" b="0" dirty="0" err="1">
                <a:cs typeface="Times New Roman" panose="02020603050405020304" pitchFamily="18" charset="0"/>
              </a:rPr>
              <a:t>const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bool *visited;     </a:t>
            </a:r>
            <a:r>
              <a:rPr lang="en-US" altLang="zh-CN" b="0" dirty="0" err="1">
                <a:cs typeface="Times New Roman" panose="02020603050405020304" pitchFamily="18" charset="0"/>
              </a:rPr>
              <a:t>int</a:t>
            </a:r>
            <a:r>
              <a:rPr lang="en-US" altLang="zh-CN" b="0" dirty="0">
                <a:cs typeface="Times New Roman" panose="02020603050405020304" pitchFamily="18" charset="0"/>
              </a:rPr>
              <a:t> </a:t>
            </a:r>
            <a:r>
              <a:rPr lang="en-US" altLang="zh-CN" b="0" dirty="0" err="1">
                <a:cs typeface="Times New Roman" panose="02020603050405020304" pitchFamily="18" charset="0"/>
              </a:rPr>
              <a:t>i</a:t>
            </a: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visited = new bool[</a:t>
            </a:r>
            <a:r>
              <a:rPr lang="en-US" altLang="zh-CN" b="0" dirty="0" err="1">
                <a:cs typeface="Times New Roman" panose="02020603050405020304" pitchFamily="18" charset="0"/>
              </a:rPr>
              <a:t>verts</a:t>
            </a:r>
            <a:r>
              <a:rPr lang="en-US" altLang="zh-CN" b="0" dirty="0">
                <a:cs typeface="Times New Roman" panose="02020603050405020304" pitchFamily="18" charset="0"/>
              </a:rPr>
              <a:t>];   if (!visited) throw </a:t>
            </a:r>
            <a:r>
              <a:rPr lang="en-US" altLang="zh-CN" b="0" dirty="0" err="1">
                <a:cs typeface="Times New Roman" panose="02020603050405020304" pitchFamily="18" charset="0"/>
              </a:rPr>
              <a:t>illegalSize</a:t>
            </a: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for (</a:t>
            </a:r>
            <a:r>
              <a:rPr lang="en-US" altLang="zh-CN" b="0" dirty="0" err="1">
                <a:cs typeface="Times New Roman" panose="02020603050405020304" pitchFamily="18" charset="0"/>
              </a:rPr>
              <a:t>i</a:t>
            </a:r>
            <a:r>
              <a:rPr lang="en-US" altLang="zh-CN" b="0" dirty="0">
                <a:cs typeface="Times New Roman" panose="02020603050405020304" pitchFamily="18" charset="0"/>
              </a:rPr>
              <a:t>=0; </a:t>
            </a:r>
            <a:r>
              <a:rPr lang="en-US" altLang="zh-CN" b="0" dirty="0" err="1">
                <a:cs typeface="Times New Roman" panose="02020603050405020304" pitchFamily="18" charset="0"/>
              </a:rPr>
              <a:t>i</a:t>
            </a:r>
            <a:r>
              <a:rPr lang="en-US" altLang="zh-CN" b="0" dirty="0">
                <a:cs typeface="Times New Roman" panose="02020603050405020304" pitchFamily="18" charset="0"/>
              </a:rPr>
              <a:t>&lt;</a:t>
            </a:r>
            <a:r>
              <a:rPr lang="en-US" altLang="zh-CN" b="0" dirty="0" err="1">
                <a:cs typeface="Times New Roman" panose="02020603050405020304" pitchFamily="18" charset="0"/>
              </a:rPr>
              <a:t>verts</a:t>
            </a:r>
            <a:r>
              <a:rPr lang="en-US" altLang="zh-CN" b="0" dirty="0">
                <a:cs typeface="Times New Roman" panose="02020603050405020304" pitchFamily="18" charset="0"/>
              </a:rPr>
              <a:t>; </a:t>
            </a:r>
            <a:r>
              <a:rPr lang="en-US" altLang="zh-CN" b="0" dirty="0" err="1">
                <a:cs typeface="Times New Roman" panose="02020603050405020304" pitchFamily="18" charset="0"/>
              </a:rPr>
              <a:t>i</a:t>
            </a:r>
            <a:r>
              <a:rPr lang="en-US" altLang="zh-CN" b="0" dirty="0">
                <a:cs typeface="Times New Roman" panose="02020603050405020304" pitchFamily="18" charset="0"/>
              </a:rPr>
              <a:t>++) visited[</a:t>
            </a:r>
            <a:r>
              <a:rPr lang="en-US" altLang="zh-CN" b="0" dirty="0" err="1">
                <a:cs typeface="Times New Roman" panose="02020603050405020304" pitchFamily="18" charset="0"/>
              </a:rPr>
              <a:t>i</a:t>
            </a:r>
            <a:r>
              <a:rPr lang="en-US" altLang="zh-CN" b="0" dirty="0">
                <a:cs typeface="Times New Roman" panose="02020603050405020304" pitchFamily="18" charset="0"/>
              </a:rPr>
              <a:t>]=false;</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r>
              <a:rPr lang="en-US" altLang="zh-CN" b="0" dirty="0">
                <a:solidFill>
                  <a:schemeClr val="accent1">
                    <a:lumMod val="60000"/>
                    <a:lumOff val="40000"/>
                  </a:schemeClr>
                </a:solidFill>
                <a:cs typeface="Times New Roman" panose="02020603050405020304" pitchFamily="18" charset="0"/>
              </a:rPr>
              <a:t>for (</a:t>
            </a:r>
            <a:r>
              <a:rPr lang="en-US" altLang="zh-CN" b="0" dirty="0" err="1">
                <a:solidFill>
                  <a:schemeClr val="accent1">
                    <a:lumMod val="60000"/>
                    <a:lumOff val="40000"/>
                  </a:schemeClr>
                </a:solidFill>
                <a:cs typeface="Times New Roman" panose="02020603050405020304" pitchFamily="18" charset="0"/>
              </a:rPr>
              <a:t>i</a:t>
            </a:r>
            <a:r>
              <a:rPr lang="en-US" altLang="zh-CN" b="0" dirty="0">
                <a:solidFill>
                  <a:schemeClr val="accent1">
                    <a:lumMod val="60000"/>
                    <a:lumOff val="40000"/>
                  </a:schemeClr>
                </a:solidFill>
                <a:cs typeface="Times New Roman" panose="02020603050405020304" pitchFamily="18" charset="0"/>
              </a:rPr>
              <a:t>=0; </a:t>
            </a:r>
            <a:r>
              <a:rPr lang="en-US" altLang="zh-CN" b="0" dirty="0" err="1">
                <a:solidFill>
                  <a:schemeClr val="accent1">
                    <a:lumMod val="60000"/>
                    <a:lumOff val="40000"/>
                  </a:schemeClr>
                </a:solidFill>
                <a:cs typeface="Times New Roman" panose="02020603050405020304" pitchFamily="18" charset="0"/>
              </a:rPr>
              <a:t>i</a:t>
            </a:r>
            <a:r>
              <a:rPr lang="en-US" altLang="zh-CN" b="0" dirty="0">
                <a:solidFill>
                  <a:schemeClr val="accent1">
                    <a:lumMod val="60000"/>
                    <a:lumOff val="40000"/>
                  </a:schemeClr>
                </a:solidFill>
                <a:cs typeface="Times New Roman" panose="02020603050405020304" pitchFamily="18" charset="0"/>
              </a:rPr>
              <a:t>&lt;</a:t>
            </a:r>
            <a:r>
              <a:rPr lang="en-US" altLang="zh-CN" b="0" dirty="0" err="1">
                <a:solidFill>
                  <a:schemeClr val="accent1">
                    <a:lumMod val="60000"/>
                    <a:lumOff val="40000"/>
                  </a:schemeClr>
                </a:solidFill>
                <a:cs typeface="Times New Roman" panose="02020603050405020304" pitchFamily="18" charset="0"/>
              </a:rPr>
              <a:t>verts</a:t>
            </a:r>
            <a:r>
              <a:rPr lang="en-US" altLang="zh-CN" b="0" dirty="0">
                <a:solidFill>
                  <a:schemeClr val="accent1">
                    <a:lumMod val="60000"/>
                    <a:lumOff val="40000"/>
                  </a:schemeClr>
                </a:solidFill>
                <a:cs typeface="Times New Roman" panose="02020603050405020304" pitchFamily="18" charset="0"/>
              </a:rPr>
              <a:t>; </a:t>
            </a:r>
            <a:r>
              <a:rPr lang="en-US" altLang="zh-CN" b="0" dirty="0" err="1">
                <a:solidFill>
                  <a:schemeClr val="accent1">
                    <a:lumMod val="60000"/>
                    <a:lumOff val="40000"/>
                  </a:schemeClr>
                </a:solidFill>
                <a:cs typeface="Times New Roman" panose="02020603050405020304" pitchFamily="18" charset="0"/>
              </a:rPr>
              <a:t>i</a:t>
            </a:r>
            <a:r>
              <a:rPr lang="en-US" altLang="zh-CN" b="0" dirty="0">
                <a:solidFill>
                  <a:schemeClr val="accent1">
                    <a:lumMod val="60000"/>
                    <a:lumOff val="40000"/>
                  </a:schemeClr>
                </a:solidFill>
                <a:cs typeface="Times New Roman" panose="02020603050405020304" pitchFamily="18" charset="0"/>
              </a:rPr>
              <a:t>++)</a:t>
            </a:r>
            <a:endParaRPr lang="zh-CN" altLang="zh-CN" b="0" dirty="0">
              <a:solidFill>
                <a:schemeClr val="accent1">
                  <a:lumMod val="60000"/>
                  <a:lumOff val="40000"/>
                </a:schemeClr>
              </a:solidFill>
              <a:cs typeface="Times New Roman" panose="02020603050405020304" pitchFamily="18" charset="0"/>
            </a:endParaRPr>
          </a:p>
          <a:p>
            <a:pPr marL="0" indent="0">
              <a:buNone/>
            </a:pPr>
            <a:r>
              <a:rPr lang="en-US" altLang="zh-CN" b="0" dirty="0">
                <a:solidFill>
                  <a:schemeClr val="accent1">
                    <a:lumMod val="60000"/>
                    <a:lumOff val="40000"/>
                  </a:schemeClr>
                </a:solidFill>
                <a:cs typeface="Times New Roman" panose="02020603050405020304" pitchFamily="18" charset="0"/>
              </a:rPr>
              <a:t>    {  if (!visited[</a:t>
            </a:r>
            <a:r>
              <a:rPr lang="en-US" altLang="zh-CN" b="0" dirty="0" err="1">
                <a:solidFill>
                  <a:schemeClr val="accent1">
                    <a:lumMod val="60000"/>
                    <a:lumOff val="40000"/>
                  </a:schemeClr>
                </a:solidFill>
                <a:cs typeface="Times New Roman" panose="02020603050405020304" pitchFamily="18" charset="0"/>
              </a:rPr>
              <a:t>i</a:t>
            </a:r>
            <a:r>
              <a:rPr lang="en-US" altLang="zh-CN" b="0" dirty="0">
                <a:solidFill>
                  <a:schemeClr val="accent1">
                    <a:lumMod val="60000"/>
                    <a:lumOff val="40000"/>
                  </a:schemeClr>
                </a:solidFill>
                <a:cs typeface="Times New Roman" panose="02020603050405020304" pitchFamily="18" charset="0"/>
              </a:rPr>
              <a:t>]) DFS(</a:t>
            </a:r>
            <a:r>
              <a:rPr lang="en-US" altLang="zh-CN" b="0" dirty="0" err="1">
                <a:solidFill>
                  <a:schemeClr val="accent1">
                    <a:lumMod val="60000"/>
                    <a:lumOff val="40000"/>
                  </a:schemeClr>
                </a:solidFill>
                <a:cs typeface="Times New Roman" panose="02020603050405020304" pitchFamily="18" charset="0"/>
              </a:rPr>
              <a:t>i</a:t>
            </a:r>
            <a:r>
              <a:rPr lang="en-US" altLang="zh-CN" b="0" dirty="0">
                <a:solidFill>
                  <a:schemeClr val="accent1">
                    <a:lumMod val="60000"/>
                    <a:lumOff val="40000"/>
                  </a:schemeClr>
                </a:solidFill>
                <a:cs typeface="Times New Roman" panose="02020603050405020304" pitchFamily="18" charset="0"/>
              </a:rPr>
              <a:t>, visited);</a:t>
            </a:r>
            <a:endParaRPr lang="zh-CN" altLang="zh-CN" b="0" dirty="0">
              <a:solidFill>
                <a:schemeClr val="accent1">
                  <a:lumMod val="60000"/>
                  <a:lumOff val="40000"/>
                </a:schemeClr>
              </a:solidFill>
              <a:cs typeface="Times New Roman" panose="02020603050405020304" pitchFamily="18" charset="0"/>
            </a:endParaRPr>
          </a:p>
          <a:p>
            <a:pPr marL="0" indent="0">
              <a:buNone/>
            </a:pPr>
            <a:r>
              <a:rPr lang="en-US" altLang="zh-CN" b="0" dirty="0">
                <a:solidFill>
                  <a:schemeClr val="accent1">
                    <a:lumMod val="60000"/>
                    <a:lumOff val="40000"/>
                  </a:schemeClr>
                </a:solidFill>
                <a:cs typeface="Times New Roman" panose="02020603050405020304" pitchFamily="18" charset="0"/>
              </a:rPr>
              <a:t>        </a:t>
            </a:r>
            <a:r>
              <a:rPr lang="en-US" altLang="zh-CN" b="0" dirty="0" err="1">
                <a:solidFill>
                  <a:schemeClr val="accent1">
                    <a:lumMod val="60000"/>
                    <a:lumOff val="40000"/>
                  </a:schemeClr>
                </a:solidFill>
                <a:cs typeface="Times New Roman" panose="02020603050405020304" pitchFamily="18" charset="0"/>
              </a:rPr>
              <a:t>cout</a:t>
            </a:r>
            <a:r>
              <a:rPr lang="en-US" altLang="zh-CN" b="0" dirty="0">
                <a:solidFill>
                  <a:schemeClr val="accent1">
                    <a:lumMod val="60000"/>
                    <a:lumOff val="40000"/>
                  </a:schemeClr>
                </a:solidFill>
                <a:cs typeface="Times New Roman" panose="02020603050405020304" pitchFamily="18" charset="0"/>
              </a:rPr>
              <a:t>&lt;&lt;</a:t>
            </a:r>
            <a:r>
              <a:rPr lang="en-US" altLang="zh-CN" b="0" dirty="0" err="1">
                <a:solidFill>
                  <a:schemeClr val="accent1">
                    <a:lumMod val="60000"/>
                    <a:lumOff val="40000"/>
                  </a:schemeClr>
                </a:solidFill>
                <a:cs typeface="Times New Roman" panose="02020603050405020304" pitchFamily="18" charset="0"/>
              </a:rPr>
              <a:t>endl</a:t>
            </a:r>
            <a:r>
              <a:rPr lang="en-US" altLang="zh-CN" b="0" dirty="0">
                <a:solidFill>
                  <a:schemeClr val="accent1">
                    <a:lumMod val="60000"/>
                    <a:lumOff val="40000"/>
                  </a:schemeClr>
                </a:solidFill>
                <a:cs typeface="Times New Roman" panose="02020603050405020304" pitchFamily="18" charset="0"/>
              </a:rPr>
              <a:t>;     </a:t>
            </a:r>
            <a:endParaRPr lang="zh-CN" altLang="zh-CN" b="0" dirty="0">
              <a:solidFill>
                <a:schemeClr val="accent1">
                  <a:lumMod val="60000"/>
                  <a:lumOff val="40000"/>
                </a:schemeClr>
              </a:solidFill>
              <a:cs typeface="Times New Roman" panose="02020603050405020304" pitchFamily="18" charset="0"/>
            </a:endParaRPr>
          </a:p>
          <a:p>
            <a:pPr marL="0" indent="0">
              <a:buNone/>
            </a:pPr>
            <a:r>
              <a:rPr lang="en-US" altLang="zh-CN" b="0" dirty="0">
                <a:solidFill>
                  <a:schemeClr val="accent1">
                    <a:lumMod val="60000"/>
                    <a:lumOff val="40000"/>
                  </a:schemeClr>
                </a:solidFill>
                <a:cs typeface="Times New Roman" panose="02020603050405020304" pitchFamily="18" charset="0"/>
              </a:rPr>
              <a:t>     }       </a:t>
            </a:r>
          </a:p>
          <a:p>
            <a:pPr marL="0" indent="0">
              <a:buNone/>
            </a:pP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r>
              <a:rPr lang="en-US" altLang="zh-CN" b="0" dirty="0"/>
              <a:t> </a:t>
            </a:r>
            <a:endParaRPr lang="zh-CN" altLang="zh-CN" b="0" dirty="0"/>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深度优先遍历的递归算法</a:t>
            </a:r>
            <a:r>
              <a:rPr lang="zh-CN" altLang="en-US" dirty="0">
                <a:latin typeface="华文楷体" panose="02010600040101010101" pitchFamily="2" charset="-122"/>
                <a:ea typeface="华文楷体" panose="02010600040101010101" pitchFamily="2" charset="-122"/>
              </a:rPr>
              <a:t>实现：</a:t>
            </a:r>
          </a:p>
        </p:txBody>
      </p:sp>
    </p:spTree>
    <p:extLst>
      <p:ext uri="{BB962C8B-B14F-4D97-AF65-F5344CB8AC3E}">
        <p14:creationId xmlns:p14="http://schemas.microsoft.com/office/powerpoint/2010/main" val="17017037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9" y="1419715"/>
            <a:ext cx="11162882" cy="5100792"/>
          </a:xfrm>
        </p:spPr>
        <p:txBody>
          <a:bodyPr>
            <a:noAutofit/>
          </a:bodyPr>
          <a:lstStyle/>
          <a:p>
            <a:pPr marL="0" indent="0">
              <a:buNone/>
            </a:pPr>
            <a:r>
              <a:rPr lang="en-US" altLang="zh-CN" b="0" dirty="0">
                <a:cs typeface="Times New Roman" panose="02020603050405020304" pitchFamily="18" charset="0"/>
              </a:rPr>
              <a:t>template &lt;class </a:t>
            </a:r>
            <a:r>
              <a:rPr lang="en-US" altLang="zh-CN" b="0" dirty="0" err="1">
                <a:cs typeface="Times New Roman" panose="02020603050405020304" pitchFamily="18" charset="0"/>
              </a:rPr>
              <a:t>verType</a:t>
            </a:r>
            <a:r>
              <a:rPr lang="en-US" altLang="zh-CN" b="0" dirty="0">
                <a:cs typeface="Times New Roman" panose="02020603050405020304" pitchFamily="18" charset="0"/>
              </a:rPr>
              <a:t>, class </a:t>
            </a:r>
            <a:r>
              <a:rPr lang="en-US" altLang="zh-CN" b="0" dirty="0" err="1">
                <a:cs typeface="Times New Roman" panose="02020603050405020304" pitchFamily="18" charset="0"/>
              </a:rPr>
              <a:t>edgeType</a:t>
            </a:r>
            <a:r>
              <a:rPr lang="en-US" altLang="zh-CN" b="0" dirty="0">
                <a:cs typeface="Times New Roman" panose="02020603050405020304" pitchFamily="18" charset="0"/>
              </a:rPr>
              <a:t>&gt;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void Graph&lt;</a:t>
            </a:r>
            <a:r>
              <a:rPr lang="en-US" altLang="zh-CN" b="0" dirty="0" err="1">
                <a:cs typeface="Times New Roman" panose="02020603050405020304" pitchFamily="18" charset="0"/>
              </a:rPr>
              <a:t>verType</a:t>
            </a:r>
            <a:r>
              <a:rPr lang="en-US" altLang="zh-CN" b="0" dirty="0">
                <a:cs typeface="Times New Roman" panose="02020603050405020304" pitchFamily="18" charset="0"/>
              </a:rPr>
              <a:t>, </a:t>
            </a:r>
            <a:r>
              <a:rPr lang="en-US" altLang="zh-CN" b="0" dirty="0" err="1">
                <a:cs typeface="Times New Roman" panose="02020603050405020304" pitchFamily="18" charset="0"/>
              </a:rPr>
              <a:t>edgeType</a:t>
            </a:r>
            <a:r>
              <a:rPr lang="en-US" altLang="zh-CN" b="0" dirty="0">
                <a:cs typeface="Times New Roman" panose="02020603050405020304" pitchFamily="18" charset="0"/>
              </a:rPr>
              <a:t>&gt;::DFS(</a:t>
            </a:r>
            <a:r>
              <a:rPr lang="en-US" altLang="zh-CN" b="0" dirty="0" err="1">
                <a:cs typeface="Times New Roman" panose="02020603050405020304" pitchFamily="18" charset="0"/>
              </a:rPr>
              <a:t>int</a:t>
            </a:r>
            <a:r>
              <a:rPr lang="en-US" altLang="zh-CN" b="0" dirty="0">
                <a:cs typeface="Times New Roman" panose="02020603050405020304" pitchFamily="18" charset="0"/>
              </a:rPr>
              <a:t> start, bool visited[])</a:t>
            </a:r>
            <a:r>
              <a:rPr lang="en-US" altLang="zh-CN" b="0" dirty="0" err="1">
                <a:cs typeface="Times New Roman" panose="02020603050405020304" pitchFamily="18" charset="0"/>
              </a:rPr>
              <a:t>const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r>
              <a:rPr lang="en-US" altLang="zh-CN" b="0" dirty="0" err="1">
                <a:cs typeface="Times New Roman" panose="02020603050405020304" pitchFamily="18" charset="0"/>
              </a:rPr>
              <a:t>edgeNode</a:t>
            </a:r>
            <a:r>
              <a:rPr lang="en-US" altLang="zh-CN" b="0" dirty="0">
                <a:cs typeface="Times New Roman" panose="02020603050405020304" pitchFamily="18" charset="0"/>
              </a:rPr>
              <a:t>&lt;</a:t>
            </a:r>
            <a:r>
              <a:rPr lang="en-US" altLang="zh-CN" b="0" dirty="0" err="1">
                <a:cs typeface="Times New Roman" panose="02020603050405020304" pitchFamily="18" charset="0"/>
              </a:rPr>
              <a:t>edgeType</a:t>
            </a:r>
            <a:r>
              <a:rPr lang="en-US" altLang="zh-CN" b="0" dirty="0">
                <a:cs typeface="Times New Roman" panose="02020603050405020304" pitchFamily="18" charset="0"/>
              </a:rPr>
              <a:t>&gt; *p;</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r>
              <a:rPr lang="en-US" altLang="zh-CN" b="0" dirty="0" err="1">
                <a:cs typeface="Times New Roman" panose="02020603050405020304" pitchFamily="18" charset="0"/>
              </a:rPr>
              <a:t>cout</a:t>
            </a:r>
            <a:r>
              <a:rPr lang="en-US" altLang="zh-CN" b="0" dirty="0">
                <a:cs typeface="Times New Roman" panose="02020603050405020304" pitchFamily="18" charset="0"/>
              </a:rPr>
              <a:t>&lt;&lt;</a:t>
            </a:r>
            <a:r>
              <a:rPr lang="en-US" altLang="zh-CN" b="0" dirty="0" err="1">
                <a:cs typeface="Times New Roman" panose="02020603050405020304" pitchFamily="18" charset="0"/>
              </a:rPr>
              <a:t>verList</a:t>
            </a:r>
            <a:r>
              <a:rPr lang="en-US" altLang="zh-CN" b="0" dirty="0">
                <a:cs typeface="Times New Roman" panose="02020603050405020304" pitchFamily="18" charset="0"/>
              </a:rPr>
              <a:t>[start].data&lt;&lt;'\t';     visited[start] = true;    p = </a:t>
            </a:r>
            <a:r>
              <a:rPr lang="en-US" altLang="zh-CN" b="0" dirty="0" err="1">
                <a:cs typeface="Times New Roman" panose="02020603050405020304" pitchFamily="18" charset="0"/>
              </a:rPr>
              <a:t>verList</a:t>
            </a:r>
            <a:r>
              <a:rPr lang="en-US" altLang="zh-CN" b="0" dirty="0">
                <a:cs typeface="Times New Roman" panose="02020603050405020304" pitchFamily="18" charset="0"/>
              </a:rPr>
              <a:t>[start].</a:t>
            </a:r>
            <a:r>
              <a:rPr lang="en-US" altLang="zh-CN" b="0" dirty="0" err="1">
                <a:cs typeface="Times New Roman" panose="02020603050405020304" pitchFamily="18" charset="0"/>
              </a:rPr>
              <a:t>adj</a:t>
            </a: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while (p)</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  </a:t>
            </a:r>
            <a:r>
              <a:rPr lang="en-US" altLang="zh-CN" b="0" dirty="0">
                <a:solidFill>
                  <a:schemeClr val="accent1">
                    <a:lumMod val="60000"/>
                    <a:lumOff val="40000"/>
                  </a:schemeClr>
                </a:solidFill>
                <a:cs typeface="Times New Roman" panose="02020603050405020304" pitchFamily="18" charset="0"/>
              </a:rPr>
              <a:t>if (!visited[p-&gt;</a:t>
            </a:r>
            <a:r>
              <a:rPr lang="en-US" altLang="zh-CN" b="0" dirty="0" err="1">
                <a:solidFill>
                  <a:schemeClr val="accent1">
                    <a:lumMod val="60000"/>
                    <a:lumOff val="40000"/>
                  </a:schemeClr>
                </a:solidFill>
                <a:cs typeface="Times New Roman" panose="02020603050405020304" pitchFamily="18" charset="0"/>
              </a:rPr>
              <a:t>dest</a:t>
            </a:r>
            <a:r>
              <a:rPr lang="en-US" altLang="zh-CN" b="0" dirty="0">
                <a:solidFill>
                  <a:schemeClr val="accent1">
                    <a:lumMod val="60000"/>
                    <a:lumOff val="40000"/>
                  </a:schemeClr>
                </a:solidFill>
                <a:cs typeface="Times New Roman" panose="02020603050405020304" pitchFamily="18" charset="0"/>
              </a:rPr>
              <a:t>]) </a:t>
            </a:r>
            <a:r>
              <a:rPr lang="en-US" altLang="zh-CN" b="0" dirty="0">
                <a:cs typeface="Times New Roman" panose="02020603050405020304" pitchFamily="18" charset="0"/>
              </a:rPr>
              <a:t>DFS(p-&gt;</a:t>
            </a:r>
            <a:r>
              <a:rPr lang="en-US" altLang="zh-CN" b="0" dirty="0" err="1">
                <a:cs typeface="Times New Roman" panose="02020603050405020304" pitchFamily="18" charset="0"/>
              </a:rPr>
              <a:t>dest</a:t>
            </a:r>
            <a:r>
              <a:rPr lang="en-US" altLang="zh-CN" b="0" dirty="0">
                <a:cs typeface="Times New Roman" panose="02020603050405020304" pitchFamily="18" charset="0"/>
              </a:rPr>
              <a:t>, visited);</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p = p-&gt;link;</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endParaRPr lang="zh-CN" altLang="zh-CN" b="0" dirty="0">
              <a:cs typeface="Times New Roman" panose="02020603050405020304" pitchFamily="18" charset="0"/>
            </a:endParaRPr>
          </a:p>
        </p:txBody>
      </p:sp>
      <p:sp>
        <p:nvSpPr>
          <p:cNvPr id="8194" name="Rectangle 2"/>
          <p:cNvSpPr>
            <a:spLocks noGrp="1" noRot="1" noChangeArrowheads="1"/>
          </p:cNvSpPr>
          <p:nvPr>
            <p:ph type="title"/>
          </p:nvPr>
        </p:nvSpPr>
        <p:spPr>
          <a:xfrm>
            <a:off x="0" y="845532"/>
            <a:ext cx="11871233" cy="574183"/>
          </a:xfrm>
        </p:spPr>
        <p:txBody>
          <a:bodyPr>
            <a:normAutofit fontScale="90000"/>
          </a:bodyPr>
          <a:lstStyle/>
          <a:p>
            <a:pPr marL="838200" indent="-838200">
              <a:defRPr/>
            </a:pPr>
            <a:r>
              <a:rPr lang="zh-CN" altLang="zh-CN" dirty="0">
                <a:latin typeface="华文楷体" panose="02010600040101010101" pitchFamily="2" charset="-122"/>
                <a:ea typeface="华文楷体" panose="02010600040101010101" pitchFamily="2" charset="-122"/>
              </a:rPr>
              <a:t>深度优先遍历的递归算法</a:t>
            </a:r>
            <a:r>
              <a:rPr lang="zh-CN" altLang="en-US" dirty="0">
                <a:latin typeface="华文楷体" panose="02010600040101010101" pitchFamily="2" charset="-122"/>
                <a:ea typeface="华文楷体" panose="02010600040101010101" pitchFamily="2" charset="-122"/>
              </a:rPr>
              <a:t>实现</a:t>
            </a:r>
            <a:r>
              <a:rPr lang="zh-CN" altLang="en-US" dirty="0">
                <a:latin typeface="华文楷体" panose="02010600040101010101" pitchFamily="2" charset="-122"/>
                <a:ea typeface="华文楷体" panose="02010600040101010101" pitchFamily="2" charset="-122"/>
                <a:sym typeface="Wingdings" panose="05000000000000000000" pitchFamily="2" charset="2"/>
              </a:rPr>
              <a:t>： （可视作二叉树前序递归算法实现扩展）</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761461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8" y="1558863"/>
            <a:ext cx="7748172" cy="4881694"/>
          </a:xfrm>
        </p:spPr>
        <p:txBody>
          <a:bodyPr>
            <a:noAutofit/>
          </a:bodyPr>
          <a:lstStyle/>
          <a:p>
            <a:pPr>
              <a:buFont typeface="Wingdings" panose="05000000000000000000" pitchFamily="2" charset="2"/>
              <a:buChar char="Ø"/>
            </a:pPr>
            <a:r>
              <a:rPr lang="zh-CN" altLang="zh-CN" sz="2800" b="0" dirty="0">
                <a:latin typeface="华文楷体" pitchFamily="2" charset="-122"/>
                <a:ea typeface="华文楷体" pitchFamily="2" charset="-122"/>
              </a:rPr>
              <a:t>有向图中一个顶点的</a:t>
            </a:r>
            <a:r>
              <a:rPr lang="zh-CN" altLang="zh-CN" sz="2800" dirty="0">
                <a:latin typeface="华文楷体" pitchFamily="2" charset="-122"/>
                <a:ea typeface="华文楷体" pitchFamily="2" charset="-122"/>
              </a:rPr>
              <a:t>出度</a:t>
            </a:r>
            <a:r>
              <a:rPr lang="zh-CN" altLang="zh-CN" sz="2800" b="0" dirty="0">
                <a:latin typeface="华文楷体" pitchFamily="2" charset="-122"/>
                <a:ea typeface="华文楷体" pitchFamily="2" charset="-122"/>
              </a:rPr>
              <a:t>是指由该顶点射出的有向边的条数，一个顶点的</a:t>
            </a:r>
            <a:r>
              <a:rPr lang="zh-CN" altLang="zh-CN" sz="2800" dirty="0">
                <a:latin typeface="华文楷体" pitchFamily="2" charset="-122"/>
                <a:ea typeface="华文楷体" pitchFamily="2" charset="-122"/>
              </a:rPr>
              <a:t>入度</a:t>
            </a:r>
            <a:r>
              <a:rPr lang="zh-CN" altLang="zh-CN" sz="2800" b="0" dirty="0">
                <a:latin typeface="华文楷体" pitchFamily="2" charset="-122"/>
                <a:ea typeface="华文楷体" pitchFamily="2" charset="-122"/>
              </a:rPr>
              <a:t>则是射入该顶点的有向边的条数。</a:t>
            </a:r>
            <a:endParaRPr lang="en-US" altLang="zh-CN" sz="2800" b="0" dirty="0">
              <a:latin typeface="华文楷体" pitchFamily="2" charset="-122"/>
              <a:ea typeface="华文楷体" pitchFamily="2" charset="-122"/>
            </a:endParaRPr>
          </a:p>
          <a:p>
            <a:pPr>
              <a:buFont typeface="Wingdings" panose="05000000000000000000" pitchFamily="2" charset="2"/>
              <a:buChar char="Ø"/>
            </a:pPr>
            <a:r>
              <a:rPr lang="zh-CN" altLang="zh-CN" sz="2800" b="0" dirty="0">
                <a:latin typeface="华文楷体" pitchFamily="2" charset="-122"/>
                <a:ea typeface="华文楷体" pitchFamily="2" charset="-122"/>
              </a:rPr>
              <a:t>无向图中一个顶点的</a:t>
            </a:r>
            <a:r>
              <a:rPr lang="zh-CN" altLang="zh-CN" sz="2800" dirty="0">
                <a:latin typeface="华文楷体" pitchFamily="2" charset="-122"/>
                <a:ea typeface="华文楷体" pitchFamily="2" charset="-122"/>
              </a:rPr>
              <a:t>度</a:t>
            </a:r>
            <a:r>
              <a:rPr lang="zh-CN" altLang="zh-CN" sz="2800" b="0" dirty="0">
                <a:latin typeface="华文楷体" pitchFamily="2" charset="-122"/>
                <a:ea typeface="华文楷体" pitchFamily="2" charset="-122"/>
              </a:rPr>
              <a:t>是指邻接于该顶点的边的总数</a:t>
            </a:r>
            <a:r>
              <a:rPr lang="zh-CN" altLang="en-US" sz="2800" b="0" dirty="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a:p>
            <a:pPr marL="0" indent="0">
              <a:buNone/>
            </a:pPr>
            <a:endParaRPr lang="en-US" altLang="zh-CN" sz="2800" b="0" dirty="0">
              <a:latin typeface="华文楷体" pitchFamily="2" charset="-122"/>
              <a:ea typeface="华文楷体" pitchFamily="2" charset="-122"/>
            </a:endParaRPr>
          </a:p>
          <a:p>
            <a:pPr marL="0" indent="0">
              <a:buNone/>
            </a:pPr>
            <a:r>
              <a:rPr lang="en-US" altLang="zh-CN" sz="2800" b="0" dirty="0">
                <a:ea typeface="华文楷体" pitchFamily="2" charset="-122"/>
                <a:cs typeface="Times New Roman" panose="02020603050405020304" pitchFamily="18" charset="0"/>
              </a:rPr>
              <a:t>G1</a:t>
            </a:r>
            <a:r>
              <a:rPr lang="zh-CN" altLang="zh-CN" sz="2800" b="0" dirty="0">
                <a:ea typeface="华文楷体" pitchFamily="2" charset="-122"/>
                <a:cs typeface="Times New Roman" panose="02020603050405020304" pitchFamily="18" charset="0"/>
              </a:rPr>
              <a:t>中顶点</a:t>
            </a:r>
            <a:r>
              <a:rPr lang="en-US" altLang="zh-CN" sz="2800" b="0" dirty="0">
                <a:ea typeface="华文楷体" pitchFamily="2" charset="-122"/>
                <a:cs typeface="Times New Roman" panose="02020603050405020304" pitchFamily="18" charset="0"/>
              </a:rPr>
              <a:t>A</a:t>
            </a:r>
            <a:r>
              <a:rPr lang="zh-CN" altLang="zh-CN" sz="2800" b="0" dirty="0">
                <a:ea typeface="华文楷体" pitchFamily="2" charset="-122"/>
                <a:cs typeface="Times New Roman" panose="02020603050405020304" pitchFamily="18" charset="0"/>
              </a:rPr>
              <a:t>的入度为</a:t>
            </a:r>
            <a:r>
              <a:rPr lang="en-US" altLang="zh-CN" sz="2800" b="0" dirty="0">
                <a:ea typeface="华文楷体" pitchFamily="2" charset="-122"/>
                <a:cs typeface="Times New Roman" panose="02020603050405020304" pitchFamily="18" charset="0"/>
              </a:rPr>
              <a:t>3</a:t>
            </a:r>
            <a:r>
              <a:rPr lang="zh-CN" altLang="zh-CN" sz="2800" b="0" dirty="0">
                <a:ea typeface="华文楷体" pitchFamily="2" charset="-122"/>
                <a:cs typeface="Times New Roman" panose="02020603050405020304" pitchFamily="18" charset="0"/>
              </a:rPr>
              <a:t>、出度为</a:t>
            </a:r>
            <a:r>
              <a:rPr lang="en-US" altLang="zh-CN" sz="2800" b="0" dirty="0">
                <a:ea typeface="华文楷体" pitchFamily="2" charset="-122"/>
                <a:cs typeface="Times New Roman" panose="02020603050405020304" pitchFamily="18" charset="0"/>
              </a:rPr>
              <a:t>1</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0" indent="0">
              <a:buNone/>
            </a:pPr>
            <a:r>
              <a:rPr lang="en-US" altLang="zh-CN" sz="2800" b="0" dirty="0">
                <a:ea typeface="华文楷体" pitchFamily="2" charset="-122"/>
                <a:cs typeface="Times New Roman" panose="02020603050405020304" pitchFamily="18" charset="0"/>
              </a:rPr>
              <a:t>G2</a:t>
            </a:r>
            <a:r>
              <a:rPr lang="zh-CN" altLang="zh-CN" sz="2800" b="0" dirty="0">
                <a:ea typeface="华文楷体" pitchFamily="2" charset="-122"/>
                <a:cs typeface="Times New Roman" panose="02020603050405020304" pitchFamily="18" charset="0"/>
              </a:rPr>
              <a:t>中，顶点</a:t>
            </a:r>
            <a:r>
              <a:rPr lang="en-US" altLang="zh-CN" sz="2800" b="0" dirty="0">
                <a:ea typeface="华文楷体" pitchFamily="2" charset="-122"/>
                <a:cs typeface="Times New Roman" panose="02020603050405020304" pitchFamily="18" charset="0"/>
              </a:rPr>
              <a:t>B</a:t>
            </a:r>
            <a:r>
              <a:rPr lang="zh-CN" altLang="zh-CN" sz="2800" b="0" dirty="0">
                <a:ea typeface="华文楷体" pitchFamily="2" charset="-122"/>
                <a:cs typeface="Times New Roman" panose="02020603050405020304" pitchFamily="18" charset="0"/>
              </a:rPr>
              <a:t>的度为</a:t>
            </a:r>
            <a:r>
              <a:rPr lang="en-US" altLang="zh-CN" sz="2800" b="0" dirty="0">
                <a:ea typeface="华文楷体" pitchFamily="2" charset="-122"/>
                <a:cs typeface="Times New Roman" panose="02020603050405020304" pitchFamily="18" charset="0"/>
              </a:rPr>
              <a:t>1</a:t>
            </a:r>
            <a:r>
              <a:rPr lang="zh-CN" altLang="zh-CN" sz="2800" b="0" dirty="0">
                <a:ea typeface="华文楷体" pitchFamily="2" charset="-122"/>
                <a:cs typeface="Times New Roman" panose="02020603050405020304" pitchFamily="18" charset="0"/>
              </a:rPr>
              <a:t>、顶点</a:t>
            </a:r>
            <a:r>
              <a:rPr lang="en-US" altLang="zh-CN" sz="2800" b="0" dirty="0">
                <a:ea typeface="华文楷体" pitchFamily="2" charset="-122"/>
                <a:cs typeface="Times New Roman" panose="02020603050405020304" pitchFamily="18" charset="0"/>
              </a:rPr>
              <a:t>A</a:t>
            </a:r>
            <a:r>
              <a:rPr lang="zh-CN" altLang="zh-CN" sz="2800" b="0" dirty="0">
                <a:ea typeface="华文楷体" pitchFamily="2" charset="-122"/>
                <a:cs typeface="Times New Roman" panose="02020603050405020304" pitchFamily="18" charset="0"/>
              </a:rPr>
              <a:t>的度为</a:t>
            </a:r>
            <a:r>
              <a:rPr lang="en-US" altLang="zh-CN" sz="2800" b="0" dirty="0">
                <a:ea typeface="华文楷体" pitchFamily="2" charset="-122"/>
                <a:cs typeface="Times New Roman" panose="02020603050405020304" pitchFamily="18" charset="0"/>
              </a:rPr>
              <a:t>3</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en-US" dirty="0"/>
              <a:t>相关术语：</a:t>
            </a:r>
          </a:p>
        </p:txBody>
      </p:sp>
      <p:pic>
        <p:nvPicPr>
          <p:cNvPr id="6" name="图片 5"/>
          <p:cNvPicPr>
            <a:picLocks noChangeAspect="1"/>
          </p:cNvPicPr>
          <p:nvPr/>
        </p:nvPicPr>
        <p:blipFill>
          <a:blip r:embed="rId3"/>
          <a:stretch>
            <a:fillRect/>
          </a:stretch>
        </p:blipFill>
        <p:spPr>
          <a:xfrm>
            <a:off x="7821206" y="928397"/>
            <a:ext cx="2088047" cy="2845806"/>
          </a:xfrm>
          <a:prstGeom prst="rect">
            <a:avLst/>
          </a:prstGeom>
        </p:spPr>
      </p:pic>
      <p:pic>
        <p:nvPicPr>
          <p:cNvPr id="7" name="图片 6"/>
          <p:cNvPicPr>
            <a:picLocks noChangeAspect="1"/>
          </p:cNvPicPr>
          <p:nvPr/>
        </p:nvPicPr>
        <p:blipFill>
          <a:blip r:embed="rId4"/>
          <a:stretch>
            <a:fillRect/>
          </a:stretch>
        </p:blipFill>
        <p:spPr>
          <a:xfrm>
            <a:off x="9535167" y="3282884"/>
            <a:ext cx="2187438" cy="3157673"/>
          </a:xfrm>
          <a:prstGeom prst="rect">
            <a:avLst/>
          </a:prstGeom>
        </p:spPr>
      </p:pic>
    </p:spTree>
    <p:extLst>
      <p:ext uri="{BB962C8B-B14F-4D97-AF65-F5344CB8AC3E}">
        <p14:creationId xmlns:p14="http://schemas.microsoft.com/office/powerpoint/2010/main" val="59014455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9" y="1419715"/>
            <a:ext cx="11162882" cy="5100792"/>
          </a:xfrm>
        </p:spPr>
        <p:txBody>
          <a:bodyPr>
            <a:noAutofit/>
          </a:bodyPr>
          <a:lstStyle/>
          <a:p>
            <a:pPr marL="0" indent="0">
              <a:buNone/>
            </a:pPr>
            <a:r>
              <a:rPr lang="en-US" altLang="zh-CN" b="0" dirty="0">
                <a:cs typeface="Times New Roman" panose="02020603050405020304" pitchFamily="18" charset="0"/>
              </a:rPr>
              <a:t>template &lt;class </a:t>
            </a:r>
            <a:r>
              <a:rPr lang="en-US" altLang="zh-CN" b="0" dirty="0" err="1">
                <a:cs typeface="Times New Roman" panose="02020603050405020304" pitchFamily="18" charset="0"/>
              </a:rPr>
              <a:t>verType</a:t>
            </a:r>
            <a:r>
              <a:rPr lang="en-US" altLang="zh-CN" b="0" dirty="0">
                <a:cs typeface="Times New Roman" panose="02020603050405020304" pitchFamily="18" charset="0"/>
              </a:rPr>
              <a:t>, class </a:t>
            </a:r>
            <a:r>
              <a:rPr lang="en-US" altLang="zh-CN" b="0" dirty="0" err="1">
                <a:cs typeface="Times New Roman" panose="02020603050405020304" pitchFamily="18" charset="0"/>
              </a:rPr>
              <a:t>edgeType</a:t>
            </a:r>
            <a:r>
              <a:rPr lang="en-US" altLang="zh-CN" b="0" dirty="0">
                <a:cs typeface="Times New Roman" panose="02020603050405020304" pitchFamily="18" charset="0"/>
              </a:rPr>
              <a:t>&gt;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void Graph&lt;</a:t>
            </a:r>
            <a:r>
              <a:rPr lang="en-US" altLang="zh-CN" b="0" dirty="0" err="1">
                <a:cs typeface="Times New Roman" panose="02020603050405020304" pitchFamily="18" charset="0"/>
              </a:rPr>
              <a:t>verType</a:t>
            </a:r>
            <a:r>
              <a:rPr lang="en-US" altLang="zh-CN" b="0" dirty="0">
                <a:cs typeface="Times New Roman" panose="02020603050405020304" pitchFamily="18" charset="0"/>
              </a:rPr>
              <a:t>, </a:t>
            </a:r>
            <a:r>
              <a:rPr lang="en-US" altLang="zh-CN" b="0" dirty="0" err="1">
                <a:cs typeface="Times New Roman" panose="02020603050405020304" pitchFamily="18" charset="0"/>
              </a:rPr>
              <a:t>edgeType</a:t>
            </a:r>
            <a:r>
              <a:rPr lang="en-US" altLang="zh-CN" b="0" dirty="0">
                <a:cs typeface="Times New Roman" panose="02020603050405020304" pitchFamily="18" charset="0"/>
              </a:rPr>
              <a:t>&gt;::DFS(</a:t>
            </a:r>
            <a:r>
              <a:rPr lang="en-US" altLang="zh-CN" b="0" dirty="0" err="1">
                <a:cs typeface="Times New Roman" panose="02020603050405020304" pitchFamily="18" charset="0"/>
              </a:rPr>
              <a:t>int</a:t>
            </a:r>
            <a:r>
              <a:rPr lang="en-US" altLang="zh-CN" b="0" dirty="0">
                <a:cs typeface="Times New Roman" panose="02020603050405020304" pitchFamily="18" charset="0"/>
              </a:rPr>
              <a:t> start, bool visited[])</a:t>
            </a:r>
            <a:r>
              <a:rPr lang="en-US" altLang="zh-CN" b="0" dirty="0" err="1">
                <a:cs typeface="Times New Roman" panose="02020603050405020304" pitchFamily="18" charset="0"/>
              </a:rPr>
              <a:t>const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r>
              <a:rPr lang="en-US" altLang="zh-CN" b="0" dirty="0" err="1">
                <a:cs typeface="Times New Roman" panose="02020603050405020304" pitchFamily="18" charset="0"/>
              </a:rPr>
              <a:t>edgeNode</a:t>
            </a:r>
            <a:r>
              <a:rPr lang="en-US" altLang="zh-CN" b="0" dirty="0">
                <a:cs typeface="Times New Roman" panose="02020603050405020304" pitchFamily="18" charset="0"/>
              </a:rPr>
              <a:t>&lt;</a:t>
            </a:r>
            <a:r>
              <a:rPr lang="en-US" altLang="zh-CN" b="0" dirty="0" err="1">
                <a:cs typeface="Times New Roman" panose="02020603050405020304" pitchFamily="18" charset="0"/>
              </a:rPr>
              <a:t>edgeType</a:t>
            </a:r>
            <a:r>
              <a:rPr lang="en-US" altLang="zh-CN" b="0" dirty="0">
                <a:cs typeface="Times New Roman" panose="02020603050405020304" pitchFamily="18" charset="0"/>
              </a:rPr>
              <a:t>&gt; *p;</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r>
              <a:rPr lang="en-US" altLang="zh-CN" b="0" dirty="0" err="1">
                <a:cs typeface="Times New Roman" panose="02020603050405020304" pitchFamily="18" charset="0"/>
              </a:rPr>
              <a:t>cout</a:t>
            </a:r>
            <a:r>
              <a:rPr lang="en-US" altLang="zh-CN" b="0" dirty="0">
                <a:cs typeface="Times New Roman" panose="02020603050405020304" pitchFamily="18" charset="0"/>
              </a:rPr>
              <a:t>&lt;&lt;</a:t>
            </a:r>
            <a:r>
              <a:rPr lang="en-US" altLang="zh-CN" b="0" dirty="0" err="1">
                <a:cs typeface="Times New Roman" panose="02020603050405020304" pitchFamily="18" charset="0"/>
              </a:rPr>
              <a:t>verList</a:t>
            </a:r>
            <a:r>
              <a:rPr lang="en-US" altLang="zh-CN" b="0" dirty="0">
                <a:cs typeface="Times New Roman" panose="02020603050405020304" pitchFamily="18" charset="0"/>
              </a:rPr>
              <a:t>[start].data&lt;&lt;'\t';     visited[start] = true;   </a:t>
            </a:r>
          </a:p>
          <a:p>
            <a:pPr marL="0" indent="0">
              <a:buNone/>
            </a:pPr>
            <a:r>
              <a:rPr lang="en-US" altLang="zh-CN" b="0" dirty="0">
                <a:cs typeface="Times New Roman" panose="02020603050405020304" pitchFamily="18" charset="0"/>
              </a:rPr>
              <a:t>    p = </a:t>
            </a:r>
            <a:r>
              <a:rPr lang="en-US" altLang="zh-CN" b="0" dirty="0" err="1">
                <a:cs typeface="Times New Roman" panose="02020603050405020304" pitchFamily="18" charset="0"/>
              </a:rPr>
              <a:t>verList</a:t>
            </a:r>
            <a:r>
              <a:rPr lang="en-US" altLang="zh-CN" b="0" dirty="0">
                <a:cs typeface="Times New Roman" panose="02020603050405020304" pitchFamily="18" charset="0"/>
              </a:rPr>
              <a:t>[start].adj;</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while (p)</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  if (!visited[p-&gt;</a:t>
            </a:r>
            <a:r>
              <a:rPr lang="en-US" altLang="zh-CN" b="0" dirty="0" err="1">
                <a:cs typeface="Times New Roman" panose="02020603050405020304" pitchFamily="18" charset="0"/>
              </a:rPr>
              <a:t>dest</a:t>
            </a:r>
            <a:r>
              <a:rPr lang="en-US" altLang="zh-CN" b="0" dirty="0">
                <a:cs typeface="Times New Roman" panose="02020603050405020304" pitchFamily="18" charset="0"/>
              </a:rPr>
              <a:t>]) DFS(p-&gt;</a:t>
            </a:r>
            <a:r>
              <a:rPr lang="en-US" altLang="zh-CN" b="0" dirty="0" err="1">
                <a:cs typeface="Times New Roman" panose="02020603050405020304" pitchFamily="18" charset="0"/>
              </a:rPr>
              <a:t>dest</a:t>
            </a:r>
            <a:r>
              <a:rPr lang="en-US" altLang="zh-CN" b="0" dirty="0">
                <a:cs typeface="Times New Roman" panose="02020603050405020304" pitchFamily="18" charset="0"/>
              </a:rPr>
              <a:t>, visited);</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p = p-&gt;link;</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 }  </a:t>
            </a:r>
            <a:endParaRPr lang="zh-CN" altLang="zh-CN" b="0" dirty="0">
              <a:cs typeface="Times New Roman" panose="02020603050405020304" pitchFamily="18" charset="0"/>
            </a:endParaRPr>
          </a:p>
        </p:txBody>
      </p:sp>
      <p:sp>
        <p:nvSpPr>
          <p:cNvPr id="8194" name="Rectangle 2"/>
          <p:cNvSpPr>
            <a:spLocks noGrp="1" noRot="1" noChangeArrowheads="1"/>
          </p:cNvSpPr>
          <p:nvPr>
            <p:ph type="title"/>
          </p:nvPr>
        </p:nvSpPr>
        <p:spPr>
          <a:xfrm>
            <a:off x="0" y="845532"/>
            <a:ext cx="11871233" cy="574183"/>
          </a:xfrm>
        </p:spPr>
        <p:txBody>
          <a:bodyPr>
            <a:normAutofit fontScale="90000"/>
          </a:bodyPr>
          <a:lstStyle/>
          <a:p>
            <a:pPr marL="838200" indent="-838200">
              <a:defRPr/>
            </a:pPr>
            <a:r>
              <a:rPr lang="zh-CN" altLang="zh-CN" dirty="0">
                <a:latin typeface="华文楷体" panose="02010600040101010101" pitchFamily="2" charset="-122"/>
                <a:ea typeface="华文楷体" panose="02010600040101010101" pitchFamily="2" charset="-122"/>
              </a:rPr>
              <a:t>深度优先遍历的递归算法</a:t>
            </a:r>
            <a:r>
              <a:rPr lang="zh-CN" altLang="en-US" dirty="0">
                <a:latin typeface="华文楷体" panose="02010600040101010101" pitchFamily="2" charset="-122"/>
                <a:ea typeface="华文楷体" panose="02010600040101010101" pitchFamily="2" charset="-122"/>
              </a:rPr>
              <a:t>实现</a:t>
            </a:r>
            <a:r>
              <a:rPr lang="zh-CN" altLang="en-US" dirty="0">
                <a:latin typeface="华文楷体" panose="02010600040101010101" pitchFamily="2" charset="-122"/>
                <a:ea typeface="华文楷体" panose="02010600040101010101" pitchFamily="2" charset="-122"/>
                <a:sym typeface="Wingdings" panose="05000000000000000000" pitchFamily="2" charset="2"/>
              </a:rPr>
              <a:t>： （可视作二叉树前序递归算法实现扩展）</a:t>
            </a:r>
            <a:endParaRPr lang="zh-CN" altLang="en-US" dirty="0">
              <a:latin typeface="华文楷体" panose="02010600040101010101" pitchFamily="2" charset="-122"/>
              <a:ea typeface="华文楷体" panose="02010600040101010101" pitchFamily="2" charset="-122"/>
            </a:endParaRPr>
          </a:p>
        </p:txBody>
      </p:sp>
      <p:pic>
        <p:nvPicPr>
          <p:cNvPr id="3" name="图片 2">
            <a:extLst>
              <a:ext uri="{FF2B5EF4-FFF2-40B4-BE49-F238E27FC236}">
                <a16:creationId xmlns:a16="http://schemas.microsoft.com/office/drawing/2014/main" id="{64418D04-F1B9-8440-EC08-9F00AD251319}"/>
              </a:ext>
            </a:extLst>
          </p:cNvPr>
          <p:cNvPicPr>
            <a:picLocks noChangeAspect="1"/>
          </p:cNvPicPr>
          <p:nvPr/>
        </p:nvPicPr>
        <p:blipFill>
          <a:blip r:embed="rId3"/>
          <a:stretch>
            <a:fillRect/>
          </a:stretch>
        </p:blipFill>
        <p:spPr>
          <a:xfrm>
            <a:off x="8526303" y="2608693"/>
            <a:ext cx="2717940" cy="3403775"/>
          </a:xfrm>
          <a:prstGeom prst="rect">
            <a:avLst/>
          </a:prstGeom>
        </p:spPr>
      </p:pic>
    </p:spTree>
    <p:extLst>
      <p:ext uri="{BB962C8B-B14F-4D97-AF65-F5344CB8AC3E}">
        <p14:creationId xmlns:p14="http://schemas.microsoft.com/office/powerpoint/2010/main" val="55965976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9" y="1558864"/>
            <a:ext cx="11162882" cy="2496302"/>
          </a:xfrm>
        </p:spPr>
        <p:txBody>
          <a:bodyPr>
            <a:noAutofit/>
          </a:bodyPr>
          <a:lstStyle/>
          <a:p>
            <a:pPr marL="0" indent="0">
              <a:buNone/>
            </a:pPr>
            <a:r>
              <a:rPr lang="en-US" altLang="zh-CN" sz="2800" b="0" dirty="0">
                <a:ea typeface="华文楷体" pitchFamily="2" charset="-122"/>
                <a:cs typeface="Times New Roman" panose="02020603050405020304" pitchFamily="18" charset="0"/>
              </a:rPr>
              <a:t>DFS()</a:t>
            </a:r>
            <a:r>
              <a:rPr lang="zh-CN" altLang="zh-CN" sz="2800" b="0" dirty="0">
                <a:ea typeface="华文楷体" pitchFamily="2" charset="-122"/>
                <a:cs typeface="Times New Roman" panose="02020603050405020304" pitchFamily="18" charset="0"/>
              </a:rPr>
              <a:t>中第一个</a:t>
            </a:r>
            <a:r>
              <a:rPr lang="en-US" altLang="zh-CN" sz="2800" b="0" dirty="0">
                <a:ea typeface="华文楷体" pitchFamily="2" charset="-122"/>
                <a:cs typeface="Times New Roman" panose="02020603050405020304" pitchFamily="18" charset="0"/>
              </a:rPr>
              <a:t>for</a:t>
            </a:r>
            <a:r>
              <a:rPr lang="zh-CN" altLang="zh-CN" sz="2800" b="0" dirty="0">
                <a:ea typeface="华文楷体" pitchFamily="2" charset="-122"/>
                <a:cs typeface="Times New Roman" panose="02020603050405020304" pitchFamily="18" charset="0"/>
              </a:rPr>
              <a:t>循环初始化</a:t>
            </a:r>
            <a:r>
              <a:rPr lang="en-US" altLang="zh-CN" sz="2800" b="0" dirty="0">
                <a:ea typeface="华文楷体" pitchFamily="2" charset="-122"/>
                <a:cs typeface="Times New Roman" panose="02020603050405020304" pitchFamily="18" charset="0"/>
              </a:rPr>
              <a:t>visited</a:t>
            </a:r>
            <a:r>
              <a:rPr lang="zh-CN" altLang="zh-CN" sz="2800" b="0" dirty="0">
                <a:ea typeface="华文楷体" pitchFamily="2" charset="-122"/>
                <a:cs typeface="Times New Roman" panose="02020603050405020304" pitchFamily="18" charset="0"/>
              </a:rPr>
              <a:t>数组，时间为</a:t>
            </a:r>
            <a:r>
              <a:rPr lang="en-US" altLang="zh-CN" sz="2800" b="0" dirty="0">
                <a:ea typeface="华文楷体" pitchFamily="2" charset="-122"/>
                <a:cs typeface="Times New Roman" panose="02020603050405020304" pitchFamily="18" charset="0"/>
              </a:rPr>
              <a:t>O(n)</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0" indent="0">
              <a:buNone/>
            </a:pPr>
            <a:r>
              <a:rPr lang="zh-CN" altLang="zh-CN" sz="2800" b="0" dirty="0">
                <a:ea typeface="华文楷体" pitchFamily="2" charset="-122"/>
                <a:cs typeface="Times New Roman" panose="02020603050405020304" pitchFamily="18" charset="0"/>
              </a:rPr>
              <a:t>第二个</a:t>
            </a:r>
            <a:r>
              <a:rPr lang="en-US" altLang="zh-CN" sz="2800" b="0" dirty="0">
                <a:ea typeface="华文楷体" pitchFamily="2" charset="-122"/>
                <a:cs typeface="Times New Roman" panose="02020603050405020304" pitchFamily="18" charset="0"/>
              </a:rPr>
              <a:t>for</a:t>
            </a:r>
            <a:r>
              <a:rPr lang="zh-CN" altLang="zh-CN" sz="2800" b="0" dirty="0">
                <a:ea typeface="华文楷体" pitchFamily="2" charset="-122"/>
                <a:cs typeface="Times New Roman" panose="02020603050405020304" pitchFamily="18" charset="0"/>
              </a:rPr>
              <a:t>循环中的每一次循环体的执行都有一个顶点被访检查，一共有</a:t>
            </a:r>
            <a:r>
              <a:rPr lang="en-US" altLang="zh-CN" sz="2800" b="0" dirty="0">
                <a:ea typeface="华文楷体" pitchFamily="2" charset="-122"/>
                <a:cs typeface="Times New Roman" panose="02020603050405020304" pitchFamily="18" charset="0"/>
              </a:rPr>
              <a:t>n</a:t>
            </a:r>
            <a:r>
              <a:rPr lang="zh-CN" altLang="zh-CN" sz="2800" b="0" dirty="0">
                <a:ea typeface="华文楷体" pitchFamily="2" charset="-122"/>
                <a:cs typeface="Times New Roman" panose="02020603050405020304" pitchFamily="18" charset="0"/>
              </a:rPr>
              <a:t>个顶点，每个顶点又通过</a:t>
            </a:r>
            <a:r>
              <a:rPr lang="en-US" altLang="zh-CN" sz="2800" b="0" dirty="0">
                <a:ea typeface="华文楷体" pitchFamily="2" charset="-122"/>
                <a:cs typeface="Times New Roman" panose="02020603050405020304" pitchFamily="18" charset="0"/>
              </a:rPr>
              <a:t>DFS(</a:t>
            </a:r>
            <a:r>
              <a:rPr lang="en-US" altLang="zh-CN" sz="2800" b="0" dirty="0" err="1">
                <a:ea typeface="华文楷体" pitchFamily="2" charset="-122"/>
                <a:cs typeface="Times New Roman" panose="02020603050405020304" pitchFamily="18" charset="0"/>
              </a:rPr>
              <a:t>int</a:t>
            </a:r>
            <a:r>
              <a:rPr lang="en-US" altLang="zh-CN" sz="2800" b="0" dirty="0">
                <a:ea typeface="华文楷体" pitchFamily="2" charset="-122"/>
                <a:cs typeface="Times New Roman" panose="02020603050405020304" pitchFamily="18" charset="0"/>
              </a:rPr>
              <a:t> start, bool visited[])</a:t>
            </a:r>
            <a:r>
              <a:rPr lang="zh-CN" altLang="zh-CN" sz="2800" b="0" dirty="0">
                <a:ea typeface="华文楷体" pitchFamily="2" charset="-122"/>
                <a:cs typeface="Times New Roman" panose="02020603050405020304" pitchFamily="18" charset="0"/>
              </a:rPr>
              <a:t>遍历了它的边表，因此总的时间复杂度为</a:t>
            </a:r>
            <a:r>
              <a:rPr lang="en-US" altLang="zh-CN" sz="2800" b="0" dirty="0">
                <a:ea typeface="华文楷体" pitchFamily="2" charset="-122"/>
                <a:cs typeface="Times New Roman" panose="02020603050405020304" pitchFamily="18" charset="0"/>
              </a:rPr>
              <a:t>O(</a:t>
            </a:r>
            <a:r>
              <a:rPr lang="en-US" altLang="zh-CN" sz="2800" b="0" dirty="0" err="1">
                <a:ea typeface="华文楷体" pitchFamily="2" charset="-122"/>
                <a:cs typeface="Times New Roman" panose="02020603050405020304" pitchFamily="18" charset="0"/>
              </a:rPr>
              <a:t>n+e</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a:t>
            </a: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深度优先遍历的递归算法</a:t>
            </a:r>
            <a:r>
              <a:rPr lang="zh-CN" altLang="en-US" dirty="0">
                <a:latin typeface="华文楷体" panose="02010600040101010101" pitchFamily="2" charset="-122"/>
                <a:ea typeface="华文楷体" panose="02010600040101010101" pitchFamily="2" charset="-122"/>
              </a:rPr>
              <a:t>分析：</a:t>
            </a:r>
          </a:p>
        </p:txBody>
      </p:sp>
    </p:spTree>
    <p:extLst>
      <p:ext uri="{BB962C8B-B14F-4D97-AF65-F5344CB8AC3E}">
        <p14:creationId xmlns:p14="http://schemas.microsoft.com/office/powerpoint/2010/main" val="239888888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5" name="Rectangle 3"/>
              <p:cNvSpPr>
                <a:spLocks noGrp="1" noChangeArrowheads="1"/>
              </p:cNvSpPr>
              <p:nvPr>
                <p:ph sz="quarter" idx="10"/>
              </p:nvPr>
            </p:nvSpPr>
            <p:spPr>
              <a:xfrm>
                <a:off x="320769" y="1558864"/>
                <a:ext cx="11162882" cy="4682910"/>
              </a:xfrm>
            </p:spPr>
            <p:txBody>
              <a:bodyPr>
                <a:noAutofit/>
              </a:bodyPr>
              <a:lstStyle/>
              <a:p>
                <a:pPr marL="0" indent="0">
                  <a:buNone/>
                </a:pPr>
                <a:r>
                  <a:rPr lang="zh-CN" altLang="en-US" sz="2800" b="0" dirty="0">
                    <a:latin typeface="华文楷体" pitchFamily="2" charset="-122"/>
                    <a:ea typeface="华文楷体" pitchFamily="2" charset="-122"/>
                  </a:rPr>
                  <a:t>图的深度优先非递归算法和</a:t>
                </a:r>
                <a:r>
                  <a:rPr lang="zh-CN" altLang="zh-CN" sz="2800" b="0" dirty="0">
                    <a:latin typeface="华文楷体" pitchFamily="2" charset="-122"/>
                    <a:ea typeface="华文楷体" pitchFamily="2" charset="-122"/>
                  </a:rPr>
                  <a:t>方法和二叉树前序遍历的非递归算法相似。</a:t>
                </a:r>
                <a:endParaRPr lang="en-US" altLang="zh-CN" sz="2800" b="0" dirty="0">
                  <a:latin typeface="华文楷体" pitchFamily="2" charset="-122"/>
                  <a:ea typeface="华文楷体" pitchFamily="2" charset="-122"/>
                </a:endParaRPr>
              </a:p>
              <a:p>
                <a:pPr>
                  <a:buFont typeface="Wingdings" panose="05000000000000000000" pitchFamily="2" charset="2"/>
                  <a:buChar char="Ø"/>
                </a:pPr>
                <a:r>
                  <a:rPr lang="zh-CN" altLang="zh-CN" sz="2800" b="0" dirty="0">
                    <a:latin typeface="华文楷体" pitchFamily="2" charset="-122"/>
                    <a:ea typeface="华文楷体" pitchFamily="2" charset="-122"/>
                  </a:rPr>
                  <a:t>二叉树的前序遍历，建立一个栈，根结点进栈，然后反复进行以下操作：如果栈不空，弹出访问，如果访问结点有右子，右子进栈；如果访问结点有左子，左子进栈。</a:t>
                </a:r>
                <a:endParaRPr lang="en-US" altLang="zh-CN" sz="2800" b="0" dirty="0">
                  <a:latin typeface="华文楷体" pitchFamily="2" charset="-122"/>
                  <a:ea typeface="华文楷体" pitchFamily="2" charset="-122"/>
                </a:endParaRPr>
              </a:p>
              <a:p>
                <a:pPr>
                  <a:buFont typeface="Wingdings" panose="05000000000000000000" pitchFamily="2" charset="2"/>
                  <a:buChar char="Ø"/>
                </a:pPr>
                <a:r>
                  <a:rPr lang="zh-CN" altLang="zh-CN" sz="2800" b="0" dirty="0">
                    <a:latin typeface="华文楷体" pitchFamily="2" charset="-122"/>
                    <a:ea typeface="华文楷体" pitchFamily="2" charset="-122"/>
                  </a:rPr>
                  <a:t>图的深度优先遍历，建立一个栈，选一个顶点进栈，然后反复进行以下操作：如果栈不空，弹出访问，第一个未被访问的邻接点进栈，第二个未被访问的邻接点进栈，</a:t>
                </a:r>
                <a14:m>
                  <m:oMath xmlns:m="http://schemas.openxmlformats.org/officeDocument/2006/math">
                    <m:r>
                      <a:rPr lang="en-US" altLang="zh-CN" sz="2800" b="0">
                        <a:latin typeface="Cambria Math" panose="02040503050406030204" pitchFamily="18" charset="0"/>
                        <a:ea typeface="华文楷体" pitchFamily="2" charset="-122"/>
                      </a:rPr>
                      <m:t>⋯</m:t>
                    </m:r>
                    <m:r>
                      <a:rPr lang="zh-CN" altLang="zh-CN" sz="2800" b="0">
                        <a:latin typeface="Cambria Math" panose="02040503050406030204" pitchFamily="18" charset="0"/>
                        <a:ea typeface="华文楷体" pitchFamily="2" charset="-122"/>
                      </a:rPr>
                      <m:t>，最</m:t>
                    </m:r>
                  </m:oMath>
                </a14:m>
                <a:r>
                  <a:rPr lang="zh-CN" altLang="zh-CN" sz="2800" b="0" dirty="0">
                    <a:latin typeface="华文楷体" pitchFamily="2" charset="-122"/>
                    <a:ea typeface="华文楷体" pitchFamily="2" charset="-122"/>
                  </a:rPr>
                  <a:t>后一个未被访问的邻接点进栈。</a:t>
                </a:r>
                <a:endParaRPr lang="en-US" altLang="zh-CN" sz="2800" b="0" dirty="0">
                  <a:latin typeface="华文楷体" pitchFamily="2" charset="-122"/>
                  <a:ea typeface="华文楷体" pitchFamily="2" charset="-122"/>
                </a:endParaRPr>
              </a:p>
            </p:txBody>
          </p:sp>
        </mc:Choice>
        <mc:Fallback xmlns="">
          <p:sp>
            <p:nvSpPr>
              <p:cNvPr id="8195" name="Rectangle 3"/>
              <p:cNvSpPr>
                <a:spLocks noGrp="1" noRot="1" noChangeAspect="1" noMove="1" noResize="1" noEditPoints="1" noAdjustHandles="1" noChangeArrowheads="1" noChangeShapeType="1" noTextEdit="1"/>
              </p:cNvSpPr>
              <p:nvPr>
                <p:ph sz="quarter" idx="10"/>
              </p:nvPr>
            </p:nvSpPr>
            <p:spPr>
              <a:xfrm>
                <a:off x="320769" y="1558864"/>
                <a:ext cx="11162882" cy="4682910"/>
              </a:xfrm>
              <a:blipFill>
                <a:blip r:embed="rId3"/>
                <a:stretch>
                  <a:fillRect l="-1147" t="-260" r="-1529"/>
                </a:stretch>
              </a:blipFill>
            </p:spPr>
            <p:txBody>
              <a:bodyPr/>
              <a:lstStyle/>
              <a:p>
                <a:r>
                  <a:rPr lang="zh-CN" altLang="en-US">
                    <a:noFill/>
                  </a:rPr>
                  <a:t> </a:t>
                </a:r>
              </a:p>
            </p:txBody>
          </p:sp>
        </mc:Fallback>
      </mc:AlternateContent>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深度优先遍历的</a:t>
            </a:r>
            <a:r>
              <a:rPr lang="zh-CN" altLang="en-US" dirty="0">
                <a:latin typeface="华文楷体" panose="02010600040101010101" pitchFamily="2" charset="-122"/>
                <a:ea typeface="华文楷体" panose="02010600040101010101" pitchFamily="2" charset="-122"/>
              </a:rPr>
              <a:t>非</a:t>
            </a:r>
            <a:r>
              <a:rPr lang="zh-CN" altLang="zh-CN" dirty="0">
                <a:latin typeface="华文楷体" panose="02010600040101010101" pitchFamily="2" charset="-122"/>
                <a:ea typeface="华文楷体" panose="02010600040101010101" pitchFamily="2" charset="-122"/>
              </a:rPr>
              <a:t>递归算法</a:t>
            </a:r>
            <a:r>
              <a:rPr lang="zh-CN" altLang="en-US" dirty="0">
                <a:latin typeface="华文楷体" panose="02010600040101010101" pitchFamily="2" charset="-122"/>
                <a:ea typeface="华文楷体" panose="02010600040101010101" pitchFamily="2" charset="-122"/>
              </a:rPr>
              <a:t>思想：</a:t>
            </a:r>
          </a:p>
        </p:txBody>
      </p:sp>
    </p:spTree>
    <p:extLst>
      <p:ext uri="{BB962C8B-B14F-4D97-AF65-F5344CB8AC3E}">
        <p14:creationId xmlns:p14="http://schemas.microsoft.com/office/powerpoint/2010/main" val="387316722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5578" y="1565505"/>
            <a:ext cx="5823857" cy="4312780"/>
          </a:xfrm>
        </p:spPr>
        <p:txBody>
          <a:bodyPr>
            <a:normAutofit/>
          </a:bodyPr>
          <a:lstStyle/>
          <a:p>
            <a:pPr marL="0" indent="0">
              <a:lnSpc>
                <a:spcPct val="90000"/>
              </a:lnSpc>
              <a:buNone/>
            </a:pPr>
            <a:r>
              <a:rPr lang="en-US" altLang="zh-CN" sz="2800" b="0" dirty="0"/>
              <a:t>template &lt;class </a:t>
            </a:r>
            <a:r>
              <a:rPr lang="en-US" altLang="zh-CN" sz="2800" b="0" dirty="0" err="1"/>
              <a:t>elemType</a:t>
            </a:r>
            <a:r>
              <a:rPr lang="en-US" altLang="zh-CN" sz="2800" b="0" dirty="0"/>
              <a:t>&gt;</a:t>
            </a:r>
            <a:endParaRPr lang="zh-CN" altLang="zh-CN" sz="2800" b="0" dirty="0"/>
          </a:p>
          <a:p>
            <a:pPr marL="0" indent="0">
              <a:lnSpc>
                <a:spcPct val="90000"/>
              </a:lnSpc>
              <a:buNone/>
            </a:pPr>
            <a:r>
              <a:rPr lang="en-US" altLang="zh-CN" sz="2800" b="0" dirty="0"/>
              <a:t>void </a:t>
            </a:r>
            <a:r>
              <a:rPr lang="en-US" altLang="zh-CN" sz="2800" b="0" dirty="0" err="1"/>
              <a:t>BTree</a:t>
            </a:r>
            <a:r>
              <a:rPr lang="en-US" altLang="zh-CN" sz="2800" b="0" dirty="0"/>
              <a:t>&lt;</a:t>
            </a:r>
            <a:r>
              <a:rPr lang="en-US" altLang="zh-CN" sz="2800" b="0" dirty="0" err="1"/>
              <a:t>elemType</a:t>
            </a:r>
            <a:r>
              <a:rPr lang="en-US" altLang="zh-CN" sz="2800" b="0" dirty="0"/>
              <a:t>&gt;::</a:t>
            </a:r>
            <a:r>
              <a:rPr lang="en-US" altLang="zh-CN" sz="2800" b="0" dirty="0" err="1"/>
              <a:t>PreOrder</a:t>
            </a:r>
            <a:r>
              <a:rPr lang="en-US" altLang="zh-CN" sz="2800" b="0" dirty="0"/>
              <a:t>() </a:t>
            </a:r>
            <a:endParaRPr lang="zh-CN" altLang="zh-CN" sz="2800" b="0" dirty="0"/>
          </a:p>
          <a:p>
            <a:pPr marL="0" indent="0">
              <a:lnSpc>
                <a:spcPct val="90000"/>
              </a:lnSpc>
              <a:buNone/>
            </a:pPr>
            <a:r>
              <a:rPr lang="en-US" altLang="zh-CN" sz="2800" b="0" dirty="0"/>
              <a:t>//</a:t>
            </a:r>
            <a:r>
              <a:rPr lang="zh-CN" altLang="zh-CN" sz="2800" b="0" dirty="0"/>
              <a:t>前序遍历的非递归算法实现</a:t>
            </a:r>
          </a:p>
          <a:p>
            <a:pPr marL="0" indent="0">
              <a:lnSpc>
                <a:spcPct val="90000"/>
              </a:lnSpc>
              <a:buNone/>
            </a:pPr>
            <a:r>
              <a:rPr lang="en-US" altLang="zh-CN" sz="2800" b="0" dirty="0"/>
              <a:t>{    if (!root) return;</a:t>
            </a:r>
            <a:endParaRPr lang="zh-CN" altLang="zh-CN" sz="2800" b="0" dirty="0"/>
          </a:p>
          <a:p>
            <a:pPr marL="0" indent="0">
              <a:lnSpc>
                <a:spcPct val="90000"/>
              </a:lnSpc>
              <a:buNone/>
            </a:pPr>
            <a:r>
              <a:rPr lang="en-US" altLang="zh-CN" sz="2800" b="0" dirty="0"/>
              <a:t>     Node&lt;</a:t>
            </a:r>
            <a:r>
              <a:rPr lang="en-US" altLang="zh-CN" sz="2800" b="0" dirty="0" err="1"/>
              <a:t>elemType</a:t>
            </a:r>
            <a:r>
              <a:rPr lang="en-US" altLang="zh-CN" sz="2800" b="0" dirty="0"/>
              <a:t>&gt; *p;</a:t>
            </a:r>
            <a:endParaRPr lang="zh-CN" altLang="zh-CN" sz="2800" b="0" dirty="0"/>
          </a:p>
          <a:p>
            <a:pPr marL="0" indent="0">
              <a:lnSpc>
                <a:spcPct val="90000"/>
              </a:lnSpc>
              <a:buNone/>
            </a:pPr>
            <a:r>
              <a:rPr lang="en-US" altLang="zh-CN" sz="2800" b="0" dirty="0"/>
              <a:t>     </a:t>
            </a:r>
            <a:r>
              <a:rPr lang="en-US" altLang="zh-CN" sz="2800" b="0" dirty="0" err="1"/>
              <a:t>seqStack</a:t>
            </a:r>
            <a:r>
              <a:rPr lang="en-US" altLang="zh-CN" sz="2800" b="0" dirty="0"/>
              <a:t>&lt;Node&lt;</a:t>
            </a:r>
            <a:r>
              <a:rPr lang="en-US" altLang="zh-CN" sz="2800" b="0" dirty="0" err="1"/>
              <a:t>elemType</a:t>
            </a:r>
            <a:r>
              <a:rPr lang="en-US" altLang="zh-CN" sz="2800" b="0" dirty="0"/>
              <a:t>&gt; *&gt; s;</a:t>
            </a:r>
            <a:endParaRPr lang="zh-CN" altLang="zh-CN" sz="2800" b="0" dirty="0"/>
          </a:p>
          <a:p>
            <a:pPr marL="0" indent="0">
              <a:lnSpc>
                <a:spcPct val="90000"/>
              </a:lnSpc>
              <a:buNone/>
            </a:pPr>
            <a:r>
              <a:rPr lang="en-US" altLang="zh-CN" sz="2800" b="0" dirty="0"/>
              <a:t> </a:t>
            </a:r>
            <a:endParaRPr lang="zh-CN" altLang="zh-CN" sz="2800" b="0" dirty="0"/>
          </a:p>
          <a:p>
            <a:pPr marL="0" indent="0">
              <a:lnSpc>
                <a:spcPct val="90000"/>
              </a:lnSpc>
              <a:buNone/>
            </a:pPr>
            <a:r>
              <a:rPr lang="en-US" altLang="zh-CN" sz="2800" b="0" dirty="0"/>
              <a:t>    </a:t>
            </a:r>
            <a:r>
              <a:rPr lang="en-US" altLang="zh-CN" sz="2800" b="0" dirty="0" err="1"/>
              <a:t>s.push</a:t>
            </a:r>
            <a:r>
              <a:rPr lang="en-US" altLang="zh-CN" sz="2800" b="0" dirty="0"/>
              <a:t>(root);</a:t>
            </a:r>
            <a:endParaRPr lang="zh-CN" altLang="en-US" dirty="0"/>
          </a:p>
        </p:txBody>
      </p:sp>
      <p:sp>
        <p:nvSpPr>
          <p:cNvPr id="4" name="内容占位符 2"/>
          <p:cNvSpPr txBox="1">
            <a:spLocks/>
          </p:cNvSpPr>
          <p:nvPr/>
        </p:nvSpPr>
        <p:spPr>
          <a:xfrm>
            <a:off x="6625046" y="1451113"/>
            <a:ext cx="5693228" cy="44271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t>    while (!</a:t>
            </a:r>
            <a:r>
              <a:rPr lang="en-US" altLang="zh-CN" dirty="0" err="1"/>
              <a:t>s.isEmpty</a:t>
            </a:r>
            <a:r>
              <a:rPr lang="en-US" altLang="zh-CN" dirty="0"/>
              <a:t>())</a:t>
            </a:r>
            <a:endParaRPr lang="zh-CN" altLang="zh-CN" dirty="0"/>
          </a:p>
          <a:p>
            <a:pPr marL="0" indent="0">
              <a:buNone/>
            </a:pPr>
            <a:r>
              <a:rPr lang="en-US" altLang="zh-CN" dirty="0"/>
              <a:t>    { p=</a:t>
            </a:r>
            <a:r>
              <a:rPr lang="en-US" altLang="zh-CN" dirty="0" err="1"/>
              <a:t>s.top</a:t>
            </a:r>
            <a:r>
              <a:rPr lang="en-US" altLang="zh-CN" dirty="0"/>
              <a:t>(); </a:t>
            </a:r>
            <a:r>
              <a:rPr lang="en-US" altLang="zh-CN" dirty="0" err="1"/>
              <a:t>s.pop</a:t>
            </a:r>
            <a:r>
              <a:rPr lang="en-US" altLang="zh-CN" dirty="0"/>
              <a:t>();</a:t>
            </a:r>
            <a:endParaRPr lang="zh-CN" altLang="zh-CN" dirty="0"/>
          </a:p>
          <a:p>
            <a:pPr marL="0" indent="0">
              <a:buFont typeface="Arial" panose="020B0604020202020204" pitchFamily="34" charset="0"/>
              <a:buNone/>
            </a:pPr>
            <a:r>
              <a:rPr lang="en-US" altLang="zh-CN" dirty="0"/>
              <a:t>        </a:t>
            </a:r>
            <a:r>
              <a:rPr lang="en-US" altLang="zh-CN" dirty="0" err="1"/>
              <a:t>cout</a:t>
            </a:r>
            <a:r>
              <a:rPr lang="en-US" altLang="zh-CN" dirty="0"/>
              <a:t> &lt;&lt; p-&gt;data;</a:t>
            </a:r>
            <a:endParaRPr lang="zh-CN" altLang="zh-CN" dirty="0"/>
          </a:p>
          <a:p>
            <a:pPr marL="0" indent="0">
              <a:buFont typeface="Arial" panose="020B0604020202020204" pitchFamily="34" charset="0"/>
              <a:buNone/>
            </a:pPr>
            <a:r>
              <a:rPr lang="en-US" altLang="zh-CN" dirty="0"/>
              <a:t>        if (p-&gt;right) </a:t>
            </a:r>
            <a:r>
              <a:rPr lang="en-US" altLang="zh-CN" dirty="0" err="1"/>
              <a:t>s.push</a:t>
            </a:r>
            <a:r>
              <a:rPr lang="en-US" altLang="zh-CN" dirty="0"/>
              <a:t>(p-&gt;right);</a:t>
            </a:r>
            <a:endParaRPr lang="zh-CN" altLang="zh-CN" dirty="0"/>
          </a:p>
          <a:p>
            <a:pPr marL="0" indent="0">
              <a:buFont typeface="Arial" panose="020B0604020202020204" pitchFamily="34" charset="0"/>
              <a:buNone/>
            </a:pPr>
            <a:r>
              <a:rPr lang="en-US" altLang="zh-CN" dirty="0"/>
              <a:t>        if (p-&gt;left)  </a:t>
            </a:r>
            <a:r>
              <a:rPr lang="en-US" altLang="zh-CN" dirty="0" err="1"/>
              <a:t>s.push</a:t>
            </a:r>
            <a:r>
              <a:rPr lang="en-US" altLang="zh-CN" dirty="0"/>
              <a:t>(p-&gt;left);</a:t>
            </a:r>
            <a:endParaRPr lang="zh-CN" altLang="zh-CN" dirty="0"/>
          </a:p>
          <a:p>
            <a:pPr marL="0" indent="0">
              <a:buFont typeface="Arial" panose="020B0604020202020204" pitchFamily="34" charset="0"/>
              <a:buNone/>
            </a:pPr>
            <a:r>
              <a:rPr lang="en-US" altLang="zh-CN" dirty="0"/>
              <a:t>    }</a:t>
            </a:r>
            <a:endParaRPr lang="zh-CN" altLang="zh-CN" dirty="0"/>
          </a:p>
          <a:p>
            <a:pPr marL="0" indent="0">
              <a:buFont typeface="Arial" panose="020B0604020202020204" pitchFamily="34" charset="0"/>
              <a:buNone/>
            </a:pPr>
            <a:r>
              <a:rPr lang="en-US" altLang="zh-CN" dirty="0"/>
              <a:t>    </a:t>
            </a:r>
            <a:r>
              <a:rPr lang="en-US" altLang="zh-CN" dirty="0" err="1"/>
              <a:t>cout</a:t>
            </a:r>
            <a:r>
              <a:rPr lang="en-US" altLang="zh-CN" dirty="0"/>
              <a:t> &lt;&lt; </a:t>
            </a:r>
            <a:r>
              <a:rPr lang="en-US" altLang="zh-CN" dirty="0" err="1"/>
              <a:t>endl</a:t>
            </a:r>
            <a:r>
              <a:rPr lang="en-US" altLang="zh-CN" dirty="0"/>
              <a:t>;</a:t>
            </a:r>
            <a:endParaRPr lang="zh-CN" altLang="zh-CN" dirty="0"/>
          </a:p>
          <a:p>
            <a:pPr marL="0" indent="0">
              <a:buFont typeface="Arial" panose="020B0604020202020204" pitchFamily="34" charset="0"/>
              <a:buNone/>
            </a:pPr>
            <a:r>
              <a:rPr lang="en-US" altLang="zh-CN" dirty="0"/>
              <a:t>}</a:t>
            </a:r>
            <a:endParaRPr lang="zh-CN" altLang="en-US" dirty="0"/>
          </a:p>
        </p:txBody>
      </p:sp>
      <p:cxnSp>
        <p:nvCxnSpPr>
          <p:cNvPr id="5" name="直接连接符 4"/>
          <p:cNvCxnSpPr/>
          <p:nvPr/>
        </p:nvCxnSpPr>
        <p:spPr>
          <a:xfrm>
            <a:off x="6492240" y="104504"/>
            <a:ext cx="0" cy="6505303"/>
          </a:xfrm>
          <a:prstGeom prst="line">
            <a:avLst/>
          </a:prstGeom>
          <a:ln w="38100"/>
        </p:spPr>
        <p:style>
          <a:lnRef idx="1">
            <a:schemeClr val="dk1"/>
          </a:lnRef>
          <a:fillRef idx="0">
            <a:schemeClr val="dk1"/>
          </a:fillRef>
          <a:effectRef idx="0">
            <a:schemeClr val="dk1"/>
          </a:effectRef>
          <a:fontRef idx="minor">
            <a:schemeClr val="tx1"/>
          </a:fontRef>
        </p:style>
      </p:cxnSp>
      <p:sp>
        <p:nvSpPr>
          <p:cNvPr id="6" name="Rectangle 2"/>
          <p:cNvSpPr>
            <a:spLocks noGrp="1" noRot="1" noChangeArrowheads="1"/>
          </p:cNvSpPr>
          <p:nvPr>
            <p:ph type="title"/>
          </p:nvPr>
        </p:nvSpPr>
        <p:spPr>
          <a:xfrm>
            <a:off x="535578" y="876930"/>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回顾二叉树前序遍历的非</a:t>
            </a:r>
            <a:r>
              <a:rPr lang="zh-CN" altLang="zh-CN" dirty="0">
                <a:latin typeface="华文楷体" panose="02010600040101010101" pitchFamily="2" charset="-122"/>
                <a:ea typeface="华文楷体" panose="02010600040101010101" pitchFamily="2" charset="-122"/>
              </a:rPr>
              <a:t>递归算法</a:t>
            </a:r>
            <a:r>
              <a:rPr lang="zh-CN" altLang="en-US" dirty="0">
                <a:latin typeface="华文楷体" panose="02010600040101010101" pitchFamily="2" charset="-122"/>
                <a:ea typeface="华文楷体" panose="02010600040101010101" pitchFamily="2" charset="-122"/>
              </a:rPr>
              <a:t>实现：</a:t>
            </a:r>
          </a:p>
        </p:txBody>
      </p:sp>
    </p:spTree>
    <p:extLst>
      <p:ext uri="{BB962C8B-B14F-4D97-AF65-F5344CB8AC3E}">
        <p14:creationId xmlns:p14="http://schemas.microsoft.com/office/powerpoint/2010/main" val="412006083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7" y="1419715"/>
            <a:ext cx="11162882" cy="4882131"/>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class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void Graph&lt;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&gt;::DFS()</a:t>
            </a:r>
            <a:r>
              <a:rPr lang="en-US" altLang="zh-CN" b="0" dirty="0" err="1">
                <a:ea typeface="华文楷体" panose="02010600040101010101" pitchFamily="2" charset="-122"/>
                <a:cs typeface="Times New Roman" panose="02020603050405020304" pitchFamily="18" charset="0"/>
              </a:rPr>
              <a:t>const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seqStack</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&gt; s;</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edgeNode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 *p;   bool *visited;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start;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为</a:t>
            </a:r>
            <a:r>
              <a:rPr lang="en-US" altLang="zh-CN" b="0" dirty="0">
                <a:ea typeface="华文楷体" panose="02010600040101010101" pitchFamily="2" charset="-122"/>
                <a:cs typeface="Times New Roman" panose="02020603050405020304" pitchFamily="18" charset="0"/>
              </a:rPr>
              <a:t>visited</a:t>
            </a:r>
            <a:r>
              <a:rPr lang="zh-CN" altLang="zh-CN" b="0" dirty="0">
                <a:ea typeface="华文楷体" panose="02010600040101010101" pitchFamily="2" charset="-122"/>
                <a:cs typeface="Times New Roman" panose="02020603050405020304" pitchFamily="18" charset="0"/>
              </a:rPr>
              <a:t>创建动态数组空间，并置初始访问标志为</a:t>
            </a:r>
            <a:r>
              <a:rPr lang="en-US" altLang="zh-CN" b="0" dirty="0">
                <a:ea typeface="华文楷体" panose="02010600040101010101" pitchFamily="2" charset="-122"/>
                <a:cs typeface="Times New Roman" panose="02020603050405020304" pitchFamily="18" charset="0"/>
              </a:rPr>
              <a:t>false</a:t>
            </a:r>
            <a:r>
              <a:rPr lang="zh-CN" altLang="zh-CN" b="0" dirty="0">
                <a:ea typeface="华文楷体" panose="02010600040101010101" pitchFamily="2" charset="-122"/>
                <a:cs typeface="Times New Roman" panose="02020603050405020304" pitchFamily="18" charset="0"/>
              </a:rPr>
              <a:t>。</a:t>
            </a:r>
          </a:p>
          <a:p>
            <a:pPr marL="0" indent="0">
              <a:buNone/>
            </a:pPr>
            <a:r>
              <a:rPr lang="en-US" altLang="zh-CN" b="0" dirty="0">
                <a:ea typeface="华文楷体" panose="02010600040101010101" pitchFamily="2" charset="-122"/>
                <a:cs typeface="Times New Roman" panose="02020603050405020304" pitchFamily="18" charset="0"/>
              </a:rPr>
              <a:t>    visited = new bool[</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if (!visited) throw </a:t>
            </a:r>
            <a:r>
              <a:rPr lang="en-US" altLang="zh-CN" b="0" dirty="0" err="1">
                <a:ea typeface="华文楷体" panose="02010600040101010101" pitchFamily="2" charset="-122"/>
                <a:cs typeface="Times New Roman" panose="02020603050405020304" pitchFamily="18" charset="0"/>
              </a:rPr>
              <a:t>illegalSize</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for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visited[</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]=false</a:t>
            </a:r>
            <a:r>
              <a:rPr lang="en-US" altLang="zh-CN" dirty="0">
                <a:ea typeface="华文楷体" panose="02010600040101010101" pitchFamily="2" charset="-122"/>
                <a:cs typeface="Times New Roman" panose="02020603050405020304" pitchFamily="18" charset="0"/>
              </a:rPr>
              <a:t>;</a:t>
            </a:r>
            <a:endParaRPr lang="zh-CN" altLang="zh-CN"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深度优先遍历的</a:t>
            </a:r>
            <a:r>
              <a:rPr lang="zh-CN" altLang="en-US" dirty="0">
                <a:latin typeface="华文楷体" panose="02010600040101010101" pitchFamily="2" charset="-122"/>
                <a:ea typeface="华文楷体" panose="02010600040101010101" pitchFamily="2" charset="-122"/>
              </a:rPr>
              <a:t>非</a:t>
            </a:r>
            <a:r>
              <a:rPr lang="zh-CN" altLang="zh-CN" dirty="0">
                <a:latin typeface="华文楷体" panose="02010600040101010101" pitchFamily="2" charset="-122"/>
                <a:ea typeface="华文楷体" panose="02010600040101010101" pitchFamily="2" charset="-122"/>
              </a:rPr>
              <a:t>递归算法</a:t>
            </a:r>
            <a:r>
              <a:rPr lang="zh-CN" altLang="en-US" dirty="0">
                <a:latin typeface="华文楷体" panose="02010600040101010101" pitchFamily="2" charset="-122"/>
                <a:ea typeface="华文楷体" panose="02010600040101010101" pitchFamily="2" charset="-122"/>
              </a:rPr>
              <a:t>实现：</a:t>
            </a:r>
          </a:p>
        </p:txBody>
      </p:sp>
    </p:spTree>
    <p:extLst>
      <p:ext uri="{BB962C8B-B14F-4D97-AF65-F5344CB8AC3E}">
        <p14:creationId xmlns:p14="http://schemas.microsoft.com/office/powerpoint/2010/main" val="143781717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7" y="1419715"/>
            <a:ext cx="11162882" cy="5219624"/>
          </a:xfrm>
        </p:spPr>
        <p:txBody>
          <a:bodyPr>
            <a:noAutofit/>
          </a:bodyPr>
          <a:lstStyle/>
          <a:p>
            <a:pPr marL="0" indent="0">
              <a:buNone/>
            </a:pPr>
            <a:r>
              <a:rPr lang="en-US" altLang="zh-CN" b="0" dirty="0"/>
              <a:t>            </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逐一找到未被访问过顶点，做深度优先遍历</a:t>
            </a:r>
          </a:p>
          <a:p>
            <a:pPr marL="0" indent="0">
              <a:buNone/>
            </a:pPr>
            <a:r>
              <a:rPr lang="en-US" altLang="zh-CN" b="0" dirty="0">
                <a:ea typeface="华文楷体" panose="02010600040101010101" pitchFamily="2" charset="-122"/>
                <a:cs typeface="Times New Roman" panose="02020603050405020304" pitchFamily="18" charset="0"/>
              </a:rPr>
              <a:t>	for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if (visited[</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continue;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s.push</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while (!</a:t>
            </a:r>
            <a:r>
              <a:rPr lang="en-US" altLang="zh-CN" b="0" dirty="0" err="1">
                <a:ea typeface="华文楷体" panose="02010600040101010101" pitchFamily="2" charset="-122"/>
                <a:cs typeface="Times New Roman" panose="02020603050405020304" pitchFamily="18" charset="0"/>
              </a:rPr>
              <a:t>s.isEmpty</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start = </a:t>
            </a:r>
            <a:r>
              <a:rPr lang="en-US" altLang="zh-CN" b="0" dirty="0" err="1">
                <a:ea typeface="华文楷体" panose="02010600040101010101" pitchFamily="2" charset="-122"/>
                <a:cs typeface="Times New Roman" panose="02020603050405020304" pitchFamily="18" charset="0"/>
              </a:rPr>
              <a:t>s.top</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s.pop</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(visited[start]) continue;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cout</a:t>
            </a:r>
            <a:r>
              <a:rPr lang="en-US" altLang="zh-CN" b="0" dirty="0">
                <a:ea typeface="华文楷体" panose="02010600040101010101" pitchFamily="2" charset="-122"/>
                <a:cs typeface="Times New Roman" panose="02020603050405020304" pitchFamily="18" charset="0"/>
              </a:rPr>
              <a:t>&lt;&lt;</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[start].data&lt;&lt;'\t';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visited[start] = true;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深度优先遍历的</a:t>
            </a:r>
            <a:r>
              <a:rPr lang="zh-CN" altLang="en-US" dirty="0">
                <a:latin typeface="华文楷体" panose="02010600040101010101" pitchFamily="2" charset="-122"/>
                <a:ea typeface="华文楷体" panose="02010600040101010101" pitchFamily="2" charset="-122"/>
              </a:rPr>
              <a:t>非</a:t>
            </a:r>
            <a:r>
              <a:rPr lang="zh-CN" altLang="zh-CN" dirty="0">
                <a:latin typeface="华文楷体" panose="02010600040101010101" pitchFamily="2" charset="-122"/>
                <a:ea typeface="华文楷体" panose="02010600040101010101" pitchFamily="2" charset="-122"/>
              </a:rPr>
              <a:t>递归算法</a:t>
            </a:r>
            <a:r>
              <a:rPr lang="zh-CN" altLang="en-US" dirty="0">
                <a:latin typeface="华文楷体" panose="02010600040101010101" pitchFamily="2" charset="-122"/>
                <a:ea typeface="华文楷体" panose="02010600040101010101" pitchFamily="2" charset="-122"/>
              </a:rPr>
              <a:t>实现：</a:t>
            </a:r>
          </a:p>
        </p:txBody>
      </p:sp>
    </p:spTree>
    <p:extLst>
      <p:ext uri="{BB962C8B-B14F-4D97-AF65-F5344CB8AC3E}">
        <p14:creationId xmlns:p14="http://schemas.microsoft.com/office/powerpoint/2010/main" val="112704331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7" y="1419715"/>
            <a:ext cx="11162882" cy="5219624"/>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	        p =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[start].</a:t>
            </a:r>
            <a:r>
              <a:rPr lang="en-US" altLang="zh-CN" b="0" dirty="0" err="1">
                <a:ea typeface="华文楷体" panose="02010600040101010101" pitchFamily="2" charset="-122"/>
                <a:cs typeface="Times New Roman" panose="02020603050405020304" pitchFamily="18" charset="0"/>
              </a:rPr>
              <a:t>adj</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while (p)</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if (!visited[p-&gt;</a:t>
            </a:r>
            <a:r>
              <a:rPr lang="en-US" altLang="zh-CN" b="0" dirty="0" err="1">
                <a:ea typeface="华文楷体" panose="02010600040101010101" pitchFamily="2" charset="-122"/>
                <a:cs typeface="Times New Roman" panose="02020603050405020304" pitchFamily="18" charset="0"/>
              </a:rPr>
              <a:t>dest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s.push</a:t>
            </a:r>
            <a:r>
              <a:rPr lang="en-US" altLang="zh-CN" b="0" dirty="0">
                <a:ea typeface="华文楷体" panose="02010600040101010101" pitchFamily="2" charset="-122"/>
                <a:cs typeface="Times New Roman" panose="02020603050405020304" pitchFamily="18" charset="0"/>
              </a:rPr>
              <a:t>(p-&gt;</a:t>
            </a:r>
            <a:r>
              <a:rPr lang="en-US" altLang="zh-CN" b="0" dirty="0" err="1">
                <a:ea typeface="华文楷体" panose="02010600040101010101" pitchFamily="2" charset="-122"/>
                <a:cs typeface="Times New Roman" panose="02020603050405020304" pitchFamily="18" charset="0"/>
              </a:rPr>
              <a:t>dest</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p = p-&gt;link;</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cout</a:t>
            </a:r>
            <a:r>
              <a:rPr lang="en-US" altLang="zh-CN" b="0" dirty="0">
                <a:ea typeface="华文楷体" panose="02010600040101010101" pitchFamily="2" charset="-122"/>
                <a:cs typeface="Times New Roman" panose="02020603050405020304" pitchFamily="18" charset="0"/>
              </a:rPr>
              <a:t>&lt;&lt;'\n';</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p>
          <a:p>
            <a:pPr marL="0" indent="0">
              <a:buNone/>
            </a:pP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深度优先遍历的</a:t>
            </a:r>
            <a:r>
              <a:rPr lang="zh-CN" altLang="en-US" dirty="0">
                <a:latin typeface="华文楷体" panose="02010600040101010101" pitchFamily="2" charset="-122"/>
                <a:ea typeface="华文楷体" panose="02010600040101010101" pitchFamily="2" charset="-122"/>
              </a:rPr>
              <a:t>非</a:t>
            </a:r>
            <a:r>
              <a:rPr lang="zh-CN" altLang="zh-CN" dirty="0">
                <a:latin typeface="华文楷体" panose="02010600040101010101" pitchFamily="2" charset="-122"/>
                <a:ea typeface="华文楷体" panose="02010600040101010101" pitchFamily="2" charset="-122"/>
              </a:rPr>
              <a:t>递归算法</a:t>
            </a:r>
            <a:r>
              <a:rPr lang="zh-CN" altLang="en-US" dirty="0">
                <a:latin typeface="华文楷体" panose="02010600040101010101" pitchFamily="2" charset="-122"/>
                <a:ea typeface="华文楷体" panose="02010600040101010101" pitchFamily="2" charset="-122"/>
              </a:rPr>
              <a:t>实现：</a:t>
            </a:r>
          </a:p>
        </p:txBody>
      </p:sp>
      <p:pic>
        <p:nvPicPr>
          <p:cNvPr id="2" name="图片 1">
            <a:extLst>
              <a:ext uri="{FF2B5EF4-FFF2-40B4-BE49-F238E27FC236}">
                <a16:creationId xmlns:a16="http://schemas.microsoft.com/office/drawing/2014/main" id="{EE1A82BC-BD5C-C595-265F-F1B49A628828}"/>
              </a:ext>
            </a:extLst>
          </p:cNvPr>
          <p:cNvPicPr>
            <a:picLocks noChangeAspect="1"/>
          </p:cNvPicPr>
          <p:nvPr/>
        </p:nvPicPr>
        <p:blipFill>
          <a:blip r:embed="rId3"/>
          <a:stretch>
            <a:fillRect/>
          </a:stretch>
        </p:blipFill>
        <p:spPr>
          <a:xfrm>
            <a:off x="8526303" y="2608693"/>
            <a:ext cx="2717940" cy="3403775"/>
          </a:xfrm>
          <a:prstGeom prst="rect">
            <a:avLst/>
          </a:prstGeom>
        </p:spPr>
      </p:pic>
      <p:sp>
        <p:nvSpPr>
          <p:cNvPr id="3" name="文本框 2">
            <a:extLst>
              <a:ext uri="{FF2B5EF4-FFF2-40B4-BE49-F238E27FC236}">
                <a16:creationId xmlns:a16="http://schemas.microsoft.com/office/drawing/2014/main" id="{188B0D54-98BD-52CF-6001-EABE344BFA3D}"/>
              </a:ext>
            </a:extLst>
          </p:cNvPr>
          <p:cNvSpPr txBox="1"/>
          <p:nvPr/>
        </p:nvSpPr>
        <p:spPr>
          <a:xfrm>
            <a:off x="3438143" y="4828032"/>
            <a:ext cx="4908499" cy="923330"/>
          </a:xfrm>
          <a:prstGeom prst="rect">
            <a:avLst/>
          </a:prstGeom>
          <a:noFill/>
        </p:spPr>
        <p:txBody>
          <a:bodyPr wrap="square" rtlCol="0">
            <a:spAutoFit/>
          </a:bodyPr>
          <a:lstStyle/>
          <a:p>
            <a:r>
              <a:rPr lang="zh-CN" altLang="en-US" dirty="0">
                <a:solidFill>
                  <a:srgbClr val="FF0000"/>
                </a:solidFill>
              </a:rPr>
              <a:t>问题：</a:t>
            </a:r>
            <a:endParaRPr lang="en-US" altLang="zh-CN" dirty="0">
              <a:solidFill>
                <a:srgbClr val="FF0000"/>
              </a:solidFill>
            </a:endParaRPr>
          </a:p>
          <a:p>
            <a:r>
              <a:rPr lang="zh-CN" altLang="en-US" dirty="0">
                <a:solidFill>
                  <a:srgbClr val="FF0000"/>
                </a:solidFill>
              </a:rPr>
              <a:t> 一个结点可能入栈两次，栈的空间复杂度会高。</a:t>
            </a:r>
            <a:endParaRPr lang="en-US" altLang="zh-CN" dirty="0">
              <a:solidFill>
                <a:srgbClr val="FF0000"/>
              </a:solidFill>
            </a:endParaRPr>
          </a:p>
          <a:p>
            <a:r>
              <a:rPr lang="zh-CN" altLang="en-US" dirty="0">
                <a:solidFill>
                  <a:srgbClr val="FF0000"/>
                </a:solidFill>
              </a:rPr>
              <a:t>考虑下，可以改进为只进栈一次么？</a:t>
            </a:r>
          </a:p>
        </p:txBody>
      </p:sp>
    </p:spTree>
    <p:extLst>
      <p:ext uri="{BB962C8B-B14F-4D97-AF65-F5344CB8AC3E}">
        <p14:creationId xmlns:p14="http://schemas.microsoft.com/office/powerpoint/2010/main" val="419176072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9" y="1558864"/>
            <a:ext cx="11162882" cy="4682910"/>
          </a:xfrm>
        </p:spPr>
        <p:txBody>
          <a:bodyPr>
            <a:noAutofit/>
          </a:bodyPr>
          <a:lstStyle/>
          <a:p>
            <a:pPr marL="0" indent="0">
              <a:buNone/>
            </a:pPr>
            <a:r>
              <a:rPr lang="en-US" altLang="zh-CN" sz="2800" b="0" dirty="0">
                <a:ea typeface="华文楷体" pitchFamily="2" charset="-122"/>
                <a:cs typeface="Times New Roman" panose="02020603050405020304" pitchFamily="18" charset="0"/>
              </a:rPr>
              <a:t>DFS()</a:t>
            </a:r>
            <a:r>
              <a:rPr lang="zh-CN" altLang="zh-CN" sz="2800" b="0" dirty="0">
                <a:ea typeface="华文楷体" pitchFamily="2" charset="-122"/>
                <a:cs typeface="Times New Roman" panose="02020603050405020304" pitchFamily="18" charset="0"/>
              </a:rPr>
              <a:t>中第一个</a:t>
            </a:r>
            <a:r>
              <a:rPr lang="en-US" altLang="zh-CN" sz="2800" b="0" dirty="0">
                <a:ea typeface="华文楷体" pitchFamily="2" charset="-122"/>
                <a:cs typeface="Times New Roman" panose="02020603050405020304" pitchFamily="18" charset="0"/>
              </a:rPr>
              <a:t>for</a:t>
            </a:r>
            <a:r>
              <a:rPr lang="zh-CN" altLang="zh-CN" sz="2800" b="0" dirty="0">
                <a:ea typeface="华文楷体" pitchFamily="2" charset="-122"/>
                <a:cs typeface="Times New Roman" panose="02020603050405020304" pitchFamily="18" charset="0"/>
              </a:rPr>
              <a:t>循环初始化</a:t>
            </a:r>
            <a:r>
              <a:rPr lang="en-US" altLang="zh-CN" sz="2800" b="0" dirty="0">
                <a:ea typeface="华文楷体" pitchFamily="2" charset="-122"/>
                <a:cs typeface="Times New Roman" panose="02020603050405020304" pitchFamily="18" charset="0"/>
              </a:rPr>
              <a:t>visited</a:t>
            </a:r>
            <a:r>
              <a:rPr lang="zh-CN" altLang="zh-CN" sz="2800" b="0" dirty="0">
                <a:ea typeface="华文楷体" pitchFamily="2" charset="-122"/>
                <a:cs typeface="Times New Roman" panose="02020603050405020304" pitchFamily="18" charset="0"/>
              </a:rPr>
              <a:t>数组，时间为</a:t>
            </a:r>
            <a:r>
              <a:rPr lang="en-US" altLang="zh-CN" sz="2800" b="0" dirty="0">
                <a:ea typeface="华文楷体" pitchFamily="2" charset="-122"/>
                <a:cs typeface="Times New Roman" panose="02020603050405020304" pitchFamily="18" charset="0"/>
              </a:rPr>
              <a:t>O(n)</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0" indent="0">
              <a:buNone/>
            </a:pPr>
            <a:r>
              <a:rPr lang="zh-CN" altLang="zh-CN" sz="2800" b="0" dirty="0">
                <a:ea typeface="华文楷体" pitchFamily="2" charset="-122"/>
                <a:cs typeface="Times New Roman" panose="02020603050405020304" pitchFamily="18" charset="0"/>
              </a:rPr>
              <a:t>第二个</a:t>
            </a:r>
            <a:r>
              <a:rPr lang="en-US" altLang="zh-CN" sz="2800" b="0" dirty="0">
                <a:ea typeface="华文楷体" pitchFamily="2" charset="-122"/>
                <a:cs typeface="Times New Roman" panose="02020603050405020304" pitchFamily="18" charset="0"/>
              </a:rPr>
              <a:t>for</a:t>
            </a:r>
            <a:r>
              <a:rPr lang="zh-CN" altLang="zh-CN" sz="2800" b="0" dirty="0">
                <a:ea typeface="华文楷体" pitchFamily="2" charset="-122"/>
                <a:cs typeface="Times New Roman" panose="02020603050405020304" pitchFamily="18" charset="0"/>
              </a:rPr>
              <a:t>循环体中嵌套了一个</a:t>
            </a:r>
            <a:r>
              <a:rPr lang="en-US" altLang="zh-CN" sz="2800" b="0" dirty="0">
                <a:ea typeface="华文楷体" pitchFamily="2" charset="-122"/>
                <a:cs typeface="Times New Roman" panose="02020603050405020304" pitchFamily="18" charset="0"/>
              </a:rPr>
              <a:t>while</a:t>
            </a:r>
            <a:r>
              <a:rPr lang="zh-CN" altLang="zh-CN" sz="2800" b="0" dirty="0">
                <a:ea typeface="华文楷体" pitchFamily="2" charset="-122"/>
                <a:cs typeface="Times New Roman" panose="02020603050405020304" pitchFamily="18" charset="0"/>
              </a:rPr>
              <a:t>循环，而这个</a:t>
            </a:r>
            <a:r>
              <a:rPr lang="en-US" altLang="zh-CN" sz="2800" b="0" dirty="0">
                <a:ea typeface="华文楷体" pitchFamily="2" charset="-122"/>
                <a:cs typeface="Times New Roman" panose="02020603050405020304" pitchFamily="18" charset="0"/>
              </a:rPr>
              <a:t>while</a:t>
            </a:r>
            <a:r>
              <a:rPr lang="zh-CN" altLang="zh-CN" sz="2800" b="0" dirty="0">
                <a:ea typeface="华文楷体" pitchFamily="2" charset="-122"/>
                <a:cs typeface="Times New Roman" panose="02020603050405020304" pitchFamily="18" charset="0"/>
              </a:rPr>
              <a:t>循环中又嵌套了一个</a:t>
            </a:r>
            <a:r>
              <a:rPr lang="en-US" altLang="zh-CN" sz="2800" b="0" dirty="0">
                <a:ea typeface="华文楷体" pitchFamily="2" charset="-122"/>
                <a:cs typeface="Times New Roman" panose="02020603050405020304" pitchFamily="18" charset="0"/>
              </a:rPr>
              <a:t>while</a:t>
            </a:r>
            <a:r>
              <a:rPr lang="zh-CN" altLang="zh-CN" sz="2800" b="0" dirty="0">
                <a:ea typeface="华文楷体" pitchFamily="2" charset="-122"/>
                <a:cs typeface="Times New Roman" panose="02020603050405020304" pitchFamily="18" charset="0"/>
              </a:rPr>
              <a:t>循环，三层循环中循环次数并非相互独立。</a:t>
            </a:r>
            <a:endParaRPr lang="en-US" altLang="zh-CN" sz="2800" b="0" dirty="0">
              <a:ea typeface="华文楷体" pitchFamily="2" charset="-122"/>
              <a:cs typeface="Times New Roman" panose="02020603050405020304" pitchFamily="18" charset="0"/>
            </a:endParaRPr>
          </a:p>
          <a:p>
            <a:pPr marL="0" indent="0">
              <a:buNone/>
            </a:pPr>
            <a:r>
              <a:rPr lang="zh-CN" altLang="zh-CN" sz="2800" b="0" dirty="0">
                <a:ea typeface="华文楷体" pitchFamily="2" charset="-122"/>
                <a:cs typeface="Times New Roman" panose="02020603050405020304" pitchFamily="18" charset="0"/>
              </a:rPr>
              <a:t>先观察两个</a:t>
            </a:r>
            <a:r>
              <a:rPr lang="en-US" altLang="zh-CN" sz="2800" b="0" dirty="0">
                <a:ea typeface="华文楷体" pitchFamily="2" charset="-122"/>
                <a:cs typeface="Times New Roman" panose="02020603050405020304" pitchFamily="18" charset="0"/>
              </a:rPr>
              <a:t>while</a:t>
            </a:r>
            <a:r>
              <a:rPr lang="zh-CN" altLang="zh-CN" sz="2800" b="0" dirty="0">
                <a:ea typeface="华文楷体" pitchFamily="2" charset="-122"/>
                <a:cs typeface="Times New Roman" panose="02020603050405020304" pitchFamily="18" charset="0"/>
              </a:rPr>
              <a:t>语句嵌套，外层</a:t>
            </a:r>
            <a:r>
              <a:rPr lang="en-US" altLang="zh-CN" sz="2800" b="0" dirty="0">
                <a:ea typeface="华文楷体" pitchFamily="2" charset="-122"/>
                <a:cs typeface="Times New Roman" panose="02020603050405020304" pitchFamily="18" charset="0"/>
              </a:rPr>
              <a:t>while</a:t>
            </a:r>
            <a:r>
              <a:rPr lang="zh-CN" altLang="zh-CN" sz="2800" b="0" dirty="0">
                <a:ea typeface="华文楷体" pitchFamily="2" charset="-122"/>
                <a:cs typeface="Times New Roman" panose="02020603050405020304" pitchFamily="18" charset="0"/>
              </a:rPr>
              <a:t>语句每次循环体的执行访问了一个顶点并遍历了它的边表，故时间复杂度为</a:t>
            </a:r>
            <a:r>
              <a:rPr lang="en-US" altLang="zh-CN" sz="2800" b="0" dirty="0">
                <a:ea typeface="华文楷体" pitchFamily="2" charset="-122"/>
                <a:cs typeface="Times New Roman" panose="02020603050405020304" pitchFamily="18" charset="0"/>
              </a:rPr>
              <a:t>O(</a:t>
            </a:r>
            <a:r>
              <a:rPr lang="en-US" altLang="zh-CN" sz="2800" b="0" dirty="0" err="1">
                <a:ea typeface="华文楷体" pitchFamily="2" charset="-122"/>
                <a:cs typeface="Times New Roman" panose="02020603050405020304" pitchFamily="18" charset="0"/>
              </a:rPr>
              <a:t>n+e</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0" indent="0">
              <a:buNone/>
            </a:pPr>
            <a:r>
              <a:rPr lang="zh-CN" altLang="zh-CN" sz="2800" b="0" dirty="0">
                <a:ea typeface="华文楷体" pitchFamily="2" charset="-122"/>
                <a:cs typeface="Times New Roman" panose="02020603050405020304" pitchFamily="18" charset="0"/>
              </a:rPr>
              <a:t>外层</a:t>
            </a:r>
            <a:r>
              <a:rPr lang="en-US" altLang="zh-CN" sz="2800" b="0" dirty="0">
                <a:ea typeface="华文楷体" pitchFamily="2" charset="-122"/>
                <a:cs typeface="Times New Roman" panose="02020603050405020304" pitchFamily="18" charset="0"/>
              </a:rPr>
              <a:t>for</a:t>
            </a:r>
            <a:r>
              <a:rPr lang="zh-CN" altLang="zh-CN" sz="2800" b="0" dirty="0">
                <a:ea typeface="华文楷体" pitchFamily="2" charset="-122"/>
                <a:cs typeface="Times New Roman" panose="02020603050405020304" pitchFamily="18" charset="0"/>
              </a:rPr>
              <a:t>循环，循环体执行了</a:t>
            </a:r>
            <a:r>
              <a:rPr lang="en-US" altLang="zh-CN" sz="2800" b="0" dirty="0">
                <a:ea typeface="华文楷体" pitchFamily="2" charset="-122"/>
                <a:cs typeface="Times New Roman" panose="02020603050405020304" pitchFamily="18" charset="0"/>
              </a:rPr>
              <a:t>n</a:t>
            </a:r>
            <a:r>
              <a:rPr lang="zh-CN" altLang="zh-CN" sz="2800" b="0" dirty="0">
                <a:ea typeface="华文楷体" pitchFamily="2" charset="-122"/>
                <a:cs typeface="Times New Roman" panose="02020603050405020304" pitchFamily="18" charset="0"/>
              </a:rPr>
              <a:t>次，但前面</a:t>
            </a:r>
            <a:r>
              <a:rPr lang="en-US" altLang="zh-CN" sz="2800" b="0" dirty="0">
                <a:ea typeface="华文楷体" pitchFamily="2" charset="-122"/>
                <a:cs typeface="Times New Roman" panose="02020603050405020304" pitchFamily="18" charset="0"/>
              </a:rPr>
              <a:t>for</a:t>
            </a:r>
            <a:r>
              <a:rPr lang="zh-CN" altLang="zh-CN" sz="2800" b="0" dirty="0">
                <a:ea typeface="华文楷体" pitchFamily="2" charset="-122"/>
                <a:cs typeface="Times New Roman" panose="02020603050405020304" pitchFamily="18" charset="0"/>
              </a:rPr>
              <a:t>循环体执行中访问过的结点将不再进入内部</a:t>
            </a:r>
            <a:r>
              <a:rPr lang="en-US" altLang="zh-CN" sz="2800" b="0" dirty="0">
                <a:ea typeface="华文楷体" pitchFamily="2" charset="-122"/>
                <a:cs typeface="Times New Roman" panose="02020603050405020304" pitchFamily="18" charset="0"/>
              </a:rPr>
              <a:t>while</a:t>
            </a:r>
            <a:r>
              <a:rPr lang="zh-CN" altLang="zh-CN" sz="2800" b="0" dirty="0">
                <a:ea typeface="华文楷体" pitchFamily="2" charset="-122"/>
                <a:cs typeface="Times New Roman" panose="02020603050405020304" pitchFamily="18" charset="0"/>
              </a:rPr>
              <a:t>循环，因此打开</a:t>
            </a:r>
            <a:r>
              <a:rPr lang="en-US" altLang="zh-CN" sz="2800" b="0" dirty="0">
                <a:ea typeface="华文楷体" pitchFamily="2" charset="-122"/>
                <a:cs typeface="Times New Roman" panose="02020603050405020304" pitchFamily="18" charset="0"/>
              </a:rPr>
              <a:t>for</a:t>
            </a:r>
            <a:r>
              <a:rPr lang="zh-CN" altLang="zh-CN" sz="2800" b="0" dirty="0">
                <a:ea typeface="华文楷体" pitchFamily="2" charset="-122"/>
                <a:cs typeface="Times New Roman" panose="02020603050405020304" pitchFamily="18" charset="0"/>
              </a:rPr>
              <a:t>循环成为串行结构，总的时间复杂度仍为</a:t>
            </a:r>
            <a:r>
              <a:rPr lang="en-US" altLang="zh-CN" sz="2800" b="0" dirty="0">
                <a:ea typeface="华文楷体" pitchFamily="2" charset="-122"/>
                <a:cs typeface="Times New Roman" panose="02020603050405020304" pitchFamily="18" charset="0"/>
              </a:rPr>
              <a:t>O(</a:t>
            </a:r>
            <a:r>
              <a:rPr lang="en-US" altLang="zh-CN" sz="2800" b="0" dirty="0" err="1">
                <a:ea typeface="华文楷体" pitchFamily="2" charset="-122"/>
                <a:cs typeface="Times New Roman" panose="02020603050405020304" pitchFamily="18" charset="0"/>
              </a:rPr>
              <a:t>n+e</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深度优先遍历的</a:t>
            </a:r>
            <a:r>
              <a:rPr lang="zh-CN" altLang="en-US" dirty="0">
                <a:latin typeface="华文楷体" panose="02010600040101010101" pitchFamily="2" charset="-122"/>
                <a:ea typeface="华文楷体" panose="02010600040101010101" pitchFamily="2" charset="-122"/>
              </a:rPr>
              <a:t>非</a:t>
            </a:r>
            <a:r>
              <a:rPr lang="zh-CN" altLang="zh-CN" dirty="0">
                <a:latin typeface="华文楷体" panose="02010600040101010101" pitchFamily="2" charset="-122"/>
                <a:ea typeface="华文楷体" panose="02010600040101010101" pitchFamily="2" charset="-122"/>
              </a:rPr>
              <a:t>递归算法</a:t>
            </a:r>
            <a:r>
              <a:rPr lang="zh-CN" altLang="en-US" dirty="0">
                <a:latin typeface="华文楷体" panose="02010600040101010101" pitchFamily="2" charset="-122"/>
                <a:ea typeface="华文楷体" panose="02010600040101010101" pitchFamily="2" charset="-122"/>
              </a:rPr>
              <a:t>分析：</a:t>
            </a:r>
          </a:p>
        </p:txBody>
      </p:sp>
    </p:spTree>
    <p:extLst>
      <p:ext uri="{BB962C8B-B14F-4D97-AF65-F5344CB8AC3E}">
        <p14:creationId xmlns:p14="http://schemas.microsoft.com/office/powerpoint/2010/main" val="219226262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9" y="1777525"/>
            <a:ext cx="11162882" cy="3768510"/>
          </a:xfrm>
        </p:spPr>
        <p:txBody>
          <a:bodyPr>
            <a:noAutofit/>
          </a:bodyPr>
          <a:lstStyle/>
          <a:p>
            <a:pPr marL="0" indent="0">
              <a:buNone/>
            </a:pPr>
            <a:r>
              <a:rPr lang="zh-CN" altLang="zh-CN" sz="2800" b="0" dirty="0">
                <a:ea typeface="华文楷体" pitchFamily="2" charset="-122"/>
                <a:cs typeface="Times New Roman" panose="02020603050405020304" pitchFamily="18" charset="0"/>
              </a:rPr>
              <a:t>如果图用邻接表存储，栈可以不保存顶点，而是保存边结点地址。</a:t>
            </a:r>
            <a:endParaRPr lang="en-US" altLang="zh-CN" sz="2800" b="0" dirty="0">
              <a:ea typeface="华文楷体" pitchFamily="2" charset="-122"/>
              <a:cs typeface="Times New Roman" panose="02020603050405020304" pitchFamily="18" charset="0"/>
            </a:endParaRPr>
          </a:p>
          <a:p>
            <a:pPr marL="0" indent="0">
              <a:buNone/>
            </a:pPr>
            <a:r>
              <a:rPr lang="zh-CN" altLang="zh-CN" sz="2800" b="0" dirty="0">
                <a:ea typeface="华文楷体" pitchFamily="2" charset="-122"/>
                <a:cs typeface="Times New Roman" panose="02020603050405020304" pitchFamily="18" charset="0"/>
              </a:rPr>
              <a:t>因为每个顶点射出的所有边都在各自用单链表表示的边表中，不需要把访问顶点的所有相邻顶点进栈，只需要将该顶点在边表中的一条其</a:t>
            </a:r>
            <a:r>
              <a:rPr lang="en-US" altLang="zh-CN" sz="2800" b="0" dirty="0" err="1">
                <a:ea typeface="华文楷体" pitchFamily="2" charset="-122"/>
                <a:cs typeface="Times New Roman" panose="02020603050405020304" pitchFamily="18" charset="0"/>
              </a:rPr>
              <a:t>dest</a:t>
            </a:r>
            <a:r>
              <a:rPr lang="zh-CN" altLang="zh-CN" sz="2800" b="0" dirty="0">
                <a:ea typeface="华文楷体" pitchFamily="2" charset="-122"/>
                <a:cs typeface="Times New Roman" panose="02020603050405020304" pitchFamily="18" charset="0"/>
              </a:rPr>
              <a:t>顶点未被访问的边结点地址进栈，它出栈时，根据边结点中</a:t>
            </a:r>
            <a:r>
              <a:rPr lang="en-US" altLang="zh-CN" sz="2800" b="0" dirty="0">
                <a:ea typeface="华文楷体" pitchFamily="2" charset="-122"/>
                <a:cs typeface="Times New Roman" panose="02020603050405020304" pitchFamily="18" charset="0"/>
              </a:rPr>
              <a:t>link</a:t>
            </a:r>
            <a:r>
              <a:rPr lang="zh-CN" altLang="zh-CN" sz="2800" b="0" dirty="0">
                <a:ea typeface="华文楷体" pitchFamily="2" charset="-122"/>
                <a:cs typeface="Times New Roman" panose="02020603050405020304" pitchFamily="18" charset="0"/>
              </a:rPr>
              <a:t>字段找下一条其</a:t>
            </a:r>
            <a:r>
              <a:rPr lang="en-US" altLang="zh-CN" sz="2800" b="0" dirty="0" err="1">
                <a:ea typeface="华文楷体" pitchFamily="2" charset="-122"/>
                <a:cs typeface="Times New Roman" panose="02020603050405020304" pitchFamily="18" charset="0"/>
              </a:rPr>
              <a:t>dest</a:t>
            </a:r>
            <a:r>
              <a:rPr lang="zh-CN" altLang="zh-CN" sz="2800" b="0" dirty="0">
                <a:ea typeface="华文楷体" pitchFamily="2" charset="-122"/>
                <a:cs typeface="Times New Roman" panose="02020603050405020304" pitchFamily="18" charset="0"/>
              </a:rPr>
              <a:t>顶点未被访问的边，如果有，将它进栈，这样便可保证同一弧尾顶点的所有邻接点可以被一个个挨着查验过去。</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深度优先遍历的</a:t>
            </a:r>
            <a:r>
              <a:rPr lang="zh-CN" altLang="en-US" dirty="0">
                <a:latin typeface="华文楷体" panose="02010600040101010101" pitchFamily="2" charset="-122"/>
                <a:ea typeface="华文楷体" panose="02010600040101010101" pitchFamily="2" charset="-122"/>
              </a:rPr>
              <a:t>非</a:t>
            </a:r>
            <a:r>
              <a:rPr lang="zh-CN" altLang="zh-CN" dirty="0">
                <a:latin typeface="华文楷体" panose="02010600040101010101" pitchFamily="2" charset="-122"/>
                <a:ea typeface="华文楷体" panose="02010600040101010101" pitchFamily="2" charset="-122"/>
              </a:rPr>
              <a:t>递归算法</a:t>
            </a:r>
            <a:r>
              <a:rPr lang="zh-CN" altLang="en-US" dirty="0">
                <a:latin typeface="华文楷体" panose="02010600040101010101" pitchFamily="2" charset="-122"/>
                <a:ea typeface="华文楷体" panose="02010600040101010101" pitchFamily="2" charset="-122"/>
              </a:rPr>
              <a:t>改进：</a:t>
            </a:r>
          </a:p>
        </p:txBody>
      </p:sp>
    </p:spTree>
    <p:extLst>
      <p:ext uri="{BB962C8B-B14F-4D97-AF65-F5344CB8AC3E}">
        <p14:creationId xmlns:p14="http://schemas.microsoft.com/office/powerpoint/2010/main" val="289561905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7" y="1419715"/>
            <a:ext cx="11162882" cy="4882131"/>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class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void Graph&lt;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&gt;::DFS()</a:t>
            </a:r>
            <a:r>
              <a:rPr lang="en-US" altLang="zh-CN" b="0" dirty="0" err="1">
                <a:ea typeface="华文楷体" panose="02010600040101010101" pitchFamily="2" charset="-122"/>
                <a:cs typeface="Times New Roman" panose="02020603050405020304" pitchFamily="18" charset="0"/>
              </a:rPr>
              <a:t>const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solidFill>
                  <a:srgbClr val="FF0000"/>
                </a:solidFill>
                <a:ea typeface="华文楷体" panose="02010600040101010101" pitchFamily="2" charset="-122"/>
                <a:cs typeface="Times New Roman" panose="02020603050405020304" pitchFamily="18" charset="0"/>
              </a:rPr>
              <a:t>seqStack</a:t>
            </a:r>
            <a:r>
              <a:rPr lang="en-US" altLang="zh-CN" b="0" dirty="0">
                <a:solidFill>
                  <a:srgbClr val="FF0000"/>
                </a:solidFill>
                <a:ea typeface="华文楷体" panose="02010600040101010101" pitchFamily="2" charset="-122"/>
                <a:cs typeface="Times New Roman" panose="02020603050405020304" pitchFamily="18" charset="0"/>
              </a:rPr>
              <a:t>&lt; </a:t>
            </a:r>
            <a:r>
              <a:rPr lang="en-US" altLang="zh-CN" b="0" dirty="0" err="1">
                <a:solidFill>
                  <a:srgbClr val="FF0000"/>
                </a:solidFill>
                <a:ea typeface="华文楷体" panose="02010600040101010101" pitchFamily="2" charset="-122"/>
                <a:cs typeface="Times New Roman" panose="02020603050405020304" pitchFamily="18" charset="0"/>
              </a:rPr>
              <a:t>edgeNode</a:t>
            </a:r>
            <a:r>
              <a:rPr lang="en-US" altLang="zh-CN" b="0" dirty="0">
                <a:solidFill>
                  <a:srgbClr val="FF0000"/>
                </a:solidFill>
                <a:ea typeface="华文楷体" panose="02010600040101010101" pitchFamily="2" charset="-122"/>
                <a:cs typeface="Times New Roman" panose="02020603050405020304" pitchFamily="18" charset="0"/>
              </a:rPr>
              <a:t>&lt;</a:t>
            </a:r>
            <a:r>
              <a:rPr lang="en-US" altLang="zh-CN" b="0" dirty="0" err="1">
                <a:solidFill>
                  <a:srgbClr val="FF0000"/>
                </a:solidFill>
                <a:ea typeface="华文楷体" panose="02010600040101010101" pitchFamily="2" charset="-122"/>
                <a:cs typeface="Times New Roman" panose="02020603050405020304" pitchFamily="18" charset="0"/>
              </a:rPr>
              <a:t>edgeType</a:t>
            </a:r>
            <a:r>
              <a:rPr lang="en-US" altLang="zh-CN" b="0" dirty="0">
                <a:solidFill>
                  <a:srgbClr val="FF0000"/>
                </a:solidFill>
                <a:ea typeface="华文楷体" panose="02010600040101010101" pitchFamily="2" charset="-122"/>
                <a:cs typeface="Times New Roman" panose="02020603050405020304" pitchFamily="18" charset="0"/>
              </a:rPr>
              <a:t>&gt; &gt; s; //</a:t>
            </a:r>
            <a:r>
              <a:rPr lang="zh-CN" altLang="en-US" b="0" dirty="0">
                <a:solidFill>
                  <a:srgbClr val="FF0000"/>
                </a:solidFill>
                <a:ea typeface="华文楷体" panose="02010600040101010101" pitchFamily="2" charset="-122"/>
                <a:cs typeface="Times New Roman" panose="02020603050405020304" pitchFamily="18" charset="0"/>
              </a:rPr>
              <a:t>栈中元素为边结点类型</a:t>
            </a:r>
            <a:endParaRPr lang="zh-CN" altLang="zh-CN" b="0" dirty="0">
              <a:solidFill>
                <a:srgbClr val="FF0000"/>
              </a:solidFill>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edgeNode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 *p;   bool *visited;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start;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为</a:t>
            </a:r>
            <a:r>
              <a:rPr lang="en-US" altLang="zh-CN" b="0" dirty="0">
                <a:ea typeface="华文楷体" panose="02010600040101010101" pitchFamily="2" charset="-122"/>
                <a:cs typeface="Times New Roman" panose="02020603050405020304" pitchFamily="18" charset="0"/>
              </a:rPr>
              <a:t>visited</a:t>
            </a:r>
            <a:r>
              <a:rPr lang="zh-CN" altLang="zh-CN" b="0" dirty="0">
                <a:ea typeface="华文楷体" panose="02010600040101010101" pitchFamily="2" charset="-122"/>
                <a:cs typeface="Times New Roman" panose="02020603050405020304" pitchFamily="18" charset="0"/>
              </a:rPr>
              <a:t>创建动态数组空间，并置初始访问标志为</a:t>
            </a:r>
            <a:r>
              <a:rPr lang="en-US" altLang="zh-CN" b="0" dirty="0">
                <a:ea typeface="华文楷体" panose="02010600040101010101" pitchFamily="2" charset="-122"/>
                <a:cs typeface="Times New Roman" panose="02020603050405020304" pitchFamily="18" charset="0"/>
              </a:rPr>
              <a:t>false</a:t>
            </a:r>
            <a:r>
              <a:rPr lang="zh-CN" altLang="zh-CN" b="0" dirty="0">
                <a:ea typeface="华文楷体" panose="02010600040101010101" pitchFamily="2" charset="-122"/>
                <a:cs typeface="Times New Roman" panose="02020603050405020304" pitchFamily="18" charset="0"/>
              </a:rPr>
              <a:t>。</a:t>
            </a:r>
          </a:p>
          <a:p>
            <a:pPr marL="0" indent="0">
              <a:buNone/>
            </a:pPr>
            <a:r>
              <a:rPr lang="en-US" altLang="zh-CN" b="0" dirty="0">
                <a:ea typeface="华文楷体" panose="02010600040101010101" pitchFamily="2" charset="-122"/>
                <a:cs typeface="Times New Roman" panose="02020603050405020304" pitchFamily="18" charset="0"/>
              </a:rPr>
              <a:t>    visited = new bool[</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if (!visited) throw </a:t>
            </a:r>
            <a:r>
              <a:rPr lang="en-US" altLang="zh-CN" b="0" dirty="0" err="1">
                <a:ea typeface="华文楷体" panose="02010600040101010101" pitchFamily="2" charset="-122"/>
                <a:cs typeface="Times New Roman" panose="02020603050405020304" pitchFamily="18" charset="0"/>
              </a:rPr>
              <a:t>illegalSize</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for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visited[</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]=false</a:t>
            </a:r>
            <a:r>
              <a:rPr lang="en-US" altLang="zh-CN" dirty="0">
                <a:ea typeface="华文楷体" panose="02010600040101010101" pitchFamily="2" charset="-122"/>
                <a:cs typeface="Times New Roman" panose="02020603050405020304" pitchFamily="18" charset="0"/>
              </a:rPr>
              <a:t>;</a:t>
            </a:r>
            <a:endParaRPr lang="zh-CN" altLang="zh-CN"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深度优先遍历的</a:t>
            </a:r>
            <a:r>
              <a:rPr lang="zh-CN" altLang="en-US" dirty="0">
                <a:latin typeface="华文楷体" panose="02010600040101010101" pitchFamily="2" charset="-122"/>
                <a:ea typeface="华文楷体" panose="02010600040101010101" pitchFamily="2" charset="-122"/>
              </a:rPr>
              <a:t>非</a:t>
            </a:r>
            <a:r>
              <a:rPr lang="zh-CN" altLang="zh-CN" dirty="0">
                <a:latin typeface="华文楷体" panose="02010600040101010101" pitchFamily="2" charset="-122"/>
                <a:ea typeface="华文楷体" panose="02010600040101010101" pitchFamily="2" charset="-122"/>
              </a:rPr>
              <a:t>递归算法</a:t>
            </a:r>
            <a:r>
              <a:rPr lang="zh-CN" altLang="en-US" dirty="0">
                <a:latin typeface="华文楷体" panose="02010600040101010101" pitchFamily="2" charset="-122"/>
                <a:ea typeface="华文楷体" panose="02010600040101010101" pitchFamily="2" charset="-122"/>
              </a:rPr>
              <a:t>实现</a:t>
            </a:r>
            <a:r>
              <a:rPr lang="en-US" altLang="zh-CN" dirty="0">
                <a:solidFill>
                  <a:srgbClr val="FF0000"/>
                </a:solidFill>
                <a:latin typeface="华文楷体" panose="02010600040101010101" pitchFamily="2" charset="-122"/>
                <a:ea typeface="华文楷体" panose="02010600040101010101" pitchFamily="2" charset="-122"/>
              </a:rPr>
              <a:t>-</a:t>
            </a:r>
            <a:r>
              <a:rPr lang="zh-CN" altLang="en-US" dirty="0">
                <a:solidFill>
                  <a:srgbClr val="FF0000"/>
                </a:solidFill>
                <a:latin typeface="华文楷体" panose="02010600040101010101" pitchFamily="2" charset="-122"/>
                <a:ea typeface="华文楷体" panose="02010600040101010101" pitchFamily="2" charset="-122"/>
              </a:rPr>
              <a:t>改进</a:t>
            </a:r>
            <a:r>
              <a:rPr lang="zh-CN" altLang="en-US" dirty="0">
                <a:latin typeface="华文楷体" panose="02010600040101010101" pitchFamily="2" charset="-122"/>
                <a:ea typeface="华文楷体" panose="02010600040101010101" pitchFamily="2" charset="-122"/>
              </a:rPr>
              <a:t>：</a:t>
            </a:r>
          </a:p>
        </p:txBody>
      </p:sp>
    </p:spTree>
    <p:extLst>
      <p:ext uri="{BB962C8B-B14F-4D97-AF65-F5344CB8AC3E}">
        <p14:creationId xmlns:p14="http://schemas.microsoft.com/office/powerpoint/2010/main" val="1639834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7" y="1558863"/>
            <a:ext cx="7573617" cy="4881694"/>
          </a:xfrm>
        </p:spPr>
        <p:txBody>
          <a:bodyPr>
            <a:no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有向边</a:t>
            </a:r>
            <a:r>
              <a:rPr lang="en-US" altLang="zh-CN" sz="2800" b="0" dirty="0">
                <a:ea typeface="华文楷体" pitchFamily="2" charset="-122"/>
                <a:cs typeface="Times New Roman" panose="02020603050405020304" pitchFamily="18" charset="0"/>
              </a:rPr>
              <a:t>&lt;B,A&gt;</a:t>
            </a:r>
            <a:r>
              <a:rPr lang="zh-CN" altLang="zh-CN" sz="2800" b="0" dirty="0">
                <a:ea typeface="华文楷体" pitchFamily="2" charset="-122"/>
                <a:cs typeface="Times New Roman" panose="02020603050405020304" pitchFamily="18" charset="0"/>
              </a:rPr>
              <a:t>中</a:t>
            </a:r>
            <a:r>
              <a:rPr lang="en-US" altLang="zh-CN" sz="2800" b="0" dirty="0">
                <a:ea typeface="华文楷体" pitchFamily="2" charset="-122"/>
                <a:cs typeface="Times New Roman" panose="02020603050405020304" pitchFamily="18" charset="0"/>
              </a:rPr>
              <a:t>B</a:t>
            </a:r>
            <a:r>
              <a:rPr lang="zh-CN" altLang="zh-CN" sz="2800" b="0" dirty="0">
                <a:ea typeface="华文楷体" pitchFamily="2" charset="-122"/>
                <a:cs typeface="Times New Roman" panose="02020603050405020304" pitchFamily="18" charset="0"/>
              </a:rPr>
              <a:t>可看作是</a:t>
            </a:r>
            <a:r>
              <a:rPr lang="en-US" altLang="zh-CN" sz="2800" b="0" dirty="0">
                <a:ea typeface="华文楷体" pitchFamily="2" charset="-122"/>
                <a:cs typeface="Times New Roman" panose="02020603050405020304" pitchFamily="18" charset="0"/>
              </a:rPr>
              <a:t>A</a:t>
            </a:r>
            <a:r>
              <a:rPr lang="zh-CN" altLang="zh-CN" sz="2800" b="0" dirty="0">
                <a:ea typeface="华文楷体" pitchFamily="2" charset="-122"/>
                <a:cs typeface="Times New Roman" panose="02020603050405020304" pitchFamily="18" charset="0"/>
              </a:rPr>
              <a:t>的直接前驱、</a:t>
            </a:r>
            <a:r>
              <a:rPr lang="en-US" altLang="zh-CN" sz="2800" b="0" dirty="0">
                <a:ea typeface="华文楷体" pitchFamily="2" charset="-122"/>
                <a:cs typeface="Times New Roman" panose="02020603050405020304" pitchFamily="18" charset="0"/>
              </a:rPr>
              <a:t>A</a:t>
            </a:r>
            <a:r>
              <a:rPr lang="zh-CN" altLang="zh-CN" sz="2800" b="0" dirty="0">
                <a:ea typeface="华文楷体" pitchFamily="2" charset="-122"/>
                <a:cs typeface="Times New Roman" panose="02020603050405020304" pitchFamily="18" charset="0"/>
              </a:rPr>
              <a:t>可看作是</a:t>
            </a:r>
            <a:r>
              <a:rPr lang="en-US" altLang="zh-CN" sz="2800" b="0" dirty="0">
                <a:ea typeface="华文楷体" pitchFamily="2" charset="-122"/>
                <a:cs typeface="Times New Roman" panose="02020603050405020304" pitchFamily="18" charset="0"/>
              </a:rPr>
              <a:t>B</a:t>
            </a:r>
            <a:r>
              <a:rPr lang="zh-CN" altLang="zh-CN" sz="2800" b="0" dirty="0">
                <a:ea typeface="华文楷体" pitchFamily="2" charset="-122"/>
                <a:cs typeface="Times New Roman" panose="02020603050405020304" pitchFamily="18" charset="0"/>
              </a:rPr>
              <a:t>的直接后继，无向边</a:t>
            </a:r>
            <a:r>
              <a:rPr lang="en-US" altLang="zh-CN" sz="2800" b="0" dirty="0">
                <a:ea typeface="华文楷体" pitchFamily="2" charset="-122"/>
                <a:cs typeface="Times New Roman" panose="02020603050405020304" pitchFamily="18" charset="0"/>
              </a:rPr>
              <a:t>(B,A)</a:t>
            </a:r>
            <a:r>
              <a:rPr lang="zh-CN" altLang="zh-CN" sz="2800" b="0" dirty="0">
                <a:ea typeface="华文楷体" pitchFamily="2" charset="-122"/>
                <a:cs typeface="Times New Roman" panose="02020603050405020304" pitchFamily="18" charset="0"/>
              </a:rPr>
              <a:t>中</a:t>
            </a:r>
            <a:r>
              <a:rPr lang="en-US" altLang="zh-CN" sz="2800" b="0" dirty="0">
                <a:ea typeface="华文楷体" pitchFamily="2" charset="-122"/>
                <a:cs typeface="Times New Roman" panose="02020603050405020304" pitchFamily="18" charset="0"/>
              </a:rPr>
              <a:t>B</a:t>
            </a:r>
            <a:r>
              <a:rPr lang="zh-CN" altLang="zh-CN" sz="2800" b="0" dirty="0">
                <a:ea typeface="华文楷体" pitchFamily="2" charset="-122"/>
                <a:cs typeface="Times New Roman" panose="02020603050405020304" pitchFamily="18" charset="0"/>
              </a:rPr>
              <a:t>和</a:t>
            </a:r>
            <a:r>
              <a:rPr lang="en-US" altLang="zh-CN" sz="2800" b="0" dirty="0">
                <a:ea typeface="华文楷体" pitchFamily="2" charset="-122"/>
                <a:cs typeface="Times New Roman" panose="02020603050405020304" pitchFamily="18" charset="0"/>
              </a:rPr>
              <a:t>A</a:t>
            </a:r>
            <a:r>
              <a:rPr lang="zh-CN" altLang="zh-CN" sz="2800" b="0" dirty="0">
                <a:ea typeface="华文楷体" pitchFamily="2" charset="-122"/>
                <a:cs typeface="Times New Roman" panose="02020603050405020304" pitchFamily="18" charset="0"/>
              </a:rPr>
              <a:t>互为直接前驱、后继。图和树明显不同，树中每个结点的直接前驱是唯一的，而图中每个顶点的</a:t>
            </a:r>
            <a:r>
              <a:rPr lang="zh-CN" altLang="zh-CN" sz="2800" dirty="0">
                <a:ea typeface="华文楷体" pitchFamily="2" charset="-122"/>
                <a:cs typeface="Times New Roman" panose="02020603050405020304" pitchFamily="18" charset="0"/>
              </a:rPr>
              <a:t>直接前驱不再唯一</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en-US" sz="2800" dirty="0">
                <a:ea typeface="华文楷体" pitchFamily="2" charset="-122"/>
                <a:cs typeface="Times New Roman" panose="02020603050405020304" pitchFamily="18" charset="0"/>
              </a:rPr>
              <a:t>简单图</a:t>
            </a:r>
            <a:r>
              <a:rPr lang="zh-CN" altLang="zh-CN" sz="2800" b="0" dirty="0">
                <a:ea typeface="华文楷体" pitchFamily="2" charset="-122"/>
                <a:cs typeface="Times New Roman" panose="02020603050405020304" pitchFamily="18" charset="0"/>
              </a:rPr>
              <a:t>中，不能包含同一条边的多个副本，也不能包含自连边，即</a:t>
            </a:r>
            <a:r>
              <a:rPr lang="en-US" altLang="zh-CN" sz="2800" b="0" dirty="0">
                <a:ea typeface="华文楷体" pitchFamily="2" charset="-122"/>
                <a:cs typeface="Times New Roman" panose="02020603050405020304" pitchFamily="18" charset="0"/>
              </a:rPr>
              <a:t>(</a:t>
            </a:r>
            <a:r>
              <a:rPr lang="en-US" altLang="zh-CN" sz="2800" b="0" dirty="0" err="1">
                <a:ea typeface="华文楷体" pitchFamily="2" charset="-122"/>
                <a:cs typeface="Times New Roman" panose="02020603050405020304" pitchFamily="18" charset="0"/>
              </a:rPr>
              <a:t>j,j</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或者</a:t>
            </a:r>
            <a:r>
              <a:rPr lang="en-US" altLang="zh-CN" sz="2800" b="0" dirty="0">
                <a:ea typeface="华文楷体" pitchFamily="2" charset="-122"/>
                <a:cs typeface="Times New Roman" panose="02020603050405020304" pitchFamily="18" charset="0"/>
              </a:rPr>
              <a:t>&lt;</a:t>
            </a:r>
            <a:r>
              <a:rPr lang="en-US" altLang="zh-CN" sz="2800" b="0" dirty="0" err="1">
                <a:ea typeface="华文楷体" pitchFamily="2" charset="-122"/>
                <a:cs typeface="Times New Roman" panose="02020603050405020304" pitchFamily="18" charset="0"/>
              </a:rPr>
              <a:t>j,j</a:t>
            </a:r>
            <a:r>
              <a:rPr lang="en-US" altLang="zh-CN" sz="2800" b="0" dirty="0">
                <a:ea typeface="华文楷体" pitchFamily="2" charset="-122"/>
                <a:cs typeface="Times New Roman" panose="02020603050405020304" pitchFamily="18" charset="0"/>
              </a:rPr>
              <a:t>&gt;</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0" indent="0">
              <a:buNone/>
            </a:pPr>
            <a:r>
              <a:rPr lang="en-US" altLang="zh-CN" sz="2800" b="0" dirty="0">
                <a:ea typeface="华文楷体" pitchFamily="2" charset="-122"/>
                <a:cs typeface="Times New Roman" panose="02020603050405020304" pitchFamily="18" charset="0"/>
              </a:rPr>
              <a:t>  </a:t>
            </a:r>
            <a:r>
              <a:rPr lang="zh-CN" altLang="en-US" sz="2800" b="0" dirty="0">
                <a:ea typeface="华文楷体" pitchFamily="2" charset="-122"/>
                <a:cs typeface="Times New Roman" panose="02020603050405020304" pitchFamily="18" charset="0"/>
              </a:rPr>
              <a:t>本章默认处理的都是简单图。</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en-US" dirty="0"/>
              <a:t>相关术语：</a:t>
            </a:r>
          </a:p>
        </p:txBody>
      </p:sp>
      <p:pic>
        <p:nvPicPr>
          <p:cNvPr id="6" name="图片 5"/>
          <p:cNvPicPr>
            <a:picLocks noChangeAspect="1"/>
          </p:cNvPicPr>
          <p:nvPr/>
        </p:nvPicPr>
        <p:blipFill>
          <a:blip r:embed="rId3"/>
          <a:stretch>
            <a:fillRect/>
          </a:stretch>
        </p:blipFill>
        <p:spPr>
          <a:xfrm>
            <a:off x="7821206" y="928397"/>
            <a:ext cx="2088047" cy="2845806"/>
          </a:xfrm>
          <a:prstGeom prst="rect">
            <a:avLst/>
          </a:prstGeom>
        </p:spPr>
      </p:pic>
      <p:pic>
        <p:nvPicPr>
          <p:cNvPr id="7" name="图片 6"/>
          <p:cNvPicPr>
            <a:picLocks noChangeAspect="1"/>
          </p:cNvPicPr>
          <p:nvPr/>
        </p:nvPicPr>
        <p:blipFill>
          <a:blip r:embed="rId4"/>
          <a:stretch>
            <a:fillRect/>
          </a:stretch>
        </p:blipFill>
        <p:spPr>
          <a:xfrm>
            <a:off x="9535167" y="3282884"/>
            <a:ext cx="2187438" cy="3157673"/>
          </a:xfrm>
          <a:prstGeom prst="rect">
            <a:avLst/>
          </a:prstGeom>
        </p:spPr>
      </p:pic>
    </p:spTree>
    <p:extLst>
      <p:ext uri="{BB962C8B-B14F-4D97-AF65-F5344CB8AC3E}">
        <p14:creationId xmlns:p14="http://schemas.microsoft.com/office/powerpoint/2010/main" val="374475543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7" y="1419714"/>
            <a:ext cx="11162882" cy="5771127"/>
          </a:xfrm>
        </p:spPr>
        <p:txBody>
          <a:bodyPr>
            <a:noAutofit/>
          </a:bodyPr>
          <a:lstStyle/>
          <a:p>
            <a:pPr marL="0" indent="0">
              <a:buNone/>
            </a:pPr>
            <a:r>
              <a:rPr lang="en-US" altLang="zh-CN" b="0" dirty="0"/>
              <a:t>            </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逐一找到未被访问过顶点，做深度优先遍历</a:t>
            </a:r>
          </a:p>
          <a:p>
            <a:pPr marL="0" indent="0">
              <a:buNone/>
            </a:pPr>
            <a:r>
              <a:rPr lang="en-US" altLang="zh-CN" b="0" dirty="0">
                <a:ea typeface="华文楷体" panose="02010600040101010101" pitchFamily="2" charset="-122"/>
                <a:cs typeface="Times New Roman" panose="02020603050405020304" pitchFamily="18" charset="0"/>
              </a:rPr>
              <a:t>	for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if (visited[</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continue;</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a:solidFill>
                  <a:srgbClr val="FF0000"/>
                </a:solidFill>
                <a:ea typeface="华文楷体" panose="02010600040101010101" pitchFamily="2" charset="-122"/>
                <a:cs typeface="Times New Roman" panose="02020603050405020304" pitchFamily="18" charset="0"/>
              </a:rPr>
              <a:t>visited[</a:t>
            </a:r>
            <a:r>
              <a:rPr lang="en-US" altLang="zh-CN" b="0" dirty="0" err="1">
                <a:solidFill>
                  <a:srgbClr val="FF0000"/>
                </a:solidFill>
                <a:ea typeface="华文楷体" panose="02010600040101010101" pitchFamily="2" charset="-122"/>
                <a:cs typeface="Times New Roman" panose="02020603050405020304" pitchFamily="18" charset="0"/>
              </a:rPr>
              <a:t>i</a:t>
            </a:r>
            <a:r>
              <a:rPr lang="en-US" altLang="zh-CN" b="0" dirty="0">
                <a:solidFill>
                  <a:srgbClr val="FF0000"/>
                </a:solidFill>
                <a:ea typeface="华文楷体" panose="02010600040101010101" pitchFamily="2" charset="-122"/>
                <a:cs typeface="Times New Roman" panose="02020603050405020304" pitchFamily="18" charset="0"/>
              </a:rPr>
              <a:t>] = true; </a:t>
            </a:r>
          </a:p>
          <a:p>
            <a:pPr marL="0" indent="0">
              <a:buNone/>
            </a:pPr>
            <a:r>
              <a:rPr lang="en-US" altLang="zh-CN" b="0" dirty="0">
                <a:solidFill>
                  <a:srgbClr val="FF0000"/>
                </a:solidFill>
                <a:ea typeface="华文楷体" panose="02010600040101010101" pitchFamily="2" charset="-122"/>
                <a:cs typeface="Times New Roman" panose="02020603050405020304" pitchFamily="18" charset="0"/>
              </a:rPr>
              <a:t>                </a:t>
            </a:r>
            <a:r>
              <a:rPr lang="en-US" altLang="zh-CN" b="0" dirty="0" err="1">
                <a:solidFill>
                  <a:srgbClr val="FF0000"/>
                </a:solidFill>
                <a:ea typeface="华文楷体" panose="02010600040101010101" pitchFamily="2" charset="-122"/>
                <a:cs typeface="Times New Roman" panose="02020603050405020304" pitchFamily="18" charset="0"/>
              </a:rPr>
              <a:t>cout</a:t>
            </a:r>
            <a:r>
              <a:rPr lang="en-US" altLang="zh-CN" b="0" dirty="0">
                <a:solidFill>
                  <a:srgbClr val="FF0000"/>
                </a:solidFill>
                <a:ea typeface="华文楷体" panose="02010600040101010101" pitchFamily="2" charset="-122"/>
                <a:cs typeface="Times New Roman" panose="02020603050405020304" pitchFamily="18" charset="0"/>
              </a:rPr>
              <a:t>&lt;&lt;</a:t>
            </a:r>
            <a:r>
              <a:rPr lang="en-US" altLang="zh-CN" b="0" dirty="0" err="1">
                <a:solidFill>
                  <a:srgbClr val="FF0000"/>
                </a:solidFill>
                <a:ea typeface="华文楷体" panose="02010600040101010101" pitchFamily="2" charset="-122"/>
                <a:cs typeface="Times New Roman" panose="02020603050405020304" pitchFamily="18" charset="0"/>
              </a:rPr>
              <a:t>verList</a:t>
            </a:r>
            <a:r>
              <a:rPr lang="en-US" altLang="zh-CN" b="0" dirty="0">
                <a:solidFill>
                  <a:srgbClr val="FF0000"/>
                </a:solidFill>
                <a:ea typeface="华文楷体" panose="02010600040101010101" pitchFamily="2" charset="-122"/>
                <a:cs typeface="Times New Roman" panose="02020603050405020304" pitchFamily="18" charset="0"/>
              </a:rPr>
              <a:t>[</a:t>
            </a:r>
            <a:r>
              <a:rPr lang="en-US" altLang="zh-CN" b="0" dirty="0" err="1">
                <a:solidFill>
                  <a:srgbClr val="FF0000"/>
                </a:solidFill>
                <a:ea typeface="华文楷体" panose="02010600040101010101" pitchFamily="2" charset="-122"/>
                <a:cs typeface="Times New Roman" panose="02020603050405020304" pitchFamily="18" charset="0"/>
              </a:rPr>
              <a:t>i</a:t>
            </a:r>
            <a:r>
              <a:rPr lang="en-US" altLang="zh-CN" b="0" dirty="0">
                <a:solidFill>
                  <a:srgbClr val="FF0000"/>
                </a:solidFill>
                <a:ea typeface="华文楷体" panose="02010600040101010101" pitchFamily="2" charset="-122"/>
                <a:cs typeface="Times New Roman" panose="02020603050405020304" pitchFamily="18" charset="0"/>
              </a:rPr>
              <a:t>].data&lt;&lt;'\t';</a:t>
            </a:r>
            <a:endParaRPr lang="zh-CN" altLang="zh-CN" b="0" dirty="0">
              <a:solidFill>
                <a:srgbClr val="FF0000"/>
              </a:solidFill>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a:solidFill>
                  <a:srgbClr val="FF0000"/>
                </a:solidFill>
                <a:ea typeface="华文楷体" panose="02010600040101010101" pitchFamily="2" charset="-122"/>
                <a:cs typeface="Times New Roman" panose="02020603050405020304" pitchFamily="18" charset="0"/>
              </a:rPr>
              <a:t>if </a:t>
            </a:r>
            <a:r>
              <a:rPr lang="zh-CN" altLang="en-US" b="0" dirty="0">
                <a:solidFill>
                  <a:srgbClr val="FF0000"/>
                </a:solidFill>
                <a:ea typeface="华文楷体" panose="02010600040101010101" pitchFamily="2" charset="-122"/>
                <a:cs typeface="Times New Roman" panose="02020603050405020304" pitchFamily="18" charset="0"/>
              </a:rPr>
              <a:t>（</a:t>
            </a:r>
            <a:r>
              <a:rPr lang="en-US" altLang="zh-CN" b="0" dirty="0" err="1">
                <a:solidFill>
                  <a:srgbClr val="FF0000"/>
                </a:solidFill>
                <a:ea typeface="华文楷体" panose="02010600040101010101" pitchFamily="2" charset="-122"/>
                <a:cs typeface="Times New Roman" panose="02020603050405020304" pitchFamily="18" charset="0"/>
              </a:rPr>
              <a:t>verList</a:t>
            </a:r>
            <a:r>
              <a:rPr lang="en-US" altLang="zh-CN" b="0" dirty="0">
                <a:solidFill>
                  <a:srgbClr val="FF0000"/>
                </a:solidFill>
                <a:ea typeface="华文楷体" panose="02010600040101010101" pitchFamily="2" charset="-122"/>
                <a:cs typeface="Times New Roman" panose="02020603050405020304" pitchFamily="18" charset="0"/>
              </a:rPr>
              <a:t>[</a:t>
            </a:r>
            <a:r>
              <a:rPr lang="en-US" altLang="zh-CN" b="0" dirty="0" err="1">
                <a:solidFill>
                  <a:srgbClr val="FF0000"/>
                </a:solidFill>
                <a:ea typeface="华文楷体" panose="02010600040101010101" pitchFamily="2" charset="-122"/>
                <a:cs typeface="Times New Roman" panose="02020603050405020304" pitchFamily="18" charset="0"/>
              </a:rPr>
              <a:t>i</a:t>
            </a:r>
            <a:r>
              <a:rPr lang="en-US" altLang="zh-CN" b="0" dirty="0">
                <a:solidFill>
                  <a:srgbClr val="FF0000"/>
                </a:solidFill>
                <a:ea typeface="华文楷体" panose="02010600040101010101" pitchFamily="2" charset="-122"/>
                <a:cs typeface="Times New Roman" panose="02020603050405020304" pitchFamily="18" charset="0"/>
              </a:rPr>
              <a:t>].adj) </a:t>
            </a:r>
            <a:r>
              <a:rPr lang="en-US" altLang="zh-CN" b="0" dirty="0" err="1">
                <a:solidFill>
                  <a:srgbClr val="FF0000"/>
                </a:solidFill>
                <a:ea typeface="华文楷体" panose="02010600040101010101" pitchFamily="2" charset="-122"/>
                <a:cs typeface="Times New Roman" panose="02020603050405020304" pitchFamily="18" charset="0"/>
              </a:rPr>
              <a:t>s.push</a:t>
            </a:r>
            <a:r>
              <a:rPr lang="en-US" altLang="zh-CN" b="0" dirty="0">
                <a:solidFill>
                  <a:srgbClr val="FF0000"/>
                </a:solidFill>
                <a:ea typeface="华文楷体" panose="02010600040101010101" pitchFamily="2" charset="-122"/>
                <a:cs typeface="Times New Roman" panose="02020603050405020304" pitchFamily="18" charset="0"/>
              </a:rPr>
              <a:t>(</a:t>
            </a:r>
            <a:r>
              <a:rPr lang="en-US" altLang="zh-CN" b="0" dirty="0" err="1">
                <a:solidFill>
                  <a:srgbClr val="FF0000"/>
                </a:solidFill>
                <a:ea typeface="华文楷体" panose="02010600040101010101" pitchFamily="2" charset="-122"/>
                <a:cs typeface="Times New Roman" panose="02020603050405020304" pitchFamily="18" charset="0"/>
              </a:rPr>
              <a:t>verList</a:t>
            </a:r>
            <a:r>
              <a:rPr lang="en-US" altLang="zh-CN" b="0" dirty="0">
                <a:solidFill>
                  <a:srgbClr val="FF0000"/>
                </a:solidFill>
                <a:ea typeface="华文楷体" panose="02010600040101010101" pitchFamily="2" charset="-122"/>
                <a:cs typeface="Times New Roman" panose="02020603050405020304" pitchFamily="18" charset="0"/>
              </a:rPr>
              <a:t>[</a:t>
            </a:r>
            <a:r>
              <a:rPr lang="en-US" altLang="zh-CN" b="0" dirty="0" err="1">
                <a:solidFill>
                  <a:srgbClr val="FF0000"/>
                </a:solidFill>
                <a:ea typeface="华文楷体" panose="02010600040101010101" pitchFamily="2" charset="-122"/>
                <a:cs typeface="Times New Roman" panose="02020603050405020304" pitchFamily="18" charset="0"/>
              </a:rPr>
              <a:t>i</a:t>
            </a:r>
            <a:r>
              <a:rPr lang="en-US" altLang="zh-CN" b="0" dirty="0">
                <a:solidFill>
                  <a:srgbClr val="FF0000"/>
                </a:solidFill>
                <a:ea typeface="华文楷体" panose="02010600040101010101" pitchFamily="2" charset="-122"/>
                <a:cs typeface="Times New Roman" panose="02020603050405020304" pitchFamily="18" charset="0"/>
              </a:rPr>
              <a:t>].adj);</a:t>
            </a:r>
            <a:endParaRPr lang="zh-CN" altLang="zh-CN" b="0" dirty="0">
              <a:solidFill>
                <a:srgbClr val="FF0000"/>
              </a:solidFill>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while (!</a:t>
            </a:r>
            <a:r>
              <a:rPr lang="en-US" altLang="zh-CN" b="0" dirty="0" err="1">
                <a:ea typeface="华文楷体" panose="02010600040101010101" pitchFamily="2" charset="-122"/>
                <a:cs typeface="Times New Roman" panose="02020603050405020304" pitchFamily="18" charset="0"/>
              </a:rPr>
              <a:t>s.isEmpty</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a:t>
            </a:r>
            <a:r>
              <a:rPr lang="en-US" altLang="zh-CN" b="0" dirty="0">
                <a:solidFill>
                  <a:srgbClr val="FF0000"/>
                </a:solidFill>
                <a:ea typeface="华文楷体" panose="02010600040101010101" pitchFamily="2" charset="-122"/>
                <a:cs typeface="Times New Roman" panose="02020603050405020304" pitchFamily="18" charset="0"/>
              </a:rPr>
              <a:t>p = </a:t>
            </a:r>
            <a:r>
              <a:rPr lang="en-US" altLang="zh-CN" b="0" dirty="0" err="1">
                <a:solidFill>
                  <a:srgbClr val="FF0000"/>
                </a:solidFill>
                <a:ea typeface="华文楷体" panose="02010600040101010101" pitchFamily="2" charset="-122"/>
                <a:cs typeface="Times New Roman" panose="02020603050405020304" pitchFamily="18" charset="0"/>
              </a:rPr>
              <a:t>s.top</a:t>
            </a:r>
            <a:r>
              <a:rPr lang="en-US" altLang="zh-CN" b="0" dirty="0">
                <a:solidFill>
                  <a:srgbClr val="FF0000"/>
                </a:solidFill>
                <a:ea typeface="华文楷体" panose="02010600040101010101" pitchFamily="2" charset="-122"/>
                <a:cs typeface="Times New Roman" panose="02020603050405020304" pitchFamily="18" charset="0"/>
              </a:rPr>
              <a:t>();  </a:t>
            </a:r>
            <a:r>
              <a:rPr lang="en-US" altLang="zh-CN" b="0" dirty="0" err="1">
                <a:solidFill>
                  <a:srgbClr val="FF0000"/>
                </a:solidFill>
                <a:ea typeface="华文楷体" panose="02010600040101010101" pitchFamily="2" charset="-122"/>
                <a:cs typeface="Times New Roman" panose="02020603050405020304" pitchFamily="18" charset="0"/>
              </a:rPr>
              <a:t>s.pop</a:t>
            </a:r>
            <a:r>
              <a:rPr lang="en-US" altLang="zh-CN" b="0" dirty="0">
                <a:solidFill>
                  <a:srgbClr val="FF0000"/>
                </a:solidFill>
                <a:ea typeface="华文楷体" panose="02010600040101010101" pitchFamily="2" charset="-122"/>
                <a:cs typeface="Times New Roman" panose="02020603050405020304" pitchFamily="18" charset="0"/>
              </a:rPr>
              <a:t>();</a:t>
            </a:r>
          </a:p>
          <a:p>
            <a:pPr marL="0" indent="0">
              <a:buNone/>
            </a:pPr>
            <a:r>
              <a:rPr lang="en-US" altLang="zh-CN" b="0" dirty="0">
                <a:solidFill>
                  <a:srgbClr val="FF0000"/>
                </a:solidFill>
                <a:ea typeface="华文楷体" panose="02010600040101010101" pitchFamily="2" charset="-122"/>
                <a:cs typeface="Times New Roman" panose="02020603050405020304" pitchFamily="18" charset="0"/>
              </a:rPr>
              <a:t>                   if (p-&gt;link) </a:t>
            </a:r>
            <a:r>
              <a:rPr lang="en-US" altLang="zh-CN" b="0" dirty="0" err="1">
                <a:solidFill>
                  <a:srgbClr val="FF0000"/>
                </a:solidFill>
                <a:ea typeface="华文楷体" panose="02010600040101010101" pitchFamily="2" charset="-122"/>
                <a:cs typeface="Times New Roman" panose="02020603050405020304" pitchFamily="18" charset="0"/>
              </a:rPr>
              <a:t>s.push</a:t>
            </a:r>
            <a:r>
              <a:rPr lang="en-US" altLang="zh-CN" b="0" dirty="0">
                <a:solidFill>
                  <a:srgbClr val="FF0000"/>
                </a:solidFill>
                <a:ea typeface="华文楷体" panose="02010600040101010101" pitchFamily="2" charset="-122"/>
                <a:cs typeface="Times New Roman" panose="02020603050405020304" pitchFamily="18" charset="0"/>
              </a:rPr>
              <a:t>(p-&gt;link);</a:t>
            </a:r>
            <a:endParaRPr lang="zh-CN" altLang="zh-CN" b="0" dirty="0">
              <a:solidFill>
                <a:srgbClr val="FF0000"/>
              </a:solidFill>
              <a:ea typeface="华文楷体" panose="02010600040101010101" pitchFamily="2" charset="-122"/>
              <a:cs typeface="Times New Roman" panose="02020603050405020304" pitchFamily="18" charset="0"/>
            </a:endParaRPr>
          </a:p>
          <a:p>
            <a:pPr marL="0" indent="0">
              <a:buNone/>
            </a:pPr>
            <a:r>
              <a:rPr lang="en-US" altLang="zh-CN" b="0" dirty="0">
                <a:solidFill>
                  <a:srgbClr val="FF0000"/>
                </a:solidFill>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深度优先遍历的</a:t>
            </a:r>
            <a:r>
              <a:rPr lang="zh-CN" altLang="en-US" dirty="0">
                <a:latin typeface="华文楷体" panose="02010600040101010101" pitchFamily="2" charset="-122"/>
                <a:ea typeface="华文楷体" panose="02010600040101010101" pitchFamily="2" charset="-122"/>
              </a:rPr>
              <a:t>非</a:t>
            </a:r>
            <a:r>
              <a:rPr lang="zh-CN" altLang="zh-CN" dirty="0">
                <a:latin typeface="华文楷体" panose="02010600040101010101" pitchFamily="2" charset="-122"/>
                <a:ea typeface="华文楷体" panose="02010600040101010101" pitchFamily="2" charset="-122"/>
              </a:rPr>
              <a:t>递归算法</a:t>
            </a:r>
            <a:r>
              <a:rPr lang="zh-CN" altLang="en-US" dirty="0">
                <a:latin typeface="华文楷体" panose="02010600040101010101" pitchFamily="2" charset="-122"/>
                <a:ea typeface="华文楷体" panose="02010600040101010101" pitchFamily="2" charset="-122"/>
              </a:rPr>
              <a:t>实现</a:t>
            </a:r>
            <a:r>
              <a:rPr lang="en-US" altLang="zh-CN" dirty="0">
                <a:solidFill>
                  <a:srgbClr val="FF0000"/>
                </a:solidFill>
                <a:latin typeface="华文楷体" panose="02010600040101010101" pitchFamily="2" charset="-122"/>
                <a:ea typeface="华文楷体" panose="02010600040101010101" pitchFamily="2" charset="-122"/>
              </a:rPr>
              <a:t>-</a:t>
            </a:r>
            <a:r>
              <a:rPr lang="zh-CN" altLang="en-US" dirty="0">
                <a:solidFill>
                  <a:srgbClr val="FF0000"/>
                </a:solidFill>
                <a:latin typeface="华文楷体" panose="02010600040101010101" pitchFamily="2" charset="-122"/>
                <a:ea typeface="华文楷体" panose="02010600040101010101" pitchFamily="2" charset="-122"/>
              </a:rPr>
              <a:t>改进</a:t>
            </a:r>
            <a:r>
              <a:rPr lang="zh-CN" altLang="en-US" dirty="0">
                <a:latin typeface="华文楷体" panose="02010600040101010101" pitchFamily="2" charset="-122"/>
                <a:ea typeface="华文楷体" panose="02010600040101010101" pitchFamily="2" charset="-122"/>
              </a:rPr>
              <a:t>：</a:t>
            </a:r>
          </a:p>
        </p:txBody>
      </p:sp>
    </p:spTree>
    <p:extLst>
      <p:ext uri="{BB962C8B-B14F-4D97-AF65-F5344CB8AC3E}">
        <p14:creationId xmlns:p14="http://schemas.microsoft.com/office/powerpoint/2010/main" val="386225873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7" y="1419715"/>
            <a:ext cx="11162882" cy="5219624"/>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a:solidFill>
                  <a:srgbClr val="FF0000"/>
                </a:solidFill>
                <a:ea typeface="华文楷体" panose="02010600040101010101" pitchFamily="2" charset="-122"/>
                <a:cs typeface="Times New Roman" panose="02020603050405020304" pitchFamily="18" charset="0"/>
              </a:rPr>
              <a:t>if (!visited[p-&gt;</a:t>
            </a:r>
            <a:r>
              <a:rPr lang="en-US" altLang="zh-CN" b="0" dirty="0" err="1">
                <a:solidFill>
                  <a:srgbClr val="FF0000"/>
                </a:solidFill>
                <a:ea typeface="华文楷体" panose="02010600040101010101" pitchFamily="2" charset="-122"/>
                <a:cs typeface="Times New Roman" panose="02020603050405020304" pitchFamily="18" charset="0"/>
              </a:rPr>
              <a:t>dest</a:t>
            </a:r>
            <a:r>
              <a:rPr lang="en-US" altLang="zh-CN" b="0" dirty="0">
                <a:solidFill>
                  <a:srgbClr val="FF0000"/>
                </a:solidFill>
                <a:ea typeface="华文楷体" panose="02010600040101010101" pitchFamily="2" charset="-122"/>
                <a:cs typeface="Times New Roman" panose="02020603050405020304" pitchFamily="18" charset="0"/>
              </a:rPr>
              <a:t>]) { </a:t>
            </a:r>
          </a:p>
          <a:p>
            <a:pPr marL="0" indent="0">
              <a:buNone/>
            </a:pPr>
            <a:r>
              <a:rPr lang="en-US" altLang="zh-CN" b="0" dirty="0">
                <a:solidFill>
                  <a:srgbClr val="FF0000"/>
                </a:solidFill>
                <a:ea typeface="华文楷体" panose="02010600040101010101" pitchFamily="2" charset="-122"/>
                <a:cs typeface="Times New Roman" panose="02020603050405020304" pitchFamily="18" charset="0"/>
              </a:rPr>
              <a:t>		</a:t>
            </a:r>
            <a:r>
              <a:rPr lang="en-US" altLang="zh-CN" b="0" dirty="0" err="1">
                <a:solidFill>
                  <a:srgbClr val="FF0000"/>
                </a:solidFill>
                <a:ea typeface="华文楷体" panose="02010600040101010101" pitchFamily="2" charset="-122"/>
                <a:cs typeface="Times New Roman" panose="02020603050405020304" pitchFamily="18" charset="0"/>
              </a:rPr>
              <a:t>cout</a:t>
            </a:r>
            <a:r>
              <a:rPr lang="en-US" altLang="zh-CN" b="0" dirty="0">
                <a:solidFill>
                  <a:srgbClr val="FF0000"/>
                </a:solidFill>
                <a:ea typeface="华文楷体" panose="02010600040101010101" pitchFamily="2" charset="-122"/>
                <a:cs typeface="Times New Roman" panose="02020603050405020304" pitchFamily="18" charset="0"/>
              </a:rPr>
              <a:t>&lt;&lt;</a:t>
            </a:r>
            <a:r>
              <a:rPr lang="en-US" altLang="zh-CN" b="0" dirty="0" err="1">
                <a:solidFill>
                  <a:srgbClr val="FF0000"/>
                </a:solidFill>
                <a:ea typeface="华文楷体" panose="02010600040101010101" pitchFamily="2" charset="-122"/>
                <a:cs typeface="Times New Roman" panose="02020603050405020304" pitchFamily="18" charset="0"/>
              </a:rPr>
              <a:t>verList</a:t>
            </a:r>
            <a:r>
              <a:rPr lang="en-US" altLang="zh-CN" b="0" dirty="0">
                <a:solidFill>
                  <a:srgbClr val="FF0000"/>
                </a:solidFill>
                <a:ea typeface="华文楷体" panose="02010600040101010101" pitchFamily="2" charset="-122"/>
                <a:cs typeface="Times New Roman" panose="02020603050405020304" pitchFamily="18" charset="0"/>
              </a:rPr>
              <a:t>[p-&gt;</a:t>
            </a:r>
            <a:r>
              <a:rPr lang="en-US" altLang="zh-CN" b="0" dirty="0" err="1">
                <a:solidFill>
                  <a:srgbClr val="FF0000"/>
                </a:solidFill>
                <a:ea typeface="华文楷体" panose="02010600040101010101" pitchFamily="2" charset="-122"/>
                <a:cs typeface="Times New Roman" panose="02020603050405020304" pitchFamily="18" charset="0"/>
              </a:rPr>
              <a:t>dest</a:t>
            </a:r>
            <a:r>
              <a:rPr lang="en-US" altLang="zh-CN" b="0" dirty="0">
                <a:solidFill>
                  <a:srgbClr val="FF0000"/>
                </a:solidFill>
                <a:ea typeface="华文楷体" panose="02010600040101010101" pitchFamily="2" charset="-122"/>
                <a:cs typeface="Times New Roman" panose="02020603050405020304" pitchFamily="18" charset="0"/>
              </a:rPr>
              <a:t>].data&lt;&lt;'\t’;  </a:t>
            </a:r>
          </a:p>
          <a:p>
            <a:pPr marL="0" indent="0">
              <a:buNone/>
            </a:pPr>
            <a:r>
              <a:rPr lang="en-US" altLang="zh-CN" b="0" dirty="0">
                <a:solidFill>
                  <a:srgbClr val="FF0000"/>
                </a:solidFill>
                <a:ea typeface="华文楷体" panose="02010600040101010101" pitchFamily="2" charset="-122"/>
                <a:cs typeface="Times New Roman" panose="02020603050405020304" pitchFamily="18" charset="0"/>
              </a:rPr>
              <a:t>                        visited[p-&gt;</a:t>
            </a:r>
            <a:r>
              <a:rPr lang="en-US" altLang="zh-CN" b="0" dirty="0" err="1">
                <a:solidFill>
                  <a:srgbClr val="FF0000"/>
                </a:solidFill>
                <a:ea typeface="华文楷体" panose="02010600040101010101" pitchFamily="2" charset="-122"/>
                <a:cs typeface="Times New Roman" panose="02020603050405020304" pitchFamily="18" charset="0"/>
              </a:rPr>
              <a:t>dest</a:t>
            </a:r>
            <a:r>
              <a:rPr lang="en-US" altLang="zh-CN" b="0" dirty="0">
                <a:solidFill>
                  <a:srgbClr val="FF0000"/>
                </a:solidFill>
                <a:ea typeface="华文楷体" panose="02010600040101010101" pitchFamily="2" charset="-122"/>
                <a:cs typeface="Times New Roman" panose="02020603050405020304" pitchFamily="18" charset="0"/>
              </a:rPr>
              <a:t>] = true;  </a:t>
            </a:r>
          </a:p>
          <a:p>
            <a:pPr marL="0" indent="0">
              <a:buNone/>
            </a:pPr>
            <a:r>
              <a:rPr lang="en-US" altLang="zh-CN" b="0" dirty="0">
                <a:solidFill>
                  <a:srgbClr val="FF0000"/>
                </a:solidFill>
                <a:ea typeface="华文楷体" panose="02010600040101010101" pitchFamily="2" charset="-122"/>
                <a:cs typeface="Times New Roman" panose="02020603050405020304" pitchFamily="18" charset="0"/>
              </a:rPr>
              <a:t>                        if (</a:t>
            </a:r>
            <a:r>
              <a:rPr lang="en-US" altLang="zh-CN" b="0" dirty="0" err="1">
                <a:solidFill>
                  <a:srgbClr val="FF0000"/>
                </a:solidFill>
                <a:ea typeface="华文楷体" panose="02010600040101010101" pitchFamily="2" charset="-122"/>
                <a:cs typeface="Times New Roman" panose="02020603050405020304" pitchFamily="18" charset="0"/>
              </a:rPr>
              <a:t>verList</a:t>
            </a:r>
            <a:r>
              <a:rPr lang="en-US" altLang="zh-CN" b="0" dirty="0">
                <a:solidFill>
                  <a:srgbClr val="FF0000"/>
                </a:solidFill>
                <a:ea typeface="华文楷体" panose="02010600040101010101" pitchFamily="2" charset="-122"/>
                <a:cs typeface="Times New Roman" panose="02020603050405020304" pitchFamily="18" charset="0"/>
              </a:rPr>
              <a:t>[p-&gt;</a:t>
            </a:r>
            <a:r>
              <a:rPr lang="en-US" altLang="zh-CN" b="0" dirty="0" err="1">
                <a:solidFill>
                  <a:srgbClr val="FF0000"/>
                </a:solidFill>
                <a:ea typeface="华文楷体" panose="02010600040101010101" pitchFamily="2" charset="-122"/>
                <a:cs typeface="Times New Roman" panose="02020603050405020304" pitchFamily="18" charset="0"/>
              </a:rPr>
              <a:t>dest</a:t>
            </a:r>
            <a:r>
              <a:rPr lang="en-US" altLang="zh-CN" b="0" dirty="0">
                <a:solidFill>
                  <a:srgbClr val="FF0000"/>
                </a:solidFill>
                <a:ea typeface="华文楷体" panose="02010600040101010101" pitchFamily="2" charset="-122"/>
                <a:cs typeface="Times New Roman" panose="02020603050405020304" pitchFamily="18" charset="0"/>
              </a:rPr>
              <a:t>].adj)</a:t>
            </a:r>
          </a:p>
          <a:p>
            <a:pPr marL="0" indent="0">
              <a:buNone/>
            </a:pPr>
            <a:r>
              <a:rPr lang="en-US" altLang="zh-CN" b="0" dirty="0">
                <a:solidFill>
                  <a:srgbClr val="FF0000"/>
                </a:solidFill>
                <a:ea typeface="华文楷体" panose="02010600040101010101" pitchFamily="2" charset="-122"/>
                <a:cs typeface="Times New Roman" panose="02020603050405020304" pitchFamily="18" charset="0"/>
              </a:rPr>
              <a:t>			</a:t>
            </a:r>
            <a:r>
              <a:rPr lang="en-US" altLang="zh-CN" b="0" dirty="0" err="1">
                <a:solidFill>
                  <a:srgbClr val="FF0000"/>
                </a:solidFill>
                <a:ea typeface="华文楷体" panose="02010600040101010101" pitchFamily="2" charset="-122"/>
                <a:cs typeface="Times New Roman" panose="02020603050405020304" pitchFamily="18" charset="0"/>
              </a:rPr>
              <a:t>s.push</a:t>
            </a:r>
            <a:r>
              <a:rPr lang="en-US" altLang="zh-CN" b="0" dirty="0">
                <a:solidFill>
                  <a:srgbClr val="FF0000"/>
                </a:solidFill>
                <a:ea typeface="华文楷体" panose="02010600040101010101" pitchFamily="2" charset="-122"/>
                <a:cs typeface="Times New Roman" panose="02020603050405020304" pitchFamily="18" charset="0"/>
              </a:rPr>
              <a:t>(</a:t>
            </a:r>
            <a:r>
              <a:rPr lang="en-US" altLang="zh-CN" b="0" dirty="0" err="1">
                <a:solidFill>
                  <a:srgbClr val="FF0000"/>
                </a:solidFill>
                <a:ea typeface="华文楷体" panose="02010600040101010101" pitchFamily="2" charset="-122"/>
                <a:cs typeface="Times New Roman" panose="02020603050405020304" pitchFamily="18" charset="0"/>
              </a:rPr>
              <a:t>verList</a:t>
            </a:r>
            <a:r>
              <a:rPr lang="en-US" altLang="zh-CN" b="0" dirty="0">
                <a:solidFill>
                  <a:srgbClr val="FF0000"/>
                </a:solidFill>
                <a:ea typeface="华文楷体" panose="02010600040101010101" pitchFamily="2" charset="-122"/>
                <a:cs typeface="Times New Roman" panose="02020603050405020304" pitchFamily="18" charset="0"/>
              </a:rPr>
              <a:t>[p-&gt;</a:t>
            </a:r>
            <a:r>
              <a:rPr lang="en-US" altLang="zh-CN" b="0" dirty="0" err="1">
                <a:solidFill>
                  <a:srgbClr val="FF0000"/>
                </a:solidFill>
                <a:ea typeface="华文楷体" panose="02010600040101010101" pitchFamily="2" charset="-122"/>
                <a:cs typeface="Times New Roman" panose="02020603050405020304" pitchFamily="18" charset="0"/>
              </a:rPr>
              <a:t>dest</a:t>
            </a:r>
            <a:r>
              <a:rPr lang="en-US" altLang="zh-CN" b="0" dirty="0">
                <a:solidFill>
                  <a:srgbClr val="FF0000"/>
                </a:solidFill>
                <a:ea typeface="华文楷体" panose="02010600040101010101" pitchFamily="2" charset="-122"/>
                <a:cs typeface="Times New Roman" panose="02020603050405020304" pitchFamily="18" charset="0"/>
              </a:rPr>
              <a:t>].adj);      </a:t>
            </a:r>
          </a:p>
          <a:p>
            <a:pPr marL="0" indent="0">
              <a:buNone/>
            </a:pPr>
            <a:r>
              <a:rPr lang="en-US" altLang="zh-CN" b="0" dirty="0">
                <a:solidFill>
                  <a:srgbClr val="FF0000"/>
                </a:solidFill>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p>
          <a:p>
            <a:pPr marL="0" indent="0">
              <a:buNone/>
            </a:pP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深度优先遍历的</a:t>
            </a:r>
            <a:r>
              <a:rPr lang="zh-CN" altLang="en-US" dirty="0">
                <a:latin typeface="华文楷体" panose="02010600040101010101" pitchFamily="2" charset="-122"/>
                <a:ea typeface="华文楷体" panose="02010600040101010101" pitchFamily="2" charset="-122"/>
              </a:rPr>
              <a:t>非</a:t>
            </a:r>
            <a:r>
              <a:rPr lang="zh-CN" altLang="zh-CN" dirty="0">
                <a:latin typeface="华文楷体" panose="02010600040101010101" pitchFamily="2" charset="-122"/>
                <a:ea typeface="华文楷体" panose="02010600040101010101" pitchFamily="2" charset="-122"/>
              </a:rPr>
              <a:t>递归算法</a:t>
            </a:r>
            <a:r>
              <a:rPr lang="zh-CN" altLang="en-US" dirty="0">
                <a:latin typeface="华文楷体" panose="02010600040101010101" pitchFamily="2" charset="-122"/>
                <a:ea typeface="华文楷体" panose="02010600040101010101" pitchFamily="2" charset="-122"/>
              </a:rPr>
              <a:t>实现</a:t>
            </a:r>
            <a:r>
              <a:rPr lang="en-US" altLang="zh-CN" dirty="0">
                <a:solidFill>
                  <a:srgbClr val="FF0000"/>
                </a:solidFill>
                <a:latin typeface="华文楷体" panose="02010600040101010101" pitchFamily="2" charset="-122"/>
                <a:ea typeface="华文楷体" panose="02010600040101010101" pitchFamily="2" charset="-122"/>
              </a:rPr>
              <a:t>-</a:t>
            </a:r>
            <a:r>
              <a:rPr lang="zh-CN" altLang="en-US" dirty="0">
                <a:solidFill>
                  <a:srgbClr val="FF0000"/>
                </a:solidFill>
                <a:latin typeface="华文楷体" panose="02010600040101010101" pitchFamily="2" charset="-122"/>
                <a:ea typeface="华文楷体" panose="02010600040101010101" pitchFamily="2" charset="-122"/>
              </a:rPr>
              <a:t>改进</a:t>
            </a:r>
            <a:r>
              <a:rPr lang="zh-CN" altLang="en-US" dirty="0">
                <a:latin typeface="华文楷体" panose="02010600040101010101" pitchFamily="2" charset="-122"/>
                <a:ea typeface="华文楷体" panose="02010600040101010101" pitchFamily="2" charset="-122"/>
              </a:rPr>
              <a:t>：</a:t>
            </a:r>
          </a:p>
        </p:txBody>
      </p:sp>
      <p:pic>
        <p:nvPicPr>
          <p:cNvPr id="2" name="图片 1">
            <a:extLst>
              <a:ext uri="{FF2B5EF4-FFF2-40B4-BE49-F238E27FC236}">
                <a16:creationId xmlns:a16="http://schemas.microsoft.com/office/drawing/2014/main" id="{EE1A82BC-BD5C-C595-265F-F1B49A628828}"/>
              </a:ext>
            </a:extLst>
          </p:cNvPr>
          <p:cNvPicPr>
            <a:picLocks noChangeAspect="1"/>
          </p:cNvPicPr>
          <p:nvPr/>
        </p:nvPicPr>
        <p:blipFill>
          <a:blip r:embed="rId3"/>
          <a:stretch>
            <a:fillRect/>
          </a:stretch>
        </p:blipFill>
        <p:spPr>
          <a:xfrm>
            <a:off x="8526303" y="2608693"/>
            <a:ext cx="2717940" cy="3403775"/>
          </a:xfrm>
          <a:prstGeom prst="rect">
            <a:avLst/>
          </a:prstGeom>
        </p:spPr>
      </p:pic>
      <p:sp>
        <p:nvSpPr>
          <p:cNvPr id="3" name="文本框 2">
            <a:extLst>
              <a:ext uri="{FF2B5EF4-FFF2-40B4-BE49-F238E27FC236}">
                <a16:creationId xmlns:a16="http://schemas.microsoft.com/office/drawing/2014/main" id="{188B0D54-98BD-52CF-6001-EABE344BFA3D}"/>
              </a:ext>
            </a:extLst>
          </p:cNvPr>
          <p:cNvSpPr txBox="1"/>
          <p:nvPr/>
        </p:nvSpPr>
        <p:spPr>
          <a:xfrm>
            <a:off x="3438143" y="4828032"/>
            <a:ext cx="4908499" cy="923330"/>
          </a:xfrm>
          <a:prstGeom prst="rect">
            <a:avLst/>
          </a:prstGeom>
          <a:noFill/>
        </p:spPr>
        <p:txBody>
          <a:bodyPr wrap="square" rtlCol="0">
            <a:spAutoFit/>
          </a:bodyPr>
          <a:lstStyle/>
          <a:p>
            <a:r>
              <a:rPr lang="zh-CN" altLang="en-US" dirty="0">
                <a:solidFill>
                  <a:srgbClr val="FF0000"/>
                </a:solidFill>
              </a:rPr>
              <a:t>改进后结果：</a:t>
            </a:r>
            <a:endParaRPr lang="en-US" altLang="zh-CN" dirty="0">
              <a:solidFill>
                <a:srgbClr val="FF0000"/>
              </a:solidFill>
            </a:endParaRPr>
          </a:p>
          <a:p>
            <a:r>
              <a:rPr lang="en-US" altLang="zh-CN" dirty="0">
                <a:solidFill>
                  <a:srgbClr val="FF0000"/>
                </a:solidFill>
              </a:rPr>
              <a:t>For while</a:t>
            </a:r>
            <a:r>
              <a:rPr lang="zh-CN" altLang="en-US" dirty="0">
                <a:solidFill>
                  <a:srgbClr val="FF0000"/>
                </a:solidFill>
              </a:rPr>
              <a:t>循环使得每条边进栈一次且仅一次，每个顶点访问一次，时间效率</a:t>
            </a:r>
            <a:r>
              <a:rPr lang="en-US" altLang="zh-CN" dirty="0">
                <a:solidFill>
                  <a:srgbClr val="FF0000"/>
                </a:solidFill>
              </a:rPr>
              <a:t>O</a:t>
            </a:r>
            <a:r>
              <a:rPr lang="zh-CN" altLang="en-US" dirty="0">
                <a:solidFill>
                  <a:srgbClr val="FF0000"/>
                </a:solidFill>
              </a:rPr>
              <a:t>（</a:t>
            </a:r>
            <a:r>
              <a:rPr lang="en-US" altLang="zh-CN" dirty="0" err="1">
                <a:solidFill>
                  <a:srgbClr val="FF0000"/>
                </a:solidFill>
              </a:rPr>
              <a:t>n+e</a:t>
            </a:r>
            <a:r>
              <a:rPr lang="zh-CN" altLang="en-US" dirty="0">
                <a:solidFill>
                  <a:srgbClr val="FF0000"/>
                </a:solidFill>
              </a:rPr>
              <a:t>）</a:t>
            </a:r>
          </a:p>
        </p:txBody>
      </p:sp>
    </p:spTree>
    <p:extLst>
      <p:ext uri="{BB962C8B-B14F-4D97-AF65-F5344CB8AC3E}">
        <p14:creationId xmlns:p14="http://schemas.microsoft.com/office/powerpoint/2010/main" val="203822705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9" y="1757646"/>
            <a:ext cx="11162882" cy="3013136"/>
          </a:xfrm>
        </p:spPr>
        <p:txBody>
          <a:bodyPr>
            <a:noAutofit/>
          </a:bodyPr>
          <a:lstStyle/>
          <a:p>
            <a:pPr marL="0" indent="0">
              <a:buNone/>
            </a:pPr>
            <a:r>
              <a:rPr lang="zh-CN" altLang="zh-CN" sz="2800" b="0" dirty="0">
                <a:ea typeface="华文楷体" pitchFamily="2" charset="-122"/>
                <a:cs typeface="Times New Roman" panose="02020603050405020304" pitchFamily="18" charset="0"/>
              </a:rPr>
              <a:t>如果图用邻接矩阵存储，访问完顶点</a:t>
            </a:r>
            <a:r>
              <a:rPr lang="en-US" altLang="zh-CN" sz="2800" b="0" dirty="0" err="1">
                <a:ea typeface="华文楷体" pitchFamily="2" charset="-122"/>
                <a:cs typeface="Times New Roman" panose="02020603050405020304" pitchFamily="18" charset="0"/>
              </a:rPr>
              <a:t>i</a:t>
            </a:r>
            <a:r>
              <a:rPr lang="zh-CN" altLang="zh-CN" sz="2800" b="0" dirty="0">
                <a:ea typeface="华文楷体" pitchFamily="2" charset="-122"/>
                <a:cs typeface="Times New Roman" panose="02020603050405020304" pitchFamily="18" charset="0"/>
              </a:rPr>
              <a:t>，可从第</a:t>
            </a:r>
            <a:r>
              <a:rPr lang="en-US" altLang="zh-CN" sz="2800" b="0" dirty="0">
                <a:ea typeface="华文楷体" pitchFamily="2" charset="-122"/>
                <a:cs typeface="Times New Roman" panose="02020603050405020304" pitchFamily="18" charset="0"/>
              </a:rPr>
              <a:t>0</a:t>
            </a:r>
            <a:r>
              <a:rPr lang="zh-CN" altLang="zh-CN" sz="2800" b="0" dirty="0">
                <a:ea typeface="华文楷体" pitchFamily="2" charset="-122"/>
                <a:cs typeface="Times New Roman" panose="02020603050405020304" pitchFamily="18" charset="0"/>
              </a:rPr>
              <a:t>列开始逐列检查，如果遇到第一个有边且顶点</a:t>
            </a:r>
            <a:r>
              <a:rPr lang="en-US" altLang="zh-CN" sz="2800" b="0" dirty="0">
                <a:ea typeface="华文楷体" pitchFamily="2" charset="-122"/>
                <a:cs typeface="Times New Roman" panose="02020603050405020304" pitchFamily="18" charset="0"/>
              </a:rPr>
              <a:t>j</a:t>
            </a:r>
            <a:r>
              <a:rPr lang="zh-CN" altLang="zh-CN" sz="2800" b="0" dirty="0">
                <a:ea typeface="华文楷体" pitchFamily="2" charset="-122"/>
                <a:cs typeface="Times New Roman" panose="02020603050405020304" pitchFamily="18" charset="0"/>
              </a:rPr>
              <a:t>未被访问过，将描述边位置的两元组</a:t>
            </a:r>
            <a:r>
              <a:rPr lang="en-US" altLang="zh-CN" sz="2800" b="0" dirty="0">
                <a:ea typeface="华文楷体" pitchFamily="2" charset="-122"/>
                <a:cs typeface="Times New Roman" panose="02020603050405020304" pitchFamily="18" charset="0"/>
              </a:rPr>
              <a:t>(</a:t>
            </a:r>
            <a:r>
              <a:rPr lang="en-US" altLang="zh-CN" sz="2800" b="0" dirty="0" err="1">
                <a:ea typeface="华文楷体" pitchFamily="2" charset="-122"/>
                <a:cs typeface="Times New Roman" panose="02020603050405020304" pitchFamily="18" charset="0"/>
              </a:rPr>
              <a:t>i,j</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进栈；它出栈时，让第</a:t>
            </a:r>
            <a:r>
              <a:rPr lang="en-US" altLang="zh-CN" sz="2800" b="0" dirty="0" err="1">
                <a:ea typeface="华文楷体" pitchFamily="2" charset="-122"/>
                <a:cs typeface="Times New Roman" panose="02020603050405020304" pitchFamily="18" charset="0"/>
              </a:rPr>
              <a:t>i</a:t>
            </a:r>
            <a:r>
              <a:rPr lang="zh-CN" altLang="zh-CN" sz="2800" b="0" dirty="0">
                <a:ea typeface="华文楷体" pitchFamily="2" charset="-122"/>
                <a:cs typeface="Times New Roman" panose="02020603050405020304" pitchFamily="18" charset="0"/>
              </a:rPr>
              <a:t>行第</a:t>
            </a:r>
            <a:r>
              <a:rPr lang="en-US" altLang="zh-CN" sz="2800" b="0" dirty="0">
                <a:ea typeface="华文楷体" pitchFamily="2" charset="-122"/>
                <a:cs typeface="Times New Roman" panose="02020603050405020304" pitchFamily="18" charset="0"/>
              </a:rPr>
              <a:t>j</a:t>
            </a:r>
            <a:r>
              <a:rPr lang="zh-CN" altLang="zh-CN" sz="2800" b="0" dirty="0">
                <a:ea typeface="华文楷体" pitchFamily="2" charset="-122"/>
                <a:cs typeface="Times New Roman" panose="02020603050405020304" pitchFamily="18" charset="0"/>
              </a:rPr>
              <a:t>列后第一个有边且</a:t>
            </a:r>
            <a:r>
              <a:rPr lang="en-US" altLang="zh-CN" sz="2800" b="0" dirty="0" err="1">
                <a:ea typeface="华文楷体" pitchFamily="2" charset="-122"/>
                <a:cs typeface="Times New Roman" panose="02020603050405020304" pitchFamily="18" charset="0"/>
              </a:rPr>
              <a:t>j+m</a:t>
            </a:r>
            <a:r>
              <a:rPr lang="zh-CN" altLang="zh-CN" sz="2800" b="0" dirty="0">
                <a:ea typeface="华文楷体" pitchFamily="2" charset="-122"/>
                <a:cs typeface="Times New Roman" panose="02020603050405020304" pitchFamily="18" charset="0"/>
              </a:rPr>
              <a:t>顶点未被访问过的两元组</a:t>
            </a:r>
            <a:r>
              <a:rPr lang="en-US" altLang="zh-CN" sz="2800" b="0" dirty="0">
                <a:ea typeface="华文楷体" pitchFamily="2" charset="-122"/>
                <a:cs typeface="Times New Roman" panose="02020603050405020304" pitchFamily="18" charset="0"/>
              </a:rPr>
              <a:t>(</a:t>
            </a:r>
            <a:r>
              <a:rPr lang="en-US" altLang="zh-CN" sz="2800" b="0" dirty="0" err="1">
                <a:ea typeface="华文楷体" pitchFamily="2" charset="-122"/>
                <a:cs typeface="Times New Roman" panose="02020603050405020304" pitchFamily="18" charset="0"/>
              </a:rPr>
              <a:t>i,j+m</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进栈即可。</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深度优先遍历的</a:t>
            </a:r>
            <a:r>
              <a:rPr lang="zh-CN" altLang="en-US" dirty="0">
                <a:latin typeface="华文楷体" panose="02010600040101010101" pitchFamily="2" charset="-122"/>
                <a:ea typeface="华文楷体" panose="02010600040101010101" pitchFamily="2" charset="-122"/>
              </a:rPr>
              <a:t>非</a:t>
            </a:r>
            <a:r>
              <a:rPr lang="zh-CN" altLang="zh-CN" dirty="0">
                <a:latin typeface="华文楷体" panose="02010600040101010101" pitchFamily="2" charset="-122"/>
                <a:ea typeface="华文楷体" panose="02010600040101010101" pitchFamily="2" charset="-122"/>
              </a:rPr>
              <a:t>递归算法</a:t>
            </a:r>
            <a:r>
              <a:rPr lang="zh-CN" altLang="en-US" dirty="0">
                <a:latin typeface="华文楷体" panose="02010600040101010101" pitchFamily="2" charset="-122"/>
                <a:ea typeface="华文楷体" panose="02010600040101010101" pitchFamily="2" charset="-122"/>
              </a:rPr>
              <a:t>改进：</a:t>
            </a:r>
          </a:p>
        </p:txBody>
      </p:sp>
    </p:spTree>
    <p:extLst>
      <p:ext uri="{BB962C8B-B14F-4D97-AF65-F5344CB8AC3E}">
        <p14:creationId xmlns:p14="http://schemas.microsoft.com/office/powerpoint/2010/main" val="421489884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987687" y="2663934"/>
            <a:ext cx="3941876" cy="1479441"/>
          </a:xfrm>
        </p:spPr>
        <p:txBody>
          <a:bodyPr>
            <a:noAutofit/>
          </a:bodyPr>
          <a:lstStyle/>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深度优先遍历（</a:t>
            </a:r>
            <a:r>
              <a:rPr lang="en-US" altLang="zh-CN" sz="2800" dirty="0">
                <a:latin typeface="华文楷体" pitchFamily="2" charset="-122"/>
                <a:ea typeface="华文楷体" pitchFamily="2" charset="-122"/>
              </a:rPr>
              <a:t>DFS</a:t>
            </a:r>
            <a:r>
              <a:rPr lang="zh-CN" altLang="en-US" sz="2800" dirty="0">
                <a:latin typeface="华文楷体" pitchFamily="2" charset="-122"/>
                <a:ea typeface="华文楷体" pitchFamily="2" charset="-122"/>
              </a:rPr>
              <a:t>） </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solidFill>
                  <a:srgbClr val="FF0000"/>
                </a:solidFill>
                <a:latin typeface="华文楷体" pitchFamily="2" charset="-122"/>
                <a:ea typeface="华文楷体" pitchFamily="2" charset="-122"/>
              </a:rPr>
              <a:t> </a:t>
            </a:r>
            <a:r>
              <a:rPr lang="zh-CN" altLang="en-US" sz="2800" dirty="0">
                <a:solidFill>
                  <a:srgbClr val="FF0000"/>
                </a:solidFill>
                <a:latin typeface="华文楷体" pitchFamily="2" charset="-122"/>
                <a:ea typeface="华文楷体" pitchFamily="2" charset="-122"/>
              </a:rPr>
              <a:t>广度优先遍历（</a:t>
            </a:r>
            <a:r>
              <a:rPr lang="en-US" altLang="zh-CN" sz="2800" dirty="0">
                <a:solidFill>
                  <a:srgbClr val="FF0000"/>
                </a:solidFill>
                <a:latin typeface="华文楷体" pitchFamily="2" charset="-122"/>
                <a:ea typeface="华文楷体" pitchFamily="2" charset="-122"/>
              </a:rPr>
              <a:t>BFS</a:t>
            </a:r>
            <a:r>
              <a:rPr lang="zh-CN" altLang="en-US" sz="2800" dirty="0">
                <a:solidFill>
                  <a:srgbClr val="FF0000"/>
                </a:solidFill>
                <a:latin typeface="华文楷体" pitchFamily="2" charset="-122"/>
                <a:ea typeface="华文楷体" pitchFamily="2" charset="-122"/>
              </a:rPr>
              <a:t>）</a:t>
            </a:r>
            <a:endParaRPr lang="en-US" altLang="zh-CN" sz="2800" dirty="0">
              <a:solidFill>
                <a:srgbClr val="FF0000"/>
              </a:solidFill>
              <a:latin typeface="华文楷体" pitchFamily="2" charset="-122"/>
              <a:ea typeface="华文楷体" pitchFamily="2" charset="-122"/>
            </a:endParaRPr>
          </a:p>
          <a:p>
            <a:pPr marL="0" indent="0">
              <a:lnSpc>
                <a:spcPct val="115000"/>
              </a:lnSpc>
              <a:buNone/>
              <a:defRPr/>
            </a:pPr>
            <a:endParaRPr lang="en-US" altLang="zh-CN" sz="2800" dirty="0">
              <a:latin typeface="华文楷体" pitchFamily="2" charset="-122"/>
              <a:ea typeface="华文楷体" pitchFamily="2" charset="-122"/>
            </a:endParaRPr>
          </a:p>
        </p:txBody>
      </p:sp>
      <p:sp>
        <p:nvSpPr>
          <p:cNvPr id="2" name="文本框 1"/>
          <p:cNvSpPr txBox="1"/>
          <p:nvPr/>
        </p:nvSpPr>
        <p:spPr>
          <a:xfrm>
            <a:off x="414338" y="742950"/>
            <a:ext cx="5086350" cy="584775"/>
          </a:xfrm>
          <a:prstGeom prst="rect">
            <a:avLst/>
          </a:prstGeom>
          <a:noFill/>
        </p:spPr>
        <p:txBody>
          <a:bodyPr wrap="square" rtlCol="0">
            <a:spAutoFit/>
          </a:bodyPr>
          <a:lstStyle/>
          <a:p>
            <a:r>
              <a:rPr lang="zh-CN" altLang="en-US" sz="3200" b="1" dirty="0">
                <a:latin typeface="华文楷体" pitchFamily="2" charset="-122"/>
                <a:ea typeface="华文楷体" pitchFamily="2" charset="-122"/>
              </a:rPr>
              <a:t>图的遍历：</a:t>
            </a:r>
          </a:p>
        </p:txBody>
      </p:sp>
    </p:spTree>
    <p:extLst>
      <p:ext uri="{BB962C8B-B14F-4D97-AF65-F5344CB8AC3E}">
        <p14:creationId xmlns:p14="http://schemas.microsoft.com/office/powerpoint/2010/main" val="202534094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60" y="1527112"/>
            <a:ext cx="11401423" cy="4635149"/>
          </a:xfrm>
        </p:spPr>
        <p:txBody>
          <a:bodyPr>
            <a:noAutofit/>
          </a:bodyPr>
          <a:lstStyle/>
          <a:p>
            <a:pPr marL="0" indent="0">
              <a:buNone/>
            </a:pPr>
            <a:r>
              <a:rPr lang="zh-CN" altLang="zh-CN" sz="2800" b="0" dirty="0">
                <a:ea typeface="华文楷体" pitchFamily="2" charset="-122"/>
                <a:cs typeface="Times New Roman" panose="02020603050405020304" pitchFamily="18" charset="0"/>
              </a:rPr>
              <a:t>访问方式类似于二叉树的层次遍历。：</a:t>
            </a:r>
          </a:p>
          <a:p>
            <a:pPr marL="457200" indent="-457200">
              <a:buFont typeface="+mj-lt"/>
              <a:buAutoNum type="arabicPeriod"/>
            </a:pPr>
            <a:r>
              <a:rPr lang="zh-CN" altLang="zh-CN" b="0" dirty="0">
                <a:ea typeface="华文楷体" panose="02010600040101010101" pitchFamily="2" charset="-122"/>
                <a:cs typeface="Times New Roman" panose="02020603050405020304" pitchFamily="18" charset="0"/>
              </a:rPr>
              <a:t>选中第一个</a:t>
            </a:r>
            <a:r>
              <a:rPr lang="zh-CN" altLang="en-US" b="0" dirty="0">
                <a:ea typeface="华文楷体" panose="02010600040101010101" pitchFamily="2" charset="-122"/>
                <a:cs typeface="Times New Roman" panose="02020603050405020304" pitchFamily="18" charset="0"/>
              </a:rPr>
              <a:t>未</a:t>
            </a:r>
            <a:r>
              <a:rPr lang="zh-CN" altLang="zh-CN" b="0" dirty="0">
                <a:ea typeface="华文楷体" panose="02010600040101010101" pitchFamily="2" charset="-122"/>
                <a:cs typeface="Times New Roman" panose="02020603050405020304" pitchFamily="18" charset="0"/>
              </a:rPr>
              <a:t>被访问的顶点。</a:t>
            </a:r>
          </a:p>
          <a:p>
            <a:pPr marL="457200" indent="-457200">
              <a:buFont typeface="+mj-lt"/>
              <a:buAutoNum type="arabicPeriod"/>
            </a:pPr>
            <a:r>
              <a:rPr lang="zh-CN" altLang="en-US" b="0" dirty="0">
                <a:ea typeface="华文楷体" panose="02010600040101010101" pitchFamily="2" charset="-122"/>
                <a:cs typeface="Times New Roman" panose="02020603050405020304" pitchFamily="18" charset="0"/>
              </a:rPr>
              <a:t>访问、</a:t>
            </a:r>
            <a:r>
              <a:rPr lang="zh-CN" altLang="zh-CN" b="0" dirty="0">
                <a:ea typeface="华文楷体" panose="02010600040101010101" pitchFamily="2" charset="-122"/>
                <a:cs typeface="Times New Roman" panose="02020603050405020304" pitchFamily="18" charset="0"/>
              </a:rPr>
              <a:t>对顶点置已访问过的标志。</a:t>
            </a:r>
          </a:p>
          <a:p>
            <a:pPr marL="457200" indent="-457200">
              <a:buFont typeface="+mj-lt"/>
              <a:buAutoNum type="arabicPeriod"/>
            </a:pPr>
            <a:r>
              <a:rPr lang="zh-CN" altLang="zh-CN" b="0" dirty="0">
                <a:ea typeface="华文楷体" panose="02010600040101010101" pitchFamily="2" charset="-122"/>
                <a:cs typeface="Times New Roman" panose="02020603050405020304" pitchFamily="18" charset="0"/>
              </a:rPr>
              <a:t>依次对顶点的</a:t>
            </a:r>
            <a:r>
              <a:rPr lang="zh-CN" altLang="en-US" b="0" dirty="0">
                <a:solidFill>
                  <a:srgbClr val="FF0000"/>
                </a:solidFill>
                <a:ea typeface="华文楷体" panose="02010600040101010101" pitchFamily="2" charset="-122"/>
                <a:cs typeface="Times New Roman" panose="02020603050405020304" pitchFamily="18" charset="0"/>
              </a:rPr>
              <a:t>所有</a:t>
            </a:r>
            <a:r>
              <a:rPr lang="zh-CN" altLang="zh-CN" b="0" dirty="0">
                <a:ea typeface="华文楷体" panose="02010600040101010101" pitchFamily="2" charset="-122"/>
                <a:cs typeface="Times New Roman" panose="02020603050405020304" pitchFamily="18" charset="0"/>
              </a:rPr>
              <a:t>未被访问过的第一个、第二个、第三个</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第</a:t>
            </a:r>
            <a:r>
              <a:rPr lang="en-US" altLang="zh-CN" b="0" dirty="0">
                <a:ea typeface="华文楷体" panose="02010600040101010101" pitchFamily="2" charset="-122"/>
                <a:cs typeface="Times New Roman" panose="02020603050405020304" pitchFamily="18" charset="0"/>
              </a:rPr>
              <a:t> m </a:t>
            </a:r>
            <a:r>
              <a:rPr lang="zh-CN" altLang="zh-CN" b="0" dirty="0">
                <a:ea typeface="华文楷体" panose="02010600040101010101" pitchFamily="2" charset="-122"/>
                <a:cs typeface="Times New Roman" panose="02020603050405020304" pitchFamily="18" charset="0"/>
              </a:rPr>
              <a:t>个</a:t>
            </a:r>
          </a:p>
          <a:p>
            <a:pPr marL="457200" indent="0">
              <a:buNone/>
            </a:pPr>
            <a:r>
              <a:rPr lang="zh-CN" altLang="zh-CN" b="0" dirty="0">
                <a:ea typeface="华文楷体" panose="02010600040101010101" pitchFamily="2" charset="-122"/>
                <a:cs typeface="Times New Roman" panose="02020603050405020304" pitchFamily="18" charset="0"/>
              </a:rPr>
              <a:t>邻接顶点</a:t>
            </a:r>
            <a:r>
              <a:rPr lang="en-US" altLang="zh-CN" b="0" dirty="0">
                <a:ea typeface="华文楷体" panose="02010600040101010101" pitchFamily="2" charset="-122"/>
                <a:cs typeface="Times New Roman" panose="02020603050405020304" pitchFamily="18" charset="0"/>
              </a:rPr>
              <a:t> W</a:t>
            </a:r>
            <a:r>
              <a:rPr lang="en-US" altLang="zh-CN" b="0" baseline="-25000" dirty="0">
                <a:ea typeface="华文楷体" panose="02010600040101010101" pitchFamily="2" charset="-122"/>
                <a:cs typeface="Times New Roman" panose="02020603050405020304" pitchFamily="18" charset="0"/>
              </a:rPr>
              <a:t>1</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a:t>
            </a:r>
            <a:r>
              <a:rPr lang="en-US" altLang="zh-CN" b="0" dirty="0">
                <a:ea typeface="华文楷体" panose="02010600040101010101" pitchFamily="2" charset="-122"/>
                <a:cs typeface="Times New Roman" panose="02020603050405020304" pitchFamily="18" charset="0"/>
              </a:rPr>
              <a:t>W</a:t>
            </a:r>
            <a:r>
              <a:rPr lang="en-US" altLang="zh-CN" b="0" baseline="-25000" dirty="0">
                <a:ea typeface="华文楷体" panose="02010600040101010101" pitchFamily="2" charset="-122"/>
                <a:cs typeface="Times New Roman" panose="02020603050405020304" pitchFamily="18" charset="0"/>
              </a:rPr>
              <a:t>2</a:t>
            </a:r>
            <a:r>
              <a:rPr lang="zh-CN" altLang="zh-CN" b="0" dirty="0">
                <a:ea typeface="华文楷体" panose="02010600040101010101" pitchFamily="2" charset="-122"/>
                <a:cs typeface="Times New Roman" panose="02020603050405020304" pitchFamily="18" charset="0"/>
              </a:rPr>
              <a:t>、</a:t>
            </a:r>
            <a:r>
              <a:rPr lang="en-US" altLang="zh-CN" b="0" dirty="0">
                <a:ea typeface="华文楷体" panose="02010600040101010101" pitchFamily="2" charset="-122"/>
                <a:cs typeface="Times New Roman" panose="02020603050405020304" pitchFamily="18" charset="0"/>
              </a:rPr>
              <a:t>W</a:t>
            </a:r>
            <a:r>
              <a:rPr lang="en-US" altLang="zh-CN" b="0" baseline="-25000" dirty="0">
                <a:ea typeface="华文楷体" panose="02010600040101010101" pitchFamily="2" charset="-122"/>
                <a:cs typeface="Times New Roman" panose="02020603050405020304" pitchFamily="18" charset="0"/>
              </a:rPr>
              <a:t>3</a:t>
            </a:r>
            <a:r>
              <a:rPr lang="en-US" altLang="zh-CN" b="0" dirty="0">
                <a:ea typeface="华文楷体" panose="02010600040101010101" pitchFamily="2" charset="-122"/>
                <a:cs typeface="Times New Roman" panose="02020603050405020304" pitchFamily="18" charset="0"/>
              </a:rPr>
              <a:t>…… W</a:t>
            </a:r>
            <a:r>
              <a:rPr lang="en-US" altLang="zh-CN" b="0" baseline="-25000" dirty="0">
                <a:ea typeface="华文楷体" panose="02010600040101010101" pitchFamily="2" charset="-122"/>
                <a:cs typeface="Times New Roman" panose="02020603050405020304" pitchFamily="18" charset="0"/>
              </a:rPr>
              <a:t>m</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进行访问且进行标记。</a:t>
            </a:r>
          </a:p>
          <a:p>
            <a:pPr marL="457200" indent="-457200">
              <a:buFont typeface="+mj-lt"/>
              <a:buAutoNum type="arabicPeriod" startAt="4"/>
            </a:pPr>
            <a:r>
              <a:rPr lang="zh-CN" altLang="en-US" b="0" dirty="0">
                <a:ea typeface="华文楷体" panose="02010600040101010101" pitchFamily="2" charset="-122"/>
                <a:cs typeface="Times New Roman" panose="02020603050405020304" pitchFamily="18" charset="0"/>
              </a:rPr>
              <a:t>依</a:t>
            </a:r>
            <a:r>
              <a:rPr lang="zh-CN" altLang="zh-CN" b="0" dirty="0">
                <a:ea typeface="华文楷体" panose="02010600040101010101" pitchFamily="2" charset="-122"/>
                <a:cs typeface="Times New Roman" panose="02020603050405020304" pitchFamily="18" charset="0"/>
              </a:rPr>
              <a:t>次对顶点</a:t>
            </a:r>
            <a:r>
              <a:rPr lang="en-US" altLang="zh-CN" b="0" dirty="0">
                <a:ea typeface="华文楷体" panose="02010600040101010101" pitchFamily="2" charset="-122"/>
                <a:cs typeface="Times New Roman" panose="02020603050405020304" pitchFamily="18" charset="0"/>
              </a:rPr>
              <a:t> W</a:t>
            </a:r>
            <a:r>
              <a:rPr lang="en-US" altLang="zh-CN" b="0" baseline="-25000" dirty="0">
                <a:ea typeface="华文楷体" panose="02010600040101010101" pitchFamily="2" charset="-122"/>
                <a:cs typeface="Times New Roman" panose="02020603050405020304" pitchFamily="18" charset="0"/>
              </a:rPr>
              <a:t>1</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a:t>
            </a:r>
            <a:r>
              <a:rPr lang="en-US" altLang="zh-CN" b="0" dirty="0">
                <a:ea typeface="华文楷体" panose="02010600040101010101" pitchFamily="2" charset="-122"/>
                <a:cs typeface="Times New Roman" panose="02020603050405020304" pitchFamily="18" charset="0"/>
              </a:rPr>
              <a:t>W</a:t>
            </a:r>
            <a:r>
              <a:rPr lang="en-US" altLang="zh-CN" b="0" baseline="-25000" dirty="0">
                <a:ea typeface="华文楷体" panose="02010600040101010101" pitchFamily="2" charset="-122"/>
                <a:cs typeface="Times New Roman" panose="02020603050405020304" pitchFamily="18" charset="0"/>
              </a:rPr>
              <a:t>2</a:t>
            </a:r>
            <a:r>
              <a:rPr lang="zh-CN" altLang="zh-CN" b="0" dirty="0">
                <a:ea typeface="华文楷体" panose="02010600040101010101" pitchFamily="2" charset="-122"/>
                <a:cs typeface="Times New Roman" panose="02020603050405020304" pitchFamily="18" charset="0"/>
              </a:rPr>
              <a:t>、</a:t>
            </a:r>
            <a:r>
              <a:rPr lang="en-US" altLang="zh-CN" b="0" dirty="0">
                <a:ea typeface="华文楷体" panose="02010600040101010101" pitchFamily="2" charset="-122"/>
                <a:cs typeface="Times New Roman" panose="02020603050405020304" pitchFamily="18" charset="0"/>
              </a:rPr>
              <a:t>W</a:t>
            </a:r>
            <a:r>
              <a:rPr lang="en-US" altLang="zh-CN" b="0" baseline="-25000" dirty="0">
                <a:ea typeface="华文楷体" panose="02010600040101010101" pitchFamily="2" charset="-122"/>
                <a:cs typeface="Times New Roman" panose="02020603050405020304" pitchFamily="18" charset="0"/>
              </a:rPr>
              <a:t>3</a:t>
            </a:r>
            <a:r>
              <a:rPr lang="en-US" altLang="zh-CN" b="0" dirty="0">
                <a:ea typeface="华文楷体" panose="02010600040101010101" pitchFamily="2" charset="-122"/>
                <a:cs typeface="Times New Roman" panose="02020603050405020304" pitchFamily="18" charset="0"/>
              </a:rPr>
              <a:t>…… W</a:t>
            </a:r>
            <a:r>
              <a:rPr lang="en-US" altLang="zh-CN" b="0" baseline="-25000" dirty="0">
                <a:ea typeface="华文楷体" panose="02010600040101010101" pitchFamily="2" charset="-122"/>
                <a:cs typeface="Times New Roman" panose="02020603050405020304" pitchFamily="18" charset="0"/>
              </a:rPr>
              <a:t>m</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转向操作</a:t>
            </a:r>
            <a:r>
              <a:rPr lang="en-US" altLang="zh-CN" b="0" dirty="0">
                <a:ea typeface="华文楷体" panose="02010600040101010101" pitchFamily="2" charset="-122"/>
                <a:cs typeface="Times New Roman" panose="02020603050405020304" pitchFamily="18" charset="0"/>
              </a:rPr>
              <a:t>3</a:t>
            </a:r>
            <a:r>
              <a:rPr lang="zh-CN" altLang="zh-CN" b="0" dirty="0">
                <a:ea typeface="华文楷体" panose="02010600040101010101" pitchFamily="2" charset="-122"/>
                <a:cs typeface="Times New Roman" panose="02020603050405020304" pitchFamily="18" charset="0"/>
              </a:rPr>
              <a:t>。</a:t>
            </a:r>
          </a:p>
          <a:p>
            <a:pPr marL="457200" indent="-457200">
              <a:buFont typeface="+mj-lt"/>
              <a:buAutoNum type="arabicPeriod" startAt="4"/>
            </a:pPr>
            <a:r>
              <a:rPr lang="zh-CN" altLang="zh-CN" b="0" dirty="0">
                <a:ea typeface="华文楷体" panose="02010600040101010101" pitchFamily="2" charset="-122"/>
                <a:cs typeface="Times New Roman" panose="02020603050405020304" pitchFamily="18" charset="0"/>
              </a:rPr>
              <a:t>如果还有顶点未被访问，任选其中一个顶点作为起始顶点，转向</a:t>
            </a:r>
            <a:r>
              <a:rPr lang="en-US" altLang="zh-CN" b="0" dirty="0">
                <a:ea typeface="华文楷体" panose="02010600040101010101" pitchFamily="2" charset="-122"/>
                <a:cs typeface="Times New Roman" panose="02020603050405020304" pitchFamily="18" charset="0"/>
              </a:rPr>
              <a:t>2</a:t>
            </a:r>
            <a:r>
              <a:rPr lang="zh-CN" altLang="zh-CN" b="0" dirty="0">
                <a:ea typeface="华文楷体" panose="02010600040101010101" pitchFamily="2" charset="-122"/>
                <a:cs typeface="Times New Roman" panose="02020603050405020304" pitchFamily="18" charset="0"/>
              </a:rPr>
              <a:t>。</a:t>
            </a:r>
          </a:p>
          <a:p>
            <a:pPr marL="0" indent="457200">
              <a:buNone/>
            </a:pPr>
            <a:r>
              <a:rPr lang="zh-CN" altLang="zh-CN" b="0" dirty="0">
                <a:ea typeface="华文楷体" panose="02010600040101010101" pitchFamily="2" charset="-122"/>
                <a:cs typeface="Times New Roman" panose="02020603050405020304" pitchFamily="18" charset="0"/>
              </a:rPr>
              <a:t>如果所有的顶点都被访问到，遍历结束。</a:t>
            </a:r>
          </a:p>
        </p:txBody>
      </p:sp>
      <p:sp>
        <p:nvSpPr>
          <p:cNvPr id="2" name="标题 1"/>
          <p:cNvSpPr>
            <a:spLocks noGrp="1"/>
          </p:cNvSpPr>
          <p:nvPr>
            <p:ph type="title"/>
          </p:nvPr>
        </p:nvSpPr>
        <p:spPr>
          <a:xfrm>
            <a:off x="420160" y="734268"/>
            <a:ext cx="11162884" cy="574183"/>
          </a:xfrm>
        </p:spPr>
        <p:txBody>
          <a:bodyPr/>
          <a:lstStyle/>
          <a:p>
            <a:r>
              <a:rPr lang="zh-CN" altLang="en-US" dirty="0">
                <a:latin typeface="Times New Roman" panose="02020603050405020304" pitchFamily="18" charset="0"/>
                <a:ea typeface="华文楷体" panose="02010600040101010101" pitchFamily="2" charset="-122"/>
                <a:cs typeface="Times New Roman" panose="02020603050405020304" pitchFamily="18" charset="0"/>
              </a:rPr>
              <a:t>广度优先遍历 </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BFS</a:t>
            </a: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Breadth First Search</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a:t>
            </a:r>
          </a:p>
        </p:txBody>
      </p:sp>
    </p:spTree>
    <p:extLst>
      <p:ext uri="{BB962C8B-B14F-4D97-AF65-F5344CB8AC3E}">
        <p14:creationId xmlns:p14="http://schemas.microsoft.com/office/powerpoint/2010/main" val="139052956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37322" y="5565911"/>
            <a:ext cx="11131826" cy="954107"/>
          </a:xfrm>
          <a:prstGeom prst="rect">
            <a:avLst/>
          </a:prstGeom>
          <a:noFill/>
        </p:spPr>
        <p:txBody>
          <a:bodyPr wrap="square" rtlCol="0">
            <a:spAutoFit/>
          </a:bodyPr>
          <a:lstStyle/>
          <a:p>
            <a:r>
              <a:rPr lang="zh-CN" altLang="zh-CN" sz="2800" dirty="0">
                <a:latin typeface="华文楷体" pitchFamily="2" charset="-122"/>
                <a:ea typeface="华文楷体" pitchFamily="2" charset="-122"/>
              </a:rPr>
              <a:t>同一个图的</a:t>
            </a:r>
            <a:r>
              <a:rPr lang="zh-CN" altLang="en-US" sz="2800" dirty="0">
                <a:latin typeface="华文楷体" pitchFamily="2" charset="-122"/>
                <a:ea typeface="华文楷体" pitchFamily="2" charset="-122"/>
              </a:rPr>
              <a:t>广</a:t>
            </a:r>
            <a:r>
              <a:rPr lang="zh-CN" altLang="zh-CN" sz="2800" dirty="0">
                <a:latin typeface="华文楷体" pitchFamily="2" charset="-122"/>
                <a:ea typeface="华文楷体" pitchFamily="2" charset="-122"/>
              </a:rPr>
              <a:t>度优先遍历结果并不唯一，图中就是对</a:t>
            </a:r>
            <a:r>
              <a:rPr lang="en-US" altLang="zh-CN" sz="2800" dirty="0">
                <a:latin typeface="华文楷体" pitchFamily="2" charset="-122"/>
                <a:ea typeface="华文楷体" pitchFamily="2" charset="-122"/>
              </a:rPr>
              <a:t>G18</a:t>
            </a:r>
            <a:r>
              <a:rPr lang="zh-CN" altLang="zh-CN" sz="2800" dirty="0">
                <a:latin typeface="华文楷体" pitchFamily="2" charset="-122"/>
                <a:ea typeface="华文楷体" pitchFamily="2" charset="-122"/>
              </a:rPr>
              <a:t>的两种不同的深度遍历结果。</a:t>
            </a: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1610138" y="1771857"/>
            <a:ext cx="9104243" cy="3297100"/>
          </a:xfrm>
          <a:prstGeom prst="rect">
            <a:avLst/>
          </a:prstGeom>
          <a:noFill/>
          <a:ln>
            <a:noFill/>
          </a:ln>
        </p:spPr>
      </p:pic>
    </p:spTree>
    <p:extLst>
      <p:ext uri="{BB962C8B-B14F-4D97-AF65-F5344CB8AC3E}">
        <p14:creationId xmlns:p14="http://schemas.microsoft.com/office/powerpoint/2010/main" val="36588909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9" y="1558863"/>
            <a:ext cx="11162882" cy="4961207"/>
          </a:xfrm>
        </p:spPr>
        <p:txBody>
          <a:bodyPr>
            <a:noAutofit/>
          </a:bodyPr>
          <a:lstStyle/>
          <a:p>
            <a:pPr marL="0" indent="0">
              <a:buNone/>
            </a:pPr>
            <a:r>
              <a:rPr lang="zh-CN" altLang="en-US" sz="2800" b="0" dirty="0">
                <a:ea typeface="华文楷体" pitchFamily="2" charset="-122"/>
                <a:cs typeface="Times New Roman" panose="02020603050405020304" pitchFamily="18" charset="0"/>
              </a:rPr>
              <a:t>和</a:t>
            </a:r>
            <a:r>
              <a:rPr lang="zh-CN" altLang="zh-CN" sz="2800" b="0" dirty="0">
                <a:ea typeface="华文楷体" pitchFamily="2" charset="-122"/>
                <a:cs typeface="Times New Roman" panose="02020603050405020304" pitchFamily="18" charset="0"/>
              </a:rPr>
              <a:t>二叉树的层次遍历实现方法类似：</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程序首先将所有顶点的访问标志初始化为</a:t>
            </a:r>
            <a:r>
              <a:rPr lang="en-US" altLang="zh-CN" sz="2800" b="0" dirty="0">
                <a:ea typeface="华文楷体" pitchFamily="2" charset="-122"/>
                <a:cs typeface="Times New Roman" panose="02020603050405020304" pitchFamily="18" charset="0"/>
              </a:rPr>
              <a:t>false</a:t>
            </a:r>
            <a:r>
              <a:rPr lang="zh-CN" altLang="zh-CN" sz="2800" b="0" dirty="0">
                <a:ea typeface="华文楷体" pitchFamily="2" charset="-122"/>
                <a:cs typeface="Times New Roman" panose="02020603050405020304" pitchFamily="18" charset="0"/>
              </a:rPr>
              <a:t>，然后进入外层</a:t>
            </a:r>
            <a:r>
              <a:rPr lang="en-US" altLang="zh-CN" sz="2800" b="0" dirty="0">
                <a:ea typeface="华文楷体" pitchFamily="2" charset="-122"/>
                <a:cs typeface="Times New Roman" panose="02020603050405020304" pitchFamily="18" charset="0"/>
              </a:rPr>
              <a:t>for</a:t>
            </a:r>
            <a:r>
              <a:rPr lang="zh-CN" altLang="zh-CN" sz="2800" b="0" dirty="0">
                <a:ea typeface="华文楷体" pitchFamily="2" charset="-122"/>
                <a:cs typeface="Times New Roman" panose="02020603050405020304" pitchFamily="18" charset="0"/>
              </a:rPr>
              <a:t>循环。</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在外循环中，顺序找未被访问过的顶点作起始顶点，</a:t>
            </a:r>
            <a:r>
              <a:rPr lang="zh-CN" altLang="en-US" sz="2800" b="0" dirty="0">
                <a:ea typeface="华文楷体" pitchFamily="2" charset="-122"/>
                <a:cs typeface="Times New Roman" panose="02020603050405020304" pitchFamily="18" charset="0"/>
              </a:rPr>
              <a:t>访问之，</a:t>
            </a:r>
            <a:r>
              <a:rPr lang="zh-CN" altLang="zh-CN" sz="2800" b="0" dirty="0">
                <a:ea typeface="华文楷体" pitchFamily="2" charset="-122"/>
                <a:cs typeface="Times New Roman" panose="02020603050405020304" pitchFamily="18" charset="0"/>
              </a:rPr>
              <a:t>将起始顶点进队，然后反复执行以下循环：顶点出队，将它所有未被访问过的邻接点进队，</a:t>
            </a:r>
            <a:r>
              <a:rPr lang="zh-CN" altLang="en-US" sz="2800" b="0" dirty="0">
                <a:ea typeface="华文楷体" pitchFamily="2" charset="-122"/>
                <a:cs typeface="Times New Roman" panose="02020603050405020304" pitchFamily="18" charset="0"/>
              </a:rPr>
              <a:t>访问并加访问标志，</a:t>
            </a:r>
            <a:r>
              <a:rPr lang="zh-CN" altLang="zh-CN" sz="2800" b="0" dirty="0">
                <a:ea typeface="华文楷体" pitchFamily="2" charset="-122"/>
                <a:cs typeface="Times New Roman" panose="02020603050405020304" pitchFamily="18" charset="0"/>
              </a:rPr>
              <a:t>反复循环，直到队空。</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继续下一轮外循环，直到所有的顶点都被检查过。</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en-US" dirty="0"/>
              <a:t>广</a:t>
            </a:r>
            <a:r>
              <a:rPr lang="zh-CN" altLang="zh-CN" dirty="0"/>
              <a:t>度优先遍历的算法</a:t>
            </a:r>
            <a:r>
              <a:rPr lang="zh-CN" altLang="en-US" dirty="0"/>
              <a:t>思想：</a:t>
            </a:r>
          </a:p>
        </p:txBody>
      </p:sp>
    </p:spTree>
    <p:extLst>
      <p:ext uri="{BB962C8B-B14F-4D97-AF65-F5344CB8AC3E}">
        <p14:creationId xmlns:p14="http://schemas.microsoft.com/office/powerpoint/2010/main" val="353112194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2504" y="1565505"/>
            <a:ext cx="6342300" cy="4939798"/>
          </a:xfrm>
        </p:spPr>
        <p:txBody>
          <a:bodyPr>
            <a:noAutofit/>
          </a:bodyPr>
          <a:lstStyle/>
          <a:p>
            <a:pPr marL="0" indent="0">
              <a:lnSpc>
                <a:spcPct val="110000"/>
              </a:lnSpc>
              <a:buNone/>
            </a:pPr>
            <a:r>
              <a:rPr lang="en-US" altLang="zh-CN" sz="2800" b="0" dirty="0"/>
              <a:t>template &lt;class </a:t>
            </a:r>
            <a:r>
              <a:rPr lang="en-US" altLang="zh-CN" sz="2800" b="0" dirty="0" err="1"/>
              <a:t>elemType</a:t>
            </a:r>
            <a:r>
              <a:rPr lang="en-US" altLang="zh-CN" sz="2800" b="0" dirty="0"/>
              <a:t>&gt;</a:t>
            </a:r>
            <a:endParaRPr lang="zh-CN" altLang="zh-CN" sz="2800" b="0" dirty="0"/>
          </a:p>
          <a:p>
            <a:pPr marL="0" indent="0">
              <a:lnSpc>
                <a:spcPct val="110000"/>
              </a:lnSpc>
              <a:buNone/>
            </a:pPr>
            <a:r>
              <a:rPr lang="en-US" altLang="zh-CN" sz="2800" b="0" dirty="0"/>
              <a:t>void </a:t>
            </a:r>
            <a:r>
              <a:rPr lang="en-US" altLang="zh-CN" sz="2800" b="0" dirty="0" err="1"/>
              <a:t>BTree</a:t>
            </a:r>
            <a:r>
              <a:rPr lang="en-US" altLang="zh-CN" sz="2800" b="0" dirty="0"/>
              <a:t>&lt;</a:t>
            </a:r>
            <a:r>
              <a:rPr lang="en-US" altLang="zh-CN" sz="2800" b="0" dirty="0" err="1"/>
              <a:t>elemType</a:t>
            </a:r>
            <a:r>
              <a:rPr lang="en-US" altLang="zh-CN" sz="2800" b="0" dirty="0"/>
              <a:t>&gt;::</a:t>
            </a:r>
            <a:r>
              <a:rPr lang="en-US" altLang="zh-CN" sz="2800" b="0" dirty="0" err="1"/>
              <a:t>LevelOrder</a:t>
            </a:r>
            <a:r>
              <a:rPr lang="en-US" altLang="zh-CN" sz="2800" b="0" dirty="0"/>
              <a:t>()</a:t>
            </a:r>
            <a:endParaRPr lang="zh-CN" altLang="zh-CN" sz="2800" b="0" dirty="0"/>
          </a:p>
          <a:p>
            <a:pPr marL="0" indent="0">
              <a:lnSpc>
                <a:spcPct val="110000"/>
              </a:lnSpc>
              <a:buNone/>
            </a:pPr>
            <a:r>
              <a:rPr lang="en-US" altLang="zh-CN" sz="2800" b="0" dirty="0"/>
              <a:t>//</a:t>
            </a:r>
            <a:r>
              <a:rPr lang="zh-CN" altLang="zh-CN" sz="2800" b="0" dirty="0"/>
              <a:t>层次遍历二叉树算法的实现。</a:t>
            </a:r>
          </a:p>
          <a:p>
            <a:pPr marL="0" indent="0">
              <a:lnSpc>
                <a:spcPct val="110000"/>
              </a:lnSpc>
              <a:buNone/>
            </a:pPr>
            <a:r>
              <a:rPr lang="en-US" altLang="zh-CN" sz="2800" b="0" dirty="0"/>
              <a:t>{   </a:t>
            </a:r>
            <a:r>
              <a:rPr lang="en-US" altLang="zh-CN" sz="2800" b="0" dirty="0" err="1"/>
              <a:t>seqQueue</a:t>
            </a:r>
            <a:r>
              <a:rPr lang="en-US" altLang="zh-CN" sz="2800" b="0" dirty="0"/>
              <a:t>&lt;Node&lt;</a:t>
            </a:r>
            <a:r>
              <a:rPr lang="en-US" altLang="zh-CN" sz="2800" b="0" dirty="0" err="1"/>
              <a:t>elemType</a:t>
            </a:r>
            <a:r>
              <a:rPr lang="en-US" altLang="zh-CN" sz="2800" b="0" dirty="0"/>
              <a:t>&gt; *&gt; que;</a:t>
            </a:r>
            <a:endParaRPr lang="zh-CN" altLang="zh-CN" sz="2800" b="0" dirty="0"/>
          </a:p>
          <a:p>
            <a:pPr marL="0" indent="0">
              <a:lnSpc>
                <a:spcPct val="110000"/>
              </a:lnSpc>
              <a:buNone/>
            </a:pPr>
            <a:r>
              <a:rPr lang="en-US" altLang="zh-CN" sz="2800" b="0" dirty="0"/>
              <a:t>    Node&lt;</a:t>
            </a:r>
            <a:r>
              <a:rPr lang="en-US" altLang="zh-CN" sz="2800" b="0" dirty="0" err="1"/>
              <a:t>elemType</a:t>
            </a:r>
            <a:r>
              <a:rPr lang="en-US" altLang="zh-CN" sz="2800" b="0" dirty="0"/>
              <a:t>&gt; *p;</a:t>
            </a:r>
            <a:endParaRPr lang="zh-CN" altLang="zh-CN" sz="2800" b="0" dirty="0"/>
          </a:p>
          <a:p>
            <a:pPr marL="0" indent="0">
              <a:lnSpc>
                <a:spcPct val="110000"/>
              </a:lnSpc>
              <a:buNone/>
            </a:pPr>
            <a:r>
              <a:rPr lang="en-US" altLang="zh-CN" sz="2800" b="0" dirty="0"/>
              <a:t>    if (!root) return; //</a:t>
            </a:r>
            <a:r>
              <a:rPr lang="zh-CN" altLang="zh-CN" sz="2800" b="0" dirty="0"/>
              <a:t>二叉树为空</a:t>
            </a:r>
          </a:p>
          <a:p>
            <a:pPr marL="0" indent="0">
              <a:lnSpc>
                <a:spcPct val="110000"/>
              </a:lnSpc>
              <a:buNone/>
            </a:pPr>
            <a:r>
              <a:rPr lang="en-US" altLang="zh-CN" sz="2800" b="0" dirty="0"/>
              <a:t>    </a:t>
            </a:r>
            <a:r>
              <a:rPr lang="en-US" altLang="zh-CN" sz="2800" b="0" dirty="0" err="1"/>
              <a:t>que.enQueue</a:t>
            </a:r>
            <a:r>
              <a:rPr lang="en-US" altLang="zh-CN" sz="2800" b="0" dirty="0"/>
              <a:t>(root);</a:t>
            </a:r>
          </a:p>
          <a:p>
            <a:pPr marL="0" indent="0">
              <a:lnSpc>
                <a:spcPct val="110000"/>
              </a:lnSpc>
              <a:buNone/>
            </a:pPr>
            <a:r>
              <a:rPr lang="en-US" altLang="zh-CN" sz="2800" dirty="0"/>
              <a:t>    </a:t>
            </a:r>
            <a:r>
              <a:rPr lang="en-US" altLang="zh-CN" sz="2800" b="0" dirty="0"/>
              <a:t>while (!</a:t>
            </a:r>
            <a:r>
              <a:rPr lang="en-US" altLang="zh-CN" sz="2800" b="0" dirty="0" err="1"/>
              <a:t>que.isEmpty</a:t>
            </a:r>
            <a:r>
              <a:rPr lang="en-US" altLang="zh-CN" sz="2800" b="0" dirty="0"/>
              <a:t>())</a:t>
            </a:r>
            <a:endParaRPr lang="zh-CN" altLang="zh-CN" sz="2800" b="0" dirty="0"/>
          </a:p>
          <a:p>
            <a:pPr marL="0" indent="0">
              <a:lnSpc>
                <a:spcPct val="110000"/>
              </a:lnSpc>
              <a:buNone/>
            </a:pPr>
            <a:endParaRPr lang="zh-CN" altLang="zh-CN" sz="2800" b="0" dirty="0"/>
          </a:p>
        </p:txBody>
      </p:sp>
      <p:sp>
        <p:nvSpPr>
          <p:cNvPr id="4" name="内容占位符 2"/>
          <p:cNvSpPr txBox="1">
            <a:spLocks/>
          </p:cNvSpPr>
          <p:nvPr/>
        </p:nvSpPr>
        <p:spPr>
          <a:xfrm>
            <a:off x="6308035" y="876930"/>
            <a:ext cx="5883965" cy="56283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Clr>
                <a:schemeClr val="accent1"/>
              </a:buClr>
              <a:buSzPct val="100000"/>
              <a:buNone/>
            </a:pPr>
            <a:r>
              <a:rPr lang="en-US" altLang="zh-CN" dirty="0"/>
              <a:t>    {   p = </a:t>
            </a:r>
            <a:r>
              <a:rPr lang="en-US" altLang="zh-CN" dirty="0" err="1"/>
              <a:t>que.front</a:t>
            </a:r>
            <a:r>
              <a:rPr lang="en-US" altLang="zh-CN" dirty="0"/>
              <a:t>();       </a:t>
            </a:r>
          </a:p>
          <a:p>
            <a:pPr marL="0" indent="0">
              <a:lnSpc>
                <a:spcPct val="130000"/>
              </a:lnSpc>
              <a:buClr>
                <a:schemeClr val="accent1"/>
              </a:buClr>
              <a:buSzPct val="100000"/>
              <a:buNone/>
            </a:pPr>
            <a:r>
              <a:rPr lang="en-US" altLang="zh-CN" dirty="0"/>
              <a:t>        </a:t>
            </a:r>
            <a:r>
              <a:rPr lang="en-US" altLang="zh-CN" dirty="0" err="1"/>
              <a:t>que.deQueue</a:t>
            </a:r>
            <a:r>
              <a:rPr lang="en-US" altLang="zh-CN" dirty="0"/>
              <a:t>();</a:t>
            </a:r>
            <a:endParaRPr lang="zh-CN" altLang="zh-CN" dirty="0"/>
          </a:p>
          <a:p>
            <a:pPr marL="0" indent="0">
              <a:lnSpc>
                <a:spcPct val="130000"/>
              </a:lnSpc>
              <a:buClr>
                <a:schemeClr val="accent1"/>
              </a:buClr>
              <a:buSzPct val="100000"/>
              <a:buNone/>
            </a:pPr>
            <a:r>
              <a:rPr lang="en-US" altLang="zh-CN" dirty="0"/>
              <a:t>        </a:t>
            </a:r>
            <a:r>
              <a:rPr lang="en-US" altLang="zh-CN" dirty="0" err="1"/>
              <a:t>cout</a:t>
            </a:r>
            <a:r>
              <a:rPr lang="en-US" altLang="zh-CN" dirty="0"/>
              <a:t> &lt;&lt; p-&gt;data;</a:t>
            </a:r>
            <a:endParaRPr lang="zh-CN" altLang="zh-CN" dirty="0"/>
          </a:p>
          <a:p>
            <a:pPr marL="0" indent="0">
              <a:lnSpc>
                <a:spcPct val="130000"/>
              </a:lnSpc>
              <a:buClr>
                <a:schemeClr val="accent1"/>
              </a:buClr>
              <a:buSzPct val="100000"/>
              <a:buNone/>
            </a:pPr>
            <a:r>
              <a:rPr lang="en-US" altLang="zh-CN" dirty="0"/>
              <a:t>        if (p-&gt;left) </a:t>
            </a:r>
            <a:r>
              <a:rPr lang="en-US" altLang="zh-CN" dirty="0" err="1"/>
              <a:t>que.enQueue</a:t>
            </a:r>
            <a:r>
              <a:rPr lang="en-US" altLang="zh-CN" dirty="0"/>
              <a:t>(p-&gt;left);</a:t>
            </a:r>
            <a:endParaRPr lang="zh-CN" altLang="zh-CN" dirty="0"/>
          </a:p>
          <a:p>
            <a:pPr marL="0" indent="0">
              <a:lnSpc>
                <a:spcPct val="130000"/>
              </a:lnSpc>
              <a:buClr>
                <a:schemeClr val="accent1"/>
              </a:buClr>
              <a:buSzPct val="100000"/>
              <a:buNone/>
            </a:pPr>
            <a:r>
              <a:rPr lang="en-US" altLang="zh-CN" dirty="0"/>
              <a:t>        if (p-&gt;right)</a:t>
            </a:r>
          </a:p>
          <a:p>
            <a:pPr marL="0" indent="0">
              <a:lnSpc>
                <a:spcPct val="130000"/>
              </a:lnSpc>
              <a:buClr>
                <a:schemeClr val="accent1"/>
              </a:buClr>
              <a:buSzPct val="100000"/>
              <a:buNone/>
            </a:pPr>
            <a:r>
              <a:rPr lang="en-US" altLang="zh-CN" dirty="0"/>
              <a:t>             </a:t>
            </a:r>
            <a:r>
              <a:rPr lang="en-US" altLang="zh-CN" dirty="0" err="1"/>
              <a:t>que.enQueue</a:t>
            </a:r>
            <a:r>
              <a:rPr lang="en-US" altLang="zh-CN" dirty="0"/>
              <a:t>(p-&gt;right);</a:t>
            </a:r>
            <a:endParaRPr lang="zh-CN" altLang="zh-CN" dirty="0"/>
          </a:p>
          <a:p>
            <a:pPr marL="0" indent="0">
              <a:lnSpc>
                <a:spcPct val="130000"/>
              </a:lnSpc>
              <a:buClr>
                <a:schemeClr val="accent1"/>
              </a:buClr>
              <a:buSzPct val="100000"/>
              <a:buNone/>
            </a:pPr>
            <a:r>
              <a:rPr lang="en-US" altLang="zh-CN" dirty="0"/>
              <a:t>    }</a:t>
            </a:r>
            <a:endParaRPr lang="zh-CN" altLang="zh-CN" dirty="0"/>
          </a:p>
          <a:p>
            <a:pPr marL="0" indent="0">
              <a:lnSpc>
                <a:spcPct val="130000"/>
              </a:lnSpc>
              <a:buClr>
                <a:schemeClr val="accent1"/>
              </a:buClr>
              <a:buSzPct val="100000"/>
              <a:buNone/>
            </a:pPr>
            <a:r>
              <a:rPr lang="en-US" altLang="zh-CN" dirty="0"/>
              <a:t>    </a:t>
            </a:r>
            <a:r>
              <a:rPr lang="en-US" altLang="zh-CN" dirty="0" err="1"/>
              <a:t>cout</a:t>
            </a:r>
            <a:r>
              <a:rPr lang="en-US" altLang="zh-CN" dirty="0"/>
              <a:t> &lt;&lt; </a:t>
            </a:r>
            <a:r>
              <a:rPr lang="en-US" altLang="zh-CN" dirty="0" err="1"/>
              <a:t>endl</a:t>
            </a:r>
            <a:r>
              <a:rPr lang="en-US" altLang="zh-CN" dirty="0"/>
              <a:t>;  }</a:t>
            </a:r>
            <a:endParaRPr lang="zh-CN" altLang="en-US" dirty="0"/>
          </a:p>
        </p:txBody>
      </p:sp>
      <p:cxnSp>
        <p:nvCxnSpPr>
          <p:cNvPr id="5" name="直接连接符 4"/>
          <p:cNvCxnSpPr/>
          <p:nvPr/>
        </p:nvCxnSpPr>
        <p:spPr>
          <a:xfrm>
            <a:off x="6491826" y="308894"/>
            <a:ext cx="0" cy="6505303"/>
          </a:xfrm>
          <a:prstGeom prst="line">
            <a:avLst/>
          </a:prstGeom>
          <a:ln w="38100"/>
        </p:spPr>
        <p:style>
          <a:lnRef idx="1">
            <a:schemeClr val="dk1"/>
          </a:lnRef>
          <a:fillRef idx="0">
            <a:schemeClr val="dk1"/>
          </a:fillRef>
          <a:effectRef idx="0">
            <a:schemeClr val="dk1"/>
          </a:effectRef>
          <a:fontRef idx="minor">
            <a:schemeClr val="tx1"/>
          </a:fontRef>
        </p:style>
      </p:cxnSp>
      <p:sp>
        <p:nvSpPr>
          <p:cNvPr id="6" name="Rectangle 2"/>
          <p:cNvSpPr>
            <a:spLocks noGrp="1" noRot="1" noChangeArrowheads="1"/>
          </p:cNvSpPr>
          <p:nvPr>
            <p:ph type="title"/>
          </p:nvPr>
        </p:nvSpPr>
        <p:spPr>
          <a:xfrm>
            <a:off x="152504" y="876930"/>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回顾二叉树层次遍历的</a:t>
            </a:r>
            <a:r>
              <a:rPr lang="zh-CN" altLang="zh-CN" dirty="0">
                <a:latin typeface="华文楷体" panose="02010600040101010101" pitchFamily="2" charset="-122"/>
                <a:ea typeface="华文楷体" panose="02010600040101010101" pitchFamily="2" charset="-122"/>
              </a:rPr>
              <a:t>算法</a:t>
            </a:r>
            <a:r>
              <a:rPr lang="zh-CN" altLang="en-US" dirty="0">
                <a:latin typeface="华文楷体" panose="02010600040101010101" pitchFamily="2" charset="-122"/>
                <a:ea typeface="华文楷体" panose="02010600040101010101" pitchFamily="2" charset="-122"/>
              </a:rPr>
              <a:t>实现：</a:t>
            </a:r>
          </a:p>
        </p:txBody>
      </p:sp>
    </p:spTree>
    <p:extLst>
      <p:ext uri="{BB962C8B-B14F-4D97-AF65-F5344CB8AC3E}">
        <p14:creationId xmlns:p14="http://schemas.microsoft.com/office/powerpoint/2010/main" val="203947897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7" y="1300008"/>
            <a:ext cx="11162882" cy="5239940"/>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class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void Graph&lt;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&gt;::BFS()</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广度优先遍历</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seqQueue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&gt; q;      </a:t>
            </a:r>
            <a:r>
              <a:rPr lang="en-US" altLang="zh-CN" b="0" dirty="0" err="1">
                <a:ea typeface="华文楷体" panose="02010600040101010101" pitchFamily="2" charset="-122"/>
                <a:cs typeface="Times New Roman" panose="02020603050405020304" pitchFamily="18" charset="0"/>
              </a:rPr>
              <a:t>edgeNode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 *p;</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bool *visited;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start;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为</a:t>
            </a:r>
            <a:r>
              <a:rPr lang="en-US" altLang="zh-CN" b="0" dirty="0">
                <a:ea typeface="华文楷体" panose="02010600040101010101" pitchFamily="2" charset="-122"/>
                <a:cs typeface="Times New Roman" panose="02020603050405020304" pitchFamily="18" charset="0"/>
              </a:rPr>
              <a:t>visited</a:t>
            </a:r>
            <a:r>
              <a:rPr lang="zh-CN" altLang="zh-CN" b="0" dirty="0">
                <a:ea typeface="华文楷体" panose="02010600040101010101" pitchFamily="2" charset="-122"/>
                <a:cs typeface="Times New Roman" panose="02020603050405020304" pitchFamily="18" charset="0"/>
              </a:rPr>
              <a:t>创建动态数组空间，并置初始访问标志为</a:t>
            </a:r>
            <a:r>
              <a:rPr lang="en-US" altLang="zh-CN" b="0" dirty="0">
                <a:ea typeface="华文楷体" panose="02010600040101010101" pitchFamily="2" charset="-122"/>
                <a:cs typeface="Times New Roman" panose="02020603050405020304" pitchFamily="18" charset="0"/>
              </a:rPr>
              <a:t>false</a:t>
            </a:r>
            <a:r>
              <a:rPr lang="zh-CN" altLang="zh-CN" b="0" dirty="0">
                <a:ea typeface="华文楷体" panose="02010600040101010101" pitchFamily="2" charset="-122"/>
                <a:cs typeface="Times New Roman" panose="02020603050405020304" pitchFamily="18" charset="0"/>
              </a:rPr>
              <a:t>。</a:t>
            </a:r>
          </a:p>
          <a:p>
            <a:pPr marL="0" indent="0">
              <a:buNone/>
            </a:pPr>
            <a:r>
              <a:rPr lang="en-US" altLang="zh-CN" b="0" dirty="0">
                <a:ea typeface="华文楷体" panose="02010600040101010101" pitchFamily="2" charset="-122"/>
                <a:cs typeface="Times New Roman" panose="02020603050405020304" pitchFamily="18" charset="0"/>
              </a:rPr>
              <a:t>    visited = new bool[</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(!visited) throw </a:t>
            </a:r>
            <a:r>
              <a:rPr lang="en-US" altLang="zh-CN" b="0" dirty="0" err="1">
                <a:ea typeface="华文楷体" panose="02010600040101010101" pitchFamily="2" charset="-122"/>
                <a:cs typeface="Times New Roman" panose="02020603050405020304" pitchFamily="18" charset="0"/>
              </a:rPr>
              <a:t>illegalSize</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for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visited[</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]=false;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en-US" dirty="0"/>
              <a:t>广</a:t>
            </a:r>
            <a:r>
              <a:rPr lang="zh-CN" altLang="zh-CN" dirty="0"/>
              <a:t>度优先遍历的算法</a:t>
            </a:r>
            <a:r>
              <a:rPr lang="zh-CN" altLang="en-US" dirty="0"/>
              <a:t>实现：</a:t>
            </a:r>
          </a:p>
        </p:txBody>
      </p:sp>
    </p:spTree>
    <p:extLst>
      <p:ext uri="{BB962C8B-B14F-4D97-AF65-F5344CB8AC3E}">
        <p14:creationId xmlns:p14="http://schemas.microsoft.com/office/powerpoint/2010/main" val="261518856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00889" y="707953"/>
            <a:ext cx="5503563" cy="5796532"/>
          </a:xfrm>
        </p:spPr>
        <p:txBody>
          <a:bodyPr>
            <a:noAutofit/>
          </a:bodyPr>
          <a:lstStyle/>
          <a:p>
            <a:pPr marL="0" indent="0">
              <a:buNone/>
            </a:pPr>
            <a:r>
              <a:rPr lang="en-US" altLang="zh-CN" dirty="0"/>
              <a:t>  </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逐一找到未被访问过顶点，</a:t>
            </a:r>
            <a:endParaRPr lang="en-US"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做广度优先遍历</a:t>
            </a:r>
          </a:p>
          <a:p>
            <a:pPr marL="0" indent="0">
              <a:buNone/>
            </a:pPr>
            <a:r>
              <a:rPr lang="en-US" altLang="zh-CN" b="0" dirty="0">
                <a:ea typeface="华文楷体" panose="02010600040101010101" pitchFamily="2" charset="-122"/>
                <a:cs typeface="Times New Roman" panose="02020603050405020304" pitchFamily="18" charset="0"/>
              </a:rPr>
              <a:t>  for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if (visited[</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continue;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q.enQueue</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a:t>
            </a:r>
            <a:endParaRPr lang="en-US" altLang="zh-CN"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while (!</a:t>
            </a:r>
            <a:r>
              <a:rPr lang="en-US" altLang="zh-CN" b="0" dirty="0" err="1">
                <a:ea typeface="华文楷体" panose="02010600040101010101" pitchFamily="2" charset="-122"/>
                <a:cs typeface="Times New Roman" panose="02020603050405020304" pitchFamily="18" charset="0"/>
              </a:rPr>
              <a:t>q.isEmpty</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start = </a:t>
            </a:r>
            <a:r>
              <a:rPr lang="en-US" altLang="zh-CN" b="0" dirty="0" err="1">
                <a:ea typeface="华文楷体" panose="02010600040101010101" pitchFamily="2" charset="-122"/>
                <a:cs typeface="Times New Roman" panose="02020603050405020304" pitchFamily="18" charset="0"/>
              </a:rPr>
              <a:t>q.front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q.deQueue</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a:solidFill>
                  <a:schemeClr val="accent1">
                    <a:lumMod val="60000"/>
                    <a:lumOff val="40000"/>
                  </a:schemeClr>
                </a:solidFill>
                <a:ea typeface="华文楷体" panose="02010600040101010101" pitchFamily="2" charset="-122"/>
                <a:cs typeface="Times New Roman" panose="02020603050405020304" pitchFamily="18" charset="0"/>
              </a:rPr>
              <a:t>if (visited[start]) continue;</a:t>
            </a:r>
            <a:endParaRPr lang="zh-CN" altLang="zh-CN" b="0" dirty="0">
              <a:solidFill>
                <a:schemeClr val="accent1">
                  <a:lumMod val="60000"/>
                  <a:lumOff val="40000"/>
                </a:schemeClr>
              </a:solidFill>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cout</a:t>
            </a:r>
            <a:r>
              <a:rPr lang="en-US" altLang="zh-CN" b="0" dirty="0">
                <a:ea typeface="华文楷体" panose="02010600040101010101" pitchFamily="2" charset="-122"/>
                <a:cs typeface="Times New Roman" panose="02020603050405020304" pitchFamily="18" charset="0"/>
              </a:rPr>
              <a:t>&lt;&lt;</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[start].data&lt;&lt;'\t';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visited[start] = true;</a:t>
            </a:r>
            <a:endParaRPr lang="zh-CN" altLang="zh-CN" b="0" dirty="0">
              <a:ea typeface="华文楷体" panose="02010600040101010101" pitchFamily="2" charset="-122"/>
              <a:cs typeface="Times New Roman" panose="02020603050405020304" pitchFamily="18" charset="0"/>
            </a:endParaRPr>
          </a:p>
        </p:txBody>
      </p:sp>
      <p:sp>
        <p:nvSpPr>
          <p:cNvPr id="5" name="Rectangle 3"/>
          <p:cNvSpPr txBox="1">
            <a:spLocks noChangeArrowheads="1"/>
          </p:cNvSpPr>
          <p:nvPr/>
        </p:nvSpPr>
        <p:spPr>
          <a:xfrm>
            <a:off x="5804452" y="803051"/>
            <a:ext cx="5440017" cy="5796532"/>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t> </a:t>
            </a:r>
            <a:r>
              <a:rPr lang="en-US" altLang="zh-CN" b="0" dirty="0"/>
              <a:t>	</a:t>
            </a:r>
            <a:r>
              <a:rPr lang="en-US" altLang="zh-CN" b="0" dirty="0">
                <a:ea typeface="华文楷体" panose="02010600040101010101" pitchFamily="2" charset="-122"/>
                <a:cs typeface="Times New Roman" panose="02020603050405020304" pitchFamily="18" charset="0"/>
              </a:rPr>
              <a:t>        p =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[start].</a:t>
            </a:r>
            <a:r>
              <a:rPr lang="en-US" altLang="zh-CN" b="0" dirty="0" err="1">
                <a:ea typeface="华文楷体" panose="02010600040101010101" pitchFamily="2" charset="-122"/>
                <a:cs typeface="Times New Roman" panose="02020603050405020304" pitchFamily="18" charset="0"/>
              </a:rPr>
              <a:t>adj</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while (p)</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if (!visited[p-&gt;</a:t>
            </a:r>
            <a:r>
              <a:rPr lang="en-US" altLang="zh-CN" b="0" dirty="0" err="1">
                <a:ea typeface="华文楷体" panose="02010600040101010101" pitchFamily="2" charset="-122"/>
                <a:cs typeface="Times New Roman" panose="02020603050405020304" pitchFamily="18" charset="0"/>
              </a:rPr>
              <a:t>dest</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solidFill>
                  <a:schemeClr val="accent1">
                    <a:lumMod val="60000"/>
                    <a:lumOff val="40000"/>
                  </a:schemeClr>
                </a:solidFill>
                <a:ea typeface="华文楷体" panose="02010600040101010101" pitchFamily="2" charset="-122"/>
                <a:cs typeface="Times New Roman" panose="02020603050405020304" pitchFamily="18" charset="0"/>
              </a:rPr>
              <a:t>q.enQueue</a:t>
            </a:r>
            <a:r>
              <a:rPr lang="en-US" altLang="zh-CN" b="0" dirty="0">
                <a:solidFill>
                  <a:schemeClr val="accent1">
                    <a:lumMod val="60000"/>
                    <a:lumOff val="40000"/>
                  </a:schemeClr>
                </a:solidFill>
                <a:ea typeface="华文楷体" panose="02010600040101010101" pitchFamily="2" charset="-122"/>
                <a:cs typeface="Times New Roman" panose="02020603050405020304" pitchFamily="18" charset="0"/>
              </a:rPr>
              <a:t>(p-&gt;</a:t>
            </a:r>
            <a:r>
              <a:rPr lang="en-US" altLang="zh-CN" b="0" dirty="0" err="1">
                <a:solidFill>
                  <a:schemeClr val="accent1">
                    <a:lumMod val="60000"/>
                    <a:lumOff val="40000"/>
                  </a:schemeClr>
                </a:solidFill>
                <a:ea typeface="华文楷体" panose="02010600040101010101" pitchFamily="2" charset="-122"/>
                <a:cs typeface="Times New Roman" panose="02020603050405020304" pitchFamily="18" charset="0"/>
              </a:rPr>
              <a:t>dest</a:t>
            </a:r>
            <a:r>
              <a:rPr lang="en-US" altLang="zh-CN" b="0" dirty="0">
                <a:solidFill>
                  <a:schemeClr val="accent1">
                    <a:lumMod val="60000"/>
                    <a:lumOff val="40000"/>
                  </a:schemeClr>
                </a:solidFill>
                <a:ea typeface="华文楷体" panose="02010600040101010101" pitchFamily="2" charset="-122"/>
                <a:cs typeface="Times New Roman" panose="02020603050405020304" pitchFamily="18" charset="0"/>
              </a:rPr>
              <a:t>);</a:t>
            </a:r>
            <a:endParaRPr lang="zh-CN" altLang="zh-CN" b="0" dirty="0">
              <a:solidFill>
                <a:schemeClr val="accent1">
                  <a:lumMod val="60000"/>
                  <a:lumOff val="40000"/>
                </a:schemeClr>
              </a:solidFill>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p = p-&gt;link;</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}//while	    </a:t>
            </a:r>
          </a:p>
          <a:p>
            <a:pPr marL="0" indent="0">
              <a:buNone/>
            </a:pPr>
            <a:r>
              <a:rPr lang="en-US" altLang="zh-CN" b="0" dirty="0">
                <a:ea typeface="华文楷体" panose="02010600040101010101" pitchFamily="2" charset="-122"/>
                <a:cs typeface="Times New Roman" panose="02020603050405020304" pitchFamily="18" charset="0"/>
              </a:rPr>
              <a:t>                }//while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cout</a:t>
            </a:r>
            <a:r>
              <a:rPr lang="en-US" altLang="zh-CN" b="0" dirty="0">
                <a:ea typeface="华文楷体" panose="02010600040101010101" pitchFamily="2" charset="-122"/>
                <a:cs typeface="Times New Roman" panose="02020603050405020304" pitchFamily="18" charset="0"/>
              </a:rPr>
              <a:t>&lt;&lt;'\n';</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}//for</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a:ea typeface="华文楷体" panose="02010600040101010101" pitchFamily="2" charset="-122"/>
                <a:cs typeface="Times New Roman" panose="02020603050405020304" pitchFamily="18" charset="0"/>
              </a:rPr>
              <a:t>    }//BFS</a:t>
            </a:r>
            <a:endParaRPr lang="zh-CN" altLang="zh-CN" b="0" dirty="0">
              <a:ea typeface="华文楷体" panose="02010600040101010101" pitchFamily="2" charset="-122"/>
              <a:cs typeface="Times New Roman" panose="02020603050405020304" pitchFamily="18" charset="0"/>
            </a:endParaRPr>
          </a:p>
        </p:txBody>
      </p:sp>
      <p:cxnSp>
        <p:nvCxnSpPr>
          <p:cNvPr id="4" name="直接连接符 3"/>
          <p:cNvCxnSpPr/>
          <p:nvPr/>
        </p:nvCxnSpPr>
        <p:spPr>
          <a:xfrm flipH="1">
            <a:off x="5923721" y="1472286"/>
            <a:ext cx="119270" cy="538571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8060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5" name="Rectangle 3"/>
              <p:cNvSpPr>
                <a:spLocks noGrp="1" noChangeArrowheads="1"/>
              </p:cNvSpPr>
              <p:nvPr>
                <p:ph sz="quarter" idx="10"/>
              </p:nvPr>
            </p:nvSpPr>
            <p:spPr>
              <a:xfrm>
                <a:off x="320767" y="1558863"/>
                <a:ext cx="7573617" cy="4881694"/>
              </a:xfrm>
            </p:spPr>
            <p:txBody>
              <a:bodyPr>
                <a:no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有</a:t>
                </a:r>
                <a:r>
                  <a:rPr lang="en-US" altLang="zh-CN" sz="2800" b="0" dirty="0">
                    <a:ea typeface="华文楷体" pitchFamily="2" charset="-122"/>
                    <a:cs typeface="Times New Roman" panose="02020603050405020304" pitchFamily="18" charset="0"/>
                  </a:rPr>
                  <a:t>n</a:t>
                </a:r>
                <a:r>
                  <a:rPr lang="zh-CN" altLang="zh-CN" sz="2800" b="0" dirty="0">
                    <a:ea typeface="华文楷体" pitchFamily="2" charset="-122"/>
                    <a:cs typeface="Times New Roman" panose="02020603050405020304" pitchFamily="18" charset="0"/>
                  </a:rPr>
                  <a:t>个顶点的无向图中，如果任意两个顶点间都有边相连，此时边的条数最多，达到</a:t>
                </a:r>
                <a14:m>
                  <m:oMath xmlns:m="http://schemas.openxmlformats.org/officeDocument/2006/math">
                    <m:sSubSup>
                      <m:sSubSupPr>
                        <m:ctrlPr>
                          <a:rPr lang="zh-CN" altLang="zh-CN" sz="2800" b="0" i="1">
                            <a:latin typeface="Cambria Math" panose="02040503050406030204" pitchFamily="18" charset="0"/>
                            <a:ea typeface="华文楷体" pitchFamily="2" charset="-122"/>
                          </a:rPr>
                        </m:ctrlPr>
                      </m:sSubSupPr>
                      <m:e>
                        <m:r>
                          <a:rPr lang="en-US" altLang="zh-CN" sz="2800" b="0">
                            <a:latin typeface="Cambria Math" panose="02040503050406030204" pitchFamily="18" charset="0"/>
                            <a:ea typeface="华文楷体" pitchFamily="2" charset="-122"/>
                          </a:rPr>
                          <m:t>𝐶</m:t>
                        </m:r>
                      </m:e>
                      <m:sub>
                        <m:r>
                          <a:rPr lang="en-US" altLang="zh-CN" sz="2800" b="0">
                            <a:latin typeface="Cambria Math" panose="02040503050406030204" pitchFamily="18" charset="0"/>
                            <a:ea typeface="华文楷体" pitchFamily="2" charset="-122"/>
                          </a:rPr>
                          <m:t>𝑛</m:t>
                        </m:r>
                      </m:sub>
                      <m:sup>
                        <m:r>
                          <a:rPr lang="en-US" altLang="zh-CN" sz="2800" b="0">
                            <a:latin typeface="Cambria Math" panose="02040503050406030204" pitchFamily="18" charset="0"/>
                            <a:ea typeface="华文楷体" pitchFamily="2" charset="-122"/>
                          </a:rPr>
                          <m:t>2</m:t>
                        </m:r>
                      </m:sup>
                    </m:sSubSup>
                    <m:r>
                      <a:rPr lang="en-US" altLang="zh-CN" sz="2800" b="0">
                        <a:latin typeface="Cambria Math" panose="02040503050406030204" pitchFamily="18" charset="0"/>
                        <a:ea typeface="华文楷体" pitchFamily="2" charset="-122"/>
                      </a:rPr>
                      <m:t>=</m:t>
                    </m:r>
                    <m:r>
                      <a:rPr lang="en-US" altLang="zh-CN" sz="2800" b="0">
                        <a:latin typeface="Cambria Math" panose="02040503050406030204" pitchFamily="18" charset="0"/>
                        <a:ea typeface="华文楷体" pitchFamily="2" charset="-122"/>
                      </a:rPr>
                      <m:t>𝑛</m:t>
                    </m:r>
                    <m:r>
                      <a:rPr lang="en-US" altLang="zh-CN" sz="2800" b="0">
                        <a:latin typeface="Cambria Math" panose="02040503050406030204" pitchFamily="18" charset="0"/>
                        <a:ea typeface="华文楷体" pitchFamily="2" charset="-122"/>
                      </a:rPr>
                      <m:t>(</m:t>
                    </m:r>
                    <m:r>
                      <a:rPr lang="en-US" altLang="zh-CN" sz="2800" b="0">
                        <a:latin typeface="Cambria Math" panose="02040503050406030204" pitchFamily="18" charset="0"/>
                        <a:ea typeface="华文楷体" pitchFamily="2" charset="-122"/>
                      </a:rPr>
                      <m:t>𝑛</m:t>
                    </m:r>
                    <m:r>
                      <a:rPr lang="en-US" altLang="zh-CN" sz="2800" b="0">
                        <a:latin typeface="Cambria Math" panose="02040503050406030204" pitchFamily="18" charset="0"/>
                        <a:ea typeface="华文楷体" pitchFamily="2" charset="-122"/>
                      </a:rPr>
                      <m:t>−1)/2</m:t>
                    </m:r>
                  </m:oMath>
                </a14:m>
                <a:r>
                  <a:rPr lang="zh-CN" altLang="zh-CN" sz="2800" b="0" dirty="0">
                    <a:ea typeface="华文楷体" pitchFamily="2" charset="-122"/>
                    <a:cs typeface="Times New Roman" panose="02020603050405020304" pitchFamily="18" charset="0"/>
                  </a:rPr>
                  <a:t>条，这样的图称为</a:t>
                </a:r>
                <a:r>
                  <a:rPr lang="zh-CN" altLang="zh-CN" sz="2800" dirty="0">
                    <a:ea typeface="华文楷体" pitchFamily="2" charset="-122"/>
                    <a:cs typeface="Times New Roman" panose="02020603050405020304" pitchFamily="18" charset="0"/>
                  </a:rPr>
                  <a:t>无向完全图</a:t>
                </a:r>
                <a:r>
                  <a:rPr lang="zh-CN" altLang="zh-CN" sz="2800" b="0" dirty="0">
                    <a:ea typeface="华文楷体" pitchFamily="2" charset="-122"/>
                    <a:cs typeface="Times New Roman" panose="02020603050405020304" pitchFamily="18" charset="0"/>
                  </a:rPr>
                  <a:t>；对有向图而言，边的条数最多为</a:t>
                </a:r>
                <a14:m>
                  <m:oMath xmlns:m="http://schemas.openxmlformats.org/officeDocument/2006/math">
                    <m:sSubSup>
                      <m:sSubSupPr>
                        <m:ctrlPr>
                          <a:rPr lang="zh-CN" altLang="zh-CN" sz="2800" b="0" i="1">
                            <a:latin typeface="Cambria Math" panose="02040503050406030204" pitchFamily="18" charset="0"/>
                            <a:ea typeface="华文楷体" pitchFamily="2" charset="-122"/>
                          </a:rPr>
                        </m:ctrlPr>
                      </m:sSubSupPr>
                      <m:e>
                        <m:r>
                          <a:rPr lang="en-US" altLang="zh-CN" sz="2800" b="0">
                            <a:latin typeface="Cambria Math" panose="02040503050406030204" pitchFamily="18" charset="0"/>
                            <a:ea typeface="华文楷体" pitchFamily="2" charset="-122"/>
                          </a:rPr>
                          <m:t>𝑃</m:t>
                        </m:r>
                      </m:e>
                      <m:sub>
                        <m:r>
                          <a:rPr lang="en-US" altLang="zh-CN" sz="2800" b="0">
                            <a:latin typeface="Cambria Math" panose="02040503050406030204" pitchFamily="18" charset="0"/>
                            <a:ea typeface="华文楷体" pitchFamily="2" charset="-122"/>
                          </a:rPr>
                          <m:t>𝑛</m:t>
                        </m:r>
                      </m:sub>
                      <m:sup>
                        <m:r>
                          <a:rPr lang="en-US" altLang="zh-CN" sz="2800" b="0">
                            <a:latin typeface="Cambria Math" panose="02040503050406030204" pitchFamily="18" charset="0"/>
                            <a:ea typeface="华文楷体" pitchFamily="2" charset="-122"/>
                          </a:rPr>
                          <m:t>2</m:t>
                        </m:r>
                      </m:sup>
                    </m:sSubSup>
                    <m:r>
                      <a:rPr lang="en-US" altLang="zh-CN" sz="2800" b="0">
                        <a:latin typeface="Cambria Math" panose="02040503050406030204" pitchFamily="18" charset="0"/>
                        <a:ea typeface="华文楷体" pitchFamily="2" charset="-122"/>
                      </a:rPr>
                      <m:t>=</m:t>
                    </m:r>
                    <m:r>
                      <a:rPr lang="en-US" altLang="zh-CN" sz="2800" b="0">
                        <a:latin typeface="Cambria Math" panose="02040503050406030204" pitchFamily="18" charset="0"/>
                        <a:ea typeface="华文楷体" pitchFamily="2" charset="-122"/>
                      </a:rPr>
                      <m:t>𝑛</m:t>
                    </m:r>
                    <m:r>
                      <a:rPr lang="en-US" altLang="zh-CN" sz="2800" b="0">
                        <a:latin typeface="Cambria Math" panose="02040503050406030204" pitchFamily="18" charset="0"/>
                        <a:ea typeface="华文楷体" pitchFamily="2" charset="-122"/>
                      </a:rPr>
                      <m:t>(</m:t>
                    </m:r>
                    <m:r>
                      <a:rPr lang="en-US" altLang="zh-CN" sz="2800" b="0">
                        <a:latin typeface="Cambria Math" panose="02040503050406030204" pitchFamily="18" charset="0"/>
                        <a:ea typeface="华文楷体" pitchFamily="2" charset="-122"/>
                      </a:rPr>
                      <m:t>𝑛</m:t>
                    </m:r>
                    <m:r>
                      <a:rPr lang="en-US" altLang="zh-CN" sz="2800" b="0">
                        <a:latin typeface="Cambria Math" panose="02040503050406030204" pitchFamily="18" charset="0"/>
                        <a:ea typeface="华文楷体" pitchFamily="2" charset="-122"/>
                      </a:rPr>
                      <m:t>−1)</m:t>
                    </m:r>
                  </m:oMath>
                </a14:m>
                <a:r>
                  <a:rPr lang="zh-CN" altLang="zh-CN" sz="2800" b="0" dirty="0">
                    <a:ea typeface="华文楷体" pitchFamily="2" charset="-122"/>
                    <a:cs typeface="Times New Roman" panose="02020603050405020304" pitchFamily="18" charset="0"/>
                  </a:rPr>
                  <a:t>，这样的图称为</a:t>
                </a:r>
                <a:r>
                  <a:rPr lang="zh-CN" altLang="zh-CN" sz="2800" dirty="0">
                    <a:ea typeface="华文楷体" pitchFamily="2" charset="-122"/>
                    <a:cs typeface="Times New Roman" panose="02020603050405020304" pitchFamily="18" charset="0"/>
                  </a:rPr>
                  <a:t>有向完全图</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在图的实际应用中，边常带有一定的权重，边上带有权重的有向图、无向图分别被称为</a:t>
                </a:r>
                <a:r>
                  <a:rPr lang="zh-CN" altLang="zh-CN" sz="2800" dirty="0">
                    <a:ea typeface="华文楷体" pitchFamily="2" charset="-122"/>
                    <a:cs typeface="Times New Roman" panose="02020603050405020304" pitchFamily="18" charset="0"/>
                  </a:rPr>
                  <a:t>加权有向图</a:t>
                </a:r>
                <a:r>
                  <a:rPr lang="zh-CN" altLang="zh-CN" sz="2800" b="0" dirty="0">
                    <a:ea typeface="华文楷体" pitchFamily="2" charset="-122"/>
                    <a:cs typeface="Times New Roman" panose="02020603050405020304" pitchFamily="18" charset="0"/>
                  </a:rPr>
                  <a:t>、</a:t>
                </a:r>
                <a:r>
                  <a:rPr lang="zh-CN" altLang="zh-CN" sz="2800" dirty="0">
                    <a:ea typeface="华文楷体" pitchFamily="2" charset="-122"/>
                    <a:cs typeface="Times New Roman" panose="02020603050405020304" pitchFamily="18" charset="0"/>
                  </a:rPr>
                  <a:t>加权无向图</a:t>
                </a:r>
                <a:r>
                  <a:rPr lang="zh-CN" altLang="zh-CN" sz="2800" b="0" dirty="0">
                    <a:ea typeface="华文楷体" pitchFamily="2" charset="-122"/>
                    <a:cs typeface="Times New Roman" panose="02020603050405020304" pitchFamily="18" charset="0"/>
                  </a:rPr>
                  <a:t>，统称为</a:t>
                </a:r>
                <a:r>
                  <a:rPr lang="zh-CN" altLang="zh-CN" sz="2800" dirty="0">
                    <a:ea typeface="华文楷体" pitchFamily="2" charset="-122"/>
                    <a:cs typeface="Times New Roman" panose="02020603050405020304" pitchFamily="18" charset="0"/>
                  </a:rPr>
                  <a:t>网络</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p:txBody>
          </p:sp>
        </mc:Choice>
        <mc:Fallback xmlns="">
          <p:sp>
            <p:nvSpPr>
              <p:cNvPr id="8195" name="Rectangle 3"/>
              <p:cNvSpPr>
                <a:spLocks noGrp="1" noRot="1" noChangeAspect="1" noMove="1" noResize="1" noEditPoints="1" noAdjustHandles="1" noChangeArrowheads="1" noChangeShapeType="1" noTextEdit="1"/>
              </p:cNvSpPr>
              <p:nvPr>
                <p:ph sz="quarter" idx="10"/>
              </p:nvPr>
            </p:nvSpPr>
            <p:spPr>
              <a:xfrm>
                <a:off x="320767" y="1558863"/>
                <a:ext cx="7573617" cy="4881694"/>
              </a:xfrm>
              <a:blipFill>
                <a:blip r:embed="rId3"/>
                <a:stretch>
                  <a:fillRect l="-1449" t="-499" r="-6280"/>
                </a:stretch>
              </a:blipFill>
            </p:spPr>
            <p:txBody>
              <a:bodyPr/>
              <a:lstStyle/>
              <a:p>
                <a:r>
                  <a:rPr lang="zh-CN" altLang="en-US">
                    <a:noFill/>
                  </a:rPr>
                  <a:t> </a:t>
                </a:r>
              </a:p>
            </p:txBody>
          </p:sp>
        </mc:Fallback>
      </mc:AlternateContent>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en-US" dirty="0"/>
              <a:t>相关术语：</a:t>
            </a:r>
          </a:p>
        </p:txBody>
      </p:sp>
      <p:pic>
        <p:nvPicPr>
          <p:cNvPr id="2" name="图片 1"/>
          <p:cNvPicPr>
            <a:picLocks noChangeAspect="1"/>
          </p:cNvPicPr>
          <p:nvPr/>
        </p:nvPicPr>
        <p:blipFill>
          <a:blip r:embed="rId4"/>
          <a:stretch>
            <a:fillRect/>
          </a:stretch>
        </p:blipFill>
        <p:spPr>
          <a:xfrm>
            <a:off x="8154435" y="845532"/>
            <a:ext cx="2579826" cy="2758773"/>
          </a:xfrm>
          <a:prstGeom prst="rect">
            <a:avLst/>
          </a:prstGeom>
        </p:spPr>
      </p:pic>
      <p:pic>
        <p:nvPicPr>
          <p:cNvPr id="3" name="图片 2"/>
          <p:cNvPicPr>
            <a:picLocks noChangeAspect="1"/>
          </p:cNvPicPr>
          <p:nvPr/>
        </p:nvPicPr>
        <p:blipFill>
          <a:blip r:embed="rId5"/>
          <a:stretch>
            <a:fillRect/>
          </a:stretch>
        </p:blipFill>
        <p:spPr>
          <a:xfrm>
            <a:off x="8337274" y="3604305"/>
            <a:ext cx="2396987" cy="2611004"/>
          </a:xfrm>
          <a:prstGeom prst="rect">
            <a:avLst/>
          </a:prstGeom>
        </p:spPr>
      </p:pic>
    </p:spTree>
    <p:extLst>
      <p:ext uri="{BB962C8B-B14F-4D97-AF65-F5344CB8AC3E}">
        <p14:creationId xmlns:p14="http://schemas.microsoft.com/office/powerpoint/2010/main" val="422638178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00889" y="803051"/>
            <a:ext cx="5503563" cy="5796532"/>
          </a:xfrm>
        </p:spPr>
        <p:txBody>
          <a:bodyPr>
            <a:noAutofit/>
          </a:bodyPr>
          <a:lstStyle/>
          <a:p>
            <a:pPr marL="0" indent="0">
              <a:buNone/>
            </a:pPr>
            <a:r>
              <a:rPr lang="en-US" altLang="zh-CN" dirty="0"/>
              <a:t> </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逐一找到未被访问过顶点，</a:t>
            </a:r>
            <a:endParaRPr lang="en-US"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做广度优先遍历</a:t>
            </a:r>
          </a:p>
          <a:p>
            <a:pPr marL="0" indent="0">
              <a:buNone/>
            </a:pPr>
            <a:r>
              <a:rPr lang="en-US" altLang="zh-CN" b="0" dirty="0">
                <a:ea typeface="华文楷体" panose="02010600040101010101" pitchFamily="2" charset="-122"/>
                <a:cs typeface="Times New Roman" panose="02020603050405020304" pitchFamily="18" charset="0"/>
              </a:rPr>
              <a:t> for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(visited[</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continue;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solidFill>
                  <a:schemeClr val="accent6"/>
                </a:solidFill>
                <a:ea typeface="华文楷体" panose="02010600040101010101" pitchFamily="2" charset="-122"/>
                <a:cs typeface="Times New Roman" panose="02020603050405020304" pitchFamily="18" charset="0"/>
              </a:rPr>
              <a:t>cout</a:t>
            </a:r>
            <a:r>
              <a:rPr lang="en-US" altLang="zh-CN" b="0" dirty="0">
                <a:solidFill>
                  <a:schemeClr val="accent6"/>
                </a:solidFill>
                <a:ea typeface="华文楷体" panose="02010600040101010101" pitchFamily="2" charset="-122"/>
                <a:cs typeface="Times New Roman" panose="02020603050405020304" pitchFamily="18" charset="0"/>
              </a:rPr>
              <a:t>&lt;&lt;</a:t>
            </a:r>
            <a:r>
              <a:rPr lang="en-US" altLang="zh-CN" b="0" dirty="0" err="1">
                <a:solidFill>
                  <a:schemeClr val="accent6"/>
                </a:solidFill>
                <a:ea typeface="华文楷体" panose="02010600040101010101" pitchFamily="2" charset="-122"/>
                <a:cs typeface="Times New Roman" panose="02020603050405020304" pitchFamily="18" charset="0"/>
              </a:rPr>
              <a:t>verList</a:t>
            </a:r>
            <a:r>
              <a:rPr lang="en-US" altLang="zh-CN" b="0" dirty="0">
                <a:solidFill>
                  <a:schemeClr val="accent6"/>
                </a:solidFill>
                <a:ea typeface="华文楷体" panose="02010600040101010101" pitchFamily="2" charset="-122"/>
                <a:cs typeface="Times New Roman" panose="02020603050405020304" pitchFamily="18" charset="0"/>
              </a:rPr>
              <a:t>[</a:t>
            </a:r>
            <a:r>
              <a:rPr lang="en-US" altLang="zh-CN" b="0" dirty="0" err="1">
                <a:solidFill>
                  <a:schemeClr val="accent6"/>
                </a:solidFill>
                <a:ea typeface="华文楷体" panose="02010600040101010101" pitchFamily="2" charset="-122"/>
                <a:cs typeface="Times New Roman" panose="02020603050405020304" pitchFamily="18" charset="0"/>
              </a:rPr>
              <a:t>i</a:t>
            </a:r>
            <a:r>
              <a:rPr lang="en-US" altLang="zh-CN" b="0" dirty="0">
                <a:solidFill>
                  <a:schemeClr val="accent6"/>
                </a:solidFill>
                <a:ea typeface="华文楷体" panose="02010600040101010101" pitchFamily="2" charset="-122"/>
                <a:cs typeface="Times New Roman" panose="02020603050405020304" pitchFamily="18" charset="0"/>
              </a:rPr>
              <a:t>].data&lt;&lt;'\t';</a:t>
            </a:r>
            <a:endParaRPr lang="zh-CN" altLang="zh-CN" b="0" dirty="0">
              <a:solidFill>
                <a:schemeClr val="accent6"/>
              </a:solidFill>
              <a:ea typeface="华文楷体" panose="02010600040101010101" pitchFamily="2" charset="-122"/>
              <a:cs typeface="Times New Roman" panose="02020603050405020304" pitchFamily="18" charset="0"/>
            </a:endParaRPr>
          </a:p>
          <a:p>
            <a:pPr marL="0" indent="0">
              <a:buNone/>
            </a:pPr>
            <a:r>
              <a:rPr lang="en-US" altLang="zh-CN" b="0" dirty="0">
                <a:solidFill>
                  <a:schemeClr val="accent6"/>
                </a:solidFill>
                <a:ea typeface="华文楷体" panose="02010600040101010101" pitchFamily="2" charset="-122"/>
                <a:cs typeface="Times New Roman" panose="02020603050405020304" pitchFamily="18" charset="0"/>
              </a:rPr>
              <a:t>      visited[</a:t>
            </a:r>
            <a:r>
              <a:rPr lang="en-US" altLang="zh-CN" b="0" dirty="0" err="1">
                <a:solidFill>
                  <a:schemeClr val="accent6"/>
                </a:solidFill>
                <a:ea typeface="华文楷体" panose="02010600040101010101" pitchFamily="2" charset="-122"/>
                <a:cs typeface="Times New Roman" panose="02020603050405020304" pitchFamily="18" charset="0"/>
              </a:rPr>
              <a:t>i</a:t>
            </a:r>
            <a:r>
              <a:rPr lang="en-US" altLang="zh-CN" b="0" dirty="0">
                <a:solidFill>
                  <a:schemeClr val="accent6"/>
                </a:solidFill>
                <a:ea typeface="华文楷体" panose="02010600040101010101" pitchFamily="2" charset="-122"/>
                <a:cs typeface="Times New Roman" panose="02020603050405020304" pitchFamily="18" charset="0"/>
              </a:rPr>
              <a:t>] = true;</a:t>
            </a:r>
          </a:p>
          <a:p>
            <a:pPr marL="0" indent="0">
              <a:buNone/>
            </a:pPr>
            <a:r>
              <a:rPr lang="en-US" altLang="zh-CN" b="0" dirty="0">
                <a:solidFill>
                  <a:schemeClr val="accent6"/>
                </a:solidFill>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q.enQueue</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solidFill>
                <a:schemeClr val="accent6"/>
              </a:solidFill>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while (!</a:t>
            </a:r>
            <a:r>
              <a:rPr lang="en-US" altLang="zh-CN" b="0" dirty="0" err="1">
                <a:ea typeface="华文楷体" panose="02010600040101010101" pitchFamily="2" charset="-122"/>
                <a:cs typeface="Times New Roman" panose="02020603050405020304" pitchFamily="18" charset="0"/>
              </a:rPr>
              <a:t>q.isEmpty</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start = </a:t>
            </a:r>
            <a:r>
              <a:rPr lang="en-US" altLang="zh-CN" b="0" dirty="0" err="1">
                <a:ea typeface="华文楷体" panose="02010600040101010101" pitchFamily="2" charset="-122"/>
                <a:cs typeface="Times New Roman" panose="02020603050405020304" pitchFamily="18" charset="0"/>
              </a:rPr>
              <a:t>q.front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q.deQueue</a:t>
            </a:r>
            <a:r>
              <a:rPr lang="en-US" altLang="zh-CN" b="0" dirty="0">
                <a:ea typeface="华文楷体" panose="02010600040101010101" pitchFamily="2" charset="-122"/>
                <a:cs typeface="Times New Roman" panose="02020603050405020304" pitchFamily="18" charset="0"/>
              </a:rPr>
              <a:t>();</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dirty="0"/>
              <a:t> </a:t>
            </a:r>
            <a:r>
              <a:rPr lang="en-US" altLang="zh-CN" b="0" dirty="0">
                <a:ea typeface="华文楷体" panose="02010600040101010101" pitchFamily="2" charset="-122"/>
                <a:cs typeface="Times New Roman" panose="02020603050405020304" pitchFamily="18" charset="0"/>
              </a:rPr>
              <a:t>         p =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[start].adj;</a:t>
            </a:r>
            <a:endParaRPr lang="zh-CN" altLang="zh-CN" b="0" dirty="0">
              <a:ea typeface="华文楷体" panose="02010600040101010101" pitchFamily="2" charset="-122"/>
              <a:cs typeface="Times New Roman" panose="02020603050405020304" pitchFamily="18" charset="0"/>
            </a:endParaRPr>
          </a:p>
          <a:p>
            <a:pPr marL="0" indent="0">
              <a:buNone/>
            </a:pP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p:txBody>
      </p:sp>
      <p:sp>
        <p:nvSpPr>
          <p:cNvPr id="5" name="Rectangle 3"/>
          <p:cNvSpPr txBox="1">
            <a:spLocks noChangeArrowheads="1"/>
          </p:cNvSpPr>
          <p:nvPr/>
        </p:nvSpPr>
        <p:spPr>
          <a:xfrm>
            <a:off x="5035296" y="803051"/>
            <a:ext cx="5907192" cy="6156393"/>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t> </a:t>
            </a:r>
            <a:r>
              <a:rPr lang="en-US" altLang="zh-CN" b="0" dirty="0">
                <a:ea typeface="华文楷体" panose="02010600040101010101" pitchFamily="2" charset="-122"/>
                <a:cs typeface="Times New Roman" panose="02020603050405020304" pitchFamily="18" charset="0"/>
              </a:rPr>
              <a:t>       while (p)</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if (!visited[p-&gt;</a:t>
            </a:r>
            <a:r>
              <a:rPr lang="en-US" altLang="zh-CN" b="0" dirty="0" err="1">
                <a:ea typeface="华文楷体" panose="02010600040101010101" pitchFamily="2" charset="-122"/>
                <a:cs typeface="Times New Roman" panose="02020603050405020304" pitchFamily="18" charset="0"/>
              </a:rPr>
              <a:t>dest</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a:t>
            </a:r>
            <a:r>
              <a:rPr lang="en-US" altLang="zh-CN" b="0" dirty="0">
                <a:solidFill>
                  <a:schemeClr val="accent6"/>
                </a:solidFill>
                <a:ea typeface="华文楷体" panose="02010600040101010101" pitchFamily="2" charset="-122"/>
                <a:cs typeface="Times New Roman" panose="02020603050405020304" pitchFamily="18" charset="0"/>
              </a:rPr>
              <a:t>    </a:t>
            </a:r>
            <a:r>
              <a:rPr lang="en-US" altLang="zh-CN" b="0" dirty="0" err="1">
                <a:solidFill>
                  <a:schemeClr val="accent6"/>
                </a:solidFill>
                <a:ea typeface="华文楷体" panose="02010600040101010101" pitchFamily="2" charset="-122"/>
                <a:cs typeface="Times New Roman" panose="02020603050405020304" pitchFamily="18" charset="0"/>
              </a:rPr>
              <a:t>cout</a:t>
            </a:r>
            <a:r>
              <a:rPr lang="en-US" altLang="zh-CN" b="0" dirty="0">
                <a:solidFill>
                  <a:schemeClr val="accent6"/>
                </a:solidFill>
                <a:ea typeface="华文楷体" panose="02010600040101010101" pitchFamily="2" charset="-122"/>
                <a:cs typeface="Times New Roman" panose="02020603050405020304" pitchFamily="18" charset="0"/>
              </a:rPr>
              <a:t>&lt;&lt;</a:t>
            </a:r>
            <a:r>
              <a:rPr lang="en-US" altLang="zh-CN" b="0" dirty="0" err="1">
                <a:solidFill>
                  <a:schemeClr val="accent6"/>
                </a:solidFill>
                <a:ea typeface="华文楷体" panose="02010600040101010101" pitchFamily="2" charset="-122"/>
                <a:cs typeface="Times New Roman" panose="02020603050405020304" pitchFamily="18" charset="0"/>
              </a:rPr>
              <a:t>verList</a:t>
            </a:r>
            <a:r>
              <a:rPr lang="en-US" altLang="zh-CN" b="0" dirty="0">
                <a:solidFill>
                  <a:schemeClr val="accent6"/>
                </a:solidFill>
                <a:ea typeface="华文楷体" panose="02010600040101010101" pitchFamily="2" charset="-122"/>
                <a:cs typeface="Times New Roman" panose="02020603050405020304" pitchFamily="18" charset="0"/>
              </a:rPr>
              <a:t>[p-&gt;</a:t>
            </a:r>
            <a:r>
              <a:rPr lang="en-US" altLang="zh-CN" b="0" dirty="0" err="1">
                <a:solidFill>
                  <a:schemeClr val="accent6"/>
                </a:solidFill>
                <a:ea typeface="华文楷体" panose="02010600040101010101" pitchFamily="2" charset="-122"/>
                <a:cs typeface="Times New Roman" panose="02020603050405020304" pitchFamily="18" charset="0"/>
              </a:rPr>
              <a:t>dest</a:t>
            </a:r>
            <a:r>
              <a:rPr lang="en-US" altLang="zh-CN" b="0" dirty="0">
                <a:solidFill>
                  <a:schemeClr val="accent6"/>
                </a:solidFill>
                <a:ea typeface="华文楷体" panose="02010600040101010101" pitchFamily="2" charset="-122"/>
                <a:cs typeface="Times New Roman" panose="02020603050405020304" pitchFamily="18" charset="0"/>
              </a:rPr>
              <a:t>].data&lt;&lt;'\t';</a:t>
            </a:r>
            <a:endParaRPr lang="zh-CN" altLang="zh-CN" b="0" dirty="0">
              <a:solidFill>
                <a:schemeClr val="accent6"/>
              </a:solidFill>
              <a:ea typeface="华文楷体" panose="02010600040101010101" pitchFamily="2" charset="-122"/>
              <a:cs typeface="Times New Roman" panose="02020603050405020304" pitchFamily="18" charset="0"/>
            </a:endParaRPr>
          </a:p>
          <a:p>
            <a:pPr marL="0" indent="0">
              <a:buNone/>
            </a:pPr>
            <a:r>
              <a:rPr lang="en-US" altLang="zh-CN" b="0" dirty="0">
                <a:solidFill>
                  <a:schemeClr val="accent6"/>
                </a:solidFill>
                <a:ea typeface="华文楷体" panose="02010600040101010101" pitchFamily="2" charset="-122"/>
                <a:cs typeface="Times New Roman" panose="02020603050405020304" pitchFamily="18" charset="0"/>
              </a:rPr>
              <a:t>                     visited[p-&gt;</a:t>
            </a:r>
            <a:r>
              <a:rPr lang="en-US" altLang="zh-CN" b="0" dirty="0" err="1">
                <a:solidFill>
                  <a:schemeClr val="accent6"/>
                </a:solidFill>
                <a:ea typeface="华文楷体" panose="02010600040101010101" pitchFamily="2" charset="-122"/>
                <a:cs typeface="Times New Roman" panose="02020603050405020304" pitchFamily="18" charset="0"/>
              </a:rPr>
              <a:t>dest</a:t>
            </a:r>
            <a:r>
              <a:rPr lang="en-US" altLang="zh-CN" b="0" dirty="0">
                <a:solidFill>
                  <a:schemeClr val="accent6"/>
                </a:solidFill>
                <a:ea typeface="华文楷体" panose="02010600040101010101" pitchFamily="2" charset="-122"/>
                <a:cs typeface="Times New Roman" panose="02020603050405020304" pitchFamily="18" charset="0"/>
              </a:rPr>
              <a:t>] = true;</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q.enQueue</a:t>
            </a:r>
            <a:r>
              <a:rPr lang="en-US" altLang="zh-CN" b="0" dirty="0">
                <a:ea typeface="华文楷体" panose="02010600040101010101" pitchFamily="2" charset="-122"/>
                <a:cs typeface="Times New Roman" panose="02020603050405020304" pitchFamily="18" charset="0"/>
              </a:rPr>
              <a:t>(p-&gt;</a:t>
            </a:r>
            <a:r>
              <a:rPr lang="en-US" altLang="zh-CN" b="0" dirty="0" err="1">
                <a:ea typeface="华文楷体" panose="02010600040101010101" pitchFamily="2" charset="-122"/>
                <a:cs typeface="Times New Roman" panose="02020603050405020304" pitchFamily="18" charset="0"/>
              </a:rPr>
              <a:t>dest</a:t>
            </a:r>
            <a:r>
              <a:rPr lang="en-US" altLang="zh-CN" b="0" dirty="0">
                <a:ea typeface="华文楷体" panose="02010600040101010101" pitchFamily="2" charset="-122"/>
                <a:cs typeface="Times New Roman" panose="02020603050405020304" pitchFamily="18" charset="0"/>
              </a:rPr>
              <a:t>);</a:t>
            </a:r>
            <a:endParaRPr lang="zh-CN" altLang="zh-CN" b="0" dirty="0">
              <a:solidFill>
                <a:schemeClr val="accent6"/>
              </a:solidFill>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p = p-&gt;link;</a:t>
            </a:r>
          </a:p>
          <a:p>
            <a:pPr marL="0" indent="0">
              <a:buNone/>
            </a:pPr>
            <a:r>
              <a:rPr lang="en-US" altLang="zh-CN" b="0" dirty="0">
                <a:ea typeface="华文楷体" panose="02010600040101010101" pitchFamily="2" charset="-122"/>
                <a:cs typeface="Times New Roman" panose="02020603050405020304" pitchFamily="18" charset="0"/>
              </a:rPr>
              <a:t>          }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cout</a:t>
            </a:r>
            <a:r>
              <a:rPr lang="en-US" altLang="zh-CN" b="0" dirty="0">
                <a:ea typeface="华文楷体" panose="02010600040101010101" pitchFamily="2" charset="-122"/>
                <a:cs typeface="Times New Roman" panose="02020603050405020304" pitchFamily="18" charset="0"/>
              </a:rPr>
              <a:t>&lt;&lt;'\n’;</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a:t>
            </a:r>
            <a:endParaRPr lang="zh-CN" altLang="zh-CN" b="0" dirty="0">
              <a:ea typeface="华文楷体" panose="02010600040101010101" pitchFamily="2" charset="-122"/>
              <a:cs typeface="Times New Roman" panose="02020603050405020304" pitchFamily="18" charset="0"/>
            </a:endParaRPr>
          </a:p>
        </p:txBody>
      </p:sp>
      <p:cxnSp>
        <p:nvCxnSpPr>
          <p:cNvPr id="4" name="直接连接符 3"/>
          <p:cNvCxnSpPr/>
          <p:nvPr/>
        </p:nvCxnSpPr>
        <p:spPr>
          <a:xfrm flipH="1">
            <a:off x="5111734" y="1472286"/>
            <a:ext cx="119270" cy="5385714"/>
          </a:xfrm>
          <a:prstGeom prst="line">
            <a:avLst/>
          </a:prstGeom>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02C1E3C1-74DB-00C2-A43D-B18A29B411F0}"/>
              </a:ext>
            </a:extLst>
          </p:cNvPr>
          <p:cNvPicPr>
            <a:picLocks noChangeAspect="1"/>
          </p:cNvPicPr>
          <p:nvPr/>
        </p:nvPicPr>
        <p:blipFill>
          <a:blip r:embed="rId3"/>
          <a:stretch>
            <a:fillRect/>
          </a:stretch>
        </p:blipFill>
        <p:spPr>
          <a:xfrm>
            <a:off x="9367551" y="3106127"/>
            <a:ext cx="2717940" cy="3403775"/>
          </a:xfrm>
          <a:prstGeom prst="rect">
            <a:avLst/>
          </a:prstGeom>
        </p:spPr>
      </p:pic>
    </p:spTree>
    <p:extLst>
      <p:ext uri="{BB962C8B-B14F-4D97-AF65-F5344CB8AC3E}">
        <p14:creationId xmlns:p14="http://schemas.microsoft.com/office/powerpoint/2010/main" val="305987248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00889" y="707953"/>
            <a:ext cx="5503563" cy="5796532"/>
          </a:xfrm>
        </p:spPr>
        <p:txBody>
          <a:bodyPr>
            <a:noAutofit/>
          </a:bodyPr>
          <a:lstStyle/>
          <a:p>
            <a:pPr marL="0" indent="0">
              <a:buNone/>
            </a:pPr>
            <a:r>
              <a:rPr lang="en-US" altLang="zh-CN" dirty="0"/>
              <a:t>  </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逐一找到未被访问过顶点，</a:t>
            </a:r>
            <a:endParaRPr lang="en-US"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做广度优先遍历</a:t>
            </a:r>
          </a:p>
          <a:p>
            <a:pPr marL="0" indent="0">
              <a:buNone/>
            </a:pPr>
            <a:r>
              <a:rPr lang="en-US" altLang="zh-CN" b="0" dirty="0">
                <a:ea typeface="华文楷体" panose="02010600040101010101" pitchFamily="2" charset="-122"/>
                <a:cs typeface="Times New Roman" panose="02020603050405020304" pitchFamily="18" charset="0"/>
              </a:rPr>
              <a:t>  for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if (visited[</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continue;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q.enQueue</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a:t>
            </a:r>
            <a:r>
              <a:rPr lang="en-US" altLang="zh-CN" dirty="0">
                <a:ea typeface="华文楷体" panose="02010600040101010101" pitchFamily="2" charset="-122"/>
                <a:cs typeface="Times New Roman" panose="02020603050405020304" pitchFamily="18" charset="0"/>
              </a:rPr>
              <a:t>count++;  </a:t>
            </a:r>
          </a:p>
          <a:p>
            <a:pPr marL="0" indent="0">
              <a:buNone/>
            </a:pPr>
            <a:r>
              <a:rPr lang="en-US" altLang="zh-CN" b="0" dirty="0">
                <a:ea typeface="华文楷体" panose="02010600040101010101" pitchFamily="2" charset="-122"/>
                <a:cs typeface="Times New Roman" panose="02020603050405020304" pitchFamily="18" charset="0"/>
              </a:rPr>
              <a:t>       while (!</a:t>
            </a:r>
            <a:r>
              <a:rPr lang="en-US" altLang="zh-CN" b="0" dirty="0" err="1">
                <a:ea typeface="华文楷体" panose="02010600040101010101" pitchFamily="2" charset="-122"/>
                <a:cs typeface="Times New Roman" panose="02020603050405020304" pitchFamily="18" charset="0"/>
              </a:rPr>
              <a:t>q.isEmpty</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start = </a:t>
            </a:r>
            <a:r>
              <a:rPr lang="en-US" altLang="zh-CN" b="0" dirty="0" err="1">
                <a:ea typeface="华文楷体" panose="02010600040101010101" pitchFamily="2" charset="-122"/>
                <a:cs typeface="Times New Roman" panose="02020603050405020304" pitchFamily="18" charset="0"/>
              </a:rPr>
              <a:t>q.front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q.deQueue</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a:solidFill>
                  <a:schemeClr val="accent1">
                    <a:lumMod val="60000"/>
                    <a:lumOff val="40000"/>
                  </a:schemeClr>
                </a:solidFill>
                <a:ea typeface="华文楷体" panose="02010600040101010101" pitchFamily="2" charset="-122"/>
                <a:cs typeface="Times New Roman" panose="02020603050405020304" pitchFamily="18" charset="0"/>
              </a:rPr>
              <a:t>if (visited[start]) continue;</a:t>
            </a:r>
            <a:endParaRPr lang="zh-CN" altLang="zh-CN" b="0" dirty="0">
              <a:solidFill>
                <a:schemeClr val="accent1">
                  <a:lumMod val="60000"/>
                  <a:lumOff val="40000"/>
                </a:schemeClr>
              </a:solidFill>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cout</a:t>
            </a:r>
            <a:r>
              <a:rPr lang="en-US" altLang="zh-CN" b="0" dirty="0">
                <a:ea typeface="华文楷体" panose="02010600040101010101" pitchFamily="2" charset="-122"/>
                <a:cs typeface="Times New Roman" panose="02020603050405020304" pitchFamily="18" charset="0"/>
              </a:rPr>
              <a:t>&lt;&lt;</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[start].data&lt;&lt;'\t';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visited[start] = true;</a:t>
            </a:r>
            <a:endParaRPr lang="zh-CN" altLang="zh-CN" b="0" dirty="0">
              <a:ea typeface="华文楷体" panose="02010600040101010101" pitchFamily="2" charset="-122"/>
              <a:cs typeface="Times New Roman" panose="02020603050405020304" pitchFamily="18" charset="0"/>
            </a:endParaRPr>
          </a:p>
        </p:txBody>
      </p:sp>
      <p:sp>
        <p:nvSpPr>
          <p:cNvPr id="5" name="Rectangle 3"/>
          <p:cNvSpPr txBox="1">
            <a:spLocks noChangeArrowheads="1"/>
          </p:cNvSpPr>
          <p:nvPr/>
        </p:nvSpPr>
        <p:spPr>
          <a:xfrm>
            <a:off x="5804452" y="803051"/>
            <a:ext cx="5440017" cy="5796532"/>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t> </a:t>
            </a:r>
            <a:r>
              <a:rPr lang="en-US" altLang="zh-CN" b="0" dirty="0"/>
              <a:t>	</a:t>
            </a:r>
            <a:r>
              <a:rPr lang="en-US" altLang="zh-CN" b="0" dirty="0">
                <a:ea typeface="华文楷体" panose="02010600040101010101" pitchFamily="2" charset="-122"/>
                <a:cs typeface="Times New Roman" panose="02020603050405020304" pitchFamily="18" charset="0"/>
              </a:rPr>
              <a:t>        p =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[start].</a:t>
            </a:r>
            <a:r>
              <a:rPr lang="en-US" altLang="zh-CN" b="0" dirty="0" err="1">
                <a:ea typeface="华文楷体" panose="02010600040101010101" pitchFamily="2" charset="-122"/>
                <a:cs typeface="Times New Roman" panose="02020603050405020304" pitchFamily="18" charset="0"/>
              </a:rPr>
              <a:t>adj</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while (p)</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if (!visited[p-&gt;</a:t>
            </a:r>
            <a:r>
              <a:rPr lang="en-US" altLang="zh-CN" b="0" dirty="0" err="1">
                <a:ea typeface="华文楷体" panose="02010600040101010101" pitchFamily="2" charset="-122"/>
                <a:cs typeface="Times New Roman" panose="02020603050405020304" pitchFamily="18" charset="0"/>
              </a:rPr>
              <a:t>dest</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solidFill>
                  <a:schemeClr val="accent1">
                    <a:lumMod val="60000"/>
                    <a:lumOff val="40000"/>
                  </a:schemeClr>
                </a:solidFill>
                <a:ea typeface="华文楷体" panose="02010600040101010101" pitchFamily="2" charset="-122"/>
                <a:cs typeface="Times New Roman" panose="02020603050405020304" pitchFamily="18" charset="0"/>
              </a:rPr>
              <a:t>q.enQueue</a:t>
            </a:r>
            <a:r>
              <a:rPr lang="en-US" altLang="zh-CN" b="0" dirty="0">
                <a:solidFill>
                  <a:schemeClr val="accent1">
                    <a:lumMod val="60000"/>
                    <a:lumOff val="40000"/>
                  </a:schemeClr>
                </a:solidFill>
                <a:ea typeface="华文楷体" panose="02010600040101010101" pitchFamily="2" charset="-122"/>
                <a:cs typeface="Times New Roman" panose="02020603050405020304" pitchFamily="18" charset="0"/>
              </a:rPr>
              <a:t>(p-&gt;</a:t>
            </a:r>
            <a:r>
              <a:rPr lang="en-US" altLang="zh-CN" b="0" dirty="0" err="1">
                <a:solidFill>
                  <a:schemeClr val="accent1">
                    <a:lumMod val="60000"/>
                    <a:lumOff val="40000"/>
                  </a:schemeClr>
                </a:solidFill>
                <a:ea typeface="华文楷体" panose="02010600040101010101" pitchFamily="2" charset="-122"/>
                <a:cs typeface="Times New Roman" panose="02020603050405020304" pitchFamily="18" charset="0"/>
              </a:rPr>
              <a:t>dest</a:t>
            </a:r>
            <a:r>
              <a:rPr lang="en-US" altLang="zh-CN" b="0" dirty="0">
                <a:solidFill>
                  <a:schemeClr val="accent1">
                    <a:lumMod val="60000"/>
                    <a:lumOff val="40000"/>
                  </a:schemeClr>
                </a:solidFill>
                <a:ea typeface="华文楷体" panose="02010600040101010101" pitchFamily="2" charset="-122"/>
                <a:cs typeface="Times New Roman" panose="02020603050405020304" pitchFamily="18" charset="0"/>
              </a:rPr>
              <a:t>);</a:t>
            </a:r>
            <a:endParaRPr lang="zh-CN" altLang="zh-CN" b="0" dirty="0">
              <a:solidFill>
                <a:schemeClr val="accent1">
                  <a:lumMod val="60000"/>
                  <a:lumOff val="40000"/>
                </a:schemeClr>
              </a:solidFill>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p = p-&gt;link;</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cout</a:t>
            </a:r>
            <a:r>
              <a:rPr lang="en-US" altLang="zh-CN" b="0" dirty="0">
                <a:ea typeface="华文楷体" panose="02010600040101010101" pitchFamily="2" charset="-122"/>
                <a:cs typeface="Times New Roman" panose="02020603050405020304" pitchFamily="18" charset="0"/>
              </a:rPr>
              <a:t>&lt;&lt;'\n';</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dirty="0">
                <a:ea typeface="华文楷体" panose="02010600040101010101" pitchFamily="2" charset="-122"/>
                <a:cs typeface="Times New Roman" panose="02020603050405020304" pitchFamily="18" charset="0"/>
              </a:rPr>
              <a:t>if (count==1) return true;</a:t>
            </a:r>
            <a:endParaRPr lang="zh-CN" altLang="zh-CN" dirty="0">
              <a:ea typeface="华文楷体" panose="02010600040101010101" pitchFamily="2" charset="-122"/>
              <a:cs typeface="Times New Roman" panose="02020603050405020304" pitchFamily="18" charset="0"/>
            </a:endParaRPr>
          </a:p>
          <a:p>
            <a:pPr marL="0" indent="0">
              <a:buNone/>
            </a:pPr>
            <a:r>
              <a:rPr lang="en-US" altLang="zh-CN" dirty="0">
                <a:ea typeface="华文楷体" panose="02010600040101010101" pitchFamily="2" charset="-122"/>
                <a:cs typeface="Times New Roman" panose="02020603050405020304" pitchFamily="18" charset="0"/>
              </a:rPr>
              <a:t>    return false;     </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p:txBody>
      </p:sp>
      <p:cxnSp>
        <p:nvCxnSpPr>
          <p:cNvPr id="4" name="直接连接符 3"/>
          <p:cNvCxnSpPr/>
          <p:nvPr/>
        </p:nvCxnSpPr>
        <p:spPr>
          <a:xfrm flipH="1">
            <a:off x="5923721" y="1472286"/>
            <a:ext cx="119270" cy="538571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768951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9" y="1558864"/>
            <a:ext cx="11162882" cy="2496302"/>
          </a:xfrm>
        </p:spPr>
        <p:txBody>
          <a:bodyPr>
            <a:noAutofit/>
          </a:bodyPr>
          <a:lstStyle/>
          <a:p>
            <a:pPr marL="0" indent="0">
              <a:buNone/>
            </a:pPr>
            <a:r>
              <a:rPr lang="zh-CN" altLang="zh-CN" sz="2800" b="0" dirty="0">
                <a:ea typeface="华文楷体" pitchFamily="2" charset="-122"/>
                <a:cs typeface="Times New Roman" panose="02020603050405020304" pitchFamily="18" charset="0"/>
              </a:rPr>
              <a:t>初始化</a:t>
            </a:r>
            <a:r>
              <a:rPr lang="en-US" altLang="zh-CN" sz="2800" b="0" dirty="0">
                <a:ea typeface="华文楷体" pitchFamily="2" charset="-122"/>
                <a:cs typeface="Times New Roman" panose="02020603050405020304" pitchFamily="18" charset="0"/>
              </a:rPr>
              <a:t>visited</a:t>
            </a:r>
            <a:r>
              <a:rPr lang="zh-CN" altLang="zh-CN" sz="2800" b="0" dirty="0">
                <a:ea typeface="华文楷体" pitchFamily="2" charset="-122"/>
                <a:cs typeface="Times New Roman" panose="02020603050405020304" pitchFamily="18" charset="0"/>
              </a:rPr>
              <a:t>数组，时间为</a:t>
            </a:r>
            <a:r>
              <a:rPr lang="en-US" altLang="zh-CN" sz="2800" b="0" dirty="0">
                <a:ea typeface="华文楷体" pitchFamily="2" charset="-122"/>
                <a:cs typeface="Times New Roman" panose="02020603050405020304" pitchFamily="18" charset="0"/>
              </a:rPr>
              <a:t>O(n)</a:t>
            </a:r>
            <a:r>
              <a:rPr lang="zh-CN" altLang="zh-CN" sz="2800" b="0" dirty="0">
                <a:ea typeface="华文楷体" pitchFamily="2" charset="-122"/>
                <a:cs typeface="Times New Roman" panose="02020603050405020304" pitchFamily="18" charset="0"/>
              </a:rPr>
              <a:t>；第二个循环为</a:t>
            </a:r>
            <a:r>
              <a:rPr lang="en-US" altLang="zh-CN" sz="2800" b="0" dirty="0">
                <a:ea typeface="华文楷体" pitchFamily="2" charset="-122"/>
                <a:cs typeface="Times New Roman" panose="02020603050405020304" pitchFamily="18" charset="0"/>
              </a:rPr>
              <a:t>for</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while</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while</a:t>
            </a:r>
            <a:r>
              <a:rPr lang="zh-CN" altLang="zh-CN" sz="2800" b="0" dirty="0">
                <a:ea typeface="华文楷体" pitchFamily="2" charset="-122"/>
                <a:cs typeface="Times New Roman" panose="02020603050405020304" pitchFamily="18" charset="0"/>
              </a:rPr>
              <a:t>三层循环嵌套，三层循环相互并不独立。打开外循环，检查每个顶点，当某个顶点未被访问时，通过内循环访问它，并通过遍历边表访问所有和它在一个连通分量中的顶点，因此总的时间为</a:t>
            </a:r>
            <a:r>
              <a:rPr lang="en-US" altLang="zh-CN" sz="2800" b="0" dirty="0" err="1">
                <a:ea typeface="华文楷体" pitchFamily="2" charset="-122"/>
                <a:cs typeface="Times New Roman" panose="02020603050405020304" pitchFamily="18" charset="0"/>
              </a:rPr>
              <a:t>n+e</a:t>
            </a:r>
            <a:r>
              <a:rPr lang="zh-CN" altLang="zh-CN" sz="2800" b="0" dirty="0">
                <a:ea typeface="华文楷体" pitchFamily="2" charset="-122"/>
                <a:cs typeface="Times New Roman" panose="02020603050405020304" pitchFamily="18" charset="0"/>
              </a:rPr>
              <a:t>，故算法的时间复杂度为</a:t>
            </a:r>
            <a:r>
              <a:rPr lang="en-US" altLang="zh-CN" sz="2800" b="0" dirty="0">
                <a:ea typeface="华文楷体" pitchFamily="2" charset="-122"/>
                <a:cs typeface="Times New Roman" panose="02020603050405020304" pitchFamily="18" charset="0"/>
              </a:rPr>
              <a:t>O(</a:t>
            </a:r>
            <a:r>
              <a:rPr lang="en-US" altLang="zh-CN" sz="2800" b="0" dirty="0" err="1">
                <a:ea typeface="华文楷体" pitchFamily="2" charset="-122"/>
                <a:cs typeface="Times New Roman" panose="02020603050405020304" pitchFamily="18" charset="0"/>
              </a:rPr>
              <a:t>n+e</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a:t>
            </a: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广度</a:t>
            </a:r>
            <a:r>
              <a:rPr lang="zh-CN" altLang="zh-CN" dirty="0">
                <a:latin typeface="华文楷体" panose="02010600040101010101" pitchFamily="2" charset="-122"/>
                <a:ea typeface="华文楷体" panose="02010600040101010101" pitchFamily="2" charset="-122"/>
              </a:rPr>
              <a:t>优先</a:t>
            </a:r>
            <a:r>
              <a:rPr lang="zh-CN" altLang="zh-CN">
                <a:latin typeface="华文楷体" panose="02010600040101010101" pitchFamily="2" charset="-122"/>
                <a:ea typeface="华文楷体" panose="02010600040101010101" pitchFamily="2" charset="-122"/>
              </a:rPr>
              <a:t>遍历的算法</a:t>
            </a:r>
            <a:r>
              <a:rPr lang="zh-CN" altLang="en-US">
                <a:latin typeface="华文楷体" panose="02010600040101010101" pitchFamily="2" charset="-122"/>
                <a:ea typeface="华文楷体" panose="02010600040101010101" pitchFamily="2" charset="-122"/>
              </a:rPr>
              <a:t>分析</a:t>
            </a:r>
            <a:r>
              <a:rPr lang="zh-CN" altLang="en-US" dirty="0">
                <a:latin typeface="华文楷体" panose="02010600040101010101" pitchFamily="2" charset="-122"/>
                <a:ea typeface="华文楷体" panose="02010600040101010101" pitchFamily="2" charset="-122"/>
              </a:rPr>
              <a:t>：</a:t>
            </a:r>
          </a:p>
        </p:txBody>
      </p:sp>
    </p:spTree>
    <p:extLst>
      <p:ext uri="{BB962C8B-B14F-4D97-AF65-F5344CB8AC3E}">
        <p14:creationId xmlns:p14="http://schemas.microsoft.com/office/powerpoint/2010/main" val="332374542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9" y="1558863"/>
            <a:ext cx="11162882" cy="4961207"/>
          </a:xfrm>
        </p:spPr>
        <p:txBody>
          <a:bodyPr>
            <a:noAutofit/>
          </a:bodyPr>
          <a:lstStyle/>
          <a:p>
            <a:pPr>
              <a:buFont typeface="Wingdings" panose="05000000000000000000" pitchFamily="2" charset="2"/>
              <a:buChar char="Ø"/>
            </a:pPr>
            <a:r>
              <a:rPr lang="zh-CN" altLang="en-US" sz="2800" b="0" dirty="0">
                <a:ea typeface="华文楷体" pitchFamily="2" charset="-122"/>
                <a:cs typeface="Times New Roman" panose="02020603050405020304" pitchFamily="18" charset="0"/>
              </a:rPr>
              <a:t>深度优先遍历是纵向优先，能往前走则往前走，属于一条道跑到黑，特别适合问题是找到一个解即可的情况。此时的搜索深度要远小于用广度优先时的搜索宽度。</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en-US" sz="2800" b="0" dirty="0">
                <a:ea typeface="华文楷体" pitchFamily="2" charset="-122"/>
                <a:cs typeface="Times New Roman" panose="02020603050405020304" pitchFamily="18" charset="0"/>
              </a:rPr>
              <a:t>广度优先遍历是横向优先，能在近处则优先近处，特别适合需要找到距离起始顶点最近的解的情况，比用深度优先找到所有解再选最近的快得多。</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en-US" sz="2800" b="0" dirty="0">
                <a:ea typeface="华文楷体" pitchFamily="2" charset="-122"/>
                <a:cs typeface="Times New Roman" panose="02020603050405020304" pitchFamily="18" charset="0"/>
              </a:rPr>
              <a:t>深度优先可递归实现，利用了系统内部栈协助管理。</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en-US" sz="2800" b="0" dirty="0">
                <a:ea typeface="华文楷体" pitchFamily="2" charset="-122"/>
                <a:cs typeface="Times New Roman" panose="02020603050405020304" pitchFamily="18" charset="0"/>
              </a:rPr>
              <a:t>广度优先不可递归实现，利用了一个外部队列协助管理，外部队列需要自己写程序，且空间需要能存储整整一层的顶点。</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en-US" dirty="0"/>
              <a:t>深度</a:t>
            </a:r>
            <a:r>
              <a:rPr lang="zh-CN" altLang="zh-CN" dirty="0"/>
              <a:t>优先遍历</a:t>
            </a:r>
            <a:r>
              <a:rPr lang="zh-CN" altLang="en-US" dirty="0"/>
              <a:t>和广度优先遍历各自的应用场合：</a:t>
            </a:r>
          </a:p>
        </p:txBody>
      </p:sp>
    </p:spTree>
    <p:extLst>
      <p:ext uri="{BB962C8B-B14F-4D97-AF65-F5344CB8AC3E}">
        <p14:creationId xmlns:p14="http://schemas.microsoft.com/office/powerpoint/2010/main" val="303628238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373200" y="2135297"/>
            <a:ext cx="3941876" cy="3251089"/>
          </a:xfrm>
        </p:spPr>
        <p:txBody>
          <a:bodyPr>
            <a:noAutofit/>
          </a:bodyPr>
          <a:lstStyle/>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 </a:t>
            </a:r>
            <a:r>
              <a:rPr lang="zh-CN" altLang="en-US" sz="2800" dirty="0">
                <a:latin typeface="华文楷体" pitchFamily="2" charset="-122"/>
                <a:ea typeface="华文楷体" pitchFamily="2" charset="-122"/>
              </a:rPr>
              <a:t>图的概念</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图的存储和操作实现</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图的遍历</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a:t>
            </a:r>
            <a:r>
              <a:rPr lang="zh-CN" altLang="en-US" sz="2800" dirty="0">
                <a:solidFill>
                  <a:srgbClr val="FF0000"/>
                </a:solidFill>
                <a:latin typeface="华文楷体" pitchFamily="2" charset="-122"/>
                <a:ea typeface="华文楷体" pitchFamily="2" charset="-122"/>
              </a:rPr>
              <a:t>图的连通性</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Ø"/>
              <a:defRPr/>
            </a:pPr>
            <a:endParaRPr lang="en-US" altLang="zh-CN" sz="2800" dirty="0">
              <a:solidFill>
                <a:srgbClr val="FF0000"/>
              </a:solidFill>
              <a:latin typeface="华文楷体" pitchFamily="2" charset="-122"/>
              <a:ea typeface="华文楷体" pitchFamily="2" charset="-122"/>
            </a:endParaRPr>
          </a:p>
        </p:txBody>
      </p:sp>
      <p:sp>
        <p:nvSpPr>
          <p:cNvPr id="3" name="Rectangle 3"/>
          <p:cNvSpPr txBox="1">
            <a:spLocks noChangeArrowheads="1"/>
          </p:cNvSpPr>
          <p:nvPr/>
        </p:nvSpPr>
        <p:spPr>
          <a:xfrm>
            <a:off x="6472238" y="2135298"/>
            <a:ext cx="4571999" cy="3251089"/>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buFont typeface="Wingdings" panose="05000000000000000000" pitchFamily="2" charset="2"/>
              <a:buChar char="Ø"/>
              <a:defRPr/>
            </a:pPr>
            <a:r>
              <a:rPr lang="en-US" altLang="zh-CN" sz="2800" dirty="0" err="1">
                <a:latin typeface="华文楷体" pitchFamily="2" charset="-122"/>
                <a:ea typeface="华文楷体" pitchFamily="2" charset="-122"/>
              </a:rPr>
              <a:t>AOV</a:t>
            </a:r>
            <a:r>
              <a:rPr lang="zh-CN" altLang="en-US" sz="2800" dirty="0">
                <a:latin typeface="华文楷体" pitchFamily="2" charset="-122"/>
                <a:ea typeface="华文楷体" pitchFamily="2" charset="-122"/>
              </a:rPr>
              <a:t>网和</a:t>
            </a:r>
            <a:r>
              <a:rPr lang="en-US" altLang="zh-CN" sz="2800" dirty="0" err="1">
                <a:latin typeface="华文楷体" pitchFamily="2" charset="-122"/>
                <a:ea typeface="华文楷体" pitchFamily="2" charset="-122"/>
              </a:rPr>
              <a:t>AOE</a:t>
            </a:r>
            <a:r>
              <a:rPr lang="zh-CN" altLang="en-US" sz="2800" dirty="0">
                <a:latin typeface="华文楷体" pitchFamily="2" charset="-122"/>
                <a:ea typeface="华文楷体" pitchFamily="2" charset="-122"/>
              </a:rPr>
              <a:t>网</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最小代价生成树*</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最短路径*</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endParaRPr lang="en-US" altLang="zh-CN" sz="2800" dirty="0">
              <a:solidFill>
                <a:srgbClr val="FF0000"/>
              </a:solidFill>
              <a:latin typeface="华文楷体" pitchFamily="2" charset="-122"/>
              <a:ea typeface="华文楷体" pitchFamily="2" charset="-122"/>
            </a:endParaRPr>
          </a:p>
        </p:txBody>
      </p:sp>
    </p:spTree>
    <p:extLst>
      <p:ext uri="{BB962C8B-B14F-4D97-AF65-F5344CB8AC3E}">
        <p14:creationId xmlns:p14="http://schemas.microsoft.com/office/powerpoint/2010/main" val="255542485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987687" y="2663934"/>
            <a:ext cx="3941876" cy="3319423"/>
          </a:xfrm>
        </p:spPr>
        <p:txBody>
          <a:bodyPr>
            <a:noAutofit/>
          </a:bodyPr>
          <a:lstStyle/>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 </a:t>
            </a:r>
            <a:r>
              <a:rPr lang="zh-CN" altLang="en-US" sz="2800" dirty="0">
                <a:solidFill>
                  <a:srgbClr val="FF0000"/>
                </a:solidFill>
                <a:latin typeface="华文楷体" pitchFamily="2" charset="-122"/>
                <a:ea typeface="华文楷体" pitchFamily="2" charset="-122"/>
              </a:rPr>
              <a:t>无向图的连通性</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solidFill>
                  <a:srgbClr val="FF0000"/>
                </a:solidFill>
                <a:latin typeface="华文楷体" pitchFamily="2" charset="-122"/>
                <a:ea typeface="华文楷体" pitchFamily="2" charset="-122"/>
              </a:rPr>
              <a:t> </a:t>
            </a:r>
            <a:r>
              <a:rPr lang="zh-CN" altLang="en-US" sz="2800" dirty="0">
                <a:latin typeface="华文楷体" pitchFamily="2" charset="-122"/>
                <a:ea typeface="华文楷体" pitchFamily="2" charset="-122"/>
              </a:rPr>
              <a:t>有向图的连通性</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en-US" altLang="zh-CN" sz="2800" dirty="0">
                <a:latin typeface="华文楷体" pitchFamily="2" charset="-122"/>
                <a:ea typeface="华文楷体" pitchFamily="2" charset="-122"/>
              </a:rPr>
              <a:t> </a:t>
            </a:r>
            <a:r>
              <a:rPr lang="zh-CN" altLang="en-US" sz="2800" dirty="0">
                <a:latin typeface="华文楷体" pitchFamily="2" charset="-122"/>
                <a:ea typeface="华文楷体" pitchFamily="2" charset="-122"/>
              </a:rPr>
              <a:t>欧拉回路</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r>
              <a:rPr lang="zh-CN" altLang="en-US" sz="2800" dirty="0">
                <a:latin typeface="华文楷体" pitchFamily="2" charset="-122"/>
                <a:ea typeface="华文楷体" pitchFamily="2" charset="-122"/>
              </a:rPr>
              <a:t>六度空间理论*</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n"/>
              <a:defRPr/>
            </a:pPr>
            <a:endParaRPr lang="en-US" altLang="zh-CN" sz="2800" dirty="0">
              <a:latin typeface="华文楷体" pitchFamily="2" charset="-122"/>
              <a:ea typeface="华文楷体" pitchFamily="2" charset="-122"/>
            </a:endParaRPr>
          </a:p>
        </p:txBody>
      </p:sp>
      <p:sp>
        <p:nvSpPr>
          <p:cNvPr id="2" name="文本框 1"/>
          <p:cNvSpPr txBox="1"/>
          <p:nvPr/>
        </p:nvSpPr>
        <p:spPr>
          <a:xfrm>
            <a:off x="414338" y="742950"/>
            <a:ext cx="5086350" cy="584775"/>
          </a:xfrm>
          <a:prstGeom prst="rect">
            <a:avLst/>
          </a:prstGeom>
          <a:noFill/>
        </p:spPr>
        <p:txBody>
          <a:bodyPr wrap="square" rtlCol="0">
            <a:spAutoFit/>
          </a:bodyPr>
          <a:lstStyle/>
          <a:p>
            <a:r>
              <a:rPr lang="zh-CN" altLang="en-US" sz="3200" b="1" dirty="0">
                <a:latin typeface="华文楷体" pitchFamily="2" charset="-122"/>
                <a:ea typeface="华文楷体" pitchFamily="2" charset="-122"/>
              </a:rPr>
              <a:t>图的连通性：</a:t>
            </a:r>
          </a:p>
        </p:txBody>
      </p:sp>
    </p:spTree>
    <p:extLst>
      <p:ext uri="{BB962C8B-B14F-4D97-AF65-F5344CB8AC3E}">
        <p14:creationId xmlns:p14="http://schemas.microsoft.com/office/powerpoint/2010/main" val="63619454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7" y="1300008"/>
            <a:ext cx="11162882" cy="5239940"/>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class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bool Graph&lt;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&gt;::connected()</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广度优先遍历</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seqQueue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&gt; q;     	</a:t>
            </a:r>
            <a:r>
              <a:rPr lang="en-US" altLang="zh-CN" b="0" dirty="0" err="1">
                <a:ea typeface="华文楷体" panose="02010600040101010101" pitchFamily="2" charset="-122"/>
                <a:cs typeface="Times New Roman" panose="02020603050405020304" pitchFamily="18" charset="0"/>
              </a:rPr>
              <a:t>edgeNode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 *p;</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bool *visited;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start, </a:t>
            </a:r>
            <a:r>
              <a:rPr lang="en-US" altLang="zh-CN" dirty="0">
                <a:ea typeface="华文楷体" panose="02010600040101010101" pitchFamily="2" charset="-122"/>
                <a:cs typeface="Times New Roman" panose="02020603050405020304" pitchFamily="18" charset="0"/>
              </a:rPr>
              <a:t>count=0; //count</a:t>
            </a:r>
            <a:r>
              <a:rPr lang="zh-CN" altLang="zh-CN" dirty="0">
                <a:ea typeface="华文楷体" panose="02010600040101010101" pitchFamily="2" charset="-122"/>
                <a:cs typeface="Times New Roman" panose="02020603050405020304" pitchFamily="18" charset="0"/>
              </a:rPr>
              <a:t>为计数器</a:t>
            </a: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为</a:t>
            </a:r>
            <a:r>
              <a:rPr lang="en-US" altLang="zh-CN" b="0" dirty="0">
                <a:ea typeface="华文楷体" panose="02010600040101010101" pitchFamily="2" charset="-122"/>
                <a:cs typeface="Times New Roman" panose="02020603050405020304" pitchFamily="18" charset="0"/>
              </a:rPr>
              <a:t>visited</a:t>
            </a:r>
            <a:r>
              <a:rPr lang="zh-CN" altLang="zh-CN" b="0" dirty="0">
                <a:ea typeface="华文楷体" panose="02010600040101010101" pitchFamily="2" charset="-122"/>
                <a:cs typeface="Times New Roman" panose="02020603050405020304" pitchFamily="18" charset="0"/>
              </a:rPr>
              <a:t>创建动态数组空间，并置初始访问标志为</a:t>
            </a:r>
            <a:r>
              <a:rPr lang="en-US" altLang="zh-CN" b="0" dirty="0">
                <a:ea typeface="华文楷体" panose="02010600040101010101" pitchFamily="2" charset="-122"/>
                <a:cs typeface="Times New Roman" panose="02020603050405020304" pitchFamily="18" charset="0"/>
              </a:rPr>
              <a:t>false</a:t>
            </a:r>
            <a:r>
              <a:rPr lang="zh-CN" altLang="zh-CN" b="0" dirty="0">
                <a:ea typeface="华文楷体" panose="02010600040101010101" pitchFamily="2" charset="-122"/>
                <a:cs typeface="Times New Roman" panose="02020603050405020304" pitchFamily="18" charset="0"/>
              </a:rPr>
              <a:t>。</a:t>
            </a:r>
          </a:p>
          <a:p>
            <a:pPr marL="0" indent="0">
              <a:buNone/>
            </a:pPr>
            <a:r>
              <a:rPr lang="en-US" altLang="zh-CN" b="0" dirty="0">
                <a:ea typeface="华文楷体" panose="02010600040101010101" pitchFamily="2" charset="-122"/>
                <a:cs typeface="Times New Roman" panose="02020603050405020304" pitchFamily="18" charset="0"/>
              </a:rPr>
              <a:t>    visited = new bool[</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(!visited) throw </a:t>
            </a:r>
            <a:r>
              <a:rPr lang="en-US" altLang="zh-CN" b="0" dirty="0" err="1">
                <a:ea typeface="华文楷体" panose="02010600040101010101" pitchFamily="2" charset="-122"/>
                <a:cs typeface="Times New Roman" panose="02020603050405020304" pitchFamily="18" charset="0"/>
              </a:rPr>
              <a:t>illegalSize</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for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visited[</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]=false;</a:t>
            </a:r>
            <a:endParaRPr lang="zh-CN" altLang="zh-CN"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连通性和连通分量</a:t>
            </a:r>
            <a:r>
              <a:rPr lang="zh-CN" altLang="zh-CN" dirty="0">
                <a:latin typeface="华文楷体" panose="02010600040101010101" pitchFamily="2" charset="-122"/>
                <a:ea typeface="华文楷体" panose="02010600040101010101" pitchFamily="2" charset="-122"/>
              </a:rPr>
              <a:t>算法</a:t>
            </a:r>
            <a:r>
              <a:rPr lang="zh-CN" altLang="en-US" dirty="0">
                <a:latin typeface="华文楷体" panose="02010600040101010101" pitchFamily="2" charset="-122"/>
                <a:ea typeface="华文楷体" panose="02010600040101010101" pitchFamily="2" charset="-122"/>
              </a:rPr>
              <a:t>实现：</a:t>
            </a:r>
          </a:p>
        </p:txBody>
      </p:sp>
    </p:spTree>
    <p:extLst>
      <p:ext uri="{BB962C8B-B14F-4D97-AF65-F5344CB8AC3E}">
        <p14:creationId xmlns:p14="http://schemas.microsoft.com/office/powerpoint/2010/main" val="416515359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60" y="1527112"/>
            <a:ext cx="11624203" cy="4930838"/>
          </a:xfrm>
        </p:spPr>
        <p:txBody>
          <a:bodyPr>
            <a:noAutofit/>
          </a:bodyPr>
          <a:lstStyle/>
          <a:p>
            <a:pPr marL="0" indent="0">
              <a:buNone/>
            </a:pPr>
            <a:r>
              <a:rPr lang="zh-CN" altLang="zh-CN" sz="2800" b="0" dirty="0">
                <a:ea typeface="华文楷体" pitchFamily="2" charset="-122"/>
                <a:cs typeface="Times New Roman" panose="02020603050405020304" pitchFamily="18" charset="0"/>
              </a:rPr>
              <a:t>如果无向图是连通的，那么选定图中任何一个顶点，从该顶点出发，通过遍历，就能到达图中其他所有顶点。</a:t>
            </a:r>
            <a:endParaRPr lang="en-US" altLang="zh-CN" sz="2800" b="0" dirty="0">
              <a:ea typeface="华文楷体" pitchFamily="2" charset="-122"/>
              <a:cs typeface="Times New Roman" panose="02020603050405020304" pitchFamily="18" charset="0"/>
            </a:endParaRPr>
          </a:p>
          <a:p>
            <a:pPr marL="0" indent="0">
              <a:buNone/>
            </a:pPr>
            <a:r>
              <a:rPr lang="zh-CN" altLang="zh-CN" sz="2800" b="0" dirty="0">
                <a:ea typeface="华文楷体" pitchFamily="2" charset="-122"/>
                <a:cs typeface="Times New Roman" panose="02020603050405020304" pitchFamily="18" charset="0"/>
              </a:rPr>
              <a:t>这在以上的深度优先、广度优先遍历算法实现中增加一个计数器，记录外循环体中，进入内循环的次数，根据次数可以判断出该图是否连通、如果不连通有几个连通分量、每个连通分量包含哪些顶点。</a:t>
            </a:r>
            <a:endParaRPr lang="en-US" altLang="zh-CN" sz="2800" b="0" dirty="0">
              <a:ea typeface="华文楷体" pitchFamily="2" charset="-122"/>
              <a:cs typeface="Times New Roman" panose="02020603050405020304" pitchFamily="18" charset="0"/>
            </a:endParaRPr>
          </a:p>
          <a:p>
            <a:pPr marL="0" indent="0">
              <a:buNone/>
            </a:pPr>
            <a:endParaRPr lang="en-US" altLang="zh-CN" sz="2800" b="0" dirty="0">
              <a:ea typeface="华文楷体" pitchFamily="2" charset="-122"/>
              <a:cs typeface="Times New Roman" panose="02020603050405020304" pitchFamily="18" charset="0"/>
            </a:endParaRPr>
          </a:p>
          <a:p>
            <a:pPr marL="0" indent="0">
              <a:buNone/>
            </a:pPr>
            <a:r>
              <a:rPr lang="zh-CN" altLang="zh-CN" sz="2800" b="0" dirty="0">
                <a:ea typeface="华文楷体" pitchFamily="2" charset="-122"/>
                <a:cs typeface="Times New Roman" panose="02020603050405020304" pitchFamily="18" charset="0"/>
              </a:rPr>
              <a:t>顺着图中边的信息对顶点进行遍历的用途非常广泛。比如在最内部的循环中，如果遇到了</a:t>
            </a:r>
            <a:r>
              <a:rPr lang="en-US" altLang="zh-CN" sz="2800" b="0" dirty="0">
                <a:ea typeface="华文楷体" pitchFamily="2" charset="-122"/>
                <a:cs typeface="Times New Roman" panose="02020603050405020304" pitchFamily="18" charset="0"/>
              </a:rPr>
              <a:t>visited[p-&gt;</a:t>
            </a:r>
            <a:r>
              <a:rPr lang="en-US" altLang="zh-CN" sz="2800" b="0" dirty="0" err="1">
                <a:ea typeface="华文楷体" pitchFamily="2" charset="-122"/>
                <a:cs typeface="Times New Roman" panose="02020603050405020304" pitchFamily="18" charset="0"/>
              </a:rPr>
              <a:t>dest</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为</a:t>
            </a:r>
            <a:r>
              <a:rPr lang="en-US" altLang="zh-CN" sz="2800" b="0" dirty="0">
                <a:ea typeface="华文楷体" pitchFamily="2" charset="-122"/>
                <a:cs typeface="Times New Roman" panose="02020603050405020304" pitchFamily="18" charset="0"/>
              </a:rPr>
              <a:t>true</a:t>
            </a:r>
            <a:r>
              <a:rPr lang="zh-CN" altLang="zh-CN" sz="2800" b="0" dirty="0">
                <a:ea typeface="华文楷体" pitchFamily="2" charset="-122"/>
                <a:cs typeface="Times New Roman" panose="02020603050405020304" pitchFamily="18" charset="0"/>
              </a:rPr>
              <a:t>，那就意味着图中</a:t>
            </a:r>
            <a:r>
              <a:rPr lang="zh-CN" altLang="en-US" sz="2800" b="0" dirty="0">
                <a:ea typeface="华文楷体" pitchFamily="2" charset="-122"/>
                <a:cs typeface="Times New Roman" panose="02020603050405020304" pitchFamily="18" charset="0"/>
              </a:rPr>
              <a:t>可能</a:t>
            </a:r>
            <a:r>
              <a:rPr lang="zh-CN" altLang="zh-CN" sz="2800" b="0" dirty="0">
                <a:ea typeface="华文楷体" pitchFamily="2" charset="-122"/>
                <a:cs typeface="Times New Roman" panose="02020603050405020304" pitchFamily="18" charset="0"/>
              </a:rPr>
              <a:t>出现了回路。</a:t>
            </a:r>
          </a:p>
        </p:txBody>
      </p:sp>
      <p:sp>
        <p:nvSpPr>
          <p:cNvPr id="2" name="标题 1"/>
          <p:cNvSpPr>
            <a:spLocks noGrp="1"/>
          </p:cNvSpPr>
          <p:nvPr>
            <p:ph type="title"/>
          </p:nvPr>
        </p:nvSpPr>
        <p:spPr>
          <a:xfrm>
            <a:off x="420160" y="734268"/>
            <a:ext cx="11162884" cy="574183"/>
          </a:xfrm>
        </p:spPr>
        <p:txBody>
          <a:bodyPr/>
          <a:lstStyle/>
          <a:p>
            <a:r>
              <a:rPr lang="zh-CN" altLang="en-US" dirty="0">
                <a:latin typeface="华文楷体" panose="02010600040101010101" pitchFamily="2" charset="-122"/>
                <a:ea typeface="华文楷体" panose="02010600040101010101" pitchFamily="2" charset="-122"/>
              </a:rPr>
              <a:t>无向图的连通性和连通分量：</a:t>
            </a:r>
          </a:p>
        </p:txBody>
      </p:sp>
    </p:spTree>
    <p:extLst>
      <p:ext uri="{BB962C8B-B14F-4D97-AF65-F5344CB8AC3E}">
        <p14:creationId xmlns:p14="http://schemas.microsoft.com/office/powerpoint/2010/main" val="179920320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67" y="1300008"/>
            <a:ext cx="11162882" cy="5239940"/>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class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bool Graph&lt;</a:t>
            </a:r>
            <a:r>
              <a:rPr lang="en-US" altLang="zh-CN" b="0" dirty="0" err="1">
                <a:ea typeface="华文楷体" panose="02010600040101010101" pitchFamily="2" charset="-122"/>
                <a:cs typeface="Times New Roman" panose="02020603050405020304" pitchFamily="18" charset="0"/>
              </a:rPr>
              <a:t>verType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&gt;::connected()</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广度优先遍历</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seqQueue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&gt; q;     	</a:t>
            </a:r>
            <a:r>
              <a:rPr lang="en-US" altLang="zh-CN" b="0" dirty="0" err="1">
                <a:ea typeface="华文楷体" panose="02010600040101010101" pitchFamily="2" charset="-122"/>
                <a:cs typeface="Times New Roman" panose="02020603050405020304" pitchFamily="18" charset="0"/>
              </a:rPr>
              <a:t>edgeNode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edgeType</a:t>
            </a:r>
            <a:r>
              <a:rPr lang="en-US" altLang="zh-CN" b="0" dirty="0">
                <a:ea typeface="华文楷体" panose="02010600040101010101" pitchFamily="2" charset="-122"/>
                <a:cs typeface="Times New Roman" panose="02020603050405020304" pitchFamily="18" charset="0"/>
              </a:rPr>
              <a:t>&gt; *p;</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bool *visited;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start, </a:t>
            </a:r>
            <a:r>
              <a:rPr lang="en-US" altLang="zh-CN" dirty="0">
                <a:ea typeface="华文楷体" panose="02010600040101010101" pitchFamily="2" charset="-122"/>
                <a:cs typeface="Times New Roman" panose="02020603050405020304" pitchFamily="18" charset="0"/>
              </a:rPr>
              <a:t>count=0; //count</a:t>
            </a:r>
            <a:r>
              <a:rPr lang="zh-CN" altLang="zh-CN" dirty="0">
                <a:ea typeface="华文楷体" panose="02010600040101010101" pitchFamily="2" charset="-122"/>
                <a:cs typeface="Times New Roman" panose="02020603050405020304" pitchFamily="18" charset="0"/>
              </a:rPr>
              <a:t>为计数器</a:t>
            </a: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为</a:t>
            </a:r>
            <a:r>
              <a:rPr lang="en-US" altLang="zh-CN" b="0" dirty="0">
                <a:ea typeface="华文楷体" panose="02010600040101010101" pitchFamily="2" charset="-122"/>
                <a:cs typeface="Times New Roman" panose="02020603050405020304" pitchFamily="18" charset="0"/>
              </a:rPr>
              <a:t>visited</a:t>
            </a:r>
            <a:r>
              <a:rPr lang="zh-CN" altLang="zh-CN" b="0" dirty="0">
                <a:ea typeface="华文楷体" panose="02010600040101010101" pitchFamily="2" charset="-122"/>
                <a:cs typeface="Times New Roman" panose="02020603050405020304" pitchFamily="18" charset="0"/>
              </a:rPr>
              <a:t>创建动态数组空间，并置初始访问标志为</a:t>
            </a:r>
            <a:r>
              <a:rPr lang="en-US" altLang="zh-CN" b="0" dirty="0">
                <a:ea typeface="华文楷体" panose="02010600040101010101" pitchFamily="2" charset="-122"/>
                <a:cs typeface="Times New Roman" panose="02020603050405020304" pitchFamily="18" charset="0"/>
              </a:rPr>
              <a:t>false</a:t>
            </a:r>
            <a:r>
              <a:rPr lang="zh-CN" altLang="zh-CN" b="0" dirty="0">
                <a:ea typeface="华文楷体" panose="02010600040101010101" pitchFamily="2" charset="-122"/>
                <a:cs typeface="Times New Roman" panose="02020603050405020304" pitchFamily="18" charset="0"/>
              </a:rPr>
              <a:t>。</a:t>
            </a:r>
          </a:p>
          <a:p>
            <a:pPr marL="0" indent="0">
              <a:buNone/>
            </a:pPr>
            <a:r>
              <a:rPr lang="en-US" altLang="zh-CN" b="0" dirty="0">
                <a:ea typeface="华文楷体" panose="02010600040101010101" pitchFamily="2" charset="-122"/>
                <a:cs typeface="Times New Roman" panose="02020603050405020304" pitchFamily="18" charset="0"/>
              </a:rPr>
              <a:t>    visited = new bool[</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(!visited) throw </a:t>
            </a:r>
            <a:r>
              <a:rPr lang="en-US" altLang="zh-CN" b="0" dirty="0" err="1">
                <a:ea typeface="华文楷体" panose="02010600040101010101" pitchFamily="2" charset="-122"/>
                <a:cs typeface="Times New Roman" panose="02020603050405020304" pitchFamily="18" charset="0"/>
              </a:rPr>
              <a:t>illegalSize</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for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visited[</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]=false;</a:t>
            </a:r>
            <a:endParaRPr lang="zh-CN" altLang="zh-CN"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7" y="845532"/>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连通性和连通分量</a:t>
            </a:r>
            <a:r>
              <a:rPr lang="zh-CN" altLang="zh-CN" dirty="0">
                <a:latin typeface="华文楷体" panose="02010600040101010101" pitchFamily="2" charset="-122"/>
                <a:ea typeface="华文楷体" panose="02010600040101010101" pitchFamily="2" charset="-122"/>
              </a:rPr>
              <a:t>算法</a:t>
            </a:r>
            <a:r>
              <a:rPr lang="zh-CN" altLang="en-US" dirty="0">
                <a:latin typeface="华文楷体" panose="02010600040101010101" pitchFamily="2" charset="-122"/>
                <a:ea typeface="华文楷体" panose="02010600040101010101" pitchFamily="2" charset="-122"/>
              </a:rPr>
              <a:t>实现：</a:t>
            </a:r>
          </a:p>
        </p:txBody>
      </p:sp>
    </p:spTree>
    <p:extLst>
      <p:ext uri="{BB962C8B-B14F-4D97-AF65-F5344CB8AC3E}">
        <p14:creationId xmlns:p14="http://schemas.microsoft.com/office/powerpoint/2010/main" val="394903417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00889" y="707953"/>
            <a:ext cx="5503563" cy="5796532"/>
          </a:xfrm>
        </p:spPr>
        <p:txBody>
          <a:bodyPr>
            <a:noAutofit/>
          </a:bodyPr>
          <a:lstStyle/>
          <a:p>
            <a:pPr marL="0" indent="0">
              <a:buNone/>
            </a:pPr>
            <a:r>
              <a:rPr lang="en-US" altLang="zh-CN" dirty="0"/>
              <a:t>  </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逐一找到未被访问过顶点，</a:t>
            </a:r>
            <a:endParaRPr lang="en-US"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做广度优先遍历</a:t>
            </a:r>
          </a:p>
          <a:p>
            <a:pPr marL="0" indent="0">
              <a:buNone/>
            </a:pPr>
            <a:r>
              <a:rPr lang="en-US" altLang="zh-CN" b="0" dirty="0">
                <a:ea typeface="华文楷体" panose="02010600040101010101" pitchFamily="2" charset="-122"/>
                <a:cs typeface="Times New Roman" panose="02020603050405020304" pitchFamily="18" charset="0"/>
              </a:rPr>
              <a:t>  for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=0;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verts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if (visited[</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continue;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q.enQueue</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visited[start]=true;</a:t>
            </a:r>
          </a:p>
          <a:p>
            <a:pPr marL="0" indent="0">
              <a:buNone/>
            </a:pPr>
            <a:r>
              <a:rPr lang="en-US" altLang="zh-CN" b="0" dirty="0">
                <a:solidFill>
                  <a:schemeClr val="accent1">
                    <a:lumMod val="60000"/>
                    <a:lumOff val="40000"/>
                  </a:schemeClr>
                </a:solidFill>
                <a:ea typeface="华文楷体" panose="02010600040101010101" pitchFamily="2" charset="-122"/>
                <a:cs typeface="Times New Roman" panose="02020603050405020304" pitchFamily="18" charset="0"/>
              </a:rPr>
              <a:t>       </a:t>
            </a:r>
            <a:r>
              <a:rPr lang="en-US" altLang="zh-CN" dirty="0">
                <a:ea typeface="华文楷体" panose="02010600040101010101" pitchFamily="2" charset="-122"/>
                <a:cs typeface="Times New Roman" panose="02020603050405020304" pitchFamily="18" charset="0"/>
              </a:rPr>
              <a:t>count++;  </a:t>
            </a:r>
          </a:p>
          <a:p>
            <a:pPr marL="0" indent="0">
              <a:buNone/>
            </a:pPr>
            <a:r>
              <a:rPr lang="en-US" altLang="zh-CN" b="0" dirty="0">
                <a:ea typeface="华文楷体" panose="02010600040101010101" pitchFamily="2" charset="-122"/>
                <a:cs typeface="Times New Roman" panose="02020603050405020304" pitchFamily="18" charset="0"/>
              </a:rPr>
              <a:t>       while (!</a:t>
            </a:r>
            <a:r>
              <a:rPr lang="en-US" altLang="zh-CN" b="0" dirty="0" err="1">
                <a:ea typeface="华文楷体" panose="02010600040101010101" pitchFamily="2" charset="-122"/>
                <a:cs typeface="Times New Roman" panose="02020603050405020304" pitchFamily="18" charset="0"/>
              </a:rPr>
              <a:t>q.isEmpty</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start = </a:t>
            </a:r>
            <a:r>
              <a:rPr lang="en-US" altLang="zh-CN" b="0" dirty="0" err="1">
                <a:ea typeface="华文楷体" panose="02010600040101010101" pitchFamily="2" charset="-122"/>
                <a:cs typeface="Times New Roman" panose="02020603050405020304" pitchFamily="18" charset="0"/>
              </a:rPr>
              <a:t>q.front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q.deQueue</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cout</a:t>
            </a:r>
            <a:r>
              <a:rPr lang="en-US" altLang="zh-CN" b="0" dirty="0">
                <a:ea typeface="华文楷体" panose="02010600040101010101" pitchFamily="2" charset="-122"/>
                <a:cs typeface="Times New Roman" panose="02020603050405020304" pitchFamily="18" charset="0"/>
              </a:rPr>
              <a:t>&lt;&lt;</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[start].data&lt;&lt;'\t’;</a:t>
            </a:r>
          </a:p>
          <a:p>
            <a:pPr marL="0" indent="0">
              <a:buNone/>
            </a:pPr>
            <a:r>
              <a:rPr lang="en-US" altLang="zh-CN" b="0" dirty="0">
                <a:ea typeface="华文楷体" panose="02010600040101010101" pitchFamily="2" charset="-122"/>
                <a:cs typeface="Times New Roman" panose="02020603050405020304" pitchFamily="18" charset="0"/>
              </a:rPr>
              <a:t>            p = </a:t>
            </a:r>
            <a:r>
              <a:rPr lang="en-US" altLang="zh-CN" b="0" dirty="0" err="1">
                <a:ea typeface="华文楷体" panose="02010600040101010101" pitchFamily="2" charset="-122"/>
                <a:cs typeface="Times New Roman" panose="02020603050405020304" pitchFamily="18" charset="0"/>
              </a:rPr>
              <a:t>verList</a:t>
            </a:r>
            <a:r>
              <a:rPr lang="en-US" altLang="zh-CN" b="0" dirty="0">
                <a:ea typeface="华文楷体" panose="02010600040101010101" pitchFamily="2" charset="-122"/>
                <a:cs typeface="Times New Roman" panose="02020603050405020304" pitchFamily="18" charset="0"/>
              </a:rPr>
              <a:t>[start].adj;</a:t>
            </a:r>
            <a:endParaRPr lang="zh-CN" altLang="zh-CN" b="0" dirty="0">
              <a:ea typeface="华文楷体" panose="02010600040101010101" pitchFamily="2" charset="-122"/>
              <a:cs typeface="Times New Roman" panose="02020603050405020304" pitchFamily="18" charset="0"/>
            </a:endParaRPr>
          </a:p>
          <a:p>
            <a:pPr marL="0" indent="0">
              <a:buNone/>
            </a:pPr>
            <a:endParaRPr lang="zh-CN" altLang="zh-CN" b="0" dirty="0">
              <a:ea typeface="华文楷体" panose="02010600040101010101" pitchFamily="2" charset="-122"/>
              <a:cs typeface="Times New Roman" panose="02020603050405020304" pitchFamily="18" charset="0"/>
            </a:endParaRPr>
          </a:p>
        </p:txBody>
      </p:sp>
      <p:sp>
        <p:nvSpPr>
          <p:cNvPr id="5" name="Rectangle 3"/>
          <p:cNvSpPr txBox="1">
            <a:spLocks noChangeArrowheads="1"/>
          </p:cNvSpPr>
          <p:nvPr/>
        </p:nvSpPr>
        <p:spPr>
          <a:xfrm>
            <a:off x="5804452" y="803051"/>
            <a:ext cx="5440017" cy="5796532"/>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t> </a:t>
            </a:r>
            <a:r>
              <a:rPr lang="en-US" altLang="zh-CN" b="0" dirty="0"/>
              <a:t>	</a:t>
            </a:r>
            <a:r>
              <a:rPr lang="en-US" altLang="zh-CN" b="0" dirty="0">
                <a:ea typeface="华文楷体" panose="02010600040101010101" pitchFamily="2" charset="-122"/>
                <a:cs typeface="Times New Roman" panose="02020603050405020304" pitchFamily="18" charset="0"/>
              </a:rPr>
              <a:t>        while (p)</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if (!visited[p-&gt;</a:t>
            </a:r>
            <a:r>
              <a:rPr lang="en-US" altLang="zh-CN" b="0" dirty="0" err="1">
                <a:ea typeface="华文楷体" panose="02010600040101010101" pitchFamily="2" charset="-122"/>
                <a:cs typeface="Times New Roman" panose="02020603050405020304" pitchFamily="18" charset="0"/>
              </a:rPr>
              <a:t>dest</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q.enQueue</a:t>
            </a:r>
            <a:r>
              <a:rPr lang="en-US" altLang="zh-CN" b="0" dirty="0">
                <a:ea typeface="华文楷体" panose="02010600040101010101" pitchFamily="2" charset="-122"/>
                <a:cs typeface="Times New Roman" panose="02020603050405020304" pitchFamily="18" charset="0"/>
              </a:rPr>
              <a:t>(p-&gt;</a:t>
            </a:r>
            <a:r>
              <a:rPr lang="en-US" altLang="zh-CN" b="0" dirty="0" err="1">
                <a:ea typeface="华文楷体" panose="02010600040101010101" pitchFamily="2" charset="-122"/>
                <a:cs typeface="Times New Roman" panose="02020603050405020304" pitchFamily="18" charset="0"/>
              </a:rPr>
              <a:t>dest</a:t>
            </a:r>
            <a:r>
              <a:rPr lang="en-US" altLang="zh-CN" b="0" dirty="0">
                <a:ea typeface="华文楷体" panose="02010600040101010101" pitchFamily="2" charset="-122"/>
                <a:cs typeface="Times New Roman" panose="02020603050405020304" pitchFamily="18" charset="0"/>
              </a:rPr>
              <a:t>);</a:t>
            </a:r>
          </a:p>
          <a:p>
            <a:pPr marL="0" indent="0">
              <a:buNone/>
            </a:pPr>
            <a:r>
              <a:rPr lang="en-US" altLang="zh-CN" b="0" dirty="0">
                <a:solidFill>
                  <a:schemeClr val="accent1">
                    <a:lumMod val="60000"/>
                    <a:lumOff val="40000"/>
                  </a:schemeClr>
                </a:solidFill>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visited[p-&gt;</a:t>
            </a:r>
            <a:r>
              <a:rPr lang="en-US" altLang="zh-CN" b="0" dirty="0" err="1">
                <a:ea typeface="华文楷体" panose="02010600040101010101" pitchFamily="2" charset="-122"/>
                <a:cs typeface="Times New Roman" panose="02020603050405020304" pitchFamily="18" charset="0"/>
              </a:rPr>
              <a:t>dest</a:t>
            </a:r>
            <a:r>
              <a:rPr lang="en-US" altLang="zh-CN" b="0" dirty="0">
                <a:ea typeface="华文楷体" panose="02010600040101010101" pitchFamily="2" charset="-122"/>
                <a:cs typeface="Times New Roman" panose="02020603050405020304" pitchFamily="18" charset="0"/>
              </a:rPr>
              <a:t>]=true;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p = p-&gt;link;</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cout</a:t>
            </a:r>
            <a:r>
              <a:rPr lang="en-US" altLang="zh-CN" b="0" dirty="0">
                <a:ea typeface="华文楷体" panose="02010600040101010101" pitchFamily="2" charset="-122"/>
                <a:cs typeface="Times New Roman" panose="02020603050405020304" pitchFamily="18" charset="0"/>
              </a:rPr>
              <a:t>&lt;&lt;'\n';</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dirty="0">
                <a:ea typeface="华文楷体" panose="02010600040101010101" pitchFamily="2" charset="-122"/>
                <a:cs typeface="Times New Roman" panose="02020603050405020304" pitchFamily="18" charset="0"/>
              </a:rPr>
              <a:t>if (count==1) return true;</a:t>
            </a:r>
            <a:endParaRPr lang="zh-CN" altLang="zh-CN" dirty="0">
              <a:ea typeface="华文楷体" panose="02010600040101010101" pitchFamily="2" charset="-122"/>
              <a:cs typeface="Times New Roman" panose="02020603050405020304" pitchFamily="18" charset="0"/>
            </a:endParaRPr>
          </a:p>
          <a:p>
            <a:pPr marL="0" indent="0">
              <a:buNone/>
            </a:pPr>
            <a:r>
              <a:rPr lang="en-US" altLang="zh-CN" dirty="0">
                <a:ea typeface="华文楷体" panose="02010600040101010101" pitchFamily="2" charset="-122"/>
                <a:cs typeface="Times New Roman" panose="02020603050405020304" pitchFamily="18" charset="0"/>
              </a:rPr>
              <a:t>    return false;     </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p:txBody>
      </p:sp>
      <p:cxnSp>
        <p:nvCxnSpPr>
          <p:cNvPr id="4" name="直接连接符 3"/>
          <p:cNvCxnSpPr/>
          <p:nvPr/>
        </p:nvCxnSpPr>
        <p:spPr>
          <a:xfrm flipH="1">
            <a:off x="5923721" y="1472286"/>
            <a:ext cx="119270" cy="538571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3981446"/>
      </p:ext>
    </p:extLst>
  </p:cSld>
  <p:clrMapOvr>
    <a:masterClrMapping/>
  </p:clrMapOvr>
</p:sld>
</file>

<file path=ppt/theme/theme1.xml><?xml version="1.0" encoding="utf-8"?>
<a:theme xmlns:a="http://schemas.openxmlformats.org/drawingml/2006/main" name="2016-VI主题-蓝">
  <a:themeElements>
    <a:clrScheme name="VI蓝色版">
      <a:dk1>
        <a:srgbClr val="000000"/>
      </a:dk1>
      <a:lt1>
        <a:srgbClr val="FFFFFF"/>
      </a:lt1>
      <a:dk2>
        <a:srgbClr val="BD9F68"/>
      </a:dk2>
      <a:lt2>
        <a:srgbClr val="B5B5B6"/>
      </a:lt2>
      <a:accent1>
        <a:srgbClr val="004098"/>
      </a:accent1>
      <a:accent2>
        <a:srgbClr val="0086D1"/>
      </a:accent2>
      <a:accent3>
        <a:srgbClr val="338D27"/>
      </a:accent3>
      <a:accent4>
        <a:srgbClr val="00514E"/>
      </a:accent4>
      <a:accent5>
        <a:srgbClr val="FDD000"/>
      </a:accent5>
      <a:accent6>
        <a:srgbClr val="F08300"/>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16-VI主题-蓝" id="{1B918C6D-2D61-4306-88BA-3CA31BAAF13F}" vid="{A734D909-B61D-48C4-8B37-4CE49734400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2016-VI主题-蓝</Template>
  <TotalTime>8264</TotalTime>
  <Words>19927</Words>
  <Application>Microsoft Office PowerPoint</Application>
  <PresentationFormat>宽屏</PresentationFormat>
  <Paragraphs>1709</Paragraphs>
  <Slides>231</Slides>
  <Notes>227</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231</vt:i4>
      </vt:variant>
    </vt:vector>
  </HeadingPairs>
  <TitlesOfParts>
    <vt:vector size="244" baseType="lpstr">
      <vt:lpstr>等线</vt:lpstr>
      <vt:lpstr>等线 Light</vt:lpstr>
      <vt:lpstr>华文楷体</vt:lpstr>
      <vt:lpstr>楷体_GB2312</vt:lpstr>
      <vt:lpstr>宋体</vt:lpstr>
      <vt:lpstr>微软雅黑</vt:lpstr>
      <vt:lpstr>Arial</vt:lpstr>
      <vt:lpstr>Calibri</vt:lpstr>
      <vt:lpstr>Cambria Math</vt:lpstr>
      <vt:lpstr>Garamond</vt:lpstr>
      <vt:lpstr>Times New Roman</vt:lpstr>
      <vt:lpstr>Wingdings</vt:lpstr>
      <vt:lpstr>2016-VI主题-蓝</vt:lpstr>
      <vt:lpstr>第五章  图</vt:lpstr>
      <vt:lpstr>PowerPoint 演示文稿</vt:lpstr>
      <vt:lpstr>图：</vt:lpstr>
      <vt:lpstr>有向图：</vt:lpstr>
      <vt:lpstr>无向图：</vt:lpstr>
      <vt:lpstr>相关术语：</vt:lpstr>
      <vt:lpstr>相关术语：</vt:lpstr>
      <vt:lpstr>相关术语：</vt:lpstr>
      <vt:lpstr>相关术语：</vt:lpstr>
      <vt:lpstr>相关术语：</vt:lpstr>
      <vt:lpstr>相关术语：</vt:lpstr>
      <vt:lpstr>相关术语：</vt:lpstr>
      <vt:lpstr>相关术语：</vt:lpstr>
      <vt:lpstr>相关术语：</vt:lpstr>
      <vt:lpstr>相关术语：</vt:lpstr>
      <vt:lpstr>相关术语：</vt:lpstr>
      <vt:lpstr>PowerPoint 演示文稿</vt:lpstr>
      <vt:lpstr>PowerPoint 演示文稿</vt:lpstr>
      <vt:lpstr>邻接矩阵：</vt:lpstr>
      <vt:lpstr>PowerPoint 演示文稿</vt:lpstr>
      <vt:lpstr>邻接矩阵：</vt:lpstr>
      <vt:lpstr>邻接矩阵：</vt:lpstr>
      <vt:lpstr>邻接矩阵：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邻接表：</vt:lpstr>
      <vt:lpstr>邻接表：</vt:lpstr>
      <vt:lpstr>邻接表：</vt:lpstr>
      <vt:lpstr>另外一种邻接表：顶点表不用数组，用单链表</vt:lpstr>
      <vt:lpstr>逆邻接表：</vt:lpstr>
      <vt:lpstr>逆邻接表：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多重邻接表：</vt:lpstr>
      <vt:lpstr>多重邻接表：</vt:lpstr>
      <vt:lpstr>PowerPoint 演示文稿</vt:lpstr>
      <vt:lpstr>十字链表：</vt:lpstr>
      <vt:lpstr>十字链表：</vt:lpstr>
      <vt:lpstr>PowerPoint 演示文稿</vt:lpstr>
      <vt:lpstr>图的遍历：</vt:lpstr>
      <vt:lpstr>图的遍历：</vt:lpstr>
      <vt:lpstr>PowerPoint 演示文稿</vt:lpstr>
      <vt:lpstr>深度优先遍历 DFS（Deep First Search）：</vt:lpstr>
      <vt:lpstr>PowerPoint 演示文稿</vt:lpstr>
      <vt:lpstr>深度优先遍历的递归算法思想：</vt:lpstr>
      <vt:lpstr>深度优先遍历的递归算法思想：</vt:lpstr>
      <vt:lpstr>回顾二叉树的前序遍历递归算法实现</vt:lpstr>
      <vt:lpstr>深度优先遍历的递归算法实现：</vt:lpstr>
      <vt:lpstr>深度优先遍历的递归算法实现： （可视作二叉树前序递归算法实现扩展）</vt:lpstr>
      <vt:lpstr>深度优先遍历的递归算法实现： （可视作二叉树前序递归算法实现扩展）</vt:lpstr>
      <vt:lpstr>深度优先遍历的递归算法分析：</vt:lpstr>
      <vt:lpstr>深度优先遍历的非递归算法思想：</vt:lpstr>
      <vt:lpstr>回顾二叉树前序遍历的非递归算法实现：</vt:lpstr>
      <vt:lpstr>深度优先遍历的非递归算法实现：</vt:lpstr>
      <vt:lpstr>深度优先遍历的非递归算法实现：</vt:lpstr>
      <vt:lpstr>深度优先遍历的非递归算法实现：</vt:lpstr>
      <vt:lpstr>深度优先遍历的非递归算法分析：</vt:lpstr>
      <vt:lpstr>深度优先遍历的非递归算法改进：</vt:lpstr>
      <vt:lpstr>深度优先遍历的非递归算法实现-改进：</vt:lpstr>
      <vt:lpstr>深度优先遍历的非递归算法实现-改进：</vt:lpstr>
      <vt:lpstr>深度优先遍历的非递归算法实现-改进：</vt:lpstr>
      <vt:lpstr>深度优先遍历的非递归算法改进：</vt:lpstr>
      <vt:lpstr>PowerPoint 演示文稿</vt:lpstr>
      <vt:lpstr>广度优先遍历 BFS（Breadth First Search）：</vt:lpstr>
      <vt:lpstr>PowerPoint 演示文稿</vt:lpstr>
      <vt:lpstr>广度优先遍历的算法思想：</vt:lpstr>
      <vt:lpstr>回顾二叉树层次遍历的算法实现：</vt:lpstr>
      <vt:lpstr>广度优先遍历的算法实现：</vt:lpstr>
      <vt:lpstr>PowerPoint 演示文稿</vt:lpstr>
      <vt:lpstr>PowerPoint 演示文稿</vt:lpstr>
      <vt:lpstr>PowerPoint 演示文稿</vt:lpstr>
      <vt:lpstr>广度优先遍历的算法分析：</vt:lpstr>
      <vt:lpstr>深度优先遍历和广度优先遍历各自的应用场合：</vt:lpstr>
      <vt:lpstr>PowerPoint 演示文稿</vt:lpstr>
      <vt:lpstr>PowerPoint 演示文稿</vt:lpstr>
      <vt:lpstr>连通性和连通分量算法实现：</vt:lpstr>
      <vt:lpstr>无向图的连通性和连通分量：</vt:lpstr>
      <vt:lpstr>连通性和连通分量算法实现：</vt:lpstr>
      <vt:lpstr>PowerPoint 演示文稿</vt:lpstr>
      <vt:lpstr>PowerPoint 演示文稿</vt:lpstr>
      <vt:lpstr>有向图的连通性：</vt:lpstr>
      <vt:lpstr>有向图的连通性：</vt:lpstr>
      <vt:lpstr>有向图的连通性：</vt:lpstr>
      <vt:lpstr>PowerPoint 演示文稿</vt:lpstr>
      <vt:lpstr>PowerPoint 演示文稿</vt:lpstr>
      <vt:lpstr>算法正确性说明：</vt:lpstr>
      <vt:lpstr>算法正确性说明：</vt:lpstr>
      <vt:lpstr>PowerPoint 演示文稿</vt:lpstr>
      <vt:lpstr>欧拉回路问题的由来：</vt:lpstr>
      <vt:lpstr>欧拉的研究：</vt:lpstr>
      <vt:lpstr>欧拉对问题的研究结果：</vt:lpstr>
      <vt:lpstr>欧拉定理：</vt:lpstr>
      <vt:lpstr>欧拉定理：</vt:lpstr>
      <vt:lpstr>欧拉定理的理解和记忆：</vt:lpstr>
      <vt:lpstr>求欧拉回路的算法：</vt:lpstr>
      <vt:lpstr>欧拉回路的求解例子：</vt:lpstr>
      <vt:lpstr>求欧拉回路的算法实现：</vt:lpstr>
      <vt:lpstr>求欧拉回路的算法实现：</vt:lpstr>
      <vt:lpstr>求欧拉回路的算法实现：</vt:lpstr>
      <vt:lpstr>欧拉回路的求解例子：</vt:lpstr>
      <vt:lpstr>求欧拉回路的算法实现：</vt:lpstr>
      <vt:lpstr>求欧拉回路的算法实现：</vt:lpstr>
      <vt:lpstr>求欧拉回路的算法实现：</vt:lpstr>
      <vt:lpstr>求欧拉回路的算法实现：</vt:lpstr>
      <vt:lpstr>求欧拉回路的算法实现：</vt:lpstr>
      <vt:lpstr>求欧拉回路的算法实现：</vt:lpstr>
      <vt:lpstr>求欧拉回路的算法实现：</vt:lpstr>
      <vt:lpstr>PowerPoint 演示文稿</vt:lpstr>
      <vt:lpstr>六度空间理论：</vt:lpstr>
      <vt:lpstr>六度空间理论：</vt:lpstr>
      <vt:lpstr>六度空间理论：</vt:lpstr>
      <vt:lpstr>六度空间理论验证方法：</vt:lpstr>
      <vt:lpstr>六度空间理论验证程序</vt:lpstr>
      <vt:lpstr>六度空间理论验证程序</vt:lpstr>
      <vt:lpstr>六度空间理论验证程序</vt:lpstr>
      <vt:lpstr>六度空间理论验证程序</vt:lpstr>
      <vt:lpstr>PowerPoint 演示文稿</vt:lpstr>
      <vt:lpstr>AOV网和AOE网：</vt:lpstr>
      <vt:lpstr>PowerPoint 演示文稿</vt:lpstr>
      <vt:lpstr>AOV网：</vt:lpstr>
      <vt:lpstr>偏序和全序关系：</vt:lpstr>
      <vt:lpstr>拓扑序列和拓扑排序</vt:lpstr>
      <vt:lpstr>AOV网：拓扑排序问题</vt:lpstr>
      <vt:lpstr>AOV网：拓扑排序算法</vt:lpstr>
      <vt:lpstr>拓扑排序算法示例：</vt:lpstr>
      <vt:lpstr>拓扑排序算法示例：</vt:lpstr>
      <vt:lpstr>拓扑排序算法示例：</vt:lpstr>
      <vt:lpstr>拓扑排序算法示例：</vt:lpstr>
      <vt:lpstr>拓扑排序算法实现：</vt:lpstr>
      <vt:lpstr>PowerPoint 演示文稿</vt:lpstr>
      <vt:lpstr>应用拓展</vt:lpstr>
      <vt:lpstr>拓扑排序的作用：</vt:lpstr>
      <vt:lpstr>PowerPoint 演示文稿</vt:lpstr>
      <vt:lpstr>AOE网：</vt:lpstr>
      <vt:lpstr>AOE网：关键路径问题</vt:lpstr>
      <vt:lpstr>利用AOE网求工程中的关键活动的方法：</vt:lpstr>
      <vt:lpstr>求顶点事件的最早发生时间：</vt:lpstr>
      <vt:lpstr>求顶点事件的最早发生时间示例：</vt:lpstr>
      <vt:lpstr>求顶点事件的最早发生时间示例：</vt:lpstr>
      <vt:lpstr>求顶点事件的最早发生时间示例：</vt:lpstr>
      <vt:lpstr>求顶点事件的最早发生时间示例：</vt:lpstr>
      <vt:lpstr>求顶点事件的最迟发生时间：</vt:lpstr>
      <vt:lpstr>求顶点事件的最迟发生时间示例：</vt:lpstr>
      <vt:lpstr>求顶点事件的最迟发生时间示例：</vt:lpstr>
      <vt:lpstr>求顶点事件的最迟发生时间示例：</vt:lpstr>
      <vt:lpstr>求顶点事件的最迟发生时间示例：</vt:lpstr>
      <vt:lpstr>顶点事件的最早和最迟发生时间示例汇总：</vt:lpstr>
      <vt:lpstr>求活动的最早和最迟开始时间：</vt:lpstr>
      <vt:lpstr>求关键路径：</vt:lpstr>
      <vt:lpstr>求关键路径的算法实现：</vt:lpstr>
      <vt:lpstr>PowerPoint 演示文稿</vt:lpstr>
      <vt:lpstr>PowerPoint 演示文稿</vt:lpstr>
      <vt:lpstr>PowerPoint 演示文稿</vt:lpstr>
      <vt:lpstr>PowerPoint 演示文稿</vt:lpstr>
      <vt:lpstr>PowerPoint 演示文稿</vt:lpstr>
      <vt:lpstr>PowerPoint 演示文稿</vt:lpstr>
      <vt:lpstr>求关键路径算法的性能分析：</vt:lpstr>
      <vt:lpstr>PowerPoint 演示文稿</vt:lpstr>
      <vt:lpstr>最小代价生成树：</vt:lpstr>
      <vt:lpstr>最小代价生成树：</vt:lpstr>
      <vt:lpstr>PowerPoint 演示文稿</vt:lpstr>
      <vt:lpstr>Prim算法：普里姆算法着眼于顶点</vt:lpstr>
      <vt:lpstr>Prim算法：普里姆算法着眼于顶点</vt:lpstr>
      <vt:lpstr>Prim算法：普里姆算法着眼于顶点</vt:lpstr>
      <vt:lpstr>Prim算法实现：</vt:lpstr>
      <vt:lpstr>Prim算法实现：</vt:lpstr>
      <vt:lpstr>Prim算法实现：</vt:lpstr>
      <vt:lpstr>PowerPoint 演示文稿</vt:lpstr>
      <vt:lpstr>PowerPoint 演示文稿</vt:lpstr>
      <vt:lpstr>PowerPoint 演示文稿</vt:lpstr>
      <vt:lpstr>PowerPoint 演示文稿</vt:lpstr>
      <vt:lpstr>PowerPoint 演示文稿</vt:lpstr>
      <vt:lpstr>Prim算法性能分析：</vt:lpstr>
      <vt:lpstr>PowerPoint 演示文稿</vt:lpstr>
      <vt:lpstr>Kruscal算法：克鲁斯卡尔算法着眼于边</vt:lpstr>
      <vt:lpstr>Kruscal算法思想：</vt:lpstr>
      <vt:lpstr>克鲁斯卡尔算法示例</vt:lpstr>
      <vt:lpstr>克鲁斯卡尔算法示例</vt:lpstr>
      <vt:lpstr>克鲁斯卡尔算法的实施过程：</vt:lpstr>
      <vt:lpstr>Kruscal算法性能分析：</vt:lpstr>
      <vt:lpstr>PowerPoint 演示文稿</vt:lpstr>
      <vt:lpstr>PowerPoint 演示文稿</vt:lpstr>
      <vt:lpstr>单源最短路径问题：</vt:lpstr>
      <vt:lpstr>Dijkstra 算法思想：</vt:lpstr>
      <vt:lpstr>Dijkstra 算法思想：</vt:lpstr>
      <vt:lpstr>Dijkstra 算法示例：</vt:lpstr>
      <vt:lpstr>Dijkstra 算法示例：</vt:lpstr>
      <vt:lpstr>Dijkstra 算法示例：</vt:lpstr>
      <vt:lpstr>Dijkstra 算法中的问题：</vt:lpstr>
      <vt:lpstr>Dijkstra 算法中的问题：</vt:lpstr>
      <vt:lpstr>特殊情况一：</vt:lpstr>
      <vt:lpstr>特殊情况二：</vt:lpstr>
      <vt:lpstr>Dijikstra算法实现：</vt:lpstr>
      <vt:lpstr>PowerPoint 演示文稿</vt:lpstr>
      <vt:lpstr>PowerPoint 演示文稿</vt:lpstr>
      <vt:lpstr>PowerPoint 演示文稿</vt:lpstr>
      <vt:lpstr>拓展问题：回路的一个用途</vt:lpstr>
      <vt:lpstr>PowerPoint 演示文稿</vt:lpstr>
      <vt:lpstr>Floyd算法：</vt:lpstr>
      <vt:lpstr>Floyd算法示例：</vt:lpstr>
      <vt:lpstr>Floyd算法示例：</vt:lpstr>
      <vt:lpstr>Floyd算法分析：</vt:lpstr>
      <vt:lpstr>Floyd算法实现：</vt:lpstr>
      <vt:lpstr>Floyd算法实现：</vt:lpstr>
      <vt:lpstr>PowerPoint 演示文稿</vt:lpstr>
      <vt:lpstr>Floyd算法分析：</vt:lpstr>
      <vt:lpstr>带负权值的边不在回路中情况应用Floyd算法示例：</vt:lpstr>
      <vt:lpstr>带负权值且负权值边在回路中情况应用Floyd算法示例：</vt:lpstr>
      <vt:lpstr>小结</vt:lpstr>
      <vt:lpstr>小结</vt:lpstr>
      <vt:lpstr>小结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沈小丹</dc:creator>
  <cp:lastModifiedBy>jie meng</cp:lastModifiedBy>
  <cp:revision>573</cp:revision>
  <dcterms:created xsi:type="dcterms:W3CDTF">2016-04-20T02:59:17Z</dcterms:created>
  <dcterms:modified xsi:type="dcterms:W3CDTF">2024-12-11T07:55:09Z</dcterms:modified>
</cp:coreProperties>
</file>