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0C658-A9F7-46F9-85D0-8A93499B9F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CE27BA-E88B-4D3C-B046-D191D1A6591B}">
      <dgm:prSet/>
      <dgm:spPr/>
      <dgm:t>
        <a:bodyPr/>
        <a:lstStyle/>
        <a:p>
          <a:pPr>
            <a:defRPr cap="all"/>
          </a:pPr>
          <a:r>
            <a:rPr lang="es-ES"/>
            <a:t>Mejora en la prevención de defunciones.</a:t>
          </a:r>
          <a:endParaRPr lang="en-US"/>
        </a:p>
      </dgm:t>
    </dgm:pt>
    <dgm:pt modelId="{8D675978-D6A1-4160-ADB9-C8636C0A49F7}" type="parTrans" cxnId="{D1FC1888-B0A3-47E8-8EEB-FA1E4A721978}">
      <dgm:prSet/>
      <dgm:spPr/>
      <dgm:t>
        <a:bodyPr/>
        <a:lstStyle/>
        <a:p>
          <a:endParaRPr lang="en-US"/>
        </a:p>
      </dgm:t>
    </dgm:pt>
    <dgm:pt modelId="{389EEEF5-497A-4E65-8263-EC96643FE0FC}" type="sibTrans" cxnId="{D1FC1888-B0A3-47E8-8EEB-FA1E4A721978}">
      <dgm:prSet/>
      <dgm:spPr/>
      <dgm:t>
        <a:bodyPr/>
        <a:lstStyle/>
        <a:p>
          <a:endParaRPr lang="en-US"/>
        </a:p>
      </dgm:t>
    </dgm:pt>
    <dgm:pt modelId="{B475D4BB-6064-4946-AEAE-461507AE293D}">
      <dgm:prSet/>
      <dgm:spPr/>
      <dgm:t>
        <a:bodyPr/>
        <a:lstStyle/>
        <a:p>
          <a:pPr>
            <a:defRPr cap="all"/>
          </a:pPr>
          <a:r>
            <a:rPr lang="es-ES"/>
            <a:t>Planificación de recursos de salud.</a:t>
          </a:r>
          <a:endParaRPr lang="en-US"/>
        </a:p>
      </dgm:t>
    </dgm:pt>
    <dgm:pt modelId="{51E89F67-27D3-4E75-99E4-9334D4918E4C}" type="parTrans" cxnId="{77F0E6E7-9D37-4C68-B185-93F05FE45F2C}">
      <dgm:prSet/>
      <dgm:spPr/>
      <dgm:t>
        <a:bodyPr/>
        <a:lstStyle/>
        <a:p>
          <a:endParaRPr lang="en-US"/>
        </a:p>
      </dgm:t>
    </dgm:pt>
    <dgm:pt modelId="{A18AE9DD-E93A-4A83-B2F4-6DA73FBFD0B2}" type="sibTrans" cxnId="{77F0E6E7-9D37-4C68-B185-93F05FE45F2C}">
      <dgm:prSet/>
      <dgm:spPr/>
      <dgm:t>
        <a:bodyPr/>
        <a:lstStyle/>
        <a:p>
          <a:endParaRPr lang="en-US"/>
        </a:p>
      </dgm:t>
    </dgm:pt>
    <dgm:pt modelId="{575A79D0-1324-4409-B656-4FCC33E63388}">
      <dgm:prSet/>
      <dgm:spPr/>
      <dgm:t>
        <a:bodyPr/>
        <a:lstStyle/>
        <a:p>
          <a:pPr>
            <a:defRPr cap="all"/>
          </a:pPr>
          <a:r>
            <a:rPr lang="es-ES"/>
            <a:t>Identificación de tendencias como los efectos del COVID-19.</a:t>
          </a:r>
          <a:endParaRPr lang="en-US"/>
        </a:p>
      </dgm:t>
    </dgm:pt>
    <dgm:pt modelId="{AA6C15CE-95B0-4DCC-82FF-40A6DE3887EC}" type="parTrans" cxnId="{E34C2EA4-4830-462E-B275-C299C933B703}">
      <dgm:prSet/>
      <dgm:spPr/>
      <dgm:t>
        <a:bodyPr/>
        <a:lstStyle/>
        <a:p>
          <a:endParaRPr lang="en-US"/>
        </a:p>
      </dgm:t>
    </dgm:pt>
    <dgm:pt modelId="{95A67A6B-E36A-43E6-A312-BCB6FE38C4BD}" type="sibTrans" cxnId="{E34C2EA4-4830-462E-B275-C299C933B703}">
      <dgm:prSet/>
      <dgm:spPr/>
      <dgm:t>
        <a:bodyPr/>
        <a:lstStyle/>
        <a:p>
          <a:endParaRPr lang="en-US"/>
        </a:p>
      </dgm:t>
    </dgm:pt>
    <dgm:pt modelId="{CDCE1766-4B9F-4F5B-BA49-A005C182B3EF}" type="pres">
      <dgm:prSet presAssocID="{37B0C658-A9F7-46F9-85D0-8A93499B9F96}" presName="root" presStyleCnt="0">
        <dgm:presLayoutVars>
          <dgm:dir/>
          <dgm:resizeHandles val="exact"/>
        </dgm:presLayoutVars>
      </dgm:prSet>
      <dgm:spPr/>
    </dgm:pt>
    <dgm:pt modelId="{53E9A7E7-0548-4F16-B78A-7CB1B065142C}" type="pres">
      <dgm:prSet presAssocID="{E4CE27BA-E88B-4D3C-B046-D191D1A6591B}" presName="compNode" presStyleCnt="0"/>
      <dgm:spPr/>
    </dgm:pt>
    <dgm:pt modelId="{7CD4DD73-D03F-4C4B-9B02-5A00289061D0}" type="pres">
      <dgm:prSet presAssocID="{E4CE27BA-E88B-4D3C-B046-D191D1A6591B}" presName="iconBgRect" presStyleLbl="bgShp" presStyleIdx="0" presStyleCnt="3"/>
      <dgm:spPr/>
    </dgm:pt>
    <dgm:pt modelId="{6C8A8071-0986-4CD1-B6C5-86D4C560AD62}" type="pres">
      <dgm:prSet presAssocID="{E4CE27BA-E88B-4D3C-B046-D191D1A659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A7E6507B-44CA-46AB-8A5D-AA9984E2007A}" type="pres">
      <dgm:prSet presAssocID="{E4CE27BA-E88B-4D3C-B046-D191D1A6591B}" presName="spaceRect" presStyleCnt="0"/>
      <dgm:spPr/>
    </dgm:pt>
    <dgm:pt modelId="{D3DC30A4-E8FA-464A-9A19-F17FBEECB4BE}" type="pres">
      <dgm:prSet presAssocID="{E4CE27BA-E88B-4D3C-B046-D191D1A6591B}" presName="textRect" presStyleLbl="revTx" presStyleIdx="0" presStyleCnt="3">
        <dgm:presLayoutVars>
          <dgm:chMax val="1"/>
          <dgm:chPref val="1"/>
        </dgm:presLayoutVars>
      </dgm:prSet>
      <dgm:spPr/>
    </dgm:pt>
    <dgm:pt modelId="{02EE4D9D-7083-4081-BA1A-3BF6D8F0DBDB}" type="pres">
      <dgm:prSet presAssocID="{389EEEF5-497A-4E65-8263-EC96643FE0FC}" presName="sibTrans" presStyleCnt="0"/>
      <dgm:spPr/>
    </dgm:pt>
    <dgm:pt modelId="{92680824-1DD2-4ADC-8C71-1A664F0AE553}" type="pres">
      <dgm:prSet presAssocID="{B475D4BB-6064-4946-AEAE-461507AE293D}" presName="compNode" presStyleCnt="0"/>
      <dgm:spPr/>
    </dgm:pt>
    <dgm:pt modelId="{1B8FD43D-6013-4A18-AE8E-B21D6343A479}" type="pres">
      <dgm:prSet presAssocID="{B475D4BB-6064-4946-AEAE-461507AE293D}" presName="iconBgRect" presStyleLbl="bgShp" presStyleIdx="1" presStyleCnt="3"/>
      <dgm:spPr/>
    </dgm:pt>
    <dgm:pt modelId="{E57AE87D-C5E4-43C6-8C45-14690A12677D}" type="pres">
      <dgm:prSet presAssocID="{B475D4BB-6064-4946-AEAE-461507AE29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AF725CD5-DB6F-44A8-A231-160F054A08F6}" type="pres">
      <dgm:prSet presAssocID="{B475D4BB-6064-4946-AEAE-461507AE293D}" presName="spaceRect" presStyleCnt="0"/>
      <dgm:spPr/>
    </dgm:pt>
    <dgm:pt modelId="{3AE6BEAF-ABE7-4E6A-A163-FE7E0ED76A19}" type="pres">
      <dgm:prSet presAssocID="{B475D4BB-6064-4946-AEAE-461507AE293D}" presName="textRect" presStyleLbl="revTx" presStyleIdx="1" presStyleCnt="3">
        <dgm:presLayoutVars>
          <dgm:chMax val="1"/>
          <dgm:chPref val="1"/>
        </dgm:presLayoutVars>
      </dgm:prSet>
      <dgm:spPr/>
    </dgm:pt>
    <dgm:pt modelId="{F4554D12-FBB7-4011-B1DE-462FAC1C6F65}" type="pres">
      <dgm:prSet presAssocID="{A18AE9DD-E93A-4A83-B2F4-6DA73FBFD0B2}" presName="sibTrans" presStyleCnt="0"/>
      <dgm:spPr/>
    </dgm:pt>
    <dgm:pt modelId="{2813F536-FA1C-4AF0-B2E9-01BA18309F66}" type="pres">
      <dgm:prSet presAssocID="{575A79D0-1324-4409-B656-4FCC33E63388}" presName="compNode" presStyleCnt="0"/>
      <dgm:spPr/>
    </dgm:pt>
    <dgm:pt modelId="{8DB5E675-66AB-432E-A59B-BBDD7C113C8D}" type="pres">
      <dgm:prSet presAssocID="{575A79D0-1324-4409-B656-4FCC33E63388}" presName="iconBgRect" presStyleLbl="bgShp" presStyleIdx="2" presStyleCnt="3"/>
      <dgm:spPr/>
    </dgm:pt>
    <dgm:pt modelId="{6DF1356E-0B13-4C05-9063-5F11AB6574A8}" type="pres">
      <dgm:prSet presAssocID="{575A79D0-1324-4409-B656-4FCC33E633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7C46E184-5A71-42EE-BB18-FE9057934DAC}" type="pres">
      <dgm:prSet presAssocID="{575A79D0-1324-4409-B656-4FCC33E63388}" presName="spaceRect" presStyleCnt="0"/>
      <dgm:spPr/>
    </dgm:pt>
    <dgm:pt modelId="{C009BB99-2FD3-4375-B1F0-8D5B5A48D924}" type="pres">
      <dgm:prSet presAssocID="{575A79D0-1324-4409-B656-4FCC33E633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7CCC24-89EB-40FE-84D6-EB290577D16A}" type="presOf" srcId="{B475D4BB-6064-4946-AEAE-461507AE293D}" destId="{3AE6BEAF-ABE7-4E6A-A163-FE7E0ED76A19}" srcOrd="0" destOrd="0" presId="urn:microsoft.com/office/officeart/2018/5/layout/IconCircleLabelList"/>
    <dgm:cxn modelId="{309EFE25-F33C-4647-9739-63B53949121F}" type="presOf" srcId="{575A79D0-1324-4409-B656-4FCC33E63388}" destId="{C009BB99-2FD3-4375-B1F0-8D5B5A48D924}" srcOrd="0" destOrd="0" presId="urn:microsoft.com/office/officeart/2018/5/layout/IconCircleLabelList"/>
    <dgm:cxn modelId="{D1FC1888-B0A3-47E8-8EEB-FA1E4A721978}" srcId="{37B0C658-A9F7-46F9-85D0-8A93499B9F96}" destId="{E4CE27BA-E88B-4D3C-B046-D191D1A6591B}" srcOrd="0" destOrd="0" parTransId="{8D675978-D6A1-4160-ADB9-C8636C0A49F7}" sibTransId="{389EEEF5-497A-4E65-8263-EC96643FE0FC}"/>
    <dgm:cxn modelId="{B11DE98A-C3CF-474F-BFF5-F379CC90A0E6}" type="presOf" srcId="{E4CE27BA-E88B-4D3C-B046-D191D1A6591B}" destId="{D3DC30A4-E8FA-464A-9A19-F17FBEECB4BE}" srcOrd="0" destOrd="0" presId="urn:microsoft.com/office/officeart/2018/5/layout/IconCircleLabelList"/>
    <dgm:cxn modelId="{E34C2EA4-4830-462E-B275-C299C933B703}" srcId="{37B0C658-A9F7-46F9-85D0-8A93499B9F96}" destId="{575A79D0-1324-4409-B656-4FCC33E63388}" srcOrd="2" destOrd="0" parTransId="{AA6C15CE-95B0-4DCC-82FF-40A6DE3887EC}" sibTransId="{95A67A6B-E36A-43E6-A312-BCB6FE38C4BD}"/>
    <dgm:cxn modelId="{B78DB7A9-B4BD-4BE7-A64D-3888D6A38379}" type="presOf" srcId="{37B0C658-A9F7-46F9-85D0-8A93499B9F96}" destId="{CDCE1766-4B9F-4F5B-BA49-A005C182B3EF}" srcOrd="0" destOrd="0" presId="urn:microsoft.com/office/officeart/2018/5/layout/IconCircleLabelList"/>
    <dgm:cxn modelId="{77F0E6E7-9D37-4C68-B185-93F05FE45F2C}" srcId="{37B0C658-A9F7-46F9-85D0-8A93499B9F96}" destId="{B475D4BB-6064-4946-AEAE-461507AE293D}" srcOrd="1" destOrd="0" parTransId="{51E89F67-27D3-4E75-99E4-9334D4918E4C}" sibTransId="{A18AE9DD-E93A-4A83-B2F4-6DA73FBFD0B2}"/>
    <dgm:cxn modelId="{39D77615-48F4-42D9-A3A9-1A9FBB42C89E}" type="presParOf" srcId="{CDCE1766-4B9F-4F5B-BA49-A005C182B3EF}" destId="{53E9A7E7-0548-4F16-B78A-7CB1B065142C}" srcOrd="0" destOrd="0" presId="urn:microsoft.com/office/officeart/2018/5/layout/IconCircleLabelList"/>
    <dgm:cxn modelId="{523CC4DD-5F4D-4DF2-9548-846D917909BA}" type="presParOf" srcId="{53E9A7E7-0548-4F16-B78A-7CB1B065142C}" destId="{7CD4DD73-D03F-4C4B-9B02-5A00289061D0}" srcOrd="0" destOrd="0" presId="urn:microsoft.com/office/officeart/2018/5/layout/IconCircleLabelList"/>
    <dgm:cxn modelId="{009AD32C-7AF6-4917-AA06-B38329622461}" type="presParOf" srcId="{53E9A7E7-0548-4F16-B78A-7CB1B065142C}" destId="{6C8A8071-0986-4CD1-B6C5-86D4C560AD62}" srcOrd="1" destOrd="0" presId="urn:microsoft.com/office/officeart/2018/5/layout/IconCircleLabelList"/>
    <dgm:cxn modelId="{E402622D-5A02-41B0-B939-9832CB8C32D8}" type="presParOf" srcId="{53E9A7E7-0548-4F16-B78A-7CB1B065142C}" destId="{A7E6507B-44CA-46AB-8A5D-AA9984E2007A}" srcOrd="2" destOrd="0" presId="urn:microsoft.com/office/officeart/2018/5/layout/IconCircleLabelList"/>
    <dgm:cxn modelId="{F6B2A26B-9450-403D-91D3-04DAC4CE292E}" type="presParOf" srcId="{53E9A7E7-0548-4F16-B78A-7CB1B065142C}" destId="{D3DC30A4-E8FA-464A-9A19-F17FBEECB4BE}" srcOrd="3" destOrd="0" presId="urn:microsoft.com/office/officeart/2018/5/layout/IconCircleLabelList"/>
    <dgm:cxn modelId="{ED2A51F4-24C6-4957-B233-01D6BD89E990}" type="presParOf" srcId="{CDCE1766-4B9F-4F5B-BA49-A005C182B3EF}" destId="{02EE4D9D-7083-4081-BA1A-3BF6D8F0DBDB}" srcOrd="1" destOrd="0" presId="urn:microsoft.com/office/officeart/2018/5/layout/IconCircleLabelList"/>
    <dgm:cxn modelId="{48F784E2-DD4E-4C5E-B992-947664042329}" type="presParOf" srcId="{CDCE1766-4B9F-4F5B-BA49-A005C182B3EF}" destId="{92680824-1DD2-4ADC-8C71-1A664F0AE553}" srcOrd="2" destOrd="0" presId="urn:microsoft.com/office/officeart/2018/5/layout/IconCircleLabelList"/>
    <dgm:cxn modelId="{A778A18C-130A-498D-82E4-FB288946DD8E}" type="presParOf" srcId="{92680824-1DD2-4ADC-8C71-1A664F0AE553}" destId="{1B8FD43D-6013-4A18-AE8E-B21D6343A479}" srcOrd="0" destOrd="0" presId="urn:microsoft.com/office/officeart/2018/5/layout/IconCircleLabelList"/>
    <dgm:cxn modelId="{5B915865-5ADC-4858-BF2D-62C433687A1D}" type="presParOf" srcId="{92680824-1DD2-4ADC-8C71-1A664F0AE553}" destId="{E57AE87D-C5E4-43C6-8C45-14690A12677D}" srcOrd="1" destOrd="0" presId="urn:microsoft.com/office/officeart/2018/5/layout/IconCircleLabelList"/>
    <dgm:cxn modelId="{8470560F-C6A4-40D2-BAF5-AAC24B53F227}" type="presParOf" srcId="{92680824-1DD2-4ADC-8C71-1A664F0AE553}" destId="{AF725CD5-DB6F-44A8-A231-160F054A08F6}" srcOrd="2" destOrd="0" presId="urn:microsoft.com/office/officeart/2018/5/layout/IconCircleLabelList"/>
    <dgm:cxn modelId="{F532E0D9-F42E-45E5-88E0-2636166B62DA}" type="presParOf" srcId="{92680824-1DD2-4ADC-8C71-1A664F0AE553}" destId="{3AE6BEAF-ABE7-4E6A-A163-FE7E0ED76A19}" srcOrd="3" destOrd="0" presId="urn:microsoft.com/office/officeart/2018/5/layout/IconCircleLabelList"/>
    <dgm:cxn modelId="{238B17D2-729C-4C8B-BE95-24664660647F}" type="presParOf" srcId="{CDCE1766-4B9F-4F5B-BA49-A005C182B3EF}" destId="{F4554D12-FBB7-4011-B1DE-462FAC1C6F65}" srcOrd="3" destOrd="0" presId="urn:microsoft.com/office/officeart/2018/5/layout/IconCircleLabelList"/>
    <dgm:cxn modelId="{3C8674F9-01CF-4852-A468-E64E817B5270}" type="presParOf" srcId="{CDCE1766-4B9F-4F5B-BA49-A005C182B3EF}" destId="{2813F536-FA1C-4AF0-B2E9-01BA18309F66}" srcOrd="4" destOrd="0" presId="urn:microsoft.com/office/officeart/2018/5/layout/IconCircleLabelList"/>
    <dgm:cxn modelId="{C98A628C-B0B8-414A-AF68-1F24193A80A3}" type="presParOf" srcId="{2813F536-FA1C-4AF0-B2E9-01BA18309F66}" destId="{8DB5E675-66AB-432E-A59B-BBDD7C113C8D}" srcOrd="0" destOrd="0" presId="urn:microsoft.com/office/officeart/2018/5/layout/IconCircleLabelList"/>
    <dgm:cxn modelId="{AFB855ED-4649-4110-B782-C447D7CE7559}" type="presParOf" srcId="{2813F536-FA1C-4AF0-B2E9-01BA18309F66}" destId="{6DF1356E-0B13-4C05-9063-5F11AB6574A8}" srcOrd="1" destOrd="0" presId="urn:microsoft.com/office/officeart/2018/5/layout/IconCircleLabelList"/>
    <dgm:cxn modelId="{C4D1CFD7-B445-42E1-8A69-539013C52649}" type="presParOf" srcId="{2813F536-FA1C-4AF0-B2E9-01BA18309F66}" destId="{7C46E184-5A71-42EE-BB18-FE9057934DAC}" srcOrd="2" destOrd="0" presId="urn:microsoft.com/office/officeart/2018/5/layout/IconCircleLabelList"/>
    <dgm:cxn modelId="{02FAA719-A3F3-4DC6-9500-0ED26B032CFA}" type="presParOf" srcId="{2813F536-FA1C-4AF0-B2E9-01BA18309F66}" destId="{C009BB99-2FD3-4375-B1F0-8D5B5A48D9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E42F8-8653-46FE-8CDD-F6A5B03A8A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9DF3E7-BFF3-42C7-9EB3-08EBACED3C46}">
      <dgm:prSet/>
      <dgm:spPr/>
      <dgm:t>
        <a:bodyPr/>
        <a:lstStyle/>
        <a:p>
          <a:r>
            <a:rPr lang="es-ES" b="1"/>
            <a:t>Modelos Predictivos:</a:t>
          </a:r>
          <a:r>
            <a:rPr lang="es-ES"/>
            <a:t> El modelo de Gradient Boosting tuvo el mejor rendimiento, con un R² Score de 0.670, lo que indica una fuerte capacidad predictiva.</a:t>
          </a:r>
          <a:endParaRPr lang="en-US"/>
        </a:p>
      </dgm:t>
    </dgm:pt>
    <dgm:pt modelId="{894BF003-B4C6-439A-96FC-4C84EC9526ED}" type="parTrans" cxnId="{94AA7C1B-C251-4D1F-A88A-4B75FDF623AE}">
      <dgm:prSet/>
      <dgm:spPr/>
      <dgm:t>
        <a:bodyPr/>
        <a:lstStyle/>
        <a:p>
          <a:endParaRPr lang="en-US"/>
        </a:p>
      </dgm:t>
    </dgm:pt>
    <dgm:pt modelId="{5F7BD759-12DA-448C-A403-F1F591C78588}" type="sibTrans" cxnId="{94AA7C1B-C251-4D1F-A88A-4B75FDF623AE}">
      <dgm:prSet/>
      <dgm:spPr/>
      <dgm:t>
        <a:bodyPr/>
        <a:lstStyle/>
        <a:p>
          <a:endParaRPr lang="en-US"/>
        </a:p>
      </dgm:t>
    </dgm:pt>
    <dgm:pt modelId="{094CC680-BBCB-4C42-9A3A-DFC553CA6205}">
      <dgm:prSet/>
      <dgm:spPr/>
      <dgm:t>
        <a:bodyPr/>
        <a:lstStyle/>
        <a:p>
          <a:r>
            <a:rPr lang="es-ES" b="1"/>
            <a:t>Patrones temporales: </a:t>
          </a:r>
          <a:r>
            <a:rPr lang="es-ES"/>
            <a:t>Se identificaron picos de defunciones en los meses de invierno, lo que podría estar relacionado con enfermedades respiratorias y cardiovasculares.</a:t>
          </a:r>
          <a:endParaRPr lang="en-US"/>
        </a:p>
      </dgm:t>
    </dgm:pt>
    <dgm:pt modelId="{5A15DE01-9444-4AC6-95B9-B65BA3B80639}" type="parTrans" cxnId="{A39B56FE-99C2-45C0-A179-BF6ABF5CE5A5}">
      <dgm:prSet/>
      <dgm:spPr/>
      <dgm:t>
        <a:bodyPr/>
        <a:lstStyle/>
        <a:p>
          <a:endParaRPr lang="en-US"/>
        </a:p>
      </dgm:t>
    </dgm:pt>
    <dgm:pt modelId="{65F220E2-A644-4B04-B612-24B0F679F8D4}" type="sibTrans" cxnId="{A39B56FE-99C2-45C0-A179-BF6ABF5CE5A5}">
      <dgm:prSet/>
      <dgm:spPr/>
      <dgm:t>
        <a:bodyPr/>
        <a:lstStyle/>
        <a:p>
          <a:endParaRPr lang="en-US"/>
        </a:p>
      </dgm:t>
    </dgm:pt>
    <dgm:pt modelId="{BA969076-F1F9-42A5-9322-D7D1F2E07517}">
      <dgm:prSet/>
      <dgm:spPr/>
      <dgm:t>
        <a:bodyPr/>
        <a:lstStyle/>
        <a:p>
          <a:r>
            <a:rPr lang="es-ES" b="1"/>
            <a:t>Impacto de la pandemia: </a:t>
          </a:r>
          <a:r>
            <a:rPr lang="es-ES"/>
            <a:t>Los años correspondientes a la pandemia de COVID-19 mostraron una variación significativa en las causas de muerte, particularmente en los grupos relacionados con enfermedades infecciosas y respiratorias.</a:t>
          </a:r>
          <a:endParaRPr lang="en-US"/>
        </a:p>
      </dgm:t>
    </dgm:pt>
    <dgm:pt modelId="{32B09B76-CE53-4B1B-A1DF-461817881263}" type="parTrans" cxnId="{215E2541-58AA-4565-A8D3-79A2ACD5B090}">
      <dgm:prSet/>
      <dgm:spPr/>
      <dgm:t>
        <a:bodyPr/>
        <a:lstStyle/>
        <a:p>
          <a:endParaRPr lang="en-US"/>
        </a:p>
      </dgm:t>
    </dgm:pt>
    <dgm:pt modelId="{5F169B2F-E20B-4AF6-A40A-0B49C3863E44}" type="sibTrans" cxnId="{215E2541-58AA-4565-A8D3-79A2ACD5B090}">
      <dgm:prSet/>
      <dgm:spPr/>
      <dgm:t>
        <a:bodyPr/>
        <a:lstStyle/>
        <a:p>
          <a:endParaRPr lang="en-US"/>
        </a:p>
      </dgm:t>
    </dgm:pt>
    <dgm:pt modelId="{EAC8E8BB-4AF5-4336-BAA4-0D30646BFF19}" type="pres">
      <dgm:prSet presAssocID="{CD5E42F8-8653-46FE-8CDD-F6A5B03A8ABD}" presName="vert0" presStyleCnt="0">
        <dgm:presLayoutVars>
          <dgm:dir/>
          <dgm:animOne val="branch"/>
          <dgm:animLvl val="lvl"/>
        </dgm:presLayoutVars>
      </dgm:prSet>
      <dgm:spPr/>
    </dgm:pt>
    <dgm:pt modelId="{81E214D1-1E1B-4855-9B21-9B6FEA953714}" type="pres">
      <dgm:prSet presAssocID="{1D9DF3E7-BFF3-42C7-9EB3-08EBACED3C46}" presName="thickLine" presStyleLbl="alignNode1" presStyleIdx="0" presStyleCnt="3"/>
      <dgm:spPr/>
    </dgm:pt>
    <dgm:pt modelId="{2829D389-2055-4EA0-BD5E-F025751487BE}" type="pres">
      <dgm:prSet presAssocID="{1D9DF3E7-BFF3-42C7-9EB3-08EBACED3C46}" presName="horz1" presStyleCnt="0"/>
      <dgm:spPr/>
    </dgm:pt>
    <dgm:pt modelId="{E4185F2B-87CE-44F3-97A7-6E38B8C651D8}" type="pres">
      <dgm:prSet presAssocID="{1D9DF3E7-BFF3-42C7-9EB3-08EBACED3C46}" presName="tx1" presStyleLbl="revTx" presStyleIdx="0" presStyleCnt="3"/>
      <dgm:spPr/>
    </dgm:pt>
    <dgm:pt modelId="{B1D30BCF-4A08-40AC-93DA-729686B1179C}" type="pres">
      <dgm:prSet presAssocID="{1D9DF3E7-BFF3-42C7-9EB3-08EBACED3C46}" presName="vert1" presStyleCnt="0"/>
      <dgm:spPr/>
    </dgm:pt>
    <dgm:pt modelId="{3C6026BC-A8CF-4EFD-8BE5-3D4F09B5FA9A}" type="pres">
      <dgm:prSet presAssocID="{094CC680-BBCB-4C42-9A3A-DFC553CA6205}" presName="thickLine" presStyleLbl="alignNode1" presStyleIdx="1" presStyleCnt="3"/>
      <dgm:spPr/>
    </dgm:pt>
    <dgm:pt modelId="{92B4D4C9-AE8A-44D3-A9E7-1C6B66EA109D}" type="pres">
      <dgm:prSet presAssocID="{094CC680-BBCB-4C42-9A3A-DFC553CA6205}" presName="horz1" presStyleCnt="0"/>
      <dgm:spPr/>
    </dgm:pt>
    <dgm:pt modelId="{89E09798-103B-4975-9159-825444444F53}" type="pres">
      <dgm:prSet presAssocID="{094CC680-BBCB-4C42-9A3A-DFC553CA6205}" presName="tx1" presStyleLbl="revTx" presStyleIdx="1" presStyleCnt="3"/>
      <dgm:spPr/>
    </dgm:pt>
    <dgm:pt modelId="{AA02A3C4-FFB2-4583-B27B-4394DE18EBC8}" type="pres">
      <dgm:prSet presAssocID="{094CC680-BBCB-4C42-9A3A-DFC553CA6205}" presName="vert1" presStyleCnt="0"/>
      <dgm:spPr/>
    </dgm:pt>
    <dgm:pt modelId="{255D6A8E-2374-4262-8198-B5072E339115}" type="pres">
      <dgm:prSet presAssocID="{BA969076-F1F9-42A5-9322-D7D1F2E07517}" presName="thickLine" presStyleLbl="alignNode1" presStyleIdx="2" presStyleCnt="3"/>
      <dgm:spPr/>
    </dgm:pt>
    <dgm:pt modelId="{79953710-B0D4-44B3-A4FF-61017FF1144D}" type="pres">
      <dgm:prSet presAssocID="{BA969076-F1F9-42A5-9322-D7D1F2E07517}" presName="horz1" presStyleCnt="0"/>
      <dgm:spPr/>
    </dgm:pt>
    <dgm:pt modelId="{903D734E-6222-4E9F-A747-847152CAAA52}" type="pres">
      <dgm:prSet presAssocID="{BA969076-F1F9-42A5-9322-D7D1F2E07517}" presName="tx1" presStyleLbl="revTx" presStyleIdx="2" presStyleCnt="3"/>
      <dgm:spPr/>
    </dgm:pt>
    <dgm:pt modelId="{B917AB73-B8AF-48CF-AA27-948160ADC783}" type="pres">
      <dgm:prSet presAssocID="{BA969076-F1F9-42A5-9322-D7D1F2E07517}" presName="vert1" presStyleCnt="0"/>
      <dgm:spPr/>
    </dgm:pt>
  </dgm:ptLst>
  <dgm:cxnLst>
    <dgm:cxn modelId="{94AA7C1B-C251-4D1F-A88A-4B75FDF623AE}" srcId="{CD5E42F8-8653-46FE-8CDD-F6A5B03A8ABD}" destId="{1D9DF3E7-BFF3-42C7-9EB3-08EBACED3C46}" srcOrd="0" destOrd="0" parTransId="{894BF003-B4C6-439A-96FC-4C84EC9526ED}" sibTransId="{5F7BD759-12DA-448C-A403-F1F591C78588}"/>
    <dgm:cxn modelId="{672BFD28-4B88-4EAC-94CD-A291B0DCECAC}" type="presOf" srcId="{BA969076-F1F9-42A5-9322-D7D1F2E07517}" destId="{903D734E-6222-4E9F-A747-847152CAAA52}" srcOrd="0" destOrd="0" presId="urn:microsoft.com/office/officeart/2008/layout/LinedList"/>
    <dgm:cxn modelId="{D59A7B36-4A4A-4098-A0A3-8B748050B9DD}" type="presOf" srcId="{1D9DF3E7-BFF3-42C7-9EB3-08EBACED3C46}" destId="{E4185F2B-87CE-44F3-97A7-6E38B8C651D8}" srcOrd="0" destOrd="0" presId="urn:microsoft.com/office/officeart/2008/layout/LinedList"/>
    <dgm:cxn modelId="{215E2541-58AA-4565-A8D3-79A2ACD5B090}" srcId="{CD5E42F8-8653-46FE-8CDD-F6A5B03A8ABD}" destId="{BA969076-F1F9-42A5-9322-D7D1F2E07517}" srcOrd="2" destOrd="0" parTransId="{32B09B76-CE53-4B1B-A1DF-461817881263}" sibTransId="{5F169B2F-E20B-4AF6-A40A-0B49C3863E44}"/>
    <dgm:cxn modelId="{787F72A3-8445-4155-8FB9-46D079ECEFE4}" type="presOf" srcId="{094CC680-BBCB-4C42-9A3A-DFC553CA6205}" destId="{89E09798-103B-4975-9159-825444444F53}" srcOrd="0" destOrd="0" presId="urn:microsoft.com/office/officeart/2008/layout/LinedList"/>
    <dgm:cxn modelId="{B03320BF-8B32-43CE-B3CF-56B15540F658}" type="presOf" srcId="{CD5E42F8-8653-46FE-8CDD-F6A5B03A8ABD}" destId="{EAC8E8BB-4AF5-4336-BAA4-0D30646BFF19}" srcOrd="0" destOrd="0" presId="urn:microsoft.com/office/officeart/2008/layout/LinedList"/>
    <dgm:cxn modelId="{A39B56FE-99C2-45C0-A179-BF6ABF5CE5A5}" srcId="{CD5E42F8-8653-46FE-8CDD-F6A5B03A8ABD}" destId="{094CC680-BBCB-4C42-9A3A-DFC553CA6205}" srcOrd="1" destOrd="0" parTransId="{5A15DE01-9444-4AC6-95B9-B65BA3B80639}" sibTransId="{65F220E2-A644-4B04-B612-24B0F679F8D4}"/>
    <dgm:cxn modelId="{F2F3F596-B9EE-45F1-BC98-044F1217BE35}" type="presParOf" srcId="{EAC8E8BB-4AF5-4336-BAA4-0D30646BFF19}" destId="{81E214D1-1E1B-4855-9B21-9B6FEA953714}" srcOrd="0" destOrd="0" presId="urn:microsoft.com/office/officeart/2008/layout/LinedList"/>
    <dgm:cxn modelId="{BE95787C-3370-4290-9479-A473847D13A8}" type="presParOf" srcId="{EAC8E8BB-4AF5-4336-BAA4-0D30646BFF19}" destId="{2829D389-2055-4EA0-BD5E-F025751487BE}" srcOrd="1" destOrd="0" presId="urn:microsoft.com/office/officeart/2008/layout/LinedList"/>
    <dgm:cxn modelId="{3D4F023C-FEFE-42B4-A509-5187C014A1E8}" type="presParOf" srcId="{2829D389-2055-4EA0-BD5E-F025751487BE}" destId="{E4185F2B-87CE-44F3-97A7-6E38B8C651D8}" srcOrd="0" destOrd="0" presId="urn:microsoft.com/office/officeart/2008/layout/LinedList"/>
    <dgm:cxn modelId="{AA0D0205-464C-4713-A59E-61267AF7C763}" type="presParOf" srcId="{2829D389-2055-4EA0-BD5E-F025751487BE}" destId="{B1D30BCF-4A08-40AC-93DA-729686B1179C}" srcOrd="1" destOrd="0" presId="urn:microsoft.com/office/officeart/2008/layout/LinedList"/>
    <dgm:cxn modelId="{60E05993-2AEE-4A9E-96D4-BD8947A824E3}" type="presParOf" srcId="{EAC8E8BB-4AF5-4336-BAA4-0D30646BFF19}" destId="{3C6026BC-A8CF-4EFD-8BE5-3D4F09B5FA9A}" srcOrd="2" destOrd="0" presId="urn:microsoft.com/office/officeart/2008/layout/LinedList"/>
    <dgm:cxn modelId="{4A1A78BC-B50D-4BB5-97BA-9DA7B198BA6C}" type="presParOf" srcId="{EAC8E8BB-4AF5-4336-BAA4-0D30646BFF19}" destId="{92B4D4C9-AE8A-44D3-A9E7-1C6B66EA109D}" srcOrd="3" destOrd="0" presId="urn:microsoft.com/office/officeart/2008/layout/LinedList"/>
    <dgm:cxn modelId="{24DF17B9-B484-4EC2-8AB2-6830682851D9}" type="presParOf" srcId="{92B4D4C9-AE8A-44D3-A9E7-1C6B66EA109D}" destId="{89E09798-103B-4975-9159-825444444F53}" srcOrd="0" destOrd="0" presId="urn:microsoft.com/office/officeart/2008/layout/LinedList"/>
    <dgm:cxn modelId="{E4AFE931-83A9-4F9E-8468-BAC087F56F26}" type="presParOf" srcId="{92B4D4C9-AE8A-44D3-A9E7-1C6B66EA109D}" destId="{AA02A3C4-FFB2-4583-B27B-4394DE18EBC8}" srcOrd="1" destOrd="0" presId="urn:microsoft.com/office/officeart/2008/layout/LinedList"/>
    <dgm:cxn modelId="{E1CF9E07-F9C7-4F9D-8E79-4A25EE5FFBB5}" type="presParOf" srcId="{EAC8E8BB-4AF5-4336-BAA4-0D30646BFF19}" destId="{255D6A8E-2374-4262-8198-B5072E339115}" srcOrd="4" destOrd="0" presId="urn:microsoft.com/office/officeart/2008/layout/LinedList"/>
    <dgm:cxn modelId="{7ACDF8DA-327F-4DE2-9338-C6337B0F2F02}" type="presParOf" srcId="{EAC8E8BB-4AF5-4336-BAA4-0D30646BFF19}" destId="{79953710-B0D4-44B3-A4FF-61017FF1144D}" srcOrd="5" destOrd="0" presId="urn:microsoft.com/office/officeart/2008/layout/LinedList"/>
    <dgm:cxn modelId="{06A54429-0D2C-4916-BE87-A5689B30487E}" type="presParOf" srcId="{79953710-B0D4-44B3-A4FF-61017FF1144D}" destId="{903D734E-6222-4E9F-A747-847152CAAA52}" srcOrd="0" destOrd="0" presId="urn:microsoft.com/office/officeart/2008/layout/LinedList"/>
    <dgm:cxn modelId="{5A1DA453-805F-4E36-A39D-D54B45FA06B8}" type="presParOf" srcId="{79953710-B0D4-44B3-A4FF-61017FF1144D}" destId="{B917AB73-B8AF-48CF-AA27-948160ADC7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8D6AA-ECAF-41E1-B69B-2D91FB1C933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CECDD5-A875-45AF-8364-9C4CA76668EC}">
      <dgm:prSet/>
      <dgm:spPr/>
      <dgm:t>
        <a:bodyPr/>
        <a:lstStyle/>
        <a:p>
          <a:r>
            <a:rPr lang="es-ES" b="1" dirty="0"/>
            <a:t>Datos faltantes</a:t>
          </a:r>
        </a:p>
        <a:p>
          <a:r>
            <a:rPr lang="es-ES" dirty="0"/>
            <a:t>Algunas categorías de datos están incompletas o no fueron capturadas, lo que podría afectar el rendimiento de los modelos.</a:t>
          </a:r>
          <a:endParaRPr lang="en-US" dirty="0"/>
        </a:p>
      </dgm:t>
    </dgm:pt>
    <dgm:pt modelId="{402FD148-F266-493D-8158-F54122618E4C}" type="parTrans" cxnId="{ED497A98-0B89-458B-BE9F-ACE4C3C8C936}">
      <dgm:prSet/>
      <dgm:spPr/>
      <dgm:t>
        <a:bodyPr/>
        <a:lstStyle/>
        <a:p>
          <a:endParaRPr lang="en-US"/>
        </a:p>
      </dgm:t>
    </dgm:pt>
    <dgm:pt modelId="{7488F4F3-DF08-476B-9C20-807A61B41BC8}" type="sibTrans" cxnId="{ED497A98-0B89-458B-BE9F-ACE4C3C8C936}">
      <dgm:prSet/>
      <dgm:spPr/>
      <dgm:t>
        <a:bodyPr/>
        <a:lstStyle/>
        <a:p>
          <a:endParaRPr lang="en-US"/>
        </a:p>
      </dgm:t>
    </dgm:pt>
    <dgm:pt modelId="{487291FB-E321-45A2-A773-3321F53F65C9}">
      <dgm:prSet/>
      <dgm:spPr/>
      <dgm:t>
        <a:bodyPr/>
        <a:lstStyle/>
        <a:p>
          <a:r>
            <a:rPr lang="es-ES" b="1" dirty="0"/>
            <a:t>Sesgo temporal</a:t>
          </a:r>
        </a:p>
        <a:p>
          <a:r>
            <a:rPr lang="es-ES" dirty="0"/>
            <a:t>Algunos eventos únicos (como COVID-19) pueden sesgar los resultados y no ser representativos de tendencias a largo plazo.</a:t>
          </a:r>
          <a:endParaRPr lang="en-US" dirty="0"/>
        </a:p>
      </dgm:t>
    </dgm:pt>
    <dgm:pt modelId="{2F3E7D60-5CA4-4C80-9722-58FE23CCED66}" type="parTrans" cxnId="{15ADFB19-81C3-418B-9CCE-E2BCB5C17BDA}">
      <dgm:prSet/>
      <dgm:spPr/>
      <dgm:t>
        <a:bodyPr/>
        <a:lstStyle/>
        <a:p>
          <a:endParaRPr lang="en-US"/>
        </a:p>
      </dgm:t>
    </dgm:pt>
    <dgm:pt modelId="{8100149B-72A7-44D2-9F15-A2CDB2CEF86D}" type="sibTrans" cxnId="{15ADFB19-81C3-418B-9CCE-E2BCB5C17BDA}">
      <dgm:prSet/>
      <dgm:spPr/>
      <dgm:t>
        <a:bodyPr/>
        <a:lstStyle/>
        <a:p>
          <a:endParaRPr lang="en-US"/>
        </a:p>
      </dgm:t>
    </dgm:pt>
    <dgm:pt modelId="{833AAA56-EA59-45E1-998E-C8606FF08A23}" type="pres">
      <dgm:prSet presAssocID="{D3C8D6AA-ECAF-41E1-B69B-2D91FB1C93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DCBAD9-BA6B-456B-9106-C064CD34DB93}" type="pres">
      <dgm:prSet presAssocID="{4ECECDD5-A875-45AF-8364-9C4CA76668EC}" presName="hierRoot1" presStyleCnt="0"/>
      <dgm:spPr/>
    </dgm:pt>
    <dgm:pt modelId="{ED91DE1F-C4EB-4B63-AA0E-94BF170DDE59}" type="pres">
      <dgm:prSet presAssocID="{4ECECDD5-A875-45AF-8364-9C4CA76668EC}" presName="composite" presStyleCnt="0"/>
      <dgm:spPr/>
    </dgm:pt>
    <dgm:pt modelId="{F34B37D0-8C65-4226-83B9-7CD4B7D462C7}" type="pres">
      <dgm:prSet presAssocID="{4ECECDD5-A875-45AF-8364-9C4CA76668EC}" presName="background" presStyleLbl="node0" presStyleIdx="0" presStyleCnt="2"/>
      <dgm:spPr/>
    </dgm:pt>
    <dgm:pt modelId="{49E3FDA9-9201-4867-89E2-33B407452459}" type="pres">
      <dgm:prSet presAssocID="{4ECECDD5-A875-45AF-8364-9C4CA76668EC}" presName="text" presStyleLbl="fgAcc0" presStyleIdx="0" presStyleCnt="2">
        <dgm:presLayoutVars>
          <dgm:chPref val="3"/>
        </dgm:presLayoutVars>
      </dgm:prSet>
      <dgm:spPr/>
    </dgm:pt>
    <dgm:pt modelId="{19B9A5D1-79B6-402C-A9E9-81E5CC5E8572}" type="pres">
      <dgm:prSet presAssocID="{4ECECDD5-A875-45AF-8364-9C4CA76668EC}" presName="hierChild2" presStyleCnt="0"/>
      <dgm:spPr/>
    </dgm:pt>
    <dgm:pt modelId="{50C5C54D-CEC3-476C-AB54-1CCC10AAE9F5}" type="pres">
      <dgm:prSet presAssocID="{487291FB-E321-45A2-A773-3321F53F65C9}" presName="hierRoot1" presStyleCnt="0"/>
      <dgm:spPr/>
    </dgm:pt>
    <dgm:pt modelId="{9E05A82B-39B5-4EEC-BAB1-251DFA6A8B81}" type="pres">
      <dgm:prSet presAssocID="{487291FB-E321-45A2-A773-3321F53F65C9}" presName="composite" presStyleCnt="0"/>
      <dgm:spPr/>
    </dgm:pt>
    <dgm:pt modelId="{0314D67B-B07E-4509-8E45-177EBB7DF09D}" type="pres">
      <dgm:prSet presAssocID="{487291FB-E321-45A2-A773-3321F53F65C9}" presName="background" presStyleLbl="node0" presStyleIdx="1" presStyleCnt="2"/>
      <dgm:spPr/>
    </dgm:pt>
    <dgm:pt modelId="{D22A639B-6269-4BB7-8457-D0575175690D}" type="pres">
      <dgm:prSet presAssocID="{487291FB-E321-45A2-A773-3321F53F65C9}" presName="text" presStyleLbl="fgAcc0" presStyleIdx="1" presStyleCnt="2">
        <dgm:presLayoutVars>
          <dgm:chPref val="3"/>
        </dgm:presLayoutVars>
      </dgm:prSet>
      <dgm:spPr/>
    </dgm:pt>
    <dgm:pt modelId="{AF9CB1A4-5583-4B13-8C51-E5DC1582BEE1}" type="pres">
      <dgm:prSet presAssocID="{487291FB-E321-45A2-A773-3321F53F65C9}" presName="hierChild2" presStyleCnt="0"/>
      <dgm:spPr/>
    </dgm:pt>
  </dgm:ptLst>
  <dgm:cxnLst>
    <dgm:cxn modelId="{15ADFB19-81C3-418B-9CCE-E2BCB5C17BDA}" srcId="{D3C8D6AA-ECAF-41E1-B69B-2D91FB1C9333}" destId="{487291FB-E321-45A2-A773-3321F53F65C9}" srcOrd="1" destOrd="0" parTransId="{2F3E7D60-5CA4-4C80-9722-58FE23CCED66}" sibTransId="{8100149B-72A7-44D2-9F15-A2CDB2CEF86D}"/>
    <dgm:cxn modelId="{E0A14182-2CC7-4E75-B98F-E02A2E12CB01}" type="presOf" srcId="{D3C8D6AA-ECAF-41E1-B69B-2D91FB1C9333}" destId="{833AAA56-EA59-45E1-998E-C8606FF08A23}" srcOrd="0" destOrd="0" presId="urn:microsoft.com/office/officeart/2005/8/layout/hierarchy1"/>
    <dgm:cxn modelId="{ED497A98-0B89-458B-BE9F-ACE4C3C8C936}" srcId="{D3C8D6AA-ECAF-41E1-B69B-2D91FB1C9333}" destId="{4ECECDD5-A875-45AF-8364-9C4CA76668EC}" srcOrd="0" destOrd="0" parTransId="{402FD148-F266-493D-8158-F54122618E4C}" sibTransId="{7488F4F3-DF08-476B-9C20-807A61B41BC8}"/>
    <dgm:cxn modelId="{42538BB2-061F-4EE1-95C9-4E962994BAA5}" type="presOf" srcId="{487291FB-E321-45A2-A773-3321F53F65C9}" destId="{D22A639B-6269-4BB7-8457-D0575175690D}" srcOrd="0" destOrd="0" presId="urn:microsoft.com/office/officeart/2005/8/layout/hierarchy1"/>
    <dgm:cxn modelId="{61716DC7-AE05-4BC2-BAC2-392C37516527}" type="presOf" srcId="{4ECECDD5-A875-45AF-8364-9C4CA76668EC}" destId="{49E3FDA9-9201-4867-89E2-33B407452459}" srcOrd="0" destOrd="0" presId="urn:microsoft.com/office/officeart/2005/8/layout/hierarchy1"/>
    <dgm:cxn modelId="{3349DA62-DCDA-468B-9BD8-6D35B819D2CE}" type="presParOf" srcId="{833AAA56-EA59-45E1-998E-C8606FF08A23}" destId="{E9DCBAD9-BA6B-456B-9106-C064CD34DB93}" srcOrd="0" destOrd="0" presId="urn:microsoft.com/office/officeart/2005/8/layout/hierarchy1"/>
    <dgm:cxn modelId="{6E850663-B2CE-411F-BD9D-6BE967454BD6}" type="presParOf" srcId="{E9DCBAD9-BA6B-456B-9106-C064CD34DB93}" destId="{ED91DE1F-C4EB-4B63-AA0E-94BF170DDE59}" srcOrd="0" destOrd="0" presId="urn:microsoft.com/office/officeart/2005/8/layout/hierarchy1"/>
    <dgm:cxn modelId="{20305B10-A173-4D45-826F-0A78E4BF50D4}" type="presParOf" srcId="{ED91DE1F-C4EB-4B63-AA0E-94BF170DDE59}" destId="{F34B37D0-8C65-4226-83B9-7CD4B7D462C7}" srcOrd="0" destOrd="0" presId="urn:microsoft.com/office/officeart/2005/8/layout/hierarchy1"/>
    <dgm:cxn modelId="{E06ACB09-D0B8-40B1-8BFE-75C5D1DAF8DC}" type="presParOf" srcId="{ED91DE1F-C4EB-4B63-AA0E-94BF170DDE59}" destId="{49E3FDA9-9201-4867-89E2-33B407452459}" srcOrd="1" destOrd="0" presId="urn:microsoft.com/office/officeart/2005/8/layout/hierarchy1"/>
    <dgm:cxn modelId="{5317770B-D0B5-40C5-956C-5F29A589AA0C}" type="presParOf" srcId="{E9DCBAD9-BA6B-456B-9106-C064CD34DB93}" destId="{19B9A5D1-79B6-402C-A9E9-81E5CC5E8572}" srcOrd="1" destOrd="0" presId="urn:microsoft.com/office/officeart/2005/8/layout/hierarchy1"/>
    <dgm:cxn modelId="{2B3926D2-3A64-4D66-8BB9-A292B74684CE}" type="presParOf" srcId="{833AAA56-EA59-45E1-998E-C8606FF08A23}" destId="{50C5C54D-CEC3-476C-AB54-1CCC10AAE9F5}" srcOrd="1" destOrd="0" presId="urn:microsoft.com/office/officeart/2005/8/layout/hierarchy1"/>
    <dgm:cxn modelId="{875984D1-365B-4CF3-B921-3CA396A973F1}" type="presParOf" srcId="{50C5C54D-CEC3-476C-AB54-1CCC10AAE9F5}" destId="{9E05A82B-39B5-4EEC-BAB1-251DFA6A8B81}" srcOrd="0" destOrd="0" presId="urn:microsoft.com/office/officeart/2005/8/layout/hierarchy1"/>
    <dgm:cxn modelId="{BC2A91A3-0E77-426A-8E0A-D254261CD8F9}" type="presParOf" srcId="{9E05A82B-39B5-4EEC-BAB1-251DFA6A8B81}" destId="{0314D67B-B07E-4509-8E45-177EBB7DF09D}" srcOrd="0" destOrd="0" presId="urn:microsoft.com/office/officeart/2005/8/layout/hierarchy1"/>
    <dgm:cxn modelId="{3870855E-8799-433C-8AD7-6978AB8E3DB0}" type="presParOf" srcId="{9E05A82B-39B5-4EEC-BAB1-251DFA6A8B81}" destId="{D22A639B-6269-4BB7-8457-D0575175690D}" srcOrd="1" destOrd="0" presId="urn:microsoft.com/office/officeart/2005/8/layout/hierarchy1"/>
    <dgm:cxn modelId="{8A60ABD2-C014-406A-B9DB-FD0A86BF353E}" type="presParOf" srcId="{50C5C54D-CEC3-476C-AB54-1CCC10AAE9F5}" destId="{AF9CB1A4-5583-4B13-8C51-E5DC1582BE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EB00D-D954-4B34-9944-605FEB3AC7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68FE7-1CE1-4ADF-9F61-FF5B1CB44B2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Mejora de datos: </a:t>
          </a:r>
          <a:r>
            <a:rPr lang="es-ES" dirty="0"/>
            <a:t>Recoger más datos y asegurarse de que estén completos para mejorar el rendimiento de los modelos.</a:t>
          </a:r>
          <a:endParaRPr lang="en-US" dirty="0"/>
        </a:p>
      </dgm:t>
    </dgm:pt>
    <dgm:pt modelId="{F4579A78-B9AA-43B3-B88F-A0FBD4A8A99D}" type="parTrans" cxnId="{1EF41DFF-DE09-4203-BDF4-3E9BA47E5253}">
      <dgm:prSet/>
      <dgm:spPr/>
      <dgm:t>
        <a:bodyPr/>
        <a:lstStyle/>
        <a:p>
          <a:endParaRPr lang="en-US"/>
        </a:p>
      </dgm:t>
    </dgm:pt>
    <dgm:pt modelId="{D328C1CC-D9ED-4A2E-8FFE-56232C5C2B2F}" type="sibTrans" cxnId="{1EF41DFF-DE09-4203-BDF4-3E9BA47E5253}">
      <dgm:prSet/>
      <dgm:spPr/>
      <dgm:t>
        <a:bodyPr/>
        <a:lstStyle/>
        <a:p>
          <a:endParaRPr lang="en-US"/>
        </a:p>
      </dgm:t>
    </dgm:pt>
    <dgm:pt modelId="{C8C98566-9B67-4AD9-8154-0E7CC2F2F8D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Exploración de más algoritmos: </a:t>
          </a:r>
          <a:r>
            <a:rPr lang="es-ES" dirty="0"/>
            <a:t>Probar modelos más complejos para mejorar la precisión predictiva.</a:t>
          </a:r>
          <a:endParaRPr lang="en-US" dirty="0"/>
        </a:p>
      </dgm:t>
    </dgm:pt>
    <dgm:pt modelId="{2C1BD35A-4CE8-4CDE-AC30-C2965F05F678}" type="parTrans" cxnId="{CE267A0F-F3F6-4A3E-8025-3EFA4A1E3DB3}">
      <dgm:prSet/>
      <dgm:spPr/>
      <dgm:t>
        <a:bodyPr/>
        <a:lstStyle/>
        <a:p>
          <a:endParaRPr lang="en-US"/>
        </a:p>
      </dgm:t>
    </dgm:pt>
    <dgm:pt modelId="{9C7E7072-2BEA-44C5-BCE8-E5CA1B9D26AF}" type="sibTrans" cxnId="{CE267A0F-F3F6-4A3E-8025-3EFA4A1E3DB3}">
      <dgm:prSet/>
      <dgm:spPr/>
      <dgm:t>
        <a:bodyPr/>
        <a:lstStyle/>
        <a:p>
          <a:endParaRPr lang="en-US"/>
        </a:p>
      </dgm:t>
    </dgm:pt>
    <dgm:pt modelId="{80846BFE-12F0-4564-811A-B216E6AE85EF}" type="pres">
      <dgm:prSet presAssocID="{DBBEB00D-D954-4B34-9944-605FEB3AC7B7}" presName="root" presStyleCnt="0">
        <dgm:presLayoutVars>
          <dgm:dir/>
          <dgm:resizeHandles val="exact"/>
        </dgm:presLayoutVars>
      </dgm:prSet>
      <dgm:spPr/>
    </dgm:pt>
    <dgm:pt modelId="{E1662E47-6903-451C-8B0F-660290B9404F}" type="pres">
      <dgm:prSet presAssocID="{A9E68FE7-1CE1-4ADF-9F61-FF5B1CB44B23}" presName="compNode" presStyleCnt="0"/>
      <dgm:spPr/>
    </dgm:pt>
    <dgm:pt modelId="{BFA22D22-55E2-48DB-A1B7-0851116C7C38}" type="pres">
      <dgm:prSet presAssocID="{A9E68FE7-1CE1-4ADF-9F61-FF5B1CB44B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5E0649-9E7D-43F5-9762-D29BD8678217}" type="pres">
      <dgm:prSet presAssocID="{A9E68FE7-1CE1-4ADF-9F61-FF5B1CB44B23}" presName="spaceRect" presStyleCnt="0"/>
      <dgm:spPr/>
    </dgm:pt>
    <dgm:pt modelId="{53F1927B-075D-475A-B964-4B64477FFAF7}" type="pres">
      <dgm:prSet presAssocID="{A9E68FE7-1CE1-4ADF-9F61-FF5B1CB44B23}" presName="textRect" presStyleLbl="revTx" presStyleIdx="0" presStyleCnt="2">
        <dgm:presLayoutVars>
          <dgm:chMax val="1"/>
          <dgm:chPref val="1"/>
        </dgm:presLayoutVars>
      </dgm:prSet>
      <dgm:spPr/>
    </dgm:pt>
    <dgm:pt modelId="{7D4AEBE6-DB4A-4DCE-8EA4-31432827367D}" type="pres">
      <dgm:prSet presAssocID="{D328C1CC-D9ED-4A2E-8FFE-56232C5C2B2F}" presName="sibTrans" presStyleCnt="0"/>
      <dgm:spPr/>
    </dgm:pt>
    <dgm:pt modelId="{F4F8C79B-3B26-4EAA-B02E-423CC1199A2F}" type="pres">
      <dgm:prSet presAssocID="{C8C98566-9B67-4AD9-8154-0E7CC2F2F8D7}" presName="compNode" presStyleCnt="0"/>
      <dgm:spPr/>
    </dgm:pt>
    <dgm:pt modelId="{26C1DD4A-6310-4AAB-B890-ABEACEE4484D}" type="pres">
      <dgm:prSet presAssocID="{C8C98566-9B67-4AD9-8154-0E7CC2F2F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3FC351FD-15D3-4F40-A00B-76C698DC2053}" type="pres">
      <dgm:prSet presAssocID="{C8C98566-9B67-4AD9-8154-0E7CC2F2F8D7}" presName="spaceRect" presStyleCnt="0"/>
      <dgm:spPr/>
    </dgm:pt>
    <dgm:pt modelId="{23DF03A9-396B-4705-9087-42C86A2ECB6D}" type="pres">
      <dgm:prSet presAssocID="{C8C98566-9B67-4AD9-8154-0E7CC2F2F8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E08B07-712C-4F48-8608-B843EBAADB00}" type="presOf" srcId="{DBBEB00D-D954-4B34-9944-605FEB3AC7B7}" destId="{80846BFE-12F0-4564-811A-B216E6AE85EF}" srcOrd="0" destOrd="0" presId="urn:microsoft.com/office/officeart/2018/2/layout/IconLabelList"/>
    <dgm:cxn modelId="{CE267A0F-F3F6-4A3E-8025-3EFA4A1E3DB3}" srcId="{DBBEB00D-D954-4B34-9944-605FEB3AC7B7}" destId="{C8C98566-9B67-4AD9-8154-0E7CC2F2F8D7}" srcOrd="1" destOrd="0" parTransId="{2C1BD35A-4CE8-4CDE-AC30-C2965F05F678}" sibTransId="{9C7E7072-2BEA-44C5-BCE8-E5CA1B9D26AF}"/>
    <dgm:cxn modelId="{89B3F27C-B353-4D7F-A216-64A7EF3CEB1A}" type="presOf" srcId="{A9E68FE7-1CE1-4ADF-9F61-FF5B1CB44B23}" destId="{53F1927B-075D-475A-B964-4B64477FFAF7}" srcOrd="0" destOrd="0" presId="urn:microsoft.com/office/officeart/2018/2/layout/IconLabelList"/>
    <dgm:cxn modelId="{DF62F69E-BA8C-4502-8C8A-A01D0E0BC7E6}" type="presOf" srcId="{C8C98566-9B67-4AD9-8154-0E7CC2F2F8D7}" destId="{23DF03A9-396B-4705-9087-42C86A2ECB6D}" srcOrd="0" destOrd="0" presId="urn:microsoft.com/office/officeart/2018/2/layout/IconLabelList"/>
    <dgm:cxn modelId="{1EF41DFF-DE09-4203-BDF4-3E9BA47E5253}" srcId="{DBBEB00D-D954-4B34-9944-605FEB3AC7B7}" destId="{A9E68FE7-1CE1-4ADF-9F61-FF5B1CB44B23}" srcOrd="0" destOrd="0" parTransId="{F4579A78-B9AA-43B3-B88F-A0FBD4A8A99D}" sibTransId="{D328C1CC-D9ED-4A2E-8FFE-56232C5C2B2F}"/>
    <dgm:cxn modelId="{947B5564-6D80-457D-A8BE-D5A33FA10192}" type="presParOf" srcId="{80846BFE-12F0-4564-811A-B216E6AE85EF}" destId="{E1662E47-6903-451C-8B0F-660290B9404F}" srcOrd="0" destOrd="0" presId="urn:microsoft.com/office/officeart/2018/2/layout/IconLabelList"/>
    <dgm:cxn modelId="{255ECEC2-32C6-4B9A-A1CC-F1CD585902D0}" type="presParOf" srcId="{E1662E47-6903-451C-8B0F-660290B9404F}" destId="{BFA22D22-55E2-48DB-A1B7-0851116C7C38}" srcOrd="0" destOrd="0" presId="urn:microsoft.com/office/officeart/2018/2/layout/IconLabelList"/>
    <dgm:cxn modelId="{5922866B-95F1-4C84-A65E-B53DA4F0D63A}" type="presParOf" srcId="{E1662E47-6903-451C-8B0F-660290B9404F}" destId="{115E0649-9E7D-43F5-9762-D29BD8678217}" srcOrd="1" destOrd="0" presId="urn:microsoft.com/office/officeart/2018/2/layout/IconLabelList"/>
    <dgm:cxn modelId="{E4E98981-5766-43A8-BDD5-F73E3A74B2E4}" type="presParOf" srcId="{E1662E47-6903-451C-8B0F-660290B9404F}" destId="{53F1927B-075D-475A-B964-4B64477FFAF7}" srcOrd="2" destOrd="0" presId="urn:microsoft.com/office/officeart/2018/2/layout/IconLabelList"/>
    <dgm:cxn modelId="{B1664682-824F-4E3D-B6D3-96064782E8EE}" type="presParOf" srcId="{80846BFE-12F0-4564-811A-B216E6AE85EF}" destId="{7D4AEBE6-DB4A-4DCE-8EA4-31432827367D}" srcOrd="1" destOrd="0" presId="urn:microsoft.com/office/officeart/2018/2/layout/IconLabelList"/>
    <dgm:cxn modelId="{14EB34CC-5D29-472B-8E09-50805258353D}" type="presParOf" srcId="{80846BFE-12F0-4564-811A-B216E6AE85EF}" destId="{F4F8C79B-3B26-4EAA-B02E-423CC1199A2F}" srcOrd="2" destOrd="0" presId="urn:microsoft.com/office/officeart/2018/2/layout/IconLabelList"/>
    <dgm:cxn modelId="{A964B219-5606-41F5-BCEF-1F119E9C7545}" type="presParOf" srcId="{F4F8C79B-3B26-4EAA-B02E-423CC1199A2F}" destId="{26C1DD4A-6310-4AAB-B890-ABEACEE4484D}" srcOrd="0" destOrd="0" presId="urn:microsoft.com/office/officeart/2018/2/layout/IconLabelList"/>
    <dgm:cxn modelId="{BFC3B970-5C63-483F-A507-34CF68E39184}" type="presParOf" srcId="{F4F8C79B-3B26-4EAA-B02E-423CC1199A2F}" destId="{3FC351FD-15D3-4F40-A00B-76C698DC2053}" srcOrd="1" destOrd="0" presId="urn:microsoft.com/office/officeart/2018/2/layout/IconLabelList"/>
    <dgm:cxn modelId="{9460F5BE-039F-4DAF-925C-B43E4C349E86}" type="presParOf" srcId="{F4F8C79B-3B26-4EAA-B02E-423CC1199A2F}" destId="{23DF03A9-396B-4705-9087-42C86A2ECB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DD73-D03F-4C4B-9B02-5A00289061D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A8071-0986-4CD1-B6C5-86D4C560AD6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C30A4-E8FA-464A-9A19-F17FBEECB4B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Mejora en la prevención de defunciones.</a:t>
          </a:r>
          <a:endParaRPr lang="en-US" sz="1700" kern="1200"/>
        </a:p>
      </dsp:txBody>
      <dsp:txXfrm>
        <a:off x="93445" y="3018902"/>
        <a:ext cx="3206250" cy="720000"/>
      </dsp:txXfrm>
    </dsp:sp>
    <dsp:sp modelId="{1B8FD43D-6013-4A18-AE8E-B21D6343A47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AE87D-C5E4-43C6-8C45-14690A12677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6BEAF-ABE7-4E6A-A163-FE7E0ED76A1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Planificación de recursos de salud.</a:t>
          </a:r>
          <a:endParaRPr lang="en-US" sz="1700" kern="1200"/>
        </a:p>
      </dsp:txBody>
      <dsp:txXfrm>
        <a:off x="3860789" y="3018902"/>
        <a:ext cx="3206250" cy="720000"/>
      </dsp:txXfrm>
    </dsp:sp>
    <dsp:sp modelId="{8DB5E675-66AB-432E-A59B-BBDD7C113C8D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356E-0B13-4C05-9063-5F11AB6574A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BB99-2FD3-4375-B1F0-8D5B5A48D92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Identificación de tendencias como los efectos del COVID-19.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14D1-1E1B-4855-9B21-9B6FEA953714}">
      <dsp:nvSpPr>
        <dsp:cNvPr id="0" name=""/>
        <dsp:cNvSpPr/>
      </dsp:nvSpPr>
      <dsp:spPr>
        <a:xfrm>
          <a:off x="0" y="2708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85F2B-87CE-44F3-97A7-6E38B8C651D8}">
      <dsp:nvSpPr>
        <dsp:cNvPr id="0" name=""/>
        <dsp:cNvSpPr/>
      </dsp:nvSpPr>
      <dsp:spPr>
        <a:xfrm>
          <a:off x="0" y="2708"/>
          <a:ext cx="6555347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Modelos Predictivos:</a:t>
          </a:r>
          <a:r>
            <a:rPr lang="es-ES" sz="2100" kern="1200"/>
            <a:t> El modelo de Gradient Boosting tuvo el mejor rendimiento, con un R² Score de 0.670, lo que indica una fuerte capacidad predictiva.</a:t>
          </a:r>
          <a:endParaRPr lang="en-US" sz="2100" kern="1200"/>
        </a:p>
      </dsp:txBody>
      <dsp:txXfrm>
        <a:off x="0" y="2708"/>
        <a:ext cx="6555347" cy="1846876"/>
      </dsp:txXfrm>
    </dsp:sp>
    <dsp:sp modelId="{3C6026BC-A8CF-4EFD-8BE5-3D4F09B5FA9A}">
      <dsp:nvSpPr>
        <dsp:cNvPr id="0" name=""/>
        <dsp:cNvSpPr/>
      </dsp:nvSpPr>
      <dsp:spPr>
        <a:xfrm>
          <a:off x="0" y="1849585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9798-103B-4975-9159-825444444F53}">
      <dsp:nvSpPr>
        <dsp:cNvPr id="0" name=""/>
        <dsp:cNvSpPr/>
      </dsp:nvSpPr>
      <dsp:spPr>
        <a:xfrm>
          <a:off x="0" y="1849585"/>
          <a:ext cx="6555347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Patrones temporales: </a:t>
          </a:r>
          <a:r>
            <a:rPr lang="es-ES" sz="2100" kern="1200"/>
            <a:t>Se identificaron picos de defunciones en los meses de invierno, lo que podría estar relacionado con enfermedades respiratorias y cardiovasculares.</a:t>
          </a:r>
          <a:endParaRPr lang="en-US" sz="2100" kern="1200"/>
        </a:p>
      </dsp:txBody>
      <dsp:txXfrm>
        <a:off x="0" y="1849585"/>
        <a:ext cx="6555347" cy="1846876"/>
      </dsp:txXfrm>
    </dsp:sp>
    <dsp:sp modelId="{255D6A8E-2374-4262-8198-B5072E339115}">
      <dsp:nvSpPr>
        <dsp:cNvPr id="0" name=""/>
        <dsp:cNvSpPr/>
      </dsp:nvSpPr>
      <dsp:spPr>
        <a:xfrm>
          <a:off x="0" y="3696461"/>
          <a:ext cx="65553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734E-6222-4E9F-A747-847152CAAA52}">
      <dsp:nvSpPr>
        <dsp:cNvPr id="0" name=""/>
        <dsp:cNvSpPr/>
      </dsp:nvSpPr>
      <dsp:spPr>
        <a:xfrm>
          <a:off x="0" y="3696461"/>
          <a:ext cx="6555347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Impacto de la pandemia: </a:t>
          </a:r>
          <a:r>
            <a:rPr lang="es-ES" sz="2100" kern="1200"/>
            <a:t>Los años correspondientes a la pandemia de COVID-19 mostraron una variación significativa en las causas de muerte, particularmente en los grupos relacionados con enfermedades infecciosas y respiratorias.</a:t>
          </a:r>
          <a:endParaRPr lang="en-US" sz="2100" kern="1200"/>
        </a:p>
      </dsp:txBody>
      <dsp:txXfrm>
        <a:off x="0" y="3696461"/>
        <a:ext cx="6555347" cy="1846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37D0-8C65-4226-83B9-7CD4B7D462C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FDA9-9201-4867-89E2-33B40745245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/>
            <a:t>Datos faltantes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Algunas categorías de datos están incompletas o no fueron capturadas, lo que podría afectar el rendimiento de los modelos.</a:t>
          </a:r>
          <a:endParaRPr lang="en-US" sz="2700" kern="1200" dirty="0"/>
        </a:p>
      </dsp:txBody>
      <dsp:txXfrm>
        <a:off x="608661" y="692298"/>
        <a:ext cx="4508047" cy="2799040"/>
      </dsp:txXfrm>
    </dsp:sp>
    <dsp:sp modelId="{0314D67B-B07E-4509-8E45-177EBB7DF09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639B-6269-4BB7-8457-D0575175690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/>
            <a:t>Sesgo temporal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Algunos eventos únicos (como COVID-19) pueden sesgar los resultados y no ser representativos de tendencias a largo plazo.</a:t>
          </a:r>
          <a:endParaRPr lang="en-US" sz="2700" kern="1200" dirty="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22D22-55E2-48DB-A1B7-0851116C7C3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1927B-075D-475A-B964-4B64477FFAF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Mejora de datos: </a:t>
          </a:r>
          <a:r>
            <a:rPr lang="es-ES" sz="1500" kern="1200" dirty="0"/>
            <a:t>Recoger más datos y asegurarse de que estén completos para mejorar el rendimiento de los modelos.</a:t>
          </a:r>
          <a:endParaRPr lang="en-US" sz="1500" kern="1200" dirty="0"/>
        </a:p>
      </dsp:txBody>
      <dsp:txXfrm>
        <a:off x="559800" y="3022743"/>
        <a:ext cx="4320000" cy="720000"/>
      </dsp:txXfrm>
    </dsp:sp>
    <dsp:sp modelId="{26C1DD4A-6310-4AAB-B890-ABEACEE4484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F03A9-396B-4705-9087-42C86A2ECB6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Exploración de más algoritmos: </a:t>
          </a:r>
          <a:r>
            <a:rPr lang="es-ES" sz="1500" kern="1200" dirty="0"/>
            <a:t>Probar modelos más complejos para mejorar la precisión predictiva.</a:t>
          </a:r>
          <a:endParaRPr lang="en-US" sz="15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342DD-3477-4EB8-A37E-3AC1C14F1595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93102-D00F-48ED-B2D5-39C5A318B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7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81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Social:</a:t>
            </a:r>
          </a:p>
          <a:p>
            <a:r>
              <a:rPr lang="es-ES" dirty="0"/>
              <a:t>Mejora en la calidad de vida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47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H4: relación entre edad y mortalidad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0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Edad</a:t>
            </a:r>
          </a:p>
          <a:p>
            <a:r>
              <a:rPr lang="es-ES" dirty="0"/>
              <a:t>Grupo 10 (80-89) es 4 veces mayor que el grupo 8</a:t>
            </a:r>
          </a:p>
          <a:p>
            <a:endParaRPr lang="es-ES" dirty="0"/>
          </a:p>
          <a:p>
            <a:r>
              <a:rPr lang="es-ES" dirty="0"/>
              <a:t>Grupo 8 (60-69) en adelante, contribuye más del 50% de las defunciones.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08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Sexo</a:t>
            </a:r>
          </a:p>
          <a:p>
            <a:r>
              <a:rPr lang="es-ES" dirty="0"/>
              <a:t>Los hombres presentan entre un 56-58% de las enfermedades circulatorias y respiratorias (9-10)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59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los meses de ENERO y DICIEMBRE aumento significativo en las defunciones. Un 20% más que en primavera y verano</a:t>
            </a:r>
          </a:p>
          <a:p>
            <a:endParaRPr lang="es-ES" dirty="0"/>
          </a:p>
          <a:p>
            <a:r>
              <a:rPr lang="es-ES" dirty="0"/>
              <a:t>2020/2021 aumentó más del 25% respecto a la media de los años anteriores (unas 4.000 defunciones más). El </a:t>
            </a:r>
            <a:r>
              <a:rPr lang="es-ES" dirty="0" err="1"/>
              <a:t>Covid</a:t>
            </a:r>
            <a:r>
              <a:rPr lang="es-ES" dirty="0"/>
              <a:t> confirmado/probable tiene el 15% de las defunciones (</a:t>
            </a:r>
            <a:r>
              <a:rPr lang="es-ES" dirty="0" err="1"/>
              <a:t>cod</a:t>
            </a:r>
            <a:r>
              <a:rPr lang="es-ES" dirty="0"/>
              <a:t>. 20-21)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21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Posibles factores no considerados</a:t>
            </a: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 se incluyeron variables </a:t>
            </a: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socioeconómicas</a:t>
            </a: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factores de </a:t>
            </a: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estilo de vida </a:t>
            </a: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también podrían haber influido en la mortalidad.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s-E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82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Respuesta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Medir cómo la rapidez en la atención médica, especialmente en situaciones de emergencia, influye en las tasas de supervivencia y mortalidad.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s-E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Capacidad Hospitalaria y Recursos Sanitarios</a:t>
            </a:r>
            <a:r>
              <a:rPr lang="es-E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Analizar cómo la disponibilidad de camas, personal sanitario y equipamiento médico en las distintas regiones afecta las tasas de mortalidad.</a:t>
            </a:r>
            <a:endParaRPr lang="es-E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93102-D00F-48ED-B2D5-39C5A318B96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FEA53-7381-9502-0BBE-E233A766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0A872-BE3C-9963-CEEB-F751CC60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4F507-278E-9F54-4FF4-FAA3175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61E8B-A97A-9968-6E45-61AF3825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6D4C-576B-51B5-BD09-1FE7E3AF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05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4D4A2-AF01-036B-289B-7828401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D309B5-ADAC-C524-5245-471C2839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803D6-0A81-7F56-0C46-0D4F3F43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BC423-E78B-B7A2-6F84-E74E249A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CF1CE-E91C-689C-3ED7-5CCD9D18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8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A85AF1-F9F7-7005-A542-9924DD72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AEBAD-95F8-49C4-54BD-0A3798B9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24EC0-7434-9B1F-20DD-3990AE1D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C7CD9-9BC0-ADAF-B983-27385432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89EF0-5E72-2054-44E5-1E60AD1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580E4-6A31-10E1-9403-7AF8524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42FCE-B96C-D5BA-5679-C457F6C8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BF210-C3DB-6768-A973-D37AD82C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A380F-C021-929E-91B3-71651967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F6CF3-2E8D-9A41-A578-4B38C18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1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1549-7047-C7FE-3A93-81D0ECE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48939-694D-8E1E-3CE0-7DC09AD1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57547-8D11-1D46-245A-7C86FE65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626D6-47D4-216D-DDC4-342EE4B9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E5327-32DF-486E-0FC3-EA16301F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5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5E11-A20F-8ACB-689E-25C57502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CD05A-3865-0B96-B1BB-416ED699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22165-4BFD-911A-34BA-F1F7BC376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6E7C0-A293-D4BC-5BE5-A3F8C8B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2E323B-DEB1-3036-F8C1-90F05AA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8D0C6C-73B7-7375-5F69-B4AE5749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41BA-8AF5-FD81-197B-BE784778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FFFB3-15D6-0403-4CC7-D5E78817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8CBF9-3B27-A26D-70BC-073FA623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AD7789-7F67-4B90-BA87-7E32FD124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2A1E26-43D0-38FE-F531-B1FBBC07F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31C8D7-0394-9BE9-45C3-4538825F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32651E-6E90-D741-DB22-E23F0E4D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17039D-719A-8AF7-3FCE-E177A1D2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7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E5BF-6457-357D-5779-90610223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68FDD-682B-D8FF-5DC3-5F30D7DF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DD84B-00AB-9B40-36B6-947A2244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8D9E1E-35B8-0E0C-00ED-9734216C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9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3FCBE6-5D4D-28BB-A2D0-3406D0B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778E0B-0ED1-E56E-77D6-8A25DC6B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45EB0-A14F-FFF7-4884-A8C5272F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4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D2AD-79AC-ACBC-6BEA-B9C31657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F21EC-445D-AAA5-9242-0183657A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159A9-77AC-CFF0-5204-92D767808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1A21E-5A26-520F-0B14-52382BFA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088577-1EAA-C11D-5B33-DC20A23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0A2FD-3C3F-7CAE-5507-4D155ADC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92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5AC2-00EE-58C3-5E96-7597C93C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A11FF5-0F0D-F3BE-7F7C-D98DD2206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EE02F-D419-2D42-2F79-1B63ABA4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0318B6-DF4B-7445-635E-55536E0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F27C57-44F7-5545-0E8B-506777D2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ED195-7C90-0303-D4EA-2269F564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3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4A853D-571D-E04C-729D-CD98EB9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58962-1C54-5E19-3596-8E670E93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D10FD-329B-37BD-E671-07BB1EBDB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21077-1130-4A19-8A9A-DC2218265EF2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561ED-C97E-B34F-0B7F-2C3F76CD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F801B-4ABE-CD94-DEC9-3C5C6313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BC1D0-4DAA-47FB-9D61-3CC47963EB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ñadir la muestra de ADN a una placa de Petri">
            <a:extLst>
              <a:ext uri="{FF2B5EF4-FFF2-40B4-BE49-F238E27FC236}">
                <a16:creationId xmlns:a16="http://schemas.microsoft.com/office/drawing/2014/main" id="{6BD8C03A-89E2-BD05-048D-3D6B471B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9225EE-B113-019A-4CF9-A9246A50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Análisis </a:t>
            </a:r>
            <a:r>
              <a:rPr lang="es-ES" b="1">
                <a:solidFill>
                  <a:srgbClr val="FFFFFF"/>
                </a:solidFill>
              </a:rPr>
              <a:t>de defunciones </a:t>
            </a:r>
            <a:r>
              <a:rPr lang="es-ES" b="1" dirty="0">
                <a:solidFill>
                  <a:srgbClr val="FFFFFF"/>
                </a:solidFill>
              </a:rPr>
              <a:t>en Euskadi</a:t>
            </a:r>
            <a:br>
              <a:rPr lang="es-ES" b="1" dirty="0">
                <a:solidFill>
                  <a:srgbClr val="FFFFFF"/>
                </a:solidFill>
              </a:rPr>
            </a:br>
            <a:r>
              <a:rPr lang="es-ES" sz="2000" b="1" dirty="0">
                <a:solidFill>
                  <a:srgbClr val="FFFFFF"/>
                </a:solidFill>
              </a:rPr>
              <a:t>(en proceso…)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C8A84-2E92-4A33-CB35-446D4D3F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8164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Nicole Passi</a:t>
            </a:r>
          </a:p>
        </p:txBody>
      </p:sp>
    </p:spTree>
    <p:extLst>
      <p:ext uri="{BB962C8B-B14F-4D97-AF65-F5344CB8AC3E}">
        <p14:creationId xmlns:p14="http://schemas.microsoft.com/office/powerpoint/2010/main" val="27181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53EDD-0C87-97BF-9DF0-7D59EE21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b="1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BE0A6470-109F-EDF2-1F6A-3A4C02B9B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5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C8761-15BD-1BF6-9E7E-3C05153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Limitaciones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85138C-C2C1-C1FB-FFAC-4CD0A6A10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722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2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0B997-0E70-75B8-ADC7-361FE58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 futuras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9372910-0457-CEFF-3B2D-F8B7E3274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65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2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5" name="Rectangle 36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D370CE-E9F6-0388-2F55-4433B7F5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Problema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26DA0-A1C0-4DB1-A2C9-9317FD3B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086960"/>
            <a:ext cx="9724031" cy="2140755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El aumento de las defunciones en Euskadi plantea una preocupación en términos de salud pública. Es importante buscar y comprender mejor los </a:t>
            </a:r>
            <a:r>
              <a:rPr lang="es-ES" sz="2000" b="1" dirty="0"/>
              <a:t>patrones de mortalidad </a:t>
            </a:r>
            <a:r>
              <a:rPr lang="es-ES" sz="2000" dirty="0"/>
              <a:t>para predecir el impacto de ciertas causas de defunción y aplicar medidas preventivas.</a:t>
            </a:r>
          </a:p>
        </p:txBody>
      </p:sp>
    </p:spTree>
    <p:extLst>
      <p:ext uri="{BB962C8B-B14F-4D97-AF65-F5344CB8AC3E}">
        <p14:creationId xmlns:p14="http://schemas.microsoft.com/office/powerpoint/2010/main" val="29577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9CD646-D6A8-E6D4-131D-266EDC8D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EEB16-8087-7050-200E-E36B4867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07418" cy="3320031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Este proyecto utiliza datos de defunciones en Euskadi (2010-2023), segmentados por año, mes, sexo, grupo de edad y causa de muerte, para crear modelos predictivos de Machine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s-E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Fuente (</a:t>
            </a:r>
            <a:r>
              <a:rPr lang="es-E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Eustat</a:t>
            </a:r>
            <a:r>
              <a:rPr lang="es-E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E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https://www.eustat.eus/bankupx/pxweb/es/DB/-/PX_010303_cmnp_edef18.px/table/tableViewLayout2/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D9DAA7-1B7D-D2D3-8597-107459FA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Impacto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04E9133-5895-57D2-C2C9-4A9C31875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7017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9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59CD5-51F5-1D85-040B-1474B23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F6471-D42F-358E-CC49-79C5BCEC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ES" sz="2000" b="1" dirty="0"/>
              <a:t>Desarrollar</a:t>
            </a:r>
            <a:r>
              <a:rPr lang="es-ES" sz="2000" dirty="0"/>
              <a:t> modelos predictivos utilizando diferentes algoritmos de Machine </a:t>
            </a:r>
            <a:r>
              <a:rPr lang="es-ES" sz="2000" dirty="0" err="1"/>
              <a:t>Learning</a:t>
            </a:r>
            <a:r>
              <a:rPr lang="es-ES" sz="2000" dirty="0"/>
              <a:t> para identificar las principales causas de defunción.</a:t>
            </a:r>
          </a:p>
          <a:p>
            <a:r>
              <a:rPr lang="es-ES" sz="2000" b="1" dirty="0"/>
              <a:t>Identificar</a:t>
            </a:r>
            <a:r>
              <a:rPr lang="es-ES" sz="2000" dirty="0"/>
              <a:t> patrones estacionales y temporales de mortalidad en Euskadi.</a:t>
            </a:r>
          </a:p>
          <a:p>
            <a:r>
              <a:rPr lang="es-ES" sz="2000" b="1" dirty="0"/>
              <a:t>Evaluar</a:t>
            </a:r>
            <a:r>
              <a:rPr lang="es-ES" sz="2000" dirty="0"/>
              <a:t> la precisión de diferentes modelos aplicados a los datos.</a:t>
            </a:r>
          </a:p>
        </p:txBody>
      </p:sp>
    </p:spTree>
    <p:extLst>
      <p:ext uri="{BB962C8B-B14F-4D97-AF65-F5344CB8AC3E}">
        <p14:creationId xmlns:p14="http://schemas.microsoft.com/office/powerpoint/2010/main" val="124679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4F4F-6CD4-C44A-2C60-D51CA05A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s-ES" sz="3200"/>
              <a:t>Hipótesis</a:t>
            </a:r>
          </a:p>
        </p:txBody>
      </p:sp>
      <p:pic>
        <p:nvPicPr>
          <p:cNvPr id="13" name="Picture 4" descr="Un robot con cara humana">
            <a:extLst>
              <a:ext uri="{FF2B5EF4-FFF2-40B4-BE49-F238E27FC236}">
                <a16:creationId xmlns:a16="http://schemas.microsoft.com/office/drawing/2014/main" id="{F011947E-8B68-BDD8-A2EB-BB327314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77" r="2798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304D9-31A7-D0E1-B522-0B0F420A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s-ES" sz="2000"/>
              <a:t>H1: Los modelos de Machine Learning pueden predecir con precisión las principales causas de defunción.</a:t>
            </a:r>
          </a:p>
          <a:p>
            <a:r>
              <a:rPr lang="es-ES" sz="2000"/>
              <a:t>H2: Existe un patrón estacional en la mortalidad relacionada con ciertas causas, como enfermedades respiratorias o cardiovasculares.</a:t>
            </a:r>
          </a:p>
          <a:p>
            <a:r>
              <a:rPr lang="es-ES" sz="2000"/>
              <a:t>H3: La pandemia de COVID-19 alteró significativamente los patrones de defunciones en Euskadi.</a:t>
            </a:r>
          </a:p>
        </p:txBody>
      </p:sp>
    </p:spTree>
    <p:extLst>
      <p:ext uri="{BB962C8B-B14F-4D97-AF65-F5344CB8AC3E}">
        <p14:creationId xmlns:p14="http://schemas.microsoft.com/office/powerpoint/2010/main" val="4965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C2498-4652-6F55-E09A-465F0A1A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DF542C4B-9163-3B9C-E47E-BBFCFBDD7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531882"/>
            <a:ext cx="5131088" cy="3296724"/>
          </a:xfrm>
          <a:prstGeom prst="rect">
            <a:avLst/>
          </a:prstGeom>
        </p:spPr>
      </p:pic>
      <p:pic>
        <p:nvPicPr>
          <p:cNvPr id="6" name="Marcador de contenido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50860BF-A77E-AA4E-3201-BF35576CD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41262"/>
            <a:ext cx="5131087" cy="39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C2498-4652-6F55-E09A-465F0A1A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23" name="Marcador de contenido 2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15E702B-EB54-88D5-E6AB-C407E9B2C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782023"/>
            <a:ext cx="5131088" cy="2796443"/>
          </a:xfrm>
          <a:prstGeom prst="rect">
            <a:avLst/>
          </a:prstGeom>
        </p:spPr>
      </p:pic>
      <p:pic>
        <p:nvPicPr>
          <p:cNvPr id="20" name="Marcador de contenido 19" descr="Gráfico&#10;&#10;Descripción generada automáticamente">
            <a:extLst>
              <a:ext uri="{FF2B5EF4-FFF2-40B4-BE49-F238E27FC236}">
                <a16:creationId xmlns:a16="http://schemas.microsoft.com/office/drawing/2014/main" id="{71D446ED-B6C2-9B91-EE61-11261A55A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805681"/>
            <a:ext cx="5131087" cy="28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69EF1-4202-E337-3879-850D16F2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0C114-49EB-7C94-81FF-5992769F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Autofit/>
          </a:bodyPr>
          <a:lstStyle/>
          <a:p>
            <a:r>
              <a:rPr lang="es-ES" sz="1600" dirty="0"/>
              <a:t>Regresión Lineal:</a:t>
            </a:r>
          </a:p>
          <a:p>
            <a:pPr lvl="1"/>
            <a:r>
              <a:rPr lang="es-ES" sz="1600" dirty="0"/>
              <a:t>MSE: 0.423</a:t>
            </a:r>
          </a:p>
          <a:p>
            <a:pPr lvl="1"/>
            <a:r>
              <a:rPr lang="es-ES" sz="1600" dirty="0"/>
              <a:t>R² Score: 0.583</a:t>
            </a:r>
          </a:p>
          <a:p>
            <a:endParaRPr lang="es-ES" sz="1600" dirty="0"/>
          </a:p>
          <a:p>
            <a:r>
              <a:rPr lang="es-ES" sz="1600" dirty="0"/>
              <a:t>Árbol de Decisión:</a:t>
            </a:r>
          </a:p>
          <a:p>
            <a:pPr lvl="1"/>
            <a:r>
              <a:rPr lang="es-ES" sz="1600" dirty="0"/>
              <a:t>MSE: 0.310</a:t>
            </a:r>
          </a:p>
          <a:p>
            <a:pPr lvl="1"/>
            <a:r>
              <a:rPr lang="es-ES" sz="1600" dirty="0"/>
              <a:t>R² Score: 0.645</a:t>
            </a:r>
          </a:p>
          <a:p>
            <a:endParaRPr lang="es-ES" sz="1600" dirty="0"/>
          </a:p>
          <a:p>
            <a:r>
              <a:rPr lang="es-ES" sz="1600" dirty="0" err="1"/>
              <a:t>Random</a:t>
            </a:r>
            <a:r>
              <a:rPr lang="es-ES" sz="1600" dirty="0"/>
              <a:t> Forest:</a:t>
            </a:r>
          </a:p>
          <a:p>
            <a:pPr lvl="1"/>
            <a:r>
              <a:rPr lang="es-ES" sz="1600" dirty="0"/>
              <a:t>MSE: 0.298</a:t>
            </a:r>
          </a:p>
          <a:p>
            <a:pPr lvl="1"/>
            <a:r>
              <a:rPr lang="es-ES" sz="1600" dirty="0"/>
              <a:t>R² Score: 0.653</a:t>
            </a:r>
          </a:p>
          <a:p>
            <a:endParaRPr lang="es-ES" sz="1600" dirty="0"/>
          </a:p>
          <a:p>
            <a:r>
              <a:rPr lang="es-ES" sz="1600" dirty="0"/>
              <a:t>SVR:</a:t>
            </a:r>
          </a:p>
          <a:p>
            <a:pPr lvl="1"/>
            <a:r>
              <a:rPr lang="es-ES" sz="1600" dirty="0"/>
              <a:t>MSE: 0.320</a:t>
            </a:r>
          </a:p>
          <a:p>
            <a:pPr lvl="1"/>
            <a:r>
              <a:rPr lang="es-ES" sz="1600" dirty="0"/>
              <a:t>R² Score: 0.629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9A7A1E0-9A66-910A-1DE9-558F19A94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s-ES" sz="1600" b="1" dirty="0" err="1"/>
              <a:t>Gradient</a:t>
            </a:r>
            <a:r>
              <a:rPr lang="es-ES" sz="1600" b="1" dirty="0"/>
              <a:t> </a:t>
            </a:r>
            <a:r>
              <a:rPr lang="es-ES" sz="1600" b="1" dirty="0" err="1"/>
              <a:t>Boosting</a:t>
            </a:r>
            <a:r>
              <a:rPr lang="es-ES" sz="1600" b="1" dirty="0"/>
              <a:t>:</a:t>
            </a:r>
          </a:p>
          <a:p>
            <a:pPr lvl="1"/>
            <a:r>
              <a:rPr lang="es-ES" sz="1600" b="1" dirty="0"/>
              <a:t>MSE: 0.275</a:t>
            </a:r>
          </a:p>
          <a:p>
            <a:pPr lvl="1"/>
            <a:r>
              <a:rPr lang="es-ES" sz="1600" b="1" dirty="0"/>
              <a:t>R² Score: 0.670</a:t>
            </a:r>
          </a:p>
          <a:p>
            <a:endParaRPr lang="es-ES" sz="1600" dirty="0"/>
          </a:p>
          <a:p>
            <a:r>
              <a:rPr lang="es-ES" sz="1600" dirty="0"/>
              <a:t>Redes Neuronales (MLP):</a:t>
            </a:r>
          </a:p>
          <a:p>
            <a:pPr lvl="1"/>
            <a:r>
              <a:rPr lang="es-ES" sz="1600" dirty="0"/>
              <a:t>MSE: 0.298</a:t>
            </a:r>
          </a:p>
          <a:p>
            <a:pPr lvl="1"/>
            <a:r>
              <a:rPr lang="es-ES" sz="1600" dirty="0"/>
              <a:t>R² Score: 0.650</a:t>
            </a:r>
          </a:p>
          <a:p>
            <a:endParaRPr lang="es-ES" sz="1600" dirty="0"/>
          </a:p>
          <a:p>
            <a:r>
              <a:rPr lang="es-ES" sz="1600" dirty="0"/>
              <a:t>KNN:</a:t>
            </a:r>
          </a:p>
          <a:p>
            <a:pPr lvl="1"/>
            <a:r>
              <a:rPr lang="es-ES" sz="1600" dirty="0"/>
              <a:t>MSE: 0.305</a:t>
            </a:r>
          </a:p>
          <a:p>
            <a:pPr lvl="1"/>
            <a:r>
              <a:rPr lang="es-ES" sz="1600" dirty="0"/>
              <a:t>R² Score: 0.642</a:t>
            </a:r>
          </a:p>
        </p:txBody>
      </p:sp>
    </p:spTree>
    <p:extLst>
      <p:ext uri="{BB962C8B-B14F-4D97-AF65-F5344CB8AC3E}">
        <p14:creationId xmlns:p14="http://schemas.microsoft.com/office/powerpoint/2010/main" val="2253720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698</Words>
  <Application>Microsoft Office PowerPoint</Application>
  <PresentationFormat>Panorámica</PresentationFormat>
  <Paragraphs>88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Análisis de defunciones en Euskadi (en proceso…)</vt:lpstr>
      <vt:lpstr>Problema de negocio</vt:lpstr>
      <vt:lpstr>Descripción</vt:lpstr>
      <vt:lpstr>Impacto</vt:lpstr>
      <vt:lpstr>Objetivos</vt:lpstr>
      <vt:lpstr>Hipótesis</vt:lpstr>
      <vt:lpstr>Resultados</vt:lpstr>
      <vt:lpstr>Resultados</vt:lpstr>
      <vt:lpstr>Resultados</vt:lpstr>
      <vt:lpstr>Conclusiones</vt:lpstr>
      <vt:lpstr>Limitaciones</vt:lpstr>
      <vt:lpstr>Consideraciones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Andrea Passi Concha</dc:creator>
  <cp:lastModifiedBy>Nicole Andrea Passi Concha</cp:lastModifiedBy>
  <cp:revision>10</cp:revision>
  <dcterms:created xsi:type="dcterms:W3CDTF">2024-09-09T12:09:03Z</dcterms:created>
  <dcterms:modified xsi:type="dcterms:W3CDTF">2024-09-09T15:51:09Z</dcterms:modified>
</cp:coreProperties>
</file>