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sldIdLst>
    <p:sldId id="256" r:id="rId2"/>
    <p:sldId id="257" r:id="rId3"/>
    <p:sldId id="259"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5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48908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5473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929832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74943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684404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16627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861737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9466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0653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1243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4601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7321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88630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6276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7527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7442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6/2/2024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6669084"/>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4328161" y="165463"/>
            <a:ext cx="3500846" cy="888274"/>
          </a:xfrm>
        </p:spPr>
        <p:txBody>
          <a:bodyPr>
            <a:normAutofit/>
          </a:bodyPr>
          <a:lstStyle/>
          <a:p>
            <a:r>
              <a:rPr lang="en-US" sz="2800" i="1" dirty="0"/>
              <a:t>Terry Stops Traffic</a:t>
            </a:r>
            <a:r>
              <a:rPr lang="en-US" i="1" dirty="0"/>
              <a:t/>
            </a:r>
            <a:br>
              <a:rPr lang="en-US" i="1" dirty="0"/>
            </a:br>
            <a:r>
              <a:rPr lang="en-US" sz="1200" i="1" dirty="0" smtClean="0"/>
              <a:t>By Pascalia Maiga</a:t>
            </a:r>
            <a:endParaRPr lang="en-US" sz="1200" i="1" dirty="0"/>
          </a:p>
        </p:txBody>
      </p:sp>
      <p:pic>
        <p:nvPicPr>
          <p:cNvPr id="7" name="Content Placeholder 6" descr="Seattle Police Line | Adam Cohn | Flick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53914" y="1436915"/>
            <a:ext cx="6838086" cy="4563292"/>
          </a:xfrm>
        </p:spPr>
      </p:pic>
      <p:sp>
        <p:nvSpPr>
          <p:cNvPr id="6" name="Text Placeholder 5"/>
          <p:cNvSpPr>
            <a:spLocks noGrp="1"/>
          </p:cNvSpPr>
          <p:nvPr>
            <p:ph type="body" sz="half" idx="2"/>
          </p:nvPr>
        </p:nvSpPr>
        <p:spPr>
          <a:xfrm>
            <a:off x="1236057" y="1057230"/>
            <a:ext cx="3505199" cy="4828796"/>
          </a:xfrm>
        </p:spPr>
        <p:txBody>
          <a:bodyPr/>
          <a:lstStyle/>
          <a:p>
            <a:r>
              <a:rPr lang="en-US" sz="2400" i="1" dirty="0"/>
              <a:t>Project Overview</a:t>
            </a:r>
          </a:p>
          <a:p>
            <a:endParaRPr lang="en-US" b="1" dirty="0"/>
          </a:p>
          <a:p>
            <a:r>
              <a:rPr lang="en-US" dirty="0" smtClean="0"/>
              <a:t>Terry </a:t>
            </a:r>
            <a:r>
              <a:rPr lang="en-US" dirty="0"/>
              <a:t>Stops, based on reasonable suspicion, should not use race as the sole justification to avoid </a:t>
            </a:r>
            <a:r>
              <a:rPr lang="en-US" dirty="0" smtClean="0"/>
              <a:t>discrimination </a:t>
            </a:r>
            <a:r>
              <a:rPr lang="en-US" dirty="0"/>
              <a:t>and constitutional rights violations. </a:t>
            </a:r>
            <a:endParaRPr lang="en-US" dirty="0" smtClean="0"/>
          </a:p>
          <a:p>
            <a:r>
              <a:rPr lang="en-US" dirty="0" smtClean="0"/>
              <a:t>Investigative </a:t>
            </a:r>
            <a:r>
              <a:rPr lang="en-US" dirty="0"/>
              <a:t>detention, established in Terry v. Ohio, has been widely analyzed and critiqued. </a:t>
            </a:r>
            <a:endParaRPr lang="en-US" dirty="0" smtClean="0"/>
          </a:p>
          <a:p>
            <a:r>
              <a:rPr lang="en-US" dirty="0" smtClean="0"/>
              <a:t>The </a:t>
            </a:r>
            <a:r>
              <a:rPr lang="en-US" dirty="0"/>
              <a:t>inclusion of perceived race in these stops has fueled debates on racial profiling and bias. Law enforcement must train officers to base stops on reasonable suspicion, not race alone.</a:t>
            </a:r>
          </a:p>
        </p:txBody>
      </p:sp>
    </p:spTree>
    <p:extLst>
      <p:ext uri="{BB962C8B-B14F-4D97-AF65-F5344CB8AC3E}">
        <p14:creationId xmlns:p14="http://schemas.microsoft.com/office/powerpoint/2010/main" val="2105360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Content Placeholder 4"/>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7686675" y="0"/>
            <a:ext cx="4505325" cy="6857999"/>
          </a:xfrm>
        </p:spPr>
      </p:pic>
      <p:sp>
        <p:nvSpPr>
          <p:cNvPr id="13" name="Rectangle 12"/>
          <p:cNvSpPr/>
          <p:nvPr/>
        </p:nvSpPr>
        <p:spPr>
          <a:xfrm>
            <a:off x="190500" y="666750"/>
            <a:ext cx="7315200" cy="4278094"/>
          </a:xfrm>
          <a:prstGeom prst="rect">
            <a:avLst/>
          </a:prstGeom>
        </p:spPr>
        <p:txBody>
          <a:bodyPr wrap="square">
            <a:spAutoFit/>
          </a:bodyPr>
          <a:lstStyle/>
          <a:p>
            <a:r>
              <a:rPr lang="en-US" sz="2800" dirty="0" smtClean="0"/>
              <a:t>                </a:t>
            </a:r>
            <a:r>
              <a:rPr lang="en-US" sz="2800" b="1" i="1" dirty="0" smtClean="0"/>
              <a:t>Business </a:t>
            </a:r>
            <a:r>
              <a:rPr lang="en-US" sz="2800" b="1" i="1" dirty="0" smtClean="0"/>
              <a:t>Understanding</a:t>
            </a:r>
            <a:r>
              <a:rPr lang="en-US" sz="2800" dirty="0" smtClean="0"/>
              <a:t>.</a:t>
            </a:r>
          </a:p>
          <a:p>
            <a:endParaRPr lang="en-US" sz="2800" dirty="0"/>
          </a:p>
          <a:p>
            <a:r>
              <a:rPr lang="en-US" dirty="0"/>
              <a:t>The objective of this project is to develop a predictive model that aids law enforcement agencies in making well-informed decisions during Terry Stops. </a:t>
            </a:r>
            <a:endParaRPr lang="en-US" dirty="0" smtClean="0"/>
          </a:p>
          <a:p>
            <a:endParaRPr lang="en-US" dirty="0" smtClean="0"/>
          </a:p>
          <a:p>
            <a:r>
              <a:rPr lang="en-US" dirty="0" smtClean="0"/>
              <a:t>By </a:t>
            </a:r>
            <a:r>
              <a:rPr lang="en-US" dirty="0"/>
              <a:t>leveraging information on various factors such as the presence of weapons, the timing of the stop, and the gender and race of both the officer and the subject, the classifier can assist officers in gauging the likelihood of an arrest. </a:t>
            </a:r>
            <a:endParaRPr lang="en-US" dirty="0" smtClean="0"/>
          </a:p>
          <a:p>
            <a:endParaRPr lang="en-US" dirty="0" smtClean="0"/>
          </a:p>
          <a:p>
            <a:r>
              <a:rPr lang="en-US" dirty="0" smtClean="0"/>
              <a:t>This </a:t>
            </a:r>
            <a:r>
              <a:rPr lang="en-US" dirty="0"/>
              <a:t>initiative aims to enhance the efficiency and impartiality of law enforcement actions, potentially mitigating instances of false arrests and </a:t>
            </a:r>
            <a:r>
              <a:rPr lang="en-US" dirty="0" smtClean="0"/>
              <a:t>misconduct.</a:t>
            </a:r>
            <a:endParaRPr lang="en-US" dirty="0"/>
          </a:p>
        </p:txBody>
      </p:sp>
    </p:spTree>
    <p:extLst>
      <p:ext uri="{BB962C8B-B14F-4D97-AF65-F5344CB8AC3E}">
        <p14:creationId xmlns:p14="http://schemas.microsoft.com/office/powerpoint/2010/main" val="3187229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Content Placeholder 3" descr="Seattle Washington City · Free photo on Pixabay"/>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7417" y="1"/>
            <a:ext cx="4554582" cy="6858000"/>
          </a:xfrm>
          <a:prstGeom prst="rect">
            <a:avLst/>
          </a:prstGeom>
        </p:spPr>
      </p:pic>
      <p:sp>
        <p:nvSpPr>
          <p:cNvPr id="3" name="Rectangle 2"/>
          <p:cNvSpPr/>
          <p:nvPr/>
        </p:nvSpPr>
        <p:spPr>
          <a:xfrm>
            <a:off x="0" y="696685"/>
            <a:ext cx="7404845" cy="738664"/>
          </a:xfrm>
          <a:prstGeom prst="rect">
            <a:avLst/>
          </a:prstGeom>
        </p:spPr>
        <p:txBody>
          <a:bodyPr wrap="square">
            <a:spAutoFit/>
          </a:bodyPr>
          <a:lstStyle/>
          <a:p>
            <a:r>
              <a:rPr lang="en-US" sz="1400" dirty="0" smtClean="0"/>
              <a:t>My data </a:t>
            </a:r>
            <a:r>
              <a:rPr lang="en-US" sz="1400" dirty="0"/>
              <a:t>represents records of police reported stops under Terry v. Ohio, 392 U.S. 1 (1968). Each row represents a unique stop. Data provided by City of Seattle and Dataset Owner spd2internetData There are 54.9K rows and 23 Columns</a:t>
            </a:r>
          </a:p>
        </p:txBody>
      </p:sp>
      <p:pic>
        <p:nvPicPr>
          <p:cNvPr id="4" name="Picture 3"/>
          <p:cNvPicPr>
            <a:picLocks noChangeAspect="1"/>
          </p:cNvPicPr>
          <p:nvPr/>
        </p:nvPicPr>
        <p:blipFill>
          <a:blip r:embed="rId3"/>
          <a:stretch>
            <a:fillRect/>
          </a:stretch>
        </p:blipFill>
        <p:spPr>
          <a:xfrm>
            <a:off x="1701438" y="68582"/>
            <a:ext cx="4592682" cy="705392"/>
          </a:xfrm>
          <a:prstGeom prst="rect">
            <a:avLst/>
          </a:prstGeom>
        </p:spPr>
      </p:pic>
      <p:sp>
        <p:nvSpPr>
          <p:cNvPr id="5" name="Rectangle 4"/>
          <p:cNvSpPr/>
          <p:nvPr/>
        </p:nvSpPr>
        <p:spPr>
          <a:xfrm>
            <a:off x="0" y="1773903"/>
            <a:ext cx="7637417" cy="5039841"/>
          </a:xfrm>
          <a:prstGeom prst="rect">
            <a:avLst/>
          </a:prstGeom>
        </p:spPr>
        <p:txBody>
          <a:bodyPr wrap="square">
            <a:spAutoFit/>
          </a:bodyPr>
          <a:lstStyle/>
          <a:p>
            <a:r>
              <a:rPr lang="en-US" sz="1600" dirty="0" smtClean="0"/>
              <a:t>Descriptive  Exploration</a:t>
            </a:r>
          </a:p>
          <a:p>
            <a:r>
              <a:rPr lang="en-US" sz="1100" dirty="0" smtClean="0"/>
              <a:t> </a:t>
            </a:r>
            <a:r>
              <a:rPr lang="en-US" sz="1200" dirty="0" smtClean="0"/>
              <a:t>I described </a:t>
            </a:r>
            <a:r>
              <a:rPr lang="en-US" sz="1200" dirty="0"/>
              <a:t>the data set in terms of shape and the data types for all the columns  present</a:t>
            </a:r>
            <a:r>
              <a:rPr lang="en-US" sz="1100" dirty="0" smtClean="0"/>
              <a:t>.</a:t>
            </a:r>
          </a:p>
          <a:p>
            <a:endParaRPr lang="en-US" sz="1100" dirty="0" smtClean="0"/>
          </a:p>
          <a:p>
            <a:r>
              <a:rPr lang="en-US" sz="1100" dirty="0" smtClean="0"/>
              <a:t> </a:t>
            </a:r>
            <a:r>
              <a:rPr lang="en-US" sz="1600" dirty="0" smtClean="0"/>
              <a:t>Data </a:t>
            </a:r>
            <a:r>
              <a:rPr lang="en-US" sz="1600" dirty="0"/>
              <a:t>Cleaning</a:t>
            </a:r>
          </a:p>
          <a:p>
            <a:r>
              <a:rPr lang="en-US" sz="1050" dirty="0" smtClean="0"/>
              <a:t> </a:t>
            </a:r>
            <a:r>
              <a:rPr lang="en-US" sz="1050" dirty="0" smtClean="0"/>
              <a:t>I </a:t>
            </a:r>
            <a:r>
              <a:rPr lang="en-US" sz="1050" dirty="0" smtClean="0"/>
              <a:t> </a:t>
            </a:r>
            <a:r>
              <a:rPr lang="en-US" sz="1400" dirty="0" smtClean="0"/>
              <a:t>Identified and corrected inaccuracies</a:t>
            </a:r>
            <a:r>
              <a:rPr lang="en-US" sz="1400" dirty="0"/>
              <a:t>, inconsistencies, and irrelevant data from a dataset. These were the </a:t>
            </a:r>
            <a:r>
              <a:rPr lang="en-US" sz="1400" dirty="0" smtClean="0"/>
              <a:t>steps; handling </a:t>
            </a:r>
            <a:r>
              <a:rPr lang="en-US" sz="1400" dirty="0"/>
              <a:t>missing </a:t>
            </a:r>
            <a:r>
              <a:rPr lang="en-US" sz="1400" dirty="0" smtClean="0"/>
              <a:t>values, removing duplicates, correcting </a:t>
            </a:r>
            <a:r>
              <a:rPr lang="en-US" sz="1400" dirty="0"/>
              <a:t>data </a:t>
            </a:r>
            <a:r>
              <a:rPr lang="en-US" sz="1400" dirty="0" smtClean="0"/>
              <a:t>format, transforming </a:t>
            </a:r>
            <a:r>
              <a:rPr lang="en-US" sz="1400" dirty="0"/>
              <a:t>variables to make the data ready for modelling and predictions</a:t>
            </a:r>
            <a:r>
              <a:rPr lang="en-US" sz="1400" dirty="0" smtClean="0"/>
              <a:t>.</a:t>
            </a:r>
          </a:p>
          <a:p>
            <a:endParaRPr lang="en-US" sz="1400" dirty="0"/>
          </a:p>
          <a:p>
            <a:r>
              <a:rPr lang="en-US" sz="1600" dirty="0"/>
              <a:t>Exploratory Descriptive Analysis (EDA)</a:t>
            </a:r>
          </a:p>
          <a:p>
            <a:r>
              <a:rPr lang="en-US" sz="1400" dirty="0"/>
              <a:t>The dataset </a:t>
            </a:r>
            <a:r>
              <a:rPr lang="en-US" sz="1400" dirty="0" smtClean="0"/>
              <a:t>had </a:t>
            </a:r>
            <a:r>
              <a:rPr lang="en-US" sz="1400" dirty="0"/>
              <a:t>an additional columns, during data processing I </a:t>
            </a:r>
            <a:r>
              <a:rPr lang="en-US" sz="1400" dirty="0" smtClean="0"/>
              <a:t>featured </a:t>
            </a:r>
            <a:r>
              <a:rPr lang="en-US" sz="1400" dirty="0"/>
              <a:t>engineered columns to help in better understanding of any underlying patterns that would help make better predictions</a:t>
            </a:r>
            <a:r>
              <a:rPr lang="en-US" sz="1400" dirty="0" smtClean="0"/>
              <a:t>.</a:t>
            </a:r>
          </a:p>
          <a:p>
            <a:endParaRPr lang="en-US" sz="1050" dirty="0"/>
          </a:p>
          <a:p>
            <a:r>
              <a:rPr lang="en-US" sz="1600" dirty="0"/>
              <a:t>Pre-processing Data</a:t>
            </a:r>
          </a:p>
          <a:p>
            <a:r>
              <a:rPr lang="en-US" sz="1400" dirty="0"/>
              <a:t>Encoding Categorical </a:t>
            </a:r>
            <a:r>
              <a:rPr lang="en-US" sz="1400" dirty="0" smtClean="0"/>
              <a:t>Features</a:t>
            </a:r>
          </a:p>
          <a:p>
            <a:endParaRPr lang="en-US" sz="1400" dirty="0" smtClean="0"/>
          </a:p>
          <a:p>
            <a:r>
              <a:rPr lang="en-US" sz="1600" dirty="0" smtClean="0"/>
              <a:t>Training </a:t>
            </a:r>
            <a:r>
              <a:rPr lang="en-US" sz="1600" dirty="0"/>
              <a:t>and Testing Split</a:t>
            </a:r>
          </a:p>
          <a:p>
            <a:r>
              <a:rPr lang="en-US" sz="1400" dirty="0"/>
              <a:t>Test and train split was on test at 20% of the data. More data given to training data set to ensure the model get all the patterns and </a:t>
            </a:r>
            <a:r>
              <a:rPr lang="en-US" sz="1400" dirty="0" smtClean="0"/>
              <a:t>perform better</a:t>
            </a:r>
          </a:p>
          <a:p>
            <a:endParaRPr lang="en-US" sz="1000" dirty="0"/>
          </a:p>
          <a:p>
            <a:r>
              <a:rPr lang="en-US" sz="1600" dirty="0"/>
              <a:t>Standardization </a:t>
            </a:r>
            <a:endParaRPr lang="en-US" sz="1600" dirty="0" smtClean="0"/>
          </a:p>
          <a:p>
            <a:r>
              <a:rPr lang="en-US" sz="1400" dirty="0" smtClean="0"/>
              <a:t>Standardizes </a:t>
            </a:r>
            <a:r>
              <a:rPr lang="en-US" sz="1400" dirty="0"/>
              <a:t>the features by removing the mean and scaling to unit variance.</a:t>
            </a:r>
          </a:p>
        </p:txBody>
      </p:sp>
    </p:spTree>
    <p:extLst>
      <p:ext uri="{BB962C8B-B14F-4D97-AF65-F5344CB8AC3E}">
        <p14:creationId xmlns:p14="http://schemas.microsoft.com/office/powerpoint/2010/main" val="3511480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646" y="0"/>
            <a:ext cx="5246042" cy="6858000"/>
          </a:xfrm>
          <a:prstGeom prst="rect">
            <a:avLst/>
          </a:prstGeom>
        </p:spPr>
      </p:pic>
      <p:sp>
        <p:nvSpPr>
          <p:cNvPr id="11" name="Rectangle 10"/>
          <p:cNvSpPr/>
          <p:nvPr/>
        </p:nvSpPr>
        <p:spPr>
          <a:xfrm>
            <a:off x="1" y="0"/>
            <a:ext cx="6853646" cy="1815882"/>
          </a:xfrm>
          <a:prstGeom prst="rect">
            <a:avLst/>
          </a:prstGeom>
        </p:spPr>
        <p:txBody>
          <a:bodyPr wrap="square">
            <a:spAutoFit/>
          </a:bodyPr>
          <a:lstStyle/>
          <a:p>
            <a:r>
              <a:rPr lang="en-US" dirty="0" smtClean="0"/>
              <a:t>                                       </a:t>
            </a:r>
            <a:r>
              <a:rPr lang="en-US" sz="2400" b="1" i="1" dirty="0" smtClean="0"/>
              <a:t>Modelling</a:t>
            </a:r>
            <a:endParaRPr lang="en-US" sz="2400" b="1" i="1" dirty="0"/>
          </a:p>
          <a:p>
            <a:endParaRPr lang="en-US" dirty="0"/>
          </a:p>
          <a:p>
            <a:endParaRPr lang="en-US" sz="1400" dirty="0"/>
          </a:p>
          <a:p>
            <a:r>
              <a:rPr lang="en-US" sz="1400" dirty="0"/>
              <a:t>These are the </a:t>
            </a:r>
            <a:r>
              <a:rPr lang="en-US" sz="1400" dirty="0" smtClean="0"/>
              <a:t>algorithms </a:t>
            </a:r>
            <a:r>
              <a:rPr lang="en-US" sz="1400" dirty="0"/>
              <a:t>that I </a:t>
            </a:r>
            <a:r>
              <a:rPr lang="en-US" sz="1400" dirty="0" smtClean="0"/>
              <a:t>used </a:t>
            </a:r>
            <a:r>
              <a:rPr lang="en-US" sz="1400" dirty="0"/>
              <a:t>in my modelling:</a:t>
            </a:r>
          </a:p>
          <a:p>
            <a:r>
              <a:rPr lang="en-US" sz="1400" dirty="0"/>
              <a:t>* Logistic Regression - baseline</a:t>
            </a:r>
          </a:p>
          <a:p>
            <a:r>
              <a:rPr lang="en-US" sz="1400" dirty="0"/>
              <a:t>* Random Forest Classifier</a:t>
            </a:r>
          </a:p>
          <a:p>
            <a:r>
              <a:rPr lang="en-US" sz="1400" dirty="0"/>
              <a:t>* </a:t>
            </a:r>
            <a:r>
              <a:rPr lang="en-US" sz="1400" dirty="0" smtClean="0"/>
              <a:t>Support </a:t>
            </a:r>
            <a:r>
              <a:rPr lang="en-US" sz="1400" dirty="0"/>
              <a:t>Vector </a:t>
            </a:r>
            <a:r>
              <a:rPr lang="en-US" sz="1400" dirty="0" smtClean="0"/>
              <a:t>Machine</a:t>
            </a:r>
            <a:endParaRPr lang="en-US" sz="1400" dirty="0"/>
          </a:p>
        </p:txBody>
      </p:sp>
      <p:sp>
        <p:nvSpPr>
          <p:cNvPr id="12" name="Rectangle 11"/>
          <p:cNvSpPr/>
          <p:nvPr/>
        </p:nvSpPr>
        <p:spPr>
          <a:xfrm>
            <a:off x="1" y="2255519"/>
            <a:ext cx="6853645" cy="2893100"/>
          </a:xfrm>
          <a:prstGeom prst="rect">
            <a:avLst/>
          </a:prstGeom>
        </p:spPr>
        <p:txBody>
          <a:bodyPr wrap="square">
            <a:spAutoFit/>
          </a:bodyPr>
          <a:lstStyle/>
          <a:p>
            <a:r>
              <a:rPr lang="en-US" sz="1400" dirty="0"/>
              <a:t>Logistic Regression - baseline Model</a:t>
            </a:r>
          </a:p>
          <a:p>
            <a:r>
              <a:rPr lang="en-US" sz="1400" dirty="0"/>
              <a:t>Cross validation scores: 84.7402</a:t>
            </a:r>
          </a:p>
          <a:p>
            <a:r>
              <a:rPr lang="en-US" sz="1400" dirty="0"/>
              <a:t>The baseline model was correct 84.74 % most of the time in its classification.</a:t>
            </a:r>
          </a:p>
          <a:p>
            <a:endParaRPr lang="en-US" sz="1400" dirty="0"/>
          </a:p>
          <a:p>
            <a:r>
              <a:rPr lang="en-US" sz="1400" dirty="0"/>
              <a:t>Random Forest Classifier</a:t>
            </a:r>
          </a:p>
          <a:p>
            <a:r>
              <a:rPr lang="en-US" sz="1400" dirty="0"/>
              <a:t>rfc_model Accuracy: 84.5305</a:t>
            </a:r>
          </a:p>
          <a:p>
            <a:r>
              <a:rPr lang="en-US" sz="1400" dirty="0"/>
              <a:t>The Random Forest classifier was correct 84% in its classification most of the time.</a:t>
            </a:r>
          </a:p>
          <a:p>
            <a:endParaRPr lang="en-US" sz="1400" dirty="0"/>
          </a:p>
          <a:p>
            <a:r>
              <a:rPr lang="en-US" sz="1400" dirty="0" smtClean="0"/>
              <a:t>Support </a:t>
            </a:r>
            <a:r>
              <a:rPr lang="en-US" sz="1400" dirty="0"/>
              <a:t>Vector Machine</a:t>
            </a:r>
          </a:p>
          <a:p>
            <a:r>
              <a:rPr lang="en-US" sz="1400" dirty="0"/>
              <a:t>Cross validation scores: [0.8573382  0.84639927 0.83956244 0.83956244 0.83409298]</a:t>
            </a:r>
          </a:p>
          <a:p>
            <a:r>
              <a:rPr lang="en-US" sz="1400" dirty="0"/>
              <a:t>The SVC model was correct 84.34% most of the time</a:t>
            </a:r>
          </a:p>
        </p:txBody>
      </p:sp>
    </p:spTree>
    <p:extLst>
      <p:ext uri="{BB962C8B-B14F-4D97-AF65-F5344CB8AC3E}">
        <p14:creationId xmlns:p14="http://schemas.microsoft.com/office/powerpoint/2010/main" val="2173647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305550" y="0"/>
            <a:ext cx="5886450" cy="6858000"/>
          </a:xfrm>
          <a:prstGeom prst="rect">
            <a:avLst/>
          </a:prstGeom>
          <a:scene3d>
            <a:camera prst="orthographicFront"/>
            <a:lightRig rig="threePt" dir="t"/>
          </a:scene3d>
          <a:sp3d>
            <a:bevelT/>
          </a:sp3d>
        </p:spPr>
      </p:pic>
      <p:sp>
        <p:nvSpPr>
          <p:cNvPr id="3" name="Rectangle 2"/>
          <p:cNvSpPr/>
          <p:nvPr/>
        </p:nvSpPr>
        <p:spPr>
          <a:xfrm>
            <a:off x="-16874" y="0"/>
            <a:ext cx="6265274" cy="4647426"/>
          </a:xfrm>
          <a:prstGeom prst="rect">
            <a:avLst/>
          </a:prstGeom>
        </p:spPr>
        <p:txBody>
          <a:bodyPr wrap="square">
            <a:spAutoFit/>
          </a:bodyPr>
          <a:lstStyle/>
          <a:p>
            <a:r>
              <a:rPr lang="en-US" dirty="0" smtClean="0"/>
              <a:t>                            </a:t>
            </a:r>
          </a:p>
          <a:p>
            <a:r>
              <a:rPr lang="en-US" dirty="0"/>
              <a:t> </a:t>
            </a:r>
            <a:r>
              <a:rPr lang="en-US" dirty="0" smtClean="0"/>
              <a:t>                           </a:t>
            </a:r>
            <a:r>
              <a:rPr lang="en-US" sz="2400" i="1" dirty="0" smtClean="0"/>
              <a:t>Model Evaluation</a:t>
            </a:r>
          </a:p>
          <a:p>
            <a:endParaRPr lang="en-US" b="1" dirty="0"/>
          </a:p>
          <a:p>
            <a:endParaRPr lang="en-US" b="1" dirty="0" smtClean="0"/>
          </a:p>
          <a:p>
            <a:endParaRPr lang="en-US" b="1" dirty="0" smtClean="0"/>
          </a:p>
          <a:p>
            <a:r>
              <a:rPr lang="en-US" sz="1400" dirty="0" smtClean="0"/>
              <a:t>I evaluated the model </a:t>
            </a:r>
            <a:r>
              <a:rPr lang="en-US" sz="1400" dirty="0"/>
              <a:t>performance </a:t>
            </a:r>
            <a:r>
              <a:rPr lang="en-US" sz="1400" dirty="0" smtClean="0"/>
              <a:t>using </a:t>
            </a:r>
            <a:r>
              <a:rPr lang="en-US" sz="1400" dirty="0"/>
              <a:t>accuracy, precision, recall, and F1-score. The results are stored in a Pandas </a:t>
            </a:r>
            <a:r>
              <a:rPr lang="en-US" sz="1400" dirty="0" smtClean="0"/>
              <a:t>data frame </a:t>
            </a:r>
            <a:r>
              <a:rPr lang="en-US" sz="1400" dirty="0"/>
              <a:t>and returned</a:t>
            </a:r>
            <a:r>
              <a:rPr lang="en-US" sz="1400" dirty="0" smtClean="0"/>
              <a:t>.</a:t>
            </a:r>
          </a:p>
          <a:p>
            <a:endParaRPr lang="en-US" sz="1400" dirty="0" smtClean="0"/>
          </a:p>
          <a:p>
            <a:endParaRPr lang="en-US" sz="1400" dirty="0" smtClean="0"/>
          </a:p>
          <a:p>
            <a:r>
              <a:rPr lang="en-US" sz="1600" dirty="0" smtClean="0"/>
              <a:t>And by the use of confusion matrix these were the results:</a:t>
            </a:r>
          </a:p>
          <a:p>
            <a:endParaRPr lang="en-US" sz="1600" dirty="0"/>
          </a:p>
          <a:p>
            <a:r>
              <a:rPr lang="en-US" sz="1400" dirty="0" smtClean="0"/>
              <a:t> * 851 </a:t>
            </a:r>
            <a:r>
              <a:rPr lang="en-US" sz="1400" dirty="0"/>
              <a:t>observations were correctly predicted as 0 (True Negatives</a:t>
            </a:r>
            <a:r>
              <a:rPr lang="en-US" sz="1400" dirty="0" smtClean="0"/>
              <a:t>)</a:t>
            </a:r>
          </a:p>
          <a:p>
            <a:endParaRPr lang="en-US" sz="1400" dirty="0"/>
          </a:p>
          <a:p>
            <a:r>
              <a:rPr lang="en-US" sz="1400" dirty="0" smtClean="0"/>
              <a:t> * </a:t>
            </a:r>
            <a:r>
              <a:rPr lang="en-US" sz="1400" dirty="0"/>
              <a:t>358 observations were incorrectly predicted as 1 (False Positives</a:t>
            </a:r>
            <a:r>
              <a:rPr lang="en-US" sz="1400" dirty="0" smtClean="0"/>
              <a:t>)</a:t>
            </a:r>
          </a:p>
          <a:p>
            <a:endParaRPr lang="en-US" sz="1400" dirty="0"/>
          </a:p>
          <a:p>
            <a:r>
              <a:rPr lang="en-US" sz="1400" dirty="0" smtClean="0"/>
              <a:t> * </a:t>
            </a:r>
            <a:r>
              <a:rPr lang="en-US" sz="1400" dirty="0"/>
              <a:t>1142 observations were incorrectly predicted as 0 (False Negatives</a:t>
            </a:r>
            <a:r>
              <a:rPr lang="en-US" sz="1400" dirty="0" smtClean="0"/>
              <a:t>)</a:t>
            </a:r>
          </a:p>
          <a:p>
            <a:endParaRPr lang="en-US" sz="1400" dirty="0"/>
          </a:p>
          <a:p>
            <a:r>
              <a:rPr lang="en-US" sz="1400" dirty="0" smtClean="0"/>
              <a:t> * </a:t>
            </a:r>
            <a:r>
              <a:rPr lang="en-US" sz="1400" dirty="0"/>
              <a:t>1619 observations were correctly predicted as 1 (True Positives)</a:t>
            </a:r>
          </a:p>
        </p:txBody>
      </p:sp>
    </p:spTree>
    <p:extLst>
      <p:ext uri="{BB962C8B-B14F-4D97-AF65-F5344CB8AC3E}">
        <p14:creationId xmlns:p14="http://schemas.microsoft.com/office/powerpoint/2010/main" val="502891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379720" y="0"/>
            <a:ext cx="6880860" cy="6857999"/>
          </a:xfrm>
          <a:prstGeom prst="rect">
            <a:avLst/>
          </a:prstGeom>
        </p:spPr>
      </p:pic>
      <p:sp>
        <p:nvSpPr>
          <p:cNvPr id="3" name="Rectangle 2"/>
          <p:cNvSpPr/>
          <p:nvPr/>
        </p:nvSpPr>
        <p:spPr>
          <a:xfrm>
            <a:off x="0" y="975180"/>
            <a:ext cx="5570220" cy="2400657"/>
          </a:xfrm>
          <a:prstGeom prst="rect">
            <a:avLst/>
          </a:prstGeom>
        </p:spPr>
        <p:txBody>
          <a:bodyPr wrap="square">
            <a:spAutoFit/>
          </a:bodyPr>
          <a:lstStyle/>
          <a:p>
            <a:r>
              <a:rPr lang="en-US" dirty="0" smtClean="0"/>
              <a:t>                    </a:t>
            </a:r>
            <a:r>
              <a:rPr lang="en-US" sz="2400" b="1" i="1" dirty="0" smtClean="0"/>
              <a:t>Model Performance</a:t>
            </a:r>
          </a:p>
          <a:p>
            <a:endParaRPr lang="en-US" dirty="0"/>
          </a:p>
          <a:p>
            <a:endParaRPr lang="en-US" dirty="0" smtClean="0"/>
          </a:p>
          <a:p>
            <a:r>
              <a:rPr lang="en-US" dirty="0" smtClean="0"/>
              <a:t>To help </a:t>
            </a:r>
            <a:r>
              <a:rPr lang="en-US" dirty="0"/>
              <a:t>improve </a:t>
            </a:r>
            <a:r>
              <a:rPr lang="en-US" dirty="0" smtClean="0"/>
              <a:t>the model performance, I did introduce the roc_curve</a:t>
            </a:r>
            <a:r>
              <a:rPr lang="en-US" dirty="0"/>
              <a:t> </a:t>
            </a:r>
            <a:r>
              <a:rPr lang="en-US" dirty="0" smtClean="0"/>
              <a:t>which indeed confirmed that</a:t>
            </a:r>
          </a:p>
          <a:p>
            <a:r>
              <a:rPr lang="en-US" dirty="0"/>
              <a:t>m</a:t>
            </a:r>
            <a:r>
              <a:rPr lang="en-US" dirty="0" smtClean="0"/>
              <a:t>ost </a:t>
            </a:r>
            <a:r>
              <a:rPr lang="en-US" dirty="0"/>
              <a:t>of the prediction the model made were correct, the true positivity rate was high.</a:t>
            </a:r>
          </a:p>
        </p:txBody>
      </p:sp>
    </p:spTree>
    <p:extLst>
      <p:ext uri="{BB962C8B-B14F-4D97-AF65-F5344CB8AC3E}">
        <p14:creationId xmlns:p14="http://schemas.microsoft.com/office/powerpoint/2010/main" val="3071715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descr="Fog of War | Seattle Police Department attempts to secure th… | Flick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5540" y="133290"/>
            <a:ext cx="6156960" cy="6681788"/>
          </a:xfrm>
          <a:prstGeom prst="rect">
            <a:avLst/>
          </a:prstGeom>
        </p:spPr>
      </p:pic>
      <p:sp>
        <p:nvSpPr>
          <p:cNvPr id="3" name="Rectangle 2"/>
          <p:cNvSpPr/>
          <p:nvPr/>
        </p:nvSpPr>
        <p:spPr>
          <a:xfrm>
            <a:off x="-53340" y="133290"/>
            <a:ext cx="6217920" cy="5724644"/>
          </a:xfrm>
          <a:prstGeom prst="rect">
            <a:avLst/>
          </a:prstGeom>
        </p:spPr>
        <p:txBody>
          <a:bodyPr wrap="square">
            <a:spAutoFit/>
          </a:bodyPr>
          <a:lstStyle/>
          <a:p>
            <a:r>
              <a:rPr lang="en-US" dirty="0" smtClean="0"/>
              <a:t>                                       </a:t>
            </a:r>
            <a:r>
              <a:rPr lang="en-US" sz="2000" b="1" i="1" dirty="0" smtClean="0"/>
              <a:t>Conclusion</a:t>
            </a:r>
          </a:p>
          <a:p>
            <a:endParaRPr lang="en-US" dirty="0" smtClean="0"/>
          </a:p>
          <a:p>
            <a:r>
              <a:rPr lang="en-US" sz="1400" dirty="0"/>
              <a:t>T</a:t>
            </a:r>
            <a:r>
              <a:rPr lang="en-US" sz="1400" dirty="0" smtClean="0"/>
              <a:t>he </a:t>
            </a:r>
            <a:r>
              <a:rPr lang="en-US" sz="1400" dirty="0"/>
              <a:t>project results demonstrate that machine learning models can effectively analyze Terry stop data to predict resolution arrests. </a:t>
            </a:r>
            <a:endParaRPr lang="en-US" sz="1400" dirty="0" smtClean="0"/>
          </a:p>
          <a:p>
            <a:endParaRPr lang="en-US" sz="1400" dirty="0" smtClean="0"/>
          </a:p>
          <a:p>
            <a:r>
              <a:rPr lang="en-US" sz="1400" dirty="0" smtClean="0"/>
              <a:t>The </a:t>
            </a:r>
            <a:r>
              <a:rPr lang="en-US" sz="1400" dirty="0"/>
              <a:t>model has successfully identified the key features for making predictions, providing valuable insights for policymakers and law enforcement </a:t>
            </a:r>
            <a:r>
              <a:rPr lang="en-US" sz="1400" dirty="0" smtClean="0"/>
              <a:t>agencies.</a:t>
            </a:r>
          </a:p>
          <a:p>
            <a:endParaRPr lang="en-US" sz="1400" dirty="0"/>
          </a:p>
          <a:p>
            <a:r>
              <a:rPr lang="en-US" sz="1400" dirty="0" smtClean="0"/>
              <a:t>However</a:t>
            </a:r>
            <a:r>
              <a:rPr lang="en-US" sz="1400" dirty="0"/>
              <a:t>, it is crucial to recognize that this is just one aspect of the overall analysis, and further investigation may be necessary to gain a more </a:t>
            </a:r>
            <a:r>
              <a:rPr lang="en-US" sz="1200" dirty="0"/>
              <a:t>comprehensive understanding of the data</a:t>
            </a:r>
            <a:r>
              <a:rPr lang="en-US" dirty="0" smtClean="0"/>
              <a:t>.</a:t>
            </a:r>
          </a:p>
          <a:p>
            <a:endParaRPr lang="en-US" dirty="0"/>
          </a:p>
          <a:p>
            <a:r>
              <a:rPr lang="en-US" dirty="0" smtClean="0"/>
              <a:t>                                     </a:t>
            </a:r>
            <a:r>
              <a:rPr lang="en-US" b="1" i="1" dirty="0" smtClean="0"/>
              <a:t>Recommendation.</a:t>
            </a:r>
          </a:p>
          <a:p>
            <a:endParaRPr lang="en-US" b="1" i="1" dirty="0"/>
          </a:p>
          <a:p>
            <a:endParaRPr lang="en-US" b="1" i="1" dirty="0" smtClean="0"/>
          </a:p>
          <a:p>
            <a:r>
              <a:rPr lang="en-US" sz="1400" dirty="0"/>
              <a:t>Train officers on the appropriate circumstances for making arrests during Terry Stops, as this is a key factor in predicting </a:t>
            </a:r>
            <a:r>
              <a:rPr lang="en-US" sz="1400" dirty="0" smtClean="0"/>
              <a:t>arrests.</a:t>
            </a:r>
          </a:p>
          <a:p>
            <a:endParaRPr lang="en-US" sz="1400" dirty="0" smtClean="0"/>
          </a:p>
          <a:p>
            <a:r>
              <a:rPr lang="en-US" sz="1400" dirty="0" smtClean="0"/>
              <a:t>Ensure </a:t>
            </a:r>
            <a:r>
              <a:rPr lang="en-US" sz="1400" dirty="0"/>
              <a:t>that the officer's precinct is captured for all Terry Stops to enhance arrest prediction accuracy. </a:t>
            </a:r>
            <a:endParaRPr lang="en-US" sz="1400" dirty="0" smtClean="0"/>
          </a:p>
          <a:p>
            <a:endParaRPr lang="en-US" sz="1400" dirty="0"/>
          </a:p>
          <a:p>
            <a:r>
              <a:rPr lang="en-US" sz="1400" dirty="0" smtClean="0"/>
              <a:t>Additionally</a:t>
            </a:r>
            <a:r>
              <a:rPr lang="en-US" sz="1400" dirty="0"/>
              <a:t>, train officers on the appropriate situations for conducting frisks, another significant predictor of arrests.</a:t>
            </a:r>
          </a:p>
        </p:txBody>
      </p:sp>
    </p:spTree>
    <p:extLst>
      <p:ext uri="{BB962C8B-B14F-4D97-AF65-F5344CB8AC3E}">
        <p14:creationId xmlns:p14="http://schemas.microsoft.com/office/powerpoint/2010/main" val="205581554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430</TotalTime>
  <Words>748</Words>
  <Application>Microsoft Office PowerPoint</Application>
  <PresentationFormat>Widescreen</PresentationFormat>
  <Paragraphs>87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Wisp</vt:lpstr>
      <vt:lpstr>Terry Stops Traffic By Pascalia Maiga</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Terry Stops Traffic By Pascalia Maiga</dc:title>
  <dc:creator>Windows User</dc:creator>
  <cp:lastModifiedBy>Windows User</cp:lastModifiedBy>
  <cp:revision>27</cp:revision>
  <dcterms:created xsi:type="dcterms:W3CDTF">2024-06-01T14:13:14Z</dcterms:created>
  <dcterms:modified xsi:type="dcterms:W3CDTF">2024-06-02T10:38:52Z</dcterms:modified>
</cp:coreProperties>
</file>