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86" r:id="rId4"/>
    <p:sldId id="287" r:id="rId6"/>
    <p:sldId id="374" r:id="rId7"/>
    <p:sldId id="375" r:id="rId8"/>
    <p:sldId id="376" r:id="rId9"/>
    <p:sldId id="377" r:id="rId10"/>
    <p:sldId id="378" r:id="rId11"/>
    <p:sldId id="379" r:id="rId12"/>
    <p:sldId id="346" r:id="rId13"/>
    <p:sldId id="273" r:id="rId14"/>
    <p:sldId id="274" r:id="rId15"/>
    <p:sldId id="372" r:id="rId16"/>
    <p:sldId id="359" r:id="rId17"/>
    <p:sldId id="373" r:id="rId18"/>
    <p:sldId id="360" r:id="rId19"/>
    <p:sldId id="347" r:id="rId20"/>
    <p:sldId id="362" r:id="rId21"/>
    <p:sldId id="363" r:id="rId22"/>
    <p:sldId id="364" r:id="rId23"/>
    <p:sldId id="365" r:id="rId24"/>
    <p:sldId id="382" r:id="rId25"/>
    <p:sldId id="425" r:id="rId26"/>
    <p:sldId id="366" r:id="rId27"/>
    <p:sldId id="367" r:id="rId28"/>
    <p:sldId id="368" r:id="rId29"/>
    <p:sldId id="369" r:id="rId30"/>
    <p:sldId id="370" r:id="rId31"/>
    <p:sldId id="383" r:id="rId32"/>
    <p:sldId id="384" r:id="rId33"/>
    <p:sldId id="358" r:id="rId34"/>
    <p:sldId id="371" r:id="rId35"/>
    <p:sldId id="324" r:id="rId36"/>
    <p:sldId id="355" r:id="rId37"/>
    <p:sldId id="356" r:id="rId38"/>
    <p:sldId id="357" r:id="rId39"/>
    <p:sldId id="348" r:id="rId40"/>
    <p:sldId id="414" r:id="rId41"/>
    <p:sldId id="415" r:id="rId42"/>
    <p:sldId id="314" r:id="rId43"/>
    <p:sldId id="416" r:id="rId44"/>
    <p:sldId id="417" r:id="rId45"/>
    <p:sldId id="380" r:id="rId46"/>
    <p:sldId id="381" r:id="rId47"/>
    <p:sldId id="349" r:id="rId48"/>
    <p:sldId id="263" r:id="rId49"/>
    <p:sldId id="354" r:id="rId50"/>
    <p:sldId id="291"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ba1c7ff-a51d-4d8d-af5f-f981bb011d91}">
          <p14:sldIdLst>
            <p14:sldId id="286"/>
            <p14:sldId id="287"/>
            <p14:sldId id="374"/>
            <p14:sldId id="375"/>
            <p14:sldId id="376"/>
            <p14:sldId id="377"/>
            <p14:sldId id="378"/>
            <p14:sldId id="379"/>
            <p14:sldId id="346"/>
            <p14:sldId id="273"/>
            <p14:sldId id="274"/>
            <p14:sldId id="372"/>
            <p14:sldId id="359"/>
            <p14:sldId id="373"/>
            <p14:sldId id="360"/>
            <p14:sldId id="347"/>
            <p14:sldId id="362"/>
            <p14:sldId id="363"/>
            <p14:sldId id="364"/>
            <p14:sldId id="365"/>
            <p14:sldId id="382"/>
            <p14:sldId id="366"/>
            <p14:sldId id="367"/>
            <p14:sldId id="368"/>
            <p14:sldId id="369"/>
            <p14:sldId id="370"/>
            <p14:sldId id="383"/>
            <p14:sldId id="384"/>
            <p14:sldId id="358"/>
            <p14:sldId id="371"/>
            <p14:sldId id="324"/>
            <p14:sldId id="355"/>
            <p14:sldId id="356"/>
            <p14:sldId id="357"/>
            <p14:sldId id="348"/>
            <p14:sldId id="414"/>
            <p14:sldId id="415"/>
            <p14:sldId id="314"/>
            <p14:sldId id="416"/>
            <p14:sldId id="417"/>
            <p14:sldId id="380"/>
            <p14:sldId id="381"/>
            <p14:sldId id="349"/>
            <p14:sldId id="263"/>
            <p14:sldId id="354"/>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 zhu" initials="Mz" lastIdx="1" clrIdx="0"/>
  <p:cmAuthor id="2" name="ASUS"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14E21"/>
    <a:srgbClr val="807876"/>
    <a:srgbClr val="F3F499"/>
    <a:srgbClr val="FF9933"/>
    <a:srgbClr val="64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7" autoAdjust="0"/>
    <p:restoredTop sz="94674"/>
  </p:normalViewPr>
  <p:slideViewPr>
    <p:cSldViewPr snapToGrid="0" showGuides="1">
      <p:cViewPr varScale="1">
        <p:scale>
          <a:sx n="108" d="100"/>
          <a:sy n="108" d="100"/>
        </p:scale>
        <p:origin x="810" y="96"/>
      </p:cViewPr>
      <p:guideLst>
        <p:guide orient="horz" pos="2198"/>
        <p:guide pos="380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5B385FE8-98D1-4B57-9C6D-D43D57710C0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06A38D33-8C8F-4E14-BE24-35EBEB99B15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结果不准确，预测结果没有给出</a:t>
            </a:r>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从业人员增加，</a:t>
            </a:r>
            <a:r>
              <a:rPr lang="en-US" altLang="zh-CN"/>
              <a:t>2. </a:t>
            </a:r>
            <a:r>
              <a:rPr lang="zh-CN" altLang="en-US"/>
              <a:t>薪资增加， =</a:t>
            </a:r>
            <a:r>
              <a:rPr lang="en-US" altLang="zh-CN"/>
              <a:t>&gt; </a:t>
            </a:r>
            <a:r>
              <a:rPr lang="zh-CN" altLang="en-US"/>
              <a:t>正在兴起 =</a:t>
            </a:r>
            <a:r>
              <a:rPr lang="en-US" altLang="zh-CN"/>
              <a:t>&gt; </a:t>
            </a:r>
            <a:r>
              <a:rPr lang="zh-CN" altLang="en-US"/>
              <a:t>插入相关图表数据</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准确内容：想要对行业内容进行分析，目标：从事</a:t>
            </a:r>
            <a:r>
              <a:rPr lang="en-US" altLang="zh-CN"/>
              <a:t>/</a:t>
            </a:r>
            <a:r>
              <a:rPr lang="zh-CN" altLang="en-US"/>
              <a:t>希望从事的人更好了解薪资数据</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横向对比+纵向对比+内部结构对比（包括的岗位、人员、行业……）</a:t>
            </a:r>
            <a:r>
              <a:rPr lang="en-US" altLang="zh-CN"/>
              <a:t>1.</a:t>
            </a:r>
            <a:r>
              <a:rPr lang="zh-CN" altLang="en-US"/>
              <a:t>管理</a:t>
            </a:r>
            <a:r>
              <a:rPr lang="en-US" altLang="zh-CN"/>
              <a:t>2.</a:t>
            </a:r>
            <a:r>
              <a:rPr lang="zh-CN" altLang="en-US"/>
              <a:t>人力资源=</a:t>
            </a:r>
            <a:r>
              <a:rPr lang="en-US" altLang="zh-CN"/>
              <a:t>&gt;</a:t>
            </a:r>
            <a:r>
              <a:rPr lang="zh-CN" altLang="en-US"/>
              <a:t>要归到真正有关的现状</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前两个内容与我们的研究无关……第三个没有内容｜最近邻原则，</a:t>
            </a:r>
            <a:r>
              <a:rPr lang="en-US" altLang="zh-CN"/>
              <a:t>k</a:t>
            </a:r>
            <a:r>
              <a:rPr lang="zh-CN" altLang="en-US"/>
              <a:t>-均值归类算均值加浮动，或许可以通过文本分析提取相关特征｜【应该了解相关领域（如人力资源管理领域）使用的方法，脱离现状了】｜研究现状太局限了，企业什么内部相关信息的现状无从得知｜不应该局限于数据分析，可以扩大到</a:t>
            </a:r>
            <a:r>
              <a:rPr lang="en-US" altLang="zh-CN"/>
              <a:t>HR</a:t>
            </a:r>
            <a:r>
              <a:rPr lang="zh-CN" altLang="en-US"/>
              <a:t>的预测方法等</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9" name="图片占位符 18"/>
          <p:cNvSpPr>
            <a:spLocks noGrp="1"/>
          </p:cNvSpPr>
          <p:nvPr>
            <p:ph type="pic" sz="quarter" idx="13"/>
          </p:nvPr>
        </p:nvSpPr>
        <p:spPr>
          <a:xfrm>
            <a:off x="1279429" y="3415718"/>
            <a:ext cx="1522609" cy="1388719"/>
          </a:xfrm>
          <a:custGeom>
            <a:avLst/>
            <a:gdLst>
              <a:gd name="connsiteX0" fmla="*/ 0 w 1522609"/>
              <a:gd name="connsiteY0" fmla="*/ 0 h 1388719"/>
              <a:gd name="connsiteX1" fmla="*/ 1522609 w 1522609"/>
              <a:gd name="connsiteY1" fmla="*/ 0 h 1388719"/>
              <a:gd name="connsiteX2" fmla="*/ 1522609 w 1522609"/>
              <a:gd name="connsiteY2" fmla="*/ 1388719 h 1388719"/>
              <a:gd name="connsiteX3" fmla="*/ 0 w 1522609"/>
              <a:gd name="connsiteY3" fmla="*/ 1388719 h 1388719"/>
            </a:gdLst>
            <a:ahLst/>
            <a:cxnLst>
              <a:cxn ang="0">
                <a:pos x="connsiteX0" y="connsiteY0"/>
              </a:cxn>
              <a:cxn ang="0">
                <a:pos x="connsiteX1" y="connsiteY1"/>
              </a:cxn>
              <a:cxn ang="0">
                <a:pos x="connsiteX2" y="connsiteY2"/>
              </a:cxn>
              <a:cxn ang="0">
                <a:pos x="connsiteX3" y="connsiteY3"/>
              </a:cxn>
            </a:cxnLst>
            <a:rect l="l" t="t" r="r" b="b"/>
            <a:pathLst>
              <a:path w="1522609" h="1388719">
                <a:moveTo>
                  <a:pt x="0" y="0"/>
                </a:moveTo>
                <a:lnTo>
                  <a:pt x="1522609" y="0"/>
                </a:lnTo>
                <a:lnTo>
                  <a:pt x="1522609" y="1388719"/>
                </a:lnTo>
                <a:lnTo>
                  <a:pt x="0" y="1388719"/>
                </a:lnTo>
                <a:close/>
              </a:path>
            </a:pathLst>
          </a:custGeom>
          <a:ln w="9525">
            <a:solidFill>
              <a:schemeClr val="bg1"/>
            </a:solidFill>
          </a:ln>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20" name="图片占位符 19"/>
          <p:cNvSpPr>
            <a:spLocks noGrp="1"/>
          </p:cNvSpPr>
          <p:nvPr>
            <p:ph type="pic" sz="quarter" idx="14"/>
          </p:nvPr>
        </p:nvSpPr>
        <p:spPr>
          <a:xfrm>
            <a:off x="2300728" y="3415718"/>
            <a:ext cx="2006792" cy="1388719"/>
          </a:xfrm>
          <a:custGeom>
            <a:avLst/>
            <a:gdLst>
              <a:gd name="connsiteX0" fmla="*/ 484398 w 2006792"/>
              <a:gd name="connsiteY0" fmla="*/ 0 h 1388719"/>
              <a:gd name="connsiteX1" fmla="*/ 2006792 w 2006792"/>
              <a:gd name="connsiteY1" fmla="*/ 0 h 1388719"/>
              <a:gd name="connsiteX2" fmla="*/ 2006792 w 2006792"/>
              <a:gd name="connsiteY2" fmla="*/ 1388719 h 1388719"/>
              <a:gd name="connsiteX3" fmla="*/ 484398 w 2006792"/>
              <a:gd name="connsiteY3" fmla="*/ 1388719 h 1388719"/>
              <a:gd name="connsiteX4" fmla="*/ 484398 w 2006792"/>
              <a:gd name="connsiteY4" fmla="*/ 798514 h 1388719"/>
              <a:gd name="connsiteX5" fmla="*/ 311399 w 2006792"/>
              <a:gd name="connsiteY5" fmla="*/ 833232 h 1388719"/>
              <a:gd name="connsiteX6" fmla="*/ 190299 w 2006792"/>
              <a:gd name="connsiteY6" fmla="*/ 867950 h 1388719"/>
              <a:gd name="connsiteX7" fmla="*/ 0 w 2006792"/>
              <a:gd name="connsiteY7" fmla="*/ 694360 h 1388719"/>
              <a:gd name="connsiteX8" fmla="*/ 190299 w 2006792"/>
              <a:gd name="connsiteY8" fmla="*/ 520770 h 1388719"/>
              <a:gd name="connsiteX9" fmla="*/ 311399 w 2006792"/>
              <a:gd name="connsiteY9" fmla="*/ 555488 h 1388719"/>
              <a:gd name="connsiteX10" fmla="*/ 484398 w 2006792"/>
              <a:gd name="connsiteY10" fmla="*/ 590206 h 1388719"/>
              <a:gd name="connsiteX11" fmla="*/ 484398 w 2006792"/>
              <a:gd name="connsiteY11" fmla="*/ 0 h 138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6792" h="1388719">
                <a:moveTo>
                  <a:pt x="484398" y="0"/>
                </a:moveTo>
                <a:cubicBezTo>
                  <a:pt x="2006792" y="0"/>
                  <a:pt x="2006792" y="0"/>
                  <a:pt x="2006792" y="0"/>
                </a:cubicBezTo>
                <a:cubicBezTo>
                  <a:pt x="2006792" y="1388719"/>
                  <a:pt x="2006792" y="1388719"/>
                  <a:pt x="2006792" y="1388719"/>
                </a:cubicBezTo>
                <a:cubicBezTo>
                  <a:pt x="484398" y="1388719"/>
                  <a:pt x="484398" y="1388719"/>
                  <a:pt x="484398" y="1388719"/>
                </a:cubicBezTo>
                <a:cubicBezTo>
                  <a:pt x="484398" y="798514"/>
                  <a:pt x="484398" y="798514"/>
                  <a:pt x="484398" y="798514"/>
                </a:cubicBezTo>
                <a:cubicBezTo>
                  <a:pt x="415198" y="781155"/>
                  <a:pt x="380599" y="781155"/>
                  <a:pt x="311399" y="833232"/>
                </a:cubicBezTo>
                <a:cubicBezTo>
                  <a:pt x="276799" y="850591"/>
                  <a:pt x="224899" y="867950"/>
                  <a:pt x="190299" y="867950"/>
                </a:cubicBezTo>
                <a:cubicBezTo>
                  <a:pt x="86500" y="867950"/>
                  <a:pt x="0" y="798514"/>
                  <a:pt x="0" y="694360"/>
                </a:cubicBezTo>
                <a:cubicBezTo>
                  <a:pt x="0" y="590206"/>
                  <a:pt x="86500" y="520770"/>
                  <a:pt x="190299" y="520770"/>
                </a:cubicBezTo>
                <a:cubicBezTo>
                  <a:pt x="224899" y="520770"/>
                  <a:pt x="276799" y="538129"/>
                  <a:pt x="311399" y="555488"/>
                </a:cubicBezTo>
                <a:cubicBezTo>
                  <a:pt x="380599" y="607565"/>
                  <a:pt x="415198" y="607565"/>
                  <a:pt x="484398" y="590206"/>
                </a:cubicBezTo>
                <a:cubicBezTo>
                  <a:pt x="484398" y="0"/>
                  <a:pt x="484398" y="0"/>
                  <a:pt x="484398" y="0"/>
                </a:cubicBezTo>
                <a:close/>
              </a:path>
            </a:pathLst>
          </a:custGeom>
          <a:ln w="9525">
            <a:solidFill>
              <a:schemeClr val="bg1"/>
            </a:solidFill>
          </a:ln>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21" name="图片占位符 20"/>
          <p:cNvSpPr>
            <a:spLocks noGrp="1"/>
          </p:cNvSpPr>
          <p:nvPr>
            <p:ph type="pic" sz="quarter" idx="15"/>
          </p:nvPr>
        </p:nvSpPr>
        <p:spPr>
          <a:xfrm>
            <a:off x="3823337" y="3415718"/>
            <a:ext cx="2006792" cy="1388719"/>
          </a:xfrm>
          <a:custGeom>
            <a:avLst/>
            <a:gdLst>
              <a:gd name="connsiteX0" fmla="*/ 484398 w 2006792"/>
              <a:gd name="connsiteY0" fmla="*/ 0 h 1388719"/>
              <a:gd name="connsiteX1" fmla="*/ 2006792 w 2006792"/>
              <a:gd name="connsiteY1" fmla="*/ 0 h 1388719"/>
              <a:gd name="connsiteX2" fmla="*/ 2006792 w 2006792"/>
              <a:gd name="connsiteY2" fmla="*/ 1388719 h 1388719"/>
              <a:gd name="connsiteX3" fmla="*/ 484398 w 2006792"/>
              <a:gd name="connsiteY3" fmla="*/ 1388719 h 1388719"/>
              <a:gd name="connsiteX4" fmla="*/ 484398 w 2006792"/>
              <a:gd name="connsiteY4" fmla="*/ 798514 h 1388719"/>
              <a:gd name="connsiteX5" fmla="*/ 311399 w 2006792"/>
              <a:gd name="connsiteY5" fmla="*/ 833232 h 1388719"/>
              <a:gd name="connsiteX6" fmla="*/ 190299 w 2006792"/>
              <a:gd name="connsiteY6" fmla="*/ 867950 h 1388719"/>
              <a:gd name="connsiteX7" fmla="*/ 0 w 2006792"/>
              <a:gd name="connsiteY7" fmla="*/ 694360 h 1388719"/>
              <a:gd name="connsiteX8" fmla="*/ 190299 w 2006792"/>
              <a:gd name="connsiteY8" fmla="*/ 520770 h 1388719"/>
              <a:gd name="connsiteX9" fmla="*/ 311399 w 2006792"/>
              <a:gd name="connsiteY9" fmla="*/ 555488 h 1388719"/>
              <a:gd name="connsiteX10" fmla="*/ 484398 w 2006792"/>
              <a:gd name="connsiteY10" fmla="*/ 590206 h 1388719"/>
              <a:gd name="connsiteX11" fmla="*/ 484398 w 2006792"/>
              <a:gd name="connsiteY11" fmla="*/ 0 h 138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6792" h="1388719">
                <a:moveTo>
                  <a:pt x="484398" y="0"/>
                </a:moveTo>
                <a:cubicBezTo>
                  <a:pt x="2006792" y="0"/>
                  <a:pt x="2006792" y="0"/>
                  <a:pt x="2006792" y="0"/>
                </a:cubicBezTo>
                <a:cubicBezTo>
                  <a:pt x="2006792" y="1388719"/>
                  <a:pt x="2006792" y="1388719"/>
                  <a:pt x="2006792" y="1388719"/>
                </a:cubicBezTo>
                <a:cubicBezTo>
                  <a:pt x="484398" y="1388719"/>
                  <a:pt x="484398" y="1388719"/>
                  <a:pt x="484398" y="1388719"/>
                </a:cubicBezTo>
                <a:cubicBezTo>
                  <a:pt x="484398" y="798514"/>
                  <a:pt x="484398" y="798514"/>
                  <a:pt x="484398" y="798514"/>
                </a:cubicBezTo>
                <a:cubicBezTo>
                  <a:pt x="432499" y="781155"/>
                  <a:pt x="380599" y="781155"/>
                  <a:pt x="311399" y="833232"/>
                </a:cubicBezTo>
                <a:cubicBezTo>
                  <a:pt x="276799" y="850591"/>
                  <a:pt x="242199" y="867950"/>
                  <a:pt x="190299" y="867950"/>
                </a:cubicBezTo>
                <a:cubicBezTo>
                  <a:pt x="86500" y="867950"/>
                  <a:pt x="0" y="798514"/>
                  <a:pt x="0" y="694360"/>
                </a:cubicBezTo>
                <a:cubicBezTo>
                  <a:pt x="0" y="590206"/>
                  <a:pt x="86500" y="520770"/>
                  <a:pt x="190299" y="520770"/>
                </a:cubicBezTo>
                <a:cubicBezTo>
                  <a:pt x="242199" y="520770"/>
                  <a:pt x="276799" y="538129"/>
                  <a:pt x="311399" y="555488"/>
                </a:cubicBezTo>
                <a:cubicBezTo>
                  <a:pt x="380599" y="607565"/>
                  <a:pt x="432499" y="607565"/>
                  <a:pt x="484398" y="590206"/>
                </a:cubicBezTo>
                <a:cubicBezTo>
                  <a:pt x="484398" y="0"/>
                  <a:pt x="484398" y="0"/>
                  <a:pt x="484398" y="0"/>
                </a:cubicBezTo>
                <a:close/>
              </a:path>
            </a:pathLst>
          </a:custGeom>
          <a:ln w="9525">
            <a:solidFill>
              <a:schemeClr val="bg1"/>
            </a:solidFill>
          </a:ln>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6" name="图片占位符 15"/>
          <p:cNvSpPr>
            <a:spLocks noGrp="1"/>
          </p:cNvSpPr>
          <p:nvPr>
            <p:ph type="pic" sz="quarter" idx="10"/>
          </p:nvPr>
        </p:nvSpPr>
        <p:spPr>
          <a:xfrm>
            <a:off x="1279429" y="2028554"/>
            <a:ext cx="1989666" cy="1387162"/>
          </a:xfrm>
          <a:custGeom>
            <a:avLst/>
            <a:gdLst>
              <a:gd name="connsiteX0" fmla="*/ 0 w 1989666"/>
              <a:gd name="connsiteY0" fmla="*/ 0 h 1387162"/>
              <a:gd name="connsiteX1" fmla="*/ 1505226 w 1989666"/>
              <a:gd name="connsiteY1" fmla="*/ 0 h 1387162"/>
              <a:gd name="connsiteX2" fmla="*/ 1505226 w 1989666"/>
              <a:gd name="connsiteY2" fmla="*/ 606884 h 1387162"/>
              <a:gd name="connsiteX3" fmla="*/ 1678240 w 1989666"/>
              <a:gd name="connsiteY3" fmla="*/ 554865 h 1387162"/>
              <a:gd name="connsiteX4" fmla="*/ 1799350 w 1989666"/>
              <a:gd name="connsiteY4" fmla="*/ 520186 h 1387162"/>
              <a:gd name="connsiteX5" fmla="*/ 1989666 w 1989666"/>
              <a:gd name="connsiteY5" fmla="*/ 693581 h 1387162"/>
              <a:gd name="connsiteX6" fmla="*/ 1799350 w 1989666"/>
              <a:gd name="connsiteY6" fmla="*/ 866976 h 1387162"/>
              <a:gd name="connsiteX7" fmla="*/ 1678240 w 1989666"/>
              <a:gd name="connsiteY7" fmla="*/ 832297 h 1387162"/>
              <a:gd name="connsiteX8" fmla="*/ 1505226 w 1989666"/>
              <a:gd name="connsiteY8" fmla="*/ 797618 h 1387162"/>
              <a:gd name="connsiteX9" fmla="*/ 1505226 w 1989666"/>
              <a:gd name="connsiteY9" fmla="*/ 1387162 h 1387162"/>
              <a:gd name="connsiteX10" fmla="*/ 0 w 1989666"/>
              <a:gd name="connsiteY10" fmla="*/ 1387162 h 1387162"/>
              <a:gd name="connsiteX11" fmla="*/ 0 w 1989666"/>
              <a:gd name="connsiteY11" fmla="*/ 0 h 138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9666" h="1387162">
                <a:moveTo>
                  <a:pt x="0" y="0"/>
                </a:moveTo>
                <a:cubicBezTo>
                  <a:pt x="0" y="0"/>
                  <a:pt x="0" y="0"/>
                  <a:pt x="1505226" y="0"/>
                </a:cubicBezTo>
                <a:cubicBezTo>
                  <a:pt x="1505226" y="0"/>
                  <a:pt x="1505226" y="0"/>
                  <a:pt x="1505226" y="606884"/>
                </a:cubicBezTo>
                <a:cubicBezTo>
                  <a:pt x="1574432" y="624223"/>
                  <a:pt x="1609034" y="606884"/>
                  <a:pt x="1678240" y="554865"/>
                </a:cubicBezTo>
                <a:cubicBezTo>
                  <a:pt x="1712843" y="537525"/>
                  <a:pt x="1747446" y="520186"/>
                  <a:pt x="1799350" y="520186"/>
                </a:cubicBezTo>
                <a:cubicBezTo>
                  <a:pt x="1903159" y="520186"/>
                  <a:pt x="1989666" y="606884"/>
                  <a:pt x="1989666" y="693581"/>
                </a:cubicBezTo>
                <a:cubicBezTo>
                  <a:pt x="1989666" y="797618"/>
                  <a:pt x="1903159" y="866976"/>
                  <a:pt x="1799350" y="866976"/>
                </a:cubicBezTo>
                <a:cubicBezTo>
                  <a:pt x="1747446" y="866976"/>
                  <a:pt x="1712843" y="849637"/>
                  <a:pt x="1678240" y="832297"/>
                </a:cubicBezTo>
                <a:cubicBezTo>
                  <a:pt x="1609034" y="797618"/>
                  <a:pt x="1574432" y="780279"/>
                  <a:pt x="1505226" y="797618"/>
                </a:cubicBezTo>
                <a:cubicBezTo>
                  <a:pt x="1505226" y="797618"/>
                  <a:pt x="1505226" y="797618"/>
                  <a:pt x="1505226" y="1387162"/>
                </a:cubicBezTo>
                <a:cubicBezTo>
                  <a:pt x="1505226" y="1387162"/>
                  <a:pt x="1505226" y="1387162"/>
                  <a:pt x="0" y="1387162"/>
                </a:cubicBezTo>
                <a:cubicBezTo>
                  <a:pt x="0" y="1387162"/>
                  <a:pt x="0" y="1387162"/>
                  <a:pt x="0" y="0"/>
                </a:cubicBezTo>
                <a:close/>
              </a:path>
            </a:pathLst>
          </a:custGeom>
          <a:ln w="9525">
            <a:solidFill>
              <a:schemeClr val="bg1"/>
            </a:solidFill>
          </a:ln>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7" name="图片占位符 16"/>
          <p:cNvSpPr>
            <a:spLocks noGrp="1"/>
          </p:cNvSpPr>
          <p:nvPr>
            <p:ph type="pic" sz="quarter" idx="11"/>
          </p:nvPr>
        </p:nvSpPr>
        <p:spPr>
          <a:xfrm>
            <a:off x="2784913" y="2028554"/>
            <a:ext cx="2006792" cy="1387162"/>
          </a:xfrm>
          <a:custGeom>
            <a:avLst/>
            <a:gdLst>
              <a:gd name="connsiteX0" fmla="*/ 0 w 2006792"/>
              <a:gd name="connsiteY0" fmla="*/ 0 h 1387162"/>
              <a:gd name="connsiteX1" fmla="*/ 1522394 w 2006792"/>
              <a:gd name="connsiteY1" fmla="*/ 0 h 1387162"/>
              <a:gd name="connsiteX2" fmla="*/ 1522394 w 2006792"/>
              <a:gd name="connsiteY2" fmla="*/ 606884 h 1387162"/>
              <a:gd name="connsiteX3" fmla="*/ 1695393 w 2006792"/>
              <a:gd name="connsiteY3" fmla="*/ 554865 h 1387162"/>
              <a:gd name="connsiteX4" fmla="*/ 1816493 w 2006792"/>
              <a:gd name="connsiteY4" fmla="*/ 520186 h 1387162"/>
              <a:gd name="connsiteX5" fmla="*/ 2006792 w 2006792"/>
              <a:gd name="connsiteY5" fmla="*/ 693581 h 1387162"/>
              <a:gd name="connsiteX6" fmla="*/ 1816493 w 2006792"/>
              <a:gd name="connsiteY6" fmla="*/ 866976 h 1387162"/>
              <a:gd name="connsiteX7" fmla="*/ 1695393 w 2006792"/>
              <a:gd name="connsiteY7" fmla="*/ 832297 h 1387162"/>
              <a:gd name="connsiteX8" fmla="*/ 1522394 w 2006792"/>
              <a:gd name="connsiteY8" fmla="*/ 797618 h 1387162"/>
              <a:gd name="connsiteX9" fmla="*/ 1522394 w 2006792"/>
              <a:gd name="connsiteY9" fmla="*/ 1387162 h 1387162"/>
              <a:gd name="connsiteX10" fmla="*/ 0 w 2006792"/>
              <a:gd name="connsiteY10" fmla="*/ 1387162 h 1387162"/>
              <a:gd name="connsiteX11" fmla="*/ 0 w 2006792"/>
              <a:gd name="connsiteY11" fmla="*/ 0 h 138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6792" h="1387162">
                <a:moveTo>
                  <a:pt x="0" y="0"/>
                </a:moveTo>
                <a:cubicBezTo>
                  <a:pt x="0" y="0"/>
                  <a:pt x="0" y="0"/>
                  <a:pt x="1522394" y="0"/>
                </a:cubicBezTo>
                <a:cubicBezTo>
                  <a:pt x="1522394" y="0"/>
                  <a:pt x="1522394" y="0"/>
                  <a:pt x="1522394" y="606884"/>
                </a:cubicBezTo>
                <a:cubicBezTo>
                  <a:pt x="1574294" y="624223"/>
                  <a:pt x="1626194" y="606884"/>
                  <a:pt x="1695393" y="554865"/>
                </a:cubicBezTo>
                <a:cubicBezTo>
                  <a:pt x="1729993" y="537525"/>
                  <a:pt x="1764593" y="520186"/>
                  <a:pt x="1816493" y="520186"/>
                </a:cubicBezTo>
                <a:cubicBezTo>
                  <a:pt x="1920293" y="520186"/>
                  <a:pt x="2006792" y="606884"/>
                  <a:pt x="2006792" y="693581"/>
                </a:cubicBezTo>
                <a:cubicBezTo>
                  <a:pt x="2006792" y="797618"/>
                  <a:pt x="1920293" y="866976"/>
                  <a:pt x="1816493" y="866976"/>
                </a:cubicBezTo>
                <a:cubicBezTo>
                  <a:pt x="1764593" y="866976"/>
                  <a:pt x="1729993" y="849637"/>
                  <a:pt x="1695393" y="832297"/>
                </a:cubicBezTo>
                <a:cubicBezTo>
                  <a:pt x="1626194" y="797618"/>
                  <a:pt x="1574294" y="780279"/>
                  <a:pt x="1522394" y="797618"/>
                </a:cubicBezTo>
                <a:cubicBezTo>
                  <a:pt x="1522394" y="797618"/>
                  <a:pt x="1522394" y="797618"/>
                  <a:pt x="1522394" y="1387162"/>
                </a:cubicBezTo>
                <a:cubicBezTo>
                  <a:pt x="1522394" y="1387162"/>
                  <a:pt x="1522394" y="1387162"/>
                  <a:pt x="0" y="1387162"/>
                </a:cubicBezTo>
                <a:cubicBezTo>
                  <a:pt x="0" y="1387162"/>
                  <a:pt x="0" y="1387162"/>
                  <a:pt x="0" y="0"/>
                </a:cubicBezTo>
                <a:close/>
              </a:path>
            </a:pathLst>
          </a:custGeom>
          <a:ln w="9525">
            <a:solidFill>
              <a:schemeClr val="bg1"/>
            </a:solidFill>
          </a:ln>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8" name="图片占位符 17"/>
          <p:cNvSpPr>
            <a:spLocks noGrp="1"/>
          </p:cNvSpPr>
          <p:nvPr>
            <p:ph type="pic" sz="quarter" idx="12"/>
          </p:nvPr>
        </p:nvSpPr>
        <p:spPr>
          <a:xfrm>
            <a:off x="4307520" y="2028555"/>
            <a:ext cx="1522609" cy="1821525"/>
          </a:xfrm>
          <a:custGeom>
            <a:avLst/>
            <a:gdLst>
              <a:gd name="connsiteX0" fmla="*/ 0 w 1522609"/>
              <a:gd name="connsiteY0" fmla="*/ 0 h 1821525"/>
              <a:gd name="connsiteX1" fmla="*/ 1522609 w 1522609"/>
              <a:gd name="connsiteY1" fmla="*/ 0 h 1821525"/>
              <a:gd name="connsiteX2" fmla="*/ 1522609 w 1522609"/>
              <a:gd name="connsiteY2" fmla="*/ 1387829 h 1821525"/>
              <a:gd name="connsiteX3" fmla="*/ 865119 w 1522609"/>
              <a:gd name="connsiteY3" fmla="*/ 1387829 h 1821525"/>
              <a:gd name="connsiteX4" fmla="*/ 917026 w 1522609"/>
              <a:gd name="connsiteY4" fmla="*/ 1543959 h 1821525"/>
              <a:gd name="connsiteX5" fmla="*/ 951631 w 1522609"/>
              <a:gd name="connsiteY5" fmla="*/ 1648047 h 1821525"/>
              <a:gd name="connsiteX6" fmla="*/ 761305 w 1522609"/>
              <a:gd name="connsiteY6" fmla="*/ 1821525 h 1821525"/>
              <a:gd name="connsiteX7" fmla="*/ 570979 w 1522609"/>
              <a:gd name="connsiteY7" fmla="*/ 1648047 h 1821525"/>
              <a:gd name="connsiteX8" fmla="*/ 605583 w 1522609"/>
              <a:gd name="connsiteY8" fmla="*/ 1543959 h 1821525"/>
              <a:gd name="connsiteX9" fmla="*/ 657490 w 1522609"/>
              <a:gd name="connsiteY9" fmla="*/ 1387829 h 1821525"/>
              <a:gd name="connsiteX10" fmla="*/ 0 w 1522609"/>
              <a:gd name="connsiteY10" fmla="*/ 1387829 h 1821525"/>
              <a:gd name="connsiteX11" fmla="*/ 0 w 1522609"/>
              <a:gd name="connsiteY11" fmla="*/ 0 h 182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2609" h="1821525">
                <a:moveTo>
                  <a:pt x="0" y="0"/>
                </a:moveTo>
                <a:cubicBezTo>
                  <a:pt x="0" y="0"/>
                  <a:pt x="0" y="0"/>
                  <a:pt x="1522609" y="0"/>
                </a:cubicBezTo>
                <a:cubicBezTo>
                  <a:pt x="1522609" y="0"/>
                  <a:pt x="1522609" y="0"/>
                  <a:pt x="1522609" y="1387829"/>
                </a:cubicBezTo>
                <a:lnTo>
                  <a:pt x="865119" y="1387829"/>
                </a:lnTo>
                <a:cubicBezTo>
                  <a:pt x="847817" y="1439872"/>
                  <a:pt x="865119" y="1474568"/>
                  <a:pt x="917026" y="1543959"/>
                </a:cubicBezTo>
                <a:cubicBezTo>
                  <a:pt x="934328" y="1578655"/>
                  <a:pt x="951631" y="1613351"/>
                  <a:pt x="951631" y="1648047"/>
                </a:cubicBezTo>
                <a:cubicBezTo>
                  <a:pt x="951631" y="1752134"/>
                  <a:pt x="865119" y="1821525"/>
                  <a:pt x="761305" y="1821525"/>
                </a:cubicBezTo>
                <a:cubicBezTo>
                  <a:pt x="657490" y="1821525"/>
                  <a:pt x="570979" y="1752134"/>
                  <a:pt x="570979" y="1648047"/>
                </a:cubicBezTo>
                <a:cubicBezTo>
                  <a:pt x="570979" y="1613351"/>
                  <a:pt x="588281" y="1578655"/>
                  <a:pt x="605583" y="1543959"/>
                </a:cubicBezTo>
                <a:cubicBezTo>
                  <a:pt x="657490" y="1474568"/>
                  <a:pt x="674793" y="1439872"/>
                  <a:pt x="657490" y="1387829"/>
                </a:cubicBezTo>
                <a:cubicBezTo>
                  <a:pt x="657490" y="1387829"/>
                  <a:pt x="657490" y="1387829"/>
                  <a:pt x="0" y="1387829"/>
                </a:cubicBezTo>
                <a:cubicBezTo>
                  <a:pt x="0" y="1387829"/>
                  <a:pt x="0" y="1387829"/>
                  <a:pt x="0" y="0"/>
                </a:cubicBezTo>
                <a:close/>
              </a:path>
            </a:pathLst>
          </a:custGeom>
          <a:ln w="9525">
            <a:solidFill>
              <a:schemeClr val="bg1"/>
            </a:solidFill>
          </a:ln>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321724" y="2101063"/>
            <a:ext cx="1680246" cy="1680726"/>
          </a:xfrm>
          <a:custGeom>
            <a:avLst/>
            <a:gdLst>
              <a:gd name="connsiteX0" fmla="*/ 840123 w 1680246"/>
              <a:gd name="connsiteY0" fmla="*/ 0 h 1680726"/>
              <a:gd name="connsiteX1" fmla="*/ 1680246 w 1680246"/>
              <a:gd name="connsiteY1" fmla="*/ 840363 h 1680726"/>
              <a:gd name="connsiteX2" fmla="*/ 840123 w 1680246"/>
              <a:gd name="connsiteY2" fmla="*/ 1680726 h 1680726"/>
              <a:gd name="connsiteX3" fmla="*/ 0 w 1680246"/>
              <a:gd name="connsiteY3" fmla="*/ 840363 h 1680726"/>
              <a:gd name="connsiteX4" fmla="*/ 840123 w 1680246"/>
              <a:gd name="connsiteY4" fmla="*/ 0 h 1680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246" h="1680726">
                <a:moveTo>
                  <a:pt x="840123" y="0"/>
                </a:moveTo>
                <a:cubicBezTo>
                  <a:pt x="1304110" y="0"/>
                  <a:pt x="1680246" y="376243"/>
                  <a:pt x="1680246" y="840363"/>
                </a:cubicBezTo>
                <a:cubicBezTo>
                  <a:pt x="1680246" y="1304483"/>
                  <a:pt x="1304110" y="1680726"/>
                  <a:pt x="840123" y="1680726"/>
                </a:cubicBezTo>
                <a:cubicBezTo>
                  <a:pt x="376136" y="1680726"/>
                  <a:pt x="0" y="1304483"/>
                  <a:pt x="0" y="840363"/>
                </a:cubicBezTo>
                <a:cubicBezTo>
                  <a:pt x="0" y="376243"/>
                  <a:pt x="376136" y="0"/>
                  <a:pt x="840123"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5" name="图片占位符 14"/>
          <p:cNvSpPr>
            <a:spLocks noGrp="1"/>
          </p:cNvSpPr>
          <p:nvPr>
            <p:ph type="pic" sz="quarter" idx="11"/>
          </p:nvPr>
        </p:nvSpPr>
        <p:spPr>
          <a:xfrm>
            <a:off x="3288412" y="2101063"/>
            <a:ext cx="1680246" cy="1680726"/>
          </a:xfrm>
          <a:custGeom>
            <a:avLst/>
            <a:gdLst>
              <a:gd name="connsiteX0" fmla="*/ 840123 w 1680246"/>
              <a:gd name="connsiteY0" fmla="*/ 0 h 1680726"/>
              <a:gd name="connsiteX1" fmla="*/ 1680246 w 1680246"/>
              <a:gd name="connsiteY1" fmla="*/ 840363 h 1680726"/>
              <a:gd name="connsiteX2" fmla="*/ 840123 w 1680246"/>
              <a:gd name="connsiteY2" fmla="*/ 1680726 h 1680726"/>
              <a:gd name="connsiteX3" fmla="*/ 0 w 1680246"/>
              <a:gd name="connsiteY3" fmla="*/ 840363 h 1680726"/>
              <a:gd name="connsiteX4" fmla="*/ 840123 w 1680246"/>
              <a:gd name="connsiteY4" fmla="*/ 0 h 1680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246" h="1680726">
                <a:moveTo>
                  <a:pt x="840123" y="0"/>
                </a:moveTo>
                <a:cubicBezTo>
                  <a:pt x="1304110" y="0"/>
                  <a:pt x="1680246" y="376243"/>
                  <a:pt x="1680246" y="840363"/>
                </a:cubicBezTo>
                <a:cubicBezTo>
                  <a:pt x="1680246" y="1304483"/>
                  <a:pt x="1304110" y="1680726"/>
                  <a:pt x="840123" y="1680726"/>
                </a:cubicBezTo>
                <a:cubicBezTo>
                  <a:pt x="376136" y="1680726"/>
                  <a:pt x="0" y="1304483"/>
                  <a:pt x="0" y="840363"/>
                </a:cubicBezTo>
                <a:cubicBezTo>
                  <a:pt x="0" y="376243"/>
                  <a:pt x="376136" y="0"/>
                  <a:pt x="840123"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6" name="图片占位符 15"/>
          <p:cNvSpPr>
            <a:spLocks noGrp="1"/>
          </p:cNvSpPr>
          <p:nvPr>
            <p:ph type="pic" sz="quarter" idx="12"/>
          </p:nvPr>
        </p:nvSpPr>
        <p:spPr>
          <a:xfrm>
            <a:off x="5255877" y="2101063"/>
            <a:ext cx="1680246" cy="1680726"/>
          </a:xfrm>
          <a:custGeom>
            <a:avLst/>
            <a:gdLst>
              <a:gd name="connsiteX0" fmla="*/ 840123 w 1680246"/>
              <a:gd name="connsiteY0" fmla="*/ 0 h 1680726"/>
              <a:gd name="connsiteX1" fmla="*/ 1680246 w 1680246"/>
              <a:gd name="connsiteY1" fmla="*/ 840363 h 1680726"/>
              <a:gd name="connsiteX2" fmla="*/ 840123 w 1680246"/>
              <a:gd name="connsiteY2" fmla="*/ 1680726 h 1680726"/>
              <a:gd name="connsiteX3" fmla="*/ 0 w 1680246"/>
              <a:gd name="connsiteY3" fmla="*/ 840363 h 1680726"/>
              <a:gd name="connsiteX4" fmla="*/ 840123 w 1680246"/>
              <a:gd name="connsiteY4" fmla="*/ 0 h 1680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246" h="1680726">
                <a:moveTo>
                  <a:pt x="840123" y="0"/>
                </a:moveTo>
                <a:cubicBezTo>
                  <a:pt x="1304110" y="0"/>
                  <a:pt x="1680246" y="376243"/>
                  <a:pt x="1680246" y="840363"/>
                </a:cubicBezTo>
                <a:cubicBezTo>
                  <a:pt x="1680246" y="1304483"/>
                  <a:pt x="1304110" y="1680726"/>
                  <a:pt x="840123" y="1680726"/>
                </a:cubicBezTo>
                <a:cubicBezTo>
                  <a:pt x="376136" y="1680726"/>
                  <a:pt x="0" y="1304483"/>
                  <a:pt x="0" y="840363"/>
                </a:cubicBezTo>
                <a:cubicBezTo>
                  <a:pt x="0" y="376243"/>
                  <a:pt x="376136" y="0"/>
                  <a:pt x="840123"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7" name="图片占位符 16"/>
          <p:cNvSpPr>
            <a:spLocks noGrp="1"/>
          </p:cNvSpPr>
          <p:nvPr>
            <p:ph type="pic" sz="quarter" idx="13"/>
          </p:nvPr>
        </p:nvSpPr>
        <p:spPr>
          <a:xfrm>
            <a:off x="7218681" y="2101063"/>
            <a:ext cx="1680246" cy="1680726"/>
          </a:xfrm>
          <a:custGeom>
            <a:avLst/>
            <a:gdLst>
              <a:gd name="connsiteX0" fmla="*/ 840123 w 1680246"/>
              <a:gd name="connsiteY0" fmla="*/ 0 h 1680726"/>
              <a:gd name="connsiteX1" fmla="*/ 1680246 w 1680246"/>
              <a:gd name="connsiteY1" fmla="*/ 840363 h 1680726"/>
              <a:gd name="connsiteX2" fmla="*/ 840123 w 1680246"/>
              <a:gd name="connsiteY2" fmla="*/ 1680726 h 1680726"/>
              <a:gd name="connsiteX3" fmla="*/ 0 w 1680246"/>
              <a:gd name="connsiteY3" fmla="*/ 840363 h 1680726"/>
              <a:gd name="connsiteX4" fmla="*/ 840123 w 1680246"/>
              <a:gd name="connsiteY4" fmla="*/ 0 h 1680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246" h="1680726">
                <a:moveTo>
                  <a:pt x="840123" y="0"/>
                </a:moveTo>
                <a:cubicBezTo>
                  <a:pt x="1304110" y="0"/>
                  <a:pt x="1680246" y="376243"/>
                  <a:pt x="1680246" y="840363"/>
                </a:cubicBezTo>
                <a:cubicBezTo>
                  <a:pt x="1680246" y="1304483"/>
                  <a:pt x="1304110" y="1680726"/>
                  <a:pt x="840123" y="1680726"/>
                </a:cubicBezTo>
                <a:cubicBezTo>
                  <a:pt x="376136" y="1680726"/>
                  <a:pt x="0" y="1304483"/>
                  <a:pt x="0" y="840363"/>
                </a:cubicBezTo>
                <a:cubicBezTo>
                  <a:pt x="0" y="376243"/>
                  <a:pt x="376136" y="0"/>
                  <a:pt x="840123"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8" name="图片占位符 17"/>
          <p:cNvSpPr>
            <a:spLocks noGrp="1"/>
          </p:cNvSpPr>
          <p:nvPr>
            <p:ph type="pic" sz="quarter" idx="14"/>
          </p:nvPr>
        </p:nvSpPr>
        <p:spPr>
          <a:xfrm>
            <a:off x="9189253" y="2101063"/>
            <a:ext cx="1680246" cy="1680726"/>
          </a:xfrm>
          <a:custGeom>
            <a:avLst/>
            <a:gdLst>
              <a:gd name="connsiteX0" fmla="*/ 840123 w 1680246"/>
              <a:gd name="connsiteY0" fmla="*/ 0 h 1680726"/>
              <a:gd name="connsiteX1" fmla="*/ 1680246 w 1680246"/>
              <a:gd name="connsiteY1" fmla="*/ 840363 h 1680726"/>
              <a:gd name="connsiteX2" fmla="*/ 840123 w 1680246"/>
              <a:gd name="connsiteY2" fmla="*/ 1680726 h 1680726"/>
              <a:gd name="connsiteX3" fmla="*/ 0 w 1680246"/>
              <a:gd name="connsiteY3" fmla="*/ 840363 h 1680726"/>
              <a:gd name="connsiteX4" fmla="*/ 840123 w 1680246"/>
              <a:gd name="connsiteY4" fmla="*/ 0 h 1680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246" h="1680726">
                <a:moveTo>
                  <a:pt x="840123" y="0"/>
                </a:moveTo>
                <a:cubicBezTo>
                  <a:pt x="1304110" y="0"/>
                  <a:pt x="1680246" y="376243"/>
                  <a:pt x="1680246" y="840363"/>
                </a:cubicBezTo>
                <a:cubicBezTo>
                  <a:pt x="1680246" y="1304483"/>
                  <a:pt x="1304110" y="1680726"/>
                  <a:pt x="840123" y="1680726"/>
                </a:cubicBezTo>
                <a:cubicBezTo>
                  <a:pt x="376136" y="1680726"/>
                  <a:pt x="0" y="1304483"/>
                  <a:pt x="0" y="840363"/>
                </a:cubicBezTo>
                <a:cubicBezTo>
                  <a:pt x="0" y="376243"/>
                  <a:pt x="376136" y="0"/>
                  <a:pt x="840123"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275022" y="1604549"/>
            <a:ext cx="2307772" cy="4392488"/>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3" name="图片占位符 12"/>
          <p:cNvSpPr>
            <a:spLocks noGrp="1"/>
          </p:cNvSpPr>
          <p:nvPr>
            <p:ph type="pic" sz="quarter" idx="11"/>
          </p:nvPr>
        </p:nvSpPr>
        <p:spPr>
          <a:xfrm>
            <a:off x="3716939" y="1604549"/>
            <a:ext cx="2307772" cy="4392488"/>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4" name="图片占位符 13"/>
          <p:cNvSpPr>
            <a:spLocks noGrp="1"/>
          </p:cNvSpPr>
          <p:nvPr>
            <p:ph type="pic" sz="quarter" idx="12"/>
          </p:nvPr>
        </p:nvSpPr>
        <p:spPr>
          <a:xfrm>
            <a:off x="6163073" y="1604549"/>
            <a:ext cx="2307772" cy="4392488"/>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5" name="图片占位符 14"/>
          <p:cNvSpPr>
            <a:spLocks noGrp="1"/>
          </p:cNvSpPr>
          <p:nvPr>
            <p:ph type="pic" sz="quarter" idx="13"/>
          </p:nvPr>
        </p:nvSpPr>
        <p:spPr>
          <a:xfrm>
            <a:off x="8609207" y="1604549"/>
            <a:ext cx="2307772" cy="4392488"/>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669925" y="5605145"/>
            <a:ext cx="10852150"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669925" y="641350"/>
            <a:ext cx="10852150"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4572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1.jpeg"/><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defTabSz="914400">
              <a:defRPr lang="zh-CN" altLang="en-US" sz="32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b="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alphaModFix amt="29000"/>
            <a:lum/>
          </a:blip>
          <a:srcRect/>
          <a:stretch>
            <a:fillRect l="-1000" r="-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1.xml"/><Relationship Id="rId3" Type="http://schemas.openxmlformats.org/officeDocument/2006/relationships/image" Target="../media/image2.emf"/><Relationship Id="rId2" Type="http://schemas.openxmlformats.org/officeDocument/2006/relationships/tags" Target="../tags/tag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0.xml"/><Relationship Id="rId2" Type="http://schemas.openxmlformats.org/officeDocument/2006/relationships/image" Target="../media/image2.emf"/><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0.xml"/><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0.xml"/><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0.xml"/><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2.emf"/></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0.xml"/><Relationship Id="rId6" Type="http://schemas.openxmlformats.org/officeDocument/2006/relationships/tags" Target="../tags/tag16.xml"/><Relationship Id="rId5" Type="http://schemas.openxmlformats.org/officeDocument/2006/relationships/image" Target="../media/image10.png"/><Relationship Id="rId4" Type="http://schemas.openxmlformats.org/officeDocument/2006/relationships/image" Target="../media/image2.emf"/><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0.xml"/><Relationship Id="rId6" Type="http://schemas.openxmlformats.org/officeDocument/2006/relationships/tags" Target="../tags/tag20.xml"/><Relationship Id="rId5" Type="http://schemas.openxmlformats.org/officeDocument/2006/relationships/image" Target="../media/image11.png"/><Relationship Id="rId4" Type="http://schemas.openxmlformats.org/officeDocument/2006/relationships/image" Target="../media/image2.emf"/><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2.emf"/></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0.xml"/><Relationship Id="rId6" Type="http://schemas.openxmlformats.org/officeDocument/2006/relationships/tags" Target="../tags/tag24.xml"/><Relationship Id="rId5" Type="http://schemas.openxmlformats.org/officeDocument/2006/relationships/image" Target="../media/image12.png"/><Relationship Id="rId4" Type="http://schemas.openxmlformats.org/officeDocument/2006/relationships/image" Target="../media/image2.emf"/><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emf"/><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emf"/><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3.png"/><Relationship Id="rId2" Type="http://schemas.openxmlformats.org/officeDocument/2006/relationships/image" Target="../media/image2.emf"/><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emf"/><Relationship Id="rId2" Type="http://schemas.openxmlformats.org/officeDocument/2006/relationships/tags" Target="../tags/tag28.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emf"/><Relationship Id="rId2" Type="http://schemas.openxmlformats.org/officeDocument/2006/relationships/tags" Target="../tags/tag29.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emf"/><Relationship Id="rId2" Type="http://schemas.openxmlformats.org/officeDocument/2006/relationships/tags" Target="../tags/tag30.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9.png"/><Relationship Id="rId2" Type="http://schemas.openxmlformats.org/officeDocument/2006/relationships/image" Target="../media/image2.emf"/><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image" Target="../media/image2.emf"/></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2.emf"/><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image" Target="../media/image2.emf"/></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0.xml"/><Relationship Id="rId6" Type="http://schemas.openxmlformats.org/officeDocument/2006/relationships/tags" Target="../tags/tag37.xml"/><Relationship Id="rId5" Type="http://schemas.openxmlformats.org/officeDocument/2006/relationships/image" Target="../media/image22.png"/><Relationship Id="rId4" Type="http://schemas.openxmlformats.org/officeDocument/2006/relationships/image" Target="../media/image2.emf"/><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0.xml"/><Relationship Id="rId5" Type="http://schemas.openxmlformats.org/officeDocument/2006/relationships/tags" Target="../tags/tag41.xml"/><Relationship Id="rId4" Type="http://schemas.openxmlformats.org/officeDocument/2006/relationships/image" Target="../media/image2.emf"/><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0.xml"/><Relationship Id="rId6" Type="http://schemas.openxmlformats.org/officeDocument/2006/relationships/tags" Target="../tags/tag45.xml"/><Relationship Id="rId5" Type="http://schemas.openxmlformats.org/officeDocument/2006/relationships/image" Target="../media/image23.png"/><Relationship Id="rId4" Type="http://schemas.openxmlformats.org/officeDocument/2006/relationships/image" Target="../media/image2.emf"/><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10.xml"/><Relationship Id="rId5" Type="http://schemas.openxmlformats.org/officeDocument/2006/relationships/tags" Target="../tags/tag49.xml"/><Relationship Id="rId4" Type="http://schemas.openxmlformats.org/officeDocument/2006/relationships/image" Target="../media/image2.emf"/><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image" Target="../media/image2.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5.png"/><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emf"/><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0.xml"/><Relationship Id="rId2" Type="http://schemas.openxmlformats.org/officeDocument/2006/relationships/image" Target="../media/image2.emf"/><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0.png"/><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2.xml"/><Relationship Id="rId4" Type="http://schemas.openxmlformats.org/officeDocument/2006/relationships/image" Target="../media/image34.png"/><Relationship Id="rId3" Type="http://schemas.openxmlformats.org/officeDocument/2006/relationships/tags" Target="../tags/tag52.xml"/><Relationship Id="rId2" Type="http://schemas.openxmlformats.org/officeDocument/2006/relationships/image" Target="../media/image2.emf"/><Relationship Id="rId1" Type="http://schemas.openxmlformats.org/officeDocument/2006/relationships/tags" Target="../tags/tag51.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2.emf"/><Relationship Id="rId1" Type="http://schemas.openxmlformats.org/officeDocument/2006/relationships/tags" Target="../tags/tag5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image" Target="../media/image2.emf"/></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0.xml"/><Relationship Id="rId3" Type="http://schemas.openxmlformats.org/officeDocument/2006/relationships/image" Target="../media/image2.emf"/><Relationship Id="rId2" Type="http://schemas.openxmlformats.org/officeDocument/2006/relationships/tags" Target="../tags/tag54.xml"/><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0.xml"/><Relationship Id="rId2" Type="http://schemas.openxmlformats.org/officeDocument/2006/relationships/image" Target="../media/image2.emf"/><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4.xml"/><Relationship Id="rId3" Type="http://schemas.openxmlformats.org/officeDocument/2006/relationships/tags" Target="../tags/tag56.xml"/><Relationship Id="rId2" Type="http://schemas.openxmlformats.org/officeDocument/2006/relationships/image" Target="../media/image2.emf"/><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image" Target="../media/image2.emf"/><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image" Target="../media/image2.emf"/><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0.xml"/><Relationship Id="rId2" Type="http://schemas.openxmlformats.org/officeDocument/2006/relationships/image" Target="../media/image2.emf"/><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emf"/><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3813" y="259735"/>
            <a:ext cx="3101292" cy="905388"/>
          </a:xfrm>
          <a:prstGeom prst="rect">
            <a:avLst/>
          </a:prstGeom>
        </p:spPr>
      </p:pic>
      <p:sp>
        <p:nvSpPr>
          <p:cNvPr id="20" name="矩形 19"/>
          <p:cNvSpPr/>
          <p:nvPr/>
        </p:nvSpPr>
        <p:spPr>
          <a:xfrm>
            <a:off x="0" y="1952144"/>
            <a:ext cx="12192000" cy="1767016"/>
          </a:xfrm>
          <a:prstGeom prst="rect">
            <a:avLst/>
          </a:prstGeom>
          <a:solidFill>
            <a:srgbClr val="014E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3320103" y="3916516"/>
            <a:ext cx="5999721" cy="2831544"/>
          </a:xfrm>
          <a:prstGeom prst="rect">
            <a:avLst/>
          </a:prstGeom>
          <a:noFill/>
        </p:spPr>
        <p:txBody>
          <a:bodyPr wrap="square" rtlCol="0">
            <a:spAutoFit/>
          </a:bodyPr>
          <a:lstStyle/>
          <a:p>
            <a:pPr algn="ctr"/>
            <a:r>
              <a:rPr kumimoji="1" lang="en-US" altLang="zh-CN" sz="2400" b="1" dirty="0">
                <a:solidFill>
                  <a:srgbClr val="014E21"/>
                </a:solidFill>
                <a:latin typeface="华文中宋" panose="02010600040101010101" charset="-122"/>
                <a:ea typeface="华文中宋" panose="02010600040101010101" charset="-122"/>
                <a:cs typeface="华文中宋" panose="02010600040101010101" charset="-122"/>
              </a:rPr>
              <a:t>9th</a:t>
            </a:r>
            <a:r>
              <a:rPr kumimoji="1" lang="zh-CN" altLang="en-US" sz="2400" b="1" dirty="0">
                <a:solidFill>
                  <a:srgbClr val="014E21"/>
                </a:solidFill>
                <a:latin typeface="华文中宋" panose="02010600040101010101" charset="-122"/>
                <a:ea typeface="华文中宋" panose="02010600040101010101" charset="-122"/>
                <a:cs typeface="华文中宋" panose="02010600040101010101" charset="-122"/>
              </a:rPr>
              <a:t> </a:t>
            </a:r>
            <a:r>
              <a:rPr kumimoji="1" lang="en-US" altLang="zh-CN" sz="2400" b="1" dirty="0">
                <a:solidFill>
                  <a:srgbClr val="014E21"/>
                </a:solidFill>
                <a:latin typeface="华文中宋" panose="02010600040101010101" charset="-122"/>
                <a:ea typeface="华文中宋" panose="02010600040101010101" charset="-122"/>
                <a:cs typeface="华文中宋" panose="02010600040101010101" charset="-122"/>
              </a:rPr>
              <a:t>Lab</a:t>
            </a:r>
            <a:endParaRPr kumimoji="1" lang="en-US" altLang="zh-CN" sz="2400" b="1" dirty="0">
              <a:solidFill>
                <a:srgbClr val="014E21"/>
              </a:solidFill>
              <a:latin typeface="华文中宋" panose="02010600040101010101" charset="-122"/>
              <a:ea typeface="华文中宋" panose="02010600040101010101" charset="-122"/>
              <a:cs typeface="华文中宋" panose="02010600040101010101" charset="-122"/>
            </a:endParaRPr>
          </a:p>
          <a:p>
            <a:pPr algn="ctr"/>
            <a:endParaRPr kumimoji="1" lang="en-US" altLang="zh-CN" sz="14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2000" dirty="0">
                <a:solidFill>
                  <a:srgbClr val="014E21"/>
                </a:solidFill>
                <a:latin typeface="华文中宋" panose="02010600040101010101" charset="-122"/>
                <a:ea typeface="华文中宋" panose="02010600040101010101" charset="-122"/>
                <a:cs typeface="华文中宋" panose="02010600040101010101" charset="-122"/>
              </a:rPr>
              <a:t>指导老师                                黎培兴 副教授</a:t>
            </a:r>
            <a:endParaRPr kumimoji="1" lang="en-US" altLang="zh-CN" sz="20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2000" dirty="0">
                <a:solidFill>
                  <a:srgbClr val="014E21"/>
                </a:solidFill>
                <a:latin typeface="华文中宋" panose="02010600040101010101" charset="-122"/>
                <a:ea typeface="华文中宋" panose="02010600040101010101" charset="-122"/>
                <a:cs typeface="华文中宋" panose="02010600040101010101" charset="-122"/>
              </a:rPr>
              <a:t>广州中学                                    杨锦航</a:t>
            </a:r>
            <a:endParaRPr kumimoji="1" lang="en-US" altLang="zh-CN" sz="20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2000" dirty="0">
                <a:solidFill>
                  <a:srgbClr val="014E21"/>
                </a:solidFill>
                <a:latin typeface="华文中宋" panose="02010600040101010101" charset="-122"/>
                <a:ea typeface="华文中宋" panose="02010600040101010101" charset="-122"/>
                <a:cs typeface="华文中宋" panose="02010600040101010101" charset="-122"/>
              </a:rPr>
              <a:t>广州市天河外国语学校                 刘骐铭</a:t>
            </a:r>
            <a:endParaRPr kumimoji="1" lang="en-US" altLang="zh-CN" sz="20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2000" dirty="0">
                <a:solidFill>
                  <a:srgbClr val="014E21"/>
                </a:solidFill>
                <a:latin typeface="华文中宋" panose="02010600040101010101" charset="-122"/>
                <a:ea typeface="华文中宋" panose="02010600040101010101" charset="-122"/>
                <a:cs typeface="华文中宋" panose="02010600040101010101" charset="-122"/>
              </a:rPr>
              <a:t>广州市第一一三中学                    张启喆</a:t>
            </a:r>
            <a:endParaRPr kumimoji="1" lang="en-US" altLang="zh-CN" sz="20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2000" dirty="0">
                <a:solidFill>
                  <a:srgbClr val="014E21"/>
                </a:solidFill>
                <a:latin typeface="华文中宋" panose="02010600040101010101" charset="-122"/>
                <a:ea typeface="华文中宋" panose="02010600040101010101" charset="-122"/>
                <a:cs typeface="华文中宋" panose="02010600040101010101" charset="-122"/>
              </a:rPr>
              <a:t>广州市第六中学                          陈光裕</a:t>
            </a:r>
            <a:endParaRPr kumimoji="1" lang="en-US" altLang="zh-CN" sz="20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2000" dirty="0">
                <a:solidFill>
                  <a:srgbClr val="014E21"/>
                </a:solidFill>
                <a:latin typeface="华文中宋" panose="02010600040101010101" charset="-122"/>
                <a:ea typeface="华文中宋" panose="02010600040101010101" charset="-122"/>
                <a:cs typeface="华文中宋" panose="02010600040101010101" charset="-122"/>
              </a:rPr>
              <a:t>中山大学附属中学                       张曦元</a:t>
            </a:r>
            <a:endParaRPr kumimoji="1" lang="en-US" altLang="zh-CN" sz="20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2000" dirty="0">
                <a:solidFill>
                  <a:srgbClr val="014E21"/>
                </a:solidFill>
                <a:latin typeface="华文中宋" panose="02010600040101010101" charset="-122"/>
                <a:ea typeface="华文中宋" panose="02010600040101010101" charset="-122"/>
                <a:cs typeface="华文中宋" panose="02010600040101010101" charset="-122"/>
              </a:rPr>
              <a:t>数学学院                                    刘广杰</a:t>
            </a:r>
            <a:endParaRPr kumimoji="1" lang="zh-CN" altLang="en-US" sz="2000" dirty="0">
              <a:solidFill>
                <a:srgbClr val="014E21"/>
              </a:solidFill>
              <a:latin typeface="华文中宋" panose="02010600040101010101" charset="-122"/>
              <a:ea typeface="华文中宋" panose="02010600040101010101" charset="-122"/>
              <a:cs typeface="华文中宋" panose="02010600040101010101" charset="-122"/>
            </a:endParaRPr>
          </a:p>
        </p:txBody>
      </p:sp>
      <p:sp>
        <p:nvSpPr>
          <p:cNvPr id="4" name="文本框 3"/>
          <p:cNvSpPr txBox="1"/>
          <p:nvPr/>
        </p:nvSpPr>
        <p:spPr>
          <a:xfrm>
            <a:off x="1309767" y="2052821"/>
            <a:ext cx="9738720" cy="1568450"/>
          </a:xfrm>
          <a:prstGeom prst="rect">
            <a:avLst/>
          </a:prstGeom>
          <a:noFill/>
        </p:spPr>
        <p:txBody>
          <a:bodyPr wrap="square" rtlCol="0">
            <a:spAutoFit/>
          </a:bodyPr>
          <a:lstStyle/>
          <a:p>
            <a:pPr algn="ctr"/>
            <a:r>
              <a:rPr kumimoji="1" lang="zh-CN" altLang="en-US" sz="4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基于网络爬虫</a:t>
            </a:r>
            <a:r>
              <a:rPr kumimoji="1" lang="zh-CN" altLang="en-US" sz="4800" b="1" dirty="0">
                <a:solidFill>
                  <a:schemeClr val="bg1"/>
                </a:solidFill>
                <a:latin typeface="微软雅黑" charset="0"/>
                <a:ea typeface="微软雅黑" charset="0"/>
                <a:cs typeface="微软雅黑" panose="020B0503020204020204" pitchFamily="34" charset="-122"/>
              </a:rPr>
              <a:t>的</a:t>
            </a:r>
            <a:endParaRPr kumimoji="1" lang="en-US" altLang="zh-CN" sz="4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kumimoji="1" lang="zh-CN" altLang="en-US" sz="4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数据分析行业薪资预测</a:t>
            </a:r>
            <a:endParaRPr kumimoji="1" lang="zh-CN" altLang="en-US" sz="4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629739" y="2318503"/>
            <a:ext cx="4778385" cy="2314981"/>
            <a:chOff x="5629739" y="2318503"/>
            <a:chExt cx="4778385" cy="2314981"/>
          </a:xfrm>
        </p:grpSpPr>
        <p:sp>
          <p:nvSpPr>
            <p:cNvPr id="57" name="矩形 56"/>
            <p:cNvSpPr/>
            <p:nvPr/>
          </p:nvSpPr>
          <p:spPr>
            <a:xfrm>
              <a:off x="5629740" y="2318503"/>
              <a:ext cx="2241974" cy="58355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网络爬虫</a:t>
              </a:r>
              <a:endPar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sp>
          <p:nvSpPr>
            <p:cNvPr id="60" name="矩形 59"/>
            <p:cNvSpPr/>
            <p:nvPr/>
          </p:nvSpPr>
          <p:spPr>
            <a:xfrm>
              <a:off x="5629740" y="3130242"/>
              <a:ext cx="4778384" cy="58355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随机森林</a:t>
              </a:r>
              <a:endPar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sp>
          <p:nvSpPr>
            <p:cNvPr id="63" name="矩形 62"/>
            <p:cNvSpPr/>
            <p:nvPr/>
          </p:nvSpPr>
          <p:spPr>
            <a:xfrm>
              <a:off x="5629739" y="4025789"/>
              <a:ext cx="3877631" cy="6076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神经网络模型</a:t>
              </a:r>
              <a:endPar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gr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68783" y="2318503"/>
            <a:ext cx="2718996" cy="2718996"/>
          </a:xfrm>
          <a:prstGeom prst="rect">
            <a:avLst/>
          </a:prstGeom>
        </p:spPr>
      </p:pic>
      <p:sp>
        <p:nvSpPr>
          <p:cNvPr id="33" name="文本框 25"/>
          <p:cNvSpPr txBox="1"/>
          <p:nvPr/>
        </p:nvSpPr>
        <p:spPr>
          <a:xfrm>
            <a:off x="505842" y="388250"/>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使用技术</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2"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629739" y="5421086"/>
            <a:ext cx="4118417" cy="523220"/>
          </a:xfrm>
          <a:prstGeom prst="rect">
            <a:avLst/>
          </a:prstGeom>
          <a:noFill/>
        </p:spPr>
        <p:txBody>
          <a:bodyPr wrap="square" rtlCol="0">
            <a:spAutoFit/>
          </a:bodyPr>
          <a:lstStyle/>
          <a:p>
            <a:r>
              <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语言环境：</a:t>
            </a:r>
            <a:r>
              <a:rPr lang="en-US" altLang="zh-CN"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python3</a:t>
            </a:r>
            <a:endPar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pic>
        <p:nvPicPr>
          <p:cNvPr id="14" name="图片 13"/>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25"/>
          <p:cNvSpPr txBox="1"/>
          <p:nvPr/>
        </p:nvSpPr>
        <p:spPr>
          <a:xfrm>
            <a:off x="505842" y="388250"/>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网络爬虫</a:t>
            </a:r>
            <a:endParaRPr lang="zh-CN" altLang="en-US" sz="3600" b="1" dirty="0">
              <a:latin typeface="华文中宋" panose="02010600040101010101" charset="-122"/>
              <a:ea typeface="华文中宋" panose="02010600040101010101" charset="-122"/>
              <a:cs typeface="华文中宋" panose="02010600040101010101" charset="-122"/>
            </a:endParaRPr>
          </a:p>
        </p:txBody>
      </p:sp>
      <p:grpSp>
        <p:nvGrpSpPr>
          <p:cNvPr id="2" name="组合 1"/>
          <p:cNvGrpSpPr/>
          <p:nvPr/>
        </p:nvGrpSpPr>
        <p:grpSpPr>
          <a:xfrm>
            <a:off x="236855" y="1423406"/>
            <a:ext cx="9957435" cy="4588139"/>
            <a:chOff x="236855" y="1423406"/>
            <a:chExt cx="9957435" cy="4588139"/>
          </a:xfrm>
        </p:grpSpPr>
        <p:grpSp>
          <p:nvGrpSpPr>
            <p:cNvPr id="4" name="Group 4"/>
            <p:cNvGrpSpPr/>
            <p:nvPr/>
          </p:nvGrpSpPr>
          <p:grpSpPr>
            <a:xfrm>
              <a:off x="1312753" y="1632179"/>
              <a:ext cx="5679637" cy="2928546"/>
              <a:chOff x="3657601" y="2489254"/>
              <a:chExt cx="4746661" cy="2447481"/>
            </a:xfrm>
          </p:grpSpPr>
          <p:sp>
            <p:nvSpPr>
              <p:cNvPr id="17" name="Straight Connector 24"/>
              <p:cNvSpPr/>
              <p:nvPr/>
            </p:nvSpPr>
            <p:spPr bwMode="auto">
              <a:xfrm>
                <a:off x="4237615" y="3611933"/>
                <a:ext cx="527284" cy="738199"/>
              </a:xfrm>
              <a:prstGeom prst="line">
                <a:avLst/>
              </a:prstGeom>
              <a:noFill/>
              <a:ln w="57150" cap="rnd">
                <a:solidFill>
                  <a:schemeClr val="bg1">
                    <a:lumMod val="65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18" name="Rectangle 20"/>
              <p:cNvSpPr/>
              <p:nvPr/>
            </p:nvSpPr>
            <p:spPr bwMode="gray">
              <a:xfrm rot="3419336">
                <a:off x="3685064" y="2951725"/>
                <a:ext cx="639333" cy="694259"/>
              </a:xfrm>
              <a:prstGeom prst="rect">
                <a:avLst/>
              </a:prstGeom>
              <a:solidFill>
                <a:srgbClr val="014E21"/>
              </a:solidFill>
              <a:ln w="19050">
                <a:solidFill>
                  <a:srgbClr val="FFFFFF"/>
                </a:solidFill>
                <a:miter lim="800000"/>
              </a:ln>
              <a:effectLst/>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19" name="Rectangle 21"/>
              <p:cNvSpPr/>
              <p:nvPr/>
            </p:nvSpPr>
            <p:spPr bwMode="gray">
              <a:xfrm rot="3419336">
                <a:off x="4678116" y="4269939"/>
                <a:ext cx="639333" cy="694259"/>
              </a:xfrm>
              <a:prstGeom prst="rect">
                <a:avLst/>
              </a:prstGeom>
              <a:solidFill>
                <a:srgbClr val="014E21"/>
              </a:solidFill>
              <a:ln w="19050">
                <a:solidFill>
                  <a:srgbClr val="FFFFFF"/>
                </a:solidFill>
                <a:miter lim="800000"/>
              </a:ln>
              <a:effectLst/>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20" name="Rectangle 22"/>
              <p:cNvSpPr/>
              <p:nvPr/>
            </p:nvSpPr>
            <p:spPr bwMode="gray">
              <a:xfrm rot="3419336">
                <a:off x="6111671" y="3472420"/>
                <a:ext cx="639333" cy="694259"/>
              </a:xfrm>
              <a:prstGeom prst="rect">
                <a:avLst/>
              </a:prstGeom>
              <a:solidFill>
                <a:srgbClr val="014E21"/>
              </a:solidFill>
              <a:ln w="19050">
                <a:solidFill>
                  <a:srgbClr val="FFFFFF"/>
                </a:solidFill>
                <a:miter lim="800000"/>
              </a:ln>
              <a:effectLst/>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21" name="Rectangle 23"/>
              <p:cNvSpPr/>
              <p:nvPr/>
            </p:nvSpPr>
            <p:spPr bwMode="gray">
              <a:xfrm rot="3419336">
                <a:off x="7737466" y="2461791"/>
                <a:ext cx="639333" cy="694259"/>
              </a:xfrm>
              <a:prstGeom prst="rect">
                <a:avLst/>
              </a:prstGeom>
              <a:solidFill>
                <a:srgbClr val="014E21"/>
              </a:solidFill>
              <a:ln w="19050">
                <a:solidFill>
                  <a:srgbClr val="FFFFFF"/>
                </a:solidFill>
                <a:miter lim="800000"/>
              </a:ln>
              <a:effectLst/>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22" name="Straight Connector 25"/>
              <p:cNvSpPr/>
              <p:nvPr/>
            </p:nvSpPr>
            <p:spPr bwMode="auto">
              <a:xfrm flipV="1">
                <a:off x="5344913" y="3981033"/>
                <a:ext cx="739297" cy="421828"/>
              </a:xfrm>
              <a:prstGeom prst="line">
                <a:avLst/>
              </a:prstGeom>
              <a:noFill/>
              <a:ln w="57150" cap="rnd">
                <a:solidFill>
                  <a:schemeClr val="bg1">
                    <a:lumMod val="65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23" name="Straight Connector 26"/>
              <p:cNvSpPr/>
              <p:nvPr/>
            </p:nvSpPr>
            <p:spPr bwMode="auto">
              <a:xfrm flipV="1">
                <a:off x="6822407" y="3023131"/>
                <a:ext cx="896384" cy="536072"/>
              </a:xfrm>
              <a:prstGeom prst="line">
                <a:avLst/>
              </a:prstGeom>
              <a:noFill/>
              <a:ln w="57150" cap="rnd">
                <a:solidFill>
                  <a:schemeClr val="bg1">
                    <a:lumMod val="65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dirty="0">
                  <a:latin typeface="字魂59号-创粗黑" panose="00000500000000000000" pitchFamily="2" charset="-122"/>
                  <a:ea typeface="字魂59号-创粗黑" panose="00000500000000000000" pitchFamily="2" charset="-122"/>
                </a:endParaRPr>
              </a:p>
            </p:txBody>
          </p:sp>
          <p:grpSp>
            <p:nvGrpSpPr>
              <p:cNvPr id="24" name="Group 10"/>
              <p:cNvGrpSpPr/>
              <p:nvPr/>
            </p:nvGrpSpPr>
            <p:grpSpPr>
              <a:xfrm>
                <a:off x="4792912" y="4388824"/>
                <a:ext cx="404539" cy="456398"/>
                <a:chOff x="5010151" y="4568825"/>
                <a:chExt cx="185737" cy="209550"/>
              </a:xfrm>
              <a:solidFill>
                <a:schemeClr val="bg1"/>
              </a:solidFill>
            </p:grpSpPr>
            <p:sp>
              <p:nvSpPr>
                <p:cNvPr id="43" name="Oval 11"/>
                <p:cNvSpPr/>
                <p:nvPr/>
              </p:nvSpPr>
              <p:spPr bwMode="auto">
                <a:xfrm>
                  <a:off x="5073651" y="4654550"/>
                  <a:ext cx="28575" cy="25400"/>
                </a:xfrm>
                <a:prstGeom prst="ellipse">
                  <a:avLst/>
                </a:pr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44" name="Freeform: Shape 12"/>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45" name="Freeform: Shape 13"/>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46" name="Freeform: Shape 14"/>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47" name="Freeform: Shape 15"/>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48" name="Freeform: Shape 16"/>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49" name="Freeform: Shape 17"/>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50" name="Freeform: Shape 18"/>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51" name="Freeform: Shape 19"/>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grpSp>
          <p:grpSp>
            <p:nvGrpSpPr>
              <p:cNvPr id="25" name="Group 27"/>
              <p:cNvGrpSpPr/>
              <p:nvPr/>
            </p:nvGrpSpPr>
            <p:grpSpPr>
              <a:xfrm>
                <a:off x="7948219" y="2599736"/>
                <a:ext cx="217828" cy="418368"/>
                <a:chOff x="4486276" y="4586288"/>
                <a:chExt cx="100012" cy="192087"/>
              </a:xfrm>
              <a:solidFill>
                <a:schemeClr val="bg1"/>
              </a:solidFill>
            </p:grpSpPr>
            <p:sp>
              <p:nvSpPr>
                <p:cNvPr id="40" name="Freeform: Shape 28"/>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41" name="Freeform: Shape 29"/>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42" name="Freeform: Shape 30"/>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grpSp>
          <p:grpSp>
            <p:nvGrpSpPr>
              <p:cNvPr id="26" name="Group 31"/>
              <p:cNvGrpSpPr/>
              <p:nvPr/>
            </p:nvGrpSpPr>
            <p:grpSpPr>
              <a:xfrm>
                <a:off x="3869883" y="3091401"/>
                <a:ext cx="269695" cy="414907"/>
                <a:chOff x="4235451" y="4579938"/>
                <a:chExt cx="123825" cy="190499"/>
              </a:xfrm>
              <a:solidFill>
                <a:schemeClr val="bg1"/>
              </a:solidFill>
            </p:grpSpPr>
            <p:sp>
              <p:nvSpPr>
                <p:cNvPr id="36" name="Freeform: Shape 32"/>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37" name="Freeform: Shape 33"/>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38" name="Freeform: Shape 34"/>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39" name="Freeform: Shape 35"/>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grpSp>
          <p:grpSp>
            <p:nvGrpSpPr>
              <p:cNvPr id="27" name="Group 36"/>
              <p:cNvGrpSpPr/>
              <p:nvPr/>
            </p:nvGrpSpPr>
            <p:grpSpPr>
              <a:xfrm>
                <a:off x="6265347" y="3608518"/>
                <a:ext cx="331931" cy="421823"/>
                <a:chOff x="3949701" y="4570413"/>
                <a:chExt cx="152400" cy="193675"/>
              </a:xfrm>
              <a:solidFill>
                <a:schemeClr val="bg1"/>
              </a:solidFill>
            </p:grpSpPr>
            <p:sp>
              <p:nvSpPr>
                <p:cNvPr id="30" name="Oval 37"/>
                <p:cNvSpPr/>
                <p:nvPr/>
              </p:nvSpPr>
              <p:spPr bwMode="auto">
                <a:xfrm>
                  <a:off x="4079876" y="4657725"/>
                  <a:ext cx="22225" cy="22225"/>
                </a:xfrm>
                <a:prstGeom prst="ellipse">
                  <a:avLst/>
                </a:pr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31" name="Freeform: Shape 38"/>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32" name="Oval 39"/>
                <p:cNvSpPr/>
                <p:nvPr/>
              </p:nvSpPr>
              <p:spPr bwMode="auto">
                <a:xfrm>
                  <a:off x="3987801" y="4675188"/>
                  <a:ext cx="25400" cy="22225"/>
                </a:xfrm>
                <a:prstGeom prst="ellipse">
                  <a:avLst/>
                </a:pr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33" name="Freeform: Shape 40"/>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34" name="Freeform: Shape 41"/>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35" name="Freeform: Shape 42"/>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ln>
              </p:spPr>
              <p:txBody>
                <a:bodyPr anchor="ctr"/>
                <a:lstStyle/>
                <a:p>
                  <a:pPr algn="ctr"/>
                  <a:endParaRPr dirty="0">
                    <a:latin typeface="字魂59号-创粗黑" panose="00000500000000000000" pitchFamily="2" charset="-122"/>
                    <a:ea typeface="字魂59号-创粗黑" panose="00000500000000000000" pitchFamily="2" charset="-122"/>
                  </a:endParaRPr>
                </a:p>
              </p:txBody>
            </p:sp>
          </p:grpSp>
          <p:sp>
            <p:nvSpPr>
              <p:cNvPr id="28" name="Arrow: Right 47"/>
              <p:cNvSpPr/>
              <p:nvPr/>
            </p:nvSpPr>
            <p:spPr>
              <a:xfrm rot="3294419">
                <a:off x="4507610" y="3660773"/>
                <a:ext cx="588775" cy="255271"/>
              </a:xfrm>
              <a:prstGeom prst="rightArrow">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29" name="Arrow: Right 48"/>
              <p:cNvSpPr/>
              <p:nvPr/>
            </p:nvSpPr>
            <p:spPr>
              <a:xfrm rot="19571809">
                <a:off x="5807493" y="3162375"/>
                <a:ext cx="782869" cy="247285"/>
              </a:xfrm>
              <a:prstGeom prst="rightArrow">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grpSp>
        <p:sp>
          <p:nvSpPr>
            <p:cNvPr id="57" name="矩形 56"/>
            <p:cNvSpPr/>
            <p:nvPr/>
          </p:nvSpPr>
          <p:spPr>
            <a:xfrm>
              <a:off x="301391" y="1423406"/>
              <a:ext cx="1982820"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提取网页</a:t>
              </a:r>
              <a:endPar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sp>
          <p:nvSpPr>
            <p:cNvPr id="66" name="矩形 65"/>
            <p:cNvSpPr/>
            <p:nvPr/>
          </p:nvSpPr>
          <p:spPr>
            <a:xfrm>
              <a:off x="5766705" y="2615633"/>
              <a:ext cx="2485463" cy="58355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选择下一网页</a:t>
              </a:r>
              <a:endPar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sp>
          <p:nvSpPr>
            <p:cNvPr id="69" name="矩形 68"/>
            <p:cNvSpPr/>
            <p:nvPr/>
          </p:nvSpPr>
          <p:spPr>
            <a:xfrm>
              <a:off x="4216473" y="3841994"/>
              <a:ext cx="2731597"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提取有用信息</a:t>
              </a:r>
              <a:endPar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sp>
          <p:nvSpPr>
            <p:cNvPr id="72" name="矩形 71"/>
            <p:cNvSpPr/>
            <p:nvPr/>
          </p:nvSpPr>
          <p:spPr>
            <a:xfrm>
              <a:off x="1474309" y="4725006"/>
              <a:ext cx="185740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过滤信息</a:t>
              </a:r>
              <a:endParaRPr lang="zh-CN" altLang="en-US" sz="28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sp>
          <p:nvSpPr>
            <p:cNvPr id="52" name="TextBox 51"/>
            <p:cNvSpPr txBox="1"/>
            <p:nvPr/>
          </p:nvSpPr>
          <p:spPr>
            <a:xfrm>
              <a:off x="236855" y="5551170"/>
              <a:ext cx="9957435" cy="460375"/>
            </a:xfrm>
            <a:prstGeom prst="rect">
              <a:avLst/>
            </a:prstGeom>
            <a:noFill/>
          </p:spPr>
          <p:txBody>
            <a:bodyPr wrap="square" rtlCol="0">
              <a:spAutoFit/>
            </a:bodyPr>
            <a:lstStyle/>
            <a:p>
              <a:r>
                <a:rPr lang="zh-CN" altLang="zh-CN" sz="24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一种按一定的规则，自动抓取网络信息的程序。</a:t>
              </a:r>
              <a:endParaRPr lang="en-US" altLang="zh-CN" sz="24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grpSp>
      <p:cxnSp>
        <p:nvCxnSpPr>
          <p:cNvPr id="54" name="直线连接符 53"/>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3" name="文本框 2"/>
          <p:cNvSpPr txBox="1"/>
          <p:nvPr/>
        </p:nvSpPr>
        <p:spPr>
          <a:xfrm>
            <a:off x="8260443" y="1568879"/>
            <a:ext cx="3732530" cy="5015865"/>
          </a:xfrm>
          <a:prstGeom prst="rect">
            <a:avLst/>
          </a:prstGeom>
          <a:noFill/>
        </p:spPr>
        <p:txBody>
          <a:bodyPr wrap="square" rtlCol="0">
            <a:spAutoFit/>
          </a:bodyPr>
          <a:lstStyle/>
          <a:p>
            <a:r>
              <a:rPr lang="en-US" altLang="zh-CN" sz="2000" dirty="0"/>
              <a:t>    </a:t>
            </a:r>
            <a:r>
              <a:rPr lang="zh-CN" altLang="en-US" sz="2000" dirty="0"/>
              <a:t>网络爬虫又称为网络蜘蛛，分为通用爬虫和聚焦爬虫。通用爬虫的基本原理如下：</a:t>
            </a:r>
            <a:endParaRPr lang="zh-CN" altLang="en-US" sz="2000" dirty="0"/>
          </a:p>
          <a:p>
            <a:endParaRPr lang="zh-CN" altLang="en-US" sz="2000" dirty="0"/>
          </a:p>
          <a:p>
            <a:r>
              <a:rPr lang="zh-CN" altLang="en-US" sz="2000" dirty="0">
                <a:solidFill>
                  <a:srgbClr val="FF0000"/>
                </a:solidFill>
              </a:rPr>
              <a:t>1、</a:t>
            </a:r>
            <a:r>
              <a:rPr lang="zh-CN" altLang="en-US" sz="2000" dirty="0"/>
              <a:t>将待爬取的网页链接地址即种子放入待爬取队列中；</a:t>
            </a:r>
            <a:endParaRPr lang="zh-CN" altLang="en-US" sz="2000" dirty="0"/>
          </a:p>
          <a:p>
            <a:endParaRPr lang="zh-CN" altLang="en-US" sz="2000" dirty="0"/>
          </a:p>
          <a:p>
            <a:r>
              <a:rPr lang="zh-CN" altLang="en-US" sz="2000" dirty="0">
                <a:solidFill>
                  <a:srgbClr val="FF0000"/>
                </a:solidFill>
              </a:rPr>
              <a:t>2、</a:t>
            </a:r>
            <a:r>
              <a:rPr lang="zh-CN" altLang="en-US" sz="2000" dirty="0"/>
              <a:t>从队列中取出 URL，进行页面请求及页面数据提取；</a:t>
            </a:r>
            <a:endParaRPr lang="zh-CN" altLang="en-US" sz="2000" dirty="0"/>
          </a:p>
          <a:p>
            <a:endParaRPr lang="zh-CN" altLang="en-US" sz="2000" dirty="0"/>
          </a:p>
          <a:p>
            <a:r>
              <a:rPr lang="zh-CN" altLang="en-US" sz="2000" dirty="0">
                <a:solidFill>
                  <a:srgbClr val="FF0000"/>
                </a:solidFill>
              </a:rPr>
              <a:t>3、</a:t>
            </a:r>
            <a:r>
              <a:rPr lang="zh-CN" altLang="en-US" sz="2000" dirty="0"/>
              <a:t>将下载到的页面保存到内存，放入特定工具中进行解析；</a:t>
            </a:r>
            <a:endParaRPr lang="zh-CN" altLang="en-US" sz="2000" dirty="0"/>
          </a:p>
          <a:p>
            <a:endParaRPr lang="zh-CN" altLang="en-US" sz="2000" dirty="0"/>
          </a:p>
          <a:p>
            <a:r>
              <a:rPr lang="zh-CN" altLang="en-US" sz="2000" dirty="0">
                <a:solidFill>
                  <a:srgbClr val="FF0000"/>
                </a:solidFill>
              </a:rPr>
              <a:t>4、</a:t>
            </a:r>
            <a:r>
              <a:rPr lang="zh-CN" altLang="en-US" sz="2000" dirty="0"/>
              <a:t>运行下一次数据爬取，直到爬取完所有可供爬取的数据或满足截止爬取条件为止。</a:t>
            </a:r>
            <a:endParaRPr lang="zh-CN" altLang="en-US" sz="2000" dirty="0"/>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25"/>
          <p:cNvSpPr txBox="1"/>
          <p:nvPr/>
        </p:nvSpPr>
        <p:spPr>
          <a:xfrm>
            <a:off x="453919" y="255058"/>
            <a:ext cx="6153150" cy="755650"/>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3600" b="1" dirty="0">
                <a:latin typeface="华文中宋" panose="02010600040101010101" charset="-122"/>
                <a:ea typeface="华文中宋" panose="02010600040101010101" charset="-122"/>
                <a:cs typeface="华文中宋" panose="02010600040101010101" charset="-122"/>
              </a:rPr>
              <a:t>随机森林</a:t>
            </a:r>
            <a:r>
              <a:rPr lang="en-US" altLang="zh-CN" sz="3600" b="1" dirty="0">
                <a:latin typeface="华文中宋" panose="02010600040101010101" charset="-122"/>
                <a:ea typeface="华文中宋" panose="02010600040101010101" charset="-122"/>
                <a:cs typeface="华文中宋" panose="02010600040101010101" charset="-122"/>
              </a:rPr>
              <a:t> </a:t>
            </a:r>
            <a:endParaRPr lang="en-US" altLang="zh-CN" sz="3600" b="1" dirty="0">
              <a:latin typeface="华文中宋" panose="02010600040101010101" charset="-122"/>
              <a:ea typeface="华文中宋" panose="02010600040101010101" charset="-122"/>
              <a:cs typeface="华文中宋" panose="02010600040101010101" charset="-122"/>
            </a:endParaRPr>
          </a:p>
        </p:txBody>
      </p:sp>
      <p:cxnSp>
        <p:nvCxnSpPr>
          <p:cNvPr id="54" name="直线连接符 53"/>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grpSp>
        <p:nvGrpSpPr>
          <p:cNvPr id="3" name="组合 2"/>
          <p:cNvGrpSpPr/>
          <p:nvPr/>
        </p:nvGrpSpPr>
        <p:grpSpPr>
          <a:xfrm>
            <a:off x="452120" y="1804035"/>
            <a:ext cx="6461760" cy="4708525"/>
            <a:chOff x="452120" y="1804035"/>
            <a:chExt cx="6461760" cy="4708525"/>
          </a:xfrm>
        </p:grpSpPr>
        <p:pic>
          <p:nvPicPr>
            <p:cNvPr id="6" name="图片 5"/>
            <p:cNvPicPr>
              <a:picLocks noChangeAspect="1"/>
            </p:cNvPicPr>
            <p:nvPr/>
          </p:nvPicPr>
          <p:blipFill>
            <a:blip r:embed="rId3"/>
            <a:stretch>
              <a:fillRect/>
            </a:stretch>
          </p:blipFill>
          <p:spPr>
            <a:xfrm>
              <a:off x="452120" y="2531110"/>
              <a:ext cx="5143500" cy="3981450"/>
            </a:xfrm>
            <a:prstGeom prst="rect">
              <a:avLst/>
            </a:prstGeom>
          </p:spPr>
        </p:pic>
        <p:sp>
          <p:nvSpPr>
            <p:cNvPr id="13" name="文本框 12"/>
            <p:cNvSpPr txBox="1"/>
            <p:nvPr/>
          </p:nvSpPr>
          <p:spPr>
            <a:xfrm>
              <a:off x="1447165" y="1804035"/>
              <a:ext cx="5466715" cy="460375"/>
            </a:xfrm>
            <a:prstGeom prst="rect">
              <a:avLst/>
            </a:prstGeom>
            <a:noFill/>
          </p:spPr>
          <p:txBody>
            <a:bodyPr wrap="square" rtlCol="0">
              <a:spAutoFit/>
            </a:bodyPr>
            <a:lstStyle/>
            <a:p>
              <a:r>
                <a:rPr lang="zh-CN" altLang="en-US" sz="2400" dirty="0"/>
                <a:t>决策树算法预测过程</a:t>
              </a:r>
              <a:endParaRPr lang="zh-CN" altLang="en-US" sz="2400" dirty="0"/>
            </a:p>
          </p:txBody>
        </p:sp>
      </p:grpSp>
      <p:sp>
        <p:nvSpPr>
          <p:cNvPr id="56" name="文本框 55"/>
          <p:cNvSpPr txBox="1"/>
          <p:nvPr/>
        </p:nvSpPr>
        <p:spPr>
          <a:xfrm>
            <a:off x="5965190" y="2004060"/>
            <a:ext cx="5822950" cy="1938020"/>
          </a:xfrm>
          <a:prstGeom prst="rect">
            <a:avLst/>
          </a:prstGeom>
          <a:noFill/>
        </p:spPr>
        <p:txBody>
          <a:bodyPr wrap="square" rtlCol="0">
            <a:spAutoFit/>
          </a:bodyPr>
          <a:lstStyle/>
          <a:p>
            <a:r>
              <a:rPr lang="zh-CN" altLang="en-US" dirty="0">
                <a:solidFill>
                  <a:srgbClr val="FF0000"/>
                </a:solidFill>
              </a:rPr>
              <a:t>      </a:t>
            </a:r>
            <a:r>
              <a:rPr lang="en-US" altLang="zh-CN" sz="2000" dirty="0">
                <a:sym typeface="+mn-ea"/>
              </a:rPr>
              <a:t>     </a:t>
            </a:r>
            <a:r>
              <a:rPr lang="en-US" altLang="zh-CN" sz="2000" dirty="0">
                <a:solidFill>
                  <a:srgbClr val="00B050"/>
                </a:solidFill>
                <a:sym typeface="+mn-ea"/>
              </a:rPr>
              <a:t> </a:t>
            </a:r>
            <a:r>
              <a:rPr lang="zh-CN" altLang="en-US" sz="2000" dirty="0">
                <a:solidFill>
                  <a:srgbClr val="00B050"/>
                </a:solidFill>
                <a:sym typeface="+mn-ea"/>
              </a:rPr>
              <a:t>决策树算法</a:t>
            </a:r>
            <a:r>
              <a:rPr lang="zh-CN" altLang="en-US" sz="2000" dirty="0">
                <a:solidFill>
                  <a:srgbClr val="00B050"/>
                </a:solidFill>
              </a:rPr>
              <a:t>是一种逼近离散函数值的方法，一般可用于分类或者回归——对离散值的分类、对连续值的回归。决策树算法作为一种典型的分类方法，通过构造树状结构的决策流程，来发现数据中蕴涵的分类规则。如何构造精度高、规模小的决策树是决策树算法的核心内容。</a:t>
            </a:r>
            <a:endParaRPr lang="zh-CN" altLang="en-US" sz="2000" dirty="0">
              <a:solidFill>
                <a:srgbClr val="00B050"/>
              </a:solidFill>
            </a:endParaRPr>
          </a:p>
        </p:txBody>
      </p:sp>
      <p:sp>
        <p:nvSpPr>
          <p:cNvPr id="2" name="文本框 1"/>
          <p:cNvSpPr txBox="1"/>
          <p:nvPr/>
        </p:nvSpPr>
        <p:spPr>
          <a:xfrm>
            <a:off x="6046470" y="4007485"/>
            <a:ext cx="5355590" cy="2584450"/>
          </a:xfrm>
          <a:prstGeom prst="rect">
            <a:avLst/>
          </a:prstGeom>
          <a:noFill/>
        </p:spPr>
        <p:txBody>
          <a:bodyPr wrap="square" rtlCol="0">
            <a:spAutoFit/>
          </a:bodyPr>
          <a:lstStyle/>
          <a:p>
            <a:r>
              <a:rPr lang="zh-CN" altLang="en-US"/>
              <a:t>决策树构造可以分两步进行。</a:t>
            </a:r>
            <a:endParaRPr lang="zh-CN" altLang="en-US"/>
          </a:p>
          <a:p>
            <a:r>
              <a:rPr lang="zh-CN" altLang="en-US"/>
              <a:t>第一步，</a:t>
            </a:r>
            <a:r>
              <a:rPr lang="zh-CN" altLang="en-US">
                <a:solidFill>
                  <a:srgbClr val="FF0000"/>
                </a:solidFill>
              </a:rPr>
              <a:t>决策树的生成</a:t>
            </a:r>
            <a:endParaRPr lang="zh-CN" altLang="en-US"/>
          </a:p>
          <a:p>
            <a:r>
              <a:rPr lang="zh-CN" altLang="en-US"/>
              <a:t>第二步，</a:t>
            </a:r>
            <a:r>
              <a:rPr lang="zh-CN" altLang="en-US">
                <a:solidFill>
                  <a:srgbClr val="FF0000"/>
                </a:solidFill>
              </a:rPr>
              <a:t>决策树的剪枝</a:t>
            </a:r>
            <a:endParaRPr lang="zh-CN" altLang="en-US"/>
          </a:p>
          <a:p>
            <a:r>
              <a:rPr lang="zh-CN" altLang="en-US">
                <a:solidFill>
                  <a:srgbClr val="0070C0"/>
                </a:solidFill>
              </a:rPr>
              <a:t>决策树模型具有易于理解，训练对数据量的要求不高，能够处理数值型数据和分类数据，能够完成多分类任务，具有高结果解释性，模型训练结果易于验证等优点，但同时决策树模型也具有容易过拟合、模型鲁棒性不足、模型训练复杂度过高（本质上是一个NP难问题）、对数据的平衡性过于敏感等缺点。</a:t>
            </a:r>
            <a:endParaRPr lang="zh-CN" altLang="en-US">
              <a:solidFill>
                <a:srgbClr val="0070C0"/>
              </a:solidFill>
            </a:endParaRPr>
          </a:p>
        </p:txBody>
      </p:sp>
      <p:sp>
        <p:nvSpPr>
          <p:cNvPr id="4" name="文本框 3"/>
          <p:cNvSpPr txBox="1"/>
          <p:nvPr/>
        </p:nvSpPr>
        <p:spPr>
          <a:xfrm>
            <a:off x="6014085" y="1541780"/>
            <a:ext cx="4787900" cy="829945"/>
          </a:xfrm>
          <a:prstGeom prst="rect">
            <a:avLst/>
          </a:prstGeom>
          <a:noFill/>
        </p:spPr>
        <p:txBody>
          <a:bodyPr wrap="square" rtlCol="0">
            <a:spAutoFit/>
          </a:bodyPr>
          <a:lstStyle/>
          <a:p>
            <a:r>
              <a:rPr lang="en-US" altLang="zh-CN" sz="2400" b="1">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sym typeface="+mn-ea"/>
              </a:rPr>
              <a:t>background knowledge</a:t>
            </a:r>
            <a:endParaRPr lang="en-US" altLang="zh-CN" sz="2400" b="1">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endParaRPr>
          </a:p>
          <a:p>
            <a:endParaRPr lang="zh-CN" altLang="en-US" sz="2400" b="1"/>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fill="hold"/>
                                        <p:tgtEl>
                                          <p:spTgt spid="56"/>
                                        </p:tgtEl>
                                        <p:attrNameLst>
                                          <p:attrName>ppt_x</p:attrName>
                                        </p:attrNameLst>
                                      </p:cBhvr>
                                      <p:tavLst>
                                        <p:tav tm="0">
                                          <p:val>
                                            <p:strVal val="#ppt_x"/>
                                          </p:val>
                                        </p:tav>
                                        <p:tav tm="100000">
                                          <p:val>
                                            <p:strVal val="#ppt_x"/>
                                          </p:val>
                                        </p:tav>
                                      </p:tavLst>
                                    </p:anim>
                                    <p:anim calcmode="lin" valueType="num">
                                      <p:cBhvr additive="base">
                                        <p:cTn id="17" dur="500" fill="hold"/>
                                        <p:tgtEl>
                                          <p:spTgt spid="5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25"/>
          <p:cNvSpPr txBox="1"/>
          <p:nvPr/>
        </p:nvSpPr>
        <p:spPr>
          <a:xfrm>
            <a:off x="582824" y="255058"/>
            <a:ext cx="6153150" cy="755650"/>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3600" b="1" dirty="0">
                <a:latin typeface="华文中宋" panose="02010600040101010101" charset="-122"/>
                <a:ea typeface="华文中宋" panose="02010600040101010101" charset="-122"/>
                <a:cs typeface="华文中宋" panose="02010600040101010101" charset="-122"/>
              </a:rPr>
              <a:t>随机森林</a:t>
            </a:r>
            <a:r>
              <a:rPr lang="en-US" altLang="zh-CN" sz="3600" b="1" dirty="0">
                <a:latin typeface="华文中宋" panose="02010600040101010101" charset="-122"/>
                <a:ea typeface="华文中宋" panose="02010600040101010101" charset="-122"/>
                <a:cs typeface="华文中宋" panose="02010600040101010101" charset="-122"/>
              </a:rPr>
              <a:t> </a:t>
            </a:r>
            <a:endParaRPr lang="en-US" altLang="zh-CN" sz="3600" b="1" dirty="0">
              <a:latin typeface="华文中宋" panose="02010600040101010101" charset="-122"/>
              <a:ea typeface="华文中宋" panose="02010600040101010101" charset="-122"/>
              <a:cs typeface="华文中宋" panose="02010600040101010101" charset="-122"/>
            </a:endParaRPr>
          </a:p>
        </p:txBody>
      </p:sp>
      <p:cxnSp>
        <p:nvCxnSpPr>
          <p:cNvPr id="54" name="直线连接符 53"/>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pic>
        <p:nvPicPr>
          <p:cNvPr id="15" name="Drawing 10" descr="图片"/>
          <p:cNvPicPr>
            <a:picLocks noChangeAspect="1"/>
          </p:cNvPicPr>
          <p:nvPr/>
        </p:nvPicPr>
        <p:blipFill>
          <a:blip r:embed="rId3"/>
          <a:stretch>
            <a:fillRect/>
          </a:stretch>
        </p:blipFill>
        <p:spPr>
          <a:xfrm>
            <a:off x="1384935" y="1440180"/>
            <a:ext cx="8138160" cy="3150870"/>
          </a:xfrm>
          <a:prstGeom prst="rect">
            <a:avLst/>
          </a:prstGeom>
        </p:spPr>
      </p:pic>
      <p:sp>
        <p:nvSpPr>
          <p:cNvPr id="53" name="文本框 52"/>
          <p:cNvSpPr txBox="1"/>
          <p:nvPr/>
        </p:nvSpPr>
        <p:spPr>
          <a:xfrm>
            <a:off x="492125" y="1544955"/>
            <a:ext cx="445135" cy="3046095"/>
          </a:xfrm>
          <a:prstGeom prst="rect">
            <a:avLst/>
          </a:prstGeom>
          <a:noFill/>
        </p:spPr>
        <p:txBody>
          <a:bodyPr wrap="square" rtlCol="0">
            <a:spAutoFit/>
          </a:bodyPr>
          <a:lstStyle/>
          <a:p>
            <a:r>
              <a:rPr lang="zh-CN" altLang="en-US" sz="2400"/>
              <a:t>随机森林和决策树</a:t>
            </a:r>
            <a:endParaRPr lang="zh-CN" altLang="en-US" sz="2400"/>
          </a:p>
        </p:txBody>
      </p:sp>
      <p:sp>
        <p:nvSpPr>
          <p:cNvPr id="59" name="文本框 58"/>
          <p:cNvSpPr txBox="1"/>
          <p:nvPr/>
        </p:nvSpPr>
        <p:spPr>
          <a:xfrm>
            <a:off x="759460" y="4934585"/>
            <a:ext cx="10802620" cy="1476375"/>
          </a:xfrm>
          <a:prstGeom prst="rect">
            <a:avLst/>
          </a:prstGeom>
          <a:noFill/>
        </p:spPr>
        <p:txBody>
          <a:bodyPr wrap="square" rtlCol="0">
            <a:spAutoFit/>
          </a:bodyPr>
          <a:lstStyle/>
          <a:p>
            <a:r>
              <a:rPr lang="en-US" altLang="zh-CN" dirty="0"/>
              <a:t>       </a:t>
            </a:r>
            <a:r>
              <a:rPr lang="zh-CN" altLang="en-US" dirty="0">
                <a:solidFill>
                  <a:srgbClr val="FF0000"/>
                </a:solidFill>
              </a:rPr>
              <a:t>随机森林</a:t>
            </a:r>
            <a:endParaRPr lang="zh-CN" altLang="en-US" dirty="0">
              <a:solidFill>
                <a:srgbClr val="FF0000"/>
              </a:solidFill>
            </a:endParaRPr>
          </a:p>
          <a:p>
            <a:r>
              <a:rPr lang="zh-CN" altLang="en-US" dirty="0">
                <a:solidFill>
                  <a:srgbClr val="FF0000"/>
                </a:solidFill>
              </a:rPr>
              <a:t>       </a:t>
            </a:r>
            <a:r>
              <a:rPr lang="zh-CN" altLang="en-US" dirty="0"/>
              <a:t>是一个包含多个决策树的分类器，可以用来进行分类和回归任务，并且其输出的类别是由个别树输出的类别的众数而定。其实从直观角度来解释，每棵决策树都是一个分类器（假设现在针对的是分类问题），那么对于一个输入样本，N 棵树会有 N 个分类结果。而随机森林集成了所有的分类投票结果，将投票次数最多的类别指定为最终的输出，这就是一种最简单的 Bagging 思想。</a:t>
            </a:r>
            <a:endParaRPr lang="zh-CN" altLang="en-US" dirty="0"/>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heel(1)">
                                      <p:cBhvr>
                                        <p:cTn id="17"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25"/>
          <p:cNvSpPr txBox="1"/>
          <p:nvPr/>
        </p:nvSpPr>
        <p:spPr>
          <a:xfrm>
            <a:off x="636534" y="255058"/>
            <a:ext cx="6153150" cy="755650"/>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3600" b="1" dirty="0">
                <a:latin typeface="华文中宋" panose="02010600040101010101" charset="-122"/>
                <a:ea typeface="华文中宋" panose="02010600040101010101" charset="-122"/>
                <a:cs typeface="华文中宋" panose="02010600040101010101" charset="-122"/>
              </a:rPr>
              <a:t>随机森林</a:t>
            </a:r>
            <a:r>
              <a:rPr lang="en-US" altLang="zh-CN" sz="3600" b="1" dirty="0">
                <a:latin typeface="华文中宋" panose="02010600040101010101" charset="-122"/>
                <a:ea typeface="华文中宋" panose="02010600040101010101" charset="-122"/>
                <a:cs typeface="华文中宋" panose="02010600040101010101" charset="-122"/>
              </a:rPr>
              <a:t> </a:t>
            </a:r>
            <a:endParaRPr lang="en-US" altLang="zh-CN" sz="3600" b="1" dirty="0">
              <a:latin typeface="华文中宋" panose="02010600040101010101" charset="-122"/>
              <a:ea typeface="华文中宋" panose="02010600040101010101" charset="-122"/>
              <a:cs typeface="华文中宋" panose="02010600040101010101" charset="-122"/>
            </a:endParaRPr>
          </a:p>
        </p:txBody>
      </p:sp>
      <p:cxnSp>
        <p:nvCxnSpPr>
          <p:cNvPr id="54" name="直线连接符 53"/>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28" name="Arrow: Right 47"/>
          <p:cNvSpPr/>
          <p:nvPr/>
        </p:nvSpPr>
        <p:spPr>
          <a:xfrm rot="19794418">
            <a:off x="5574665" y="1932305"/>
            <a:ext cx="869315" cy="470535"/>
          </a:xfrm>
          <a:prstGeom prst="rightArrow">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sp>
        <p:nvSpPr>
          <p:cNvPr id="7" name="Arrow: Right 47"/>
          <p:cNvSpPr/>
          <p:nvPr/>
        </p:nvSpPr>
        <p:spPr>
          <a:xfrm rot="6834418">
            <a:off x="6320790" y="2647950"/>
            <a:ext cx="857885" cy="434975"/>
          </a:xfrm>
          <a:prstGeom prst="rightArrow">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grpSp>
        <p:nvGrpSpPr>
          <p:cNvPr id="6" name="组合 5"/>
          <p:cNvGrpSpPr/>
          <p:nvPr/>
        </p:nvGrpSpPr>
        <p:grpSpPr>
          <a:xfrm>
            <a:off x="142240" y="1956435"/>
            <a:ext cx="6113780" cy="2773680"/>
            <a:chOff x="224" y="3081"/>
            <a:chExt cx="9628" cy="4368"/>
          </a:xfrm>
        </p:grpSpPr>
        <p:pic>
          <p:nvPicPr>
            <p:cNvPr id="12" name="Drawing 11" descr="图片"/>
            <p:cNvPicPr>
              <a:picLocks noChangeAspect="1"/>
            </p:cNvPicPr>
            <p:nvPr/>
          </p:nvPicPr>
          <p:blipFill>
            <a:blip r:embed="rId3"/>
            <a:stretch>
              <a:fillRect/>
            </a:stretch>
          </p:blipFill>
          <p:spPr>
            <a:xfrm>
              <a:off x="224" y="4413"/>
              <a:ext cx="6117" cy="3037"/>
            </a:xfrm>
            <a:prstGeom prst="rect">
              <a:avLst/>
            </a:prstGeom>
          </p:spPr>
        </p:pic>
        <p:sp>
          <p:nvSpPr>
            <p:cNvPr id="3" name="文本框 2"/>
            <p:cNvSpPr txBox="1"/>
            <p:nvPr/>
          </p:nvSpPr>
          <p:spPr>
            <a:xfrm>
              <a:off x="224" y="3833"/>
              <a:ext cx="9628" cy="580"/>
            </a:xfrm>
            <a:prstGeom prst="rect">
              <a:avLst/>
            </a:prstGeom>
            <a:noFill/>
          </p:spPr>
          <p:txBody>
            <a:bodyPr wrap="square" rtlCol="0">
              <a:spAutoFit/>
            </a:bodyPr>
            <a:lstStyle/>
            <a:p>
              <a:r>
                <a:rPr lang="zh-CN" altLang="en-US"/>
                <a:t>随机森林与集成算法、Boosting 算法和 Bagging 算法关系</a:t>
              </a:r>
              <a:endParaRPr lang="zh-CN" altLang="en-US"/>
            </a:p>
          </p:txBody>
        </p:sp>
        <p:sp>
          <p:nvSpPr>
            <p:cNvPr id="16" name="椭圆 15"/>
            <p:cNvSpPr/>
            <p:nvPr/>
          </p:nvSpPr>
          <p:spPr>
            <a:xfrm>
              <a:off x="224" y="3081"/>
              <a:ext cx="771" cy="752"/>
            </a:xfrm>
            <a:prstGeom prst="ellipse">
              <a:avLst/>
            </a:prstGeom>
            <a:solidFill>
              <a:srgbClr val="014E2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lang="zh-CN" altLang="en-US"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mc:AlternateContent xmlns:mc="http://schemas.openxmlformats.org/markup-compatibility/2006">
        <mc:Choice xmlns:a14="http://schemas.microsoft.com/office/drawing/2010/main" Requires="a14">
          <p:sp>
            <p:nvSpPr>
              <p:cNvPr id="4" name="文本框 3"/>
              <p:cNvSpPr txBox="1"/>
              <p:nvPr/>
            </p:nvSpPr>
            <p:spPr>
              <a:xfrm>
                <a:off x="6503035" y="1402080"/>
                <a:ext cx="3945890" cy="1062727"/>
              </a:xfrm>
              <a:prstGeom prst="rect">
                <a:avLst/>
              </a:prstGeom>
              <a:noFill/>
            </p:spPr>
            <p:txBody>
              <a:bodyPr wrap="square" rtlCol="0">
                <a:spAutoFit/>
              </a:bodyPr>
              <a:lstStyle/>
              <a:p>
                <a:r>
                  <a:rPr lang="zh-CN" altLang="en-US" dirty="0"/>
                  <a:t>在训练结束之后，对未知样本 x 的预测可以通过对 x 上所有单个回归树的预测求平均来实现：</a:t>
                </a:r>
                <a14:m>
                  <m:oMath xmlns:m="http://schemas.openxmlformats.org/officeDocument/2006/math">
                    <m:acc>
                      <m:accPr>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𝐵</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𝐵</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e>
                    </m:nary>
                  </m:oMath>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6503035" y="1402080"/>
                <a:ext cx="3945890" cy="1062727"/>
              </a:xfrm>
              <a:prstGeom prst="rect">
                <a:avLst/>
              </a:prstGeom>
              <a:blipFill rotWithShape="1">
                <a:blip r:embed="rId4"/>
                <a:stretch>
                  <a:fillRect b="35"/>
                </a:stretch>
              </a:blipFill>
            </p:spPr>
            <p:txBody>
              <a:bodyPr/>
              <a:lstStyle/>
              <a:p>
                <a:r>
                  <a:rPr lang="zh-CN" altLang="en-US">
                    <a:noFill/>
                  </a:rPr>
                  <a:t> </a:t>
                </a:r>
                <a:endParaRPr lang="zh-CN" altLang="en-US">
                  <a:noFill/>
                </a:endParaRPr>
              </a:p>
            </p:txBody>
          </p:sp>
        </mc:Fallback>
      </mc:AlternateContent>
      <p:sp>
        <p:nvSpPr>
          <p:cNvPr id="9" name="椭圆 8"/>
          <p:cNvSpPr/>
          <p:nvPr/>
        </p:nvSpPr>
        <p:spPr>
          <a:xfrm>
            <a:off x="6012815" y="1266825"/>
            <a:ext cx="500380" cy="479425"/>
          </a:xfrm>
          <a:prstGeom prst="ellipse">
            <a:avLst/>
          </a:prstGeom>
          <a:solidFill>
            <a:srgbClr val="014E2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lang="zh-CN" altLang="en-US"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组合 16"/>
          <p:cNvGrpSpPr/>
          <p:nvPr/>
        </p:nvGrpSpPr>
        <p:grpSpPr>
          <a:xfrm>
            <a:off x="246380" y="3084830"/>
            <a:ext cx="11376025" cy="3657600"/>
            <a:chOff x="388" y="4858"/>
            <a:chExt cx="17915" cy="5760"/>
          </a:xfrm>
        </p:grpSpPr>
        <p:pic>
          <p:nvPicPr>
            <p:cNvPr id="14" name="Drawing 13" descr="图片"/>
            <p:cNvPicPr>
              <a:picLocks noChangeAspect="1"/>
            </p:cNvPicPr>
            <p:nvPr/>
          </p:nvPicPr>
          <p:blipFill>
            <a:blip r:embed="rId5"/>
            <a:stretch>
              <a:fillRect/>
            </a:stretch>
          </p:blipFill>
          <p:spPr>
            <a:xfrm>
              <a:off x="388" y="8094"/>
              <a:ext cx="17190" cy="2524"/>
            </a:xfrm>
            <a:prstGeom prst="rect">
              <a:avLst/>
            </a:prstGeom>
          </p:spPr>
        </p:pic>
        <p:sp>
          <p:nvSpPr>
            <p:cNvPr id="5" name="文本框 4"/>
            <p:cNvSpPr txBox="1"/>
            <p:nvPr/>
          </p:nvSpPr>
          <p:spPr>
            <a:xfrm>
              <a:off x="9503" y="5191"/>
              <a:ext cx="8801" cy="2761"/>
            </a:xfrm>
            <a:prstGeom prst="rect">
              <a:avLst/>
            </a:prstGeom>
            <a:noFill/>
          </p:spPr>
          <p:txBody>
            <a:bodyPr wrap="square" rtlCol="0">
              <a:spAutoFit/>
            </a:bodyPr>
            <a:lstStyle/>
            <a:p>
              <a:r>
                <a:rPr lang="en-US" altLang="zh-CN" dirty="0"/>
                <a:t>    </a:t>
              </a:r>
              <a:r>
                <a:rPr lang="zh-CN" altLang="en-US" dirty="0"/>
                <a:t>随机森林是由很多决策树构成的，不同决策树之间没有关联。当我们进行分类任务时，新的输入样本进入，就让森林中的每一棵决策树分别进行判断和分类，每个决策树会得到一个自己的分类结果，决策树的分类结果中哪一个分类最多，那么随机森林就会把这个结果当做最终的结果。随机森林的应用过程如下图：</a:t>
              </a:r>
              <a:endParaRPr lang="zh-CN" altLang="en-US" dirty="0"/>
            </a:p>
          </p:txBody>
        </p:sp>
        <p:sp>
          <p:nvSpPr>
            <p:cNvPr id="10" name="椭圆 9"/>
            <p:cNvSpPr/>
            <p:nvPr/>
          </p:nvSpPr>
          <p:spPr>
            <a:xfrm>
              <a:off x="9206" y="4858"/>
              <a:ext cx="773" cy="740"/>
            </a:xfrm>
            <a:prstGeom prst="ellipse">
              <a:avLst/>
            </a:prstGeom>
            <a:solidFill>
              <a:srgbClr val="014E2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lang="zh-CN" altLang="en-US"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25"/>
          <p:cNvSpPr txBox="1"/>
          <p:nvPr/>
        </p:nvSpPr>
        <p:spPr>
          <a:xfrm>
            <a:off x="505842" y="388250"/>
            <a:ext cx="2937510" cy="645160"/>
          </a:xfrm>
          <a:prstGeom prst="rect">
            <a:avLst/>
          </a:prstGeom>
          <a:noFill/>
        </p:spPr>
        <p:txBody>
          <a:bodyPr wrap="none" rtlCol="0">
            <a:spAutoFit/>
            <a:scene3d>
              <a:camera prst="orthographicFront"/>
              <a:lightRig rig="threePt" dir="t"/>
            </a:scene3d>
            <a:sp3d contourW="12700"/>
          </a:bodyPr>
          <a:lstStyle/>
          <a:p>
            <a:pPr algn="l"/>
            <a:r>
              <a:rPr sz="3600" b="1" dirty="0">
                <a:latin typeface="华文中宋" panose="02010600040101010101" charset="-122"/>
                <a:ea typeface="华文中宋" panose="02010600040101010101" charset="-122"/>
                <a:cs typeface="华文中宋" panose="02010600040101010101" charset="-122"/>
              </a:rPr>
              <a:t>神经网络模型</a:t>
            </a:r>
            <a:endParaRPr sz="3600" b="1" dirty="0">
              <a:latin typeface="华文中宋" panose="02010600040101010101" charset="-122"/>
              <a:ea typeface="华文中宋" panose="02010600040101010101" charset="-122"/>
              <a:cs typeface="华文中宋" panose="02010600040101010101" charset="-122"/>
            </a:endParaRPr>
          </a:p>
        </p:txBody>
      </p:sp>
      <p:cxnSp>
        <p:nvCxnSpPr>
          <p:cNvPr id="54" name="直线连接符 53"/>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pic>
        <p:nvPicPr>
          <p:cNvPr id="15" name="Drawing 14" descr="图片"/>
          <p:cNvPicPr>
            <a:picLocks noChangeAspect="1"/>
          </p:cNvPicPr>
          <p:nvPr/>
        </p:nvPicPr>
        <p:blipFill>
          <a:blip r:embed="rId3"/>
          <a:srcRect b="6068"/>
          <a:stretch>
            <a:fillRect/>
          </a:stretch>
        </p:blipFill>
        <p:spPr>
          <a:xfrm>
            <a:off x="412115" y="1991995"/>
            <a:ext cx="4921250" cy="4219575"/>
          </a:xfrm>
          <a:prstGeom prst="rect">
            <a:avLst/>
          </a:prstGeom>
        </p:spPr>
      </p:pic>
      <p:sp>
        <p:nvSpPr>
          <p:cNvPr id="2" name="文本框 1"/>
          <p:cNvSpPr txBox="1"/>
          <p:nvPr/>
        </p:nvSpPr>
        <p:spPr>
          <a:xfrm>
            <a:off x="1307465" y="1287145"/>
            <a:ext cx="5345430" cy="460375"/>
          </a:xfrm>
          <a:prstGeom prst="rect">
            <a:avLst/>
          </a:prstGeom>
          <a:noFill/>
        </p:spPr>
        <p:txBody>
          <a:bodyPr wrap="square" rtlCol="0">
            <a:spAutoFit/>
          </a:bodyPr>
          <a:lstStyle/>
          <a:p>
            <a:r>
              <a:rPr lang="zh-CN" altLang="en-US" sz="2400" dirty="0"/>
              <a:t>神经网络示意图</a:t>
            </a:r>
            <a:endParaRPr lang="zh-CN" altLang="en-US" sz="2400" dirty="0"/>
          </a:p>
        </p:txBody>
      </p:sp>
      <p:sp>
        <p:nvSpPr>
          <p:cNvPr id="3" name="文本框 2"/>
          <p:cNvSpPr txBox="1"/>
          <p:nvPr/>
        </p:nvSpPr>
        <p:spPr>
          <a:xfrm>
            <a:off x="5907405" y="2193290"/>
            <a:ext cx="6115050" cy="1753235"/>
          </a:xfrm>
          <a:prstGeom prst="rect">
            <a:avLst/>
          </a:prstGeom>
          <a:noFill/>
        </p:spPr>
        <p:txBody>
          <a:bodyPr wrap="square" rtlCol="0">
            <a:spAutoFit/>
          </a:bodyPr>
          <a:lstStyle/>
          <a:p>
            <a:r>
              <a:rPr lang="zh-CN" altLang="en-US" dirty="0">
                <a:solidFill>
                  <a:srgbClr val="00B050"/>
                </a:solidFill>
              </a:rPr>
              <a:t>BP（Backpropagation，反向传播）神经网络是 1986 年由 Rumelhart 和 McClelland 为首的科学家提出的概念，特点是在训练模型的过程中采用了误差反向传播的方法，是目前主流的神经网络模型。BP 神经网络的拓扑结构包括一个输入层，一个或多个隐藏层和一个输出层。每层中都包含着若干个神经元。</a:t>
            </a:r>
            <a:endParaRPr lang="zh-CN" altLang="en-US" dirty="0">
              <a:solidFill>
                <a:srgbClr val="00B050"/>
              </a:solidFill>
            </a:endParaRPr>
          </a:p>
        </p:txBody>
      </p:sp>
      <p:sp>
        <p:nvSpPr>
          <p:cNvPr id="5" name="文本框 4"/>
          <p:cNvSpPr txBox="1"/>
          <p:nvPr/>
        </p:nvSpPr>
        <p:spPr>
          <a:xfrm>
            <a:off x="5978525" y="4392295"/>
            <a:ext cx="5973445" cy="2306955"/>
          </a:xfrm>
          <a:prstGeom prst="rect">
            <a:avLst/>
          </a:prstGeom>
          <a:noFill/>
        </p:spPr>
        <p:txBody>
          <a:bodyPr wrap="square" rtlCol="0">
            <a:spAutoFit/>
          </a:bodyPr>
          <a:lstStyle/>
          <a:p>
            <a:r>
              <a:rPr lang="en-US" altLang="zh-CN" dirty="0"/>
              <a:t>  </a:t>
            </a:r>
            <a:r>
              <a:rPr lang="en-US" altLang="zh-CN" dirty="0">
                <a:solidFill>
                  <a:schemeClr val="tx1"/>
                </a:solidFill>
              </a:rPr>
              <a:t>      </a:t>
            </a:r>
            <a:r>
              <a:rPr lang="zh-CN" altLang="en-US" dirty="0">
                <a:solidFill>
                  <a:schemeClr val="tx1"/>
                </a:solidFill>
              </a:rPr>
              <a:t>BP 算法主要由两个阶段组成：</a:t>
            </a:r>
            <a:r>
              <a:rPr lang="zh-CN" altLang="en-US" dirty="0">
                <a:solidFill>
                  <a:srgbClr val="FF0000"/>
                </a:solidFill>
              </a:rPr>
              <a:t>激励传播与权重更新。</a:t>
            </a:r>
            <a:endParaRPr lang="zh-CN" altLang="en-US" dirty="0">
              <a:solidFill>
                <a:srgbClr val="FF0000"/>
              </a:solidFill>
            </a:endParaRPr>
          </a:p>
          <a:p>
            <a:r>
              <a:rPr lang="zh-CN" altLang="en-US" dirty="0"/>
              <a:t>        第一阶段中每次迭代的传播环节包含两步：</a:t>
            </a:r>
            <a:r>
              <a:rPr lang="zh-CN" altLang="en-US" dirty="0">
                <a:solidFill>
                  <a:srgbClr val="FF0000"/>
                </a:solidFill>
              </a:rPr>
              <a:t>前向传播与反向传播。</a:t>
            </a:r>
            <a:endParaRPr lang="zh-CN" altLang="en-US" dirty="0">
              <a:solidFill>
                <a:srgbClr val="FF0000"/>
              </a:solidFill>
            </a:endParaRPr>
          </a:p>
          <a:p>
            <a:r>
              <a:rPr lang="zh-CN" altLang="en-US" dirty="0">
                <a:solidFill>
                  <a:srgbClr val="FF0000"/>
                </a:solidFill>
              </a:rPr>
              <a:t>        </a:t>
            </a:r>
            <a:r>
              <a:rPr lang="zh-CN" altLang="en-US" dirty="0"/>
              <a:t>前向传播阶段会将输入层数据送入网络以获得</a:t>
            </a:r>
            <a:r>
              <a:rPr lang="zh-CN" altLang="en-US"/>
              <a:t>激励响应；</a:t>
            </a:r>
            <a:endParaRPr lang="zh-CN" altLang="en-US"/>
          </a:p>
          <a:p>
            <a:r>
              <a:rPr lang="zh-CN" altLang="en-US" dirty="0"/>
              <a:t>        而反向传播阶段会将激励响应同训练输入对应的目标输出求差，从而获得输出层和隐藏层的响应误差。</a:t>
            </a:r>
            <a:endParaRPr lang="zh-CN" altLang="en-US" dirty="0"/>
          </a:p>
          <a:p>
            <a:r>
              <a:rPr lang="zh-CN" altLang="en-US" dirty="0"/>
              <a:t>       </a:t>
            </a:r>
            <a:endParaRPr lang="zh-CN" altLang="en-US" dirty="0"/>
          </a:p>
        </p:txBody>
      </p:sp>
      <p:sp>
        <p:nvSpPr>
          <p:cNvPr id="4" name="文本框 3"/>
          <p:cNvSpPr txBox="1"/>
          <p:nvPr/>
        </p:nvSpPr>
        <p:spPr>
          <a:xfrm>
            <a:off x="6085205" y="1531620"/>
            <a:ext cx="5527675" cy="460375"/>
          </a:xfrm>
          <a:prstGeom prst="rect">
            <a:avLst/>
          </a:prstGeom>
          <a:noFill/>
        </p:spPr>
        <p:txBody>
          <a:bodyPr wrap="square" rtlCol="0">
            <a:spAutoFit/>
          </a:bodyPr>
          <a:lstStyle/>
          <a:p>
            <a:r>
              <a:rPr lang="en-US" altLang="zh-CN" sz="2400" b="1">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rPr>
              <a:t>background knowledge</a:t>
            </a:r>
            <a:endParaRPr lang="en-US" altLang="zh-CN" sz="2400" b="1">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endParaRP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 calcmode="lin" valueType="num">
                                      <p:cBhvr additive="base">
                                        <p:cTn id="3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2" end="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 calcmode="lin" valueType="num">
                                      <p:cBhvr additive="base">
                                        <p:cTn id="4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3" end="3"/>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 calcmode="lin" valueType="num">
                                      <p:cBhvr additive="base">
                                        <p:cTn id="4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79891" y="355269"/>
            <a:ext cx="3101292" cy="905388"/>
          </a:xfrm>
          <a:prstGeom prst="rect">
            <a:avLst/>
          </a:prstGeom>
        </p:spPr>
      </p:pic>
      <p:sp>
        <p:nvSpPr>
          <p:cNvPr id="11" name="文本框 10"/>
          <p:cNvSpPr txBox="1"/>
          <p:nvPr/>
        </p:nvSpPr>
        <p:spPr>
          <a:xfrm>
            <a:off x="1233838" y="2282766"/>
            <a:ext cx="10368861" cy="1107996"/>
          </a:xfrm>
          <a:prstGeom prst="rect">
            <a:avLst/>
          </a:prstGeom>
          <a:noFill/>
        </p:spPr>
        <p:txBody>
          <a:bodyPr wrap="square" rtlCol="0">
            <a:spAutoFit/>
          </a:bodyPr>
          <a:lstStyle/>
          <a:p>
            <a:pPr algn="ctr"/>
            <a:r>
              <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rPr>
              <a:t>数据爬取和预处理</a:t>
            </a:r>
            <a:endPar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endParaRPr>
          </a:p>
        </p:txBody>
      </p:sp>
      <p:sp>
        <p:nvSpPr>
          <p:cNvPr id="16" name="椭圆 15"/>
          <p:cNvSpPr/>
          <p:nvPr/>
        </p:nvSpPr>
        <p:spPr>
          <a:xfrm>
            <a:off x="2267243" y="2537707"/>
            <a:ext cx="601233" cy="601233"/>
          </a:xfrm>
          <a:prstGeom prst="ellipse">
            <a:avLst/>
          </a:prstGeom>
          <a:solidFill>
            <a:srgbClr val="014E2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lang="zh-CN" altLang="en-US"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组合 68"/>
          <p:cNvGrpSpPr/>
          <p:nvPr/>
        </p:nvGrpSpPr>
        <p:grpSpPr>
          <a:xfrm>
            <a:off x="2267242" y="3415088"/>
            <a:ext cx="7562557" cy="45719"/>
            <a:chOff x="1773217" y="5185185"/>
            <a:chExt cx="8645561" cy="44820"/>
          </a:xfrm>
        </p:grpSpPr>
        <p:cxnSp>
          <p:nvCxnSpPr>
            <p:cNvPr id="18" name="直接连接符 69"/>
            <p:cNvCxnSpPr/>
            <p:nvPr userDrawn="1"/>
          </p:nvCxnSpPr>
          <p:spPr>
            <a:xfrm>
              <a:off x="1773218" y="5185185"/>
              <a:ext cx="8645560" cy="0"/>
            </a:xfrm>
            <a:prstGeom prst="line">
              <a:avLst/>
            </a:prstGeom>
            <a:ln w="31750">
              <a:solidFill>
                <a:srgbClr val="014E21"/>
              </a:solidFill>
            </a:ln>
          </p:spPr>
          <p:style>
            <a:lnRef idx="1">
              <a:schemeClr val="accent1"/>
            </a:lnRef>
            <a:fillRef idx="0">
              <a:schemeClr val="accent1"/>
            </a:fillRef>
            <a:effectRef idx="0">
              <a:schemeClr val="accent1"/>
            </a:effectRef>
            <a:fontRef idx="minor">
              <a:schemeClr val="tx1"/>
            </a:fontRef>
          </p:style>
        </p:cxnSp>
        <p:cxnSp>
          <p:nvCxnSpPr>
            <p:cNvPr id="19" name="直接连接符 70"/>
            <p:cNvCxnSpPr/>
            <p:nvPr userDrawn="1"/>
          </p:nvCxnSpPr>
          <p:spPr>
            <a:xfrm>
              <a:off x="1773217" y="5230005"/>
              <a:ext cx="8645560" cy="0"/>
            </a:xfrm>
            <a:prstGeom prst="line">
              <a:avLst/>
            </a:prstGeom>
            <a:ln w="12700">
              <a:solidFill>
                <a:srgbClr val="014E2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79891" y="355269"/>
            <a:ext cx="3101292" cy="905388"/>
          </a:xfrm>
          <a:prstGeom prst="rect">
            <a:avLst/>
          </a:prstGeom>
        </p:spPr>
      </p:pic>
      <p:sp>
        <p:nvSpPr>
          <p:cNvPr id="11" name="文本框 10"/>
          <p:cNvSpPr txBox="1"/>
          <p:nvPr/>
        </p:nvSpPr>
        <p:spPr>
          <a:xfrm>
            <a:off x="1233838" y="2282766"/>
            <a:ext cx="10368861" cy="1106805"/>
          </a:xfrm>
          <a:prstGeom prst="rect">
            <a:avLst/>
          </a:prstGeom>
          <a:noFill/>
        </p:spPr>
        <p:txBody>
          <a:bodyPr wrap="square" rtlCol="0">
            <a:spAutoFit/>
          </a:bodyPr>
          <a:lstStyle/>
          <a:p>
            <a:pPr algn="ctr"/>
            <a:r>
              <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rPr>
              <a:t>岗位信息数据爬取</a:t>
            </a:r>
            <a:endPar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endParaRPr>
          </a:p>
        </p:txBody>
      </p:sp>
      <p:grpSp>
        <p:nvGrpSpPr>
          <p:cNvPr id="17" name="组合 68"/>
          <p:cNvGrpSpPr/>
          <p:nvPr/>
        </p:nvGrpSpPr>
        <p:grpSpPr>
          <a:xfrm>
            <a:off x="1447109" y="3390762"/>
            <a:ext cx="10155590" cy="45719"/>
            <a:chOff x="1773217" y="5185185"/>
            <a:chExt cx="8645561" cy="44820"/>
          </a:xfrm>
        </p:grpSpPr>
        <p:cxnSp>
          <p:nvCxnSpPr>
            <p:cNvPr id="18" name="直接连接符 69"/>
            <p:cNvCxnSpPr/>
            <p:nvPr userDrawn="1"/>
          </p:nvCxnSpPr>
          <p:spPr>
            <a:xfrm>
              <a:off x="1773218" y="5185185"/>
              <a:ext cx="8645560" cy="0"/>
            </a:xfrm>
            <a:prstGeom prst="line">
              <a:avLst/>
            </a:prstGeom>
            <a:ln w="31750">
              <a:solidFill>
                <a:srgbClr val="014E21"/>
              </a:solidFill>
            </a:ln>
          </p:spPr>
          <p:style>
            <a:lnRef idx="1">
              <a:schemeClr val="accent1"/>
            </a:lnRef>
            <a:fillRef idx="0">
              <a:schemeClr val="accent1"/>
            </a:fillRef>
            <a:effectRef idx="0">
              <a:schemeClr val="accent1"/>
            </a:effectRef>
            <a:fontRef idx="minor">
              <a:schemeClr val="tx1"/>
            </a:fontRef>
          </p:style>
        </p:cxnSp>
        <p:cxnSp>
          <p:nvCxnSpPr>
            <p:cNvPr id="19" name="直接连接符 70"/>
            <p:cNvCxnSpPr/>
            <p:nvPr userDrawn="1"/>
          </p:nvCxnSpPr>
          <p:spPr>
            <a:xfrm>
              <a:off x="1773217" y="5230005"/>
              <a:ext cx="8645560" cy="0"/>
            </a:xfrm>
            <a:prstGeom prst="line">
              <a:avLst/>
            </a:prstGeom>
            <a:ln w="12700">
              <a:solidFill>
                <a:srgbClr val="014E2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p:nvPr>
            <p:custDataLst>
              <p:tags r:id="rId1"/>
            </p:custDataLst>
          </p:nvPr>
        </p:nvSpPr>
        <p:spPr>
          <a:xfrm>
            <a:off x="8610586" y="509526"/>
            <a:ext cx="3581415" cy="6348469"/>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任意多边形: 形状 21"/>
          <p:cNvSpPr/>
          <p:nvPr>
            <p:custDataLst>
              <p:tags r:id="rId2"/>
            </p:custDataLst>
          </p:nvPr>
        </p:nvSpPr>
        <p:spPr>
          <a:xfrm rot="10800000">
            <a:off x="10205206" y="-27942"/>
            <a:ext cx="1799923" cy="118948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1"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2"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pic>
        <p:nvPicPr>
          <p:cNvPr id="3" name="图片 2"/>
          <p:cNvPicPr>
            <a:picLocks noChangeAspect="1"/>
          </p:cNvPicPr>
          <p:nvPr/>
        </p:nvPicPr>
        <p:blipFill>
          <a:blip r:embed="rId5"/>
          <a:stretch>
            <a:fillRect/>
          </a:stretch>
        </p:blipFill>
        <p:spPr>
          <a:xfrm>
            <a:off x="422099" y="1554164"/>
            <a:ext cx="4725059" cy="4915586"/>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6276513" y="1752514"/>
            <a:ext cx="5317724" cy="3782446"/>
          </a:xfrm>
          <a:prstGeom prst="rect">
            <a:avLst/>
          </a:prstGeom>
          <a:noFill/>
        </p:spPr>
        <p:txBody>
          <a:bodyPr wrap="square" rtlCol="0">
            <a:spAutoFit/>
          </a:bodyPr>
          <a:lstStyle/>
          <a:p>
            <a:pPr>
              <a:lnSpc>
                <a:spcPct val="150000"/>
              </a:lnSpc>
            </a:pPr>
            <a:r>
              <a:rPr lang="en-US" altLang="zh-CN" sz="1400" dirty="0"/>
              <a:t>&lt; </a:t>
            </a:r>
            <a:r>
              <a:rPr lang="zh-CN" altLang="en-US" sz="1400" dirty="0"/>
              <a:t>左图 原始数据网站格式</a:t>
            </a:r>
            <a:endParaRPr lang="en-US" altLang="zh-CN" sz="1400" dirty="0"/>
          </a:p>
          <a:p>
            <a:pPr>
              <a:lnSpc>
                <a:spcPct val="150000"/>
              </a:lnSpc>
            </a:pPr>
            <a:endParaRPr lang="en-US" altLang="zh-CN" dirty="0"/>
          </a:p>
          <a:p>
            <a:pPr>
              <a:lnSpc>
                <a:spcPct val="150000"/>
              </a:lnSpc>
            </a:pPr>
            <a:r>
              <a:rPr lang="zh-CN" altLang="en-US" dirty="0"/>
              <a:t>        我们选择使用手机站作为被爬取对象，原因如下：</a:t>
            </a:r>
            <a:endParaRPr lang="en-US" altLang="zh-CN" dirty="0"/>
          </a:p>
          <a:p>
            <a:pPr>
              <a:lnSpc>
                <a:spcPct val="150000"/>
              </a:lnSpc>
            </a:pPr>
            <a:r>
              <a:rPr lang="zh-CN" altLang="en-US" dirty="0"/>
              <a:t>（</a:t>
            </a:r>
            <a:r>
              <a:rPr lang="en-US" altLang="zh-CN" dirty="0"/>
              <a:t>1</a:t>
            </a:r>
            <a:r>
              <a:rPr lang="zh-CN" altLang="en-US" dirty="0"/>
              <a:t>）手机站反爬策略较为简单，信息相对齐全，页面尺寸较小。</a:t>
            </a:r>
            <a:endParaRPr lang="en-US" altLang="zh-CN" dirty="0"/>
          </a:p>
          <a:p>
            <a:pPr>
              <a:lnSpc>
                <a:spcPct val="150000"/>
              </a:lnSpc>
            </a:pPr>
            <a:r>
              <a:rPr lang="zh-CN" altLang="en-US" dirty="0"/>
              <a:t>（</a:t>
            </a:r>
            <a:r>
              <a:rPr lang="en-US" altLang="zh-CN" dirty="0"/>
              <a:t>2</a:t>
            </a:r>
            <a:r>
              <a:rPr lang="zh-CN" altLang="en-US" dirty="0"/>
              <a:t>）手机站的</a:t>
            </a:r>
            <a:r>
              <a:rPr lang="en-US" altLang="zh-CN" dirty="0"/>
              <a:t>URL</a:t>
            </a:r>
            <a:r>
              <a:rPr lang="zh-CN" altLang="en-US" dirty="0"/>
              <a:t>与</a:t>
            </a:r>
            <a:r>
              <a:rPr lang="en-US" altLang="zh-CN" dirty="0"/>
              <a:t>API</a:t>
            </a:r>
            <a:r>
              <a:rPr lang="zh-CN" altLang="en-US" dirty="0"/>
              <a:t>可循，便于快速提取</a:t>
            </a:r>
            <a:r>
              <a:rPr lang="en-US" altLang="zh-CN" dirty="0"/>
              <a:t>URL</a:t>
            </a:r>
            <a:r>
              <a:rPr lang="zh-CN" altLang="en-US" dirty="0"/>
              <a:t>。</a:t>
            </a:r>
            <a:endParaRPr lang="en-US" altLang="zh-CN" dirty="0"/>
          </a:p>
          <a:p>
            <a:pPr>
              <a:lnSpc>
                <a:spcPct val="150000"/>
              </a:lnSpc>
            </a:pPr>
            <a:r>
              <a:rPr lang="zh-CN" altLang="en-US" dirty="0"/>
              <a:t>（</a:t>
            </a:r>
            <a:r>
              <a:rPr lang="en-US" altLang="zh-CN" dirty="0"/>
              <a:t>3</a:t>
            </a:r>
            <a:r>
              <a:rPr lang="zh-CN" altLang="en-US" dirty="0"/>
              <a:t>）手机站数据不是</a:t>
            </a:r>
            <a:r>
              <a:rPr lang="en-US" altLang="zh-CN" dirty="0"/>
              <a:t>lazy-loading</a:t>
            </a:r>
            <a:r>
              <a:rPr lang="zh-CN" altLang="en-US" dirty="0"/>
              <a:t>，而是直接存在页面当中。</a:t>
            </a:r>
            <a:endParaRPr lang="zh-CN" altLang="en-US" dirty="0"/>
          </a:p>
        </p:txBody>
      </p:sp>
    </p:spTree>
    <p:custDataLst>
      <p:tags r:id="rId6"/>
    </p:custDataLst>
  </p:cSld>
  <p:clrMapOvr>
    <a:masterClrMapping/>
  </p:clrMapOvr>
  <p:transition spd="slow" advTm="3000">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p:nvPr>
            <p:custDataLst>
              <p:tags r:id="rId1"/>
            </p:custDataLst>
          </p:nvPr>
        </p:nvSpPr>
        <p:spPr>
          <a:xfrm>
            <a:off x="8610586" y="509526"/>
            <a:ext cx="3581415" cy="6348469"/>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任意多边形: 形状 21"/>
          <p:cNvSpPr/>
          <p:nvPr>
            <p:custDataLst>
              <p:tags r:id="rId2"/>
            </p:custDataLst>
          </p:nvPr>
        </p:nvSpPr>
        <p:spPr>
          <a:xfrm rot="10800000">
            <a:off x="10205206" y="-27942"/>
            <a:ext cx="1799923" cy="118948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1"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2"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4" name="文本框 3"/>
          <p:cNvSpPr txBox="1"/>
          <p:nvPr/>
        </p:nvSpPr>
        <p:spPr>
          <a:xfrm>
            <a:off x="6294268" y="1603880"/>
            <a:ext cx="5317724" cy="4936608"/>
          </a:xfrm>
          <a:prstGeom prst="rect">
            <a:avLst/>
          </a:prstGeom>
          <a:noFill/>
        </p:spPr>
        <p:txBody>
          <a:bodyPr wrap="square" rtlCol="0">
            <a:spAutoFit/>
          </a:bodyPr>
          <a:lstStyle/>
          <a:p>
            <a:pPr>
              <a:lnSpc>
                <a:spcPct val="150000"/>
              </a:lnSpc>
            </a:pPr>
            <a:r>
              <a:rPr lang="en-US" altLang="zh-CN" sz="1400" dirty="0"/>
              <a:t>&lt; </a:t>
            </a:r>
            <a:r>
              <a:rPr lang="zh-CN" altLang="en-US" sz="1400" dirty="0"/>
              <a:t>左图 原始数据网站热门城市列表</a:t>
            </a:r>
            <a:endParaRPr lang="en-US" altLang="zh-CN" sz="1400" dirty="0"/>
          </a:p>
          <a:p>
            <a:pPr>
              <a:lnSpc>
                <a:spcPct val="150000"/>
              </a:lnSpc>
            </a:pPr>
            <a:endParaRPr lang="en-US" altLang="zh-CN" dirty="0"/>
          </a:p>
          <a:p>
            <a:pPr>
              <a:lnSpc>
                <a:spcPct val="150000"/>
              </a:lnSpc>
            </a:pPr>
            <a:r>
              <a:rPr lang="zh-CN" altLang="en-US" dirty="0"/>
              <a:t>        我们选择了热门城市作为爬取的对象，原因如下：</a:t>
            </a:r>
            <a:endParaRPr lang="en-US" altLang="zh-CN" dirty="0"/>
          </a:p>
          <a:p>
            <a:pPr>
              <a:lnSpc>
                <a:spcPct val="150000"/>
              </a:lnSpc>
            </a:pPr>
            <a:r>
              <a:rPr lang="zh-CN" altLang="en-US" dirty="0"/>
              <a:t>（</a:t>
            </a:r>
            <a:r>
              <a:rPr lang="en-US" altLang="zh-CN" dirty="0"/>
              <a:t>1</a:t>
            </a:r>
            <a:r>
              <a:rPr lang="zh-CN" altLang="en-US" dirty="0"/>
              <a:t>）热门城市数量相对较少，爬取难度较小，数据量不会过大。</a:t>
            </a:r>
            <a:endParaRPr lang="en-US" altLang="zh-CN" dirty="0"/>
          </a:p>
          <a:p>
            <a:pPr>
              <a:lnSpc>
                <a:spcPct val="150000"/>
              </a:lnSpc>
            </a:pPr>
            <a:r>
              <a:rPr lang="zh-CN" altLang="en-US" dirty="0"/>
              <a:t>（</a:t>
            </a:r>
            <a:r>
              <a:rPr lang="en-US" altLang="zh-CN" dirty="0"/>
              <a:t>2</a:t>
            </a:r>
            <a:r>
              <a:rPr lang="zh-CN" altLang="en-US" dirty="0"/>
              <a:t>）数据分析师属于较为顶端的新兴高技术工种，技术储备与知识储备需求大，热门城市岗位数量相对较多。</a:t>
            </a:r>
            <a:endParaRPr lang="en-US" altLang="zh-CN" dirty="0"/>
          </a:p>
          <a:p>
            <a:pPr>
              <a:lnSpc>
                <a:spcPct val="150000"/>
              </a:lnSpc>
            </a:pPr>
            <a:r>
              <a:rPr lang="zh-CN" altLang="en-US" dirty="0"/>
              <a:t>（</a:t>
            </a:r>
            <a:r>
              <a:rPr lang="en-US" altLang="zh-CN" dirty="0"/>
              <a:t>3</a:t>
            </a:r>
            <a:r>
              <a:rPr lang="zh-CN" altLang="en-US" dirty="0"/>
              <a:t>）热门城市岗位薪资数据较为合理，在高端与低端方面薪资能有明显差异，便于实践薪资预测的差异问题。</a:t>
            </a:r>
            <a:endParaRPr lang="zh-CN" altLang="en-US" dirty="0"/>
          </a:p>
        </p:txBody>
      </p:sp>
      <p:pic>
        <p:nvPicPr>
          <p:cNvPr id="5" name="图片 4"/>
          <p:cNvPicPr>
            <a:picLocks noChangeAspect="1"/>
          </p:cNvPicPr>
          <p:nvPr/>
        </p:nvPicPr>
        <p:blipFill>
          <a:blip r:embed="rId5"/>
          <a:stretch>
            <a:fillRect/>
          </a:stretch>
        </p:blipFill>
        <p:spPr>
          <a:xfrm>
            <a:off x="580008" y="1683516"/>
            <a:ext cx="4763165" cy="4706007"/>
          </a:xfrm>
          <a:prstGeom prst="rect">
            <a:avLst/>
          </a:prstGeom>
          <a:ln>
            <a:noFill/>
          </a:ln>
          <a:effectLst>
            <a:outerShdw blurRad="292100" dist="139700" dir="2700000" algn="tl" rotWithShape="0">
              <a:srgbClr val="333333">
                <a:alpha val="65000"/>
              </a:srgbClr>
            </a:outerShdw>
          </a:effectLst>
        </p:spPr>
      </p:pic>
    </p:spTree>
    <p:custDataLst>
      <p:tags r:id="rId6"/>
    </p:custDataLst>
  </p:cSld>
  <p:clrMapOvr>
    <a:masterClrMapping/>
  </p:clrMapOvr>
  <p:transition spd="slow" advTm="300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6200000">
            <a:off x="2371649" y="3342467"/>
            <a:ext cx="1822448" cy="45719"/>
          </a:xfrm>
          <a:prstGeom prst="rect">
            <a:avLst/>
          </a:prstGeom>
          <a:solidFill>
            <a:srgbClr val="09431F"/>
          </a:solidFill>
          <a:ln>
            <a:noFill/>
          </a:ln>
        </p:spPr>
        <p:txBody>
          <a:bodyPr anchor="ctr"/>
          <a:lstStyle/>
          <a:p>
            <a:pPr algn="ctr"/>
            <a:endParaRPr lang="zh-CN">
              <a:solidFill>
                <a:schemeClr val="lt1"/>
              </a:solidFill>
              <a:latin typeface="微软雅黑" panose="020B0503020204020204" pitchFamily="34" charset="-122"/>
              <a:ea typeface="微软雅黑" panose="020B0503020204020204" pitchFamily="34" charset="-122"/>
            </a:endParaRPr>
          </a:p>
        </p:txBody>
      </p:sp>
      <p:sp>
        <p:nvSpPr>
          <p:cNvPr id="3" name="文本框 12"/>
          <p:cNvSpPr txBox="1"/>
          <p:nvPr/>
        </p:nvSpPr>
        <p:spPr>
          <a:xfrm>
            <a:off x="874031" y="2829478"/>
            <a:ext cx="2209622" cy="1107996"/>
          </a:xfrm>
          <a:prstGeom prst="rect">
            <a:avLst/>
          </a:prstGeom>
          <a:noFill/>
        </p:spPr>
        <p:txBody>
          <a:bodyPr wrap="square">
            <a:spAutoFit/>
          </a:bodyPr>
          <a:lstStyle/>
          <a:p>
            <a:r>
              <a:rPr lang="zh-CN" sz="6600" b="1" dirty="0">
                <a:solidFill>
                  <a:srgbClr val="09431F"/>
                </a:solidFill>
                <a:latin typeface="华文中宋" panose="02010600040101010101" charset="-122"/>
                <a:ea typeface="华文中宋" panose="02010600040101010101" charset="-122"/>
                <a:cs typeface="华文中宋" panose="02010600040101010101" charset="-122"/>
              </a:rPr>
              <a:t>目 录</a:t>
            </a:r>
            <a:endParaRPr lang="zh-CN" sz="6600" b="1" dirty="0">
              <a:solidFill>
                <a:srgbClr val="09431F"/>
              </a:solidFill>
              <a:latin typeface="华文中宋" panose="02010600040101010101" charset="-122"/>
              <a:ea typeface="华文中宋" panose="02010600040101010101" charset="-122"/>
              <a:cs typeface="华文中宋" panose="02010600040101010101" charset="-122"/>
            </a:endParaRPr>
          </a:p>
        </p:txBody>
      </p:sp>
      <p:grpSp>
        <p:nvGrpSpPr>
          <p:cNvPr id="6" name="组合 41"/>
          <p:cNvGrpSpPr/>
          <p:nvPr/>
        </p:nvGrpSpPr>
        <p:grpSpPr>
          <a:xfrm>
            <a:off x="4326895" y="1397400"/>
            <a:ext cx="7854363" cy="4062442"/>
            <a:chOff x="5400759" y="1396265"/>
            <a:chExt cx="7854363" cy="4062442"/>
          </a:xfrm>
        </p:grpSpPr>
        <p:grpSp>
          <p:nvGrpSpPr>
            <p:cNvPr id="7" name="组合 14"/>
            <p:cNvGrpSpPr/>
            <p:nvPr/>
          </p:nvGrpSpPr>
          <p:grpSpPr>
            <a:xfrm>
              <a:off x="5415188" y="1396265"/>
              <a:ext cx="4174879" cy="578732"/>
              <a:chOff x="1343472" y="2420888"/>
              <a:chExt cx="4431116" cy="615006"/>
            </a:xfrm>
          </p:grpSpPr>
          <p:sp>
            <p:nvSpPr>
              <p:cNvPr id="24" name="矩形 23"/>
              <p:cNvSpPr/>
              <p:nvPr/>
            </p:nvSpPr>
            <p:spPr>
              <a:xfrm>
                <a:off x="1343472" y="2420888"/>
                <a:ext cx="612328" cy="612328"/>
              </a:xfrm>
              <a:prstGeom prst="rect">
                <a:avLst/>
              </a:prstGeom>
              <a:solidFill>
                <a:srgbClr val="09431F"/>
              </a:solidFill>
              <a:ln>
                <a:noFill/>
              </a:ln>
            </p:spPr>
            <p:txBody>
              <a:bodyPr vert="horz" wrap="square" lIns="91440" tIns="45720" rIns="91440" bIns="45720" numCol="1" spcCol="0" anchor="ctr" anchorCtr="0"/>
              <a:lstStyle/>
              <a:p>
                <a:pPr algn="ctr"/>
                <a:endParaRPr lang="zh-CN">
                  <a:solidFill>
                    <a:schemeClr val="lt1"/>
                  </a:solidFill>
                  <a:latin typeface="微软雅黑" panose="020B0503020204020204" pitchFamily="34" charset="-122"/>
                  <a:ea typeface="微软雅黑" panose="020B0503020204020204" pitchFamily="34" charset="-122"/>
                </a:endParaRPr>
              </a:p>
            </p:txBody>
          </p:sp>
          <p:sp>
            <p:nvSpPr>
              <p:cNvPr id="25" name="文本框 36"/>
              <p:cNvSpPr txBox="1"/>
              <p:nvPr/>
            </p:nvSpPr>
            <p:spPr>
              <a:xfrm>
                <a:off x="1355997" y="2479880"/>
                <a:ext cx="820030" cy="556014"/>
              </a:xfrm>
              <a:prstGeom prst="rect">
                <a:avLst/>
              </a:prstGeom>
              <a:noFill/>
            </p:spPr>
            <p:txBody>
              <a:bodyPr wrap="square">
                <a:spAutoFit/>
              </a:bodyPr>
              <a:lstStyle/>
              <a:p>
                <a:r>
                  <a:rPr lang="en-US" sz="2800" dirty="0">
                    <a:solidFill>
                      <a:schemeClr val="bg1">
                        <a:lumMod val="95000"/>
                      </a:schemeClr>
                    </a:solidFill>
                    <a:latin typeface="微软雅黑" panose="020B0503020204020204" pitchFamily="34" charset="-122"/>
                    <a:ea typeface="微软雅黑" panose="020B0503020204020204" pitchFamily="34" charset="-122"/>
                  </a:rPr>
                  <a:t>01</a:t>
                </a:r>
                <a:endParaRPr 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文本框 38"/>
              <p:cNvSpPr txBox="1"/>
              <p:nvPr/>
            </p:nvSpPr>
            <p:spPr>
              <a:xfrm>
                <a:off x="2387657" y="2465708"/>
                <a:ext cx="3386931" cy="523220"/>
              </a:xfrm>
              <a:prstGeom prst="rect">
                <a:avLst/>
              </a:prstGeom>
              <a:noFill/>
            </p:spPr>
            <p:txBody>
              <a:bodyPr wrap="square"/>
              <a:lstStyle/>
              <a:p>
                <a:r>
                  <a:rPr lang="zh-CN" altLang="en-US"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rPr>
                  <a:t>绪论</a:t>
                </a:r>
                <a:endParaRPr lang="zh-CN"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endParaRPr>
              </a:p>
            </p:txBody>
          </p:sp>
        </p:grpSp>
        <p:grpSp>
          <p:nvGrpSpPr>
            <p:cNvPr id="8" name="组合 15"/>
            <p:cNvGrpSpPr/>
            <p:nvPr/>
          </p:nvGrpSpPr>
          <p:grpSpPr>
            <a:xfrm>
              <a:off x="5415187" y="2283651"/>
              <a:ext cx="4064918" cy="576212"/>
              <a:chOff x="1343472" y="2420888"/>
              <a:chExt cx="4314407" cy="612328"/>
            </a:xfrm>
          </p:grpSpPr>
          <p:sp>
            <p:nvSpPr>
              <p:cNvPr id="21" name="矩形 20"/>
              <p:cNvSpPr/>
              <p:nvPr/>
            </p:nvSpPr>
            <p:spPr>
              <a:xfrm>
                <a:off x="1343472" y="2420888"/>
                <a:ext cx="612328" cy="612328"/>
              </a:xfrm>
              <a:prstGeom prst="rect">
                <a:avLst/>
              </a:prstGeom>
              <a:solidFill>
                <a:srgbClr val="09431F"/>
              </a:solidFill>
              <a:ln>
                <a:noFill/>
              </a:ln>
            </p:spPr>
            <p:txBody>
              <a:bodyPr vert="horz" wrap="square" lIns="91440" tIns="45720" rIns="91440" bIns="45720" numCol="1" spcCol="0" anchor="ctr" anchorCtr="0"/>
              <a:lstStyle/>
              <a:p>
                <a:pPr algn="ctr"/>
                <a:endParaRPr lang="zh-CN">
                  <a:solidFill>
                    <a:schemeClr val="lt1"/>
                  </a:solidFill>
                  <a:latin typeface="微软雅黑" panose="020B0503020204020204" pitchFamily="34" charset="-122"/>
                  <a:ea typeface="微软雅黑" panose="020B0503020204020204" pitchFamily="34" charset="-122"/>
                </a:endParaRPr>
              </a:p>
            </p:txBody>
          </p:sp>
          <p:sp>
            <p:nvSpPr>
              <p:cNvPr id="22" name="文本框 32"/>
              <p:cNvSpPr txBox="1"/>
              <p:nvPr/>
            </p:nvSpPr>
            <p:spPr>
              <a:xfrm>
                <a:off x="1346259" y="2463800"/>
                <a:ext cx="1360528" cy="556015"/>
              </a:xfrm>
              <a:prstGeom prst="rect">
                <a:avLst/>
              </a:prstGeom>
              <a:noFill/>
            </p:spPr>
            <p:txBody>
              <a:bodyPr wrap="square">
                <a:spAutoFit/>
              </a:bodyPr>
              <a:lstStyle/>
              <a:p>
                <a:r>
                  <a:rPr lang="en-US" sz="2800" dirty="0">
                    <a:solidFill>
                      <a:schemeClr val="bg1">
                        <a:lumMod val="95000"/>
                      </a:schemeClr>
                    </a:solidFill>
                    <a:latin typeface="微软雅黑" panose="020B0503020204020204" pitchFamily="34" charset="-122"/>
                    <a:ea typeface="微软雅黑" panose="020B0503020204020204" pitchFamily="34" charset="-122"/>
                  </a:rPr>
                  <a:t>02</a:t>
                </a:r>
                <a:endParaRPr 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3" name="文本框 34"/>
              <p:cNvSpPr txBox="1"/>
              <p:nvPr/>
            </p:nvSpPr>
            <p:spPr>
              <a:xfrm>
                <a:off x="2386831" y="2443817"/>
                <a:ext cx="3271048" cy="523219"/>
              </a:xfrm>
              <a:prstGeom prst="rect">
                <a:avLst/>
              </a:prstGeom>
              <a:noFill/>
            </p:spPr>
            <p:txBody>
              <a:bodyPr wrap="square"/>
              <a:lstStyle/>
              <a:p>
                <a:r>
                  <a:rPr lang="zh-CN" altLang="en-US" sz="3200" b="1" dirty="0">
                    <a:solidFill>
                      <a:schemeClr val="accent6">
                        <a:lumMod val="50000"/>
                      </a:schemeClr>
                    </a:solidFill>
                    <a:latin typeface="华文中宋" charset="0"/>
                    <a:ea typeface="华文中宋" charset="0"/>
                    <a:cs typeface="华文中宋" panose="02010600040101010101" charset="-122"/>
                  </a:rPr>
                  <a:t>预测方法</a:t>
                </a:r>
                <a:r>
                  <a:rPr lang="zh-CN" altLang="en-US"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rPr>
                  <a:t>概述</a:t>
                </a:r>
                <a:endParaRPr lang="zh-CN"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endParaRPr>
              </a:p>
            </p:txBody>
          </p:sp>
        </p:grpSp>
        <p:grpSp>
          <p:nvGrpSpPr>
            <p:cNvPr id="9" name="组合 16"/>
            <p:cNvGrpSpPr/>
            <p:nvPr/>
          </p:nvGrpSpPr>
          <p:grpSpPr>
            <a:xfrm>
              <a:off x="5400759" y="3160481"/>
              <a:ext cx="3188669" cy="576212"/>
              <a:chOff x="1343472" y="2420888"/>
              <a:chExt cx="3384378" cy="612328"/>
            </a:xfrm>
          </p:grpSpPr>
          <p:sp>
            <p:nvSpPr>
              <p:cNvPr id="18" name="矩形 17"/>
              <p:cNvSpPr/>
              <p:nvPr/>
            </p:nvSpPr>
            <p:spPr>
              <a:xfrm>
                <a:off x="1343472" y="2420888"/>
                <a:ext cx="612328" cy="612328"/>
              </a:xfrm>
              <a:prstGeom prst="rect">
                <a:avLst/>
              </a:prstGeom>
              <a:solidFill>
                <a:srgbClr val="09431F"/>
              </a:solidFill>
              <a:ln>
                <a:noFill/>
              </a:ln>
            </p:spPr>
            <p:txBody>
              <a:bodyPr vert="horz" wrap="square" lIns="91440" tIns="45720" rIns="91440" bIns="45720" numCol="1" spcCol="0" anchor="ctr" anchorCtr="0"/>
              <a:lstStyle/>
              <a:p>
                <a:pPr algn="ctr"/>
                <a:endParaRPr lang="zh-CN">
                  <a:solidFill>
                    <a:schemeClr val="lt1"/>
                  </a:solidFill>
                  <a:latin typeface="微软雅黑" panose="020B0503020204020204" pitchFamily="34" charset="-122"/>
                  <a:ea typeface="微软雅黑" panose="020B0503020204020204" pitchFamily="34" charset="-122"/>
                </a:endParaRPr>
              </a:p>
            </p:txBody>
          </p:sp>
          <p:sp>
            <p:nvSpPr>
              <p:cNvPr id="19" name="文本框 28"/>
              <p:cNvSpPr txBox="1"/>
              <p:nvPr/>
            </p:nvSpPr>
            <p:spPr>
              <a:xfrm>
                <a:off x="1346259" y="2463800"/>
                <a:ext cx="1224195" cy="556015"/>
              </a:xfrm>
              <a:prstGeom prst="rect">
                <a:avLst/>
              </a:prstGeom>
              <a:noFill/>
            </p:spPr>
            <p:txBody>
              <a:bodyPr wrap="square">
                <a:spAutoFit/>
              </a:bodyPr>
              <a:lstStyle/>
              <a:p>
                <a:r>
                  <a:rPr lang="en-US" sz="2800" dirty="0">
                    <a:solidFill>
                      <a:schemeClr val="bg1">
                        <a:lumMod val="95000"/>
                      </a:schemeClr>
                    </a:solidFill>
                    <a:latin typeface="微软雅黑" panose="020B0503020204020204" pitchFamily="34" charset="-122"/>
                    <a:ea typeface="微软雅黑" panose="020B0503020204020204" pitchFamily="34" charset="-122"/>
                  </a:rPr>
                  <a:t>03</a:t>
                </a:r>
                <a:endParaRPr 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文本框 30"/>
              <p:cNvSpPr txBox="1"/>
              <p:nvPr/>
            </p:nvSpPr>
            <p:spPr>
              <a:xfrm>
                <a:off x="2387658" y="2476500"/>
                <a:ext cx="2340192" cy="523220"/>
              </a:xfrm>
              <a:prstGeom prst="rect">
                <a:avLst/>
              </a:prstGeom>
              <a:noFill/>
            </p:spPr>
            <p:txBody>
              <a:bodyPr wrap="square"/>
              <a:lstStyle/>
              <a:p>
                <a:endParaRPr 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grpSp>
        <p:grpSp>
          <p:nvGrpSpPr>
            <p:cNvPr id="10" name="组合 17"/>
            <p:cNvGrpSpPr/>
            <p:nvPr/>
          </p:nvGrpSpPr>
          <p:grpSpPr>
            <a:xfrm>
              <a:off x="5400761" y="4015183"/>
              <a:ext cx="7854361" cy="576211"/>
              <a:chOff x="1343472" y="2420888"/>
              <a:chExt cx="8336431" cy="612328"/>
            </a:xfrm>
          </p:grpSpPr>
          <p:sp>
            <p:nvSpPr>
              <p:cNvPr id="15" name="矩形 14"/>
              <p:cNvSpPr/>
              <p:nvPr/>
            </p:nvSpPr>
            <p:spPr>
              <a:xfrm>
                <a:off x="1343472" y="2420888"/>
                <a:ext cx="612328" cy="612328"/>
              </a:xfrm>
              <a:prstGeom prst="rect">
                <a:avLst/>
              </a:prstGeom>
              <a:solidFill>
                <a:srgbClr val="09431F"/>
              </a:solidFill>
              <a:ln>
                <a:noFill/>
              </a:ln>
            </p:spPr>
            <p:txBody>
              <a:bodyPr vert="horz" wrap="square" lIns="91440" tIns="45720" rIns="91440" bIns="45720" numCol="1" spcCol="0" anchor="ctr" anchorCtr="0"/>
              <a:lstStyle/>
              <a:p>
                <a:pPr algn="ctr"/>
                <a:endParaRPr lang="zh-CN">
                  <a:solidFill>
                    <a:schemeClr val="lt1"/>
                  </a:solidFill>
                  <a:latin typeface="微软雅黑" panose="020B0503020204020204" pitchFamily="34" charset="-122"/>
                  <a:ea typeface="微软雅黑" panose="020B0503020204020204" pitchFamily="34" charset="-122"/>
                </a:endParaRPr>
              </a:p>
            </p:txBody>
          </p:sp>
          <p:sp>
            <p:nvSpPr>
              <p:cNvPr id="16" name="文本框 24"/>
              <p:cNvSpPr txBox="1"/>
              <p:nvPr/>
            </p:nvSpPr>
            <p:spPr>
              <a:xfrm>
                <a:off x="1346260" y="2463800"/>
                <a:ext cx="1300018" cy="556015"/>
              </a:xfrm>
              <a:prstGeom prst="rect">
                <a:avLst/>
              </a:prstGeom>
              <a:noFill/>
            </p:spPr>
            <p:txBody>
              <a:bodyPr wrap="square">
                <a:spAutoFit/>
              </a:bodyPr>
              <a:lstStyle/>
              <a:p>
                <a:r>
                  <a:rPr lang="en-US" sz="2800" dirty="0">
                    <a:solidFill>
                      <a:schemeClr val="bg1">
                        <a:lumMod val="95000"/>
                      </a:schemeClr>
                    </a:solidFill>
                    <a:latin typeface="微软雅黑" panose="020B0503020204020204" pitchFamily="34" charset="-122"/>
                    <a:ea typeface="微软雅黑" panose="020B0503020204020204" pitchFamily="34" charset="-122"/>
                  </a:rPr>
                  <a:t>04</a:t>
                </a:r>
                <a:endParaRPr 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文本框 26"/>
              <p:cNvSpPr txBox="1"/>
              <p:nvPr/>
            </p:nvSpPr>
            <p:spPr>
              <a:xfrm>
                <a:off x="2390742" y="2430309"/>
                <a:ext cx="7289161" cy="523219"/>
              </a:xfrm>
              <a:prstGeom prst="rect">
                <a:avLst/>
              </a:prstGeom>
              <a:noFill/>
            </p:spPr>
            <p:txBody>
              <a:bodyPr wrap="square"/>
              <a:lstStyle/>
              <a:p>
                <a:r>
                  <a:rPr lang="zh-CN" altLang="en-US"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rPr>
                  <a:t>基于神经网络的数据分析岗薪资预测</a:t>
                </a:r>
                <a:endParaRPr lang="zh-CN"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endParaRPr>
              </a:p>
            </p:txBody>
          </p:sp>
        </p:grpSp>
        <p:grpSp>
          <p:nvGrpSpPr>
            <p:cNvPr id="11" name="组合 18"/>
            <p:cNvGrpSpPr/>
            <p:nvPr/>
          </p:nvGrpSpPr>
          <p:grpSpPr>
            <a:xfrm>
              <a:off x="5414410" y="4882495"/>
              <a:ext cx="3766223" cy="576212"/>
              <a:chOff x="1357959" y="2405070"/>
              <a:chExt cx="3997379" cy="612327"/>
            </a:xfrm>
          </p:grpSpPr>
          <p:sp>
            <p:nvSpPr>
              <p:cNvPr id="12" name="矩形 19"/>
              <p:cNvSpPr/>
              <p:nvPr/>
            </p:nvSpPr>
            <p:spPr>
              <a:xfrm>
                <a:off x="1357959" y="2405070"/>
                <a:ext cx="612328" cy="612327"/>
              </a:xfrm>
              <a:prstGeom prst="rect">
                <a:avLst/>
              </a:prstGeom>
              <a:solidFill>
                <a:srgbClr val="09431F"/>
              </a:solidFill>
              <a:ln>
                <a:noFill/>
              </a:ln>
            </p:spPr>
            <p:txBody>
              <a:bodyPr vert="horz" wrap="square" lIns="91440" tIns="45720" rIns="91440" bIns="45720" numCol="1" spcCol="0" anchor="ctr" anchorCtr="0"/>
              <a:lstStyle/>
              <a:p>
                <a:pPr algn="ctr"/>
                <a:endParaRPr lang="zh-CN">
                  <a:solidFill>
                    <a:schemeClr val="lt1"/>
                  </a:solidFill>
                  <a:latin typeface="微软雅黑" panose="020B0503020204020204" pitchFamily="34" charset="-122"/>
                  <a:ea typeface="微软雅黑" panose="020B0503020204020204" pitchFamily="34" charset="-122"/>
                </a:endParaRPr>
              </a:p>
            </p:txBody>
          </p:sp>
          <p:sp>
            <p:nvSpPr>
              <p:cNvPr id="13" name="文本框 20"/>
              <p:cNvSpPr txBox="1"/>
              <p:nvPr/>
            </p:nvSpPr>
            <p:spPr>
              <a:xfrm>
                <a:off x="1375231" y="2452471"/>
                <a:ext cx="1300017" cy="556016"/>
              </a:xfrm>
              <a:prstGeom prst="rect">
                <a:avLst/>
              </a:prstGeom>
              <a:noFill/>
            </p:spPr>
            <p:txBody>
              <a:bodyPr wrap="square">
                <a:spAutoFit/>
              </a:bodyPr>
              <a:lstStyle/>
              <a:p>
                <a:r>
                  <a:rPr lang="en-US" sz="2800" dirty="0">
                    <a:solidFill>
                      <a:schemeClr val="bg1">
                        <a:lumMod val="95000"/>
                      </a:schemeClr>
                    </a:solidFill>
                    <a:latin typeface="微软雅黑" panose="020B0503020204020204" pitchFamily="34" charset="-122"/>
                    <a:ea typeface="微软雅黑" panose="020B0503020204020204" pitchFamily="34" charset="-122"/>
                  </a:rPr>
                  <a:t>05</a:t>
                </a:r>
                <a:endParaRPr 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文本框 22"/>
              <p:cNvSpPr txBox="1"/>
              <p:nvPr/>
            </p:nvSpPr>
            <p:spPr>
              <a:xfrm>
                <a:off x="2402143" y="2417433"/>
                <a:ext cx="2953195" cy="523222"/>
              </a:xfrm>
              <a:prstGeom prst="rect">
                <a:avLst/>
              </a:prstGeom>
              <a:noFill/>
            </p:spPr>
            <p:txBody>
              <a:bodyPr wrap="square"/>
              <a:lstStyle/>
              <a:p>
                <a:r>
                  <a:rPr lang="zh-CN" altLang="en-US"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rPr>
                  <a:t>总结</a:t>
                </a:r>
                <a:endParaRPr lang="zh-CN"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endParaRPr>
              </a:p>
            </p:txBody>
          </p:sp>
        </p:grpSp>
      </p:gr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79891" y="341621"/>
            <a:ext cx="3101292" cy="905388"/>
          </a:xfrm>
          <a:prstGeom prst="rect">
            <a:avLst/>
          </a:prstGeom>
        </p:spPr>
      </p:pic>
      <p:sp>
        <p:nvSpPr>
          <p:cNvPr id="28" name="文本框 26"/>
          <p:cNvSpPr txBox="1"/>
          <p:nvPr/>
        </p:nvSpPr>
        <p:spPr>
          <a:xfrm>
            <a:off x="5306586" y="3136687"/>
            <a:ext cx="4500930" cy="494136"/>
          </a:xfrm>
          <a:prstGeom prst="rect">
            <a:avLst/>
          </a:prstGeom>
          <a:noFill/>
        </p:spPr>
        <p:txBody>
          <a:bodyPr wrap="square"/>
          <a:lstStyle/>
          <a:p>
            <a:r>
              <a:rPr lang="zh-CN" altLang="en-US"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rPr>
              <a:t>数据爬取与预处理</a:t>
            </a:r>
            <a:endParaRPr lang="zh-CN" sz="3200" b="1" dirty="0">
              <a:solidFill>
                <a:schemeClr val="accent6">
                  <a:lumMod val="50000"/>
                </a:schemeClr>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p:nvPr>
            <p:custDataLst>
              <p:tags r:id="rId1"/>
            </p:custDataLst>
          </p:nvPr>
        </p:nvSpPr>
        <p:spPr>
          <a:xfrm>
            <a:off x="8610586" y="509526"/>
            <a:ext cx="3581415" cy="6348469"/>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任意多边形: 形状 21"/>
          <p:cNvSpPr/>
          <p:nvPr>
            <p:custDataLst>
              <p:tags r:id="rId2"/>
            </p:custDataLst>
          </p:nvPr>
        </p:nvSpPr>
        <p:spPr>
          <a:xfrm rot="10800000">
            <a:off x="10205206" y="-27942"/>
            <a:ext cx="1799923" cy="118948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1"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2"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4" name="文本框 3"/>
          <p:cNvSpPr txBox="1"/>
          <p:nvPr/>
        </p:nvSpPr>
        <p:spPr>
          <a:xfrm>
            <a:off x="6294268" y="1603880"/>
            <a:ext cx="5317724" cy="3599815"/>
          </a:xfrm>
          <a:prstGeom prst="rect">
            <a:avLst/>
          </a:prstGeom>
          <a:noFill/>
        </p:spPr>
        <p:txBody>
          <a:bodyPr wrap="square" rtlCol="0">
            <a:spAutoFit/>
          </a:bodyPr>
          <a:lstStyle/>
          <a:p>
            <a:pPr>
              <a:lnSpc>
                <a:spcPct val="150000"/>
              </a:lnSpc>
            </a:pPr>
            <a:r>
              <a:rPr lang="en-US" altLang="zh-CN" sz="1400" dirty="0"/>
              <a:t>&lt; </a:t>
            </a:r>
            <a:r>
              <a:rPr lang="zh-CN" altLang="en-US" sz="1400" dirty="0"/>
              <a:t>左图 原始数据网站详情页面</a:t>
            </a:r>
            <a:endParaRPr lang="en-US" altLang="zh-CN" sz="1400" dirty="0"/>
          </a:p>
          <a:p>
            <a:pPr>
              <a:lnSpc>
                <a:spcPct val="150000"/>
              </a:lnSpc>
            </a:pPr>
            <a:endParaRPr lang="en-US" altLang="zh-CN" dirty="0"/>
          </a:p>
          <a:p>
            <a:pPr>
              <a:lnSpc>
                <a:spcPct val="150000"/>
              </a:lnSpc>
            </a:pPr>
            <a:r>
              <a:rPr lang="zh-CN" altLang="en-US" dirty="0"/>
              <a:t>        </a:t>
            </a:r>
            <a:r>
              <a:rPr lang="zh-CN" altLang="en-US" sz="2400" dirty="0"/>
              <a:t>我们选择爬取了原始数据网站详情页面，以获取标签、描述信息、工作地址、企业信息，便于后续进一步筛选指标，扩大可选指标范围，优化模型的精度与鲁棒性。</a:t>
            </a:r>
            <a:endParaRPr lang="zh-CN" altLang="en-US" dirty="0"/>
          </a:p>
        </p:txBody>
      </p:sp>
      <p:pic>
        <p:nvPicPr>
          <p:cNvPr id="3" name="图片 2"/>
          <p:cNvPicPr>
            <a:picLocks noChangeAspect="1"/>
          </p:cNvPicPr>
          <p:nvPr/>
        </p:nvPicPr>
        <p:blipFill>
          <a:blip r:embed="rId5"/>
          <a:stretch>
            <a:fillRect/>
          </a:stretch>
        </p:blipFill>
        <p:spPr>
          <a:xfrm>
            <a:off x="1641069" y="1603880"/>
            <a:ext cx="2900039" cy="4946439"/>
          </a:xfrm>
          <a:prstGeom prst="rect">
            <a:avLst/>
          </a:prstGeom>
          <a:ln>
            <a:noFill/>
          </a:ln>
          <a:effectLst>
            <a:outerShdw blurRad="292100" dist="139700" dir="2700000" algn="tl" rotWithShape="0">
              <a:srgbClr val="333333">
                <a:alpha val="65000"/>
              </a:srgbClr>
            </a:outerShdw>
          </a:effectLst>
        </p:spPr>
      </p:pic>
    </p:spTree>
    <p:custDataLst>
      <p:tags r:id="rId6"/>
    </p:custDataLst>
  </p:cSld>
  <p:clrMapOvr>
    <a:masterClrMapping/>
  </p:clrMapOvr>
  <p:transition spd="slow" advTm="3000">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4"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7" name="文本框 6"/>
          <p:cNvSpPr txBox="1"/>
          <p:nvPr/>
        </p:nvSpPr>
        <p:spPr>
          <a:xfrm>
            <a:off x="714652" y="1769200"/>
            <a:ext cx="10762695" cy="3969385"/>
          </a:xfrm>
          <a:prstGeom prst="rect">
            <a:avLst/>
          </a:prstGeom>
          <a:noFill/>
        </p:spPr>
        <p:txBody>
          <a:bodyPr wrap="square">
            <a:spAutoFit/>
          </a:bodyPr>
          <a:lstStyle/>
          <a:p>
            <a:pPr>
              <a:lnSpc>
                <a:spcPct val="150000"/>
              </a:lnSpc>
              <a:spcBef>
                <a:spcPts val="0"/>
              </a:spcBef>
              <a:spcAft>
                <a:spcPts val="0"/>
              </a:spcAft>
            </a:pPr>
            <a:r>
              <a:rPr lang="zh-CN" altLang="en-US" sz="2400" dirty="0">
                <a:solidFill>
                  <a:srgbClr val="494949"/>
                </a:solidFill>
                <a:effectLst/>
                <a:latin typeface="宋体" pitchFamily="2" charset="-122"/>
                <a:ea typeface="宋体" pitchFamily="2" charset="-122"/>
              </a:rPr>
              <a:t>    爬虫系统模块主要分为 </a:t>
            </a:r>
            <a:r>
              <a:rPr lang="en-US" altLang="zh-CN" sz="2400" dirty="0">
                <a:solidFill>
                  <a:srgbClr val="494949"/>
                </a:solidFill>
                <a:effectLst/>
                <a:latin typeface="宋体" pitchFamily="2" charset="-122"/>
                <a:ea typeface="宋体" pitchFamily="2" charset="-122"/>
              </a:rPr>
              <a:t>HTTP </a:t>
            </a:r>
            <a:r>
              <a:rPr lang="zh-CN" altLang="en-US" sz="2400" dirty="0">
                <a:solidFill>
                  <a:srgbClr val="494949"/>
                </a:solidFill>
                <a:effectLst/>
                <a:latin typeface="宋体" pitchFamily="2" charset="-122"/>
                <a:ea typeface="宋体" pitchFamily="2" charset="-122"/>
              </a:rPr>
              <a:t>请求模块（</a:t>
            </a:r>
            <a:r>
              <a:rPr lang="en-US" altLang="zh-CN" sz="2400" dirty="0">
                <a:solidFill>
                  <a:srgbClr val="494949"/>
                </a:solidFill>
                <a:effectLst/>
                <a:latin typeface="Source Code Pro" panose="020B0509030403020204" pitchFamily="49" charset="0"/>
              </a:rPr>
              <a:t>requests </a:t>
            </a:r>
            <a:r>
              <a:rPr lang="zh-CN" altLang="en-US" sz="2400" dirty="0">
                <a:solidFill>
                  <a:srgbClr val="494949"/>
                </a:solidFill>
                <a:effectLst/>
                <a:latin typeface="宋体" pitchFamily="2" charset="-122"/>
                <a:ea typeface="宋体" pitchFamily="2" charset="-122"/>
              </a:rPr>
              <a:t>包）和 </a:t>
            </a:r>
            <a:r>
              <a:rPr lang="en-US" altLang="zh-CN" sz="2400" dirty="0">
                <a:solidFill>
                  <a:srgbClr val="494949"/>
                </a:solidFill>
                <a:effectLst/>
                <a:latin typeface="宋体" pitchFamily="2" charset="-122"/>
                <a:ea typeface="宋体" pitchFamily="2" charset="-122"/>
              </a:rPr>
              <a:t>HTML </a:t>
            </a:r>
            <a:r>
              <a:rPr lang="zh-CN" altLang="en-US" sz="2400" dirty="0">
                <a:solidFill>
                  <a:srgbClr val="494949"/>
                </a:solidFill>
                <a:effectLst/>
                <a:latin typeface="宋体" pitchFamily="2" charset="-122"/>
                <a:ea typeface="宋体" pitchFamily="2" charset="-122"/>
              </a:rPr>
              <a:t>解析模块（</a:t>
            </a:r>
            <a:r>
              <a:rPr lang="en-US" altLang="zh-CN" sz="2400" dirty="0">
                <a:solidFill>
                  <a:srgbClr val="494949"/>
                </a:solidFill>
                <a:effectLst/>
                <a:latin typeface="宋体" pitchFamily="2" charset="-122"/>
                <a:ea typeface="宋体" pitchFamily="2" charset="-122"/>
              </a:rPr>
              <a:t>bs4 </a:t>
            </a:r>
            <a:r>
              <a:rPr lang="zh-CN" altLang="en-US" sz="2400" dirty="0">
                <a:solidFill>
                  <a:srgbClr val="494949"/>
                </a:solidFill>
                <a:effectLst/>
                <a:latin typeface="宋体" pitchFamily="2" charset="-122"/>
                <a:ea typeface="宋体" pitchFamily="2" charset="-122"/>
              </a:rPr>
              <a:t>包与 </a:t>
            </a:r>
            <a:r>
              <a:rPr lang="en-US" altLang="zh-CN" sz="2400" dirty="0" err="1">
                <a:solidFill>
                  <a:srgbClr val="494949"/>
                </a:solidFill>
                <a:effectLst/>
                <a:latin typeface="Source Code Pro" panose="020B0509030403020204" pitchFamily="49" charset="0"/>
              </a:rPr>
              <a:t>lxml</a:t>
            </a:r>
            <a:r>
              <a:rPr lang="en-US" altLang="zh-CN" sz="2400" dirty="0">
                <a:solidFill>
                  <a:srgbClr val="494949"/>
                </a:solidFill>
                <a:effectLst/>
                <a:latin typeface="Source Code Pro" panose="020B0509030403020204" pitchFamily="49" charset="0"/>
              </a:rPr>
              <a:t> </a:t>
            </a:r>
            <a:r>
              <a:rPr lang="zh-CN" altLang="en-US" sz="2400" dirty="0">
                <a:solidFill>
                  <a:srgbClr val="494949"/>
                </a:solidFill>
                <a:effectLst/>
                <a:latin typeface="宋体" pitchFamily="2" charset="-122"/>
                <a:ea typeface="宋体" pitchFamily="2" charset="-122"/>
              </a:rPr>
              <a:t>包）。</a:t>
            </a:r>
            <a:endParaRPr lang="en-US" altLang="zh-CN" sz="2400" dirty="0">
              <a:solidFill>
                <a:srgbClr val="494949"/>
              </a:solidFill>
              <a:effectLst/>
              <a:latin typeface="宋体" pitchFamily="2" charset="-122"/>
              <a:ea typeface="宋体" pitchFamily="2" charset="-122"/>
            </a:endParaRPr>
          </a:p>
          <a:p>
            <a:pPr>
              <a:lnSpc>
                <a:spcPct val="150000"/>
              </a:lnSpc>
              <a:spcBef>
                <a:spcPts val="0"/>
              </a:spcBef>
              <a:spcAft>
                <a:spcPts val="0"/>
              </a:spcAft>
            </a:pPr>
            <a:endParaRPr lang="en-US" altLang="zh-CN" sz="2400" dirty="0">
              <a:solidFill>
                <a:srgbClr val="494949"/>
              </a:solidFill>
              <a:effectLst/>
              <a:latin typeface="宋体" pitchFamily="2" charset="-122"/>
              <a:ea typeface="宋体" pitchFamily="2" charset="-122"/>
            </a:endParaRPr>
          </a:p>
          <a:p>
            <a:pPr>
              <a:lnSpc>
                <a:spcPct val="150000"/>
              </a:lnSpc>
              <a:spcBef>
                <a:spcPts val="0"/>
              </a:spcBef>
              <a:spcAft>
                <a:spcPts val="0"/>
              </a:spcAft>
            </a:pPr>
            <a:r>
              <a:rPr lang="en-US" altLang="zh-CN" sz="2400" dirty="0">
                <a:solidFill>
                  <a:srgbClr val="494949"/>
                </a:solidFill>
                <a:latin typeface="宋体" pitchFamily="2" charset="-122"/>
                <a:ea typeface="宋体" pitchFamily="2" charset="-122"/>
              </a:rPr>
              <a:t>    </a:t>
            </a:r>
            <a:r>
              <a:rPr lang="zh-CN" altLang="en-US" sz="2400" dirty="0">
                <a:solidFill>
                  <a:srgbClr val="494949"/>
                </a:solidFill>
                <a:effectLst/>
                <a:latin typeface="宋体" pitchFamily="2" charset="-122"/>
                <a:ea typeface="宋体" pitchFamily="2" charset="-122"/>
              </a:rPr>
              <a:t>根据前途无忧网站架构，本文数据起先使用了 </a:t>
            </a:r>
            <a:r>
              <a:rPr lang="en-US" altLang="zh-CN" sz="2400" dirty="0">
                <a:solidFill>
                  <a:srgbClr val="494949"/>
                </a:solidFill>
                <a:effectLst/>
                <a:latin typeface="Source Code Pro" panose="020B0509030403020204" pitchFamily="49" charset="0"/>
              </a:rPr>
              <a:t>selenium web driver + chromium </a:t>
            </a:r>
            <a:r>
              <a:rPr lang="zh-CN" altLang="en-US" sz="2400" dirty="0">
                <a:solidFill>
                  <a:srgbClr val="494949"/>
                </a:solidFill>
                <a:effectLst/>
                <a:latin typeface="宋体" pitchFamily="2" charset="-122"/>
                <a:ea typeface="宋体" pitchFamily="2" charset="-122"/>
              </a:rPr>
              <a:t>的方式爬取，并使用 </a:t>
            </a:r>
            <a:r>
              <a:rPr lang="en-US" altLang="zh-CN" sz="2400" dirty="0">
                <a:solidFill>
                  <a:srgbClr val="494949"/>
                </a:solidFill>
                <a:effectLst/>
                <a:latin typeface="Source Code Pro" panose="020B0509030403020204" pitchFamily="49" charset="0"/>
              </a:rPr>
              <a:t>web driver</a:t>
            </a:r>
            <a:r>
              <a:rPr lang="zh-CN" altLang="en-US" sz="2400" dirty="0">
                <a:solidFill>
                  <a:srgbClr val="494949"/>
                </a:solidFill>
                <a:effectLst/>
                <a:latin typeface="宋体" pitchFamily="2" charset="-122"/>
                <a:ea typeface="宋体" pitchFamily="2" charset="-122"/>
              </a:rPr>
              <a:t> 的 </a:t>
            </a:r>
            <a:r>
              <a:rPr lang="en-US" altLang="zh-CN" sz="2400" dirty="0" err="1">
                <a:solidFill>
                  <a:srgbClr val="494949"/>
                </a:solidFill>
                <a:effectLst/>
                <a:latin typeface="Source Code Pro" panose="020B0509030403020204" pitchFamily="49" charset="0"/>
              </a:rPr>
              <a:t>find_elements_by_css_selector</a:t>
            </a:r>
            <a:r>
              <a:rPr lang="en-US" altLang="zh-CN" sz="2400" dirty="0">
                <a:solidFill>
                  <a:srgbClr val="494949"/>
                </a:solidFill>
                <a:effectLst/>
                <a:latin typeface="Source Code Pro" panose="020B0509030403020204" pitchFamily="49" charset="0"/>
              </a:rPr>
              <a:t> </a:t>
            </a:r>
            <a:r>
              <a:rPr lang="zh-CN" altLang="en-US" sz="2400" dirty="0">
                <a:solidFill>
                  <a:srgbClr val="494949"/>
                </a:solidFill>
                <a:effectLst/>
                <a:latin typeface="宋体" pitchFamily="2" charset="-122"/>
                <a:ea typeface="宋体" pitchFamily="2" charset="-122"/>
              </a:rPr>
              <a:t>方法进行元素选取。该方法</a:t>
            </a:r>
            <a:r>
              <a:rPr lang="zh-CN" altLang="en-US" sz="2400" b="1" dirty="0">
                <a:solidFill>
                  <a:srgbClr val="494949"/>
                </a:solidFill>
                <a:effectLst/>
                <a:latin typeface="宋体" pitchFamily="2" charset="-122"/>
                <a:ea typeface="宋体" pitchFamily="2" charset="-122"/>
              </a:rPr>
              <a:t>耗时久、效率低</a:t>
            </a:r>
            <a:r>
              <a:rPr lang="zh-CN" altLang="en-US" sz="2400" dirty="0">
                <a:solidFill>
                  <a:srgbClr val="494949"/>
                </a:solidFill>
                <a:effectLst/>
                <a:latin typeface="宋体" pitchFamily="2" charset="-122"/>
                <a:ea typeface="宋体" pitchFamily="2" charset="-122"/>
              </a:rPr>
              <a:t>，最终</a:t>
            </a:r>
            <a:r>
              <a:rPr lang="zh-CN" altLang="en-US" sz="2400" b="1" dirty="0">
                <a:solidFill>
                  <a:srgbClr val="494949"/>
                </a:solidFill>
                <a:effectLst/>
                <a:latin typeface="宋体" pitchFamily="2" charset="-122"/>
                <a:ea typeface="宋体" pitchFamily="2" charset="-122"/>
              </a:rPr>
              <a:t>被弃用</a:t>
            </a:r>
            <a:r>
              <a:rPr lang="zh-CN" altLang="en-US" sz="2400" dirty="0">
                <a:solidFill>
                  <a:srgbClr val="494949"/>
                </a:solidFill>
                <a:effectLst/>
                <a:latin typeface="宋体" pitchFamily="2" charset="-122"/>
                <a:ea typeface="宋体" pitchFamily="2" charset="-122"/>
              </a:rPr>
              <a:t>。</a:t>
            </a:r>
            <a:endParaRPr lang="zh-CN" altLang="en-US" sz="1600" dirty="0">
              <a:solidFill>
                <a:srgbClr val="494949"/>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16189" y="1815411"/>
            <a:ext cx="7315200" cy="3969385"/>
          </a:xfrm>
          <a:prstGeom prst="rect">
            <a:avLst/>
          </a:prstGeom>
          <a:noFill/>
        </p:spPr>
        <p:txBody>
          <a:bodyPr wrap="square" rtlCol="0" anchor="t">
            <a:spAutoFit/>
          </a:bodyPr>
          <a:p>
            <a:pPr>
              <a:lnSpc>
                <a:spcPct val="150000"/>
              </a:lnSpc>
              <a:spcBef>
                <a:spcPts val="0"/>
              </a:spcBef>
              <a:spcAft>
                <a:spcPts val="0"/>
              </a:spcAft>
            </a:pPr>
            <a:r>
              <a:rPr lang="en-US" altLang="zh-CN" sz="2400" dirty="0">
                <a:solidFill>
                  <a:srgbClr val="494949"/>
                </a:solidFill>
                <a:latin typeface="宋体" pitchFamily="2" charset="-122"/>
                <a:ea typeface="宋体" pitchFamily="2" charset="-122"/>
                <a:sym typeface="+mn-ea"/>
              </a:rPr>
              <a:t>   </a:t>
            </a:r>
            <a:r>
              <a:rPr lang="zh-CN" altLang="en-US" sz="2400" dirty="0">
                <a:solidFill>
                  <a:srgbClr val="494949"/>
                </a:solidFill>
                <a:latin typeface="宋体" pitchFamily="2" charset="-122"/>
                <a:ea typeface="宋体" pitchFamily="2" charset="-122"/>
                <a:sym typeface="+mn-ea"/>
              </a:rPr>
              <a:t>经过反复尝试后，我们最终</a:t>
            </a:r>
            <a:r>
              <a:rPr lang="zh-CN" altLang="en-US" sz="2400" dirty="0">
                <a:solidFill>
                  <a:srgbClr val="494949"/>
                </a:solidFill>
                <a:effectLst/>
                <a:latin typeface="宋体" pitchFamily="2" charset="-122"/>
                <a:ea typeface="宋体" pitchFamily="2" charset="-122"/>
                <a:sym typeface="+mn-ea"/>
              </a:rPr>
              <a:t>选择使用 </a:t>
            </a:r>
            <a:r>
              <a:rPr lang="en-US" altLang="zh-CN" sz="2400" dirty="0">
                <a:solidFill>
                  <a:srgbClr val="494949"/>
                </a:solidFill>
                <a:effectLst/>
                <a:latin typeface="Source Code Pro" panose="020B0509030403020204" pitchFamily="49" charset="0"/>
                <a:sym typeface="+mn-ea"/>
              </a:rPr>
              <a:t>requests </a:t>
            </a:r>
            <a:r>
              <a:rPr lang="zh-CN" altLang="en-US" sz="2400" dirty="0">
                <a:solidFill>
                  <a:srgbClr val="494949"/>
                </a:solidFill>
                <a:effectLst/>
                <a:latin typeface="宋体" pitchFamily="2" charset="-122"/>
                <a:ea typeface="宋体" pitchFamily="2" charset="-122"/>
                <a:sym typeface="+mn-ea"/>
              </a:rPr>
              <a:t>包进行数据爬取，获取到 </a:t>
            </a:r>
            <a:r>
              <a:rPr lang="en-US" altLang="zh-CN" sz="2400" dirty="0">
                <a:solidFill>
                  <a:srgbClr val="494949"/>
                </a:solidFill>
                <a:effectLst/>
                <a:latin typeface="宋体" pitchFamily="2" charset="-122"/>
                <a:ea typeface="宋体" pitchFamily="2" charset="-122"/>
                <a:sym typeface="+mn-ea"/>
              </a:rPr>
              <a:t>HTML </a:t>
            </a:r>
            <a:r>
              <a:rPr lang="zh-CN" altLang="en-US" sz="2400" dirty="0">
                <a:solidFill>
                  <a:srgbClr val="494949"/>
                </a:solidFill>
                <a:effectLst/>
                <a:latin typeface="宋体" pitchFamily="2" charset="-122"/>
                <a:ea typeface="宋体" pitchFamily="2" charset="-122"/>
                <a:sym typeface="+mn-ea"/>
              </a:rPr>
              <a:t>源代码再使用 </a:t>
            </a:r>
            <a:r>
              <a:rPr lang="en-US" altLang="zh-CN" sz="2400" dirty="0">
                <a:solidFill>
                  <a:srgbClr val="494949"/>
                </a:solidFill>
                <a:effectLst/>
                <a:latin typeface="Source Code Pro" panose="020B0509030403020204" pitchFamily="49" charset="0"/>
                <a:sym typeface="+mn-ea"/>
              </a:rPr>
              <a:t>bs4 </a:t>
            </a:r>
            <a:r>
              <a:rPr lang="zh-CN" altLang="en-US" sz="2400" dirty="0">
                <a:solidFill>
                  <a:srgbClr val="494949"/>
                </a:solidFill>
                <a:effectLst/>
                <a:latin typeface="宋体" pitchFamily="2" charset="-122"/>
                <a:ea typeface="宋体" pitchFamily="2" charset="-122"/>
                <a:sym typeface="+mn-ea"/>
              </a:rPr>
              <a:t>包进行解析。</a:t>
            </a:r>
            <a:endParaRPr lang="zh-CN" altLang="en-US" sz="2400" dirty="0">
              <a:solidFill>
                <a:srgbClr val="494949"/>
              </a:solidFill>
              <a:effectLst/>
              <a:latin typeface="宋体" pitchFamily="2" charset="-122"/>
              <a:ea typeface="宋体" pitchFamily="2" charset="-122"/>
            </a:endParaRPr>
          </a:p>
          <a:p>
            <a:pPr>
              <a:lnSpc>
                <a:spcPct val="150000"/>
              </a:lnSpc>
              <a:spcBef>
                <a:spcPts val="0"/>
              </a:spcBef>
              <a:spcAft>
                <a:spcPts val="0"/>
              </a:spcAft>
            </a:pPr>
            <a:endParaRPr lang="zh-CN" altLang="en-US" sz="2400" dirty="0">
              <a:solidFill>
                <a:srgbClr val="494949"/>
              </a:solidFill>
              <a:effectLst/>
              <a:latin typeface="宋体" pitchFamily="2" charset="-122"/>
              <a:ea typeface="宋体" pitchFamily="2" charset="-122"/>
            </a:endParaRPr>
          </a:p>
          <a:p>
            <a:pPr>
              <a:lnSpc>
                <a:spcPct val="150000"/>
              </a:lnSpc>
              <a:spcBef>
                <a:spcPts val="0"/>
              </a:spcBef>
              <a:spcAft>
                <a:spcPts val="0"/>
              </a:spcAft>
            </a:pPr>
            <a:r>
              <a:rPr lang="zh-CN" altLang="en-US" sz="2400" b="1" dirty="0">
                <a:solidFill>
                  <a:srgbClr val="494949"/>
                </a:solidFill>
                <a:effectLst/>
                <a:latin typeface="宋体" pitchFamily="2" charset="-122"/>
                <a:ea typeface="宋体" pitchFamily="2" charset="-122"/>
                <a:sym typeface="+mn-ea"/>
              </a:rPr>
              <a:t>获取内容：标题、标签、薪资、企业名称、企业类型、工作地点、学历要求和工作经验要求、描述信息、日期。</a:t>
            </a:r>
            <a:endParaRPr lang="zh-CN" altLang="en-US" sz="2400"/>
          </a:p>
        </p:txBody>
      </p:sp>
      <p:sp>
        <p:nvSpPr>
          <p:cNvPr id="3"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4"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3863" y="1332018"/>
            <a:ext cx="7702069" cy="7229418"/>
          </a:xfrm>
          <a:prstGeom prst="rect">
            <a:avLst/>
          </a:prstGeom>
          <a:noFill/>
        </p:spPr>
        <p:txBody>
          <a:bodyPr wrap="square">
            <a:noAutofit/>
          </a:bodyPr>
          <a:lstStyle/>
          <a:p>
            <a:pPr>
              <a:lnSpc>
                <a:spcPct val="150000"/>
              </a:lnSpc>
            </a:pPr>
            <a:r>
              <a:rPr lang="zh-CN" altLang="en-US" dirty="0">
                <a:solidFill>
                  <a:schemeClr val="accent3">
                    <a:lumMod val="75000"/>
                  </a:schemeClr>
                </a:solidFill>
              </a:rPr>
              <a:t>https://msearch.51job.com/job_list.php?jobarea=030200&amp;keyword=%E6%95%B0%E6%8D%AE%E5%88%86%E6%9E%90%E5%B8%88&amp;keywordtype=2&amp;funtype=&amp;indtype=&amp;saltype=</a:t>
            </a:r>
            <a:r>
              <a:rPr lang="en-US" altLang="zh-CN" dirty="0">
                <a:solidFill>
                  <a:schemeClr val="accent3">
                    <a:lumMod val="75000"/>
                  </a:schemeClr>
                </a:solidFill>
              </a:rPr>
              <a:t>&amp;page=1</a:t>
            </a:r>
            <a:endParaRPr lang="en-US" altLang="zh-CN" sz="2400" dirty="0">
              <a:solidFill>
                <a:schemeClr val="accent3">
                  <a:lumMod val="75000"/>
                </a:schemeClr>
              </a:solidFill>
            </a:endParaRPr>
          </a:p>
          <a:p>
            <a:pPr>
              <a:lnSpc>
                <a:spcPct val="150000"/>
              </a:lnSpc>
            </a:pPr>
            <a:endParaRPr lang="en-US" altLang="zh-CN" sz="2400" dirty="0"/>
          </a:p>
          <a:p>
            <a:pPr>
              <a:lnSpc>
                <a:spcPct val="150000"/>
              </a:lnSpc>
            </a:pPr>
            <a:r>
              <a:rPr lang="zh-CN" altLang="en-US" sz="2400" dirty="0"/>
              <a:t>上文为标准列表的格式，其中：</a:t>
            </a:r>
            <a:endParaRPr lang="en-US" altLang="zh-CN" sz="2400" dirty="0"/>
          </a:p>
          <a:p>
            <a:pPr>
              <a:lnSpc>
                <a:spcPct val="150000"/>
              </a:lnSpc>
            </a:pPr>
            <a:r>
              <a:rPr lang="en-US" altLang="zh-CN" sz="2400" b="1" dirty="0"/>
              <a:t>【</a:t>
            </a:r>
            <a:r>
              <a:rPr lang="en-US" altLang="zh-CN" sz="2400" b="1" dirty="0" err="1"/>
              <a:t>JobArea</a:t>
            </a:r>
            <a:r>
              <a:rPr lang="en-US" altLang="zh-CN" sz="2400" b="1" dirty="0"/>
              <a:t>】</a:t>
            </a:r>
            <a:r>
              <a:rPr lang="zh-CN" altLang="en-US" sz="2400" dirty="0"/>
              <a:t>搜寻的城市，为前途无忧内部编号，可从城市选择页面直接获得。</a:t>
            </a:r>
            <a:endParaRPr lang="en-US" altLang="zh-CN" sz="2400" dirty="0"/>
          </a:p>
          <a:p>
            <a:pPr>
              <a:lnSpc>
                <a:spcPct val="150000"/>
              </a:lnSpc>
            </a:pPr>
            <a:r>
              <a:rPr lang="en-US" altLang="zh-CN" sz="2400" b="1" dirty="0"/>
              <a:t>【</a:t>
            </a:r>
            <a:r>
              <a:rPr lang="en-US" altLang="zh-CN" sz="2400" b="1" dirty="0" err="1"/>
              <a:t>KeyWord</a:t>
            </a:r>
            <a:r>
              <a:rPr lang="en-US" altLang="zh-CN" sz="2400" b="1" dirty="0"/>
              <a:t>】</a:t>
            </a:r>
            <a:r>
              <a:rPr lang="zh-CN" altLang="en-US" sz="2400" dirty="0"/>
              <a:t>固定值，为中文“数据分析师”的</a:t>
            </a:r>
            <a:r>
              <a:rPr lang="en-US" altLang="zh-CN" sz="2400" dirty="0"/>
              <a:t>URL</a:t>
            </a:r>
            <a:r>
              <a:rPr lang="zh-CN" altLang="en-US" sz="2400" dirty="0"/>
              <a:t>编码</a:t>
            </a:r>
            <a:endParaRPr lang="en-US" altLang="zh-CN" sz="2400" dirty="0"/>
          </a:p>
          <a:p>
            <a:pPr>
              <a:lnSpc>
                <a:spcPct val="150000"/>
              </a:lnSpc>
            </a:pPr>
            <a:r>
              <a:rPr lang="en-US" altLang="zh-CN" sz="2400" b="1" dirty="0"/>
              <a:t>【Page】</a:t>
            </a:r>
            <a:r>
              <a:rPr lang="zh-CN" altLang="en-US" sz="2400" dirty="0"/>
              <a:t>页面</a:t>
            </a:r>
            <a:r>
              <a:rPr lang="en-US" altLang="zh-CN" sz="2400" dirty="0"/>
              <a:t>id</a:t>
            </a:r>
            <a:r>
              <a:rPr lang="zh-CN" altLang="en-US" sz="2400" dirty="0"/>
              <a:t>，从</a:t>
            </a:r>
            <a:r>
              <a:rPr lang="en-US" altLang="zh-CN" sz="2400" dirty="0"/>
              <a:t>1</a:t>
            </a:r>
            <a:r>
              <a:rPr lang="zh-CN" altLang="en-US" sz="2400" dirty="0"/>
              <a:t>开始</a:t>
            </a:r>
            <a:endParaRPr lang="en-US" altLang="zh-CN" sz="2400" dirty="0"/>
          </a:p>
        </p:txBody>
      </p:sp>
      <p:sp>
        <p:nvSpPr>
          <p:cNvPr id="4"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5"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pic>
        <p:nvPicPr>
          <p:cNvPr id="2" name="图片 1" descr="upload_470531271"/>
          <p:cNvPicPr>
            <a:picLocks noChangeAspect="1"/>
          </p:cNvPicPr>
          <p:nvPr/>
        </p:nvPicPr>
        <p:blipFill>
          <a:blip r:embed="rId3"/>
          <a:stretch>
            <a:fillRect/>
          </a:stretch>
        </p:blipFill>
        <p:spPr>
          <a:xfrm>
            <a:off x="273794" y="2046377"/>
            <a:ext cx="3287076" cy="388863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0705" y="2075768"/>
            <a:ext cx="4322607" cy="4393982"/>
          </a:xfrm>
          <a:prstGeom prst="rect">
            <a:avLst/>
          </a:prstGeom>
        </p:spPr>
        <p:txBody>
          <a:bodyPr vert="horz" lIns="91440" tIns="45720" rIns="91440" bIns="45720" rtlCol="0">
            <a:normAutofit/>
          </a:bodyPr>
          <a:lstStyle/>
          <a:p>
            <a:pPr indent="-228600">
              <a:lnSpc>
                <a:spcPct val="150000"/>
              </a:lnSpc>
              <a:spcAft>
                <a:spcPts val="600"/>
              </a:spcAft>
              <a:buFont typeface="Arial" panose="020B0604020202020204" pitchFamily="34" charset="0"/>
              <a:buChar char="•"/>
            </a:pPr>
            <a:r>
              <a:rPr lang="zh-CN" altLang="en-US" sz="2000" dirty="0"/>
              <a:t>导入的库的列表：</a:t>
            </a:r>
            <a:endParaRPr lang="en-US" altLang="zh-CN" sz="2000" dirty="0"/>
          </a:p>
          <a:p>
            <a:pPr indent="-228600">
              <a:lnSpc>
                <a:spcPct val="150000"/>
              </a:lnSpc>
              <a:spcAft>
                <a:spcPts val="600"/>
              </a:spcAft>
              <a:buFont typeface="Arial" panose="020B0604020202020204" pitchFamily="34" charset="0"/>
              <a:buChar char="•"/>
            </a:pPr>
            <a:r>
              <a:rPr lang="en-US" altLang="zh-CN" sz="2000" dirty="0"/>
              <a:t>【requests】</a:t>
            </a:r>
            <a:r>
              <a:rPr lang="zh-CN" altLang="en-US" sz="2000" dirty="0"/>
              <a:t>用于作</a:t>
            </a:r>
            <a:r>
              <a:rPr lang="en-US" altLang="zh-CN" sz="2000" dirty="0"/>
              <a:t>HTTP</a:t>
            </a:r>
            <a:r>
              <a:rPr lang="zh-CN" altLang="en-US" sz="2000" dirty="0"/>
              <a:t>请求</a:t>
            </a:r>
            <a:endParaRPr lang="en-US" altLang="zh-CN" sz="2000" dirty="0"/>
          </a:p>
          <a:p>
            <a:pPr indent="-228600">
              <a:lnSpc>
                <a:spcPct val="150000"/>
              </a:lnSpc>
              <a:spcAft>
                <a:spcPts val="600"/>
              </a:spcAft>
              <a:buFont typeface="Arial" panose="020B0604020202020204" pitchFamily="34" charset="0"/>
              <a:buChar char="•"/>
            </a:pPr>
            <a:r>
              <a:rPr lang="en-US" altLang="zh-CN" sz="2000" dirty="0"/>
              <a:t>【bs4】</a:t>
            </a:r>
            <a:r>
              <a:rPr lang="zh-CN" altLang="en-US" sz="2000" dirty="0"/>
              <a:t>用于</a:t>
            </a:r>
            <a:r>
              <a:rPr lang="en-US" altLang="zh-CN" sz="2000" dirty="0"/>
              <a:t>HTML</a:t>
            </a:r>
            <a:r>
              <a:rPr lang="zh-CN" altLang="en-US" sz="2000" dirty="0"/>
              <a:t>解析</a:t>
            </a:r>
            <a:endParaRPr lang="en-US" altLang="zh-CN" sz="2000" dirty="0"/>
          </a:p>
          <a:p>
            <a:pPr indent="-228600">
              <a:lnSpc>
                <a:spcPct val="150000"/>
              </a:lnSpc>
              <a:spcAft>
                <a:spcPts val="600"/>
              </a:spcAft>
              <a:buFont typeface="Arial" panose="020B0604020202020204" pitchFamily="34" charset="0"/>
              <a:buChar char="•"/>
            </a:pPr>
            <a:r>
              <a:rPr lang="en-US" altLang="zh-CN" sz="2000" dirty="0"/>
              <a:t>【meta】</a:t>
            </a:r>
            <a:r>
              <a:rPr lang="zh-CN" altLang="en-US" sz="2000" dirty="0"/>
              <a:t>、</a:t>
            </a:r>
            <a:r>
              <a:rPr lang="en-US" altLang="zh-CN" sz="2000" dirty="0"/>
              <a:t>【models】</a:t>
            </a:r>
            <a:r>
              <a:rPr lang="zh-CN" altLang="en-US" sz="2000" dirty="0"/>
              <a:t>数据模型</a:t>
            </a:r>
            <a:endParaRPr lang="en-US" altLang="zh-CN" sz="2000" dirty="0"/>
          </a:p>
          <a:p>
            <a:pPr indent="-228600">
              <a:lnSpc>
                <a:spcPct val="150000"/>
              </a:lnSpc>
              <a:spcAft>
                <a:spcPts val="600"/>
              </a:spcAft>
              <a:buFont typeface="Arial" panose="020B0604020202020204" pitchFamily="34" charset="0"/>
              <a:buChar char="•"/>
            </a:pPr>
            <a:r>
              <a:rPr lang="en-US" altLang="zh-CN" sz="2000" dirty="0"/>
              <a:t>【threading】</a:t>
            </a:r>
            <a:r>
              <a:rPr lang="zh-CN" altLang="en-US" sz="2000" dirty="0"/>
              <a:t>多线程</a:t>
            </a:r>
            <a:endParaRPr lang="en-US" altLang="zh-CN" sz="2000" dirty="0"/>
          </a:p>
          <a:p>
            <a:pPr indent="-228600">
              <a:lnSpc>
                <a:spcPct val="150000"/>
              </a:lnSpc>
              <a:spcAft>
                <a:spcPts val="600"/>
              </a:spcAft>
              <a:buFont typeface="Arial" panose="020B0604020202020204" pitchFamily="34" charset="0"/>
              <a:buChar char="•"/>
            </a:pPr>
            <a:r>
              <a:rPr lang="en-US" altLang="zh-CN" sz="2000" dirty="0"/>
              <a:t>【logging】</a:t>
            </a:r>
            <a:r>
              <a:rPr lang="zh-CN" altLang="en-US" sz="2000" dirty="0"/>
              <a:t>、</a:t>
            </a:r>
            <a:r>
              <a:rPr lang="en-US" altLang="zh-CN" sz="2000" dirty="0"/>
              <a:t>【</a:t>
            </a:r>
            <a:r>
              <a:rPr lang="en-US" altLang="zh-CN" sz="2000" dirty="0" err="1"/>
              <a:t>coloredlogs</a:t>
            </a:r>
            <a:r>
              <a:rPr lang="en-US" altLang="zh-CN" sz="2000" dirty="0"/>
              <a:t>】</a:t>
            </a:r>
            <a:r>
              <a:rPr lang="zh-CN" altLang="en-US" sz="2000" dirty="0"/>
              <a:t>日志输出</a:t>
            </a:r>
            <a:endParaRPr lang="en-US" altLang="zh-CN" sz="2000" dirty="0"/>
          </a:p>
        </p:txBody>
      </p:sp>
      <p:pic>
        <p:nvPicPr>
          <p:cNvPr id="4" name="图片 3"/>
          <p:cNvPicPr>
            <a:picLocks noChangeAspect="1"/>
          </p:cNvPicPr>
          <p:nvPr/>
        </p:nvPicPr>
        <p:blipFill>
          <a:blip r:embed="rId1"/>
          <a:stretch>
            <a:fillRect/>
          </a:stretch>
        </p:blipFill>
        <p:spPr>
          <a:xfrm>
            <a:off x="5452432" y="2416460"/>
            <a:ext cx="6253212" cy="3708299"/>
          </a:xfrm>
          <a:prstGeom prst="rect">
            <a:avLst/>
          </a:prstGeom>
        </p:spPr>
      </p:pic>
      <p:sp>
        <p:nvSpPr>
          <p:cNvPr id="14"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8"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41283" y="2109457"/>
            <a:ext cx="8709434" cy="742385"/>
          </a:xfrm>
          <a:prstGeom prst="rect">
            <a:avLst/>
          </a:prstGeom>
        </p:spPr>
        <p:txBody>
          <a:bodyPr vert="horz" lIns="91440" tIns="45720" rIns="91440" bIns="45720" rtlCol="0">
            <a:normAutofit/>
          </a:bodyPr>
          <a:lstStyle/>
          <a:p>
            <a:pPr>
              <a:lnSpc>
                <a:spcPct val="150000"/>
              </a:lnSpc>
              <a:spcAft>
                <a:spcPts val="600"/>
              </a:spcAft>
            </a:pPr>
            <a:r>
              <a:rPr lang="zh-CN" altLang="en-US" sz="3200" dirty="0"/>
              <a:t>函数 </a:t>
            </a:r>
            <a:r>
              <a:rPr lang="en-US" altLang="zh-CN" sz="3200" dirty="0" err="1"/>
              <a:t>get_url</a:t>
            </a:r>
            <a:r>
              <a:rPr lang="zh-CN" altLang="en-US" sz="3200" dirty="0"/>
              <a:t>：工厂函数，用于自动化生成</a:t>
            </a:r>
            <a:r>
              <a:rPr lang="en-US" altLang="zh-CN" sz="3200" dirty="0"/>
              <a:t>URL</a:t>
            </a:r>
            <a:r>
              <a:rPr lang="zh-CN" altLang="en-US" sz="3200" dirty="0"/>
              <a:t>。</a:t>
            </a:r>
            <a:endParaRPr lang="en-US" altLang="zh-CN" sz="3200" dirty="0"/>
          </a:p>
        </p:txBody>
      </p:sp>
      <p:pic>
        <p:nvPicPr>
          <p:cNvPr id="5" name="图片 4"/>
          <p:cNvPicPr>
            <a:picLocks noChangeAspect="1"/>
          </p:cNvPicPr>
          <p:nvPr/>
        </p:nvPicPr>
        <p:blipFill>
          <a:blip r:embed="rId1"/>
          <a:stretch>
            <a:fillRect/>
          </a:stretch>
        </p:blipFill>
        <p:spPr>
          <a:xfrm>
            <a:off x="0" y="2996754"/>
            <a:ext cx="12192000" cy="1326276"/>
          </a:xfrm>
          <a:prstGeom prst="rect">
            <a:avLst/>
          </a:prstGeom>
        </p:spPr>
      </p:pic>
      <p:sp>
        <p:nvSpPr>
          <p:cNvPr id="4"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6"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0" y="1146770"/>
            <a:ext cx="9679273" cy="5711230"/>
          </a:xfrm>
          <a:prstGeom prst="rect">
            <a:avLst/>
          </a:prstGeom>
        </p:spPr>
      </p:pic>
      <p:sp>
        <p:nvSpPr>
          <p:cNvPr id="3" name="文本框 2"/>
          <p:cNvSpPr txBox="1"/>
          <p:nvPr/>
        </p:nvSpPr>
        <p:spPr>
          <a:xfrm>
            <a:off x="9679272" y="1215045"/>
            <a:ext cx="2512727" cy="4880728"/>
          </a:xfrm>
          <a:prstGeom prst="rect">
            <a:avLst/>
          </a:prstGeom>
        </p:spPr>
        <p:txBody>
          <a:bodyPr vert="horz" lIns="91440" tIns="45720" rIns="91440" bIns="45720" rtlCol="0" anchor="ctr">
            <a:normAutofit/>
          </a:bodyPr>
          <a:lstStyle/>
          <a:p>
            <a:pPr algn="ctr">
              <a:lnSpc>
                <a:spcPct val="150000"/>
              </a:lnSpc>
              <a:spcBef>
                <a:spcPct val="0"/>
              </a:spcBef>
              <a:spcAft>
                <a:spcPts val="600"/>
              </a:spcAft>
            </a:pPr>
            <a:r>
              <a:rPr lang="en-US" altLang="zh-CN" sz="2800" dirty="0" err="1">
                <a:solidFill>
                  <a:schemeClr val="tx1">
                    <a:lumMod val="85000"/>
                    <a:lumOff val="15000"/>
                  </a:schemeClr>
                </a:solidFill>
                <a:latin typeface="+mj-lt"/>
                <a:ea typeface="+mj-ea"/>
                <a:cs typeface="+mj-cs"/>
              </a:rPr>
              <a:t>iterate_zones</a:t>
            </a:r>
            <a:r>
              <a:rPr lang="en-US" altLang="zh-CN" sz="2800" dirty="0">
                <a:solidFill>
                  <a:schemeClr val="tx1">
                    <a:lumMod val="85000"/>
                    <a:lumOff val="15000"/>
                  </a:schemeClr>
                </a:solidFill>
                <a:latin typeface="+mj-lt"/>
                <a:ea typeface="+mj-ea"/>
                <a:cs typeface="+mj-cs"/>
              </a:rPr>
              <a:t> </a:t>
            </a:r>
            <a:endParaRPr lang="en-US" altLang="zh-CN" sz="2800" dirty="0">
              <a:solidFill>
                <a:schemeClr val="tx1">
                  <a:lumMod val="85000"/>
                  <a:lumOff val="15000"/>
                </a:schemeClr>
              </a:solidFill>
              <a:latin typeface="+mj-lt"/>
              <a:ea typeface="+mj-ea"/>
              <a:cs typeface="+mj-cs"/>
            </a:endParaRPr>
          </a:p>
          <a:p>
            <a:pPr algn="ctr">
              <a:lnSpc>
                <a:spcPct val="150000"/>
              </a:lnSpc>
              <a:spcBef>
                <a:spcPct val="0"/>
              </a:spcBef>
              <a:spcAft>
                <a:spcPts val="600"/>
              </a:spcAft>
            </a:pPr>
            <a:r>
              <a:rPr lang="zh-CN" altLang="en-US" sz="2800" dirty="0">
                <a:solidFill>
                  <a:schemeClr val="tx1">
                    <a:lumMod val="85000"/>
                    <a:lumOff val="15000"/>
                  </a:schemeClr>
                </a:solidFill>
                <a:latin typeface="+mj-lt"/>
                <a:ea typeface="+mj-ea"/>
                <a:cs typeface="+mj-cs"/>
              </a:rPr>
              <a:t>遍历地区</a:t>
            </a:r>
            <a:endParaRPr lang="en-US" altLang="zh-CN" sz="2800" dirty="0">
              <a:solidFill>
                <a:schemeClr val="tx1">
                  <a:lumMod val="85000"/>
                  <a:lumOff val="15000"/>
                </a:schemeClr>
              </a:solidFill>
              <a:latin typeface="+mj-lt"/>
              <a:ea typeface="+mj-ea"/>
              <a:cs typeface="+mj-cs"/>
            </a:endParaRPr>
          </a:p>
          <a:p>
            <a:pPr algn="ctr">
              <a:lnSpc>
                <a:spcPct val="150000"/>
              </a:lnSpc>
              <a:spcBef>
                <a:spcPct val="0"/>
              </a:spcBef>
              <a:spcAft>
                <a:spcPts val="600"/>
              </a:spcAft>
            </a:pPr>
            <a:endParaRPr lang="en-US" altLang="zh-CN" sz="3600" dirty="0">
              <a:solidFill>
                <a:schemeClr val="tx1">
                  <a:lumMod val="85000"/>
                  <a:lumOff val="15000"/>
                </a:schemeClr>
              </a:solidFill>
              <a:latin typeface="+mj-lt"/>
              <a:ea typeface="+mj-ea"/>
              <a:cs typeface="+mj-cs"/>
            </a:endParaRPr>
          </a:p>
          <a:p>
            <a:pPr algn="ctr">
              <a:lnSpc>
                <a:spcPct val="150000"/>
              </a:lnSpc>
              <a:spcBef>
                <a:spcPct val="0"/>
              </a:spcBef>
              <a:spcAft>
                <a:spcPts val="600"/>
              </a:spcAft>
            </a:pPr>
            <a:r>
              <a:rPr lang="en-US" altLang="zh-CN" sz="2800" dirty="0" err="1">
                <a:solidFill>
                  <a:schemeClr val="tx1">
                    <a:lumMod val="85000"/>
                    <a:lumOff val="15000"/>
                  </a:schemeClr>
                </a:solidFill>
                <a:latin typeface="+mj-lt"/>
                <a:ea typeface="+mj-ea"/>
                <a:cs typeface="+mj-cs"/>
              </a:rPr>
              <a:t>iterate_zone</a:t>
            </a:r>
            <a:r>
              <a:rPr lang="en-US" altLang="zh-CN" sz="2800" dirty="0">
                <a:solidFill>
                  <a:schemeClr val="tx1">
                    <a:lumMod val="85000"/>
                    <a:lumOff val="15000"/>
                  </a:schemeClr>
                </a:solidFill>
                <a:latin typeface="+mj-lt"/>
                <a:ea typeface="+mj-ea"/>
                <a:cs typeface="+mj-cs"/>
              </a:rPr>
              <a:t> </a:t>
            </a:r>
            <a:endParaRPr lang="en-US" altLang="zh-CN" sz="2800" dirty="0">
              <a:solidFill>
                <a:schemeClr val="tx1">
                  <a:lumMod val="85000"/>
                  <a:lumOff val="15000"/>
                </a:schemeClr>
              </a:solidFill>
              <a:latin typeface="+mj-lt"/>
              <a:ea typeface="+mj-ea"/>
              <a:cs typeface="+mj-cs"/>
            </a:endParaRPr>
          </a:p>
          <a:p>
            <a:pPr algn="ctr">
              <a:lnSpc>
                <a:spcPct val="150000"/>
              </a:lnSpc>
              <a:spcBef>
                <a:spcPct val="0"/>
              </a:spcBef>
              <a:spcAft>
                <a:spcPts val="600"/>
              </a:spcAft>
            </a:pPr>
            <a:r>
              <a:rPr lang="zh-CN" altLang="en-US" sz="2800" dirty="0">
                <a:solidFill>
                  <a:schemeClr val="tx1">
                    <a:lumMod val="85000"/>
                    <a:lumOff val="15000"/>
                  </a:schemeClr>
                </a:solidFill>
                <a:latin typeface="+mj-lt"/>
                <a:ea typeface="+mj-ea"/>
                <a:cs typeface="+mj-cs"/>
              </a:rPr>
              <a:t>遍历地区页面</a:t>
            </a:r>
            <a:endParaRPr lang="en-US" altLang="zh-CN" sz="2800" dirty="0">
              <a:solidFill>
                <a:schemeClr val="tx1">
                  <a:lumMod val="85000"/>
                  <a:lumOff val="15000"/>
                </a:schemeClr>
              </a:solidFill>
              <a:latin typeface="+mj-lt"/>
              <a:ea typeface="+mj-ea"/>
              <a:cs typeface="+mj-cs"/>
            </a:endParaRPr>
          </a:p>
        </p:txBody>
      </p:sp>
      <p:sp>
        <p:nvSpPr>
          <p:cNvPr id="10"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2"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 y="0"/>
            <a:ext cx="13154996" cy="6858000"/>
          </a:xfrm>
          <a:prstGeom prst="rect">
            <a:avLst/>
          </a:prstGeom>
        </p:spPr>
      </p:pic>
      <p:sp>
        <p:nvSpPr>
          <p:cNvPr id="3" name="文本框 2"/>
          <p:cNvSpPr txBox="1"/>
          <p:nvPr/>
        </p:nvSpPr>
        <p:spPr>
          <a:xfrm>
            <a:off x="5799408" y="619278"/>
            <a:ext cx="5747658" cy="4518779"/>
          </a:xfrm>
          <a:prstGeom prst="rect">
            <a:avLst/>
          </a:prstGeom>
        </p:spPr>
        <p:txBody>
          <a:bodyPr vert="horz" lIns="91440" tIns="45720" rIns="91440" bIns="45720" rtlCol="0" anchor="ctr">
            <a:normAutofit fontScale="92500" lnSpcReduction="20000"/>
          </a:bodyPr>
          <a:lstStyle/>
          <a:p>
            <a:pPr algn="ctr">
              <a:lnSpc>
                <a:spcPct val="150000"/>
              </a:lnSpc>
              <a:spcBef>
                <a:spcPct val="0"/>
              </a:spcBef>
              <a:spcAft>
                <a:spcPts val="600"/>
              </a:spcAft>
            </a:pPr>
            <a:r>
              <a:rPr lang="en-US" altLang="zh-CN" sz="3600" dirty="0" err="1">
                <a:solidFill>
                  <a:schemeClr val="bg1"/>
                </a:solidFill>
                <a:latin typeface="+mj-lt"/>
                <a:ea typeface="+mj-ea"/>
                <a:cs typeface="+mj-cs"/>
              </a:rPr>
              <a:t>iterate_jobs</a:t>
            </a:r>
            <a:r>
              <a:rPr lang="en-US" altLang="zh-CN" sz="3600" dirty="0">
                <a:solidFill>
                  <a:schemeClr val="bg1"/>
                </a:solidFill>
                <a:latin typeface="+mj-lt"/>
                <a:ea typeface="+mj-ea"/>
                <a:cs typeface="+mj-cs"/>
              </a:rPr>
              <a:t> </a:t>
            </a:r>
            <a:endParaRPr lang="en-US" altLang="zh-CN" sz="3600" dirty="0">
              <a:solidFill>
                <a:schemeClr val="bg1"/>
              </a:solidFill>
              <a:latin typeface="+mj-lt"/>
              <a:ea typeface="+mj-ea"/>
              <a:cs typeface="+mj-cs"/>
            </a:endParaRPr>
          </a:p>
          <a:p>
            <a:pPr algn="ctr">
              <a:lnSpc>
                <a:spcPct val="150000"/>
              </a:lnSpc>
              <a:spcBef>
                <a:spcPct val="0"/>
              </a:spcBef>
              <a:spcAft>
                <a:spcPts val="600"/>
              </a:spcAft>
            </a:pPr>
            <a:r>
              <a:rPr lang="zh-CN" altLang="en-US" sz="3600" dirty="0">
                <a:solidFill>
                  <a:schemeClr val="bg1"/>
                </a:solidFill>
                <a:latin typeface="+mj-lt"/>
                <a:ea typeface="+mj-ea"/>
                <a:cs typeface="+mj-cs"/>
              </a:rPr>
              <a:t>遍历列表页面内的职位</a:t>
            </a:r>
            <a:endParaRPr lang="en-US" altLang="zh-CN" sz="3600" dirty="0">
              <a:solidFill>
                <a:schemeClr val="bg1"/>
              </a:solidFill>
              <a:latin typeface="+mj-lt"/>
              <a:ea typeface="+mj-ea"/>
              <a:cs typeface="+mj-cs"/>
            </a:endParaRPr>
          </a:p>
          <a:p>
            <a:pPr algn="ctr">
              <a:lnSpc>
                <a:spcPct val="150000"/>
              </a:lnSpc>
              <a:spcBef>
                <a:spcPct val="0"/>
              </a:spcBef>
              <a:spcAft>
                <a:spcPts val="600"/>
              </a:spcAft>
            </a:pPr>
            <a:endParaRPr lang="en-US" altLang="zh-CN" sz="3600" dirty="0">
              <a:solidFill>
                <a:schemeClr val="bg1"/>
              </a:solidFill>
              <a:latin typeface="+mj-lt"/>
              <a:ea typeface="+mj-ea"/>
              <a:cs typeface="+mj-cs"/>
            </a:endParaRPr>
          </a:p>
          <a:p>
            <a:pPr algn="ctr">
              <a:lnSpc>
                <a:spcPct val="150000"/>
              </a:lnSpc>
              <a:spcBef>
                <a:spcPct val="0"/>
              </a:spcBef>
              <a:spcAft>
                <a:spcPts val="600"/>
              </a:spcAft>
            </a:pPr>
            <a:endParaRPr lang="en-US" altLang="zh-CN" sz="3600" dirty="0">
              <a:solidFill>
                <a:schemeClr val="bg1"/>
              </a:solidFill>
              <a:latin typeface="+mj-lt"/>
              <a:ea typeface="+mj-ea"/>
              <a:cs typeface="+mj-cs"/>
            </a:endParaRPr>
          </a:p>
          <a:p>
            <a:pPr algn="ctr">
              <a:lnSpc>
                <a:spcPct val="150000"/>
              </a:lnSpc>
              <a:spcBef>
                <a:spcPct val="0"/>
              </a:spcBef>
              <a:spcAft>
                <a:spcPts val="600"/>
              </a:spcAft>
            </a:pPr>
            <a:endParaRPr lang="en-US" altLang="zh-CN" sz="3600" dirty="0">
              <a:solidFill>
                <a:schemeClr val="bg1"/>
              </a:solidFill>
              <a:latin typeface="+mj-lt"/>
              <a:ea typeface="+mj-ea"/>
              <a:cs typeface="+mj-cs"/>
            </a:endParaRPr>
          </a:p>
          <a:p>
            <a:pPr algn="ctr">
              <a:lnSpc>
                <a:spcPct val="150000"/>
              </a:lnSpc>
              <a:spcBef>
                <a:spcPct val="0"/>
              </a:spcBef>
              <a:spcAft>
                <a:spcPts val="600"/>
              </a:spcAft>
            </a:pPr>
            <a:r>
              <a:rPr lang="en-US" altLang="zh-CN" sz="3600" dirty="0" err="1">
                <a:solidFill>
                  <a:schemeClr val="bg1"/>
                </a:solidFill>
                <a:latin typeface="+mj-lt"/>
                <a:ea typeface="+mj-ea"/>
                <a:cs typeface="+mj-cs"/>
              </a:rPr>
              <a:t>get_job_description</a:t>
            </a:r>
            <a:r>
              <a:rPr lang="en-US" altLang="zh-CN" sz="3600" dirty="0">
                <a:solidFill>
                  <a:schemeClr val="bg1"/>
                </a:solidFill>
                <a:latin typeface="+mj-lt"/>
                <a:ea typeface="+mj-ea"/>
                <a:cs typeface="+mj-cs"/>
              </a:rPr>
              <a:t> </a:t>
            </a:r>
            <a:r>
              <a:rPr lang="zh-CN" altLang="en-US" sz="3600" dirty="0">
                <a:solidFill>
                  <a:schemeClr val="bg1"/>
                </a:solidFill>
                <a:latin typeface="+mj-lt"/>
                <a:ea typeface="+mj-ea"/>
                <a:cs typeface="+mj-cs"/>
              </a:rPr>
              <a:t>解析职位</a:t>
            </a:r>
            <a:endParaRPr lang="en-US" altLang="zh-CN" sz="3600" dirty="0">
              <a:solidFill>
                <a:schemeClr val="bg1"/>
              </a:solidFill>
              <a:latin typeface="+mj-lt"/>
              <a:ea typeface="+mj-ea"/>
              <a:cs typeface="+mj-cs"/>
            </a:endParaRPr>
          </a:p>
        </p:txBody>
      </p:sp>
      <p:sp>
        <p:nvSpPr>
          <p:cNvPr id="8" name="矩形 7"/>
          <p:cNvSpPr/>
          <p:nvPr/>
        </p:nvSpPr>
        <p:spPr>
          <a:xfrm>
            <a:off x="11622790" y="0"/>
            <a:ext cx="569210" cy="6858000"/>
          </a:xfrm>
          <a:prstGeom prst="rect">
            <a:avLst/>
          </a:prstGeom>
          <a:solidFill>
            <a:srgbClr val="303841"/>
          </a:solidFill>
          <a:ln>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4"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pic>
        <p:nvPicPr>
          <p:cNvPr id="9" name="图片 8" descr="图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406" y="1657024"/>
            <a:ext cx="9493188" cy="4814945"/>
          </a:xfrm>
          <a:prstGeom prst="rect">
            <a:avLst/>
          </a:prstGeom>
          <a:ln>
            <a:noFill/>
          </a:ln>
          <a:effectLst>
            <a:softEdge rad="112500"/>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岗位数据爬取</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4"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pic>
        <p:nvPicPr>
          <p:cNvPr id="6" name="图片 5" descr="图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 y="1894735"/>
            <a:ext cx="10229850" cy="413385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79891" y="355269"/>
            <a:ext cx="3101292" cy="905388"/>
          </a:xfrm>
          <a:prstGeom prst="rect">
            <a:avLst/>
          </a:prstGeom>
        </p:spPr>
      </p:pic>
      <p:sp>
        <p:nvSpPr>
          <p:cNvPr id="11" name="文本框 10"/>
          <p:cNvSpPr txBox="1"/>
          <p:nvPr/>
        </p:nvSpPr>
        <p:spPr>
          <a:xfrm>
            <a:off x="1233838" y="2282766"/>
            <a:ext cx="10368861" cy="1107996"/>
          </a:xfrm>
          <a:prstGeom prst="rect">
            <a:avLst/>
          </a:prstGeom>
          <a:noFill/>
        </p:spPr>
        <p:txBody>
          <a:bodyPr wrap="square" rtlCol="0">
            <a:spAutoFit/>
          </a:bodyPr>
          <a:lstStyle/>
          <a:p>
            <a:pPr algn="ctr"/>
            <a:r>
              <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rPr>
              <a:t>绪论</a:t>
            </a:r>
            <a:endPar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endParaRPr>
          </a:p>
        </p:txBody>
      </p:sp>
      <p:sp>
        <p:nvSpPr>
          <p:cNvPr id="16" name="椭圆 15"/>
          <p:cNvSpPr/>
          <p:nvPr/>
        </p:nvSpPr>
        <p:spPr>
          <a:xfrm>
            <a:off x="4012543" y="2499195"/>
            <a:ext cx="601233" cy="601233"/>
          </a:xfrm>
          <a:prstGeom prst="ellipse">
            <a:avLst/>
          </a:prstGeom>
          <a:solidFill>
            <a:srgbClr val="014E2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lang="zh-CN" altLang="en-US"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组合 68"/>
          <p:cNvGrpSpPr/>
          <p:nvPr/>
        </p:nvGrpSpPr>
        <p:grpSpPr>
          <a:xfrm>
            <a:off x="3965415" y="3430146"/>
            <a:ext cx="4291346" cy="58204"/>
            <a:chOff x="1773217" y="5185185"/>
            <a:chExt cx="8645561" cy="44820"/>
          </a:xfrm>
        </p:grpSpPr>
        <p:cxnSp>
          <p:nvCxnSpPr>
            <p:cNvPr id="18" name="直接连接符 69"/>
            <p:cNvCxnSpPr/>
            <p:nvPr/>
          </p:nvCxnSpPr>
          <p:spPr>
            <a:xfrm>
              <a:off x="1773218" y="5185185"/>
              <a:ext cx="8645560" cy="0"/>
            </a:xfrm>
            <a:prstGeom prst="line">
              <a:avLst/>
            </a:prstGeom>
            <a:ln w="31750">
              <a:solidFill>
                <a:srgbClr val="014E21"/>
              </a:solidFill>
            </a:ln>
          </p:spPr>
          <p:style>
            <a:lnRef idx="1">
              <a:schemeClr val="accent1"/>
            </a:lnRef>
            <a:fillRef idx="0">
              <a:schemeClr val="accent1"/>
            </a:fillRef>
            <a:effectRef idx="0">
              <a:schemeClr val="accent1"/>
            </a:effectRef>
            <a:fontRef idx="minor">
              <a:schemeClr val="tx1"/>
            </a:fontRef>
          </p:style>
        </p:cxnSp>
        <p:cxnSp>
          <p:nvCxnSpPr>
            <p:cNvPr id="19" name="直接连接符 70"/>
            <p:cNvCxnSpPr/>
            <p:nvPr/>
          </p:nvCxnSpPr>
          <p:spPr>
            <a:xfrm>
              <a:off x="1773217" y="5230005"/>
              <a:ext cx="8645560" cy="0"/>
            </a:xfrm>
            <a:prstGeom prst="line">
              <a:avLst/>
            </a:prstGeom>
            <a:ln w="12700">
              <a:solidFill>
                <a:srgbClr val="014E2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25"/>
          <p:cNvSpPr txBox="1"/>
          <p:nvPr/>
        </p:nvSpPr>
        <p:spPr>
          <a:xfrm>
            <a:off x="505842" y="388250"/>
            <a:ext cx="3416320"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岗位数据预处理</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22" name="直线连接符 2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pic>
        <p:nvPicPr>
          <p:cNvPr id="32" name="Drawing 17" descr="图片"/>
          <p:cNvPicPr/>
          <p:nvPr/>
        </p:nvPicPr>
        <p:blipFill>
          <a:blip r:embed="rId3"/>
          <a:stretch>
            <a:fillRect/>
          </a:stretch>
        </p:blipFill>
        <p:spPr>
          <a:xfrm>
            <a:off x="365760" y="1477820"/>
            <a:ext cx="8484555" cy="2195680"/>
          </a:xfrm>
          <a:prstGeom prst="rect">
            <a:avLst/>
          </a:prstGeom>
        </p:spPr>
      </p:pic>
      <p:pic>
        <p:nvPicPr>
          <p:cNvPr id="33" name="Drawing 18" descr="图片"/>
          <p:cNvPicPr/>
          <p:nvPr/>
        </p:nvPicPr>
        <p:blipFill>
          <a:blip r:embed="rId4"/>
          <a:stretch>
            <a:fillRect/>
          </a:stretch>
        </p:blipFill>
        <p:spPr>
          <a:xfrm>
            <a:off x="300357" y="4147295"/>
            <a:ext cx="10072468" cy="1832511"/>
          </a:xfrm>
          <a:prstGeom prst="rect">
            <a:avLst/>
          </a:prstGeom>
        </p:spPr>
      </p:pic>
      <p:sp>
        <p:nvSpPr>
          <p:cNvPr id="19" name="文本框 18"/>
          <p:cNvSpPr txBox="1"/>
          <p:nvPr/>
        </p:nvSpPr>
        <p:spPr>
          <a:xfrm>
            <a:off x="505842" y="3743840"/>
            <a:ext cx="8344473" cy="400110"/>
          </a:xfrm>
          <a:prstGeom prst="rect">
            <a:avLst/>
          </a:prstGeom>
          <a:noFill/>
        </p:spPr>
        <p:txBody>
          <a:bodyPr wrap="square" rtlCol="0">
            <a:spAutoFit/>
          </a:bodyPr>
          <a:lstStyle/>
          <a:p>
            <a:r>
              <a:rPr lang="zh-CN" altLang="en-US" sz="2000" b="1" dirty="0"/>
              <a:t>预处理前数据</a:t>
            </a:r>
            <a:endParaRPr lang="zh-CN" altLang="en-US" sz="2000" b="1" dirty="0"/>
          </a:p>
        </p:txBody>
      </p:sp>
      <p:sp>
        <p:nvSpPr>
          <p:cNvPr id="35" name="文本框 34"/>
          <p:cNvSpPr txBox="1"/>
          <p:nvPr/>
        </p:nvSpPr>
        <p:spPr>
          <a:xfrm>
            <a:off x="505841" y="6025398"/>
            <a:ext cx="8344473" cy="400110"/>
          </a:xfrm>
          <a:prstGeom prst="rect">
            <a:avLst/>
          </a:prstGeom>
          <a:noFill/>
        </p:spPr>
        <p:txBody>
          <a:bodyPr wrap="square" rtlCol="0">
            <a:spAutoFit/>
          </a:bodyPr>
          <a:lstStyle/>
          <a:p>
            <a:r>
              <a:rPr lang="zh-CN" altLang="en-US" sz="2000" b="1" dirty="0"/>
              <a:t>预处理后数据</a:t>
            </a:r>
            <a:endParaRPr lang="zh-CN" altLang="en-US" sz="2000" b="1" dirty="0"/>
          </a:p>
        </p:txBody>
      </p:sp>
      <p:sp>
        <p:nvSpPr>
          <p:cNvPr id="20" name="文本框 19"/>
          <p:cNvSpPr txBox="1"/>
          <p:nvPr/>
        </p:nvSpPr>
        <p:spPr>
          <a:xfrm>
            <a:off x="9071210" y="1753540"/>
            <a:ext cx="2235419" cy="1631216"/>
          </a:xfrm>
          <a:prstGeom prst="rect">
            <a:avLst/>
          </a:prstGeom>
          <a:noFill/>
        </p:spPr>
        <p:txBody>
          <a:bodyPr wrap="square" rtlCol="0">
            <a:spAutoFit/>
          </a:bodyPr>
          <a:lstStyle/>
          <a:p>
            <a:r>
              <a:rPr lang="zh-CN" altLang="zh-CN" sz="2000" b="1" kern="0" dirty="0">
                <a:effectLst/>
                <a:ea typeface="宋体" pitchFamily="2" charset="-122"/>
                <a:cs typeface="宋体" pitchFamily="2" charset="-122"/>
              </a:rPr>
              <a:t>添加列名</a:t>
            </a:r>
            <a:r>
              <a:rPr lang="zh-CN" altLang="en-US" sz="2000" b="1" kern="0" dirty="0">
                <a:effectLst/>
                <a:ea typeface="宋体" pitchFamily="2" charset="-122"/>
                <a:cs typeface="宋体" pitchFamily="2" charset="-122"/>
              </a:rPr>
              <a:t>，</a:t>
            </a:r>
            <a:r>
              <a:rPr lang="zh-CN" altLang="zh-CN" sz="2000" b="1" kern="0" dirty="0">
                <a:effectLst/>
                <a:ea typeface="宋体" pitchFamily="2" charset="-122"/>
                <a:cs typeface="宋体" pitchFamily="2" charset="-122"/>
              </a:rPr>
              <a:t>缺失值处理</a:t>
            </a:r>
            <a:r>
              <a:rPr lang="zh-CN" altLang="en-US" sz="2000" b="1" kern="0" dirty="0">
                <a:effectLst/>
                <a:ea typeface="宋体" pitchFamily="2" charset="-122"/>
                <a:cs typeface="宋体" pitchFamily="2" charset="-122"/>
              </a:rPr>
              <a:t>，</a:t>
            </a:r>
            <a:r>
              <a:rPr lang="zh-CN" altLang="zh-CN" sz="2000" b="1" kern="0" dirty="0">
                <a:effectLst/>
                <a:ea typeface="宋体" pitchFamily="2" charset="-122"/>
                <a:cs typeface="宋体" pitchFamily="2" charset="-122"/>
              </a:rPr>
              <a:t>去重处理</a:t>
            </a:r>
            <a:r>
              <a:rPr lang="zh-CN" altLang="en-US" sz="2000" b="1" kern="0" dirty="0">
                <a:effectLst/>
                <a:ea typeface="宋体" pitchFamily="2" charset="-122"/>
                <a:cs typeface="宋体" pitchFamily="2" charset="-122"/>
              </a:rPr>
              <a:t>，地名规范化，</a:t>
            </a:r>
            <a:r>
              <a:rPr lang="zh-CN" altLang="zh-CN" sz="2000" b="1" kern="0" dirty="0">
                <a:effectLst/>
                <a:ea typeface="宋体" pitchFamily="2" charset="-122"/>
                <a:cs typeface="宋体" pitchFamily="2" charset="-122"/>
              </a:rPr>
              <a:t>薪资数据</a:t>
            </a:r>
            <a:r>
              <a:rPr lang="zh-CN" altLang="en-US" sz="2000" b="1" kern="0" dirty="0">
                <a:effectLst/>
                <a:ea typeface="宋体" pitchFamily="2" charset="-122"/>
                <a:cs typeface="宋体" pitchFamily="2" charset="-122"/>
              </a:rPr>
              <a:t>处理，文本数值转化</a:t>
            </a:r>
            <a:endParaRPr lang="zh-CN" altLang="en-US" sz="2000" b="1" dirty="0"/>
          </a:p>
        </p:txBody>
      </p:sp>
    </p:spTree>
  </p:cSld>
  <p:clrMapOvr>
    <a:masterClrMapping/>
  </p:clrMapOvr>
  <p:transition spd="slow" advTm="3000">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79891" y="355269"/>
            <a:ext cx="3101292" cy="905388"/>
          </a:xfrm>
          <a:prstGeom prst="rect">
            <a:avLst/>
          </a:prstGeom>
        </p:spPr>
      </p:pic>
      <p:sp>
        <p:nvSpPr>
          <p:cNvPr id="11" name="文本框 10"/>
          <p:cNvSpPr txBox="1"/>
          <p:nvPr/>
        </p:nvSpPr>
        <p:spPr>
          <a:xfrm>
            <a:off x="1233838" y="2282766"/>
            <a:ext cx="10368861" cy="1107996"/>
          </a:xfrm>
          <a:prstGeom prst="rect">
            <a:avLst/>
          </a:prstGeom>
          <a:noFill/>
        </p:spPr>
        <p:txBody>
          <a:bodyPr wrap="square" rtlCol="0">
            <a:spAutoFit/>
          </a:bodyPr>
          <a:lstStyle/>
          <a:p>
            <a:pPr algn="ctr"/>
            <a:r>
              <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rPr>
              <a:t>热门城市基本指数数据爬取</a:t>
            </a:r>
            <a:endPar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endParaRPr>
          </a:p>
        </p:txBody>
      </p:sp>
      <p:sp>
        <p:nvSpPr>
          <p:cNvPr id="16" name="椭圆 15"/>
          <p:cNvSpPr/>
          <p:nvPr/>
        </p:nvSpPr>
        <p:spPr>
          <a:xfrm>
            <a:off x="711820" y="2536147"/>
            <a:ext cx="601233" cy="601233"/>
          </a:xfrm>
          <a:prstGeom prst="ellipse">
            <a:avLst/>
          </a:prstGeom>
          <a:solidFill>
            <a:srgbClr val="014E2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3.2</a:t>
            </a:r>
            <a:endParaRPr lang="zh-CN" altLang="en-US" sz="1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组合 68"/>
          <p:cNvGrpSpPr/>
          <p:nvPr/>
        </p:nvGrpSpPr>
        <p:grpSpPr>
          <a:xfrm>
            <a:off x="1313053" y="3415088"/>
            <a:ext cx="10289645" cy="52151"/>
            <a:chOff x="1773217" y="5185185"/>
            <a:chExt cx="8645561" cy="44820"/>
          </a:xfrm>
        </p:grpSpPr>
        <p:cxnSp>
          <p:nvCxnSpPr>
            <p:cNvPr id="18" name="直接连接符 69"/>
            <p:cNvCxnSpPr/>
            <p:nvPr userDrawn="1"/>
          </p:nvCxnSpPr>
          <p:spPr>
            <a:xfrm>
              <a:off x="1773218" y="5185185"/>
              <a:ext cx="8645560" cy="0"/>
            </a:xfrm>
            <a:prstGeom prst="line">
              <a:avLst/>
            </a:prstGeom>
            <a:ln w="31750">
              <a:solidFill>
                <a:srgbClr val="014E21"/>
              </a:solidFill>
            </a:ln>
          </p:spPr>
          <p:style>
            <a:lnRef idx="1">
              <a:schemeClr val="accent1"/>
            </a:lnRef>
            <a:fillRef idx="0">
              <a:schemeClr val="accent1"/>
            </a:fillRef>
            <a:effectRef idx="0">
              <a:schemeClr val="accent1"/>
            </a:effectRef>
            <a:fontRef idx="minor">
              <a:schemeClr val="tx1"/>
            </a:fontRef>
          </p:style>
        </p:cxnSp>
        <p:cxnSp>
          <p:nvCxnSpPr>
            <p:cNvPr id="19" name="直接连接符 70"/>
            <p:cNvCxnSpPr/>
            <p:nvPr userDrawn="1"/>
          </p:nvCxnSpPr>
          <p:spPr>
            <a:xfrm>
              <a:off x="1773217" y="5230005"/>
              <a:ext cx="8645560" cy="0"/>
            </a:xfrm>
            <a:prstGeom prst="line">
              <a:avLst/>
            </a:prstGeom>
            <a:ln w="12700">
              <a:solidFill>
                <a:srgbClr val="014E2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p:nvPr>
            <p:custDataLst>
              <p:tags r:id="rId1"/>
            </p:custDataLst>
          </p:nvPr>
        </p:nvSpPr>
        <p:spPr>
          <a:xfrm>
            <a:off x="8610586" y="509526"/>
            <a:ext cx="3581415" cy="6348469"/>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任意多边形: 形状 21"/>
          <p:cNvSpPr/>
          <p:nvPr>
            <p:custDataLst>
              <p:tags r:id="rId2"/>
            </p:custDataLst>
          </p:nvPr>
        </p:nvSpPr>
        <p:spPr>
          <a:xfrm rot="10800000">
            <a:off x="10205206" y="-27942"/>
            <a:ext cx="1799923" cy="118948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1"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城市基本指数</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2"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14" name="文本框 13"/>
          <p:cNvSpPr txBox="1"/>
          <p:nvPr/>
        </p:nvSpPr>
        <p:spPr>
          <a:xfrm>
            <a:off x="574430" y="1652828"/>
            <a:ext cx="11043138" cy="461665"/>
          </a:xfrm>
          <a:prstGeom prst="rect">
            <a:avLst/>
          </a:prstGeom>
          <a:noFill/>
        </p:spPr>
        <p:txBody>
          <a:bodyPr wrap="square">
            <a:spAutoFit/>
          </a:bodyPr>
          <a:lstStyle/>
          <a:p>
            <a:r>
              <a:rPr lang="zh-CN" altLang="zh-CN" sz="2400" b="1" kern="0" dirty="0">
                <a:effectLst/>
                <a:latin typeface="+mj-ea"/>
                <a:ea typeface="+mj-ea"/>
                <a:cs typeface="宋体" pitchFamily="2" charset="-122"/>
              </a:rPr>
              <a:t>城市基本指数是一个地区综合经济实力的体现，是考核各级地方政府的重要指标</a:t>
            </a:r>
            <a:endParaRPr lang="zh-CN" altLang="en-US" sz="2400" b="1" dirty="0">
              <a:latin typeface="+mj-ea"/>
              <a:ea typeface="+mj-ea"/>
            </a:endParaRPr>
          </a:p>
        </p:txBody>
      </p:sp>
      <p:pic>
        <p:nvPicPr>
          <p:cNvPr id="4" name="图片 3"/>
          <p:cNvPicPr>
            <a:picLocks noChangeAspect="1"/>
          </p:cNvPicPr>
          <p:nvPr/>
        </p:nvPicPr>
        <p:blipFill>
          <a:blip r:embed="rId5"/>
          <a:stretch>
            <a:fillRect/>
          </a:stretch>
        </p:blipFill>
        <p:spPr>
          <a:xfrm>
            <a:off x="766762" y="2676525"/>
            <a:ext cx="10658475" cy="1504950"/>
          </a:xfrm>
          <a:prstGeom prst="rect">
            <a:avLst/>
          </a:prstGeom>
        </p:spPr>
      </p:pic>
      <p:sp>
        <p:nvSpPr>
          <p:cNvPr id="15" name="文本框 14"/>
          <p:cNvSpPr txBox="1"/>
          <p:nvPr/>
        </p:nvSpPr>
        <p:spPr>
          <a:xfrm>
            <a:off x="1012279" y="4726194"/>
            <a:ext cx="10030264" cy="957955"/>
          </a:xfrm>
          <a:prstGeom prst="rect">
            <a:avLst/>
          </a:prstGeom>
          <a:noFill/>
        </p:spPr>
        <p:txBody>
          <a:bodyPr wrap="square">
            <a:spAutoFit/>
          </a:bodyPr>
          <a:lstStyle/>
          <a:p>
            <a:pPr indent="266700">
              <a:lnSpc>
                <a:spcPct val="150000"/>
              </a:lnSpc>
            </a:pPr>
            <a:r>
              <a:rPr lang="zh-CN" altLang="zh-CN" sz="2000" b="1" dirty="0">
                <a:effectLst/>
                <a:latin typeface="+mn-ea"/>
                <a:cs typeface="宋体" pitchFamily="2" charset="-122"/>
              </a:rPr>
              <a:t>用 </a:t>
            </a:r>
            <a:r>
              <a:rPr lang="en-US" altLang="zh-CN" sz="2000" b="1" dirty="0">
                <a:effectLst/>
                <a:latin typeface="+mn-ea"/>
                <a:cs typeface="Source Code Pro" panose="020B0509030403020204" pitchFamily="49" charset="0"/>
              </a:rPr>
              <a:t>requests </a:t>
            </a:r>
            <a:r>
              <a:rPr lang="zh-CN" altLang="zh-CN" sz="2000" b="1" dirty="0">
                <a:effectLst/>
                <a:latin typeface="+mn-ea"/>
                <a:cs typeface="宋体" pitchFamily="2" charset="-122"/>
              </a:rPr>
              <a:t>包对知网数据库进行数据爬取，获取到</a:t>
            </a:r>
            <a:r>
              <a:rPr lang="en-US" altLang="zh-CN" sz="2000" b="1" dirty="0">
                <a:effectLst/>
                <a:latin typeface="+mn-ea"/>
                <a:cs typeface="宋体" pitchFamily="2" charset="-122"/>
              </a:rPr>
              <a:t> HTML </a:t>
            </a:r>
            <a:r>
              <a:rPr lang="zh-CN" altLang="zh-CN" sz="2000" b="1" dirty="0">
                <a:effectLst/>
                <a:latin typeface="+mn-ea"/>
                <a:cs typeface="宋体" pitchFamily="2" charset="-122"/>
              </a:rPr>
              <a:t>源代码再使用 </a:t>
            </a:r>
            <a:r>
              <a:rPr lang="en-US" altLang="zh-CN" sz="2000" b="1" dirty="0" err="1">
                <a:effectLst/>
                <a:latin typeface="+mn-ea"/>
                <a:cs typeface="Source Code Pro" panose="020B0509030403020204" pitchFamily="49" charset="0"/>
              </a:rPr>
              <a:t>lxml</a:t>
            </a:r>
            <a:r>
              <a:rPr lang="zh-CN" altLang="zh-CN" sz="2000" b="1" dirty="0">
                <a:effectLst/>
                <a:latin typeface="+mn-ea"/>
                <a:cs typeface="宋体" pitchFamily="2" charset="-122"/>
              </a:rPr>
              <a:t>包进行解析，最终获得了热门城市</a:t>
            </a:r>
            <a:r>
              <a:rPr lang="en-US" altLang="zh-CN" sz="2000" b="1" dirty="0">
                <a:effectLst/>
                <a:latin typeface="+mn-ea"/>
                <a:cs typeface="宋体" pitchFamily="2" charset="-122"/>
              </a:rPr>
              <a:t>51</a:t>
            </a:r>
            <a:r>
              <a:rPr lang="zh-CN" altLang="zh-CN" sz="2000" b="1" dirty="0">
                <a:effectLst/>
                <a:latin typeface="+mn-ea"/>
                <a:cs typeface="宋体" pitchFamily="2" charset="-122"/>
              </a:rPr>
              <a:t>个基本指数的相关原始数据。</a:t>
            </a:r>
            <a:endParaRPr lang="zh-CN" altLang="zh-CN" b="1" dirty="0">
              <a:effectLst/>
              <a:latin typeface="+mn-ea"/>
              <a:cs typeface="微软雅黑" panose="020B0503020204020204" pitchFamily="34" charset="-122"/>
            </a:endParaRPr>
          </a:p>
        </p:txBody>
      </p:sp>
    </p:spTree>
    <p:custDataLst>
      <p:tags r:id="rId6"/>
    </p:custDataLst>
  </p:cSld>
  <p:clrMapOvr>
    <a:masterClrMapping/>
  </p:clrMapOvr>
  <p:transition spd="slow" advTm="3000">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p:nvPr>
            <p:custDataLst>
              <p:tags r:id="rId1"/>
            </p:custDataLst>
          </p:nvPr>
        </p:nvSpPr>
        <p:spPr>
          <a:xfrm>
            <a:off x="8610586" y="509526"/>
            <a:ext cx="3581415" cy="6348469"/>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任意多边形: 形状 21"/>
          <p:cNvSpPr/>
          <p:nvPr>
            <p:custDataLst>
              <p:tags r:id="rId2"/>
            </p:custDataLst>
          </p:nvPr>
        </p:nvSpPr>
        <p:spPr>
          <a:xfrm rot="10800000">
            <a:off x="10205206" y="-27942"/>
            <a:ext cx="1799923" cy="118948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1" name="文本框 25"/>
          <p:cNvSpPr txBox="1"/>
          <p:nvPr/>
        </p:nvSpPr>
        <p:spPr>
          <a:xfrm>
            <a:off x="505842" y="388250"/>
            <a:ext cx="2492990"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数据预处理</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2"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graphicFrame>
        <p:nvGraphicFramePr>
          <p:cNvPr id="6" name="表格 5"/>
          <p:cNvGraphicFramePr>
            <a:graphicFrameLocks noGrp="1"/>
          </p:cNvGraphicFramePr>
          <p:nvPr/>
        </p:nvGraphicFramePr>
        <p:xfrm>
          <a:off x="296116" y="1414913"/>
          <a:ext cx="8937763" cy="3803282"/>
        </p:xfrm>
        <a:graphic>
          <a:graphicData uri="http://schemas.openxmlformats.org/drawingml/2006/table">
            <a:tbl>
              <a:tblPr firstRow="1" firstCol="1" bandRow="1">
                <a:tableStyleId>{5C22544A-7EE6-4342-B048-85BDC9FD1C3A}</a:tableStyleId>
              </a:tblPr>
              <a:tblGrid>
                <a:gridCol w="854881"/>
                <a:gridCol w="1057820"/>
                <a:gridCol w="1117622"/>
                <a:gridCol w="1390164"/>
                <a:gridCol w="165405"/>
                <a:gridCol w="781365"/>
                <a:gridCol w="1056838"/>
                <a:gridCol w="1117622"/>
                <a:gridCol w="1396046"/>
              </a:tblGrid>
              <a:tr h="928327">
                <a:tc>
                  <a:txBody>
                    <a:bodyPr/>
                    <a:lstStyle/>
                    <a:p>
                      <a:pPr algn="ctr">
                        <a:lnSpc>
                          <a:spcPct val="150000"/>
                        </a:lnSpc>
                      </a:pPr>
                      <a:r>
                        <a:rPr lang="zh-CN" sz="1600" kern="100">
                          <a:effectLst/>
                        </a:rPr>
                        <a:t>年份</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数据个数</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dirty="0">
                          <a:effectLst/>
                        </a:rPr>
                        <a:t>城市总数</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dirty="0">
                          <a:effectLst/>
                        </a:rPr>
                        <a:t>是否存在缺失</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 </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dirty="0">
                          <a:effectLst/>
                        </a:rPr>
                        <a:t>年份</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数据个数</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城市总数</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是否存在缺失</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484945">
                <a:tc>
                  <a:txBody>
                    <a:bodyPr/>
                    <a:lstStyle/>
                    <a:p>
                      <a:pPr algn="ctr">
                        <a:lnSpc>
                          <a:spcPct val="150000"/>
                        </a:lnSpc>
                      </a:pPr>
                      <a:r>
                        <a:rPr lang="en-US" sz="1600" kern="100">
                          <a:effectLst/>
                        </a:rPr>
                        <a:t>2020</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否</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 </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dirty="0">
                          <a:solidFill>
                            <a:schemeClr val="bg1"/>
                          </a:solidFill>
                          <a:effectLst/>
                        </a:rPr>
                        <a:t>2020</a:t>
                      </a:r>
                      <a:endParaRPr lang="zh-CN" sz="1600" kern="100" dirty="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D6A75A"/>
                    </a:solidFill>
                  </a:tcPr>
                </a:tc>
                <a:tc>
                  <a:txBody>
                    <a:bodyPr/>
                    <a:lstStyle/>
                    <a:p>
                      <a:pPr algn="ctr">
                        <a:lnSpc>
                          <a:spcPct val="150000"/>
                        </a:lnSpc>
                      </a:pPr>
                      <a:r>
                        <a:rPr lang="en-US" sz="1600" kern="100">
                          <a:effectLst/>
                        </a:rPr>
                        <a:t>11</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dirty="0">
                          <a:effectLst/>
                        </a:rPr>
                        <a:t>25</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是</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478002">
                <a:tc>
                  <a:txBody>
                    <a:bodyPr/>
                    <a:lstStyle/>
                    <a:p>
                      <a:pPr algn="ctr">
                        <a:lnSpc>
                          <a:spcPct val="150000"/>
                        </a:lnSpc>
                      </a:pPr>
                      <a:r>
                        <a:rPr lang="en-US" sz="1600" kern="100">
                          <a:effectLst/>
                        </a:rPr>
                        <a:t>2019</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否</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 </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dirty="0">
                          <a:solidFill>
                            <a:schemeClr val="bg1"/>
                          </a:solidFill>
                          <a:effectLst/>
                        </a:rPr>
                        <a:t>2019</a:t>
                      </a:r>
                      <a:endParaRPr lang="zh-CN" sz="1600" kern="100" dirty="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D6A75A"/>
                    </a:solidFill>
                  </a:tcPr>
                </a:tc>
                <a:tc>
                  <a:txBody>
                    <a:bodyPr/>
                    <a:lstStyle/>
                    <a:p>
                      <a:pPr algn="ctr">
                        <a:lnSpc>
                          <a:spcPct val="150000"/>
                        </a:lnSpc>
                      </a:pPr>
                      <a:r>
                        <a:rPr lang="en-US" sz="1600" kern="100">
                          <a:effectLst/>
                        </a:rPr>
                        <a:t>14</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dirty="0">
                          <a:effectLst/>
                        </a:rPr>
                        <a:t>25</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是</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478002">
                <a:tc>
                  <a:txBody>
                    <a:bodyPr/>
                    <a:lstStyle/>
                    <a:p>
                      <a:pPr algn="ctr">
                        <a:lnSpc>
                          <a:spcPct val="150000"/>
                        </a:lnSpc>
                      </a:pPr>
                      <a:r>
                        <a:rPr lang="en-US" sz="1600" kern="100">
                          <a:effectLst/>
                        </a:rPr>
                        <a:t>2018</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否</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 </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solidFill>
                            <a:schemeClr val="bg1"/>
                          </a:solidFill>
                          <a:effectLst/>
                        </a:rPr>
                        <a:t>2018</a:t>
                      </a:r>
                      <a:endParaRPr lang="zh-CN" sz="1600" kern="1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D6A75A"/>
                    </a:solidFill>
                  </a:tcPr>
                </a:tc>
                <a:tc>
                  <a:txBody>
                    <a:bodyPr/>
                    <a:lstStyle/>
                    <a:p>
                      <a:pPr algn="ctr">
                        <a:lnSpc>
                          <a:spcPct val="150000"/>
                        </a:lnSpc>
                      </a:pPr>
                      <a:r>
                        <a:rPr lang="en-US" sz="1600" kern="100" dirty="0">
                          <a:effectLst/>
                        </a:rPr>
                        <a:t>14</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dirty="0">
                          <a:effectLst/>
                        </a:rPr>
                        <a:t>25</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是</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478002">
                <a:tc>
                  <a:txBody>
                    <a:bodyPr/>
                    <a:lstStyle/>
                    <a:p>
                      <a:pPr algn="ctr">
                        <a:lnSpc>
                          <a:spcPct val="150000"/>
                        </a:lnSpc>
                      </a:pPr>
                      <a:r>
                        <a:rPr lang="en-US" sz="1600" kern="100">
                          <a:effectLst/>
                        </a:rPr>
                        <a:t>2017</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否</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 </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solidFill>
                            <a:schemeClr val="bg1"/>
                          </a:solidFill>
                          <a:effectLst/>
                        </a:rPr>
                        <a:t>2017</a:t>
                      </a:r>
                      <a:endParaRPr lang="zh-CN" sz="1600" kern="1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D6A75A"/>
                    </a:solidFill>
                  </a:tcPr>
                </a:tc>
                <a:tc>
                  <a:txBody>
                    <a:bodyPr/>
                    <a:lstStyle/>
                    <a:p>
                      <a:pPr algn="ctr">
                        <a:lnSpc>
                          <a:spcPct val="150000"/>
                        </a:lnSpc>
                      </a:pPr>
                      <a:r>
                        <a:rPr lang="en-US" sz="1600" kern="100">
                          <a:effectLst/>
                        </a:rPr>
                        <a:t>12</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dirty="0">
                          <a:effectLst/>
                        </a:rPr>
                        <a:t>是</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478002">
                <a:tc>
                  <a:txBody>
                    <a:bodyPr/>
                    <a:lstStyle/>
                    <a:p>
                      <a:pPr algn="ctr">
                        <a:lnSpc>
                          <a:spcPct val="150000"/>
                        </a:lnSpc>
                      </a:pPr>
                      <a:r>
                        <a:rPr lang="en-US" sz="1600" kern="100">
                          <a:effectLst/>
                        </a:rPr>
                        <a:t>2016</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否</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 </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solidFill>
                            <a:schemeClr val="bg1"/>
                          </a:solidFill>
                          <a:effectLst/>
                        </a:rPr>
                        <a:t>2016</a:t>
                      </a:r>
                      <a:endParaRPr lang="zh-CN" sz="1600" kern="1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D6A75A"/>
                    </a:solidFill>
                  </a:tcPr>
                </a:tc>
                <a:tc>
                  <a:txBody>
                    <a:bodyPr/>
                    <a:lstStyle/>
                    <a:p>
                      <a:pPr algn="ctr">
                        <a:lnSpc>
                          <a:spcPct val="150000"/>
                        </a:lnSpc>
                      </a:pPr>
                      <a:r>
                        <a:rPr lang="en-US" sz="1600" kern="100" dirty="0">
                          <a:effectLst/>
                        </a:rPr>
                        <a:t>9</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是</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478002">
                <a:tc>
                  <a:txBody>
                    <a:bodyPr/>
                    <a:lstStyle/>
                    <a:p>
                      <a:pPr algn="ctr">
                        <a:lnSpc>
                          <a:spcPct val="150000"/>
                        </a:lnSpc>
                      </a:pPr>
                      <a:r>
                        <a:rPr lang="en-US" sz="1600" kern="100">
                          <a:effectLst/>
                        </a:rPr>
                        <a:t>2015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0</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a:effectLst/>
                        </a:rPr>
                        <a:t>是</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 </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dirty="0">
                          <a:solidFill>
                            <a:schemeClr val="bg1"/>
                          </a:solidFill>
                          <a:effectLst/>
                        </a:rPr>
                        <a:t>2015</a:t>
                      </a:r>
                      <a:endParaRPr lang="zh-CN" sz="1600" kern="100" dirty="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D6A75A"/>
                    </a:solidFill>
                  </a:tcPr>
                </a:tc>
                <a:tc>
                  <a:txBody>
                    <a:bodyPr/>
                    <a:lstStyle/>
                    <a:p>
                      <a:pPr algn="ctr">
                        <a:lnSpc>
                          <a:spcPct val="150000"/>
                        </a:lnSpc>
                      </a:pPr>
                      <a:r>
                        <a:rPr lang="en-US" sz="1600" kern="100">
                          <a:effectLst/>
                        </a:rPr>
                        <a:t>10</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600" kern="100">
                          <a:effectLst/>
                        </a:rPr>
                        <a:t>25</a:t>
                      </a:r>
                      <a:endParaRPr lang="zh-CN" sz="16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600" kern="100" dirty="0">
                          <a:effectLst/>
                        </a:rPr>
                        <a:t>是</a:t>
                      </a:r>
                      <a:endParaRPr lang="zh-CN" sz="16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bl>
          </a:graphicData>
        </a:graphic>
      </p:graphicFrame>
      <p:sp>
        <p:nvSpPr>
          <p:cNvPr id="7" name="Rectangle 1"/>
          <p:cNvSpPr>
            <a:spLocks noChangeArrowheads="1"/>
          </p:cNvSpPr>
          <p:nvPr/>
        </p:nvSpPr>
        <p:spPr bwMode="auto">
          <a:xfrm>
            <a:off x="9302639" y="2470678"/>
            <a:ext cx="2975555" cy="137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mn-ea"/>
                <a:cs typeface="宋体" pitchFamily="2" charset="-122"/>
              </a:rPr>
              <a:t>表</a:t>
            </a:r>
            <a:r>
              <a:rPr kumimoji="0" lang="zh-CN" altLang="en-US" sz="2400" b="1" i="0" u="none" strike="noStrike" cap="none" normalizeH="0" baseline="0" dirty="0">
                <a:ln>
                  <a:noFill/>
                </a:ln>
                <a:solidFill>
                  <a:schemeClr val="tx1"/>
                </a:solidFill>
                <a:effectLst/>
                <a:latin typeface="+mn-ea"/>
                <a:cs typeface="宋体" pitchFamily="2" charset="-122"/>
              </a:rPr>
              <a:t> </a:t>
            </a:r>
            <a:r>
              <a:rPr kumimoji="0" lang="en-US" altLang="zh-CN" sz="2400" b="1" i="0" u="none" strike="noStrike" cap="none" normalizeH="0" baseline="0" dirty="0">
                <a:ln>
                  <a:noFill/>
                </a:ln>
                <a:solidFill>
                  <a:schemeClr val="tx1"/>
                </a:solidFill>
                <a:effectLst/>
                <a:latin typeface="+mn-ea"/>
                <a:cs typeface="宋体" pitchFamily="2" charset="-122"/>
              </a:rPr>
              <a:t>3.4-1 </a:t>
            </a:r>
            <a:r>
              <a:rPr kumimoji="0" lang="zh-CN" altLang="en-US" sz="2400" b="1" i="0" u="none" strike="noStrike" cap="none" normalizeH="0" baseline="0" dirty="0">
                <a:ln>
                  <a:noFill/>
                </a:ln>
                <a:solidFill>
                  <a:schemeClr val="tx1"/>
                </a:solidFill>
                <a:effectLst/>
                <a:latin typeface="+mn-ea"/>
                <a:cs typeface="宋体" pitchFamily="2" charset="-122"/>
              </a:rPr>
              <a:t>可以舍弃的数据例子</a:t>
            </a:r>
            <a:endParaRPr kumimoji="0" lang="zh-CN" altLang="en-US" sz="2400" b="1" i="0" u="none" strike="noStrike" cap="none" normalizeH="0" baseline="0" dirty="0">
              <a:ln>
                <a:noFill/>
              </a:ln>
              <a:solidFill>
                <a:schemeClr val="tx1"/>
              </a:solidFill>
              <a:effectLst/>
              <a:latin typeface="+mn-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mn-ea"/>
                <a:cs typeface="宋体" pitchFamily="2" charset="-122"/>
              </a:rPr>
              <a:t>（右表女性人口数）</a:t>
            </a:r>
            <a:endParaRPr kumimoji="0" lang="zh-CN" altLang="en-US" sz="2400" b="1" i="0" u="none" strike="noStrike" cap="none" normalizeH="0" baseline="0" dirty="0">
              <a:ln>
                <a:noFill/>
              </a:ln>
              <a:solidFill>
                <a:schemeClr val="tx1"/>
              </a:solidFill>
              <a:effectLst/>
              <a:latin typeface="+mn-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tx1"/>
              </a:solidFill>
              <a:effectLst/>
              <a:latin typeface="+mn-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mn-ea"/>
                <a:cs typeface="宋体" pitchFamily="2" charset="-122"/>
              </a:rPr>
              <a:t>需要保留的数据例子（左表</a:t>
            </a:r>
            <a:r>
              <a:rPr kumimoji="0" lang="en-US" altLang="zh-CN" sz="2400" b="1" i="0" u="none" strike="noStrike" cap="none" normalizeH="0" baseline="0" dirty="0">
                <a:ln>
                  <a:noFill/>
                </a:ln>
                <a:solidFill>
                  <a:schemeClr val="tx1"/>
                </a:solidFill>
                <a:effectLst/>
                <a:latin typeface="+mn-ea"/>
                <a:cs typeface="宋体" pitchFamily="2" charset="-122"/>
              </a:rPr>
              <a:t>GDP </a:t>
            </a:r>
            <a:r>
              <a:rPr kumimoji="0" lang="zh-CN" altLang="en-US" sz="2400" b="1" i="0" u="none" strike="noStrike" cap="none" normalizeH="0" baseline="0" dirty="0">
                <a:ln>
                  <a:noFill/>
                </a:ln>
                <a:solidFill>
                  <a:schemeClr val="tx1"/>
                </a:solidFill>
                <a:effectLst/>
                <a:latin typeface="+mn-ea"/>
                <a:cs typeface="宋体" pitchFamily="2" charset="-122"/>
              </a:rPr>
              <a:t>数据）</a:t>
            </a:r>
            <a:endParaRPr kumimoji="0" lang="zh-CN" altLang="en-US" sz="2400" b="1"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tx1"/>
              </a:solidFill>
              <a:effectLst/>
              <a:latin typeface="Arial" panose="020B0604020202020204" pitchFamily="34" charset="0"/>
            </a:endParaRPr>
          </a:p>
        </p:txBody>
      </p:sp>
      <p:sp>
        <p:nvSpPr>
          <p:cNvPr id="20" name="文本框 19"/>
          <p:cNvSpPr txBox="1"/>
          <p:nvPr/>
        </p:nvSpPr>
        <p:spPr>
          <a:xfrm>
            <a:off x="1420241" y="5607030"/>
            <a:ext cx="8200570" cy="461665"/>
          </a:xfrm>
          <a:prstGeom prst="rect">
            <a:avLst/>
          </a:prstGeom>
          <a:noFill/>
        </p:spPr>
        <p:txBody>
          <a:bodyPr wrap="square">
            <a:spAutoFit/>
          </a:bodyPr>
          <a:lstStyle/>
          <a:p>
            <a:r>
              <a:rPr lang="zh-CN" altLang="zh-CN" sz="2400" b="1" kern="0" dirty="0">
                <a:effectLst/>
                <a:latin typeface="+mn-ea"/>
                <a:cs typeface="宋体" pitchFamily="2" charset="-122"/>
              </a:rPr>
              <a:t>缺失值处理</a:t>
            </a:r>
            <a:r>
              <a:rPr lang="zh-CN" altLang="en-US" sz="2400" b="1" kern="0" dirty="0">
                <a:effectLst/>
                <a:latin typeface="+mn-ea"/>
                <a:cs typeface="宋体" pitchFamily="2" charset="-122"/>
              </a:rPr>
              <a:t>：将数据过于稀疏的样本舍去</a:t>
            </a:r>
            <a:endParaRPr lang="zh-CN" altLang="en-US" sz="2400" b="1" dirty="0">
              <a:latin typeface="+mn-ea"/>
            </a:endParaRPr>
          </a:p>
        </p:txBody>
      </p:sp>
    </p:spTree>
    <p:custDataLst>
      <p:tags r:id="rId5"/>
    </p:custDataLst>
  </p:cSld>
  <p:clrMapOvr>
    <a:masterClrMapping/>
  </p:clrMapOvr>
  <p:transition spd="slow" advTm="3000">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p:nvPr>
            <p:custDataLst>
              <p:tags r:id="rId1"/>
            </p:custDataLst>
          </p:nvPr>
        </p:nvSpPr>
        <p:spPr>
          <a:xfrm>
            <a:off x="8610586" y="509526"/>
            <a:ext cx="3581415" cy="6348469"/>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任意多边形: 形状 21"/>
          <p:cNvSpPr/>
          <p:nvPr>
            <p:custDataLst>
              <p:tags r:id="rId2"/>
            </p:custDataLst>
          </p:nvPr>
        </p:nvSpPr>
        <p:spPr>
          <a:xfrm rot="10800000">
            <a:off x="10205206" y="-27942"/>
            <a:ext cx="1799923" cy="118948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1" name="文本框 25"/>
          <p:cNvSpPr txBox="1"/>
          <p:nvPr/>
        </p:nvSpPr>
        <p:spPr>
          <a:xfrm>
            <a:off x="505842" y="388250"/>
            <a:ext cx="2492990"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数据预处理</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2"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pic>
        <p:nvPicPr>
          <p:cNvPr id="10" name="Drawing 19" descr="图片"/>
          <p:cNvPicPr/>
          <p:nvPr/>
        </p:nvPicPr>
        <p:blipFill>
          <a:blip r:embed="rId5"/>
          <a:stretch>
            <a:fillRect/>
          </a:stretch>
        </p:blipFill>
        <p:spPr>
          <a:xfrm>
            <a:off x="702651" y="1507004"/>
            <a:ext cx="8147664" cy="4427275"/>
          </a:xfrm>
          <a:prstGeom prst="rect">
            <a:avLst/>
          </a:prstGeom>
        </p:spPr>
      </p:pic>
      <p:sp>
        <p:nvSpPr>
          <p:cNvPr id="15" name="文本框 14"/>
          <p:cNvSpPr txBox="1"/>
          <p:nvPr/>
        </p:nvSpPr>
        <p:spPr>
          <a:xfrm>
            <a:off x="1564149" y="6008085"/>
            <a:ext cx="5482289" cy="461665"/>
          </a:xfrm>
          <a:prstGeom prst="rect">
            <a:avLst/>
          </a:prstGeom>
          <a:noFill/>
        </p:spPr>
        <p:txBody>
          <a:bodyPr wrap="square">
            <a:spAutoFit/>
          </a:bodyPr>
          <a:lstStyle/>
          <a:p>
            <a:r>
              <a:rPr lang="zh-CN" altLang="zh-CN" sz="2400" b="1" kern="0" dirty="0">
                <a:effectLst/>
                <a:latin typeface="+mn-ea"/>
                <a:cs typeface="宋体" pitchFamily="2" charset="-122"/>
              </a:rPr>
              <a:t>异常值处理</a:t>
            </a:r>
            <a:r>
              <a:rPr lang="zh-CN" altLang="en-US" sz="2400" b="1" kern="0" dirty="0">
                <a:effectLst/>
                <a:latin typeface="+mn-ea"/>
                <a:cs typeface="宋体" pitchFamily="2" charset="-122"/>
              </a:rPr>
              <a:t>：去除错误数据</a:t>
            </a:r>
            <a:endParaRPr lang="zh-CN" altLang="en-US" sz="2400" b="1" dirty="0">
              <a:latin typeface="+mn-ea"/>
            </a:endParaRPr>
          </a:p>
        </p:txBody>
      </p:sp>
      <p:sp>
        <p:nvSpPr>
          <p:cNvPr id="16" name="文本框 15"/>
          <p:cNvSpPr txBox="1"/>
          <p:nvPr/>
        </p:nvSpPr>
        <p:spPr>
          <a:xfrm>
            <a:off x="9044042" y="2392691"/>
            <a:ext cx="2322328" cy="1286891"/>
          </a:xfrm>
          <a:prstGeom prst="rect">
            <a:avLst/>
          </a:prstGeom>
          <a:noFill/>
        </p:spPr>
        <p:txBody>
          <a:bodyPr wrap="square">
            <a:spAutoFit/>
          </a:bodyPr>
          <a:lstStyle/>
          <a:p>
            <a:pPr algn="ctr">
              <a:lnSpc>
                <a:spcPct val="150000"/>
              </a:lnSpc>
            </a:pPr>
            <a:r>
              <a:rPr lang="zh-CN" altLang="zh-CN" sz="1800" b="1" dirty="0">
                <a:effectLst/>
                <a:latin typeface="+mn-ea"/>
                <a:cs typeface="宋体" pitchFamily="2" charset="-122"/>
              </a:rPr>
              <a:t>图</a:t>
            </a:r>
            <a:r>
              <a:rPr lang="en-US" altLang="zh-CN" sz="1800" b="1" dirty="0">
                <a:effectLst/>
                <a:latin typeface="+mn-ea"/>
                <a:cs typeface="宋体" pitchFamily="2" charset="-122"/>
              </a:rPr>
              <a:t> 3.4-1 </a:t>
            </a:r>
            <a:r>
              <a:rPr lang="zh-CN" altLang="zh-CN" sz="1800" b="1" dirty="0">
                <a:effectLst/>
                <a:latin typeface="+mn-ea"/>
                <a:cs typeface="宋体" pitchFamily="2" charset="-122"/>
              </a:rPr>
              <a:t>异常值案例</a:t>
            </a:r>
            <a:r>
              <a:rPr lang="en-US" altLang="zh-CN" sz="1800" b="1" dirty="0">
                <a:effectLst/>
                <a:latin typeface="+mn-ea"/>
                <a:cs typeface="宋体" pitchFamily="2" charset="-122"/>
              </a:rPr>
              <a:t> —— </a:t>
            </a:r>
            <a:r>
              <a:rPr lang="zh-CN" altLang="zh-CN" sz="1800" b="1" dirty="0">
                <a:effectLst/>
                <a:latin typeface="+mn-ea"/>
                <a:cs typeface="宋体" pitchFamily="2" charset="-122"/>
              </a:rPr>
              <a:t>广州市公共图书馆数</a:t>
            </a:r>
            <a:endParaRPr lang="zh-CN" altLang="zh-CN" sz="2400" b="1" dirty="0">
              <a:effectLst/>
              <a:latin typeface="+mn-ea"/>
              <a:cs typeface="微软雅黑" panose="020B0503020204020204" pitchFamily="34" charset="-122"/>
            </a:endParaRPr>
          </a:p>
        </p:txBody>
      </p:sp>
      <p:sp>
        <p:nvSpPr>
          <p:cNvPr id="7" name="矩形 6"/>
          <p:cNvSpPr/>
          <p:nvPr/>
        </p:nvSpPr>
        <p:spPr>
          <a:xfrm>
            <a:off x="7244862" y="4079630"/>
            <a:ext cx="1153550" cy="16249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custDataLst>
      <p:tags r:id="rId6"/>
    </p:custDataLst>
  </p:cSld>
  <p:clrMapOvr>
    <a:masterClrMapping/>
  </p:clrMapOvr>
  <p:transition spd="slow" advTm="3000">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p:nvPr>
            <p:custDataLst>
              <p:tags r:id="rId1"/>
            </p:custDataLst>
          </p:nvPr>
        </p:nvSpPr>
        <p:spPr>
          <a:xfrm>
            <a:off x="8610586" y="509526"/>
            <a:ext cx="3581415" cy="6348469"/>
          </a:xfrm>
          <a:custGeom>
            <a:avLst/>
            <a:gdLst>
              <a:gd name="connsiteX0" fmla="*/ 3581415 w 3581415"/>
              <a:gd name="connsiteY0" fmla="*/ 0 h 6348469"/>
              <a:gd name="connsiteX1" fmla="*/ 3581415 w 3581415"/>
              <a:gd name="connsiteY1" fmla="*/ 435960 h 6348469"/>
              <a:gd name="connsiteX2" fmla="*/ 245942 w 3581415"/>
              <a:gd name="connsiteY2" fmla="*/ 6348469 h 6348469"/>
              <a:gd name="connsiteX3" fmla="*/ 0 w 3581415"/>
              <a:gd name="connsiteY3" fmla="*/ 6348469 h 6348469"/>
            </a:gdLst>
            <a:ahLst/>
            <a:cxnLst>
              <a:cxn ang="0">
                <a:pos x="connsiteX0" y="connsiteY0"/>
              </a:cxn>
              <a:cxn ang="0">
                <a:pos x="connsiteX1" y="connsiteY1"/>
              </a:cxn>
              <a:cxn ang="0">
                <a:pos x="connsiteX2" y="connsiteY2"/>
              </a:cxn>
              <a:cxn ang="0">
                <a:pos x="connsiteX3" y="connsiteY3"/>
              </a:cxn>
            </a:cxnLst>
            <a:rect l="l" t="t" r="r" b="b"/>
            <a:pathLst>
              <a:path w="3581415" h="6348469">
                <a:moveTo>
                  <a:pt x="3581415" y="0"/>
                </a:moveTo>
                <a:lnTo>
                  <a:pt x="3581415" y="435960"/>
                </a:lnTo>
                <a:lnTo>
                  <a:pt x="245942" y="6348469"/>
                </a:lnTo>
                <a:lnTo>
                  <a:pt x="0" y="6348469"/>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任意多边形: 形状 21"/>
          <p:cNvSpPr/>
          <p:nvPr>
            <p:custDataLst>
              <p:tags r:id="rId2"/>
            </p:custDataLst>
          </p:nvPr>
        </p:nvSpPr>
        <p:spPr>
          <a:xfrm rot="10800000">
            <a:off x="10205206" y="-27942"/>
            <a:ext cx="1799923" cy="1189480"/>
          </a:xfrm>
          <a:custGeom>
            <a:avLst/>
            <a:gdLst>
              <a:gd name="connsiteX0" fmla="*/ 3261856 w 3261856"/>
              <a:gd name="connsiteY0" fmla="*/ 2155600 h 2155600"/>
              <a:gd name="connsiteX1" fmla="*/ 2154270 w 3261856"/>
              <a:gd name="connsiteY1" fmla="*/ 2155600 h 2155600"/>
              <a:gd name="connsiteX2" fmla="*/ 1630929 w 3261856"/>
              <a:gd name="connsiteY2" fmla="*/ 1463900 h 2155600"/>
              <a:gd name="connsiteX3" fmla="*/ 1107588 w 3261856"/>
              <a:gd name="connsiteY3" fmla="*/ 2155600 h 2155600"/>
              <a:gd name="connsiteX4" fmla="*/ 0 w 3261856"/>
              <a:gd name="connsiteY4" fmla="*/ 2155600 h 2155600"/>
              <a:gd name="connsiteX5" fmla="*/ 1630928 w 3261856"/>
              <a:gd name="connsiteY5" fmla="*/ 0 h 21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1856" h="2155600">
                <a:moveTo>
                  <a:pt x="3261856" y="2155600"/>
                </a:moveTo>
                <a:lnTo>
                  <a:pt x="2154270" y="2155600"/>
                </a:lnTo>
                <a:lnTo>
                  <a:pt x="1630929" y="1463900"/>
                </a:lnTo>
                <a:lnTo>
                  <a:pt x="1107588" y="2155600"/>
                </a:lnTo>
                <a:lnTo>
                  <a:pt x="0" y="2155600"/>
                </a:lnTo>
                <a:lnTo>
                  <a:pt x="1630928" y="0"/>
                </a:lnTo>
                <a:close/>
              </a:path>
            </a:pathLst>
          </a:cu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1" name="文本框 25"/>
          <p:cNvSpPr txBox="1"/>
          <p:nvPr/>
        </p:nvSpPr>
        <p:spPr>
          <a:xfrm>
            <a:off x="505842" y="388250"/>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特征筛选</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12" name="直线连接符 1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graphicFrame>
        <p:nvGraphicFramePr>
          <p:cNvPr id="4" name="表格 3"/>
          <p:cNvGraphicFramePr>
            <a:graphicFrameLocks noGrp="1"/>
          </p:cNvGraphicFramePr>
          <p:nvPr/>
        </p:nvGraphicFramePr>
        <p:xfrm>
          <a:off x="680068" y="1354997"/>
          <a:ext cx="7930517" cy="5351057"/>
        </p:xfrm>
        <a:graphic>
          <a:graphicData uri="http://schemas.openxmlformats.org/drawingml/2006/table">
            <a:tbl>
              <a:tblPr firstRow="1" firstCol="1" bandRow="1">
                <a:tableStyleId>{5C22544A-7EE6-4342-B048-85BDC9FD1C3A}</a:tableStyleId>
              </a:tblPr>
              <a:tblGrid>
                <a:gridCol w="2029086"/>
                <a:gridCol w="1013643"/>
                <a:gridCol w="758654"/>
                <a:gridCol w="231343"/>
                <a:gridCol w="2104772"/>
                <a:gridCol w="1027157"/>
                <a:gridCol w="765862"/>
              </a:tblGrid>
              <a:tr h="368914">
                <a:tc>
                  <a:txBody>
                    <a:bodyPr/>
                    <a:lstStyle/>
                    <a:p>
                      <a:pPr algn="ctr">
                        <a:lnSpc>
                          <a:spcPct val="150000"/>
                        </a:lnSpc>
                      </a:pPr>
                      <a:r>
                        <a:rPr lang="zh-CN" sz="1000" kern="100" dirty="0">
                          <a:effectLst/>
                        </a:rPr>
                        <a:t>指标类型</a:t>
                      </a:r>
                      <a:endParaRPr lang="zh-CN" sz="11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单位</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年份</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rowSpan="14">
                  <a:txBody>
                    <a:bodyPr/>
                    <a:lstStyle/>
                    <a:p>
                      <a:pPr algn="ctr">
                        <a:lnSpc>
                          <a:spcPct val="150000"/>
                        </a:lnSpc>
                      </a:pPr>
                      <a:r>
                        <a:rPr lang="en-US" sz="1100" kern="100" dirty="0">
                          <a:effectLst/>
                        </a:rPr>
                        <a:t> </a:t>
                      </a:r>
                      <a:endParaRPr lang="zh-CN" sz="11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指标类型</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单位</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年份</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en-US" sz="1000" kern="100" dirty="0">
                          <a:effectLst/>
                        </a:rPr>
                        <a:t>GDP </a:t>
                      </a:r>
                      <a:r>
                        <a:rPr lang="zh-CN" sz="1000" kern="100" dirty="0">
                          <a:effectLst/>
                        </a:rPr>
                        <a:t>数据</a:t>
                      </a:r>
                      <a:endParaRPr lang="zh-CN" sz="11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dirty="0">
                          <a:effectLst/>
                        </a:rPr>
                        <a:t>亿元</a:t>
                      </a:r>
                      <a:endParaRPr lang="zh-CN" sz="11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2020</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房屋竣工面积数据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万平方米</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en-US" sz="1000" kern="100">
                          <a:effectLst/>
                        </a:rPr>
                        <a:t>GDP </a:t>
                      </a:r>
                      <a:r>
                        <a:rPr lang="zh-CN" sz="1000" kern="100">
                          <a:effectLst/>
                        </a:rPr>
                        <a:t>增长率数据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2020</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失业保险参保人数数据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万人</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2020</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555175">
                <a:tc>
                  <a:txBody>
                    <a:bodyPr/>
                    <a:lstStyle/>
                    <a:p>
                      <a:pPr algn="ctr">
                        <a:lnSpc>
                          <a:spcPct val="150000"/>
                        </a:lnSpc>
                      </a:pPr>
                      <a:r>
                        <a:rPr lang="en-US" sz="1000" kern="100">
                          <a:effectLst/>
                        </a:rPr>
                        <a:t>GDP </a:t>
                      </a:r>
                      <a:r>
                        <a:rPr lang="zh-CN" sz="1000" kern="100">
                          <a:effectLst/>
                        </a:rPr>
                        <a:t>指数数据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a:t>
                      </a:r>
                      <a:r>
                        <a:rPr lang="zh-CN" sz="1000" kern="100">
                          <a:effectLst/>
                        </a:rPr>
                        <a:t>上年</a:t>
                      </a:r>
                      <a:r>
                        <a:rPr lang="en-US" sz="1000" kern="100">
                          <a:effectLst/>
                        </a:rPr>
                        <a:t>=100)</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公共图书馆藏书量数据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万册</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城镇登记失业人员数据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万人</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普通高等学校数数据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所</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第三产业增加值数据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亿元</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2020</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人口自然增长率数据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第二产业增加值数据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亿元</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2020</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卫生机构数数据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个</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出生人口数数据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人</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医院数数据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个</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房屋建筑施工面积数据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万平方米</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总户数数据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户</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房地产开发住宅投资额</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万元</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小学学校数数据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所</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第一产业增加值数据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亿元</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2020</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总人口数数据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万人</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房地产开发投资额数据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万元</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实际利用外资额数据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万美元</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商品房销售面积数据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万平方米</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a:txBody>
                    <a:bodyPr/>
                    <a:lstStyle/>
                    <a:p>
                      <a:pPr algn="ctr">
                        <a:lnSpc>
                          <a:spcPct val="150000"/>
                        </a:lnSpc>
                      </a:pPr>
                      <a:r>
                        <a:rPr lang="zh-CN" sz="1000" kern="100">
                          <a:effectLst/>
                        </a:rPr>
                        <a:t>外商直接投资额数据</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万美元</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r>
              <a:tr h="368914">
                <a:tc>
                  <a:txBody>
                    <a:bodyPr/>
                    <a:lstStyle/>
                    <a:p>
                      <a:pPr algn="ctr">
                        <a:lnSpc>
                          <a:spcPct val="150000"/>
                        </a:lnSpc>
                      </a:pPr>
                      <a:r>
                        <a:rPr lang="zh-CN" sz="1000" kern="100">
                          <a:effectLst/>
                        </a:rPr>
                        <a:t>社会消费品零售总额</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zh-CN" sz="1000" kern="100">
                          <a:effectLst/>
                        </a:rPr>
                        <a:t>万元</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ctr">
                        <a:lnSpc>
                          <a:spcPct val="150000"/>
                        </a:lnSpc>
                      </a:pPr>
                      <a:r>
                        <a:rPr lang="en-US" sz="1000" kern="100">
                          <a:effectLst/>
                        </a:rPr>
                        <a:t>2019</a:t>
                      </a:r>
                      <a:endParaRPr lang="zh-CN" sz="11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vMerge="1">
                  <a:tcPr/>
                </a:tc>
                <a:tc gridSpan="3">
                  <a:txBody>
                    <a:bodyPr/>
                    <a:lstStyle/>
                    <a:p>
                      <a:pPr algn="ctr">
                        <a:lnSpc>
                          <a:spcPct val="150000"/>
                        </a:lnSpc>
                      </a:pPr>
                      <a:r>
                        <a:rPr lang="en-US" sz="1100" kern="100" dirty="0">
                          <a:effectLst/>
                        </a:rPr>
                        <a:t> </a:t>
                      </a:r>
                      <a:endParaRPr lang="zh-CN" sz="11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hMerge="1">
                  <a:tcPr/>
                </a:tc>
                <a:tc hMerge="1">
                  <a:tcPr/>
                </a:tc>
              </a:tr>
            </a:tbl>
          </a:graphicData>
        </a:graphic>
      </p:graphicFrame>
      <p:sp>
        <p:nvSpPr>
          <p:cNvPr id="5" name="Rectangle 1"/>
          <p:cNvSpPr>
            <a:spLocks noChangeArrowheads="1"/>
          </p:cNvSpPr>
          <p:nvPr/>
        </p:nvSpPr>
        <p:spPr bwMode="auto">
          <a:xfrm>
            <a:off x="9061901" y="3339724"/>
            <a:ext cx="27268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chemeClr val="tx1"/>
                </a:solidFill>
                <a:effectLst/>
                <a:latin typeface="+mj-ea"/>
                <a:ea typeface="+mj-ea"/>
                <a:cs typeface="宋体" pitchFamily="2" charset="-122"/>
              </a:rPr>
              <a:t>表</a:t>
            </a:r>
            <a:r>
              <a:rPr kumimoji="0" lang="zh-CN" altLang="en-US" sz="2000" b="1" i="0" u="none" strike="noStrike" cap="none" normalizeH="0" baseline="0" dirty="0">
                <a:ln>
                  <a:noFill/>
                </a:ln>
                <a:solidFill>
                  <a:schemeClr val="tx1"/>
                </a:solidFill>
                <a:effectLst/>
                <a:latin typeface="+mj-ea"/>
                <a:ea typeface="+mj-ea"/>
                <a:cs typeface="宋体" pitchFamily="2" charset="-122"/>
              </a:rPr>
              <a:t> </a:t>
            </a:r>
            <a:r>
              <a:rPr kumimoji="0" lang="en-US" altLang="zh-CN" sz="2000" b="1" i="0" u="none" strike="noStrike" cap="none" normalizeH="0" baseline="0" dirty="0">
                <a:ln>
                  <a:noFill/>
                </a:ln>
                <a:solidFill>
                  <a:schemeClr val="tx1"/>
                </a:solidFill>
                <a:effectLst/>
                <a:latin typeface="+mj-ea"/>
                <a:ea typeface="+mj-ea"/>
                <a:cs typeface="宋体" pitchFamily="2" charset="-122"/>
              </a:rPr>
              <a:t>3.2-1 </a:t>
            </a:r>
            <a:r>
              <a:rPr kumimoji="0" lang="zh-CN" altLang="en-US" sz="2000" b="1" i="0" u="none" strike="noStrike" cap="none" normalizeH="0" baseline="0">
                <a:ln>
                  <a:noFill/>
                </a:ln>
                <a:solidFill>
                  <a:schemeClr val="tx1"/>
                </a:solidFill>
                <a:effectLst/>
                <a:latin typeface="+mj-ea"/>
                <a:ea typeface="+mj-ea"/>
                <a:cs typeface="宋体" pitchFamily="2" charset="-122"/>
              </a:rPr>
              <a:t>最终选取</a:t>
            </a:r>
            <a:r>
              <a:rPr kumimoji="0" lang="zh-CN" altLang="en-US" sz="2000" b="1" i="0" u="none" strike="noStrike" cap="none" normalizeH="0" baseline="0" dirty="0">
                <a:ln>
                  <a:noFill/>
                </a:ln>
                <a:solidFill>
                  <a:schemeClr val="tx1"/>
                </a:solidFill>
                <a:effectLst/>
                <a:latin typeface="+mj-ea"/>
                <a:ea typeface="+mj-ea"/>
                <a:cs typeface="宋体" pitchFamily="2" charset="-122"/>
              </a:rPr>
              <a:t>的热门城市基本指数</a:t>
            </a:r>
            <a:endParaRPr kumimoji="0" lang="zh-CN" altLang="en-US" sz="2000" b="1"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mj-ea"/>
              <a:ea typeface="+mj-ea"/>
            </a:endParaRPr>
          </a:p>
        </p:txBody>
      </p:sp>
    </p:spTree>
    <p:custDataLst>
      <p:tags r:id="rId5"/>
    </p:custDataLst>
  </p:cSld>
  <p:clrMapOvr>
    <a:masterClrMapping/>
  </p:clrMapOvr>
  <p:transition spd="slow" advTm="3000">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79891" y="355269"/>
            <a:ext cx="3101292" cy="905388"/>
          </a:xfrm>
          <a:prstGeom prst="rect">
            <a:avLst/>
          </a:prstGeom>
        </p:spPr>
      </p:pic>
      <p:sp>
        <p:nvSpPr>
          <p:cNvPr id="11" name="文本框 10"/>
          <p:cNvSpPr txBox="1"/>
          <p:nvPr/>
        </p:nvSpPr>
        <p:spPr>
          <a:xfrm>
            <a:off x="1233838" y="2282766"/>
            <a:ext cx="10368861" cy="2122805"/>
          </a:xfrm>
          <a:prstGeom prst="rect">
            <a:avLst/>
          </a:prstGeom>
          <a:noFill/>
        </p:spPr>
        <p:txBody>
          <a:bodyPr wrap="square" rtlCol="0">
            <a:spAutoFit/>
          </a:bodyPr>
          <a:lstStyle/>
          <a:p>
            <a:pPr algn="ctr"/>
            <a:r>
              <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rPr>
              <a:t>基于神经网络的</a:t>
            </a:r>
            <a:endParaRPr lang="en-US" altLang="zh-CN"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endParaRPr>
          </a:p>
          <a:p>
            <a:pPr algn="ctr"/>
            <a:r>
              <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rPr>
              <a:t>数据分析岗薪资预测</a:t>
            </a:r>
            <a:endPar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endParaRPr>
          </a:p>
        </p:txBody>
      </p:sp>
      <p:sp>
        <p:nvSpPr>
          <p:cNvPr id="16" name="椭圆 15"/>
          <p:cNvSpPr/>
          <p:nvPr/>
        </p:nvSpPr>
        <p:spPr>
          <a:xfrm>
            <a:off x="632605" y="2518854"/>
            <a:ext cx="601233" cy="601233"/>
          </a:xfrm>
          <a:prstGeom prst="ellipse">
            <a:avLst/>
          </a:prstGeom>
          <a:solidFill>
            <a:srgbClr val="014E2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4</a:t>
            </a:r>
            <a:endParaRPr lang="zh-CN" altLang="en-US"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组合 68"/>
          <p:cNvGrpSpPr/>
          <p:nvPr/>
        </p:nvGrpSpPr>
        <p:grpSpPr>
          <a:xfrm>
            <a:off x="3789333" y="3302112"/>
            <a:ext cx="5147277" cy="82202"/>
            <a:chOff x="1773217" y="5185185"/>
            <a:chExt cx="8645561" cy="44820"/>
          </a:xfrm>
        </p:grpSpPr>
        <p:cxnSp>
          <p:nvCxnSpPr>
            <p:cNvPr id="18" name="直接连接符 69"/>
            <p:cNvCxnSpPr/>
            <p:nvPr userDrawn="1"/>
          </p:nvCxnSpPr>
          <p:spPr>
            <a:xfrm>
              <a:off x="1773218" y="5185185"/>
              <a:ext cx="8645560" cy="0"/>
            </a:xfrm>
            <a:prstGeom prst="line">
              <a:avLst/>
            </a:prstGeom>
            <a:ln w="31750">
              <a:solidFill>
                <a:srgbClr val="014E21"/>
              </a:solidFill>
            </a:ln>
          </p:spPr>
          <p:style>
            <a:lnRef idx="1">
              <a:schemeClr val="accent1"/>
            </a:lnRef>
            <a:fillRef idx="0">
              <a:schemeClr val="accent1"/>
            </a:fillRef>
            <a:effectRef idx="0">
              <a:schemeClr val="accent1"/>
            </a:effectRef>
            <a:fontRef idx="minor">
              <a:schemeClr val="tx1"/>
            </a:fontRef>
          </p:style>
        </p:cxnSp>
        <p:cxnSp>
          <p:nvCxnSpPr>
            <p:cNvPr id="19" name="直接连接符 70"/>
            <p:cNvCxnSpPr/>
            <p:nvPr userDrawn="1"/>
          </p:nvCxnSpPr>
          <p:spPr>
            <a:xfrm>
              <a:off x="1773217" y="5230005"/>
              <a:ext cx="8645560" cy="0"/>
            </a:xfrm>
            <a:prstGeom prst="line">
              <a:avLst/>
            </a:prstGeom>
            <a:ln w="12700">
              <a:solidFill>
                <a:srgbClr val="014E21"/>
              </a:solidFill>
            </a:ln>
          </p:spPr>
          <p:style>
            <a:lnRef idx="1">
              <a:schemeClr val="accent1"/>
            </a:lnRef>
            <a:fillRef idx="0">
              <a:schemeClr val="accent1"/>
            </a:fillRef>
            <a:effectRef idx="0">
              <a:schemeClr val="accent1"/>
            </a:effectRef>
            <a:fontRef idx="minor">
              <a:schemeClr val="tx1"/>
            </a:fontRef>
          </p:style>
        </p:cxnSp>
      </p:grpSp>
      <p:grpSp>
        <p:nvGrpSpPr>
          <p:cNvPr id="8" name="组合 68"/>
          <p:cNvGrpSpPr/>
          <p:nvPr/>
        </p:nvGrpSpPr>
        <p:grpSpPr>
          <a:xfrm>
            <a:off x="2322885" y="4406423"/>
            <a:ext cx="8272843" cy="84967"/>
            <a:chOff x="1773217" y="5185185"/>
            <a:chExt cx="8645561" cy="44820"/>
          </a:xfrm>
        </p:grpSpPr>
        <p:cxnSp>
          <p:nvCxnSpPr>
            <p:cNvPr id="9" name="直接连接符 69"/>
            <p:cNvCxnSpPr/>
            <p:nvPr userDrawn="1"/>
          </p:nvCxnSpPr>
          <p:spPr>
            <a:xfrm>
              <a:off x="1773218" y="5185185"/>
              <a:ext cx="8645560" cy="0"/>
            </a:xfrm>
            <a:prstGeom prst="line">
              <a:avLst/>
            </a:prstGeom>
            <a:ln w="31750">
              <a:solidFill>
                <a:srgbClr val="014E21"/>
              </a:solidFill>
            </a:ln>
          </p:spPr>
          <p:style>
            <a:lnRef idx="1">
              <a:schemeClr val="accent1"/>
            </a:lnRef>
            <a:fillRef idx="0">
              <a:schemeClr val="accent1"/>
            </a:fillRef>
            <a:effectRef idx="0">
              <a:schemeClr val="accent1"/>
            </a:effectRef>
            <a:fontRef idx="minor">
              <a:schemeClr val="tx1"/>
            </a:fontRef>
          </p:style>
        </p:cxnSp>
        <p:cxnSp>
          <p:nvCxnSpPr>
            <p:cNvPr id="10" name="直接连接符 70"/>
            <p:cNvCxnSpPr/>
            <p:nvPr userDrawn="1"/>
          </p:nvCxnSpPr>
          <p:spPr>
            <a:xfrm>
              <a:off x="1773217" y="5230005"/>
              <a:ext cx="8645560" cy="0"/>
            </a:xfrm>
            <a:prstGeom prst="line">
              <a:avLst/>
            </a:prstGeom>
            <a:ln w="12700">
              <a:solidFill>
                <a:srgbClr val="014E2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文本框 25"/>
          <p:cNvSpPr txBox="1"/>
          <p:nvPr/>
        </p:nvSpPr>
        <p:spPr>
          <a:xfrm>
            <a:off x="1822386" y="265550"/>
            <a:ext cx="2472055" cy="755650"/>
          </a:xfrm>
          <a:prstGeom prst="rect">
            <a:avLst/>
          </a:prstGeom>
          <a:noFill/>
        </p:spPr>
        <p:txBody>
          <a:bodyPr wrap="none" rtlCol="0">
            <a:spAutoFit/>
            <a:scene3d>
              <a:camera prst="orthographicFront"/>
              <a:lightRig rig="threePt" dir="t"/>
            </a:scene3d>
            <a:sp3d contourW="12700"/>
          </a:bodyPr>
          <a:p>
            <a:pPr algn="ctr">
              <a:lnSpc>
                <a:spcPct val="120000"/>
              </a:lnSpc>
            </a:pPr>
            <a:r>
              <a:rPr lang="zh-CN" altLang="en-US" sz="36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岗特征分析</a:t>
            </a:r>
            <a:endParaRPr lang="zh-CN" altLang="en-US" sz="36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endParaRPr>
          </a:p>
        </p:txBody>
      </p:sp>
      <p:pic>
        <p:nvPicPr>
          <p:cNvPr id="2" name="图片 1"/>
          <p:cNvPicPr>
            <a:picLocks noChangeAspect="1"/>
          </p:cNvPicPr>
          <p:nvPr/>
        </p:nvPicPr>
        <p:blipFill>
          <a:blip r:embed="rId1"/>
          <a:stretch>
            <a:fillRect/>
          </a:stretch>
        </p:blipFill>
        <p:spPr>
          <a:xfrm>
            <a:off x="448945" y="1379855"/>
            <a:ext cx="4318000" cy="4870450"/>
          </a:xfrm>
          <a:prstGeom prst="rect">
            <a:avLst/>
          </a:prstGeom>
        </p:spPr>
      </p:pic>
      <p:pic>
        <p:nvPicPr>
          <p:cNvPr id="3" name="图片 2"/>
          <p:cNvPicPr>
            <a:picLocks noChangeAspect="1"/>
          </p:cNvPicPr>
          <p:nvPr/>
        </p:nvPicPr>
        <p:blipFill>
          <a:blip r:embed="rId2"/>
          <a:stretch>
            <a:fillRect/>
          </a:stretch>
        </p:blipFill>
        <p:spPr>
          <a:xfrm>
            <a:off x="5235575" y="1405255"/>
            <a:ext cx="5061585" cy="48196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37565" y="234950"/>
            <a:ext cx="9010650" cy="627316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25"/>
          <p:cNvSpPr txBox="1"/>
          <p:nvPr/>
        </p:nvSpPr>
        <p:spPr>
          <a:xfrm>
            <a:off x="196091" y="265550"/>
            <a:ext cx="5724644" cy="700576"/>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sz="36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随机缺失森林算法特征选择</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22" name="直线连接符 2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30" name="矩形 29"/>
          <p:cNvSpPr/>
          <p:nvPr/>
        </p:nvSpPr>
        <p:spPr>
          <a:xfrm>
            <a:off x="348792" y="1449109"/>
            <a:ext cx="9708685" cy="977265"/>
          </a:xfrm>
          <a:prstGeom prst="rect">
            <a:avLst/>
          </a:prstGeom>
        </p:spPr>
        <p:txBody>
          <a:bodyPr wrap="square">
            <a:spAutoFit/>
            <a:scene3d>
              <a:camera prst="orthographicFront"/>
              <a:lightRig rig="threePt" dir="t"/>
            </a:scene3d>
            <a:sp3d contourW="12700"/>
          </a:bodyPr>
          <a:lstStyle/>
          <a:p>
            <a:pPr algn="l">
              <a:lnSpc>
                <a:spcPct val="120000"/>
              </a:lnSpc>
            </a:pPr>
            <a:r>
              <a:rPr lang="en-US" altLang="zh-CN" sz="24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1</a:t>
            </a:r>
            <a:r>
              <a:rPr lang="zh-CN" altLang="en-US" sz="24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、随机森林回归方法处理我们的数据保持高精度</a:t>
            </a:r>
            <a:endParaRPr lang="zh-CN" altLang="en-US" sz="24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a:p>
            <a:pPr algn="l">
              <a:lnSpc>
                <a:spcPct val="120000"/>
              </a:lnSpc>
            </a:pPr>
            <a:r>
              <a:rPr lang="en-US" altLang="zh-CN" sz="24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2</a:t>
            </a:r>
            <a:r>
              <a:rPr lang="zh-CN" altLang="en-US" sz="24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、缺失森林进行数据填补</a:t>
            </a:r>
            <a:endParaRPr lang="zh-CN" altLang="en-US" sz="24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pic>
        <p:nvPicPr>
          <p:cNvPr id="32" name="图片 31"/>
          <p:cNvPicPr>
            <a:picLocks noChangeAspect="1"/>
          </p:cNvPicPr>
          <p:nvPr/>
        </p:nvPicPr>
        <p:blipFill>
          <a:blip r:embed="rId3"/>
          <a:stretch>
            <a:fillRect/>
          </a:stretch>
        </p:blipFill>
        <p:spPr>
          <a:xfrm>
            <a:off x="111250" y="2781020"/>
            <a:ext cx="5884855" cy="3669333"/>
          </a:xfrm>
          <a:prstGeom prst="rect">
            <a:avLst/>
          </a:prstGeom>
        </p:spPr>
      </p:pic>
      <p:pic>
        <p:nvPicPr>
          <p:cNvPr id="33" name="图片 32"/>
          <p:cNvPicPr>
            <a:picLocks noChangeAspect="1"/>
          </p:cNvPicPr>
          <p:nvPr/>
        </p:nvPicPr>
        <p:blipFill>
          <a:blip r:embed="rId4"/>
          <a:stretch>
            <a:fillRect/>
          </a:stretch>
        </p:blipFill>
        <p:spPr>
          <a:xfrm>
            <a:off x="6195897" y="2871807"/>
            <a:ext cx="5755711" cy="3506658"/>
          </a:xfrm>
          <a:prstGeom prst="rect">
            <a:avLst/>
          </a:prstGeom>
        </p:spPr>
      </p:pic>
    </p:spTree>
  </p:cSld>
  <p:clrMapOvr>
    <a:masterClrMapping/>
  </p:clrMapOvr>
  <p:transition spd="slow" advTm="300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5"/>
          <p:cNvSpPr txBox="1"/>
          <p:nvPr/>
        </p:nvSpPr>
        <p:spPr>
          <a:xfrm>
            <a:off x="505842" y="388250"/>
            <a:ext cx="1107996"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背景</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6" name="直线连接符 5"/>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8" name="TextBox 7"/>
          <p:cNvSpPr txBox="1"/>
          <p:nvPr/>
        </p:nvSpPr>
        <p:spPr>
          <a:xfrm>
            <a:off x="148441" y="1281419"/>
            <a:ext cx="11112593" cy="60939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随着计算机和信息技术的迅猛发展和普及应用，行业应用系统的规模迅速扩大，行业应用所产生和所需的数据呈爆炸性增长。</a:t>
            </a:r>
            <a:endParaRPr lang="zh-CN" altLang="en-US"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zh-CN" altLang="en-US" sz="2000" dirty="0"/>
              <a:t>寻求有效的大数据处理技术、方法和手段已成为现实世界中的迫切需求。</a:t>
            </a:r>
            <a:endParaRPr lang="zh-CN" altLang="en-US"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zh-CN" altLang="en-US" sz="2000" dirty="0"/>
              <a:t>数据分析师成为了热门抢手的职业，从业人数的激增和技术的进步导致了这个行业竞争压力非常大，而数据分析方面的从业人员也在复杂的就业选择中表现得十分茫然</a:t>
            </a:r>
            <a:endParaRPr lang="en-US" altLang="zh-CN" sz="2000" dirty="0"/>
          </a:p>
          <a:p>
            <a:pPr marL="285750" indent="-285750">
              <a:lnSpc>
                <a:spcPct val="150000"/>
              </a:lnSpc>
            </a:pPr>
            <a:r>
              <a:rPr lang="zh-CN" altLang="en-US" sz="2000" dirty="0"/>
              <a:t> </a:t>
            </a:r>
            <a:endParaRPr lang="en-US" altLang="zh-CN" sz="2000" dirty="0"/>
          </a:p>
          <a:p>
            <a:pPr marL="285750" indent="-285750">
              <a:lnSpc>
                <a:spcPct val="150000"/>
              </a:lnSpc>
              <a:buFont typeface="Arial" panose="020B0604020202020204" pitchFamily="34" charset="0"/>
              <a:buChar char="•"/>
            </a:pPr>
            <a:r>
              <a:rPr lang="zh-CN" altLang="en-US" sz="2000" dirty="0"/>
              <a:t>基于这样的现状，本文旨在通过以机器学习为主的技术构造出一个适用于数据分析岗位就业分析的人工神经网络模型，通过对中国数据分析师薪资情况的分析，对未来计划在数据分析行业或其他方面就业的人群提供分析指导，为“就业难”的数据分析行业从业人员助一臂之力。</a:t>
            </a:r>
            <a:endParaRPr lang="zh-CN" altLang="en-US"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pPr>
            <a:endParaRPr lang="en-US" altLang="zh-CN"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文本框 25"/>
          <p:cNvSpPr txBox="1"/>
          <p:nvPr/>
        </p:nvSpPr>
        <p:spPr>
          <a:xfrm>
            <a:off x="386651" y="279520"/>
            <a:ext cx="2472055" cy="755650"/>
          </a:xfrm>
          <a:prstGeom prst="rect">
            <a:avLst/>
          </a:prstGeom>
          <a:noFill/>
        </p:spPr>
        <p:txBody>
          <a:bodyPr wrap="none" rtlCol="0">
            <a:spAutoFit/>
            <a:scene3d>
              <a:camera prst="orthographicFront"/>
              <a:lightRig rig="threePt" dir="t"/>
            </a:scene3d>
            <a:sp3d contourW="12700"/>
          </a:bodyPr>
          <a:p>
            <a:pPr algn="ctr">
              <a:lnSpc>
                <a:spcPct val="120000"/>
              </a:lnSpc>
            </a:pPr>
            <a:r>
              <a:rPr lang="zh-CN" altLang="en-US" sz="36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数据规范化</a:t>
            </a:r>
            <a:endParaRPr lang="zh-CN" altLang="en-US" sz="36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endParaRPr>
          </a:p>
        </p:txBody>
      </p:sp>
      <p:pic>
        <p:nvPicPr>
          <p:cNvPr id="2" name="图片 1"/>
          <p:cNvPicPr>
            <a:picLocks noChangeAspect="1"/>
          </p:cNvPicPr>
          <p:nvPr/>
        </p:nvPicPr>
        <p:blipFill>
          <a:blip r:embed="rId1"/>
          <a:stretch>
            <a:fillRect/>
          </a:stretch>
        </p:blipFill>
        <p:spPr>
          <a:xfrm>
            <a:off x="205740" y="1331595"/>
            <a:ext cx="6505575" cy="5105400"/>
          </a:xfrm>
          <a:prstGeom prst="rect">
            <a:avLst/>
          </a:prstGeom>
        </p:spPr>
      </p:pic>
      <p:pic>
        <p:nvPicPr>
          <p:cNvPr id="3" name="图片 2"/>
          <p:cNvPicPr>
            <a:picLocks noChangeAspect="1"/>
          </p:cNvPicPr>
          <p:nvPr/>
        </p:nvPicPr>
        <p:blipFill>
          <a:blip r:embed="rId2"/>
          <a:stretch>
            <a:fillRect/>
          </a:stretch>
        </p:blipFill>
        <p:spPr>
          <a:xfrm>
            <a:off x="6230620" y="2762250"/>
            <a:ext cx="5721985" cy="354203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7155" y="1004570"/>
            <a:ext cx="5201285" cy="2884805"/>
          </a:xfrm>
          <a:prstGeom prst="rect">
            <a:avLst/>
          </a:prstGeom>
        </p:spPr>
      </p:pic>
      <p:pic>
        <p:nvPicPr>
          <p:cNvPr id="3" name="图片 2"/>
          <p:cNvPicPr>
            <a:picLocks noChangeAspect="1"/>
          </p:cNvPicPr>
          <p:nvPr/>
        </p:nvPicPr>
        <p:blipFill>
          <a:blip r:embed="rId2"/>
          <a:stretch>
            <a:fillRect/>
          </a:stretch>
        </p:blipFill>
        <p:spPr>
          <a:xfrm>
            <a:off x="4445" y="3889375"/>
            <a:ext cx="5196840" cy="2941955"/>
          </a:xfrm>
          <a:prstGeom prst="rect">
            <a:avLst/>
          </a:prstGeom>
        </p:spPr>
      </p:pic>
      <p:pic>
        <p:nvPicPr>
          <p:cNvPr id="4" name="图片 3"/>
          <p:cNvPicPr>
            <a:picLocks noChangeAspect="1"/>
          </p:cNvPicPr>
          <p:nvPr/>
        </p:nvPicPr>
        <p:blipFill>
          <a:blip r:embed="rId3"/>
          <a:stretch>
            <a:fillRect/>
          </a:stretch>
        </p:blipFill>
        <p:spPr>
          <a:xfrm>
            <a:off x="5201285" y="774700"/>
            <a:ext cx="6990715" cy="5308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25"/>
          <p:cNvSpPr txBox="1"/>
          <p:nvPr/>
        </p:nvSpPr>
        <p:spPr>
          <a:xfrm>
            <a:off x="249820" y="315834"/>
            <a:ext cx="4339650" cy="700576"/>
          </a:xfrm>
          <a:prstGeom prst="rect">
            <a:avLst/>
          </a:prstGeom>
          <a:noFill/>
        </p:spPr>
        <p:txBody>
          <a:bodyPr wrap="none" rtlCol="0">
            <a:spAutoFit/>
            <a:scene3d>
              <a:camera prst="orthographicFront"/>
              <a:lightRig rig="threePt" dir="t"/>
            </a:scene3d>
            <a:sp3d contourW="12700"/>
          </a:bodyPr>
          <a:lstStyle/>
          <a:p>
            <a:pPr algn="just">
              <a:lnSpc>
                <a:spcPct val="120000"/>
              </a:lnSpc>
            </a:pPr>
            <a:r>
              <a:rPr lang="zh-CN" altLang="en-US" sz="36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训练集与测试集划分</a:t>
            </a:r>
            <a:endParaRPr lang="zh-CN" altLang="en-US" sz="36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endParaRPr>
          </a:p>
        </p:txBody>
      </p:sp>
      <p:cxnSp>
        <p:nvCxnSpPr>
          <p:cNvPr id="22" name="直线连接符 2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9" name="文本框 8"/>
          <p:cNvSpPr txBox="1"/>
          <p:nvPr/>
        </p:nvSpPr>
        <p:spPr>
          <a:xfrm>
            <a:off x="249819" y="1445474"/>
            <a:ext cx="4510716" cy="2862322"/>
          </a:xfrm>
          <a:prstGeom prst="rect">
            <a:avLst/>
          </a:prstGeom>
          <a:noFill/>
        </p:spPr>
        <p:txBody>
          <a:bodyPr wrap="square" rtlCol="0" anchor="t">
            <a:spAutoFit/>
          </a:bodyPr>
          <a:lstStyle/>
          <a:p>
            <a:r>
              <a:rPr lang="zh-CN" altLang="en-US" dirty="0"/>
              <a:t>综合考虑数据量、操作复杂程度与现有条件，我们选择使用留出法。我们运用随机抽取的方法划分训练集与测试集。</a:t>
            </a:r>
            <a:endParaRPr lang="en-US" altLang="zh-CN" dirty="0"/>
          </a:p>
          <a:p>
            <a:endParaRPr lang="en-US" altLang="zh-CN" dirty="0"/>
          </a:p>
          <a:p>
            <a:r>
              <a:rPr lang="zh-CN" altLang="en-US" dirty="0"/>
              <a:t>在我们选择使用的神经网络包中的 sklearn 中的 train_test_split 方法是留出法中常用的函数，功能是从样本中随机的按比例选取 train data 和 test data。我们按照 20% 的测试集和 80% 的训练集进行划分，分离出训练集与测试集。</a:t>
            </a:r>
            <a:endParaRPr lang="zh-CN" altLang="en-US" dirty="0"/>
          </a:p>
        </p:txBody>
      </p:sp>
      <p:pic>
        <p:nvPicPr>
          <p:cNvPr id="10" name="图片 9"/>
          <p:cNvPicPr>
            <a:picLocks noChangeAspect="1"/>
          </p:cNvPicPr>
          <p:nvPr>
            <p:custDataLst>
              <p:tags r:id="rId3"/>
            </p:custDataLst>
          </p:nvPr>
        </p:nvPicPr>
        <p:blipFill>
          <a:blip r:embed="rId4"/>
          <a:stretch>
            <a:fillRect/>
          </a:stretch>
        </p:blipFill>
        <p:spPr>
          <a:xfrm>
            <a:off x="4760535" y="1608162"/>
            <a:ext cx="7237363" cy="4538114"/>
          </a:xfrm>
          <a:prstGeom prst="rect">
            <a:avLst/>
          </a:prstGeom>
        </p:spPr>
      </p:pic>
    </p:spTree>
  </p:cSld>
  <p:clrMapOvr>
    <a:masterClrMapping/>
  </p:clrMapOvr>
  <p:transition spd="slow" advTm="3000">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25"/>
          <p:cNvSpPr txBox="1"/>
          <p:nvPr/>
        </p:nvSpPr>
        <p:spPr>
          <a:xfrm>
            <a:off x="249820" y="315834"/>
            <a:ext cx="4339650" cy="700576"/>
          </a:xfrm>
          <a:prstGeom prst="rect">
            <a:avLst/>
          </a:prstGeom>
          <a:noFill/>
        </p:spPr>
        <p:txBody>
          <a:bodyPr wrap="none" rtlCol="0">
            <a:spAutoFit/>
            <a:scene3d>
              <a:camera prst="orthographicFront"/>
              <a:lightRig rig="threePt" dir="t"/>
            </a:scene3d>
            <a:sp3d contourW="12700"/>
          </a:bodyPr>
          <a:lstStyle/>
          <a:p>
            <a:pPr algn="just">
              <a:lnSpc>
                <a:spcPct val="120000"/>
              </a:lnSpc>
            </a:pPr>
            <a:r>
              <a:rPr lang="zh-CN" altLang="en-US" sz="36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薪资预测模型的选择</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22" name="直线连接符 21"/>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13" name="矩形 12"/>
          <p:cNvSpPr/>
          <p:nvPr/>
        </p:nvSpPr>
        <p:spPr>
          <a:xfrm>
            <a:off x="859366" y="1471665"/>
            <a:ext cx="9195218" cy="1084950"/>
          </a:xfrm>
          <a:prstGeom prst="rect">
            <a:avLst/>
          </a:prstGeom>
        </p:spPr>
        <p:txBody>
          <a:bodyPr wrap="square">
            <a:noAutofit/>
            <a:scene3d>
              <a:camera prst="orthographicFront"/>
              <a:lightRig rig="threePt" dir="t"/>
            </a:scene3d>
            <a:sp3d contourW="12700"/>
          </a:bodyPr>
          <a:lstStyle/>
          <a:p>
            <a:pPr algn="l">
              <a:lnSpc>
                <a:spcPct val="120000"/>
              </a:lnSpc>
            </a:pPr>
            <a:r>
              <a:rPr lang="zh-CN" altLang="en-US" sz="24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rPr>
              <a:t>本次使用包含一个隐藏层及 13 个隐藏节点的 BP 神经网络作为我们的最终薪资模型</a:t>
            </a:r>
            <a:endParaRPr lang="zh-CN" altLang="en-US" sz="24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endParaRPr>
          </a:p>
        </p:txBody>
      </p:sp>
      <p:pic>
        <p:nvPicPr>
          <p:cNvPr id="14" name="图片 13"/>
          <p:cNvPicPr>
            <a:picLocks noChangeAspect="1"/>
          </p:cNvPicPr>
          <p:nvPr/>
        </p:nvPicPr>
        <p:blipFill>
          <a:blip r:embed="rId3"/>
          <a:stretch>
            <a:fillRect/>
          </a:stretch>
        </p:blipFill>
        <p:spPr>
          <a:xfrm>
            <a:off x="5575478" y="2888518"/>
            <a:ext cx="5826125" cy="3359785"/>
          </a:xfrm>
          <a:prstGeom prst="rect">
            <a:avLst/>
          </a:prstGeom>
        </p:spPr>
      </p:pic>
      <p:pic>
        <p:nvPicPr>
          <p:cNvPr id="15" name="图片 14"/>
          <p:cNvPicPr>
            <a:picLocks noChangeAspect="1"/>
          </p:cNvPicPr>
          <p:nvPr/>
        </p:nvPicPr>
        <p:blipFill rotWithShape="1">
          <a:blip r:embed="rId4"/>
          <a:srcRect r="4890"/>
          <a:stretch>
            <a:fillRect/>
          </a:stretch>
        </p:blipFill>
        <p:spPr>
          <a:xfrm>
            <a:off x="249820" y="2958338"/>
            <a:ext cx="5002383" cy="3674808"/>
          </a:xfrm>
          <a:prstGeom prst="rect">
            <a:avLst/>
          </a:prstGeom>
        </p:spPr>
      </p:pic>
    </p:spTree>
  </p:cSld>
  <p:clrMapOvr>
    <a:masterClrMapping/>
  </p:clrMapOvr>
  <p:transition spd="slow" advTm="3000">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79891" y="355269"/>
            <a:ext cx="3101292" cy="905388"/>
          </a:xfrm>
          <a:prstGeom prst="rect">
            <a:avLst/>
          </a:prstGeom>
        </p:spPr>
      </p:pic>
      <p:sp>
        <p:nvSpPr>
          <p:cNvPr id="11" name="文本框 10"/>
          <p:cNvSpPr txBox="1"/>
          <p:nvPr/>
        </p:nvSpPr>
        <p:spPr>
          <a:xfrm>
            <a:off x="1903310" y="2263947"/>
            <a:ext cx="8628619" cy="1107996"/>
          </a:xfrm>
          <a:prstGeom prst="rect">
            <a:avLst/>
          </a:prstGeom>
          <a:noFill/>
        </p:spPr>
        <p:txBody>
          <a:bodyPr wrap="square" rtlCol="0">
            <a:spAutoFit/>
          </a:bodyPr>
          <a:lstStyle/>
          <a:p>
            <a:pPr algn="ctr"/>
            <a:r>
              <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rPr>
              <a:t>总结</a:t>
            </a:r>
            <a:endPar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endParaRPr>
          </a:p>
        </p:txBody>
      </p:sp>
      <p:sp>
        <p:nvSpPr>
          <p:cNvPr id="16" name="椭圆 15"/>
          <p:cNvSpPr/>
          <p:nvPr/>
        </p:nvSpPr>
        <p:spPr>
          <a:xfrm>
            <a:off x="4634887" y="2480376"/>
            <a:ext cx="601233" cy="601233"/>
          </a:xfrm>
          <a:prstGeom prst="ellipse">
            <a:avLst/>
          </a:prstGeom>
          <a:solidFill>
            <a:srgbClr val="014E2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5</a:t>
            </a:r>
            <a:endParaRPr lang="zh-CN" altLang="en-US"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组合 68"/>
          <p:cNvGrpSpPr/>
          <p:nvPr/>
        </p:nvGrpSpPr>
        <p:grpSpPr>
          <a:xfrm>
            <a:off x="4634887" y="3371943"/>
            <a:ext cx="2386399" cy="116407"/>
            <a:chOff x="1773217" y="5185185"/>
            <a:chExt cx="8645561" cy="44820"/>
          </a:xfrm>
        </p:grpSpPr>
        <p:cxnSp>
          <p:nvCxnSpPr>
            <p:cNvPr id="18" name="直接连接符 69"/>
            <p:cNvCxnSpPr/>
            <p:nvPr userDrawn="1"/>
          </p:nvCxnSpPr>
          <p:spPr>
            <a:xfrm>
              <a:off x="1773218" y="5185185"/>
              <a:ext cx="8645560" cy="0"/>
            </a:xfrm>
            <a:prstGeom prst="line">
              <a:avLst/>
            </a:prstGeom>
            <a:ln w="31750">
              <a:solidFill>
                <a:srgbClr val="014E21"/>
              </a:solidFill>
            </a:ln>
          </p:spPr>
          <p:style>
            <a:lnRef idx="1">
              <a:schemeClr val="accent1"/>
            </a:lnRef>
            <a:fillRef idx="0">
              <a:schemeClr val="accent1"/>
            </a:fillRef>
            <a:effectRef idx="0">
              <a:schemeClr val="accent1"/>
            </a:effectRef>
            <a:fontRef idx="minor">
              <a:schemeClr val="tx1"/>
            </a:fontRef>
          </p:style>
        </p:cxnSp>
        <p:cxnSp>
          <p:nvCxnSpPr>
            <p:cNvPr id="19" name="直接连接符 70"/>
            <p:cNvCxnSpPr/>
            <p:nvPr userDrawn="1"/>
          </p:nvCxnSpPr>
          <p:spPr>
            <a:xfrm>
              <a:off x="1773217" y="5230005"/>
              <a:ext cx="8645560" cy="0"/>
            </a:xfrm>
            <a:prstGeom prst="line">
              <a:avLst/>
            </a:prstGeom>
            <a:ln w="12700">
              <a:solidFill>
                <a:srgbClr val="014E2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29000"/>
            <a:lum/>
          </a:blip>
          <a:srcRect/>
          <a:stretch>
            <a:fillRect l="-1000" r="-1000"/>
          </a:stretch>
        </a:blipFill>
        <a:effectLst/>
      </p:bgPr>
    </p:bg>
    <p:spTree>
      <p:nvGrpSpPr>
        <p:cNvPr id="1" name=""/>
        <p:cNvGrpSpPr/>
        <p:nvPr/>
      </p:nvGrpSpPr>
      <p:grpSpPr>
        <a:xfrm>
          <a:off x="0" y="0"/>
          <a:ext cx="0" cy="0"/>
          <a:chOff x="0" y="0"/>
          <a:chExt cx="0" cy="0"/>
        </a:xfrm>
      </p:grpSpPr>
      <p:sp>
        <p:nvSpPr>
          <p:cNvPr id="29" name="文本框 25"/>
          <p:cNvSpPr txBox="1"/>
          <p:nvPr/>
        </p:nvSpPr>
        <p:spPr>
          <a:xfrm>
            <a:off x="505842" y="388250"/>
            <a:ext cx="1107996"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总结</a:t>
            </a:r>
            <a:endParaRPr lang="zh-CN" altLang="en-US" sz="3600" b="1" dirty="0">
              <a:latin typeface="华文中宋" panose="02010600040101010101" charset="-122"/>
              <a:ea typeface="华文中宋" panose="02010600040101010101" charset="-122"/>
              <a:cs typeface="华文中宋" panose="02010600040101010101" charset="-122"/>
            </a:endParaRPr>
          </a:p>
        </p:txBody>
      </p:sp>
      <p:sp>
        <p:nvSpPr>
          <p:cNvPr id="28" name="TextBox 27"/>
          <p:cNvSpPr txBox="1"/>
          <p:nvPr/>
        </p:nvSpPr>
        <p:spPr>
          <a:xfrm>
            <a:off x="245097" y="1481992"/>
            <a:ext cx="11783505" cy="5463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800" b="1" dirty="0">
                <a:latin typeface="华文中宋" panose="02010600040101010101" charset="-122"/>
                <a:ea typeface="华文中宋" panose="02010600040101010101" charset="-122"/>
                <a:cs typeface="华文中宋" panose="02010600040101010101" charset="-122"/>
              </a:rPr>
              <a:t>本文通过建立包含</a:t>
            </a:r>
            <a:r>
              <a:rPr lang="en-US" altLang="zh-CN" sz="2800" b="1" dirty="0">
                <a:latin typeface="华文中宋" panose="02010600040101010101" charset="-122"/>
                <a:ea typeface="华文中宋" panose="02010600040101010101" charset="-122"/>
                <a:cs typeface="华文中宋" panose="02010600040101010101" charset="-122"/>
              </a:rPr>
              <a:t>13</a:t>
            </a:r>
            <a:r>
              <a:rPr lang="zh-CN" altLang="en-US" sz="2800" b="1" dirty="0">
                <a:latin typeface="华文中宋" panose="02010600040101010101" charset="-122"/>
                <a:ea typeface="华文中宋" panose="02010600040101010101" charset="-122"/>
                <a:cs typeface="华文中宋" panose="02010600040101010101" charset="-122"/>
              </a:rPr>
              <a:t>个隐藏节点和</a:t>
            </a:r>
            <a:r>
              <a:rPr lang="en-US" altLang="zh-CN" sz="2800" b="1" dirty="0">
                <a:latin typeface="华文中宋" panose="02010600040101010101" charset="-122"/>
                <a:ea typeface="华文中宋" panose="02010600040101010101" charset="-122"/>
                <a:cs typeface="华文中宋" panose="02010600040101010101" charset="-122"/>
              </a:rPr>
              <a:t>1</a:t>
            </a:r>
            <a:r>
              <a:rPr lang="zh-CN" altLang="en-US" sz="2800" b="1" dirty="0">
                <a:latin typeface="华文中宋" panose="02010600040101010101" charset="-122"/>
                <a:ea typeface="华文中宋" panose="02010600040101010101" charset="-122"/>
                <a:cs typeface="华文中宋" panose="02010600040101010101" charset="-122"/>
              </a:rPr>
              <a:t>个隐藏层的</a:t>
            </a:r>
            <a:r>
              <a:rPr lang="en-US" altLang="zh-CN" sz="2800" b="1" dirty="0">
                <a:latin typeface="华文中宋" panose="02010600040101010101" charset="-122"/>
                <a:ea typeface="华文中宋" panose="02010600040101010101" charset="-122"/>
                <a:cs typeface="华文中宋" panose="02010600040101010101" charset="-122"/>
              </a:rPr>
              <a:t>BP</a:t>
            </a:r>
            <a:r>
              <a:rPr lang="zh-CN" altLang="en-US" sz="2800" b="1" dirty="0">
                <a:latin typeface="华文中宋" panose="02010600040101010101" charset="-122"/>
                <a:ea typeface="华文中宋" panose="02010600040101010101" charset="-122"/>
                <a:cs typeface="华文中宋" panose="02010600040101010101" charset="-122"/>
              </a:rPr>
              <a:t>神经网络，成功构建了数据分析岗的薪资预测模型，并取得了一定的预测准确率。</a:t>
            </a:r>
            <a:endParaRPr lang="en-US" altLang="zh-CN" sz="2800" b="1" dirty="0">
              <a:latin typeface="华文中宋" panose="02010600040101010101" charset="-122"/>
              <a:ea typeface="华文中宋" panose="02010600040101010101" charset="-122"/>
              <a:cs typeface="华文中宋" panose="02010600040101010101" charset="-122"/>
            </a:endParaRPr>
          </a:p>
          <a:p>
            <a:pPr marL="285750" indent="-285750">
              <a:lnSpc>
                <a:spcPct val="150000"/>
              </a:lnSpc>
              <a:buFont typeface="Arial" panose="020B0604020202020204" pitchFamily="34" charset="0"/>
              <a:buChar char="•"/>
            </a:pPr>
            <a:endParaRPr lang="en-US" altLang="zh-CN" sz="2800" b="1" dirty="0">
              <a:latin typeface="华文中宋" panose="02010600040101010101" charset="-122"/>
              <a:ea typeface="华文中宋" panose="02010600040101010101" charset="-122"/>
              <a:cs typeface="华文中宋" panose="02010600040101010101" charset="-122"/>
            </a:endParaRPr>
          </a:p>
          <a:p>
            <a:pPr marL="285750" indent="-285750">
              <a:lnSpc>
                <a:spcPct val="150000"/>
              </a:lnSpc>
              <a:buFont typeface="Arial" panose="020B0604020202020204" pitchFamily="34" charset="0"/>
              <a:buChar char="•"/>
            </a:pPr>
            <a:r>
              <a:rPr lang="zh-CN" altLang="en-US" sz="2800" b="1" dirty="0">
                <a:latin typeface="华文中宋" panose="02010600040101010101" charset="-122"/>
                <a:ea typeface="华文中宋" panose="02010600040101010101" charset="-122"/>
                <a:cs typeface="华文中宋" panose="02010600040101010101" charset="-122"/>
              </a:rPr>
              <a:t>未来可以改进的方向：</a:t>
            </a:r>
            <a:endParaRPr lang="en-US" altLang="zh-CN" sz="2800" b="1" dirty="0">
              <a:latin typeface="华文中宋" panose="02010600040101010101" charset="-122"/>
              <a:ea typeface="华文中宋" panose="02010600040101010101" charset="-122"/>
              <a:cs typeface="华文中宋" panose="02010600040101010101" charset="-122"/>
            </a:endParaRPr>
          </a:p>
          <a:p>
            <a:pPr marL="742950" lvl="1" indent="-285750">
              <a:lnSpc>
                <a:spcPct val="150000"/>
              </a:lnSpc>
              <a:buFont typeface="Arial" panose="020B0604020202020204" pitchFamily="34" charset="0"/>
              <a:buChar char="•"/>
            </a:pPr>
            <a:r>
              <a:rPr lang="zh-CN" altLang="en-US" sz="2400" b="1" dirty="0">
                <a:latin typeface="华文中宋" panose="02010600040101010101" charset="-122"/>
                <a:ea typeface="华文中宋" panose="02010600040101010101" charset="-122"/>
                <a:cs typeface="华文中宋" panose="02010600040101010101" charset="-122"/>
              </a:rPr>
              <a:t>爬取更丰富来源的数据，进一步优化预测指标</a:t>
            </a:r>
            <a:endParaRPr lang="en-US" altLang="zh-CN" sz="2400" b="1" dirty="0">
              <a:latin typeface="华文中宋" panose="02010600040101010101" charset="-122"/>
              <a:ea typeface="华文中宋" panose="02010600040101010101" charset="-122"/>
              <a:cs typeface="华文中宋" panose="02010600040101010101" charset="-122"/>
            </a:endParaRPr>
          </a:p>
          <a:p>
            <a:pPr marL="742950" lvl="1" indent="-285750">
              <a:lnSpc>
                <a:spcPct val="150000"/>
              </a:lnSpc>
              <a:buFont typeface="Arial" panose="020B0604020202020204" pitchFamily="34" charset="0"/>
              <a:buChar char="•"/>
            </a:pPr>
            <a:r>
              <a:rPr lang="zh-CN" altLang="en-US" sz="2400" b="1" dirty="0">
                <a:latin typeface="华文中宋" panose="02010600040101010101" charset="-122"/>
                <a:ea typeface="华文中宋" panose="02010600040101010101" charset="-122"/>
                <a:cs typeface="华文中宋" panose="02010600040101010101" charset="-122"/>
              </a:rPr>
              <a:t>进一步改进网络结构</a:t>
            </a:r>
            <a:endParaRPr lang="en-US" altLang="zh-CN" sz="2400" b="1" dirty="0">
              <a:latin typeface="华文中宋" panose="02010600040101010101" charset="-122"/>
              <a:ea typeface="华文中宋" panose="02010600040101010101" charset="-122"/>
              <a:cs typeface="华文中宋" panose="02010600040101010101" charset="-122"/>
            </a:endParaRPr>
          </a:p>
          <a:p>
            <a:pPr marL="742950" lvl="1" indent="-285750">
              <a:lnSpc>
                <a:spcPct val="150000"/>
              </a:lnSpc>
              <a:buFont typeface="Arial" panose="020B0604020202020204" pitchFamily="34" charset="0"/>
              <a:buChar char="•"/>
            </a:pPr>
            <a:r>
              <a:rPr lang="zh-CN" altLang="en-US" sz="2400" b="1" dirty="0">
                <a:latin typeface="华文中宋" panose="02010600040101010101" charset="-122"/>
                <a:ea typeface="华文中宋" panose="02010600040101010101" charset="-122"/>
                <a:cs typeface="华文中宋" panose="02010600040101010101" charset="-122"/>
              </a:rPr>
              <a:t>运用更</a:t>
            </a:r>
            <a:r>
              <a:rPr lang="zh-CN" altLang="en-US" sz="2400" b="1">
                <a:latin typeface="华文中宋" panose="02010600040101010101" charset="-122"/>
                <a:ea typeface="华文中宋" panose="02010600040101010101" charset="-122"/>
                <a:cs typeface="华文中宋" panose="02010600040101010101" charset="-122"/>
              </a:rPr>
              <a:t>前沿且匹配需求的</a:t>
            </a:r>
            <a:r>
              <a:rPr lang="zh-CN" altLang="en-US" sz="2400" b="1" dirty="0">
                <a:latin typeface="华文中宋" panose="02010600040101010101" charset="-122"/>
                <a:ea typeface="华文中宋" panose="02010600040101010101" charset="-122"/>
                <a:cs typeface="华文中宋" panose="02010600040101010101" charset="-122"/>
              </a:rPr>
              <a:t>机器学习算法，构建</a:t>
            </a:r>
            <a:r>
              <a:rPr lang="zh-CN" altLang="en-US" sz="2400" b="1">
                <a:latin typeface="华文中宋" panose="02010600040101010101" charset="-122"/>
                <a:ea typeface="华文中宋" panose="02010600040101010101" charset="-122"/>
                <a:cs typeface="华文中宋" panose="02010600040101010101" charset="-122"/>
              </a:rPr>
              <a:t>出针对数据分析岗及其他求职需求的</a:t>
            </a:r>
            <a:r>
              <a:rPr lang="zh-CN" altLang="en-US" sz="2400" b="1" dirty="0">
                <a:latin typeface="华文中宋" panose="02010600040101010101" charset="-122"/>
                <a:ea typeface="华文中宋" panose="02010600040101010101" charset="-122"/>
                <a:cs typeface="华文中宋" panose="02010600040101010101" charset="-122"/>
              </a:rPr>
              <a:t>精</a:t>
            </a:r>
            <a:r>
              <a:rPr lang="zh-CN" altLang="en-US" sz="2400" b="1">
                <a:latin typeface="华文中宋" panose="02010600040101010101" charset="-122"/>
                <a:ea typeface="华文中宋" panose="02010600040101010101" charset="-122"/>
                <a:cs typeface="华文中宋" panose="02010600040101010101" charset="-122"/>
              </a:rPr>
              <a:t>准预测模型</a:t>
            </a:r>
            <a:endParaRPr lang="en-US" altLang="zh-CN" sz="2400" b="1" dirty="0">
              <a:latin typeface="华文中宋" panose="02010600040101010101" charset="-122"/>
              <a:ea typeface="华文中宋" panose="02010600040101010101" charset="-122"/>
              <a:cs typeface="华文中宋" panose="02010600040101010101" charset="-122"/>
            </a:endParaRPr>
          </a:p>
          <a:p>
            <a:pPr marL="285750" indent="-285750">
              <a:lnSpc>
                <a:spcPct val="150000"/>
              </a:lnSpc>
              <a:buFont typeface="Arial" panose="020B0604020202020204" pitchFamily="34" charset="0"/>
              <a:buChar char="•"/>
            </a:pPr>
            <a:endParaRPr lang="en-US" altLang="zh-CN" sz="2800" b="1" dirty="0">
              <a:latin typeface="华文中宋" panose="02010600040101010101" charset="-122"/>
              <a:ea typeface="华文中宋" panose="02010600040101010101" charset="-122"/>
              <a:cs typeface="华文中宋" panose="02010600040101010101" charset="-122"/>
            </a:endParaRPr>
          </a:p>
        </p:txBody>
      </p:sp>
      <p:cxnSp>
        <p:nvCxnSpPr>
          <p:cNvPr id="40" name="直线连接符 39"/>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Tree>
  </p:cSld>
  <p:clrMapOvr>
    <a:masterClrMapping/>
  </p:clrMapOvr>
  <p:transition spd="slow" advTm="3000">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8606"/>
            <a:ext cx="12192000" cy="5499394"/>
          </a:xfrm>
          <a:prstGeom prst="rect">
            <a:avLst/>
          </a:prstGeom>
          <a:solidFill>
            <a:srgbClr val="014E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5"/>
          <p:cNvSpPr txBox="1"/>
          <p:nvPr/>
        </p:nvSpPr>
        <p:spPr>
          <a:xfrm>
            <a:off x="505842" y="388250"/>
            <a:ext cx="1107996"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致谢</a:t>
            </a:r>
            <a:endParaRPr lang="zh-CN" altLang="en-US" sz="3600" b="1" dirty="0">
              <a:latin typeface="华文中宋" panose="02010600040101010101" charset="-122"/>
              <a:ea typeface="华文中宋" panose="02010600040101010101" charset="-122"/>
              <a:cs typeface="华文中宋" panose="02010600040101010101" charset="-122"/>
            </a:endParaRPr>
          </a:p>
        </p:txBody>
      </p:sp>
      <p:sp>
        <p:nvSpPr>
          <p:cNvPr id="28" name="TextBox 27"/>
          <p:cNvSpPr txBox="1"/>
          <p:nvPr/>
        </p:nvSpPr>
        <p:spPr>
          <a:xfrm>
            <a:off x="2078183" y="2064997"/>
            <a:ext cx="8793678"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3200" b="1" dirty="0">
                <a:solidFill>
                  <a:schemeClr val="bg1"/>
                </a:solidFill>
                <a:latin typeface="华文中宋" panose="02010600040101010101" charset="-122"/>
                <a:ea typeface="华文中宋" panose="02010600040101010101" charset="-122"/>
                <a:cs typeface="华文中宋" panose="02010600040101010101" charset="-122"/>
              </a:rPr>
              <a:t>感谢中山大学黎培兴老师对我们的指导和帮助</a:t>
            </a:r>
            <a:endParaRPr lang="en-US" altLang="zh-CN" sz="3200" b="1" dirty="0">
              <a:solidFill>
                <a:schemeClr val="bg1"/>
              </a:solidFill>
              <a:latin typeface="华文中宋" panose="02010600040101010101" charset="-122"/>
              <a:ea typeface="华文中宋" panose="02010600040101010101" charset="-122"/>
              <a:cs typeface="华文中宋" panose="02010600040101010101" charset="-122"/>
            </a:endParaRPr>
          </a:p>
          <a:p>
            <a:pPr marL="285750" indent="-285750">
              <a:lnSpc>
                <a:spcPct val="150000"/>
              </a:lnSpc>
              <a:buFont typeface="Arial" panose="020B0604020202020204" pitchFamily="34" charset="0"/>
              <a:buChar char="•"/>
            </a:pPr>
            <a:endParaRPr lang="en-US" altLang="zh-CN" sz="3200" b="1" dirty="0">
              <a:solidFill>
                <a:schemeClr val="bg1"/>
              </a:solidFill>
              <a:latin typeface="华文中宋" panose="02010600040101010101" charset="-122"/>
              <a:ea typeface="华文中宋" panose="02010600040101010101" charset="-122"/>
              <a:cs typeface="华文中宋" panose="02010600040101010101" charset="-122"/>
            </a:endParaRPr>
          </a:p>
          <a:p>
            <a:pPr marL="285750" indent="-285750">
              <a:lnSpc>
                <a:spcPct val="150000"/>
              </a:lnSpc>
              <a:buFont typeface="Arial" panose="020B0604020202020204" pitchFamily="34" charset="0"/>
              <a:buChar char="•"/>
            </a:pPr>
            <a:r>
              <a:rPr lang="zh-CN" altLang="en-US" sz="3200" b="1" dirty="0">
                <a:solidFill>
                  <a:schemeClr val="bg1"/>
                </a:solidFill>
                <a:latin typeface="华文中宋" panose="02010600040101010101" charset="-122"/>
                <a:ea typeface="华文中宋" panose="02010600040101010101" charset="-122"/>
                <a:cs typeface="华文中宋" panose="02010600040101010101" charset="-122"/>
              </a:rPr>
              <a:t>感谢中山大学数学学院</a:t>
            </a:r>
            <a:endParaRPr lang="en-US" altLang="zh-CN" sz="3200" b="1" dirty="0">
              <a:solidFill>
                <a:schemeClr val="bg1"/>
              </a:solidFill>
              <a:latin typeface="华文中宋" panose="02010600040101010101" charset="-122"/>
              <a:ea typeface="华文中宋" panose="02010600040101010101" charset="-122"/>
              <a:cs typeface="华文中宋" panose="02010600040101010101" charset="-122"/>
            </a:endParaRPr>
          </a:p>
          <a:p>
            <a:pPr marL="285750" indent="-285750">
              <a:lnSpc>
                <a:spcPct val="150000"/>
              </a:lnSpc>
              <a:buFont typeface="Arial" panose="020B0604020202020204" pitchFamily="34" charset="0"/>
              <a:buChar char="•"/>
            </a:pPr>
            <a:endParaRPr lang="en-US" altLang="zh-CN" sz="3200" b="1" dirty="0">
              <a:solidFill>
                <a:schemeClr val="bg1"/>
              </a:solidFill>
              <a:latin typeface="华文中宋" panose="02010600040101010101" charset="-122"/>
              <a:ea typeface="华文中宋" panose="02010600040101010101" charset="-122"/>
              <a:cs typeface="华文中宋" panose="02010600040101010101" charset="-122"/>
            </a:endParaRPr>
          </a:p>
          <a:p>
            <a:pPr marL="285750" indent="-285750">
              <a:lnSpc>
                <a:spcPct val="150000"/>
              </a:lnSpc>
              <a:buFont typeface="Arial" panose="020B0604020202020204" pitchFamily="34" charset="0"/>
              <a:buChar char="•"/>
            </a:pPr>
            <a:r>
              <a:rPr lang="zh-CN" altLang="en-US" sz="3200" b="1" dirty="0">
                <a:solidFill>
                  <a:schemeClr val="bg1"/>
                </a:solidFill>
                <a:latin typeface="华文中宋" panose="02010600040101010101" charset="-122"/>
                <a:ea typeface="华文中宋" panose="02010600040101010101" charset="-122"/>
                <a:cs typeface="华文中宋" panose="02010600040101010101" charset="-122"/>
              </a:rPr>
              <a:t>感谢英才计划组委会</a:t>
            </a:r>
            <a:endParaRPr lang="zh-CN" altLang="zh-CN" sz="3200" b="1" dirty="0">
              <a:solidFill>
                <a:schemeClr val="bg1"/>
              </a:solidFill>
              <a:latin typeface="华文中宋" panose="02010600040101010101" charset="-122"/>
              <a:ea typeface="华文中宋" panose="02010600040101010101" charset="-122"/>
              <a:cs typeface="华文中宋" panose="02010600040101010101" charset="-122"/>
            </a:endParaRPr>
          </a:p>
        </p:txBody>
      </p:sp>
      <p:cxnSp>
        <p:nvCxnSpPr>
          <p:cNvPr id="40" name="直线连接符 39"/>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Tree>
  </p:cSld>
  <p:clrMapOvr>
    <a:masterClrMapping/>
  </p:clrMapOvr>
  <p:transition spd="slow" advTm="3000">
    <p:cover/>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29000"/>
            <a:lum/>
          </a:blip>
          <a:srcRect/>
          <a:stretch>
            <a:fillRect l="-1000" r="-1000"/>
          </a:stretch>
        </a:blipFill>
        <a:effectLst/>
      </p:bgPr>
    </p:bg>
    <p:spTree>
      <p:nvGrpSpPr>
        <p:cNvPr id="1" name=""/>
        <p:cNvGrpSpPr/>
        <p:nvPr/>
      </p:nvGrpSpPr>
      <p:grpSpPr>
        <a:xfrm>
          <a:off x="0" y="0"/>
          <a:ext cx="0" cy="0"/>
          <a:chOff x="0" y="0"/>
          <a:chExt cx="0" cy="0"/>
        </a:xfrm>
      </p:grpSpPr>
      <p:sp>
        <p:nvSpPr>
          <p:cNvPr id="25" name="标题 1"/>
          <p:cNvSpPr txBox="1"/>
          <p:nvPr/>
        </p:nvSpPr>
        <p:spPr>
          <a:xfrm>
            <a:off x="2699155" y="2454414"/>
            <a:ext cx="7054944" cy="1491104"/>
          </a:xfrm>
          <a:prstGeom prst="rect">
            <a:avLst/>
          </a:prstGeom>
        </p:spPr>
        <p:txBody>
          <a:bodyPr/>
          <a:lstStyle>
            <a:lvl1pPr algn="l" defTabSz="914400" rtl="0" eaLnBrk="1" latinLnBrk="0" hangingPunct="1">
              <a:lnSpc>
                <a:spcPct val="90000"/>
              </a:lnSpc>
              <a:spcBef>
                <a:spcPct val="0"/>
              </a:spcBef>
              <a:buNone/>
              <a:defRPr lang="zh-CN" altLang="en-US" sz="4400" kern="1200" dirty="0">
                <a:solidFill>
                  <a:schemeClr val="accent1"/>
                </a:solidFill>
                <a:latin typeface="Avenir Next LT Pro Light" panose="020B0604020202020204" pitchFamily="34" charset="0"/>
                <a:ea typeface="+mj-ea"/>
                <a:cs typeface="Arial" panose="020B0604020202020204" pitchFamily="34" charset="0"/>
              </a:defRPr>
            </a:lvl1pPr>
          </a:lstStyle>
          <a:p>
            <a:pPr algn="just"/>
            <a:r>
              <a:rPr lang="en-US" sz="8000" b="1" spc="-300" dirty="0">
                <a:solidFill>
                  <a:srgbClr val="014E21"/>
                </a:solidFill>
                <a:latin typeface="Swis721 BdOul BT" pitchFamily="82" charset="0"/>
              </a:rPr>
              <a:t>THANK</a:t>
            </a:r>
            <a:r>
              <a:rPr lang="zh-CN" altLang="en-US" sz="8000" b="1" spc="-300" dirty="0">
                <a:solidFill>
                  <a:srgbClr val="014E21"/>
                </a:solidFill>
                <a:latin typeface="Swis721 BdOul BT" pitchFamily="82" charset="0"/>
              </a:rPr>
              <a:t>   </a:t>
            </a:r>
            <a:r>
              <a:rPr lang="en-US" altLang="zh-CN" sz="8000" b="1" spc="-300" dirty="0">
                <a:solidFill>
                  <a:srgbClr val="014E21"/>
                </a:solidFill>
                <a:latin typeface="Swis721 BdOul BT" pitchFamily="82" charset="0"/>
              </a:rPr>
              <a:t>YOU</a:t>
            </a:r>
            <a:endParaRPr lang="en-US" sz="8000" b="1" spc="-300" dirty="0">
              <a:solidFill>
                <a:srgbClr val="014E21"/>
              </a:solidFill>
              <a:latin typeface="Swis721 BdOul BT" pitchFamily="82" charset="0"/>
            </a:endParaRPr>
          </a:p>
        </p:txBody>
      </p:sp>
      <p:sp>
        <p:nvSpPr>
          <p:cNvPr id="2" name="矩形 1"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9891" y="355269"/>
            <a:ext cx="3101292" cy="905388"/>
          </a:xfrm>
          <a:prstGeom prst="rect">
            <a:avLst/>
          </a:prstGeom>
        </p:spPr>
      </p:pic>
      <p:sp>
        <p:nvSpPr>
          <p:cNvPr id="27" name="文本框 26"/>
          <p:cNvSpPr txBox="1"/>
          <p:nvPr/>
        </p:nvSpPr>
        <p:spPr>
          <a:xfrm>
            <a:off x="3695275" y="3770469"/>
            <a:ext cx="5091745" cy="2868135"/>
          </a:xfrm>
          <a:prstGeom prst="rect">
            <a:avLst/>
          </a:prstGeom>
          <a:noFill/>
        </p:spPr>
        <p:txBody>
          <a:bodyPr wrap="square" rtlCol="0">
            <a:noAutofit/>
          </a:bodyPr>
          <a:lstStyle/>
          <a:p>
            <a:pPr algn="ctr"/>
            <a:r>
              <a:rPr kumimoji="1" lang="en-US" altLang="zh-CN" sz="2400" b="1" dirty="0">
                <a:solidFill>
                  <a:srgbClr val="014E21"/>
                </a:solidFill>
                <a:latin typeface="华文中宋" panose="02010600040101010101" charset="-122"/>
                <a:ea typeface="华文中宋" panose="02010600040101010101" charset="-122"/>
                <a:cs typeface="华文中宋" panose="02010600040101010101" charset="-122"/>
              </a:rPr>
              <a:t>9th</a:t>
            </a:r>
            <a:r>
              <a:rPr kumimoji="1" lang="zh-CN" altLang="en-US" sz="2400" b="1" dirty="0">
                <a:solidFill>
                  <a:srgbClr val="014E21"/>
                </a:solidFill>
                <a:latin typeface="华文中宋" panose="02010600040101010101" charset="-122"/>
                <a:ea typeface="华文中宋" panose="02010600040101010101" charset="-122"/>
                <a:cs typeface="华文中宋" panose="02010600040101010101" charset="-122"/>
              </a:rPr>
              <a:t> </a:t>
            </a:r>
            <a:r>
              <a:rPr kumimoji="1" lang="en-US" altLang="zh-CN" sz="2400" b="1" dirty="0">
                <a:solidFill>
                  <a:srgbClr val="014E21"/>
                </a:solidFill>
                <a:latin typeface="华文中宋" panose="02010600040101010101" charset="-122"/>
                <a:ea typeface="华文中宋" panose="02010600040101010101" charset="-122"/>
                <a:cs typeface="华文中宋" panose="02010600040101010101" charset="-122"/>
              </a:rPr>
              <a:t>Lab</a:t>
            </a:r>
            <a:endParaRPr kumimoji="1" lang="en-US" altLang="zh-CN" sz="2400" b="1" dirty="0">
              <a:solidFill>
                <a:srgbClr val="014E21"/>
              </a:solidFill>
              <a:latin typeface="华文中宋" panose="02010600040101010101" charset="-122"/>
              <a:ea typeface="华文中宋" panose="02010600040101010101" charset="-122"/>
              <a:cs typeface="华文中宋" panose="02010600040101010101" charset="-122"/>
            </a:endParaRPr>
          </a:p>
          <a:p>
            <a:pPr algn="ctr"/>
            <a:endParaRPr kumimoji="1" lang="en-US" altLang="zh-CN" sz="14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dirty="0">
                <a:solidFill>
                  <a:srgbClr val="014E21"/>
                </a:solidFill>
                <a:latin typeface="华文中宋" panose="02010600040101010101" charset="-122"/>
                <a:ea typeface="华文中宋" panose="02010600040101010101" charset="-122"/>
                <a:cs typeface="华文中宋" panose="02010600040101010101" charset="-122"/>
              </a:rPr>
              <a:t>指导老师                                黎培兴 副教授</a:t>
            </a:r>
            <a:endParaRPr kumimoji="1" lang="en-US" altLang="zh-CN"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1800" dirty="0">
                <a:solidFill>
                  <a:srgbClr val="014E21"/>
                </a:solidFill>
                <a:latin typeface="华文中宋" panose="02010600040101010101" charset="-122"/>
                <a:ea typeface="华文中宋" panose="02010600040101010101" charset="-122"/>
                <a:cs typeface="华文中宋" panose="02010600040101010101" charset="-122"/>
              </a:rPr>
              <a:t>广州中学                                    杨锦航</a:t>
            </a:r>
            <a:endParaRPr kumimoji="1" lang="en-US" altLang="zh-CN" sz="18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1800" dirty="0">
                <a:solidFill>
                  <a:srgbClr val="014E21"/>
                </a:solidFill>
                <a:latin typeface="华文中宋" panose="02010600040101010101" charset="-122"/>
                <a:ea typeface="华文中宋" panose="02010600040101010101" charset="-122"/>
                <a:cs typeface="华文中宋" panose="02010600040101010101" charset="-122"/>
              </a:rPr>
              <a:t>广州市天河外国语学校                 刘骐铭</a:t>
            </a:r>
            <a:endParaRPr kumimoji="1" lang="en-US" altLang="zh-CN" sz="18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1800" dirty="0">
                <a:solidFill>
                  <a:srgbClr val="014E21"/>
                </a:solidFill>
                <a:latin typeface="华文中宋" panose="02010600040101010101" charset="-122"/>
                <a:ea typeface="华文中宋" panose="02010600040101010101" charset="-122"/>
                <a:cs typeface="华文中宋" panose="02010600040101010101" charset="-122"/>
              </a:rPr>
              <a:t>广州市第一一三中学                    张启喆</a:t>
            </a:r>
            <a:endParaRPr kumimoji="1" lang="en-US" altLang="zh-CN" sz="18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1800" dirty="0">
                <a:solidFill>
                  <a:srgbClr val="014E21"/>
                </a:solidFill>
                <a:latin typeface="华文中宋" panose="02010600040101010101" charset="-122"/>
                <a:ea typeface="华文中宋" panose="02010600040101010101" charset="-122"/>
                <a:cs typeface="华文中宋" panose="02010600040101010101" charset="-122"/>
              </a:rPr>
              <a:t>广州市第六中学                          陈光裕</a:t>
            </a:r>
            <a:endParaRPr kumimoji="1" lang="en-US" altLang="zh-CN" sz="18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1800" dirty="0">
                <a:solidFill>
                  <a:srgbClr val="014E21"/>
                </a:solidFill>
                <a:latin typeface="华文中宋" panose="02010600040101010101" charset="-122"/>
                <a:ea typeface="华文中宋" panose="02010600040101010101" charset="-122"/>
                <a:cs typeface="华文中宋" panose="02010600040101010101" charset="-122"/>
              </a:rPr>
              <a:t>中山大学附属中学                       张曦元</a:t>
            </a:r>
            <a:endParaRPr kumimoji="1" lang="en-US" altLang="zh-CN" sz="1800" dirty="0">
              <a:solidFill>
                <a:srgbClr val="014E21"/>
              </a:solidFill>
              <a:latin typeface="华文中宋" panose="02010600040101010101" charset="-122"/>
              <a:ea typeface="华文中宋" panose="02010600040101010101" charset="-122"/>
              <a:cs typeface="华文中宋" panose="02010600040101010101" charset="-122"/>
            </a:endParaRPr>
          </a:p>
          <a:p>
            <a:r>
              <a:rPr kumimoji="1" lang="zh-CN" altLang="en-US" sz="1800" dirty="0">
                <a:solidFill>
                  <a:srgbClr val="014E21"/>
                </a:solidFill>
                <a:latin typeface="华文中宋" panose="02010600040101010101" charset="-122"/>
                <a:ea typeface="华文中宋" panose="02010600040101010101" charset="-122"/>
                <a:cs typeface="华文中宋" panose="02010600040101010101" charset="-122"/>
              </a:rPr>
              <a:t>数学学院                                    刘广杰</a:t>
            </a:r>
            <a:endParaRPr kumimoji="1" lang="zh-CN" altLang="en-US" dirty="0">
              <a:solidFill>
                <a:srgbClr val="014E21"/>
              </a:solidFill>
              <a:latin typeface="华文中宋" panose="02010600040101010101" charset="-122"/>
              <a:ea typeface="华文中宋" panose="02010600040101010101" charset="-122"/>
              <a:cs typeface="华文中宋" panose="02010600040101010101"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900" decel="100000" fill="hold"/>
                                        <p:tgtEl>
                                          <p:spTgt spid="2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5"/>
          <p:cNvSpPr txBox="1"/>
          <p:nvPr/>
        </p:nvSpPr>
        <p:spPr>
          <a:xfrm>
            <a:off x="505842" y="388250"/>
            <a:ext cx="1107996"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意义</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6" name="直线连接符 5"/>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8" name="TextBox 7"/>
          <p:cNvSpPr txBox="1"/>
          <p:nvPr/>
        </p:nvSpPr>
        <p:spPr>
          <a:xfrm>
            <a:off x="148441" y="1281419"/>
            <a:ext cx="11112593" cy="51706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神经网络的蓬勃发展为人工智能的发展带来了机遇，也为薪酬预测领域的研究带来了新思路。</a:t>
            </a:r>
            <a:endParaRPr lang="en-US" altLang="zh-CN"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zh-CN" altLang="en-US" sz="2000" dirty="0"/>
              <a:t>建立不同的模型对职位招聘信息数据进行分析，提高模型的预测准确率，完成对数据分析行业职位薪酬的预测，并取得一定的指导作用。</a:t>
            </a:r>
            <a:endParaRPr lang="zh-CN" altLang="en-US"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zh-CN" altLang="en-US" sz="2000" dirty="0"/>
              <a:t>薪酬研究和预测的结果越准确，可以为用户提供越精准的建议和信息，使求职者能够从海量的职位信息中选择更合适的职位，提升用户体验，这在当今这个信息爆炸的时代起着重要作用。</a:t>
            </a:r>
            <a:endParaRPr lang="en-US" altLang="zh-CN" sz="2000" dirty="0"/>
          </a:p>
          <a:p>
            <a:pPr marL="285750" indent="-285750">
              <a:lnSpc>
                <a:spcPct val="150000"/>
              </a:lnSpc>
            </a:pPr>
            <a:endParaRPr lang="zh-CN" altLang="en-US" sz="2000" dirty="0"/>
          </a:p>
          <a:p>
            <a:pPr marL="285750" indent="-285750">
              <a:lnSpc>
                <a:spcPct val="150000"/>
              </a:lnSpc>
              <a:buFont typeface="Arial" panose="020B0604020202020204" pitchFamily="34" charset="0"/>
              <a:buChar char="•"/>
            </a:pPr>
            <a:r>
              <a:rPr lang="zh-CN" altLang="en-US" sz="2000" dirty="0"/>
              <a:t>本文的研究内容不仅是一项具有挑战性的研究，而且具有很高的应用价值，能够带来可观的经济效益，并将进一步提高薪酬市场的透明度。</a:t>
            </a:r>
            <a:endParaRPr lang="zh-CN" altLang="en-US" sz="2000" dirty="0"/>
          </a:p>
          <a:p>
            <a:pPr marL="285750" indent="-285750">
              <a:lnSpc>
                <a:spcPct val="150000"/>
              </a:lnSpc>
              <a:buFont typeface="Arial" panose="020B0604020202020204" pitchFamily="34" charset="0"/>
              <a:buChar char="•"/>
            </a:pP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国外研究现状</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6" name="直线连接符 5"/>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8" name="TextBox 7"/>
          <p:cNvSpPr txBox="1"/>
          <p:nvPr/>
        </p:nvSpPr>
        <p:spPr>
          <a:xfrm>
            <a:off x="148441" y="1281419"/>
            <a:ext cx="11112593" cy="51706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在 </a:t>
            </a:r>
            <a:r>
              <a:rPr lang="en-US" altLang="zh-CN" sz="2000" dirty="0"/>
              <a:t>2012 </a:t>
            </a:r>
            <a:r>
              <a:rPr lang="zh-CN" altLang="en-US" sz="2000" dirty="0"/>
              <a:t>年，</a:t>
            </a:r>
            <a:r>
              <a:rPr lang="en-US" altLang="zh-CN" sz="2000" dirty="0" err="1"/>
              <a:t>Adzuna</a:t>
            </a:r>
            <a:r>
              <a:rPr lang="en-US" altLang="zh-CN" sz="2000" dirty="0"/>
              <a:t> </a:t>
            </a:r>
            <a:r>
              <a:rPr lang="zh-CN" altLang="en-US" sz="2000" dirty="0"/>
              <a:t>公司就在 </a:t>
            </a:r>
            <a:r>
              <a:rPr lang="en-US" altLang="zh-CN" sz="2000" dirty="0" err="1"/>
              <a:t>Kaggle</a:t>
            </a:r>
            <a:r>
              <a:rPr lang="en-US" altLang="zh-CN" sz="2000" dirty="0"/>
              <a:t> </a:t>
            </a:r>
            <a:r>
              <a:rPr lang="zh-CN" altLang="en-US" sz="2000" dirty="0"/>
              <a:t>平台上举办了关于职位薪水预测研究的比赛，比赛的研究内容就是想要通过实现一个有效的算法模型对于英国不同的职位薪水进行分析预测。</a:t>
            </a:r>
            <a:endParaRPr lang="en-US" altLang="zh-CN"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zh-CN" altLang="en-US" sz="2000" dirty="0"/>
              <a:t>日本 </a:t>
            </a:r>
            <a:r>
              <a:rPr lang="en-US" altLang="zh-CN" sz="2000" dirty="0" err="1"/>
              <a:t>BizReach</a:t>
            </a:r>
            <a:r>
              <a:rPr lang="en-US" altLang="zh-CN" sz="2000" dirty="0"/>
              <a:t> </a:t>
            </a:r>
            <a:r>
              <a:rPr lang="zh-CN" altLang="en-US" sz="2000" dirty="0"/>
              <a:t>人工智能技术集团研究员，实现了双向 </a:t>
            </a:r>
            <a:r>
              <a:rPr lang="en-US" altLang="zh-CN" sz="2000" dirty="0"/>
              <a:t>GRU-CNN </a:t>
            </a:r>
            <a:r>
              <a:rPr lang="zh-CN" altLang="en-US" sz="2000" dirty="0"/>
              <a:t>模型，以预测预期收入。</a:t>
            </a:r>
            <a:endParaRPr lang="zh-CN" altLang="en-US"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en-US" altLang="zh-CN" sz="2000" dirty="0"/>
              <a:t>IEEE </a:t>
            </a:r>
            <a:r>
              <a:rPr lang="zh-CN" altLang="en-US" sz="2000" dirty="0"/>
              <a:t>大会上来自泰国的研究员在性能方面将随机森林和梯度提升树等相关算法进行了比较，比较后将特征选择方法应用于深度学习，完成了对泰国 </a:t>
            </a:r>
            <a:r>
              <a:rPr lang="en-US" altLang="zh-CN" sz="2000" dirty="0"/>
              <a:t>170 </a:t>
            </a:r>
            <a:r>
              <a:rPr lang="zh-CN" altLang="en-US" sz="2000" dirty="0"/>
              <a:t>万用户的薪资预测</a:t>
            </a:r>
            <a:endParaRPr lang="zh-CN" altLang="en-US"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en-US" altLang="zh-CN" sz="2000" dirty="0"/>
              <a:t>Shaun </a:t>
            </a:r>
            <a:r>
              <a:rPr lang="en-US" altLang="zh-CN" sz="2000" dirty="0" err="1"/>
              <a:t>Jackman</a:t>
            </a:r>
            <a:r>
              <a:rPr lang="zh-CN" altLang="en-US" sz="2000" dirty="0"/>
              <a:t>等人利用套索回归以及岭回归还有神经网络模型获取职位数据中的薪水特征，通过实验对比不同模型对于薪水预测的效果。</a:t>
            </a:r>
            <a:endParaRPr lang="zh-CN" altLang="en-US" sz="2000" dirty="0"/>
          </a:p>
          <a:p>
            <a:pPr marL="285750" indent="-285750">
              <a:lnSpc>
                <a:spcPct val="150000"/>
              </a:lnSpc>
            </a:pP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5"/>
          <p:cNvSpPr txBox="1"/>
          <p:nvPr/>
        </p:nvSpPr>
        <p:spPr>
          <a:xfrm>
            <a:off x="505842" y="388250"/>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国内研究现状</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6" name="直线连接符 5"/>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8" name="TextBox 7"/>
          <p:cNvSpPr txBox="1"/>
          <p:nvPr/>
        </p:nvSpPr>
        <p:spPr>
          <a:xfrm>
            <a:off x="148441" y="1281419"/>
            <a:ext cx="11112593" cy="5169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潘博等人利用 </a:t>
            </a:r>
            <a:r>
              <a:rPr lang="en-US" altLang="zh-CN" sz="2000" dirty="0"/>
              <a:t>Doc2vec </a:t>
            </a:r>
            <a:r>
              <a:rPr lang="zh-CN" altLang="en-US" sz="2000" dirty="0"/>
              <a:t>来处理可变长的非结构化薪水文本数据，提取文本的特征，更为全面的理解文本的语义特征，计算每个职位的文本信息特征向量，再结合随机森林，支持向量机等机器学习算法建立薪水预测模型。</a:t>
            </a:r>
            <a:endParaRPr lang="en-US" altLang="zh-CN" sz="2000" dirty="0"/>
          </a:p>
          <a:p>
            <a:pPr marL="285750" indent="-285750">
              <a:lnSpc>
                <a:spcPct val="150000"/>
              </a:lnSpc>
              <a:buFont typeface="Arial" panose="020B0604020202020204" pitchFamily="34" charset="0"/>
              <a:buChar char="•"/>
            </a:pPr>
            <a:endParaRPr lang="zh-CN" altLang="en-US" sz="2000" dirty="0"/>
          </a:p>
          <a:p>
            <a:pPr marL="285750" indent="-285750">
              <a:lnSpc>
                <a:spcPct val="150000"/>
              </a:lnSpc>
              <a:buFont typeface="Arial" panose="020B0604020202020204" pitchFamily="34" charset="0"/>
              <a:buChar char="•"/>
            </a:pPr>
            <a:r>
              <a:rPr lang="zh-CN" altLang="en-US" sz="2000" dirty="0"/>
              <a:t>刘睿伦、叶文豪、高瑞卿等人使用 </a:t>
            </a:r>
            <a:r>
              <a:rPr lang="en-US" altLang="zh-CN" sz="2000" dirty="0"/>
              <a:t>ICD-CLAS </a:t>
            </a:r>
            <a:r>
              <a:rPr lang="zh-CN" altLang="en-US" sz="2000" dirty="0"/>
              <a:t>分词软件和 </a:t>
            </a:r>
            <a:r>
              <a:rPr lang="en-US" altLang="zh-CN" sz="2000" dirty="0"/>
              <a:t>TF-IDF </a:t>
            </a:r>
            <a:r>
              <a:rPr lang="zh-CN" altLang="en-US" sz="2000" dirty="0"/>
              <a:t>法计算关键词权值，创建词条矩阵，使用 </a:t>
            </a:r>
            <a:r>
              <a:rPr lang="en-US" altLang="zh-CN" sz="2000" dirty="0"/>
              <a:t>k-</a:t>
            </a:r>
            <a:r>
              <a:rPr lang="zh-CN" altLang="en-US" sz="2000" dirty="0"/>
              <a:t>均值归类法，分析了网络招聘信息</a:t>
            </a:r>
            <a:endParaRPr lang="en-US" altLang="zh-CN" sz="2000" dirty="0"/>
          </a:p>
          <a:p>
            <a:pPr marL="285750" indent="-285750">
              <a:lnSpc>
                <a:spcPct val="150000"/>
              </a:lnSpc>
              <a:buFont typeface="Arial" panose="020B0604020202020204" pitchFamily="34" charset="0"/>
              <a:buChar char="•"/>
            </a:pPr>
            <a:endParaRPr lang="zh-CN" altLang="en-US" sz="2000" dirty="0"/>
          </a:p>
          <a:p>
            <a:pPr marL="285750" indent="-285750">
              <a:lnSpc>
                <a:spcPct val="150000"/>
              </a:lnSpc>
              <a:buFont typeface="Arial" panose="020B0604020202020204" pitchFamily="34" charset="0"/>
              <a:buChar char="•"/>
            </a:pPr>
            <a:r>
              <a:rPr lang="zh-CN" altLang="en-US" sz="2000" dirty="0"/>
              <a:t>谷承维基于深度学习，对传统机器学习模型进行研究，提出两种全新模型与传统特征融合的薪水预测模型，提高了对英国职位的薪水预测准确度。</a:t>
            </a:r>
            <a:endParaRPr lang="zh-CN" altLang="en-US"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pPr>
            <a:endParaRPr lang="en-US" altLang="zh-C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5"/>
          <p:cNvSpPr txBox="1"/>
          <p:nvPr/>
        </p:nvSpPr>
        <p:spPr>
          <a:xfrm>
            <a:off x="505842" y="388250"/>
            <a:ext cx="3416320" cy="646331"/>
          </a:xfrm>
          <a:prstGeom prst="rect">
            <a:avLst/>
          </a:prstGeom>
          <a:noFill/>
        </p:spPr>
        <p:txBody>
          <a:bodyPr wrap="none" rtlCol="0">
            <a:spAutoFit/>
            <a:scene3d>
              <a:camera prst="orthographicFront"/>
              <a:lightRig rig="threePt" dir="t"/>
            </a:scene3d>
            <a:sp3d contourW="12700"/>
          </a:bodyPr>
          <a:lstStyle/>
          <a:p>
            <a:r>
              <a:rPr lang="zh-CN" altLang="en-US" sz="3600" b="1" dirty="0">
                <a:latin typeface="华文中宋" panose="02010600040101010101" charset="-122"/>
                <a:ea typeface="华文中宋" panose="02010600040101010101" charset="-122"/>
                <a:cs typeface="华文中宋" panose="02010600040101010101" charset="-122"/>
              </a:rPr>
              <a:t>研究内容与方法</a:t>
            </a:r>
            <a:endParaRPr lang="zh-CN" altLang="en-US" sz="3600" b="1" dirty="0">
              <a:latin typeface="华文中宋" panose="02010600040101010101" charset="-122"/>
              <a:ea typeface="华文中宋" panose="02010600040101010101" charset="-122"/>
              <a:cs typeface="华文中宋" panose="02010600040101010101" charset="-122"/>
            </a:endParaRPr>
          </a:p>
        </p:txBody>
      </p:sp>
      <p:cxnSp>
        <p:nvCxnSpPr>
          <p:cNvPr id="6" name="直线连接符 5"/>
          <p:cNvCxnSpPr/>
          <p:nvPr/>
        </p:nvCxnSpPr>
        <p:spPr>
          <a:xfrm>
            <a:off x="0" y="1178142"/>
            <a:ext cx="12192000" cy="36903"/>
          </a:xfrm>
          <a:prstGeom prst="line">
            <a:avLst/>
          </a:prstGeom>
          <a:ln w="127000" cap="flat" cmpd="thickThin">
            <a:solidFill>
              <a:srgbClr val="014E21"/>
            </a:solidFill>
            <a:miter lim="800000"/>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850315" y="120691"/>
            <a:ext cx="3101292" cy="905388"/>
          </a:xfrm>
          <a:prstGeom prst="rect">
            <a:avLst/>
          </a:prstGeom>
        </p:spPr>
      </p:pic>
      <p:sp>
        <p:nvSpPr>
          <p:cNvPr id="8" name="TextBox 7"/>
          <p:cNvSpPr txBox="1"/>
          <p:nvPr/>
        </p:nvSpPr>
        <p:spPr>
          <a:xfrm>
            <a:off x="148441" y="1281419"/>
            <a:ext cx="11112593" cy="59400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研究内容：研究机器学习技术在薪资预测方面的应用。通过机器学习技术对不同综合指标及各因素进行分析为数据分析岗位进行薪资预测，为用户提供更准确的建议和信息，使求职者能够从海量的职位信息中选择更合适的职位，提升用户体验</a:t>
            </a:r>
            <a:endParaRPr lang="en-US" altLang="zh-CN" sz="2000" dirty="0"/>
          </a:p>
          <a:p>
            <a:pPr marL="285750" indent="-285750">
              <a:lnSpc>
                <a:spcPct val="150000"/>
              </a:lnSpc>
              <a:buFont typeface="Arial" panose="020B0604020202020204" pitchFamily="34" charset="0"/>
              <a:buChar char="•"/>
            </a:pPr>
            <a:r>
              <a:rPr lang="zh-CN" altLang="en-US" sz="2000" dirty="0"/>
              <a:t>方法：</a:t>
            </a:r>
            <a:r>
              <a:rPr lang="en-US" altLang="zh-CN" sz="2000" dirty="0"/>
              <a:t>1</a:t>
            </a:r>
            <a:r>
              <a:rPr lang="zh-CN" altLang="en-US" sz="2000" dirty="0"/>
              <a:t>）查阅相关文献，基于机器学习深入研究数据分析行业的薪资预测问题</a:t>
            </a:r>
            <a:endParaRPr lang="en-US" altLang="zh-CN" sz="2000" dirty="0"/>
          </a:p>
          <a:p>
            <a:pPr marL="285750" indent="-285750">
              <a:lnSpc>
                <a:spcPct val="150000"/>
              </a:lnSpc>
            </a:pPr>
            <a:r>
              <a:rPr lang="en-US" altLang="zh-CN" sz="2000" dirty="0"/>
              <a:t>                2</a:t>
            </a:r>
            <a:r>
              <a:rPr lang="zh-CN" altLang="en-US" sz="2000" dirty="0"/>
              <a:t>）运用爬虫技术，在各个权威统计网站上爬取到了大量的有关数据分析岗位薪资或间接与其有关的近期数据</a:t>
            </a:r>
            <a:endParaRPr lang="en-US" altLang="zh-CN" sz="2000" dirty="0"/>
          </a:p>
          <a:p>
            <a:pPr marL="285750" indent="-285750">
              <a:lnSpc>
                <a:spcPct val="150000"/>
              </a:lnSpc>
            </a:pPr>
            <a:r>
              <a:rPr lang="en-US" altLang="zh-CN" sz="2000" dirty="0"/>
              <a:t>                3</a:t>
            </a:r>
            <a:r>
              <a:rPr lang="zh-CN" altLang="en-US" sz="2000" dirty="0"/>
              <a:t>）运用随机缺失森林算法来填补数据缺失值使其完整</a:t>
            </a:r>
            <a:endParaRPr lang="en-US" altLang="zh-CN" sz="2000" dirty="0"/>
          </a:p>
          <a:p>
            <a:pPr marL="285750" indent="-285750">
              <a:lnSpc>
                <a:spcPct val="150000"/>
              </a:lnSpc>
            </a:pPr>
            <a:r>
              <a:rPr lang="en-US" altLang="zh-CN" sz="2000" dirty="0"/>
              <a:t>                4</a:t>
            </a:r>
            <a:r>
              <a:rPr lang="zh-CN" altLang="en-US" sz="2000" dirty="0"/>
              <a:t>）利用聚类检测离群点去除不合实际的无效值</a:t>
            </a:r>
            <a:endParaRPr lang="en-US" altLang="zh-CN" sz="2000" dirty="0"/>
          </a:p>
          <a:p>
            <a:pPr marL="285750" indent="-285750">
              <a:lnSpc>
                <a:spcPct val="150000"/>
              </a:lnSpc>
            </a:pPr>
            <a:r>
              <a:rPr lang="en-US" altLang="zh-CN" sz="2000" dirty="0"/>
              <a:t>                5</a:t>
            </a:r>
            <a:r>
              <a:rPr lang="zh-CN" altLang="en-US" sz="2000" dirty="0"/>
              <a:t>）用随机森林在庞大的数据库中选出价值量最高，最重要的数据</a:t>
            </a:r>
            <a:endParaRPr lang="en-US" altLang="zh-CN" sz="2000" dirty="0"/>
          </a:p>
          <a:p>
            <a:pPr marL="285750" indent="-285750">
              <a:lnSpc>
                <a:spcPct val="150000"/>
              </a:lnSpc>
            </a:pPr>
            <a:r>
              <a:rPr lang="en-US" altLang="zh-CN" sz="2000" dirty="0"/>
              <a:t>                6</a:t>
            </a:r>
            <a:r>
              <a:rPr lang="zh-CN" altLang="en-US" sz="2000" dirty="0"/>
              <a:t>）利用人工神经网络进行学习，并构造出理想的模型</a:t>
            </a:r>
            <a:endParaRPr lang="zh-CN" altLang="en-US" sz="2000" dirty="0"/>
          </a:p>
          <a:p>
            <a:pPr marL="285750" indent="-285750">
              <a:lnSpc>
                <a:spcPct val="150000"/>
              </a:lnSpc>
            </a:pPr>
            <a:endParaRPr lang="en-US" altLang="zh-CN" sz="2000" dirty="0"/>
          </a:p>
          <a:p>
            <a:endParaRPr lang="en-US" altLang="zh-CN" sz="2000" dirty="0"/>
          </a:p>
          <a:p>
            <a:pPr marL="285750" indent="-285750">
              <a:lnSpc>
                <a:spcPct val="150000"/>
              </a:lnSpc>
              <a:buFont typeface="Arial" panose="020B0604020202020204" pitchFamily="34" charset="0"/>
              <a:buChar char="•"/>
            </a:pPr>
            <a:endParaRPr lang="en-US"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79891" y="355269"/>
            <a:ext cx="3101292" cy="905388"/>
          </a:xfrm>
          <a:prstGeom prst="rect">
            <a:avLst/>
          </a:prstGeom>
        </p:spPr>
      </p:pic>
      <p:sp>
        <p:nvSpPr>
          <p:cNvPr id="11" name="文本框 10"/>
          <p:cNvSpPr txBox="1"/>
          <p:nvPr/>
        </p:nvSpPr>
        <p:spPr>
          <a:xfrm>
            <a:off x="1233838" y="2282766"/>
            <a:ext cx="10368861" cy="1107996"/>
          </a:xfrm>
          <a:prstGeom prst="rect">
            <a:avLst/>
          </a:prstGeom>
          <a:noFill/>
        </p:spPr>
        <p:txBody>
          <a:bodyPr wrap="square" rtlCol="0">
            <a:spAutoFit/>
          </a:bodyPr>
          <a:lstStyle/>
          <a:p>
            <a:pPr algn="ctr"/>
            <a:r>
              <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rPr>
              <a:t>实验核心技术</a:t>
            </a:r>
            <a:endParaRPr lang="zh-CN" altLang="en-US" sz="6600" b="1" dirty="0">
              <a:solidFill>
                <a:srgbClr val="014E21"/>
              </a:solidFill>
              <a:latin typeface="华文中宋" panose="02010600040101010101" charset="-122"/>
              <a:ea typeface="华文中宋" panose="02010600040101010101" charset="-122"/>
              <a:cs typeface="华文中宋" panose="02010600040101010101" charset="-122"/>
              <a:sym typeface="字魂59号-创粗黑" panose="00000500000000000000" pitchFamily="2" charset="-122"/>
            </a:endParaRPr>
          </a:p>
        </p:txBody>
      </p:sp>
      <p:sp>
        <p:nvSpPr>
          <p:cNvPr id="16" name="椭圆 15"/>
          <p:cNvSpPr/>
          <p:nvPr/>
        </p:nvSpPr>
        <p:spPr>
          <a:xfrm>
            <a:off x="2985701" y="2536437"/>
            <a:ext cx="601233" cy="601233"/>
          </a:xfrm>
          <a:prstGeom prst="ellipse">
            <a:avLst/>
          </a:prstGeom>
          <a:solidFill>
            <a:srgbClr val="014E2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lang="zh-CN" altLang="en-US" sz="3200" dirty="0">
              <a:solidFill>
                <a:schemeClr val="bg1">
                  <a:lumMod val="9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7" name="组合 68"/>
          <p:cNvGrpSpPr/>
          <p:nvPr/>
        </p:nvGrpSpPr>
        <p:grpSpPr>
          <a:xfrm>
            <a:off x="2985701" y="3390762"/>
            <a:ext cx="6027670" cy="96809"/>
            <a:chOff x="1773217" y="5185185"/>
            <a:chExt cx="8645561" cy="44820"/>
          </a:xfrm>
        </p:grpSpPr>
        <p:cxnSp>
          <p:nvCxnSpPr>
            <p:cNvPr id="18" name="直接连接符 69"/>
            <p:cNvCxnSpPr/>
            <p:nvPr userDrawn="1"/>
          </p:nvCxnSpPr>
          <p:spPr>
            <a:xfrm>
              <a:off x="1773218" y="5185185"/>
              <a:ext cx="8645560" cy="0"/>
            </a:xfrm>
            <a:prstGeom prst="line">
              <a:avLst/>
            </a:prstGeom>
            <a:ln w="31750">
              <a:solidFill>
                <a:srgbClr val="014E21"/>
              </a:solidFill>
            </a:ln>
          </p:spPr>
          <p:style>
            <a:lnRef idx="1">
              <a:schemeClr val="accent1"/>
            </a:lnRef>
            <a:fillRef idx="0">
              <a:schemeClr val="accent1"/>
            </a:fillRef>
            <a:effectRef idx="0">
              <a:schemeClr val="accent1"/>
            </a:effectRef>
            <a:fontRef idx="minor">
              <a:schemeClr val="tx1"/>
            </a:fontRef>
          </p:style>
        </p:cxnSp>
        <p:cxnSp>
          <p:nvCxnSpPr>
            <p:cNvPr id="19" name="直接连接符 70"/>
            <p:cNvCxnSpPr/>
            <p:nvPr userDrawn="1"/>
          </p:nvCxnSpPr>
          <p:spPr>
            <a:xfrm>
              <a:off x="1773217" y="5230005"/>
              <a:ext cx="8645560" cy="0"/>
            </a:xfrm>
            <a:prstGeom prst="line">
              <a:avLst/>
            </a:prstGeom>
            <a:ln w="12700">
              <a:solidFill>
                <a:srgbClr val="014E2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sld>
</file>

<file path=ppt/tags/tag1.xml><?xml version="1.0" encoding="utf-8"?>
<p:tagLst xmlns:p="http://schemas.openxmlformats.org/presentationml/2006/main">
  <p:tag name="ISLIDE.TEMPLATE" val="https://www.islide.cc;"/>
</p:tagLst>
</file>

<file path=ppt/tags/tag10.xml><?xml version="1.0" encoding="utf-8"?>
<p:tagLst xmlns:p="http://schemas.openxmlformats.org/presentationml/2006/main">
  <p:tag name="KSO_WM_UNIT_PLACING_PICTURE_USER_VIEWPORT" val="{&quot;height&quot;:1425.807874015748,&quot;width&quot;:4883.9244094488186}"/>
</p:tagLst>
</file>

<file path=ppt/tags/tag11.xml><?xml version="1.0" encoding="utf-8"?>
<p:tagLst xmlns:p="http://schemas.openxmlformats.org/presentationml/2006/main">
  <p:tag name="KSO_WM_UNIT_PLACING_PICTURE_USER_VIEWPORT" val="{&quot;height&quot;:1425.807874015748,&quot;width&quot;:4883.9244094488186}"/>
</p:tagLst>
</file>

<file path=ppt/tags/tag12.xml><?xml version="1.0" encoding="utf-8"?>
<p:tagLst xmlns:p="http://schemas.openxmlformats.org/presentationml/2006/main">
  <p:tag name="KSO_WM_UNIT_PLACING_PICTURE_USER_VIEWPORT" val="{&quot;height&quot;:1425.807874015748,&quot;width&quot;:4883.924409448818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15.xml><?xml version="1.0" encoding="utf-8"?>
<p:tagLst xmlns:p="http://schemas.openxmlformats.org/presentationml/2006/main">
  <p:tag name="KSO_WM_UNIT_PLACING_PICTURE_USER_VIEWPORT" val="{&quot;height&quot;:1425.807874015748,&quot;width&quot;:4883.9244094488186}"/>
</p:tagLst>
</file>

<file path=ppt/tags/tag16.xml><?xml version="1.0" encoding="utf-8"?>
<p:tagLst xmlns:p="http://schemas.openxmlformats.org/presentationml/2006/main">
  <p:tag name="KSO_WM_SLIDE_ID" val="diagram20193937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1044*541"/>
  <p:tag name="KSO_WM_SLIDE_POSITION" val="0*-2"/>
  <p:tag name="KSO_WM_TAG_VERSION" val="1.0"/>
  <p:tag name="KSO_WM_BEAUTIFY_FLAG" val="#wm#"/>
  <p:tag name="KSO_WM_TEMPLATE_CATEGORY" val="diagram"/>
  <p:tag name="KSO_WM_TEMPLATE_INDEX" val="20193937"/>
  <p:tag name="KSO_WM_SLIDE_LAYOUT" val="a_d_f"/>
  <p:tag name="KSO_WM_SLIDE_LAYOUT_CNT" val="1_1_1"/>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4ae5197b9b3047429ada2f6092cf8ff2&quot;,&quot;fill_align&quot;:&quot;lb&quot;,&quot;text_align&quot;:&quot;lb&quot;,&quot;text_direction&quot;:&quot;horizontal&quot;,&quot;chip_types&quot;:[&quot;header&quot;]},{&quot;fill_id&quot;:&quot;7092f625141242ceaa43a6db4dec2e33&quot;,&quot;fill_align&quot;:&quot;lt&quot;,&quot;text_align&quot;:&quot;lt&quot;,&quot;text_direction&quot;:&quot;horizontal&quot;,&quot;chip_types&quot;:[&quot;diagram&quot;,&quot;pictext&quot;,&quot;text&quot;,&quot;picture&quot;,&quot;chart&quot;,&quot;table&quot;,&quot;video&quot;],&quot;support_features&quot;:[&quot;collage&quot;,&quot;carousel&quot;,&quot;creativecrop&quot;]},{&quot;fill_id&quot;:&quot;fe19d67cd7c548b48dff75e29da0df70&quot;,&quot;fill_align&quot;:&quot;cm&quot;,&quot;text_align&quot;:&quot;lm&quot;,&quot;text_direction&quot;:&quot;horizontal&quot;,&quot;chip_types&quot;:[&quot;pictext&quot;,&quot;text&quot;,&quot;picture&quot;,&quot;chart&quot;]}]]"/>
  <p:tag name="KSO_WM_SLIDE_BACKGROUND" val="[&quot;leftRight&quot;]"/>
  <p:tag name="KSO_WM_SLIDE_RATIO" val="1.777778"/>
  <p:tag name="KSO_WM_CHIP_XID" val="5f0e7c7e2c9c209bb8bb668b"/>
  <p:tag name="KSO_WM_CHIP_GROUPID" val="5f0e7c7e2c9c209bb8bb668a"/>
  <p:tag name="KSO_WM_SLIDE_BK_DARK_LIGHT" val="2"/>
  <p:tag name="KSO_WM_SLIDE_BACKGROUND_TYPE" val="leftRight"/>
  <p:tag name="KSO_WM_SLIDE_SUPPORT_FEATURE_TYPE" val="7"/>
  <p:tag name="KSO_WM_TEMPLATE_ASSEMBLE_XID" val="5f15027d8050c250ba65d24d"/>
  <p:tag name="KSO_WM_TEMPLATE_ASSEMBLE_GROUPID" val="5f15027d8050c250ba65d24d"/>
  <p:tag name="KSO_WM_SLIDE_CONSTRAINT" val="%7b%22slideConstraint%22%3a%7b%22seriesAreas%22%3a%5b%5d%2c%22singleAreas%22%3a%5b%7b%22shapes%22%3a%5b3%5d%2c%22serialConstraintIndex%22%3a-1%2c%22areatextmark%22%3a0%2c%22pictureprocessmark%22%3a0%7d%5d%7d%7d"/>
  <p:tag name="KSO_WM_SLIDE_COLORSCHEME_VERSION" val="3.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19.xml><?xml version="1.0" encoding="utf-8"?>
<p:tagLst xmlns:p="http://schemas.openxmlformats.org/presentationml/2006/main">
  <p:tag name="KSO_WM_UNIT_PLACING_PICTURE_USER_VIEWPORT" val="{&quot;height&quot;:1425.807874015748,&quot;width&quot;:4883.9244094488186}"/>
</p:tagLst>
</file>

<file path=ppt/tags/tag2.xml><?xml version="1.0" encoding="utf-8"?>
<p:tagLst xmlns:p="http://schemas.openxmlformats.org/presentationml/2006/main">
  <p:tag name="KSO_WM_UNIT_PLACING_PICTURE_USER_VIEWPORT" val="{&quot;height&quot;:1425.807874015748,&quot;width&quot;:4883.9244094488186}"/>
</p:tagLst>
</file>

<file path=ppt/tags/tag20.xml><?xml version="1.0" encoding="utf-8"?>
<p:tagLst xmlns:p="http://schemas.openxmlformats.org/presentationml/2006/main">
  <p:tag name="KSO_WM_SLIDE_ID" val="diagram20193937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1044*541"/>
  <p:tag name="KSO_WM_SLIDE_POSITION" val="0*-2"/>
  <p:tag name="KSO_WM_TAG_VERSION" val="1.0"/>
  <p:tag name="KSO_WM_BEAUTIFY_FLAG" val="#wm#"/>
  <p:tag name="KSO_WM_TEMPLATE_CATEGORY" val="diagram"/>
  <p:tag name="KSO_WM_TEMPLATE_INDEX" val="20193937"/>
  <p:tag name="KSO_WM_SLIDE_LAYOUT" val="a_d_f"/>
  <p:tag name="KSO_WM_SLIDE_LAYOUT_CNT" val="1_1_1"/>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4ae5197b9b3047429ada2f6092cf8ff2&quot;,&quot;fill_align&quot;:&quot;lb&quot;,&quot;text_align&quot;:&quot;lb&quot;,&quot;text_direction&quot;:&quot;horizontal&quot;,&quot;chip_types&quot;:[&quot;header&quot;]},{&quot;fill_id&quot;:&quot;7092f625141242ceaa43a6db4dec2e33&quot;,&quot;fill_align&quot;:&quot;lt&quot;,&quot;text_align&quot;:&quot;lt&quot;,&quot;text_direction&quot;:&quot;horizontal&quot;,&quot;chip_types&quot;:[&quot;diagram&quot;,&quot;pictext&quot;,&quot;text&quot;,&quot;picture&quot;,&quot;chart&quot;,&quot;table&quot;,&quot;video&quot;],&quot;support_features&quot;:[&quot;collage&quot;,&quot;carousel&quot;,&quot;creativecrop&quot;]},{&quot;fill_id&quot;:&quot;fe19d67cd7c548b48dff75e29da0df70&quot;,&quot;fill_align&quot;:&quot;cm&quot;,&quot;text_align&quot;:&quot;lm&quot;,&quot;text_direction&quot;:&quot;horizontal&quot;,&quot;chip_types&quot;:[&quot;pictext&quot;,&quot;text&quot;,&quot;picture&quot;,&quot;chart&quot;]}]]"/>
  <p:tag name="KSO_WM_SLIDE_BACKGROUND" val="[&quot;leftRight&quot;]"/>
  <p:tag name="KSO_WM_SLIDE_RATIO" val="1.777778"/>
  <p:tag name="KSO_WM_CHIP_XID" val="5f0e7c7e2c9c209bb8bb668b"/>
  <p:tag name="KSO_WM_CHIP_GROUPID" val="5f0e7c7e2c9c209bb8bb668a"/>
  <p:tag name="KSO_WM_SLIDE_BK_DARK_LIGHT" val="2"/>
  <p:tag name="KSO_WM_SLIDE_BACKGROUND_TYPE" val="leftRight"/>
  <p:tag name="KSO_WM_SLIDE_SUPPORT_FEATURE_TYPE" val="7"/>
  <p:tag name="KSO_WM_TEMPLATE_ASSEMBLE_XID" val="5f15027d8050c250ba65d24d"/>
  <p:tag name="KSO_WM_TEMPLATE_ASSEMBLE_GROUPID" val="5f15027d8050c250ba65d24d"/>
  <p:tag name="KSO_WM_SLIDE_CONSTRAINT" val="%7b%22slideConstraint%22%3a%7b%22seriesAreas%22%3a%5b%5d%2c%22singleAreas%22%3a%5b%7b%22shapes%22%3a%5b3%5d%2c%22serialConstraintIndex%22%3a-1%2c%22areatextmark%22%3a0%2c%22pictureprocessmark%22%3a0%7d%5d%7d%7d"/>
  <p:tag name="KSO_WM_SLIDE_COLORSCHEME_VERSION" val="3.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23.xml><?xml version="1.0" encoding="utf-8"?>
<p:tagLst xmlns:p="http://schemas.openxmlformats.org/presentationml/2006/main">
  <p:tag name="KSO_WM_UNIT_PLACING_PICTURE_USER_VIEWPORT" val="{&quot;height&quot;:1425.807874015748,&quot;width&quot;:4883.9244094488186}"/>
</p:tagLst>
</file>

<file path=ppt/tags/tag24.xml><?xml version="1.0" encoding="utf-8"?>
<p:tagLst xmlns:p="http://schemas.openxmlformats.org/presentationml/2006/main">
  <p:tag name="KSO_WM_SLIDE_ID" val="diagram20193937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1044*541"/>
  <p:tag name="KSO_WM_SLIDE_POSITION" val="0*-2"/>
  <p:tag name="KSO_WM_TAG_VERSION" val="1.0"/>
  <p:tag name="KSO_WM_BEAUTIFY_FLAG" val="#wm#"/>
  <p:tag name="KSO_WM_TEMPLATE_CATEGORY" val="diagram"/>
  <p:tag name="KSO_WM_TEMPLATE_INDEX" val="20193937"/>
  <p:tag name="KSO_WM_SLIDE_LAYOUT" val="a_d_f"/>
  <p:tag name="KSO_WM_SLIDE_LAYOUT_CNT" val="1_1_1"/>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4ae5197b9b3047429ada2f6092cf8ff2&quot;,&quot;fill_align&quot;:&quot;lb&quot;,&quot;text_align&quot;:&quot;lb&quot;,&quot;text_direction&quot;:&quot;horizontal&quot;,&quot;chip_types&quot;:[&quot;header&quot;]},{&quot;fill_id&quot;:&quot;7092f625141242ceaa43a6db4dec2e33&quot;,&quot;fill_align&quot;:&quot;lt&quot;,&quot;text_align&quot;:&quot;lt&quot;,&quot;text_direction&quot;:&quot;horizontal&quot;,&quot;chip_types&quot;:[&quot;diagram&quot;,&quot;pictext&quot;,&quot;text&quot;,&quot;picture&quot;,&quot;chart&quot;,&quot;table&quot;,&quot;video&quot;],&quot;support_features&quot;:[&quot;collage&quot;,&quot;carousel&quot;,&quot;creativecrop&quot;]},{&quot;fill_id&quot;:&quot;fe19d67cd7c548b48dff75e29da0df70&quot;,&quot;fill_align&quot;:&quot;cm&quot;,&quot;text_align&quot;:&quot;lm&quot;,&quot;text_direction&quot;:&quot;horizontal&quot;,&quot;chip_types&quot;:[&quot;pictext&quot;,&quot;text&quot;,&quot;picture&quot;,&quot;chart&quot;]}]]"/>
  <p:tag name="KSO_WM_SLIDE_BACKGROUND" val="[&quot;leftRight&quot;]"/>
  <p:tag name="KSO_WM_SLIDE_RATIO" val="1.777778"/>
  <p:tag name="KSO_WM_CHIP_XID" val="5f0e7c7e2c9c209bb8bb668b"/>
  <p:tag name="KSO_WM_CHIP_GROUPID" val="5f0e7c7e2c9c209bb8bb668a"/>
  <p:tag name="KSO_WM_SLIDE_BK_DARK_LIGHT" val="2"/>
  <p:tag name="KSO_WM_SLIDE_BACKGROUND_TYPE" val="leftRight"/>
  <p:tag name="KSO_WM_SLIDE_SUPPORT_FEATURE_TYPE" val="7"/>
  <p:tag name="KSO_WM_TEMPLATE_ASSEMBLE_XID" val="5f15027d8050c250ba65d24d"/>
  <p:tag name="KSO_WM_TEMPLATE_ASSEMBLE_GROUPID" val="5f15027d8050c250ba65d24d"/>
  <p:tag name="KSO_WM_SLIDE_CONSTRAINT" val="%7b%22slideConstraint%22%3a%7b%22seriesAreas%22%3a%5b%5d%2c%22singleAreas%22%3a%5b%7b%22shapes%22%3a%5b3%5d%2c%22serialConstraintIndex%22%3a-1%2c%22areatextmark%22%3a0%2c%22pictureprocessmark%22%3a0%7d%5d%7d%7d"/>
  <p:tag name="KSO_WM_SLIDE_COLORSCHEME_VERSION" val="3.2"/>
</p:tagLst>
</file>

<file path=ppt/tags/tag25.xml><?xml version="1.0" encoding="utf-8"?>
<p:tagLst xmlns:p="http://schemas.openxmlformats.org/presentationml/2006/main">
  <p:tag name="KSO_WM_UNIT_PLACING_PICTURE_USER_VIEWPORT" val="{&quot;height&quot;:1425.807874015748,&quot;width&quot;:4883.9244094488186}"/>
</p:tagLst>
</file>

<file path=ppt/tags/tag26.xml><?xml version="1.0" encoding="utf-8"?>
<p:tagLst xmlns:p="http://schemas.openxmlformats.org/presentationml/2006/main">
  <p:tag name="KSO_WM_UNIT_PLACING_PICTURE_USER_VIEWPORT" val="{&quot;height&quot;:1425.807874015748,&quot;width&quot;:4883.9244094488186}"/>
</p:tagLst>
</file>

<file path=ppt/tags/tag27.xml><?xml version="1.0" encoding="utf-8"?>
<p:tagLst xmlns:p="http://schemas.openxmlformats.org/presentationml/2006/main">
  <p:tag name="KSO_WM_UNIT_PLACING_PICTURE_USER_VIEWPORT" val="{&quot;height&quot;:1425.807874015748,&quot;width&quot;:4883.9244094488186}"/>
</p:tagLst>
</file>

<file path=ppt/tags/tag28.xml><?xml version="1.0" encoding="utf-8"?>
<p:tagLst xmlns:p="http://schemas.openxmlformats.org/presentationml/2006/main">
  <p:tag name="KSO_WM_UNIT_PLACING_PICTURE_USER_VIEWPORT" val="{&quot;height&quot;:1425.807874015748,&quot;width&quot;:4883.9244094488186}"/>
</p:tagLst>
</file>

<file path=ppt/tags/tag29.xml><?xml version="1.0" encoding="utf-8"?>
<p:tagLst xmlns:p="http://schemas.openxmlformats.org/presentationml/2006/main">
  <p:tag name="KSO_WM_UNIT_PLACING_PICTURE_USER_VIEWPORT" val="{&quot;height&quot;:1425.807874015748,&quot;width&quot;:4883.9244094488186}"/>
</p:tagLst>
</file>

<file path=ppt/tags/tag3.xml><?xml version="1.0" encoding="utf-8"?>
<p:tagLst xmlns:p="http://schemas.openxmlformats.org/presentationml/2006/main">
  <p:tag name="KSO_WM_UNIT_PLACING_PICTURE_USER_VIEWPORT" val="{&quot;height&quot;:1425.807874015748,&quot;width&quot;:4883.9244094488186}"/>
</p:tagLst>
</file>

<file path=ppt/tags/tag30.xml><?xml version="1.0" encoding="utf-8"?>
<p:tagLst xmlns:p="http://schemas.openxmlformats.org/presentationml/2006/main">
  <p:tag name="KSO_WM_UNIT_PLACING_PICTURE_USER_VIEWPORT" val="{&quot;height&quot;:1425.807874015748,&quot;width&quot;:4883.9244094488186}"/>
</p:tagLst>
</file>

<file path=ppt/tags/tag31.xml><?xml version="1.0" encoding="utf-8"?>
<p:tagLst xmlns:p="http://schemas.openxmlformats.org/presentationml/2006/main">
  <p:tag name="KSO_WM_UNIT_PLACING_PICTURE_USER_VIEWPORT" val="{&quot;height&quot;:1425.807874015748,&quot;width&quot;:4883.9244094488186}"/>
</p:tagLst>
</file>

<file path=ppt/tags/tag32.xml><?xml version="1.0" encoding="utf-8"?>
<p:tagLst xmlns:p="http://schemas.openxmlformats.org/presentationml/2006/main">
  <p:tag name="KSO_WM_UNIT_PLACING_PICTURE_USER_VIEWPORT" val="{&quot;height&quot;:1425.807874015748,&quot;width&quot;:4883.9244094488186}"/>
</p:tagLst>
</file>

<file path=ppt/tags/tag33.xml><?xml version="1.0" encoding="utf-8"?>
<p:tagLst xmlns:p="http://schemas.openxmlformats.org/presentationml/2006/main">
  <p:tag name="KSO_WM_UNIT_PLACING_PICTURE_USER_VIEWPORT" val="{&quot;height&quot;:1425.807874015748,&quot;width&quot;:4883.9244094488186}"/>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36.xml><?xml version="1.0" encoding="utf-8"?>
<p:tagLst xmlns:p="http://schemas.openxmlformats.org/presentationml/2006/main">
  <p:tag name="KSO_WM_UNIT_PLACING_PICTURE_USER_VIEWPORT" val="{&quot;height&quot;:1425.807874015748,&quot;width&quot;:4883.9244094488186}"/>
</p:tagLst>
</file>

<file path=ppt/tags/tag37.xml><?xml version="1.0" encoding="utf-8"?>
<p:tagLst xmlns:p="http://schemas.openxmlformats.org/presentationml/2006/main">
  <p:tag name="KSO_WM_SLIDE_ID" val="diagram20193937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1044*541"/>
  <p:tag name="KSO_WM_SLIDE_POSITION" val="0*-2"/>
  <p:tag name="KSO_WM_TAG_VERSION" val="1.0"/>
  <p:tag name="KSO_WM_BEAUTIFY_FLAG" val="#wm#"/>
  <p:tag name="KSO_WM_TEMPLATE_CATEGORY" val="diagram"/>
  <p:tag name="KSO_WM_TEMPLATE_INDEX" val="20193937"/>
  <p:tag name="KSO_WM_SLIDE_LAYOUT" val="a_d_f"/>
  <p:tag name="KSO_WM_SLIDE_LAYOUT_CNT" val="1_1_1"/>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4ae5197b9b3047429ada2f6092cf8ff2&quot;,&quot;fill_align&quot;:&quot;lb&quot;,&quot;text_align&quot;:&quot;lb&quot;,&quot;text_direction&quot;:&quot;horizontal&quot;,&quot;chip_types&quot;:[&quot;header&quot;]},{&quot;fill_id&quot;:&quot;7092f625141242ceaa43a6db4dec2e33&quot;,&quot;fill_align&quot;:&quot;lt&quot;,&quot;text_align&quot;:&quot;lt&quot;,&quot;text_direction&quot;:&quot;horizontal&quot;,&quot;chip_types&quot;:[&quot;diagram&quot;,&quot;pictext&quot;,&quot;text&quot;,&quot;picture&quot;,&quot;chart&quot;,&quot;table&quot;,&quot;video&quot;],&quot;support_features&quot;:[&quot;collage&quot;,&quot;carousel&quot;,&quot;creativecrop&quot;]},{&quot;fill_id&quot;:&quot;fe19d67cd7c548b48dff75e29da0df70&quot;,&quot;fill_align&quot;:&quot;cm&quot;,&quot;text_align&quot;:&quot;lm&quot;,&quot;text_direction&quot;:&quot;horizontal&quot;,&quot;chip_types&quot;:[&quot;pictext&quot;,&quot;text&quot;,&quot;picture&quot;,&quot;chart&quot;]}]]"/>
  <p:tag name="KSO_WM_SLIDE_BACKGROUND" val="[&quot;leftRight&quot;]"/>
  <p:tag name="KSO_WM_SLIDE_RATIO" val="1.777778"/>
  <p:tag name="KSO_WM_CHIP_XID" val="5f0e7c7e2c9c209bb8bb668b"/>
  <p:tag name="KSO_WM_CHIP_GROUPID" val="5f0e7c7e2c9c209bb8bb668a"/>
  <p:tag name="KSO_WM_SLIDE_BK_DARK_LIGHT" val="2"/>
  <p:tag name="KSO_WM_SLIDE_BACKGROUND_TYPE" val="leftRight"/>
  <p:tag name="KSO_WM_SLIDE_SUPPORT_FEATURE_TYPE" val="7"/>
  <p:tag name="KSO_WM_TEMPLATE_ASSEMBLE_XID" val="5f15027d8050c250ba65d24d"/>
  <p:tag name="KSO_WM_TEMPLATE_ASSEMBLE_GROUPID" val="5f15027d8050c250ba65d24d"/>
  <p:tag name="KSO_WM_SLIDE_CONSTRAINT" val="%7b%22slideConstraint%22%3a%7b%22seriesAreas%22%3a%5b%5d%2c%22singleAreas%22%3a%5b%7b%22shapes%22%3a%5b3%5d%2c%22serialConstraintIndex%22%3a-1%2c%22areatextmark%22%3a0%2c%22pictureprocessmark%22%3a0%7d%5d%7d%7d"/>
  <p:tag name="KSO_WM_SLIDE_COLORSCHEME_VERSION" val="3.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4.xml><?xml version="1.0" encoding="utf-8"?>
<p:tagLst xmlns:p="http://schemas.openxmlformats.org/presentationml/2006/main">
  <p:tag name="KSO_WM_UNIT_PLACING_PICTURE_USER_VIEWPORT" val="{&quot;height&quot;:1425.807874015748,&quot;width&quot;:4883.9244094488186}"/>
</p:tagLst>
</file>

<file path=ppt/tags/tag40.xml><?xml version="1.0" encoding="utf-8"?>
<p:tagLst xmlns:p="http://schemas.openxmlformats.org/presentationml/2006/main">
  <p:tag name="KSO_WM_UNIT_PLACING_PICTURE_USER_VIEWPORT" val="{&quot;height&quot;:1425.807874015748,&quot;width&quot;:4883.9244094488186}"/>
</p:tagLst>
</file>

<file path=ppt/tags/tag41.xml><?xml version="1.0" encoding="utf-8"?>
<p:tagLst xmlns:p="http://schemas.openxmlformats.org/presentationml/2006/main">
  <p:tag name="KSO_WM_SLIDE_ID" val="diagram20193937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1044*541"/>
  <p:tag name="KSO_WM_SLIDE_POSITION" val="0*-2"/>
  <p:tag name="KSO_WM_TAG_VERSION" val="1.0"/>
  <p:tag name="KSO_WM_BEAUTIFY_FLAG" val="#wm#"/>
  <p:tag name="KSO_WM_TEMPLATE_CATEGORY" val="diagram"/>
  <p:tag name="KSO_WM_TEMPLATE_INDEX" val="20193937"/>
  <p:tag name="KSO_WM_SLIDE_LAYOUT" val="a_d_f"/>
  <p:tag name="KSO_WM_SLIDE_LAYOUT_CNT" val="1_1_1"/>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4ae5197b9b3047429ada2f6092cf8ff2&quot;,&quot;fill_align&quot;:&quot;lb&quot;,&quot;text_align&quot;:&quot;lb&quot;,&quot;text_direction&quot;:&quot;horizontal&quot;,&quot;chip_types&quot;:[&quot;header&quot;]},{&quot;fill_id&quot;:&quot;7092f625141242ceaa43a6db4dec2e33&quot;,&quot;fill_align&quot;:&quot;lt&quot;,&quot;text_align&quot;:&quot;lt&quot;,&quot;text_direction&quot;:&quot;horizontal&quot;,&quot;chip_types&quot;:[&quot;diagram&quot;,&quot;pictext&quot;,&quot;text&quot;,&quot;picture&quot;,&quot;chart&quot;,&quot;table&quot;,&quot;video&quot;],&quot;support_features&quot;:[&quot;collage&quot;,&quot;carousel&quot;,&quot;creativecrop&quot;]},{&quot;fill_id&quot;:&quot;fe19d67cd7c548b48dff75e29da0df70&quot;,&quot;fill_align&quot;:&quot;cm&quot;,&quot;text_align&quot;:&quot;lm&quot;,&quot;text_direction&quot;:&quot;horizontal&quot;,&quot;chip_types&quot;:[&quot;pictext&quot;,&quot;text&quot;,&quot;picture&quot;,&quot;chart&quot;]}]]"/>
  <p:tag name="KSO_WM_SLIDE_BACKGROUND" val="[&quot;leftRight&quot;]"/>
  <p:tag name="KSO_WM_SLIDE_RATIO" val="1.777778"/>
  <p:tag name="KSO_WM_CHIP_XID" val="5f0e7c7e2c9c209bb8bb668b"/>
  <p:tag name="KSO_WM_CHIP_GROUPID" val="5f0e7c7e2c9c209bb8bb668a"/>
  <p:tag name="KSO_WM_SLIDE_BK_DARK_LIGHT" val="2"/>
  <p:tag name="KSO_WM_SLIDE_BACKGROUND_TYPE" val="leftRight"/>
  <p:tag name="KSO_WM_SLIDE_SUPPORT_FEATURE_TYPE" val="7"/>
  <p:tag name="KSO_WM_TEMPLATE_ASSEMBLE_XID" val="5f15027d8050c250ba65d24d"/>
  <p:tag name="KSO_WM_TEMPLATE_ASSEMBLE_GROUPID" val="5f15027d8050c250ba65d24d"/>
  <p:tag name="KSO_WM_SLIDE_CONSTRAINT" val="%7b%22slideConstraint%22%3a%7b%22seriesAreas%22%3a%5b%5d%2c%22singleAreas%22%3a%5b%7b%22shapes%22%3a%5b3%5d%2c%22serialConstraintIndex%22%3a-1%2c%22areatextmark%22%3a0%2c%22pictureprocessmark%22%3a0%7d%5d%7d%7d"/>
  <p:tag name="KSO_WM_SLIDE_COLORSCHEME_VERSION" val="3.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44.xml><?xml version="1.0" encoding="utf-8"?>
<p:tagLst xmlns:p="http://schemas.openxmlformats.org/presentationml/2006/main">
  <p:tag name="KSO_WM_UNIT_PLACING_PICTURE_USER_VIEWPORT" val="{&quot;height&quot;:1425.807874015748,&quot;width&quot;:4883.9244094488186}"/>
</p:tagLst>
</file>

<file path=ppt/tags/tag45.xml><?xml version="1.0" encoding="utf-8"?>
<p:tagLst xmlns:p="http://schemas.openxmlformats.org/presentationml/2006/main">
  <p:tag name="KSO_WM_SLIDE_ID" val="diagram20193937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1044*541"/>
  <p:tag name="KSO_WM_SLIDE_POSITION" val="0*-2"/>
  <p:tag name="KSO_WM_TAG_VERSION" val="1.0"/>
  <p:tag name="KSO_WM_BEAUTIFY_FLAG" val="#wm#"/>
  <p:tag name="KSO_WM_TEMPLATE_CATEGORY" val="diagram"/>
  <p:tag name="KSO_WM_TEMPLATE_INDEX" val="20193937"/>
  <p:tag name="KSO_WM_SLIDE_LAYOUT" val="a_d_f"/>
  <p:tag name="KSO_WM_SLIDE_LAYOUT_CNT" val="1_1_1"/>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4ae5197b9b3047429ada2f6092cf8ff2&quot;,&quot;fill_align&quot;:&quot;lb&quot;,&quot;text_align&quot;:&quot;lb&quot;,&quot;text_direction&quot;:&quot;horizontal&quot;,&quot;chip_types&quot;:[&quot;header&quot;]},{&quot;fill_id&quot;:&quot;7092f625141242ceaa43a6db4dec2e33&quot;,&quot;fill_align&quot;:&quot;lt&quot;,&quot;text_align&quot;:&quot;lt&quot;,&quot;text_direction&quot;:&quot;horizontal&quot;,&quot;chip_types&quot;:[&quot;diagram&quot;,&quot;pictext&quot;,&quot;text&quot;,&quot;picture&quot;,&quot;chart&quot;,&quot;table&quot;,&quot;video&quot;],&quot;support_features&quot;:[&quot;collage&quot;,&quot;carousel&quot;,&quot;creativecrop&quot;]},{&quot;fill_id&quot;:&quot;fe19d67cd7c548b48dff75e29da0df70&quot;,&quot;fill_align&quot;:&quot;cm&quot;,&quot;text_align&quot;:&quot;lm&quot;,&quot;text_direction&quot;:&quot;horizontal&quot;,&quot;chip_types&quot;:[&quot;pictext&quot;,&quot;text&quot;,&quot;picture&quot;,&quot;chart&quot;]}]]"/>
  <p:tag name="KSO_WM_SLIDE_BACKGROUND" val="[&quot;leftRight&quot;]"/>
  <p:tag name="KSO_WM_SLIDE_RATIO" val="1.777778"/>
  <p:tag name="KSO_WM_CHIP_XID" val="5f0e7c7e2c9c209bb8bb668b"/>
  <p:tag name="KSO_WM_CHIP_GROUPID" val="5f0e7c7e2c9c209bb8bb668a"/>
  <p:tag name="KSO_WM_SLIDE_BK_DARK_LIGHT" val="2"/>
  <p:tag name="KSO_WM_SLIDE_BACKGROUND_TYPE" val="leftRight"/>
  <p:tag name="KSO_WM_SLIDE_SUPPORT_FEATURE_TYPE" val="7"/>
  <p:tag name="KSO_WM_TEMPLATE_ASSEMBLE_XID" val="5f15027d8050c250ba65d24d"/>
  <p:tag name="KSO_WM_TEMPLATE_ASSEMBLE_GROUPID" val="5f15027d8050c250ba65d24d"/>
  <p:tag name="KSO_WM_SLIDE_CONSTRAINT" val="%7b%22slideConstraint%22%3a%7b%22seriesAreas%22%3a%5b%5d%2c%22singleAreas%22%3a%5b%7b%22shapes%22%3a%5b3%5d%2c%22serialConstraintIndex%22%3a-1%2c%22areatextmark%22%3a0%2c%22pictureprocessmark%22%3a0%7d%5d%7d%7d"/>
  <p:tag name="KSO_WM_SLIDE_COLORSCHEME_VERSION" val="3.2"/>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3937_1*i*3"/>
  <p:tag name="KSO_WM_TEMPLATE_CATEGORY" val="diagram"/>
  <p:tag name="KSO_WM_TEMPLATE_INDEX" val="20193937"/>
  <p:tag name="KSO_WM_UNIT_LAYERLEVEL" val="1"/>
  <p:tag name="KSO_WM_TAG_VERSION" val="1.0"/>
  <p:tag name="KSO_WM_BEAUTIFY_FLAG" val="#wm#"/>
  <p:tag name="KSO_WM_UNIT_ADJUSTLAYOUT_ID" val="17"/>
  <p:tag name="KSO_WM_UNIT_COLOR_SCHEME_SHAPE_ID" val="17"/>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3937_1*i*4"/>
  <p:tag name="KSO_WM_TEMPLATE_CATEGORY" val="diagram"/>
  <p:tag name="KSO_WM_TEMPLATE_INDEX" val="20193937"/>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8"/>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48.xml><?xml version="1.0" encoding="utf-8"?>
<p:tagLst xmlns:p="http://schemas.openxmlformats.org/presentationml/2006/main">
  <p:tag name="KSO_WM_UNIT_PLACING_PICTURE_USER_VIEWPORT" val="{&quot;height&quot;:1425.807874015748,&quot;width&quot;:4883.9244094488186}"/>
</p:tagLst>
</file>

<file path=ppt/tags/tag49.xml><?xml version="1.0" encoding="utf-8"?>
<p:tagLst xmlns:p="http://schemas.openxmlformats.org/presentationml/2006/main">
  <p:tag name="KSO_WM_SLIDE_ID" val="diagram20193937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1044*541"/>
  <p:tag name="KSO_WM_SLIDE_POSITION" val="0*-2"/>
  <p:tag name="KSO_WM_TAG_VERSION" val="1.0"/>
  <p:tag name="KSO_WM_BEAUTIFY_FLAG" val="#wm#"/>
  <p:tag name="KSO_WM_TEMPLATE_CATEGORY" val="diagram"/>
  <p:tag name="KSO_WM_TEMPLATE_INDEX" val="20193937"/>
  <p:tag name="KSO_WM_SLIDE_LAYOUT" val="a_d_f"/>
  <p:tag name="KSO_WM_SLIDE_LAYOUT_CNT" val="1_1_1"/>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4ae5197b9b3047429ada2f6092cf8ff2&quot;,&quot;fill_align&quot;:&quot;lb&quot;,&quot;text_align&quot;:&quot;lb&quot;,&quot;text_direction&quot;:&quot;horizontal&quot;,&quot;chip_types&quot;:[&quot;header&quot;]},{&quot;fill_id&quot;:&quot;7092f625141242ceaa43a6db4dec2e33&quot;,&quot;fill_align&quot;:&quot;lt&quot;,&quot;text_align&quot;:&quot;lt&quot;,&quot;text_direction&quot;:&quot;horizontal&quot;,&quot;chip_types&quot;:[&quot;diagram&quot;,&quot;pictext&quot;,&quot;text&quot;,&quot;picture&quot;,&quot;chart&quot;,&quot;table&quot;,&quot;video&quot;],&quot;support_features&quot;:[&quot;collage&quot;,&quot;carousel&quot;,&quot;creativecrop&quot;]},{&quot;fill_id&quot;:&quot;fe19d67cd7c548b48dff75e29da0df70&quot;,&quot;fill_align&quot;:&quot;cm&quot;,&quot;text_align&quot;:&quot;lm&quot;,&quot;text_direction&quot;:&quot;horizontal&quot;,&quot;chip_types&quot;:[&quot;pictext&quot;,&quot;text&quot;,&quot;picture&quot;,&quot;chart&quot;]}]]"/>
  <p:tag name="KSO_WM_SLIDE_BACKGROUND" val="[&quot;leftRight&quot;]"/>
  <p:tag name="KSO_WM_SLIDE_RATIO" val="1.777778"/>
  <p:tag name="KSO_WM_CHIP_XID" val="5f0e7c7e2c9c209bb8bb668b"/>
  <p:tag name="KSO_WM_CHIP_GROUPID" val="5f0e7c7e2c9c209bb8bb668a"/>
  <p:tag name="KSO_WM_SLIDE_BK_DARK_LIGHT" val="2"/>
  <p:tag name="KSO_WM_SLIDE_BACKGROUND_TYPE" val="leftRight"/>
  <p:tag name="KSO_WM_SLIDE_SUPPORT_FEATURE_TYPE" val="7"/>
  <p:tag name="KSO_WM_TEMPLATE_ASSEMBLE_XID" val="5f15027d8050c250ba65d24d"/>
  <p:tag name="KSO_WM_TEMPLATE_ASSEMBLE_GROUPID" val="5f15027d8050c250ba65d24d"/>
  <p:tag name="KSO_WM_SLIDE_CONSTRAINT" val="%7b%22slideConstraint%22%3a%7b%22seriesAreas%22%3a%5b%5d%2c%22singleAreas%22%3a%5b%7b%22shapes%22%3a%5b3%5d%2c%22serialConstraintIndex%22%3a-1%2c%22areatextmark%22%3a0%2c%22pictureprocessmark%22%3a0%7d%5d%7d%7d"/>
  <p:tag name="KSO_WM_SLIDE_COLORSCHEME_VERSION" val="3.2"/>
</p:tagLst>
</file>

<file path=ppt/tags/tag5.xml><?xml version="1.0" encoding="utf-8"?>
<p:tagLst xmlns:p="http://schemas.openxmlformats.org/presentationml/2006/main">
  <p:tag name="KSO_WM_UNIT_PLACING_PICTURE_USER_VIEWPORT" val="{&quot;height&quot;:1425.807874015748,&quot;width&quot;:4883.9244094488186}"/>
</p:tagLst>
</file>

<file path=ppt/tags/tag50.xml><?xml version="1.0" encoding="utf-8"?>
<p:tagLst xmlns:p="http://schemas.openxmlformats.org/presentationml/2006/main">
  <p:tag name="KSO_WM_UNIT_PLACING_PICTURE_USER_VIEWPORT" val="{&quot;height&quot;:1425.807874015748,&quot;width&quot;:4883.9244094488186}"/>
</p:tagLst>
</file>

<file path=ppt/tags/tag51.xml><?xml version="1.0" encoding="utf-8"?>
<p:tagLst xmlns:p="http://schemas.openxmlformats.org/presentationml/2006/main">
  <p:tag name="KSO_WM_UNIT_PLACING_PICTURE_USER_VIEWPORT" val="{&quot;height&quot;:1425.807874015748,&quot;width&quot;:4883.9244094488186}"/>
</p:tagLst>
</file>

<file path=ppt/tags/tag52.xml><?xml version="1.0" encoding="utf-8"?>
<p:tagLst xmlns:p="http://schemas.openxmlformats.org/presentationml/2006/main">
  <p:tag name="KSO_WM_UNIT_PLACING_PICTURE_USER_VIEWPORT" val="{&quot;height&quot;:4035,&quot;width&quot;:6435}"/>
</p:tagLst>
</file>

<file path=ppt/tags/tag53.xml><?xml version="1.0" encoding="utf-8"?>
<p:tagLst xmlns:p="http://schemas.openxmlformats.org/presentationml/2006/main">
  <p:tag name="KSO_WM_UNIT_PLACING_PICTURE_USER_VIEWPORT" val="{&quot;height&quot;:1425.807874015748,&quot;width&quot;:4883.9244094488186}"/>
</p:tagLst>
</file>

<file path=ppt/tags/tag54.xml><?xml version="1.0" encoding="utf-8"?>
<p:tagLst xmlns:p="http://schemas.openxmlformats.org/presentationml/2006/main">
  <p:tag name="KSO_WM_UNIT_PLACING_PICTURE_USER_VIEWPORT" val="{&quot;height&quot;:1425.807874015748,&quot;width&quot;:4883.9244094488186}"/>
</p:tagLst>
</file>

<file path=ppt/tags/tag55.xml><?xml version="1.0" encoding="utf-8"?>
<p:tagLst xmlns:p="http://schemas.openxmlformats.org/presentationml/2006/main">
  <p:tag name="KSO_WM_UNIT_PLACING_PICTURE_USER_VIEWPORT" val="{&quot;height&quot;:1425.807874015748,&quot;width&quot;:4883.9244094488186}"/>
</p:tagLst>
</file>

<file path=ppt/tags/tag56.xml><?xml version="1.0" encoding="utf-8"?>
<p:tagLst xmlns:p="http://schemas.openxmlformats.org/presentationml/2006/main">
  <p:tag name="ISLIDE.TEMPLATE" val="https://www.islide.cc;"/>
</p:tagLst>
</file>

<file path=ppt/tags/tag6.xml><?xml version="1.0" encoding="utf-8"?>
<p:tagLst xmlns:p="http://schemas.openxmlformats.org/presentationml/2006/main">
  <p:tag name="KSO_WM_UNIT_PLACING_PICTURE_USER_VIEWPORT" val="{&quot;height&quot;:1425.807874015748,&quot;width&quot;:4883.9244094488186}"/>
</p:tagLst>
</file>

<file path=ppt/tags/tag7.xml><?xml version="1.0" encoding="utf-8"?>
<p:tagLst xmlns:p="http://schemas.openxmlformats.org/presentationml/2006/main">
  <p:tag name="KSO_WM_UNIT_PLACING_PICTURE_USER_VIEWPORT" val="{&quot;height&quot;:1425.807874015748,&quot;width&quot;:4883.9244094488186}"/>
</p:tagLst>
</file>

<file path=ppt/tags/tag8.xml><?xml version="1.0" encoding="utf-8"?>
<p:tagLst xmlns:p="http://schemas.openxmlformats.org/presentationml/2006/main">
  <p:tag name="KSO_WM_UNIT_PLACING_PICTURE_USER_VIEWPORT" val="{&quot;height&quot;:1425.807874015748,&quot;width&quot;:4883.9244094488186}"/>
</p:tagLst>
</file>

<file path=ppt/tags/tag9.xml><?xml version="1.0" encoding="utf-8"?>
<p:tagLst xmlns:p="http://schemas.openxmlformats.org/presentationml/2006/main">
  <p:tag name="KSO_WM_UNIT_PLACING_PICTURE_USER_VIEWPORT" val="{&quot;height&quot;:1425.807874015748,&quot;width&quot;:4883.9244094488186}"/>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包图主题2">
  <a:themeElements>
    <a:clrScheme name="自定义 56">
      <a:dk1>
        <a:srgbClr val="000000"/>
      </a:dk1>
      <a:lt1>
        <a:srgbClr val="FFFFFF"/>
      </a:lt1>
      <a:dk2>
        <a:srgbClr val="778495"/>
      </a:dk2>
      <a:lt2>
        <a:srgbClr val="F0F0F0"/>
      </a:lt2>
      <a:accent1>
        <a:srgbClr val="D6A75A"/>
      </a:accent1>
      <a:accent2>
        <a:srgbClr val="878787"/>
      </a:accent2>
      <a:accent3>
        <a:srgbClr val="D6A75A"/>
      </a:accent3>
      <a:accent4>
        <a:srgbClr val="787878"/>
      </a:accent4>
      <a:accent5>
        <a:srgbClr val="D6A75A"/>
      </a:accent5>
      <a:accent6>
        <a:srgbClr val="AEAEAE"/>
      </a:accent6>
      <a:hlink>
        <a:srgbClr val="D6A75A"/>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6003</Words>
  <Application>WWO_openplatform_20210302211656-f47f7d1571</Application>
  <PresentationFormat>宽屏</PresentationFormat>
  <Paragraphs>683</Paragraphs>
  <Slides>47</Slides>
  <Notes>29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47</vt:i4>
      </vt:variant>
    </vt:vector>
  </HeadingPairs>
  <TitlesOfParts>
    <vt:vector size="64" baseType="lpstr">
      <vt:lpstr>Arial</vt:lpstr>
      <vt:lpstr>宋体</vt:lpstr>
      <vt:lpstr>Wingdings</vt:lpstr>
      <vt:lpstr>字魂59号-创粗黑</vt:lpstr>
      <vt:lpstr>汉仪中黑KW</vt:lpstr>
      <vt:lpstr>微软雅黑</vt:lpstr>
      <vt:lpstr>华文中宋</vt:lpstr>
      <vt:lpstr>汉仪书宋二KW</vt:lpstr>
      <vt:lpstr>Source Code Pro</vt:lpstr>
      <vt:lpstr>Avenir Next LT Pro Light</vt:lpstr>
      <vt:lpstr>Swis721 BdOul BT</vt:lpstr>
      <vt:lpstr>Consolas</vt:lpstr>
      <vt:lpstr>汉仪旗黑KW 55S</vt:lpstr>
      <vt:lpstr>微软雅黑</vt:lpstr>
      <vt:lpstr>华文中宋</vt:lpstr>
      <vt:lpstr>webwppDefTheme</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简约创意星球部门工作总结计划PPT模板</dc:title>
  <dc:creator>EiTin</dc:creator>
  <cp:lastModifiedBy>Sam</cp:lastModifiedBy>
  <dcterms:created xsi:type="dcterms:W3CDTF">2021-07-27T02:47:03Z</dcterms:created>
  <dcterms:modified xsi:type="dcterms:W3CDTF">2021-07-27T02:47:03Z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AC72FC07F97F43DA94C74A6EA7205893</vt:lpwstr>
  </property>
</Properties>
</file>