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8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305" r:id="rId28"/>
    <p:sldId id="279" r:id="rId29"/>
    <p:sldId id="280" r:id="rId30"/>
    <p:sldId id="306" r:id="rId31"/>
    <p:sldId id="307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308" r:id="rId41"/>
    <p:sldId id="289" r:id="rId42"/>
    <p:sldId id="290" r:id="rId43"/>
    <p:sldId id="291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BBF002-C088-4FF6-8BD9-E0DD7FAF6A1E}" v="184" dt="2023-12-11T07:53:44.5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99B9E-5F98-0D18-4783-1A65E7739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0D2492-9B65-1458-A19D-AE2A07DAC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14BE3-7A3E-06C7-9778-D6E9B84C7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0357-42F4-4416-8FE3-53813D7BC613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EB5C8-CCE8-462D-04B5-65294147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C69A2-D459-8CF5-49AE-A2FAA01D2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7F88-6F7C-44A1-8725-31CBA4CCC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933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7E8EE-258E-9323-D684-4D9E12B4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1E5955-0866-DF78-B037-26DD3C90F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139450-19C0-AE07-8FD4-B0FD7DD62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0357-42F4-4416-8FE3-53813D7BC613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0B912-7A3B-3B92-D0C0-AA074B92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2AB96-CF7C-76DC-0D9D-755CF1AA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7F88-6F7C-44A1-8725-31CBA4CCC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83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DD7EAB-E3C8-9C01-DA0D-294364E70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989130-2507-4022-9C09-BDDF7EDFB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68732-6DE1-B292-C1FF-4847C5EE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0357-42F4-4416-8FE3-53813D7BC613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4D5493-8360-85E3-B03F-5EAE5083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50BB0A-DB68-24A1-E047-C00BDCF75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7F88-6F7C-44A1-8725-31CBA4CCC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23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50B75-E005-C58A-149F-91E4C1B2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6D217-4DCC-2875-4D51-29C0C12D1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035D71-7670-7087-0F3C-7949716C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0357-42F4-4416-8FE3-53813D7BC613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64F78-7E19-0431-3428-1D095E7B2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7CB697-F908-7FF8-F2FA-08B10EF8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7F88-6F7C-44A1-8725-31CBA4CCC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41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33337-338B-1366-6D3B-984CF726C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2BCEB7-543F-EA05-9159-DFD6E57AF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A7A554-A689-3425-88EF-DD79332E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0357-42F4-4416-8FE3-53813D7BC613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D7F23-4393-EA6D-4C88-3B9F4C45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CADC41-D76E-3C04-8F91-2060CBB8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7F88-6F7C-44A1-8725-31CBA4CCC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35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6B2A4-39FC-D41C-3464-1F99BB5E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4597DB-43A5-00C5-5A5B-A7A109D4D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335E3D-ABBD-29C8-E4EE-AD09386D8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44FD44-AF42-3ACA-F7B8-6A8501C9F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0357-42F4-4416-8FE3-53813D7BC613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B8E0ED-DE09-518C-96FE-BF7F0E0C8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C9F17D-C81A-C05F-CC1E-5A88ACA4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7F88-6F7C-44A1-8725-31CBA4CCC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86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0BBDC-19F5-33A6-32E7-F328D3974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57C6C5-5998-1A06-5A86-47431BEC7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C1320F-7FE9-E491-A222-B756DA60F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586032-49C9-AD1E-B41D-A601F4E23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5FD207-9240-A560-BBC5-D961CF87F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6615DA-7662-7EC7-0927-9B86B847F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0357-42F4-4416-8FE3-53813D7BC613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95E531-2E23-F303-EE59-F46D5FE4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BE0505-8FD1-ADCD-C0AD-9EC66C1B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7F88-6F7C-44A1-8725-31CBA4CCC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81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FD71F-C3C0-4A06-E670-049746C6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F18E50-807D-FFE6-FEF1-9E76D8BB1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0357-42F4-4416-8FE3-53813D7BC613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FB761A-7DEC-DAFD-23F7-2BB0EC10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D21A22-99F1-91AB-BA08-4DD96625E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7F88-6F7C-44A1-8725-31CBA4CCC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75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3C5F08-6F2A-875B-1B16-15E2C978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0357-42F4-4416-8FE3-53813D7BC613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D739EE-36C2-7F14-3F10-D55342693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68F044-F6CE-1CAE-8CDD-2F2335BC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7F88-6F7C-44A1-8725-31CBA4CCC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78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6CC35-D812-41F8-9A33-1AFB91E4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FE3BE-C3D1-C970-3F1E-BB059EF71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17625D-6E90-B759-35C2-5E164CA03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22BE82-D586-D900-886B-C6DF8B325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0357-42F4-4416-8FE3-53813D7BC613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09EBAF-1C6E-25D3-43CE-ECB572378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FCA858-DC15-23B0-8559-FA84061F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7F88-6F7C-44A1-8725-31CBA4CCC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14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41ABF-568C-E6B7-9208-2054A83E4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1403F6-3E52-8C11-3E9E-45647F628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054BA6-54C7-D968-F7AE-08F619E51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1C8B0-D82A-F7D6-E427-021CF356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0357-42F4-4416-8FE3-53813D7BC613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68995E-F5BD-5A50-FC1C-AD2AEE853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E4A999-8F98-C7C6-E1D2-90549A6F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7F88-6F7C-44A1-8725-31CBA4CCC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28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04303C-5707-1C28-F219-2AC04E1ED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F76234-1501-8B09-1939-E265F5964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EB8DFA-49D8-7AB1-7897-26623EFAC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00357-42F4-4416-8FE3-53813D7BC613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457003-6453-0660-0E91-D1401836F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D14A9-4F6F-B96D-00A5-E4F030B98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07F88-6F7C-44A1-8725-31CBA4CCC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53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67072-BD7C-AFDA-FC59-5AE2876778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4800" dirty="0"/>
              <a:t>C++ </a:t>
            </a:r>
            <a:r>
              <a:rPr lang="ko-KR" altLang="en-US" sz="4800" dirty="0"/>
              <a:t>이론 공부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5336E8-74FB-6653-6DEB-4DC818986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ko-KR" altLang="en-US" dirty="0"/>
              <a:t>요약 </a:t>
            </a:r>
            <a:r>
              <a:rPr lang="en-US" altLang="ko-KR" dirty="0"/>
              <a:t>: </a:t>
            </a:r>
            <a:r>
              <a:rPr lang="ko-KR" altLang="en-US" dirty="0"/>
              <a:t>임성민</a:t>
            </a:r>
            <a:endParaRPr lang="en-US" altLang="ko-KR" dirty="0"/>
          </a:p>
          <a:p>
            <a:r>
              <a:rPr lang="en-US" altLang="ko-KR" dirty="0"/>
              <a:t>2023-11-19 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356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B668CA-C681-45B8-99A0-E3D7C3F4C8E4}"/>
              </a:ext>
            </a:extLst>
          </p:cNvPr>
          <p:cNvSpPr txBox="1"/>
          <p:nvPr/>
        </p:nvSpPr>
        <p:spPr>
          <a:xfrm>
            <a:off x="279400" y="469900"/>
            <a:ext cx="2755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참조자</a:t>
            </a:r>
            <a:r>
              <a:rPr lang="ko-KR" altLang="en-US" dirty="0"/>
              <a:t> </a:t>
            </a:r>
            <a:r>
              <a:rPr lang="en-US" altLang="ko-KR" dirty="0"/>
              <a:t>Reference</a:t>
            </a:r>
            <a:r>
              <a:rPr lang="ko-KR" altLang="en-US" dirty="0"/>
              <a:t>의 이해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112161-60D1-F1E9-8164-677DAB8C46D8}"/>
              </a:ext>
            </a:extLst>
          </p:cNvPr>
          <p:cNvSpPr txBox="1"/>
          <p:nvPr/>
        </p:nvSpPr>
        <p:spPr>
          <a:xfrm>
            <a:off x="520700" y="1085850"/>
            <a:ext cx="6050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자신이 참조하는 변수를 대신할 수 있는 또 하나의 이름</a:t>
            </a:r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기존 변수의 주소에 이름 한 개 더 붙이는 것과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EC1019-1581-3257-9D3E-E632922BF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21" y="1906573"/>
            <a:ext cx="2738458" cy="4010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5AFDC2-CE68-8554-5D5C-4C658DDF1C2E}"/>
              </a:ext>
            </a:extLst>
          </p:cNvPr>
          <p:cNvSpPr txBox="1"/>
          <p:nvPr/>
        </p:nvSpPr>
        <p:spPr>
          <a:xfrm>
            <a:off x="3778250" y="2159000"/>
            <a:ext cx="4270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상수 참조 불가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변수 참조 여러 개 가능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포인터변수 참조 가능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778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06E206-0E66-80E4-F7B7-FFCCE230491E}"/>
              </a:ext>
            </a:extLst>
          </p:cNvPr>
          <p:cNvSpPr txBox="1"/>
          <p:nvPr/>
        </p:nvSpPr>
        <p:spPr>
          <a:xfrm>
            <a:off x="539750" y="476250"/>
            <a:ext cx="3705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Call-by-value vs Call-by-reference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D3E4A3-C6CC-3E42-2C8A-FD76A47787C0}"/>
              </a:ext>
            </a:extLst>
          </p:cNvPr>
          <p:cNvSpPr txBox="1"/>
          <p:nvPr/>
        </p:nvSpPr>
        <p:spPr>
          <a:xfrm>
            <a:off x="622300" y="1035050"/>
            <a:ext cx="7758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값에 의한 전달</a:t>
            </a:r>
            <a:r>
              <a:rPr lang="en-US" altLang="ko-KR" dirty="0"/>
              <a:t>, </a:t>
            </a:r>
            <a:r>
              <a:rPr lang="ko-KR" altLang="en-US" dirty="0"/>
              <a:t>주소에 의한 전달</a:t>
            </a:r>
            <a:endParaRPr lang="en-US" altLang="ko-KR" dirty="0"/>
          </a:p>
          <a:p>
            <a:r>
              <a:rPr lang="en-US" altLang="ko-KR" dirty="0"/>
              <a:t>=&gt;</a:t>
            </a:r>
            <a:r>
              <a:rPr lang="ko-KR" altLang="en-US" dirty="0"/>
              <a:t>매개변수의 형태에 따라 달라지는 것이 아닌</a:t>
            </a:r>
            <a:r>
              <a:rPr lang="en-US" altLang="ko-KR" dirty="0"/>
              <a:t>, </a:t>
            </a:r>
            <a:r>
              <a:rPr lang="ko-KR" altLang="en-US" dirty="0"/>
              <a:t>반환에 대해 달라지는 것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38CFB9-EF1D-3B1A-B95B-05E7CA699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681381"/>
            <a:ext cx="4805398" cy="50435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5AD111-F946-F231-7BE8-B92DD6A3A59F}"/>
              </a:ext>
            </a:extLst>
          </p:cNvPr>
          <p:cNvSpPr txBox="1"/>
          <p:nvPr/>
        </p:nvSpPr>
        <p:spPr>
          <a:xfrm>
            <a:off x="5593467" y="2453312"/>
            <a:ext cx="58865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주소 값을 전달받아서</a:t>
            </a:r>
            <a:r>
              <a:rPr lang="en-US" altLang="ko-KR" dirty="0"/>
              <a:t>, </a:t>
            </a:r>
            <a:r>
              <a:rPr lang="ko-KR" altLang="en-US" dirty="0"/>
              <a:t>함수 외부에 선언된 변수에</a:t>
            </a:r>
            <a:endParaRPr lang="en-US" altLang="ko-KR" dirty="0"/>
          </a:p>
          <a:p>
            <a:r>
              <a:rPr lang="ko-KR" altLang="en-US" dirty="0"/>
              <a:t>접근하는 형태의 함수 호출</a:t>
            </a:r>
            <a:endParaRPr lang="en-US" altLang="ko-KR" dirty="0"/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주소 값이 매개변수로 전달된 것이 중요한 것이 아니라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주소 값이 참조의 도구로 사용되었다는 사실이 중요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438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E309B4-7F0F-6874-384C-065DFC822EE5}"/>
              </a:ext>
            </a:extLst>
          </p:cNvPr>
          <p:cNvSpPr txBox="1"/>
          <p:nvPr/>
        </p:nvSpPr>
        <p:spPr>
          <a:xfrm>
            <a:off x="806450" y="488950"/>
            <a:ext cx="8101513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Malloc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&amp; free =&gt; new &amp; delete</a:t>
            </a:r>
          </a:p>
          <a:p>
            <a:endParaRPr lang="en-US" altLang="ko-KR" dirty="0"/>
          </a:p>
          <a:p>
            <a:r>
              <a:rPr lang="ko-KR" altLang="en-US" dirty="0"/>
              <a:t>변수를 </a:t>
            </a:r>
            <a:r>
              <a:rPr lang="ko-KR" altLang="en-US" dirty="0" err="1"/>
              <a:t>힙</a:t>
            </a:r>
            <a:r>
              <a:rPr lang="ko-KR" altLang="en-US" dirty="0"/>
              <a:t> 영역에서 생성</a:t>
            </a:r>
            <a:r>
              <a:rPr lang="en-US" altLang="ko-KR" dirty="0"/>
              <a:t> </a:t>
            </a:r>
            <a:r>
              <a:rPr lang="ko-KR" altLang="en-US" dirty="0"/>
              <a:t>및 삭제하는 함수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언어에서는 </a:t>
            </a:r>
            <a:r>
              <a:rPr lang="en-US" altLang="ko-KR" dirty="0"/>
              <a:t>Malloc</a:t>
            </a:r>
            <a:r>
              <a:rPr lang="ko-KR" altLang="en-US" dirty="0"/>
              <a:t> </a:t>
            </a:r>
            <a:r>
              <a:rPr lang="en-US" altLang="ko-KR" dirty="0"/>
              <a:t>&amp; free</a:t>
            </a:r>
            <a:r>
              <a:rPr lang="ko-KR" altLang="en-US" dirty="0"/>
              <a:t>을 사용했지만</a:t>
            </a:r>
            <a:r>
              <a:rPr lang="en-US" altLang="ko-KR" dirty="0"/>
              <a:t>, C++</a:t>
            </a:r>
            <a:r>
              <a:rPr lang="ko-KR" altLang="en-US" dirty="0"/>
              <a:t>에서는 </a:t>
            </a:r>
            <a:r>
              <a:rPr lang="en-US" altLang="ko-KR" dirty="0"/>
              <a:t>new &amp; delete</a:t>
            </a:r>
            <a:r>
              <a:rPr lang="ko-KR" altLang="en-US" dirty="0"/>
              <a:t>를 사용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** </a:t>
            </a:r>
            <a:r>
              <a:rPr lang="en-US" altLang="ko-KR" dirty="0" err="1"/>
              <a:t>Malloc&amp;free</a:t>
            </a:r>
            <a:r>
              <a:rPr lang="ko-KR" altLang="en-US" dirty="0"/>
              <a:t>의 불편사항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할당할 대상의 정보를 무조건 바이트 크기단위로 전달해야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반환형이 </a:t>
            </a:r>
            <a:r>
              <a:rPr lang="en-US" altLang="ko-KR" dirty="0"/>
              <a:t>void</a:t>
            </a:r>
            <a:r>
              <a:rPr lang="ko-KR" altLang="en-US" dirty="0"/>
              <a:t>형 포인터이기 때문에 적절한 형 변환을 거쳐야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C++</a:t>
            </a:r>
            <a:r>
              <a:rPr lang="ko-KR" altLang="en-US" dirty="0"/>
              <a:t>의 경우 이러한 불편사항이 없어짐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Char * str=(char*)malloc(</a:t>
            </a:r>
            <a:r>
              <a:rPr lang="en-US" altLang="ko-KR" dirty="0" err="1"/>
              <a:t>sizeof</a:t>
            </a:r>
            <a:r>
              <a:rPr lang="en-US" altLang="ko-KR" dirty="0"/>
              <a:t>(char)*</a:t>
            </a:r>
            <a:r>
              <a:rPr lang="en-US" altLang="ko-KR" dirty="0" err="1"/>
              <a:t>len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Int * ptr1 = new int;</a:t>
            </a:r>
          </a:p>
          <a:p>
            <a:r>
              <a:rPr lang="en-US" altLang="ko-KR" dirty="0"/>
              <a:t>Double * arr2 = new double[7];</a:t>
            </a:r>
            <a:endParaRPr lang="ko-KR" altLang="en-US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CFC9A019-9917-A5A6-FE8F-E9D9CD030E3A}"/>
              </a:ext>
            </a:extLst>
          </p:cNvPr>
          <p:cNvSpPr/>
          <p:nvPr/>
        </p:nvSpPr>
        <p:spPr>
          <a:xfrm>
            <a:off x="1143000" y="4159250"/>
            <a:ext cx="203200" cy="4445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11E369-B1FF-D273-7F31-A30294835D71}"/>
              </a:ext>
            </a:extLst>
          </p:cNvPr>
          <p:cNvSpPr/>
          <p:nvPr/>
        </p:nvSpPr>
        <p:spPr>
          <a:xfrm>
            <a:off x="692150" y="3730883"/>
            <a:ext cx="4749800" cy="16517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290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67072-BD7C-AFDA-FC59-5AE287677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br>
              <a:rPr lang="en-US" altLang="ko-KR" sz="3200" dirty="0"/>
            </a:br>
            <a:r>
              <a:rPr lang="en-US" altLang="ko-KR" dirty="0"/>
              <a:t>Part 02 </a:t>
            </a:r>
            <a:r>
              <a:rPr lang="ko-KR" altLang="en-US" dirty="0"/>
              <a:t>객체지향의 도입</a:t>
            </a:r>
            <a:br>
              <a:rPr lang="en-US" altLang="ko-KR" sz="3200" dirty="0"/>
            </a:b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37563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C2ABF3-83E3-D308-FE26-4D1594CD3E5E}"/>
              </a:ext>
            </a:extLst>
          </p:cNvPr>
          <p:cNvSpPr txBox="1"/>
          <p:nvPr/>
        </p:nvSpPr>
        <p:spPr>
          <a:xfrm>
            <a:off x="476250" y="324981"/>
            <a:ext cx="583845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Class</a:t>
            </a:r>
            <a:r>
              <a:rPr lang="ko-KR" altLang="en-US" sz="3200" dirty="0"/>
              <a:t> </a:t>
            </a:r>
            <a:r>
              <a:rPr lang="en-US" altLang="ko-KR" sz="3200" dirty="0"/>
              <a:t>:</a:t>
            </a:r>
            <a:r>
              <a:rPr lang="ko-KR" altLang="en-US" sz="3200" dirty="0"/>
              <a:t> 객체</a:t>
            </a:r>
            <a:r>
              <a:rPr lang="en-US" altLang="ko-KR" sz="3200" dirty="0"/>
              <a:t>,</a:t>
            </a:r>
          </a:p>
          <a:p>
            <a:r>
              <a:rPr lang="ko-KR" altLang="en-US" dirty="0"/>
              <a:t>구조체와 똑같다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다른 점 세 가지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변수의 초기화는 클래스 내의 함수에서만 가능하다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접근제어 지시자를 통해 변수나 함수에 접근한다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최초 </a:t>
            </a:r>
            <a:r>
              <a:rPr lang="ko-KR" altLang="en-US" dirty="0" err="1"/>
              <a:t>선언시</a:t>
            </a:r>
            <a:r>
              <a:rPr lang="ko-KR" altLang="en-US" dirty="0"/>
              <a:t> 접근제어 지시자가 다르다</a:t>
            </a:r>
            <a:r>
              <a:rPr lang="en-US" altLang="ko-KR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21A5B8-B0C5-EE61-23AD-B53D19B72FB1}"/>
              </a:ext>
            </a:extLst>
          </p:cNvPr>
          <p:cNvSpPr txBox="1"/>
          <p:nvPr/>
        </p:nvSpPr>
        <p:spPr>
          <a:xfrm>
            <a:off x="603250" y="2743200"/>
            <a:ext cx="7651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접근제어 지시자</a:t>
            </a:r>
            <a:endParaRPr lang="en-US" altLang="ko-KR" dirty="0"/>
          </a:p>
          <a:p>
            <a:r>
              <a:rPr lang="en-US" altLang="ko-KR" dirty="0"/>
              <a:t>- public		</a:t>
            </a:r>
            <a:r>
              <a:rPr lang="ko-KR" altLang="en-US" dirty="0"/>
              <a:t>어디서든 접근 허용</a:t>
            </a:r>
            <a:endParaRPr lang="en-US" altLang="ko-KR" dirty="0"/>
          </a:p>
          <a:p>
            <a:r>
              <a:rPr lang="en-US" altLang="ko-KR" dirty="0"/>
              <a:t>- protected	</a:t>
            </a:r>
            <a:r>
              <a:rPr lang="ko-KR" altLang="en-US" dirty="0"/>
              <a:t>상속관계에 놓여있을 때</a:t>
            </a:r>
            <a:r>
              <a:rPr lang="en-US" altLang="ko-KR" dirty="0"/>
              <a:t>, </a:t>
            </a:r>
            <a:r>
              <a:rPr lang="ko-KR" altLang="en-US" dirty="0"/>
              <a:t>유도 클래스에서의 접근 허용</a:t>
            </a:r>
            <a:endParaRPr lang="en-US" altLang="ko-KR" dirty="0"/>
          </a:p>
          <a:p>
            <a:r>
              <a:rPr lang="en-US" altLang="ko-KR" dirty="0"/>
              <a:t>- private		</a:t>
            </a:r>
            <a:r>
              <a:rPr lang="ko-KR" altLang="en-US" dirty="0"/>
              <a:t>클래스 내</a:t>
            </a:r>
            <a:r>
              <a:rPr lang="en-US" altLang="ko-KR" dirty="0"/>
              <a:t>(</a:t>
            </a:r>
            <a:r>
              <a:rPr lang="ko-KR" altLang="en-US" dirty="0"/>
              <a:t>클래스 내에 정의된 함수</a:t>
            </a:r>
            <a:r>
              <a:rPr lang="en-US" altLang="ko-KR" dirty="0"/>
              <a:t>)</a:t>
            </a:r>
            <a:r>
              <a:rPr lang="ko-KR" altLang="en-US" dirty="0"/>
              <a:t>에서만 접근허용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8995D5-D101-B9D5-696D-98662D3A62BF}"/>
              </a:ext>
            </a:extLst>
          </p:cNvPr>
          <p:cNvSpPr/>
          <p:nvPr/>
        </p:nvSpPr>
        <p:spPr>
          <a:xfrm>
            <a:off x="381000" y="2654300"/>
            <a:ext cx="8159750" cy="1504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B097F-ECCB-3459-FCED-0DA07F0510F2}"/>
              </a:ext>
            </a:extLst>
          </p:cNvPr>
          <p:cNvSpPr txBox="1"/>
          <p:nvPr/>
        </p:nvSpPr>
        <p:spPr>
          <a:xfrm>
            <a:off x="381000" y="4502150"/>
            <a:ext cx="76722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Struct </a:t>
            </a:r>
            <a:r>
              <a:rPr lang="ko-KR" altLang="en-US" dirty="0"/>
              <a:t>구조체로 선언된 변수와 함수는 별도의 접근제어 지시자가 없다면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=&gt;Public</a:t>
            </a:r>
            <a:r>
              <a:rPr lang="ko-KR" altLang="en-US" dirty="0"/>
              <a:t>이기에 함수외부에서 변경이 가능했다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Class </a:t>
            </a:r>
            <a:r>
              <a:rPr lang="ko-KR" altLang="en-US" dirty="0"/>
              <a:t>클래스로 선언된 변수와 함수는 별도의 접근제어 지시자가 없다면</a:t>
            </a:r>
            <a:endParaRPr lang="en-US" altLang="ko-KR" dirty="0"/>
          </a:p>
          <a:p>
            <a:r>
              <a:rPr lang="en-US" altLang="ko-KR" dirty="0"/>
              <a:t>=&gt; Private</a:t>
            </a:r>
            <a:r>
              <a:rPr lang="ko-KR" altLang="en-US" dirty="0"/>
              <a:t>이기에 클래스 내의 함수를 통해 변경이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5802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009EC3F-3E61-4BCC-C301-38A0177E2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34" y="1683915"/>
            <a:ext cx="11779732" cy="44268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EE8283-8F5A-3D5D-6D20-E1769D1EE1E9}"/>
              </a:ext>
            </a:extLst>
          </p:cNvPr>
          <p:cNvSpPr txBox="1"/>
          <p:nvPr/>
        </p:nvSpPr>
        <p:spPr>
          <a:xfrm>
            <a:off x="423893" y="654007"/>
            <a:ext cx="8223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Class A</a:t>
            </a:r>
            <a:r>
              <a:rPr lang="ko-KR" altLang="en-US" sz="2800" dirty="0"/>
              <a:t>를 외부함수에서 초기화 했을 때 오류 발생</a:t>
            </a:r>
          </a:p>
        </p:txBody>
      </p:sp>
    </p:spTree>
    <p:extLst>
      <p:ext uri="{BB962C8B-B14F-4D97-AF65-F5344CB8AC3E}">
        <p14:creationId xmlns:p14="http://schemas.microsoft.com/office/powerpoint/2010/main" val="2583065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A495713-B2DE-0701-FE12-1FD5072B1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13" y="586679"/>
            <a:ext cx="9155896" cy="62713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F24E1A-E8F6-4F2C-F7E6-8FA2825FBE53}"/>
              </a:ext>
            </a:extLst>
          </p:cNvPr>
          <p:cNvSpPr txBox="1"/>
          <p:nvPr/>
        </p:nvSpPr>
        <p:spPr>
          <a:xfrm>
            <a:off x="339114" y="109000"/>
            <a:ext cx="3827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Class, Struct </a:t>
            </a:r>
            <a:r>
              <a:rPr lang="ko-KR" altLang="en-US" sz="2800" dirty="0"/>
              <a:t>정상일 때</a:t>
            </a:r>
          </a:p>
        </p:txBody>
      </p:sp>
    </p:spTree>
    <p:extLst>
      <p:ext uri="{BB962C8B-B14F-4D97-AF65-F5344CB8AC3E}">
        <p14:creationId xmlns:p14="http://schemas.microsoft.com/office/powerpoint/2010/main" val="3182522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755A09-060C-274B-39DE-A193638D08E2}"/>
              </a:ext>
            </a:extLst>
          </p:cNvPr>
          <p:cNvSpPr txBox="1"/>
          <p:nvPr/>
        </p:nvSpPr>
        <p:spPr>
          <a:xfrm>
            <a:off x="236195" y="184210"/>
            <a:ext cx="11380038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Class </a:t>
            </a:r>
            <a:r>
              <a:rPr lang="ko-KR" altLang="en-US" sz="2800" dirty="0"/>
              <a:t>정보은닉</a:t>
            </a:r>
            <a:endParaRPr lang="en-US" altLang="ko-KR" sz="2800" dirty="0"/>
          </a:p>
          <a:p>
            <a:r>
              <a:rPr lang="en-US" altLang="ko-KR" sz="2000" dirty="0"/>
              <a:t>: </a:t>
            </a:r>
            <a:r>
              <a:rPr lang="ko-KR" altLang="en-US" sz="2000" dirty="0"/>
              <a:t>클래스의 멤버변수를 </a:t>
            </a:r>
            <a:r>
              <a:rPr lang="en-US" altLang="ko-KR" sz="2000" dirty="0"/>
              <a:t>private</a:t>
            </a:r>
            <a:r>
              <a:rPr lang="ko-KR" altLang="en-US" sz="2000" dirty="0"/>
              <a:t>으로 선언하고</a:t>
            </a:r>
            <a:r>
              <a:rPr lang="en-US" altLang="ko-KR" sz="2000" dirty="0"/>
              <a:t>, </a:t>
            </a:r>
            <a:r>
              <a:rPr lang="ko-KR" altLang="en-US" sz="2000" dirty="0"/>
              <a:t>해당 변수에 접근하는 함수를 별도로 정의해서</a:t>
            </a:r>
            <a:r>
              <a:rPr lang="en-US" altLang="ko-KR" sz="2000" dirty="0"/>
              <a:t>,</a:t>
            </a:r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안전한 형태로 멤버변수의 접근을 유도하는 것이 바로 </a:t>
            </a:r>
            <a:r>
              <a:rPr lang="en-US" altLang="ko-KR" sz="2000" dirty="0"/>
              <a:t>‘</a:t>
            </a:r>
            <a:r>
              <a:rPr lang="ko-KR" altLang="en-US" sz="2000" dirty="0"/>
              <a:t>정보은닉</a:t>
            </a:r>
            <a:r>
              <a:rPr lang="en-US" altLang="ko-KR" sz="2000" dirty="0"/>
              <a:t>＇</a:t>
            </a:r>
            <a:r>
              <a:rPr lang="ko-KR" altLang="en-US" sz="2000" dirty="0"/>
              <a:t>이며</a:t>
            </a:r>
            <a:r>
              <a:rPr lang="en-US" altLang="ko-KR" sz="2000" dirty="0"/>
              <a:t>, </a:t>
            </a:r>
            <a:r>
              <a:rPr lang="ko-KR" altLang="en-US" sz="2000" dirty="0"/>
              <a:t>이는 좋은 클래스가 되기</a:t>
            </a:r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위한 기본 조건</a:t>
            </a:r>
            <a:r>
              <a:rPr lang="en-US" altLang="ko-KR" sz="2000" dirty="0"/>
              <a:t>.(public</a:t>
            </a:r>
            <a:r>
              <a:rPr lang="ko-KR" altLang="en-US" sz="2000" dirty="0"/>
              <a:t>의 경우 접근이 쉽게 가능하니까</a:t>
            </a:r>
            <a:r>
              <a:rPr lang="en-US" altLang="ko-KR" sz="2000" dirty="0"/>
              <a:t>!)</a:t>
            </a:r>
          </a:p>
          <a:p>
            <a:endParaRPr lang="en-US" altLang="ko-KR" dirty="0"/>
          </a:p>
          <a:p>
            <a:r>
              <a:rPr lang="en-US" altLang="ko-KR" dirty="0"/>
              <a:t>Const</a:t>
            </a:r>
            <a:r>
              <a:rPr lang="ko-KR" altLang="en-US" dirty="0"/>
              <a:t> 함수</a:t>
            </a:r>
            <a:endParaRPr lang="en-US" altLang="ko-KR" dirty="0"/>
          </a:p>
          <a:p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선언 끝에 </a:t>
            </a:r>
            <a:r>
              <a:rPr lang="en-US" altLang="ko-KR" dirty="0"/>
              <a:t>const</a:t>
            </a:r>
            <a:r>
              <a:rPr lang="ko-KR" altLang="en-US" dirty="0"/>
              <a:t>를 붙인다면</a:t>
            </a:r>
            <a:r>
              <a:rPr lang="en-US" altLang="ko-KR" dirty="0"/>
              <a:t>, const</a:t>
            </a:r>
            <a:r>
              <a:rPr lang="ko-KR" altLang="en-US" dirty="0"/>
              <a:t>함수 내에서 멤버변수의 값을 변경할 수 없다</a:t>
            </a:r>
            <a:r>
              <a:rPr lang="en-US" altLang="ko-KR" dirty="0"/>
              <a:t>.=&gt;</a:t>
            </a:r>
            <a:r>
              <a:rPr lang="ko-KR" altLang="en-US" dirty="0"/>
              <a:t>컴파일 오류</a:t>
            </a:r>
            <a:endParaRPr lang="en-US" altLang="ko-KR" dirty="0"/>
          </a:p>
          <a:p>
            <a:r>
              <a:rPr lang="en-US" altLang="ko-KR" dirty="0"/>
              <a:t>Const</a:t>
            </a:r>
            <a:r>
              <a:rPr lang="ko-KR" altLang="en-US" dirty="0"/>
              <a:t>함수 내에서 </a:t>
            </a:r>
            <a:r>
              <a:rPr lang="en-US" altLang="ko-KR" dirty="0"/>
              <a:t>const</a:t>
            </a:r>
            <a:r>
              <a:rPr lang="ko-KR" altLang="en-US" dirty="0"/>
              <a:t>가 아닌 함수로 호출이 제한된다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800" dirty="0"/>
              <a:t>Class </a:t>
            </a:r>
            <a:r>
              <a:rPr lang="ko-KR" altLang="en-US" sz="2800" dirty="0"/>
              <a:t>캡슐화</a:t>
            </a:r>
            <a:endParaRPr lang="en-US" altLang="ko-KR" sz="2800" dirty="0"/>
          </a:p>
          <a:p>
            <a:r>
              <a:rPr lang="en-US" altLang="ko-KR" sz="2000" dirty="0"/>
              <a:t>: </a:t>
            </a:r>
            <a:r>
              <a:rPr lang="ko-KR" altLang="en-US" sz="2000" dirty="0"/>
              <a:t>여러 기능</a:t>
            </a:r>
            <a:r>
              <a:rPr lang="en-US" altLang="ko-KR" sz="2000" dirty="0"/>
              <a:t>(</a:t>
            </a:r>
            <a:r>
              <a:rPr lang="ko-KR" altLang="en-US" sz="2000" dirty="0"/>
              <a:t>클래스</a:t>
            </a:r>
            <a:r>
              <a:rPr lang="en-US" altLang="ko-KR" sz="2000" dirty="0"/>
              <a:t>)</a:t>
            </a:r>
            <a:r>
              <a:rPr lang="ko-KR" altLang="en-US" sz="2000" dirty="0"/>
              <a:t>를 하나의 클래스안으로 담는 것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캡슐화의 </a:t>
            </a:r>
            <a:r>
              <a:rPr lang="ko-KR" altLang="en-US" sz="2000" dirty="0" err="1"/>
              <a:t>어려운점</a:t>
            </a:r>
            <a:r>
              <a:rPr lang="en-US" altLang="ko-KR" sz="2000" dirty="0"/>
              <a:t>.. =&gt; </a:t>
            </a:r>
            <a:r>
              <a:rPr lang="ko-KR" altLang="en-US" sz="2000" dirty="0"/>
              <a:t>기능을 어디까지 </a:t>
            </a:r>
            <a:r>
              <a:rPr lang="ko-KR" altLang="en-US" sz="2000" dirty="0" err="1"/>
              <a:t>넣어야하는</a:t>
            </a:r>
            <a:r>
              <a:rPr lang="ko-KR" altLang="en-US" sz="2000" dirty="0"/>
              <a:t> 것인가</a:t>
            </a:r>
            <a:r>
              <a:rPr lang="en-US" altLang="ko-KR" sz="2000" dirty="0"/>
              <a:t>. </a:t>
            </a:r>
            <a:r>
              <a:rPr lang="ko-KR" altLang="en-US" sz="2000" dirty="0"/>
              <a:t>범위를 결정짓는 것이 어려움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400" dirty="0"/>
              <a:t>정보은닉 </a:t>
            </a:r>
            <a:r>
              <a:rPr lang="en-US" altLang="ko-KR" sz="2400" dirty="0"/>
              <a:t>+ </a:t>
            </a:r>
            <a:r>
              <a:rPr lang="ko-KR" altLang="en-US" sz="2400" dirty="0"/>
              <a:t>캡슐화</a:t>
            </a:r>
            <a:endParaRPr lang="en-US" altLang="ko-KR" sz="2400" dirty="0"/>
          </a:p>
          <a:p>
            <a:r>
              <a:rPr lang="en-US" altLang="ko-KR" sz="2000" dirty="0"/>
              <a:t>Private</a:t>
            </a:r>
            <a:r>
              <a:rPr lang="ko-KR" altLang="en-US" sz="2000" dirty="0"/>
              <a:t>으로 선언된 변수들을 캡슐화 하여</a:t>
            </a:r>
            <a:r>
              <a:rPr lang="en-US" altLang="ko-KR" sz="2000" dirty="0"/>
              <a:t>, </a:t>
            </a:r>
            <a:r>
              <a:rPr lang="ko-KR" altLang="en-US" sz="2000" dirty="0"/>
              <a:t>변수 접근의 보안성이 향상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17367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DA902B-3386-11B1-657D-C69779B64C0E}"/>
              </a:ext>
            </a:extLst>
          </p:cNvPr>
          <p:cNvSpPr txBox="1"/>
          <p:nvPr/>
        </p:nvSpPr>
        <p:spPr>
          <a:xfrm>
            <a:off x="207319" y="203638"/>
            <a:ext cx="9409948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Class </a:t>
            </a:r>
            <a:r>
              <a:rPr lang="ko-KR" altLang="en-US" sz="2800" dirty="0"/>
              <a:t>생성자와 </a:t>
            </a:r>
            <a:r>
              <a:rPr lang="ko-KR" altLang="en-US" sz="2800" dirty="0" err="1"/>
              <a:t>소멸자</a:t>
            </a:r>
            <a:endParaRPr lang="en-US" altLang="ko-KR" sz="2800" dirty="0"/>
          </a:p>
          <a:p>
            <a:r>
              <a:rPr lang="en-US" altLang="ko-KR" sz="2000" dirty="0"/>
              <a:t>-class </a:t>
            </a:r>
            <a:r>
              <a:rPr lang="ko-KR" altLang="en-US" sz="2000" dirty="0"/>
              <a:t>생성자</a:t>
            </a:r>
            <a:r>
              <a:rPr lang="en-US" altLang="ko-KR" sz="28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객체의 멤버변수를 초기화하기 위해</a:t>
            </a:r>
            <a:r>
              <a:rPr lang="en-US" altLang="ko-KR" sz="2000" dirty="0"/>
              <a:t> </a:t>
            </a:r>
            <a:r>
              <a:rPr lang="ko-KR" altLang="en-US" sz="2000" dirty="0"/>
              <a:t>사용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특징</a:t>
            </a:r>
            <a:r>
              <a:rPr lang="en-US" altLang="ko-KR" sz="2000" dirty="0"/>
              <a:t> 	1. </a:t>
            </a:r>
            <a:r>
              <a:rPr lang="ko-KR" altLang="en-US" sz="2000" dirty="0"/>
              <a:t>생성자의 형태는 </a:t>
            </a:r>
            <a:r>
              <a:rPr lang="en-US" altLang="ko-KR" sz="2000" dirty="0"/>
              <a:t>class</a:t>
            </a:r>
            <a:r>
              <a:rPr lang="ko-KR" altLang="en-US" sz="2000" dirty="0"/>
              <a:t>의 이름과 함수의 이름이 동일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	2. </a:t>
            </a:r>
            <a:r>
              <a:rPr lang="ko-KR" altLang="en-US" sz="2000" dirty="0"/>
              <a:t>반환형이 선언되어 있지 않으므로</a:t>
            </a:r>
            <a:r>
              <a:rPr lang="en-US" altLang="ko-KR" sz="2000" dirty="0"/>
              <a:t>, </a:t>
            </a:r>
            <a:r>
              <a:rPr lang="ko-KR" altLang="en-US" sz="2000" dirty="0"/>
              <a:t>실제로 반환 불가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	3. </a:t>
            </a:r>
            <a:r>
              <a:rPr lang="ko-KR" altLang="en-US" sz="2000" dirty="0"/>
              <a:t>생성자도 함수의 일종으로</a:t>
            </a:r>
            <a:r>
              <a:rPr lang="en-US" altLang="ko-KR" sz="2000" dirty="0"/>
              <a:t>, </a:t>
            </a:r>
            <a:r>
              <a:rPr lang="ko-KR" altLang="en-US" sz="2000" dirty="0"/>
              <a:t>오버로딩이 가능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	4. </a:t>
            </a:r>
            <a:r>
              <a:rPr lang="ko-KR" altLang="en-US" sz="2000" dirty="0"/>
              <a:t>생성자도 함수의 일종으로</a:t>
            </a:r>
            <a:r>
              <a:rPr lang="en-US" altLang="ko-KR" sz="2000" dirty="0"/>
              <a:t>, </a:t>
            </a:r>
            <a:r>
              <a:rPr lang="ko-KR" altLang="en-US" sz="2000" dirty="0"/>
              <a:t>매개변수에 </a:t>
            </a:r>
            <a:r>
              <a:rPr lang="en-US" altLang="ko-KR" sz="2000" dirty="0"/>
              <a:t>‘</a:t>
            </a:r>
            <a:r>
              <a:rPr lang="ko-KR" altLang="en-US" sz="2000" dirty="0"/>
              <a:t>디폴트 값</a:t>
            </a:r>
            <a:r>
              <a:rPr lang="en-US" altLang="ko-KR" sz="2000" dirty="0"/>
              <a:t>＇</a:t>
            </a:r>
            <a:r>
              <a:rPr lang="ko-KR" altLang="en-US" sz="2000" dirty="0"/>
              <a:t>을 설정할 수 있음</a:t>
            </a:r>
            <a:r>
              <a:rPr lang="en-US" altLang="ko-KR" sz="20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7AB8C4-A682-48FF-766D-01A6FC0AE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33" y="2728189"/>
            <a:ext cx="5724567" cy="31670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0C9F30D-F999-7F85-6064-BE9CF56AF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35" y="2401418"/>
            <a:ext cx="2347930" cy="425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44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47FBDED-EB40-93C1-93C2-CD46B34E7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436" y="3011992"/>
            <a:ext cx="5657891" cy="31575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E07E9D-2DC6-D996-5037-5430987AE435}"/>
              </a:ext>
            </a:extLst>
          </p:cNvPr>
          <p:cNvSpPr txBox="1"/>
          <p:nvPr/>
        </p:nvSpPr>
        <p:spPr>
          <a:xfrm>
            <a:off x="236195" y="184210"/>
            <a:ext cx="82525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객체 안에  생성되어 있는 클래스를 생성자를 통해</a:t>
            </a:r>
            <a:endParaRPr lang="en-US" altLang="ko-KR" sz="2800" dirty="0"/>
          </a:p>
          <a:p>
            <a:r>
              <a:rPr lang="ko-KR" altLang="en-US" sz="2800" dirty="0"/>
              <a:t>멤버 </a:t>
            </a:r>
            <a:r>
              <a:rPr lang="ko-KR" altLang="en-US" sz="2800" dirty="0" err="1"/>
              <a:t>이니셜라이저</a:t>
            </a:r>
            <a:r>
              <a:rPr lang="ko-KR" altLang="en-US" sz="2800" dirty="0"/>
              <a:t> 하는 법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2C7614-5AD4-AD91-7824-EED1C8204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870" y="1350371"/>
            <a:ext cx="2439519" cy="153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95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67072-BD7C-AFDA-FC59-5AE287677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25" y="1041400"/>
            <a:ext cx="9144000" cy="2387600"/>
          </a:xfrm>
        </p:spPr>
        <p:txBody>
          <a:bodyPr anchor="ctr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3200" dirty="0"/>
              <a:t>Index</a:t>
            </a:r>
            <a:br>
              <a:rPr lang="en-US" altLang="ko-KR" sz="3200" dirty="0"/>
            </a:br>
            <a:r>
              <a:rPr lang="en-US" altLang="ko-KR" sz="3200" dirty="0"/>
              <a:t>Part 01 C++</a:t>
            </a:r>
            <a:r>
              <a:rPr lang="ko-KR" altLang="en-US" sz="3200" dirty="0"/>
              <a:t>로의 전환</a:t>
            </a:r>
            <a:br>
              <a:rPr lang="en-US" altLang="ko-KR" sz="3200" dirty="0"/>
            </a:br>
            <a:r>
              <a:rPr lang="en-US" altLang="ko-KR" sz="3200" dirty="0"/>
              <a:t>Part 02 </a:t>
            </a:r>
            <a:r>
              <a:rPr lang="ko-KR" altLang="en-US" sz="3200" dirty="0"/>
              <a:t>객체지향의 도입</a:t>
            </a:r>
            <a:br>
              <a:rPr lang="en-US" altLang="ko-KR" sz="3200" dirty="0"/>
            </a:br>
            <a:r>
              <a:rPr lang="en-US" altLang="ko-KR" sz="3200" dirty="0"/>
              <a:t>Part 03 </a:t>
            </a:r>
            <a:r>
              <a:rPr lang="ko-KR" altLang="en-US" sz="3200" dirty="0"/>
              <a:t>객체지향의 전개</a:t>
            </a:r>
            <a:br>
              <a:rPr lang="en-US" altLang="ko-KR" sz="3200" dirty="0"/>
            </a:br>
            <a:r>
              <a:rPr lang="en-US" altLang="ko-KR" sz="3200" dirty="0"/>
              <a:t>Part 04 </a:t>
            </a:r>
            <a:r>
              <a:rPr lang="ko-KR" altLang="en-US" sz="3200" dirty="0"/>
              <a:t>객체지향의 완성</a:t>
            </a:r>
          </a:p>
        </p:txBody>
      </p:sp>
    </p:spTree>
    <p:extLst>
      <p:ext uri="{BB962C8B-B14F-4D97-AF65-F5344CB8AC3E}">
        <p14:creationId xmlns:p14="http://schemas.microsoft.com/office/powerpoint/2010/main" val="2742741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489017-9B2F-99DB-855D-0946229E1481}"/>
              </a:ext>
            </a:extLst>
          </p:cNvPr>
          <p:cNvSpPr txBox="1"/>
          <p:nvPr/>
        </p:nvSpPr>
        <p:spPr>
          <a:xfrm>
            <a:off x="236195" y="184210"/>
            <a:ext cx="499367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Class </a:t>
            </a:r>
            <a:r>
              <a:rPr lang="ko-KR" altLang="en-US" sz="2800" dirty="0"/>
              <a:t>생성자와 </a:t>
            </a:r>
            <a:r>
              <a:rPr lang="ko-KR" altLang="en-US" sz="2800" dirty="0" err="1"/>
              <a:t>소멸자</a:t>
            </a:r>
            <a:endParaRPr lang="en-US" altLang="ko-KR" sz="2800" dirty="0"/>
          </a:p>
          <a:p>
            <a:r>
              <a:rPr lang="en-US" altLang="ko-KR" sz="2000" dirty="0"/>
              <a:t>-class </a:t>
            </a:r>
            <a:r>
              <a:rPr lang="ko-KR" altLang="en-US" sz="2000" dirty="0" err="1"/>
              <a:t>소멸자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생성자처럼 앞에 </a:t>
            </a:r>
            <a:r>
              <a:rPr lang="en-US" altLang="ko-KR" sz="2000" dirty="0"/>
              <a:t>~</a:t>
            </a:r>
            <a:r>
              <a:rPr lang="ko-KR" altLang="en-US" sz="2000" dirty="0"/>
              <a:t>를 붙임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6D24B2-D5E1-4A5F-8FF3-5B4624F8A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53" y="1285859"/>
            <a:ext cx="5852530" cy="547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50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56D56B-B41E-129E-4E6C-DAA3E1A6AA1B}"/>
              </a:ext>
            </a:extLst>
          </p:cNvPr>
          <p:cNvSpPr txBox="1"/>
          <p:nvPr/>
        </p:nvSpPr>
        <p:spPr>
          <a:xfrm>
            <a:off x="236195" y="184210"/>
            <a:ext cx="651171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객체 배열</a:t>
            </a:r>
            <a:endParaRPr lang="en-US" altLang="ko-KR" sz="2400" dirty="0"/>
          </a:p>
          <a:p>
            <a:r>
              <a:rPr lang="en-US" altLang="ko-KR" dirty="0"/>
              <a:t>:</a:t>
            </a:r>
            <a:r>
              <a:rPr lang="ko-KR" altLang="en-US" dirty="0"/>
              <a:t> 객체를 여러 개 생성</a:t>
            </a:r>
            <a:endParaRPr lang="en-US" altLang="ko-KR" dirty="0"/>
          </a:p>
          <a:p>
            <a:endParaRPr lang="en-US" altLang="ko-KR" sz="2400" dirty="0"/>
          </a:p>
          <a:p>
            <a:r>
              <a:rPr lang="ko-KR" altLang="en-US" sz="2400" dirty="0"/>
              <a:t>객체 포인터 배열</a:t>
            </a:r>
            <a:endParaRPr lang="en-US" altLang="ko-KR" sz="2400" dirty="0"/>
          </a:p>
          <a:p>
            <a:r>
              <a:rPr lang="en-US" altLang="ko-KR" dirty="0"/>
              <a:t>: </a:t>
            </a:r>
            <a:r>
              <a:rPr lang="ko-KR" altLang="en-US" dirty="0"/>
              <a:t>객체의 주소 값 저장이 가능한 포인터 변수로 이루어진 배열</a:t>
            </a:r>
            <a:endParaRPr lang="en-US" altLang="ko-KR" dirty="0"/>
          </a:p>
          <a:p>
            <a:endParaRPr lang="en-US" altLang="ko-KR" sz="2400" dirty="0"/>
          </a:p>
          <a:p>
            <a:r>
              <a:rPr lang="en-US" altLang="ko-KR" sz="2400" dirty="0"/>
              <a:t>This </a:t>
            </a:r>
            <a:r>
              <a:rPr lang="ko-KR" altLang="en-US" sz="2400" dirty="0"/>
              <a:t>포인터</a:t>
            </a:r>
            <a:endParaRPr lang="en-US" altLang="ko-KR" sz="2400" dirty="0"/>
          </a:p>
          <a:p>
            <a:r>
              <a:rPr lang="en-US" altLang="ko-KR" dirty="0"/>
              <a:t>: </a:t>
            </a:r>
            <a:r>
              <a:rPr lang="ko-KR" altLang="en-US" dirty="0"/>
              <a:t>객체 내에서 </a:t>
            </a:r>
            <a:r>
              <a:rPr lang="en-US" altLang="ko-KR" dirty="0"/>
              <a:t>this</a:t>
            </a:r>
            <a:r>
              <a:rPr lang="ko-KR" altLang="en-US" dirty="0"/>
              <a:t>를 </a:t>
            </a:r>
            <a:r>
              <a:rPr lang="ko-KR" altLang="en-US" dirty="0" err="1"/>
              <a:t>출력시</a:t>
            </a:r>
            <a:r>
              <a:rPr lang="ko-KR" altLang="en-US" dirty="0"/>
              <a:t> 객체의 주소가 출력된다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활용 </a:t>
            </a:r>
            <a:r>
              <a:rPr lang="en-US" altLang="ko-KR" dirty="0"/>
              <a:t>: </a:t>
            </a:r>
            <a:r>
              <a:rPr lang="ko-KR" altLang="en-US" dirty="0"/>
              <a:t>매개변수와 객체내 변수가 </a:t>
            </a:r>
            <a:r>
              <a:rPr lang="ko-KR" altLang="en-US" dirty="0" err="1"/>
              <a:t>존재할때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 </a:t>
            </a:r>
            <a:r>
              <a:rPr lang="ko-KR" altLang="en-US" dirty="0"/>
              <a:t>중복이 되지 않기 위해 사용가능</a:t>
            </a:r>
            <a:r>
              <a:rPr lang="en-US" altLang="ko-KR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39F924-BF66-B1DC-6A7C-DE500AD4FD39}"/>
              </a:ext>
            </a:extLst>
          </p:cNvPr>
          <p:cNvSpPr txBox="1"/>
          <p:nvPr/>
        </p:nvSpPr>
        <p:spPr>
          <a:xfrm>
            <a:off x="7125252" y="490330"/>
            <a:ext cx="3612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Person man[3];</a:t>
            </a:r>
          </a:p>
          <a:p>
            <a:r>
              <a:rPr lang="en-US" altLang="ko-KR" dirty="0"/>
              <a:t>Person * </a:t>
            </a:r>
            <a:r>
              <a:rPr lang="en-US" altLang="ko-KR" dirty="0" err="1"/>
              <a:t>ptrArr</a:t>
            </a:r>
            <a:r>
              <a:rPr lang="en-US" altLang="ko-KR" dirty="0"/>
              <a:t> = new Person[3];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E66F2-8E85-7B28-9886-F8906A0013DF}"/>
              </a:ext>
            </a:extLst>
          </p:cNvPr>
          <p:cNvSpPr txBox="1"/>
          <p:nvPr/>
        </p:nvSpPr>
        <p:spPr>
          <a:xfrm>
            <a:off x="7125252" y="1526208"/>
            <a:ext cx="1921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Person * man[3];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ED861F-5A54-A92F-8078-43367EFBB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375" y="2417418"/>
            <a:ext cx="5311311" cy="419163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8A6C42D-4014-E02E-0C3C-7CF44765468B}"/>
              </a:ext>
            </a:extLst>
          </p:cNvPr>
          <p:cNvCxnSpPr>
            <a:cxnSpLocks/>
          </p:cNvCxnSpPr>
          <p:nvPr/>
        </p:nvCxnSpPr>
        <p:spPr>
          <a:xfrm flipV="1">
            <a:off x="7195930" y="3395797"/>
            <a:ext cx="1222995" cy="7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1C026D8-6902-C48E-CB97-434A2116D245}"/>
              </a:ext>
            </a:extLst>
          </p:cNvPr>
          <p:cNvSpPr txBox="1"/>
          <p:nvPr/>
        </p:nvSpPr>
        <p:spPr>
          <a:xfrm>
            <a:off x="7417474" y="3026465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객체 </a:t>
            </a:r>
            <a:r>
              <a:rPr lang="en-US" altLang="ko-KR" dirty="0">
                <a:solidFill>
                  <a:srgbClr val="FF0000"/>
                </a:solidFill>
              </a:rPr>
              <a:t>: num </a:t>
            </a:r>
            <a:r>
              <a:rPr lang="ko-KR" altLang="en-US" dirty="0">
                <a:solidFill>
                  <a:srgbClr val="FF0000"/>
                </a:solidFill>
              </a:rPr>
              <a:t>과 매개변수 </a:t>
            </a:r>
            <a:r>
              <a:rPr lang="en-US" altLang="ko-KR" dirty="0">
                <a:solidFill>
                  <a:srgbClr val="FF0000"/>
                </a:solidFill>
              </a:rPr>
              <a:t>num</a:t>
            </a:r>
            <a:r>
              <a:rPr lang="ko-KR" altLang="en-US" dirty="0">
                <a:solidFill>
                  <a:srgbClr val="FF0000"/>
                </a:solidFill>
              </a:rPr>
              <a:t>의 차이</a:t>
            </a:r>
          </a:p>
        </p:txBody>
      </p:sp>
    </p:spTree>
    <p:extLst>
      <p:ext uri="{BB962C8B-B14F-4D97-AF65-F5344CB8AC3E}">
        <p14:creationId xmlns:p14="http://schemas.microsoft.com/office/powerpoint/2010/main" val="479150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21620A-DDE2-7EF8-9605-26D4C60CA083}"/>
              </a:ext>
            </a:extLst>
          </p:cNvPr>
          <p:cNvSpPr txBox="1"/>
          <p:nvPr/>
        </p:nvSpPr>
        <p:spPr>
          <a:xfrm>
            <a:off x="236195" y="184210"/>
            <a:ext cx="18325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복사 생성자</a:t>
            </a:r>
            <a:endParaRPr lang="en-US" altLang="ko-KR" sz="2400" dirty="0"/>
          </a:p>
          <a:p>
            <a:r>
              <a:rPr lang="en-US" altLang="ko-KR" sz="2000" dirty="0"/>
              <a:t>: class</a:t>
            </a:r>
            <a:r>
              <a:rPr lang="ko-KR" altLang="en-US" sz="2000" dirty="0"/>
              <a:t>의 복사</a:t>
            </a:r>
            <a:endParaRPr lang="en-US" altLang="ko-KR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0FF65A-B6F2-777E-7966-6DBCC4F0A768}"/>
              </a:ext>
            </a:extLst>
          </p:cNvPr>
          <p:cNvSpPr txBox="1"/>
          <p:nvPr/>
        </p:nvSpPr>
        <p:spPr>
          <a:xfrm>
            <a:off x="400470" y="954128"/>
            <a:ext cx="25862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C++</a:t>
            </a:r>
            <a:r>
              <a:rPr lang="ko-KR" altLang="en-US" sz="1600" dirty="0"/>
              <a:t>스타일의 초기화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C</a:t>
            </a:r>
            <a:r>
              <a:rPr lang="ko-KR" altLang="en-US" sz="1600" dirty="0"/>
              <a:t>언어 </a:t>
            </a:r>
            <a:r>
              <a:rPr lang="en-US" altLang="ko-KR" sz="1600" dirty="0"/>
              <a:t>int a = 30;</a:t>
            </a:r>
          </a:p>
          <a:p>
            <a:r>
              <a:rPr lang="en-US" altLang="ko-KR" sz="1600" dirty="0"/>
              <a:t>	int &amp;ref = num;</a:t>
            </a:r>
          </a:p>
          <a:p>
            <a:r>
              <a:rPr lang="en-US" altLang="ko-KR" sz="1600" dirty="0"/>
              <a:t>C++	int num(20);</a:t>
            </a:r>
          </a:p>
          <a:p>
            <a:r>
              <a:rPr lang="en-US" altLang="ko-KR" sz="1600" dirty="0"/>
              <a:t>	int &amp;ref(num);</a:t>
            </a:r>
            <a:endParaRPr lang="en-US" altLang="ko-KR" sz="2400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ADF6B5F-48F5-EF8F-6AF4-E4F90A824A5A}"/>
              </a:ext>
            </a:extLst>
          </p:cNvPr>
          <p:cNvSpPr/>
          <p:nvPr/>
        </p:nvSpPr>
        <p:spPr>
          <a:xfrm>
            <a:off x="3384468" y="1698171"/>
            <a:ext cx="522514" cy="2375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3133A-F6C1-E737-054D-81F5B48B2C24}"/>
              </a:ext>
            </a:extLst>
          </p:cNvPr>
          <p:cNvSpPr txBox="1"/>
          <p:nvPr/>
        </p:nvSpPr>
        <p:spPr>
          <a:xfrm>
            <a:off x="4352974" y="954128"/>
            <a:ext cx="252825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Class</a:t>
            </a:r>
            <a:r>
              <a:rPr lang="ko-KR" altLang="en-US" sz="1600" dirty="0"/>
              <a:t>의 경우도 똑같다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dirty="0"/>
              <a:t>class </a:t>
            </a:r>
            <a:r>
              <a:rPr lang="en-US" altLang="ko-KR" dirty="0" err="1"/>
              <a:t>sosimple</a:t>
            </a:r>
            <a:endParaRPr lang="en-US" altLang="ko-KR" dirty="0"/>
          </a:p>
          <a:p>
            <a:r>
              <a:rPr lang="en-US" altLang="ko-KR" dirty="0"/>
              <a:t>{…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 err="1"/>
              <a:t>sosimple</a:t>
            </a:r>
            <a:r>
              <a:rPr lang="en-US" altLang="ko-KR" dirty="0"/>
              <a:t> sim1;</a:t>
            </a:r>
          </a:p>
          <a:p>
            <a:r>
              <a:rPr lang="en-US" altLang="ko-KR" dirty="0" err="1"/>
              <a:t>sosimple</a:t>
            </a:r>
            <a:r>
              <a:rPr lang="en-US" altLang="ko-KR" dirty="0"/>
              <a:t> sim2 = sim1;</a:t>
            </a:r>
          </a:p>
          <a:p>
            <a:r>
              <a:rPr lang="en-US" altLang="ko-KR" dirty="0" err="1"/>
              <a:t>sosimple</a:t>
            </a:r>
            <a:r>
              <a:rPr lang="en-US" altLang="ko-KR" dirty="0"/>
              <a:t> sim2(sim1);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5705B98-5E5C-DC3C-5B98-6081A230299F}"/>
              </a:ext>
            </a:extLst>
          </p:cNvPr>
          <p:cNvSpPr/>
          <p:nvPr/>
        </p:nvSpPr>
        <p:spPr>
          <a:xfrm>
            <a:off x="7273636" y="2602675"/>
            <a:ext cx="522514" cy="2375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50EFD3-D88A-8148-162F-F7340FDA02BE}"/>
              </a:ext>
            </a:extLst>
          </p:cNvPr>
          <p:cNvSpPr/>
          <p:nvPr/>
        </p:nvSpPr>
        <p:spPr>
          <a:xfrm>
            <a:off x="4259283" y="1492332"/>
            <a:ext cx="2786743" cy="1801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FCEE8E-B922-191C-43FC-25642835C102}"/>
              </a:ext>
            </a:extLst>
          </p:cNvPr>
          <p:cNvSpPr txBox="1"/>
          <p:nvPr/>
        </p:nvSpPr>
        <p:spPr>
          <a:xfrm>
            <a:off x="7948440" y="1935678"/>
            <a:ext cx="33504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복사 생성자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별도의 정의 가능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자동으로 삽입이 되는 </a:t>
            </a:r>
            <a:endParaRPr lang="en-US" altLang="ko-KR" sz="1600" dirty="0"/>
          </a:p>
          <a:p>
            <a:r>
              <a:rPr lang="en-US" altLang="ko-KR" sz="1600" dirty="0"/>
              <a:t> default copy constructor </a:t>
            </a:r>
            <a:r>
              <a:rPr lang="ko-KR" altLang="en-US" sz="1600" dirty="0"/>
              <a:t>도 가능</a:t>
            </a:r>
            <a:r>
              <a:rPr lang="en-US" altLang="ko-KR" sz="1600" dirty="0"/>
              <a:t>.</a:t>
            </a:r>
            <a:endParaRPr lang="en-US" altLang="ko-KR" sz="2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D96C8D-3549-E19C-DF73-19D76109F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35" y="3511374"/>
            <a:ext cx="3643339" cy="300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33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438E41-A57F-9C1C-C957-AFDEF4031D2F}"/>
              </a:ext>
            </a:extLst>
          </p:cNvPr>
          <p:cNvSpPr txBox="1"/>
          <p:nvPr/>
        </p:nvSpPr>
        <p:spPr>
          <a:xfrm>
            <a:off x="236195" y="184210"/>
            <a:ext cx="59586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복사 생성자</a:t>
            </a:r>
            <a:endParaRPr lang="en-US" altLang="ko-KR" sz="2400" dirty="0"/>
          </a:p>
          <a:p>
            <a:r>
              <a:rPr lang="en-US" altLang="ko-KR" sz="2000" dirty="0"/>
              <a:t>: </a:t>
            </a:r>
            <a:r>
              <a:rPr lang="ko-KR" altLang="en-US" sz="2000" dirty="0"/>
              <a:t>깊은 복사</a:t>
            </a:r>
            <a:r>
              <a:rPr lang="en-US" altLang="ko-KR" sz="2000" dirty="0"/>
              <a:t>(deep copy)</a:t>
            </a:r>
            <a:r>
              <a:rPr lang="ko-KR" altLang="en-US" sz="2000" dirty="0"/>
              <a:t>와 얕은 복사</a:t>
            </a:r>
            <a:r>
              <a:rPr lang="en-US" altLang="ko-KR" sz="2000" dirty="0"/>
              <a:t>(shallow copy)</a:t>
            </a:r>
          </a:p>
          <a:p>
            <a:endParaRPr lang="en-US" altLang="ko-KR" sz="2000" dirty="0"/>
          </a:p>
          <a:p>
            <a:r>
              <a:rPr lang="ko-KR" altLang="en-US" sz="2000" dirty="0"/>
              <a:t>얕은 복사 </a:t>
            </a:r>
            <a:r>
              <a:rPr lang="en-US" altLang="ko-KR" sz="2000" dirty="0"/>
              <a:t>: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DC773A-7331-85F8-1C1F-D535D606B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45" y="1620005"/>
            <a:ext cx="5443577" cy="48530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F058BF-576A-463C-62A5-D6EBB8A40040}"/>
              </a:ext>
            </a:extLst>
          </p:cNvPr>
          <p:cNvSpPr txBox="1"/>
          <p:nvPr/>
        </p:nvSpPr>
        <p:spPr>
          <a:xfrm>
            <a:off x="5959061" y="2155686"/>
            <a:ext cx="55547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Called destructor</a:t>
            </a:r>
            <a:r>
              <a:rPr lang="ko-KR" altLang="en-US" dirty="0"/>
              <a:t>가 한 번만 출력이 되었다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=&gt; </a:t>
            </a:r>
            <a:r>
              <a:rPr lang="ko-KR" altLang="en-US" dirty="0"/>
              <a:t>얕은 복사를 하면서 객체의</a:t>
            </a:r>
            <a:r>
              <a:rPr lang="en-US" altLang="ko-KR" dirty="0"/>
              <a:t> name</a:t>
            </a:r>
            <a:r>
              <a:rPr lang="ko-KR" altLang="en-US" dirty="0"/>
              <a:t>이 공유되는데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지워졌기 때문에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0550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438E41-A57F-9C1C-C957-AFDEF4031D2F}"/>
              </a:ext>
            </a:extLst>
          </p:cNvPr>
          <p:cNvSpPr txBox="1"/>
          <p:nvPr/>
        </p:nvSpPr>
        <p:spPr>
          <a:xfrm>
            <a:off x="236195" y="184210"/>
            <a:ext cx="59586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복사 생성자</a:t>
            </a:r>
            <a:endParaRPr lang="en-US" altLang="ko-KR" sz="2400" dirty="0"/>
          </a:p>
          <a:p>
            <a:r>
              <a:rPr lang="en-US" altLang="ko-KR" sz="2000" dirty="0"/>
              <a:t>: </a:t>
            </a:r>
            <a:r>
              <a:rPr lang="ko-KR" altLang="en-US" sz="2000" dirty="0"/>
              <a:t>깊은 복사</a:t>
            </a:r>
            <a:r>
              <a:rPr lang="en-US" altLang="ko-KR" sz="2000" dirty="0"/>
              <a:t>(deep copy)</a:t>
            </a:r>
            <a:r>
              <a:rPr lang="ko-KR" altLang="en-US" sz="2000" dirty="0"/>
              <a:t>와 얕은 복사</a:t>
            </a:r>
            <a:r>
              <a:rPr lang="en-US" altLang="ko-KR" sz="2000" dirty="0"/>
              <a:t>(shallow copy)</a:t>
            </a:r>
          </a:p>
          <a:p>
            <a:endParaRPr lang="en-US" altLang="ko-KR" sz="2000" dirty="0"/>
          </a:p>
          <a:p>
            <a:r>
              <a:rPr lang="ko-KR" altLang="en-US" sz="2000" dirty="0"/>
              <a:t>깊은 복사 </a:t>
            </a:r>
            <a:r>
              <a:rPr lang="en-US" altLang="ko-KR" sz="2000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058BF-576A-463C-62A5-D6EBB8A40040}"/>
              </a:ext>
            </a:extLst>
          </p:cNvPr>
          <p:cNvSpPr txBox="1"/>
          <p:nvPr/>
        </p:nvSpPr>
        <p:spPr>
          <a:xfrm>
            <a:off x="5959061" y="2155686"/>
            <a:ext cx="5633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</a:t>
            </a:r>
            <a:r>
              <a:rPr lang="ko-KR" altLang="en-US" dirty="0"/>
              <a:t>의 멤버변수만 복사가 아닌</a:t>
            </a:r>
            <a:r>
              <a:rPr lang="en-US" altLang="ko-KR" dirty="0"/>
              <a:t>, </a:t>
            </a:r>
            <a:r>
              <a:rPr lang="ko-KR" altLang="en-US" dirty="0"/>
              <a:t>포인터로 참조하는 </a:t>
            </a:r>
            <a:endParaRPr lang="en-US" altLang="ko-KR" dirty="0"/>
          </a:p>
          <a:p>
            <a:r>
              <a:rPr lang="ko-KR" altLang="en-US" dirty="0"/>
              <a:t>대상까지 깊게 복사한다는 뜻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E3C351-01CF-DF99-DF0A-D0F7F516F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95" y="1781884"/>
            <a:ext cx="5424527" cy="44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89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4DFA85-996A-4308-45D3-775013EC6F23}"/>
              </a:ext>
            </a:extLst>
          </p:cNvPr>
          <p:cNvSpPr txBox="1"/>
          <p:nvPr/>
        </p:nvSpPr>
        <p:spPr>
          <a:xfrm>
            <a:off x="236195" y="184210"/>
            <a:ext cx="80634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복사 생성자</a:t>
            </a:r>
            <a:endParaRPr lang="en-US" altLang="ko-KR" sz="2400" dirty="0"/>
          </a:p>
          <a:p>
            <a:r>
              <a:rPr lang="en-US" altLang="ko-KR" sz="2000" dirty="0"/>
              <a:t>: </a:t>
            </a:r>
            <a:r>
              <a:rPr lang="ko-KR" altLang="en-US" sz="2000" dirty="0"/>
              <a:t>참조변수와 임시객체 들이 언제 소멸되는지 알 수 있게 해주는 설명</a:t>
            </a:r>
            <a:r>
              <a:rPr lang="en-US" altLang="ko-KR" sz="20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62EE2C-26F1-59B7-9E9D-E65CCB519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44" y="1107644"/>
            <a:ext cx="6332353" cy="5147382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2AC172A-2C4A-1FBC-F244-F46DB72E2447}"/>
              </a:ext>
            </a:extLst>
          </p:cNvPr>
          <p:cNvCxnSpPr>
            <a:cxnSpLocks/>
          </p:cNvCxnSpPr>
          <p:nvPr/>
        </p:nvCxnSpPr>
        <p:spPr>
          <a:xfrm>
            <a:off x="2200894" y="5284519"/>
            <a:ext cx="15398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F338AAE-8197-64BB-8078-06ACD843BC53}"/>
              </a:ext>
            </a:extLst>
          </p:cNvPr>
          <p:cNvCxnSpPr>
            <a:cxnSpLocks/>
          </p:cNvCxnSpPr>
          <p:nvPr/>
        </p:nvCxnSpPr>
        <p:spPr>
          <a:xfrm flipV="1">
            <a:off x="3744686" y="2596738"/>
            <a:ext cx="0" cy="26877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F1309EE-D30B-6E8C-531B-8F7BB22EC99F}"/>
              </a:ext>
            </a:extLst>
          </p:cNvPr>
          <p:cNvCxnSpPr/>
          <p:nvPr/>
        </p:nvCxnSpPr>
        <p:spPr>
          <a:xfrm>
            <a:off x="3740727" y="2596738"/>
            <a:ext cx="3641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F9AE4DB-1DE6-308E-42DF-83C4CEE1BD66}"/>
              </a:ext>
            </a:extLst>
          </p:cNvPr>
          <p:cNvCxnSpPr>
            <a:cxnSpLocks/>
          </p:cNvCxnSpPr>
          <p:nvPr/>
        </p:nvCxnSpPr>
        <p:spPr>
          <a:xfrm>
            <a:off x="2412671" y="5401294"/>
            <a:ext cx="15398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B772632-7B36-78BB-64CB-3A253DF61C19}"/>
              </a:ext>
            </a:extLst>
          </p:cNvPr>
          <p:cNvCxnSpPr>
            <a:cxnSpLocks/>
          </p:cNvCxnSpPr>
          <p:nvPr/>
        </p:nvCxnSpPr>
        <p:spPr>
          <a:xfrm flipH="1" flipV="1">
            <a:off x="3952504" y="2755075"/>
            <a:ext cx="3959" cy="26462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6C93BD1-C7F0-F7E4-4CB3-BFE90B49334A}"/>
              </a:ext>
            </a:extLst>
          </p:cNvPr>
          <p:cNvCxnSpPr>
            <a:cxnSpLocks/>
          </p:cNvCxnSpPr>
          <p:nvPr/>
        </p:nvCxnSpPr>
        <p:spPr>
          <a:xfrm>
            <a:off x="3952504" y="2755075"/>
            <a:ext cx="2038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18FDD0F-1D4C-582C-51A6-9FE72E9B2442}"/>
              </a:ext>
            </a:extLst>
          </p:cNvPr>
          <p:cNvSpPr/>
          <p:nvPr/>
        </p:nvSpPr>
        <p:spPr>
          <a:xfrm>
            <a:off x="2042556" y="5332022"/>
            <a:ext cx="368135" cy="150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E047D73-5DEF-AECE-EEA0-27086185F34C}"/>
              </a:ext>
            </a:extLst>
          </p:cNvPr>
          <p:cNvCxnSpPr>
            <a:cxnSpLocks/>
          </p:cNvCxnSpPr>
          <p:nvPr/>
        </p:nvCxnSpPr>
        <p:spPr>
          <a:xfrm>
            <a:off x="3538848" y="3222172"/>
            <a:ext cx="4136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E32904-2CBC-2B79-0532-D9B366A15E47}"/>
              </a:ext>
            </a:extLst>
          </p:cNvPr>
          <p:cNvSpPr/>
          <p:nvPr/>
        </p:nvSpPr>
        <p:spPr>
          <a:xfrm>
            <a:off x="1258784" y="5332023"/>
            <a:ext cx="1246908" cy="1622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5356DC1-4FD3-D273-1B20-9037224167A4}"/>
              </a:ext>
            </a:extLst>
          </p:cNvPr>
          <p:cNvCxnSpPr>
            <a:cxnSpLocks/>
          </p:cNvCxnSpPr>
          <p:nvPr/>
        </p:nvCxnSpPr>
        <p:spPr>
          <a:xfrm>
            <a:off x="2903518" y="4372100"/>
            <a:ext cx="10489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3ACE3E9-9FFE-38F6-EECA-1F0789240434}"/>
              </a:ext>
            </a:extLst>
          </p:cNvPr>
          <p:cNvCxnSpPr>
            <a:cxnSpLocks/>
          </p:cNvCxnSpPr>
          <p:nvPr/>
        </p:nvCxnSpPr>
        <p:spPr>
          <a:xfrm>
            <a:off x="3952504" y="2907475"/>
            <a:ext cx="203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68C261A-4DC4-03AE-761C-168BDE141E6F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2023753" y="4771901"/>
            <a:ext cx="203068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3173890-2191-16D0-651D-389B4943FD12}"/>
              </a:ext>
            </a:extLst>
          </p:cNvPr>
          <p:cNvSpPr/>
          <p:nvPr/>
        </p:nvSpPr>
        <p:spPr>
          <a:xfrm>
            <a:off x="1655618" y="4696691"/>
            <a:ext cx="368135" cy="150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4AB8667-7FA2-6245-B6AE-77E18AFC85E6}"/>
              </a:ext>
            </a:extLst>
          </p:cNvPr>
          <p:cNvCxnSpPr>
            <a:cxnSpLocks/>
          </p:cNvCxnSpPr>
          <p:nvPr/>
        </p:nvCxnSpPr>
        <p:spPr>
          <a:xfrm flipV="1">
            <a:off x="4062352" y="3053371"/>
            <a:ext cx="0" cy="17185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74F9522-D2FC-0479-330A-0C261B80BBC3}"/>
              </a:ext>
            </a:extLst>
          </p:cNvPr>
          <p:cNvCxnSpPr>
            <a:cxnSpLocks/>
          </p:cNvCxnSpPr>
          <p:nvPr/>
        </p:nvCxnSpPr>
        <p:spPr>
          <a:xfrm>
            <a:off x="4064048" y="3053371"/>
            <a:ext cx="1333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188ED5D-5D9D-B0E7-A9F1-7D11473F4F22}"/>
              </a:ext>
            </a:extLst>
          </p:cNvPr>
          <p:cNvSpPr txBox="1"/>
          <p:nvPr/>
        </p:nvSpPr>
        <p:spPr>
          <a:xfrm>
            <a:off x="7397528" y="2907475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반환으로 생성된 임시객체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E7524FB-4CAD-717C-F384-A69427CE992C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6561928" y="3092141"/>
            <a:ext cx="8356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7056E02-66D2-952A-C634-75132A074D7A}"/>
              </a:ext>
            </a:extLst>
          </p:cNvPr>
          <p:cNvSpPr txBox="1"/>
          <p:nvPr/>
        </p:nvSpPr>
        <p:spPr>
          <a:xfrm>
            <a:off x="7397528" y="331365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매개변수 </a:t>
            </a:r>
            <a:r>
              <a:rPr lang="en-US" altLang="ko-KR" dirty="0"/>
              <a:t>Obj</a:t>
            </a:r>
            <a:r>
              <a:rPr lang="ko-KR" altLang="en-US" dirty="0"/>
              <a:t>소멸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E57C1F1-ABEC-9906-F1BC-E6CF4867CB51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6753144" y="3244158"/>
            <a:ext cx="644384" cy="2541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5F7B967-A98D-210C-5BE8-82CAB02A896A}"/>
              </a:ext>
            </a:extLst>
          </p:cNvPr>
          <p:cNvCxnSpPr>
            <a:cxnSpLocks/>
          </p:cNvCxnSpPr>
          <p:nvPr/>
        </p:nvCxnSpPr>
        <p:spPr>
          <a:xfrm>
            <a:off x="6412885" y="3244158"/>
            <a:ext cx="3402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6F5AE86-A100-0FD3-3E8E-D60F40683B9F}"/>
              </a:ext>
            </a:extLst>
          </p:cNvPr>
          <p:cNvSpPr txBox="1"/>
          <p:nvPr/>
        </p:nvSpPr>
        <p:spPr>
          <a:xfrm>
            <a:off x="7397527" y="3677307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반환으로 생성된 임시객체 소멸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ADC505DB-8A26-A202-F52F-837DAF0824F8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6412885" y="3405308"/>
            <a:ext cx="984642" cy="4566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08831AB-C013-BE79-193A-04EEB0B0A213}"/>
              </a:ext>
            </a:extLst>
          </p:cNvPr>
          <p:cNvSpPr/>
          <p:nvPr/>
        </p:nvSpPr>
        <p:spPr>
          <a:xfrm>
            <a:off x="4130713" y="3568980"/>
            <a:ext cx="2503722" cy="120292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E992D60-19A3-9021-AF73-FD7CBB2F7033}"/>
              </a:ext>
            </a:extLst>
          </p:cNvPr>
          <p:cNvCxnSpPr/>
          <p:nvPr/>
        </p:nvCxnSpPr>
        <p:spPr>
          <a:xfrm>
            <a:off x="6634434" y="4511577"/>
            <a:ext cx="1748237" cy="1851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BFFF114-CC4D-F12E-26B7-339EFA054795}"/>
              </a:ext>
            </a:extLst>
          </p:cNvPr>
          <p:cNvSpPr txBox="1"/>
          <p:nvPr/>
        </p:nvSpPr>
        <p:spPr>
          <a:xfrm>
            <a:off x="8528160" y="4563775"/>
            <a:ext cx="5397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?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917905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7B4D8D-9B23-DA6F-FBEF-C3767E2158F5}"/>
              </a:ext>
            </a:extLst>
          </p:cNvPr>
          <p:cNvSpPr txBox="1"/>
          <p:nvPr/>
        </p:nvSpPr>
        <p:spPr>
          <a:xfrm>
            <a:off x="236195" y="184210"/>
            <a:ext cx="4092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클래스와 함수의 </a:t>
            </a:r>
            <a:r>
              <a:rPr lang="en-US" altLang="ko-KR" sz="2400" dirty="0"/>
              <a:t>friend </a:t>
            </a:r>
            <a:r>
              <a:rPr lang="ko-KR" altLang="en-US" sz="2400" dirty="0"/>
              <a:t>선언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757DEC-606B-ABD6-279B-8FA835A09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06" y="1386544"/>
            <a:ext cx="7924858" cy="484349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570FBCC-82C2-CCC7-FAE3-5555DF1490F9}"/>
              </a:ext>
            </a:extLst>
          </p:cNvPr>
          <p:cNvSpPr/>
          <p:nvPr/>
        </p:nvSpPr>
        <p:spPr>
          <a:xfrm>
            <a:off x="901148" y="2372139"/>
            <a:ext cx="1188278" cy="128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15B510-EE92-2077-ECFC-1457223537A7}"/>
              </a:ext>
            </a:extLst>
          </p:cNvPr>
          <p:cNvSpPr txBox="1"/>
          <p:nvPr/>
        </p:nvSpPr>
        <p:spPr>
          <a:xfrm>
            <a:off x="8447315" y="2161309"/>
            <a:ext cx="37790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Friend </a:t>
            </a:r>
            <a:r>
              <a:rPr lang="ko-KR" altLang="en-US" dirty="0"/>
              <a:t>선언하지 않고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디버깅할 경우 </a:t>
            </a:r>
            <a:r>
              <a:rPr lang="en-US" altLang="ko-KR" dirty="0"/>
              <a:t>Error</a:t>
            </a:r>
          </a:p>
          <a:p>
            <a:endParaRPr lang="en-US" altLang="ko-KR" dirty="0"/>
          </a:p>
          <a:p>
            <a:r>
              <a:rPr lang="ko-KR" altLang="en-US" dirty="0"/>
              <a:t>타 객체에서 접근이 가능하도록</a:t>
            </a:r>
            <a:endParaRPr lang="en-US" altLang="ko-KR" dirty="0"/>
          </a:p>
          <a:p>
            <a:r>
              <a:rPr lang="ko-KR" altLang="en-US" dirty="0"/>
              <a:t>하는 선언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6D925F0-CE35-A9C8-B0A8-159F6BE742D2}"/>
              </a:ext>
            </a:extLst>
          </p:cNvPr>
          <p:cNvCxnSpPr/>
          <p:nvPr/>
        </p:nvCxnSpPr>
        <p:spPr>
          <a:xfrm flipV="1">
            <a:off x="1955470" y="953984"/>
            <a:ext cx="0" cy="14181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7AC52C7-E25A-F7C1-2C7D-D715BC6770A2}"/>
              </a:ext>
            </a:extLst>
          </p:cNvPr>
          <p:cNvCxnSpPr>
            <a:cxnSpLocks/>
          </p:cNvCxnSpPr>
          <p:nvPr/>
        </p:nvCxnSpPr>
        <p:spPr>
          <a:xfrm flipH="1">
            <a:off x="1955470" y="953984"/>
            <a:ext cx="81603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97D1DB5-FF64-2916-E908-79197DDBBB8F}"/>
              </a:ext>
            </a:extLst>
          </p:cNvPr>
          <p:cNvCxnSpPr/>
          <p:nvPr/>
        </p:nvCxnSpPr>
        <p:spPr>
          <a:xfrm>
            <a:off x="10115798" y="953984"/>
            <a:ext cx="0" cy="8510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478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67072-BD7C-AFDA-FC59-5AE287677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br>
              <a:rPr lang="en-US" altLang="ko-KR" sz="3200" dirty="0"/>
            </a:br>
            <a:r>
              <a:rPr lang="en-US" altLang="ko-KR" dirty="0"/>
              <a:t>Part 03 </a:t>
            </a:r>
            <a:r>
              <a:rPr lang="ko-KR" altLang="en-US" dirty="0"/>
              <a:t>객체지향의 전개</a:t>
            </a:r>
            <a:br>
              <a:rPr lang="en-US" altLang="ko-KR" sz="3200" dirty="0"/>
            </a:b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56236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7B4D8D-9B23-DA6F-FBEF-C3767E2158F5}"/>
              </a:ext>
            </a:extLst>
          </p:cNvPr>
          <p:cNvSpPr txBox="1"/>
          <p:nvPr/>
        </p:nvSpPr>
        <p:spPr>
          <a:xfrm>
            <a:off x="236195" y="184210"/>
            <a:ext cx="62055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상속</a:t>
            </a:r>
            <a:endParaRPr lang="en-US" altLang="ko-KR" sz="2400" dirty="0"/>
          </a:p>
          <a:p>
            <a:r>
              <a:rPr lang="en-US" altLang="ko-KR" sz="2400" dirty="0"/>
              <a:t>: </a:t>
            </a:r>
            <a:r>
              <a:rPr lang="ko-KR" altLang="en-US" sz="2400" dirty="0"/>
              <a:t>한 클래스의 멤버 변수와 함수를 받아온다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용어의 정리</a:t>
            </a:r>
            <a:endParaRPr lang="en-US" altLang="ko-KR" sz="2400" dirty="0"/>
          </a:p>
          <a:p>
            <a:endParaRPr lang="en-US" altLang="ko-KR" sz="24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41B8560-A412-4118-57CC-1A9E90EA8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831185"/>
              </p:ext>
            </p:extLst>
          </p:nvPr>
        </p:nvGraphicFramePr>
        <p:xfrm>
          <a:off x="386080" y="1884323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8980950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109331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66712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Person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UnivStudent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18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상위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하위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93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기초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(base)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유도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(derived)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405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슈퍼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(super)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서브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(sub)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710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부모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자식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0195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5F5838D-A4EB-FA72-C23C-5CC01377B748}"/>
              </a:ext>
            </a:extLst>
          </p:cNvPr>
          <p:cNvSpPr txBox="1"/>
          <p:nvPr/>
        </p:nvSpPr>
        <p:spPr>
          <a:xfrm>
            <a:off x="236195" y="3823315"/>
            <a:ext cx="24867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상속의 형태</a:t>
            </a:r>
            <a:endParaRPr lang="en-US" altLang="ko-KR" sz="2400" dirty="0"/>
          </a:p>
          <a:p>
            <a:r>
              <a:rPr lang="en-US" altLang="ko-KR" sz="2400" dirty="0"/>
              <a:t>- public </a:t>
            </a:r>
            <a:r>
              <a:rPr lang="ko-KR" altLang="en-US" sz="2400" dirty="0"/>
              <a:t>상속</a:t>
            </a:r>
            <a:endParaRPr lang="en-US" altLang="ko-KR" sz="2400" dirty="0"/>
          </a:p>
          <a:p>
            <a:r>
              <a:rPr lang="en-US" altLang="ko-KR" sz="2400" dirty="0"/>
              <a:t>- protected </a:t>
            </a:r>
            <a:r>
              <a:rPr lang="ko-KR" altLang="en-US" sz="2400" dirty="0"/>
              <a:t>상속</a:t>
            </a:r>
            <a:endParaRPr lang="en-US" altLang="ko-KR" sz="2400" dirty="0"/>
          </a:p>
          <a:p>
            <a:r>
              <a:rPr lang="en-US" altLang="ko-KR" sz="2400" dirty="0"/>
              <a:t>- private</a:t>
            </a:r>
            <a:r>
              <a:rPr lang="ko-KR" altLang="en-US" sz="2400" dirty="0"/>
              <a:t> 상속</a:t>
            </a:r>
            <a:endParaRPr lang="en-US" altLang="ko-K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53720-5355-8FBD-B8F8-8EEF521E2329}"/>
              </a:ext>
            </a:extLst>
          </p:cNvPr>
          <p:cNvSpPr txBox="1"/>
          <p:nvPr/>
        </p:nvSpPr>
        <p:spPr>
          <a:xfrm>
            <a:off x="3338967" y="3868976"/>
            <a:ext cx="18325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상속의 관계</a:t>
            </a:r>
            <a:endParaRPr lang="en-US" altLang="ko-KR" sz="2400" dirty="0"/>
          </a:p>
          <a:p>
            <a:r>
              <a:rPr lang="en-US" altLang="ko-KR" sz="2400" dirty="0"/>
              <a:t>A is a B</a:t>
            </a:r>
          </a:p>
          <a:p>
            <a:r>
              <a:rPr lang="en-US" altLang="ko-KR" sz="2400" dirty="0"/>
              <a:t>A has a B</a:t>
            </a:r>
          </a:p>
        </p:txBody>
      </p:sp>
    </p:spTree>
    <p:extLst>
      <p:ext uri="{BB962C8B-B14F-4D97-AF65-F5344CB8AC3E}">
        <p14:creationId xmlns:p14="http://schemas.microsoft.com/office/powerpoint/2010/main" val="3025530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509FA4-3941-83A2-B74F-2E7035AD2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594" y="114214"/>
            <a:ext cx="8079483" cy="67437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BB7C7E-3063-7E6A-88D6-22AD89B2D1EA}"/>
              </a:ext>
            </a:extLst>
          </p:cNvPr>
          <p:cNvSpPr txBox="1"/>
          <p:nvPr/>
        </p:nvSpPr>
        <p:spPr>
          <a:xfrm>
            <a:off x="236195" y="18421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상속</a:t>
            </a:r>
            <a:r>
              <a:rPr lang="en-US" altLang="ko-KR" sz="2400" dirty="0"/>
              <a:t> </a:t>
            </a:r>
            <a:r>
              <a:rPr lang="ko-KR" altLang="en-US" sz="2400" dirty="0"/>
              <a:t>예제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33748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67072-BD7C-AFDA-FC59-5AE287677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br>
              <a:rPr lang="en-US" altLang="ko-KR" sz="3200" dirty="0"/>
            </a:br>
            <a:r>
              <a:rPr lang="en-US" altLang="ko-KR" dirty="0"/>
              <a:t>Part 01 C++</a:t>
            </a:r>
            <a:r>
              <a:rPr lang="ko-KR" altLang="en-US" dirty="0"/>
              <a:t>로의 전환</a:t>
            </a:r>
            <a:br>
              <a:rPr lang="en-US" altLang="ko-KR" sz="3200" dirty="0"/>
            </a:b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42447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91B5A1-9A48-9B20-0C41-6BBDD529B359}"/>
              </a:ext>
            </a:extLst>
          </p:cNvPr>
          <p:cNvSpPr txBox="1"/>
          <p:nvPr/>
        </p:nvSpPr>
        <p:spPr>
          <a:xfrm>
            <a:off x="236195" y="184210"/>
            <a:ext cx="3480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객체 포인터의 참조관계</a:t>
            </a:r>
            <a:endParaRPr lang="en-US" altLang="ko-KR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D4C4FF-2282-9F4B-CF7B-217233B9DB3E}"/>
              </a:ext>
            </a:extLst>
          </p:cNvPr>
          <p:cNvSpPr txBox="1"/>
          <p:nvPr/>
        </p:nvSpPr>
        <p:spPr>
          <a:xfrm>
            <a:off x="236195" y="841107"/>
            <a:ext cx="6416821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객체 포인터 변수 </a:t>
            </a:r>
            <a:r>
              <a:rPr lang="en-US" altLang="ko-KR" sz="1600" dirty="0"/>
              <a:t>: </a:t>
            </a:r>
            <a:r>
              <a:rPr lang="ko-KR" altLang="en-US" sz="1600" dirty="0"/>
              <a:t>객체의 주소 값을 저장하는 포인터 변수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Person * </a:t>
            </a:r>
            <a:r>
              <a:rPr lang="en-US" altLang="ko-KR" sz="1600" dirty="0" err="1"/>
              <a:t>ptr</a:t>
            </a:r>
            <a:r>
              <a:rPr lang="en-US" altLang="ko-KR" sz="1600" dirty="0"/>
              <a:t>;		//</a:t>
            </a:r>
            <a:r>
              <a:rPr lang="ko-KR" altLang="en-US" sz="1600" dirty="0"/>
              <a:t>포인터 변수 선언</a:t>
            </a:r>
            <a:endParaRPr lang="en-US" altLang="ko-KR" sz="1600" dirty="0"/>
          </a:p>
          <a:p>
            <a:r>
              <a:rPr lang="en-US" altLang="ko-KR" sz="1600" dirty="0" err="1"/>
              <a:t>ptr</a:t>
            </a:r>
            <a:r>
              <a:rPr lang="en-US" altLang="ko-KR" sz="1600" dirty="0"/>
              <a:t> = new Person();		//</a:t>
            </a:r>
            <a:r>
              <a:rPr lang="ko-KR" altLang="en-US" sz="1600" dirty="0"/>
              <a:t>포인터 변수의 객체 참조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위 코드가 실행되면</a:t>
            </a:r>
            <a:r>
              <a:rPr lang="en-US" altLang="ko-KR" sz="1600" dirty="0"/>
              <a:t>, </a:t>
            </a:r>
            <a:r>
              <a:rPr lang="ko-KR" altLang="en-US" sz="1600" dirty="0"/>
              <a:t>포인터 </a:t>
            </a:r>
            <a:r>
              <a:rPr lang="en-US" altLang="ko-KR" sz="1600" dirty="0" err="1"/>
              <a:t>ptr</a:t>
            </a:r>
            <a:r>
              <a:rPr lang="ko-KR" altLang="en-US" sz="1600" dirty="0"/>
              <a:t>은 </a:t>
            </a:r>
            <a:r>
              <a:rPr lang="en-US" altLang="ko-KR" sz="1600" dirty="0"/>
              <a:t>Person </a:t>
            </a:r>
            <a:r>
              <a:rPr lang="ko-KR" altLang="en-US" sz="1600" dirty="0"/>
              <a:t>객체를 가리키게 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하지만</a:t>
            </a:r>
            <a:r>
              <a:rPr lang="en-US" altLang="ko-KR" sz="1600" dirty="0"/>
              <a:t>, Person</a:t>
            </a:r>
            <a:r>
              <a:rPr lang="ko-KR" altLang="en-US" sz="1600" dirty="0"/>
              <a:t>형 포인터는 </a:t>
            </a:r>
            <a:r>
              <a:rPr lang="en-US" altLang="ko-KR" sz="1600" dirty="0"/>
              <a:t>Person</a:t>
            </a:r>
            <a:r>
              <a:rPr lang="ko-KR" altLang="en-US" sz="1600" dirty="0"/>
              <a:t>객체 뿐만 아니라</a:t>
            </a:r>
            <a:r>
              <a:rPr lang="en-US" altLang="ko-KR" sz="1600" dirty="0"/>
              <a:t>, </a:t>
            </a:r>
          </a:p>
          <a:p>
            <a:r>
              <a:rPr lang="en-US" altLang="ko-KR" sz="1600" dirty="0"/>
              <a:t>Person</a:t>
            </a:r>
            <a:r>
              <a:rPr lang="ko-KR" altLang="en-US" sz="1600" dirty="0"/>
              <a:t>을 상속하는 유도 클래스의 객체도 가리킬 수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Code 33, 34 </a:t>
            </a:r>
            <a:r>
              <a:rPr lang="ko-KR" altLang="en-US" sz="1600" dirty="0"/>
              <a:t>줄을 봤을 때</a:t>
            </a:r>
            <a:r>
              <a:rPr lang="en-US" altLang="ko-KR" sz="1600" dirty="0"/>
              <a:t>, Person</a:t>
            </a:r>
            <a:r>
              <a:rPr lang="ko-KR" altLang="en-US" sz="1600" dirty="0"/>
              <a:t>포인터 변수는 </a:t>
            </a:r>
            <a:r>
              <a:rPr lang="en-US" altLang="ko-KR" sz="1600" dirty="0"/>
              <a:t>Person</a:t>
            </a:r>
            <a:r>
              <a:rPr lang="ko-KR" altLang="en-US" sz="1600" dirty="0"/>
              <a:t>객체와</a:t>
            </a:r>
            <a:endParaRPr lang="en-US" altLang="ko-KR" sz="1600" dirty="0"/>
          </a:p>
          <a:p>
            <a:r>
              <a:rPr lang="en-US" altLang="ko-KR" sz="1600" dirty="0"/>
              <a:t>Person</a:t>
            </a:r>
            <a:r>
              <a:rPr lang="ko-KR" altLang="en-US" sz="1600" dirty="0"/>
              <a:t>을 직접 </a:t>
            </a:r>
            <a:r>
              <a:rPr lang="en-US" altLang="ko-KR" sz="1600" dirty="0"/>
              <a:t>or </a:t>
            </a:r>
            <a:r>
              <a:rPr lang="ko-KR" altLang="en-US" sz="1600" dirty="0"/>
              <a:t>간접적으로 상속하는 모든 객체를 가리킬 수 있다</a:t>
            </a:r>
            <a:r>
              <a:rPr lang="en-US" altLang="ko-KR" sz="16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767DC6-0B30-B791-6FC3-9062D7F07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252" y="99425"/>
            <a:ext cx="4178038" cy="66591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2E7603-5EB5-B320-7C87-051BD9A5AA9F}"/>
              </a:ext>
            </a:extLst>
          </p:cNvPr>
          <p:cNvSpPr txBox="1"/>
          <p:nvPr/>
        </p:nvSpPr>
        <p:spPr>
          <a:xfrm>
            <a:off x="4595361" y="4891334"/>
            <a:ext cx="19030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학생은 사람이다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근로학생은 사람이다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근로학생은 학생이다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Is-a </a:t>
            </a:r>
            <a:r>
              <a:rPr lang="ko-KR" altLang="en-US" sz="1400" dirty="0"/>
              <a:t>관계</a:t>
            </a: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E9D554-84BB-C27D-94E2-7A68334830C6}"/>
              </a:ext>
            </a:extLst>
          </p:cNvPr>
          <p:cNvSpPr/>
          <p:nvPr/>
        </p:nvSpPr>
        <p:spPr>
          <a:xfrm>
            <a:off x="4595361" y="4834622"/>
            <a:ext cx="5825646" cy="1010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810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8C476A-C4AF-5C34-96D6-1FA87E67D747}"/>
              </a:ext>
            </a:extLst>
          </p:cNvPr>
          <p:cNvSpPr txBox="1"/>
          <p:nvPr/>
        </p:nvSpPr>
        <p:spPr>
          <a:xfrm>
            <a:off x="236195" y="184210"/>
            <a:ext cx="5414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함수 </a:t>
            </a:r>
            <a:r>
              <a:rPr lang="ko-KR" altLang="en-US" sz="2400" dirty="0" err="1"/>
              <a:t>오버라이딩</a:t>
            </a:r>
            <a:r>
              <a:rPr lang="ko-KR" altLang="en-US" sz="2400" dirty="0"/>
              <a:t> </a:t>
            </a:r>
            <a:r>
              <a:rPr lang="en-US" altLang="ko-KR" sz="2400" dirty="0"/>
              <a:t>(function overriding)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CCC2B1-80BC-D15F-0212-F4B27CD6D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986" y="415042"/>
            <a:ext cx="6396084" cy="6134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E0B299-3712-655A-C28E-51FE6D122376}"/>
              </a:ext>
            </a:extLst>
          </p:cNvPr>
          <p:cNvSpPr txBox="1"/>
          <p:nvPr/>
        </p:nvSpPr>
        <p:spPr>
          <a:xfrm>
            <a:off x="236195" y="841107"/>
            <a:ext cx="45815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Person, Student, Part-Time Student</a:t>
            </a:r>
          </a:p>
          <a:p>
            <a:r>
              <a:rPr lang="ko-KR" altLang="en-US" sz="1600" dirty="0"/>
              <a:t>모든 함수가 상속관계에 있지만</a:t>
            </a:r>
            <a:r>
              <a:rPr lang="en-US" altLang="ko-KR" sz="1600" dirty="0"/>
              <a:t>, Show()</a:t>
            </a:r>
            <a:r>
              <a:rPr lang="ko-KR" altLang="en-US" sz="1600" dirty="0"/>
              <a:t>함수와</a:t>
            </a:r>
            <a:endParaRPr lang="en-US" altLang="ko-KR" sz="1600" dirty="0"/>
          </a:p>
          <a:p>
            <a:r>
              <a:rPr lang="en-US" altLang="ko-KR" sz="1600" dirty="0" err="1"/>
              <a:t>Show_state</a:t>
            </a:r>
            <a:r>
              <a:rPr lang="en-US" altLang="ko-KR" sz="1600" dirty="0"/>
              <a:t>()</a:t>
            </a:r>
            <a:r>
              <a:rPr lang="ko-KR" altLang="en-US" sz="1600" dirty="0"/>
              <a:t>함수가 각 각의 이름과 형태가 같은</a:t>
            </a:r>
            <a:endParaRPr lang="en-US" altLang="ko-KR" sz="1600" dirty="0"/>
          </a:p>
          <a:p>
            <a:r>
              <a:rPr lang="ko-KR" altLang="en-US" sz="1600" dirty="0"/>
              <a:t>함수로 선언이 가능</a:t>
            </a:r>
            <a:r>
              <a:rPr lang="en-US" altLang="ko-KR" sz="16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7EC406-C315-81CE-89E9-EDC79B2F6DDB}"/>
              </a:ext>
            </a:extLst>
          </p:cNvPr>
          <p:cNvSpPr txBox="1"/>
          <p:nvPr/>
        </p:nvSpPr>
        <p:spPr>
          <a:xfrm>
            <a:off x="236194" y="3177031"/>
            <a:ext cx="5404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함수 오버로딩 </a:t>
            </a:r>
            <a:r>
              <a:rPr lang="en-US" altLang="ko-KR" sz="1600" dirty="0"/>
              <a:t>=&gt; </a:t>
            </a:r>
            <a:r>
              <a:rPr lang="ko-KR" altLang="en-US" sz="1600" dirty="0"/>
              <a:t>함수 명이 같고</a:t>
            </a:r>
            <a:r>
              <a:rPr lang="en-US" altLang="ko-KR" sz="1600" dirty="0"/>
              <a:t>, </a:t>
            </a:r>
            <a:r>
              <a:rPr lang="ko-KR" altLang="en-US" sz="1600" dirty="0"/>
              <a:t>매개변수가 다른 경우</a:t>
            </a:r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988139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3C72D3-E346-44B0-3B6A-5FCD944385C4}"/>
              </a:ext>
            </a:extLst>
          </p:cNvPr>
          <p:cNvSpPr txBox="1"/>
          <p:nvPr/>
        </p:nvSpPr>
        <p:spPr>
          <a:xfrm>
            <a:off x="236195" y="184210"/>
            <a:ext cx="6987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가상함수 </a:t>
            </a:r>
            <a:r>
              <a:rPr lang="en-US" altLang="ko-KR" sz="2400" dirty="0"/>
              <a:t>(Virtual Function) – </a:t>
            </a:r>
            <a:r>
              <a:rPr lang="ko-KR" altLang="en-US" sz="2400" dirty="0"/>
              <a:t>적용하지 않았을 때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DEAFEE-E04E-F0BB-771C-A2A32619C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95" y="645874"/>
            <a:ext cx="3312422" cy="579433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9405E31-B2BF-E49E-A3FD-AD9E1F2A228F}"/>
              </a:ext>
            </a:extLst>
          </p:cNvPr>
          <p:cNvSpPr/>
          <p:nvPr/>
        </p:nvSpPr>
        <p:spPr>
          <a:xfrm>
            <a:off x="1190297" y="5612524"/>
            <a:ext cx="1316420" cy="3468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D9E941-3A18-146F-64D2-02A5BCAC7245}"/>
              </a:ext>
            </a:extLst>
          </p:cNvPr>
          <p:cNvSpPr/>
          <p:nvPr/>
        </p:nvSpPr>
        <p:spPr>
          <a:xfrm>
            <a:off x="1476704" y="1870841"/>
            <a:ext cx="430924" cy="2102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99D0E9-F026-302D-0D35-028CB94E4964}"/>
              </a:ext>
            </a:extLst>
          </p:cNvPr>
          <p:cNvSpPr/>
          <p:nvPr/>
        </p:nvSpPr>
        <p:spPr>
          <a:xfrm>
            <a:off x="1524000" y="3675991"/>
            <a:ext cx="832944" cy="2102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7576C2-EB46-2CDE-3503-5F3FFDE944E5}"/>
              </a:ext>
            </a:extLst>
          </p:cNvPr>
          <p:cNvSpPr txBox="1"/>
          <p:nvPr/>
        </p:nvSpPr>
        <p:spPr>
          <a:xfrm>
            <a:off x="3850081" y="3897765"/>
            <a:ext cx="76075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ptr1</a:t>
            </a:r>
            <a:r>
              <a:rPr lang="ko-KR" altLang="en-US" sz="1600" dirty="0"/>
              <a:t>의 객체는 </a:t>
            </a:r>
            <a:r>
              <a:rPr lang="en-US" altLang="ko-KR" sz="1600" dirty="0"/>
              <a:t>Student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하지만</a:t>
            </a:r>
            <a:r>
              <a:rPr lang="en-US" altLang="ko-KR" sz="1600" dirty="0"/>
              <a:t>, Student</a:t>
            </a:r>
            <a:r>
              <a:rPr lang="ko-KR" altLang="en-US" sz="1600" dirty="0"/>
              <a:t>의 멤버 함수 </a:t>
            </a:r>
            <a:r>
              <a:rPr lang="en-US" altLang="ko-KR" sz="1600" dirty="0" err="1"/>
              <a:t>ShowStudent</a:t>
            </a:r>
            <a:r>
              <a:rPr lang="en-US" altLang="ko-KR" sz="1600" dirty="0"/>
              <a:t>() </a:t>
            </a:r>
            <a:r>
              <a:rPr lang="ko-KR" altLang="en-US" sz="1600" dirty="0"/>
              <a:t>호출 시 </a:t>
            </a:r>
            <a:r>
              <a:rPr lang="en-US" altLang="ko-KR" sz="1600" dirty="0"/>
              <a:t>Error</a:t>
            </a:r>
            <a:r>
              <a:rPr lang="ko-KR" altLang="en-US" sz="1600" dirty="0"/>
              <a:t>가 발생함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이는 포인터 자료형이 </a:t>
            </a:r>
            <a:r>
              <a:rPr lang="en-US" altLang="ko-KR" sz="1600" dirty="0"/>
              <a:t>Person</a:t>
            </a:r>
            <a:r>
              <a:rPr lang="ko-KR" altLang="en-US" sz="1600" dirty="0"/>
              <a:t>으로 선언되어 있기 때문에</a:t>
            </a:r>
            <a:r>
              <a:rPr lang="en-US" altLang="ko-KR" sz="1600" dirty="0"/>
              <a:t>, Person</a:t>
            </a:r>
            <a:r>
              <a:rPr lang="ko-KR" altLang="en-US" sz="1600" dirty="0"/>
              <a:t>의 </a:t>
            </a:r>
            <a:r>
              <a:rPr lang="en-US" altLang="ko-KR" sz="1600" dirty="0"/>
              <a:t>Show()</a:t>
            </a:r>
            <a:r>
              <a:rPr lang="ko-KR" altLang="en-US" sz="1600" dirty="0"/>
              <a:t>함수는</a:t>
            </a:r>
            <a:endParaRPr lang="en-US" altLang="ko-KR" sz="1600" dirty="0"/>
          </a:p>
          <a:p>
            <a:r>
              <a:rPr lang="ko-KR" altLang="en-US" sz="1600" dirty="0"/>
              <a:t>호출이 가능하다</a:t>
            </a:r>
            <a:r>
              <a:rPr lang="en-US" altLang="ko-KR" sz="16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ADA061-E048-5736-C075-B79F1C6D06EC}"/>
              </a:ext>
            </a:extLst>
          </p:cNvPr>
          <p:cNvSpPr txBox="1"/>
          <p:nvPr/>
        </p:nvSpPr>
        <p:spPr>
          <a:xfrm>
            <a:off x="3862264" y="1622324"/>
            <a:ext cx="7595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“C++ </a:t>
            </a:r>
            <a:r>
              <a:rPr lang="ko-KR" altLang="en-US" sz="1600" dirty="0"/>
              <a:t>컴파일러는 포인터 연산의 가능성 여부를 판단 할 </a:t>
            </a:r>
            <a:r>
              <a:rPr lang="ko-KR" altLang="en-US" sz="1600" dirty="0" err="1"/>
              <a:t>떄</a:t>
            </a:r>
            <a:r>
              <a:rPr lang="en-US" altLang="ko-KR" sz="1600" dirty="0"/>
              <a:t>, </a:t>
            </a:r>
            <a:r>
              <a:rPr lang="ko-KR" altLang="en-US" sz="1600" dirty="0"/>
              <a:t>포인터의 자료형을 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기준으로 판단하지</a:t>
            </a:r>
            <a:r>
              <a:rPr lang="en-US" altLang="ko-KR" sz="1600" dirty="0"/>
              <a:t>, </a:t>
            </a:r>
            <a:r>
              <a:rPr lang="ko-KR" altLang="en-US" sz="1600" dirty="0"/>
              <a:t>실제 가리키는 객체의 자료형을 기준으로 판단하지 않는다</a:t>
            </a:r>
            <a:r>
              <a:rPr lang="en-US" altLang="ko-KR" sz="1600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327568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F4E473-9983-D680-9CA5-CDF791E0EA6E}"/>
              </a:ext>
            </a:extLst>
          </p:cNvPr>
          <p:cNvSpPr txBox="1"/>
          <p:nvPr/>
        </p:nvSpPr>
        <p:spPr>
          <a:xfrm>
            <a:off x="236195" y="184210"/>
            <a:ext cx="8379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가상함수 </a:t>
            </a:r>
            <a:r>
              <a:rPr lang="en-US" altLang="ko-KR" sz="2400" dirty="0"/>
              <a:t>(Virtual Function) – </a:t>
            </a:r>
            <a:r>
              <a:rPr lang="ko-KR" altLang="en-US" sz="2400" dirty="0"/>
              <a:t>적용했을 때</a:t>
            </a:r>
            <a:endParaRPr lang="en-US" altLang="ko-KR" sz="2400" dirty="0"/>
          </a:p>
          <a:p>
            <a:r>
              <a:rPr lang="en-US" altLang="ko-KR" sz="2400" dirty="0"/>
              <a:t> : </a:t>
            </a:r>
            <a:r>
              <a:rPr lang="ko-KR" altLang="en-US" sz="2400" dirty="0"/>
              <a:t>자료형을 기준이 아닌</a:t>
            </a:r>
            <a:r>
              <a:rPr lang="en-US" altLang="ko-KR" sz="2400" dirty="0"/>
              <a:t>, </a:t>
            </a:r>
            <a:r>
              <a:rPr lang="ko-KR" altLang="en-US" sz="2400" dirty="0"/>
              <a:t>선언된 객체 기준으로 함수가 호출</a:t>
            </a:r>
            <a:r>
              <a:rPr lang="en-US" altLang="ko-KR" sz="24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6582B7-7935-3A47-AD88-270F8A43B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022" y="1312963"/>
            <a:ext cx="3838603" cy="19145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C9A2F47-F4E0-BE2D-D84F-FFCE3BC97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999" y="1074697"/>
            <a:ext cx="4367244" cy="5634079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89AB836-CADF-2934-BD0B-186BA6FBCCB8}"/>
              </a:ext>
            </a:extLst>
          </p:cNvPr>
          <p:cNvSpPr/>
          <p:nvPr/>
        </p:nvSpPr>
        <p:spPr>
          <a:xfrm>
            <a:off x="5555299" y="1958864"/>
            <a:ext cx="1014150" cy="6227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430F63-5B8F-89CA-8FDC-40CA59926EA7}"/>
              </a:ext>
            </a:extLst>
          </p:cNvPr>
          <p:cNvSpPr txBox="1"/>
          <p:nvPr/>
        </p:nvSpPr>
        <p:spPr>
          <a:xfrm>
            <a:off x="433264" y="3691624"/>
            <a:ext cx="5680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Virtual </a:t>
            </a:r>
            <a:r>
              <a:rPr lang="ko-KR" altLang="en-US" sz="1600" dirty="0"/>
              <a:t>키워드의 선언으로 선언된 </a:t>
            </a:r>
            <a:r>
              <a:rPr lang="en-US" altLang="ko-KR" sz="1600" dirty="0"/>
              <a:t>Student </a:t>
            </a:r>
            <a:r>
              <a:rPr lang="ko-KR" altLang="en-US" sz="1600" dirty="0"/>
              <a:t>객체를 기준으로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함수가 실행됨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0118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E228F5-3856-1D19-129F-AD56AB8409B7}"/>
              </a:ext>
            </a:extLst>
          </p:cNvPr>
          <p:cNvSpPr txBox="1"/>
          <p:nvPr/>
        </p:nvSpPr>
        <p:spPr>
          <a:xfrm>
            <a:off x="236195" y="184210"/>
            <a:ext cx="9485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순수 가상함수</a:t>
            </a:r>
            <a:r>
              <a:rPr lang="en-US" altLang="ko-KR" sz="2400" dirty="0"/>
              <a:t>(Pure Virtual Function)</a:t>
            </a:r>
            <a:r>
              <a:rPr lang="ko-KR" altLang="en-US" sz="2400" dirty="0"/>
              <a:t>와 추상 클래스</a:t>
            </a:r>
            <a:r>
              <a:rPr lang="en-US" altLang="ko-KR" sz="2400" dirty="0"/>
              <a:t>(Abstract Class)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C46C2E-F309-1DB4-C597-924BD84A8615}"/>
              </a:ext>
            </a:extLst>
          </p:cNvPr>
          <p:cNvSpPr txBox="1"/>
          <p:nvPr/>
        </p:nvSpPr>
        <p:spPr>
          <a:xfrm>
            <a:off x="236195" y="845949"/>
            <a:ext cx="70342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순수 가상함수 </a:t>
            </a:r>
            <a:r>
              <a:rPr lang="en-US" altLang="ko-KR" sz="1600" dirty="0"/>
              <a:t>: </a:t>
            </a:r>
            <a:r>
              <a:rPr lang="ko-KR" altLang="en-US" sz="1600" dirty="0"/>
              <a:t>클래스</a:t>
            </a:r>
            <a:r>
              <a:rPr lang="en-US" altLang="ko-KR" sz="1600" dirty="0"/>
              <a:t> </a:t>
            </a:r>
            <a:r>
              <a:rPr lang="ko-KR" altLang="en-US" sz="1600" dirty="0"/>
              <a:t>중에서 객체생성을 목적으로 정의되지 않는 클래스</a:t>
            </a:r>
            <a:endParaRPr lang="en-US" altLang="ko-KR" sz="1600" dirty="0"/>
          </a:p>
          <a:p>
            <a:r>
              <a:rPr lang="en-US" altLang="ko-KR" sz="1600" dirty="0"/>
              <a:t>		=&gt; </a:t>
            </a:r>
            <a:r>
              <a:rPr lang="ko-KR" altLang="en-US" sz="1600" dirty="0"/>
              <a:t>함수의 몸체가 정의되지 않는 함수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하나 이상의 멤버함수를 순수 가상함수로 선언한 클래스 </a:t>
            </a:r>
            <a:r>
              <a:rPr lang="en-US" altLang="ko-KR" sz="1600" dirty="0"/>
              <a:t>=&gt; </a:t>
            </a:r>
            <a:r>
              <a:rPr lang="ko-KR" altLang="en-US" sz="1600" dirty="0"/>
              <a:t>추상 클래스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A40765-7DE9-90CD-BE30-7F8A9B4FF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241" y="1082574"/>
            <a:ext cx="4705384" cy="55912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319BD7-F297-553D-0A6F-8681CA947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65" y="2396529"/>
            <a:ext cx="3667152" cy="18907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F5AC082-461B-ACDD-330D-A56575A96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57" y="4372119"/>
            <a:ext cx="3101787" cy="161628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7953BB4-AB79-E482-7F13-0B1D4AD9A524}"/>
              </a:ext>
            </a:extLst>
          </p:cNvPr>
          <p:cNvSpPr/>
          <p:nvPr/>
        </p:nvSpPr>
        <p:spPr>
          <a:xfrm>
            <a:off x="8050923" y="5362901"/>
            <a:ext cx="1834055" cy="2180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4C833F45-FB32-9510-4BBF-95664952FC7C}"/>
              </a:ext>
            </a:extLst>
          </p:cNvPr>
          <p:cNvCxnSpPr>
            <a:endCxn id="10" idx="1"/>
          </p:cNvCxnSpPr>
          <p:nvPr/>
        </p:nvCxnSpPr>
        <p:spPr>
          <a:xfrm>
            <a:off x="6660931" y="4729655"/>
            <a:ext cx="1371600" cy="740979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7B4707-C258-A855-CEBE-61C2D85E9882}"/>
              </a:ext>
            </a:extLst>
          </p:cNvPr>
          <p:cNvSpPr txBox="1"/>
          <p:nvPr/>
        </p:nvSpPr>
        <p:spPr>
          <a:xfrm>
            <a:off x="5088005" y="4515369"/>
            <a:ext cx="1487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기능이 없이</a:t>
            </a:r>
            <a:endParaRPr lang="en-US" altLang="ko-KR" sz="1600" dirty="0"/>
          </a:p>
          <a:p>
            <a:r>
              <a:rPr lang="ko-KR" altLang="en-US" sz="1600" dirty="0"/>
              <a:t>선언된 클래스</a:t>
            </a:r>
            <a:endParaRPr lang="en-US" altLang="ko-KR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4449A3-1989-0510-90D4-C4DF7223E8BA}"/>
              </a:ext>
            </a:extLst>
          </p:cNvPr>
          <p:cNvSpPr/>
          <p:nvPr/>
        </p:nvSpPr>
        <p:spPr>
          <a:xfrm>
            <a:off x="1219199" y="3397468"/>
            <a:ext cx="1941787" cy="1655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3A39D45-3360-5F2D-3885-0E49C30D3BBD}"/>
              </a:ext>
            </a:extLst>
          </p:cNvPr>
          <p:cNvCxnSpPr/>
          <p:nvPr/>
        </p:nvCxnSpPr>
        <p:spPr>
          <a:xfrm>
            <a:off x="3160986" y="3483861"/>
            <a:ext cx="12375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2FDC91-D221-9828-501D-FA591F656545}"/>
              </a:ext>
            </a:extLst>
          </p:cNvPr>
          <p:cNvSpPr txBox="1"/>
          <p:nvPr/>
        </p:nvSpPr>
        <p:spPr>
          <a:xfrm>
            <a:off x="4398579" y="3238077"/>
            <a:ext cx="1810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‘=0’ </a:t>
            </a:r>
            <a:r>
              <a:rPr lang="ko-KR" altLang="en-US" sz="1600" dirty="0"/>
              <a:t>선언으로 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순수 가상함수화</a:t>
            </a:r>
            <a:r>
              <a:rPr lang="en-US" altLang="ko-KR" sz="16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BC94EB-3DF4-5F26-5E06-FB2CA27749F7}"/>
              </a:ext>
            </a:extLst>
          </p:cNvPr>
          <p:cNvSpPr txBox="1"/>
          <p:nvPr/>
        </p:nvSpPr>
        <p:spPr>
          <a:xfrm>
            <a:off x="766131" y="6064276"/>
            <a:ext cx="4789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=&gt; Walk* </a:t>
            </a:r>
            <a:r>
              <a:rPr lang="en-US" altLang="ko-KR" sz="1600" dirty="0" err="1"/>
              <a:t>wptr</a:t>
            </a:r>
            <a:r>
              <a:rPr lang="en-US" altLang="ko-KR" sz="1600" dirty="0"/>
              <a:t> = new Walk(); </a:t>
            </a:r>
            <a:r>
              <a:rPr lang="ko-KR" altLang="en-US" sz="1600" dirty="0" err="1"/>
              <a:t>선언시</a:t>
            </a:r>
            <a:r>
              <a:rPr lang="ko-KR" altLang="en-US" sz="1600" dirty="0"/>
              <a:t> 컴파일 에러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21132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3BA868-15F3-0627-7419-D8545643F1C6}"/>
              </a:ext>
            </a:extLst>
          </p:cNvPr>
          <p:cNvSpPr txBox="1"/>
          <p:nvPr/>
        </p:nvSpPr>
        <p:spPr>
          <a:xfrm>
            <a:off x="236195" y="184210"/>
            <a:ext cx="7898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가상 </a:t>
            </a:r>
            <a:r>
              <a:rPr lang="ko-KR" altLang="en-US" sz="2400" dirty="0" err="1"/>
              <a:t>소멸자</a:t>
            </a:r>
            <a:r>
              <a:rPr lang="en-US" altLang="ko-KR" sz="2400" dirty="0"/>
              <a:t>(Virtual Destructor)</a:t>
            </a:r>
            <a:r>
              <a:rPr lang="ko-KR" altLang="en-US" sz="2400" dirty="0"/>
              <a:t>와 참조자의 참조 가능성</a:t>
            </a:r>
            <a:endParaRPr lang="en-US" altLang="ko-KR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13A49B-E904-E0C3-2DFF-55919732B6C3}"/>
              </a:ext>
            </a:extLst>
          </p:cNvPr>
          <p:cNvSpPr txBox="1"/>
          <p:nvPr/>
        </p:nvSpPr>
        <p:spPr>
          <a:xfrm>
            <a:off x="236195" y="689421"/>
            <a:ext cx="11253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가상 </a:t>
            </a:r>
            <a:r>
              <a:rPr lang="ko-KR" altLang="en-US" sz="1600" dirty="0" err="1"/>
              <a:t>소멸자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객체 소멸과정에서 </a:t>
            </a:r>
            <a:r>
              <a:rPr lang="en-US" altLang="ko-KR" sz="1600" dirty="0"/>
              <a:t>delete</a:t>
            </a:r>
            <a:r>
              <a:rPr lang="ko-KR" altLang="en-US" sz="1600" dirty="0"/>
              <a:t>연산자에 사용된 포인터 변수의 자료형에 상관없이 모든 소멸자가 호출되도록 함</a:t>
            </a:r>
            <a:r>
              <a:rPr lang="en-US" altLang="ko-KR" sz="16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572E8B-9708-51F9-0E38-956952F35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34" y="1071521"/>
            <a:ext cx="5319751" cy="56912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7F7174-5436-245D-A0BB-8102A45A7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47708"/>
            <a:ext cx="5534065" cy="573885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04E09A3-C310-C713-170A-A2A79F54955D}"/>
              </a:ext>
            </a:extLst>
          </p:cNvPr>
          <p:cNvSpPr/>
          <p:nvPr/>
        </p:nvSpPr>
        <p:spPr>
          <a:xfrm>
            <a:off x="6829096" y="5094888"/>
            <a:ext cx="1305911" cy="1865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88523C-9F91-98CA-AC3A-C4168E42E68A}"/>
              </a:ext>
            </a:extLst>
          </p:cNvPr>
          <p:cNvSpPr/>
          <p:nvPr/>
        </p:nvSpPr>
        <p:spPr>
          <a:xfrm>
            <a:off x="6829095" y="3013737"/>
            <a:ext cx="1305911" cy="1865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29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2DFBD1-D500-AA69-2392-A663CD8FE3B5}"/>
              </a:ext>
            </a:extLst>
          </p:cNvPr>
          <p:cNvSpPr txBox="1"/>
          <p:nvPr/>
        </p:nvSpPr>
        <p:spPr>
          <a:xfrm>
            <a:off x="236195" y="184210"/>
            <a:ext cx="4711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멤버함수와 가상함수의 동작원리</a:t>
            </a:r>
            <a:endParaRPr lang="en-US" altLang="ko-KR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33B4AC-EBCB-9F12-212D-366C0A20D6ED}"/>
              </a:ext>
            </a:extLst>
          </p:cNvPr>
          <p:cNvSpPr txBox="1"/>
          <p:nvPr/>
        </p:nvSpPr>
        <p:spPr>
          <a:xfrm>
            <a:off x="398820" y="768348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멤버함수 동작원리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A58FAA-C031-2BF6-8BEC-853AC8C1F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20" y="1380932"/>
            <a:ext cx="5136693" cy="5292857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BFC5F3D2-F9A9-C53F-4CCD-E1C39BBD3D31}"/>
              </a:ext>
            </a:extLst>
          </p:cNvPr>
          <p:cNvGrpSpPr/>
          <p:nvPr/>
        </p:nvGrpSpPr>
        <p:grpSpPr>
          <a:xfrm>
            <a:off x="5810741" y="1379027"/>
            <a:ext cx="2723949" cy="1661813"/>
            <a:chOff x="5810741" y="1379027"/>
            <a:chExt cx="2723949" cy="166181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57014FF-E547-F180-A53D-FED1CCD7D05E}"/>
                </a:ext>
              </a:extLst>
            </p:cNvPr>
            <p:cNvSpPr/>
            <p:nvPr/>
          </p:nvSpPr>
          <p:spPr>
            <a:xfrm>
              <a:off x="5810741" y="1379027"/>
              <a:ext cx="2723949" cy="166181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B86E526-29DF-2A30-2DE7-11678C706018}"/>
                </a:ext>
              </a:extLst>
            </p:cNvPr>
            <p:cNvSpPr/>
            <p:nvPr/>
          </p:nvSpPr>
          <p:spPr>
            <a:xfrm>
              <a:off x="5934529" y="1504857"/>
              <a:ext cx="1695982" cy="3821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Data=15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8A61A0B-C681-B687-CBFA-035E0AA4F474}"/>
                </a:ext>
              </a:extLst>
            </p:cNvPr>
            <p:cNvSpPr/>
            <p:nvPr/>
          </p:nvSpPr>
          <p:spPr>
            <a:xfrm>
              <a:off x="5934529" y="2018845"/>
              <a:ext cx="2476374" cy="3821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void</a:t>
              </a:r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(*</a:t>
              </a:r>
              <a:r>
                <a:rPr lang="en-US" altLang="ko-KR" sz="1600" b="1" dirty="0" err="1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ShowData</a:t>
              </a:r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)(</a:t>
              </a:r>
              <a:r>
                <a:rPr lang="en-US" altLang="ko-KR" sz="1600" b="1" dirty="0">
                  <a:solidFill>
                    <a:srgbClr val="2B91A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Data</a:t>
              </a:r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*)</a:t>
              </a:r>
              <a:endParaRPr lang="ko-KR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53F1BA2-6614-C8FF-5567-099B144CB1C2}"/>
                </a:ext>
              </a:extLst>
            </p:cNvPr>
            <p:cNvSpPr/>
            <p:nvPr/>
          </p:nvSpPr>
          <p:spPr>
            <a:xfrm>
              <a:off x="5934529" y="2532833"/>
              <a:ext cx="2476374" cy="3821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Void </a:t>
              </a:r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(*Add)(</a:t>
              </a:r>
              <a:r>
                <a:rPr lang="en-US" altLang="ko-KR" sz="1600" b="1" dirty="0">
                  <a:solidFill>
                    <a:srgbClr val="2B91A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Data</a:t>
              </a:r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*, </a:t>
              </a:r>
              <a:r>
                <a:rPr lang="en-US" altLang="ko-KR" sz="1600" b="1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int</a:t>
              </a:r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25C93E-813D-9491-837B-020C04541890}"/>
                </a:ext>
              </a:extLst>
            </p:cNvPr>
            <p:cNvSpPr txBox="1"/>
            <p:nvPr/>
          </p:nvSpPr>
          <p:spPr>
            <a:xfrm>
              <a:off x="7748214" y="1504857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obj1</a:t>
              </a:r>
              <a:endParaRPr lang="ko-KR" altLang="en-US" b="1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474D33F-A411-989D-F57A-74996F371B27}"/>
              </a:ext>
            </a:extLst>
          </p:cNvPr>
          <p:cNvGrpSpPr/>
          <p:nvPr/>
        </p:nvGrpSpPr>
        <p:grpSpPr>
          <a:xfrm>
            <a:off x="5810741" y="3302126"/>
            <a:ext cx="2723949" cy="1661813"/>
            <a:chOff x="5810741" y="1379027"/>
            <a:chExt cx="2723949" cy="166181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DEEF0E2-D168-1700-454C-1A4E9CD1E8E1}"/>
                </a:ext>
              </a:extLst>
            </p:cNvPr>
            <p:cNvSpPr/>
            <p:nvPr/>
          </p:nvSpPr>
          <p:spPr>
            <a:xfrm>
              <a:off x="5810741" y="1379027"/>
              <a:ext cx="2723949" cy="166181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EAEE501-2B03-B0F4-21C6-880614AFC023}"/>
                </a:ext>
              </a:extLst>
            </p:cNvPr>
            <p:cNvSpPr/>
            <p:nvPr/>
          </p:nvSpPr>
          <p:spPr>
            <a:xfrm>
              <a:off x="5934529" y="1504857"/>
              <a:ext cx="1695982" cy="3821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Data=7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B7A9E0B-2154-1BEA-2516-DDDB1FB90CDD}"/>
                </a:ext>
              </a:extLst>
            </p:cNvPr>
            <p:cNvSpPr/>
            <p:nvPr/>
          </p:nvSpPr>
          <p:spPr>
            <a:xfrm>
              <a:off x="5934529" y="2018845"/>
              <a:ext cx="2476374" cy="3821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void</a:t>
              </a:r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(*</a:t>
              </a:r>
              <a:r>
                <a:rPr lang="en-US" altLang="ko-KR" sz="1600" b="1" dirty="0" err="1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ShowData</a:t>
              </a:r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)(</a:t>
              </a:r>
              <a:r>
                <a:rPr lang="en-US" altLang="ko-KR" sz="1600" b="1" dirty="0">
                  <a:solidFill>
                    <a:srgbClr val="2B91A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Data</a:t>
              </a:r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*)</a:t>
              </a:r>
              <a:endParaRPr lang="ko-KR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D5C1668-0351-DA35-FF5B-CDA2B2BC8B6D}"/>
                </a:ext>
              </a:extLst>
            </p:cNvPr>
            <p:cNvSpPr/>
            <p:nvPr/>
          </p:nvSpPr>
          <p:spPr>
            <a:xfrm>
              <a:off x="5934529" y="2532833"/>
              <a:ext cx="2476374" cy="3821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Void </a:t>
              </a:r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(*Add)(</a:t>
              </a:r>
              <a:r>
                <a:rPr lang="en-US" altLang="ko-KR" sz="1600" b="1" dirty="0">
                  <a:solidFill>
                    <a:srgbClr val="2B91A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Data</a:t>
              </a:r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*, </a:t>
              </a:r>
              <a:r>
                <a:rPr lang="en-US" altLang="ko-KR" sz="1600" b="1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int</a:t>
              </a:r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C2829C9-1AB4-0131-1B39-2C1EF2D5601B}"/>
                </a:ext>
              </a:extLst>
            </p:cNvPr>
            <p:cNvSpPr txBox="1"/>
            <p:nvPr/>
          </p:nvSpPr>
          <p:spPr>
            <a:xfrm>
              <a:off x="7748214" y="1504857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obj2</a:t>
              </a:r>
              <a:endParaRPr lang="ko-KR" altLang="en-US" b="1" dirty="0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AAC6E15-86DF-FF23-8227-DB48D3CF7EDC}"/>
              </a:ext>
            </a:extLst>
          </p:cNvPr>
          <p:cNvSpPr/>
          <p:nvPr/>
        </p:nvSpPr>
        <p:spPr>
          <a:xfrm>
            <a:off x="9167647" y="1496315"/>
            <a:ext cx="2538249" cy="14272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ShowData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b="1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6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…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6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879A94-CBF6-5D03-B04C-95BECFFF3FB7}"/>
              </a:ext>
            </a:extLst>
          </p:cNvPr>
          <p:cNvSpPr/>
          <p:nvPr/>
        </p:nvSpPr>
        <p:spPr>
          <a:xfrm>
            <a:off x="9167647" y="3427956"/>
            <a:ext cx="2538249" cy="14272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Add(</a:t>
            </a:r>
            <a:r>
              <a:rPr lang="en-US" altLang="ko-KR" sz="1600" b="1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6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-&gt;data += </a:t>
            </a:r>
            <a:r>
              <a:rPr lang="en-US" altLang="ko-KR" sz="16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b="1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6126C1A-30FB-2F41-0944-48A39FF79E5C}"/>
              </a:ext>
            </a:extLst>
          </p:cNvPr>
          <p:cNvCxnSpPr>
            <a:cxnSpLocks/>
          </p:cNvCxnSpPr>
          <p:nvPr/>
        </p:nvCxnSpPr>
        <p:spPr>
          <a:xfrm flipV="1">
            <a:off x="8410903" y="1874189"/>
            <a:ext cx="670035" cy="33574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F5A9782-DCEE-9EAF-9932-1722C4DE1B04}"/>
              </a:ext>
            </a:extLst>
          </p:cNvPr>
          <p:cNvCxnSpPr>
            <a:cxnSpLocks/>
          </p:cNvCxnSpPr>
          <p:nvPr/>
        </p:nvCxnSpPr>
        <p:spPr>
          <a:xfrm flipV="1">
            <a:off x="8423457" y="2401023"/>
            <a:ext cx="620403" cy="174485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E32BDFE-6E07-6DE3-89D6-84BAA1B655A2}"/>
              </a:ext>
            </a:extLst>
          </p:cNvPr>
          <p:cNvCxnSpPr>
            <a:cxnSpLocks/>
          </p:cNvCxnSpPr>
          <p:nvPr/>
        </p:nvCxnSpPr>
        <p:spPr>
          <a:xfrm>
            <a:off x="8398640" y="2738144"/>
            <a:ext cx="769007" cy="118497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A386768-4BC7-4B58-9D3C-E3B39EB9DDAA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8373825" y="4141574"/>
            <a:ext cx="793822" cy="51185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9896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2DFBD1-D500-AA69-2392-A663CD8FE3B5}"/>
              </a:ext>
            </a:extLst>
          </p:cNvPr>
          <p:cNvSpPr txBox="1"/>
          <p:nvPr/>
        </p:nvSpPr>
        <p:spPr>
          <a:xfrm>
            <a:off x="236195" y="184210"/>
            <a:ext cx="4711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멤버함수와 가상함수의 동작원리</a:t>
            </a:r>
            <a:endParaRPr lang="en-US" altLang="ko-KR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33B4AC-EBCB-9F12-212D-366C0A20D6ED}"/>
              </a:ext>
            </a:extLst>
          </p:cNvPr>
          <p:cNvSpPr txBox="1"/>
          <p:nvPr/>
        </p:nvSpPr>
        <p:spPr>
          <a:xfrm>
            <a:off x="398820" y="768348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가상함수 동작원리</a:t>
            </a:r>
            <a:endParaRPr lang="en-US" altLang="ko-KR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1C046C7-D9BF-64F7-8556-170BAF009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95" y="1146336"/>
            <a:ext cx="3981479" cy="5591216"/>
          </a:xfrm>
          <a:prstGeom prst="rect">
            <a:avLst/>
          </a:prstGeom>
        </p:spPr>
      </p:pic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8E0E24A-91B6-0375-E2E5-4F9342B0A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756587"/>
              </p:ext>
            </p:extLst>
          </p:nvPr>
        </p:nvGraphicFramePr>
        <p:xfrm>
          <a:off x="4467771" y="1623021"/>
          <a:ext cx="3675117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45862">
                  <a:extLst>
                    <a:ext uri="{9D8B030D-6E8A-4147-A177-3AD203B41FA5}">
                      <a16:colId xmlns:a16="http://schemas.microsoft.com/office/drawing/2014/main" val="3608819428"/>
                    </a:ext>
                  </a:extLst>
                </a:gridCol>
                <a:gridCol w="1529255">
                  <a:extLst>
                    <a:ext uri="{9D8B030D-6E8A-4147-A177-3AD203B41FA5}">
                      <a16:colId xmlns:a16="http://schemas.microsoft.com/office/drawing/2014/main" val="3928756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942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Void AAA::Func1( )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0x1024</a:t>
                      </a:r>
                      <a:r>
                        <a:rPr lang="ko-KR" altLang="en-US" dirty="0"/>
                        <a:t>번지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537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Void AAA::Func2( )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0x2048</a:t>
                      </a:r>
                      <a:r>
                        <a:rPr lang="ko-KR" altLang="en-US" dirty="0"/>
                        <a:t>번지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942183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0627C1D0-22D5-6310-59F1-22003CB73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709376"/>
              </p:ext>
            </p:extLst>
          </p:nvPr>
        </p:nvGraphicFramePr>
        <p:xfrm>
          <a:off x="4467771" y="3170670"/>
          <a:ext cx="3675117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45862">
                  <a:extLst>
                    <a:ext uri="{9D8B030D-6E8A-4147-A177-3AD203B41FA5}">
                      <a16:colId xmlns:a16="http://schemas.microsoft.com/office/drawing/2014/main" val="3608819428"/>
                    </a:ext>
                  </a:extLst>
                </a:gridCol>
                <a:gridCol w="1529255">
                  <a:extLst>
                    <a:ext uri="{9D8B030D-6E8A-4147-A177-3AD203B41FA5}">
                      <a16:colId xmlns:a16="http://schemas.microsoft.com/office/drawing/2014/main" val="3928756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942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Void BBB::Func1( )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0x3072</a:t>
                      </a:r>
                      <a:r>
                        <a:rPr lang="ko-KR" altLang="en-US" dirty="0"/>
                        <a:t>번지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537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Void AAA::Func2( )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0x2048</a:t>
                      </a:r>
                      <a:r>
                        <a:rPr lang="ko-KR" altLang="en-US" dirty="0"/>
                        <a:t>번지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942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Void BBB::Func3( )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0x4096</a:t>
                      </a:r>
                      <a:r>
                        <a:rPr lang="ko-KR" altLang="en-US" dirty="0"/>
                        <a:t>번지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132393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86BF93AF-5497-DC52-4205-0A56D8EA9C49}"/>
              </a:ext>
            </a:extLst>
          </p:cNvPr>
          <p:cNvSpPr txBox="1"/>
          <p:nvPr/>
        </p:nvSpPr>
        <p:spPr>
          <a:xfrm>
            <a:off x="4467771" y="1253689"/>
            <a:ext cx="149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AAA V-Table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A0860C-0209-1180-CEA3-D834071679C1}"/>
              </a:ext>
            </a:extLst>
          </p:cNvPr>
          <p:cNvSpPr txBox="1"/>
          <p:nvPr/>
        </p:nvSpPr>
        <p:spPr>
          <a:xfrm>
            <a:off x="4494221" y="2801338"/>
            <a:ext cx="1445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BBB V-Table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E8CE061-0975-4E87-6567-594C9805731D}"/>
              </a:ext>
            </a:extLst>
          </p:cNvPr>
          <p:cNvSpPr/>
          <p:nvPr/>
        </p:nvSpPr>
        <p:spPr>
          <a:xfrm>
            <a:off x="8521261" y="1883980"/>
            <a:ext cx="3350173" cy="33107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Void AAA::Func1( ) {…}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D8D4D3E-DDF3-EF39-2FEC-4AEF8EE73BB2}"/>
              </a:ext>
            </a:extLst>
          </p:cNvPr>
          <p:cNvSpPr/>
          <p:nvPr/>
        </p:nvSpPr>
        <p:spPr>
          <a:xfrm>
            <a:off x="8521260" y="2404465"/>
            <a:ext cx="3350173" cy="33107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Void AAA::Func2( ) {…}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702EF93-F92F-CBF0-E070-FC554D5CC5EC}"/>
              </a:ext>
            </a:extLst>
          </p:cNvPr>
          <p:cNvSpPr/>
          <p:nvPr/>
        </p:nvSpPr>
        <p:spPr>
          <a:xfrm>
            <a:off x="8521261" y="3436437"/>
            <a:ext cx="3350173" cy="33107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Void BBB::Func1( ) {…}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FAE3832-AA90-2C01-0119-6A2324C2C5E0}"/>
              </a:ext>
            </a:extLst>
          </p:cNvPr>
          <p:cNvSpPr/>
          <p:nvPr/>
        </p:nvSpPr>
        <p:spPr>
          <a:xfrm>
            <a:off x="8521260" y="3956922"/>
            <a:ext cx="3350173" cy="33107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Void BBB::Func3( ) {…}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A64C469-6F1B-11CE-A646-85B8A842F7A1}"/>
              </a:ext>
            </a:extLst>
          </p:cNvPr>
          <p:cNvCxnSpPr>
            <a:cxnSpLocks/>
          </p:cNvCxnSpPr>
          <p:nvPr/>
        </p:nvCxnSpPr>
        <p:spPr>
          <a:xfrm flipV="1">
            <a:off x="7997057" y="2049518"/>
            <a:ext cx="713391" cy="17020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2DE220D-AFE0-BB23-AA92-6BD20E2C4334}"/>
              </a:ext>
            </a:extLst>
          </p:cNvPr>
          <p:cNvCxnSpPr>
            <a:cxnSpLocks/>
          </p:cNvCxnSpPr>
          <p:nvPr/>
        </p:nvCxnSpPr>
        <p:spPr>
          <a:xfrm flipV="1">
            <a:off x="7975379" y="3601975"/>
            <a:ext cx="679890" cy="13251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7AACC4C-9E1B-CAA2-0049-25A2AEBDF37C}"/>
              </a:ext>
            </a:extLst>
          </p:cNvPr>
          <p:cNvCxnSpPr>
            <a:cxnSpLocks/>
          </p:cNvCxnSpPr>
          <p:nvPr/>
        </p:nvCxnSpPr>
        <p:spPr>
          <a:xfrm flipV="1">
            <a:off x="7975379" y="4117793"/>
            <a:ext cx="679890" cy="34783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49E82BE-A096-6639-C415-09301A86C9D0}"/>
              </a:ext>
            </a:extLst>
          </p:cNvPr>
          <p:cNvCxnSpPr>
            <a:cxnSpLocks/>
          </p:cNvCxnSpPr>
          <p:nvPr/>
        </p:nvCxnSpPr>
        <p:spPr>
          <a:xfrm flipV="1">
            <a:off x="7975379" y="2578137"/>
            <a:ext cx="679890" cy="153594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FEFA727-14A9-B7A6-2E25-CD07BB67C99F}"/>
              </a:ext>
            </a:extLst>
          </p:cNvPr>
          <p:cNvCxnSpPr>
            <a:cxnSpLocks/>
          </p:cNvCxnSpPr>
          <p:nvPr/>
        </p:nvCxnSpPr>
        <p:spPr>
          <a:xfrm>
            <a:off x="7997057" y="2560387"/>
            <a:ext cx="658212" cy="2866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C4A5804-6545-B3CA-6931-F1C519EE51A9}"/>
              </a:ext>
            </a:extLst>
          </p:cNvPr>
          <p:cNvSpPr/>
          <p:nvPr/>
        </p:nvSpPr>
        <p:spPr>
          <a:xfrm>
            <a:off x="4354346" y="1204665"/>
            <a:ext cx="3901966" cy="35626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E434C1-12DB-D87D-8E12-26A7B0BE4164}"/>
              </a:ext>
            </a:extLst>
          </p:cNvPr>
          <p:cNvSpPr txBox="1"/>
          <p:nvPr/>
        </p:nvSpPr>
        <p:spPr>
          <a:xfrm>
            <a:off x="4678021" y="4780433"/>
            <a:ext cx="5819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가상함수 테이블 </a:t>
            </a:r>
            <a:r>
              <a:rPr lang="en-US" altLang="ko-KR" dirty="0"/>
              <a:t>V-Table(Virtual Table)</a:t>
            </a:r>
          </a:p>
          <a:p>
            <a:r>
              <a:rPr lang="en-US" altLang="ko-KR" dirty="0"/>
              <a:t> : </a:t>
            </a:r>
            <a:r>
              <a:rPr lang="ko-KR" altLang="en-US" dirty="0"/>
              <a:t>실제 </a:t>
            </a:r>
            <a:r>
              <a:rPr lang="ko-KR" altLang="en-US" dirty="0" err="1"/>
              <a:t>함수되어야</a:t>
            </a:r>
            <a:r>
              <a:rPr lang="ko-KR" altLang="en-US" dirty="0"/>
              <a:t> 할 함수의 주소를 담고 있는 테이블</a:t>
            </a:r>
          </a:p>
        </p:txBody>
      </p:sp>
      <p:sp>
        <p:nvSpPr>
          <p:cNvPr id="47" name="화살표: 굽음 46">
            <a:extLst>
              <a:ext uri="{FF2B5EF4-FFF2-40B4-BE49-F238E27FC236}">
                <a16:creationId xmlns:a16="http://schemas.microsoft.com/office/drawing/2014/main" id="{7BFBAD2F-BA39-3127-084D-1F5B4740384C}"/>
              </a:ext>
            </a:extLst>
          </p:cNvPr>
          <p:cNvSpPr/>
          <p:nvPr/>
        </p:nvSpPr>
        <p:spPr>
          <a:xfrm rot="10800000" flipH="1">
            <a:off x="4386708" y="4889430"/>
            <a:ext cx="291313" cy="313041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04A55CE-BAAE-76ED-E132-9BBC6781CAA2}"/>
              </a:ext>
            </a:extLst>
          </p:cNvPr>
          <p:cNvSpPr txBox="1"/>
          <p:nvPr/>
        </p:nvSpPr>
        <p:spPr>
          <a:xfrm>
            <a:off x="4947741" y="5643587"/>
            <a:ext cx="57086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객체지향언어가 </a:t>
            </a:r>
            <a:r>
              <a:rPr lang="en-US" altLang="ko-KR" dirty="0"/>
              <a:t>c</a:t>
            </a:r>
            <a:r>
              <a:rPr lang="ko-KR" altLang="en-US" dirty="0"/>
              <a:t>언어보다 느린 이유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가상함수가 포함되면</a:t>
            </a:r>
            <a:r>
              <a:rPr lang="en-US" altLang="ko-KR" dirty="0"/>
              <a:t>, v-table</a:t>
            </a:r>
            <a:r>
              <a:rPr lang="ko-KR" altLang="en-US" dirty="0"/>
              <a:t>이 생성되고</a:t>
            </a:r>
            <a:r>
              <a:rPr lang="en-US" altLang="ko-KR" dirty="0"/>
              <a:t>, </a:t>
            </a:r>
            <a:r>
              <a:rPr lang="ko-KR" altLang="en-US" dirty="0"/>
              <a:t>테이블을 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참조할 함수가 결정되므로 실행속도가 감소한다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46765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150CCB-05E0-4E23-7F75-473AB003B7BD}"/>
              </a:ext>
            </a:extLst>
          </p:cNvPr>
          <p:cNvSpPr txBox="1"/>
          <p:nvPr/>
        </p:nvSpPr>
        <p:spPr>
          <a:xfrm>
            <a:off x="236195" y="184210"/>
            <a:ext cx="6155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다중상속</a:t>
            </a:r>
            <a:r>
              <a:rPr lang="en-US" altLang="ko-KR" sz="2400" dirty="0"/>
              <a:t>(Multiple Inheritance)</a:t>
            </a:r>
            <a:r>
              <a:rPr lang="ko-KR" altLang="en-US" sz="2400" dirty="0"/>
              <a:t>에 대한 이해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EC9644-C0C9-45D5-3470-3F62BCB5B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403" y="750771"/>
            <a:ext cx="5069305" cy="59686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0D413C-1A24-54BA-B5C8-A5019E614B88}"/>
              </a:ext>
            </a:extLst>
          </p:cNvPr>
          <p:cNvSpPr txBox="1"/>
          <p:nvPr/>
        </p:nvSpPr>
        <p:spPr>
          <a:xfrm>
            <a:off x="519764" y="75077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▶기본 예제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0E3739-6BAA-398C-8F1D-9A46C5E232C3}"/>
              </a:ext>
            </a:extLst>
          </p:cNvPr>
          <p:cNvSpPr/>
          <p:nvPr/>
        </p:nvSpPr>
        <p:spPr>
          <a:xfrm>
            <a:off x="4553934" y="4147947"/>
            <a:ext cx="1914909" cy="378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8295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C3CBCF-BF39-A570-9DB9-00A76F9465F7}"/>
              </a:ext>
            </a:extLst>
          </p:cNvPr>
          <p:cNvSpPr txBox="1"/>
          <p:nvPr/>
        </p:nvSpPr>
        <p:spPr>
          <a:xfrm>
            <a:off x="236195" y="184210"/>
            <a:ext cx="73116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가상 상속</a:t>
            </a:r>
            <a:r>
              <a:rPr lang="en-US" altLang="ko-KR" sz="2400" dirty="0"/>
              <a:t>(Multiple Virtual Inheritance)</a:t>
            </a:r>
          </a:p>
          <a:p>
            <a:r>
              <a:rPr lang="en-US" altLang="ko-KR" sz="1600" dirty="0"/>
              <a:t>: </a:t>
            </a:r>
            <a:r>
              <a:rPr lang="ko-KR" altLang="en-US" sz="1600" dirty="0"/>
              <a:t>하단 클래스의 상속이 중복으로 선언되는 모호한 상황을 해결하기 위한 방법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C17BAA-A8BA-E629-C17D-4D7B7B6E2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95" y="921610"/>
            <a:ext cx="3805144" cy="46610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E8BD13E-42BF-F854-A045-2BB2F4F75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339" y="921610"/>
            <a:ext cx="6744939" cy="543269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41B7B2B-2E0E-8D34-BCC9-207C6A310DFA}"/>
              </a:ext>
            </a:extLst>
          </p:cNvPr>
          <p:cNvSpPr/>
          <p:nvPr/>
        </p:nvSpPr>
        <p:spPr>
          <a:xfrm>
            <a:off x="4571715" y="2873911"/>
            <a:ext cx="3552007" cy="235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D0A430-EDC3-7550-9900-EBE24B517CAA}"/>
              </a:ext>
            </a:extLst>
          </p:cNvPr>
          <p:cNvSpPr/>
          <p:nvPr/>
        </p:nvSpPr>
        <p:spPr>
          <a:xfrm>
            <a:off x="4571716" y="954464"/>
            <a:ext cx="2445102" cy="235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60AF60-4A42-D10A-6A10-D0AD9FA8BECF}"/>
              </a:ext>
            </a:extLst>
          </p:cNvPr>
          <p:cNvSpPr/>
          <p:nvPr/>
        </p:nvSpPr>
        <p:spPr>
          <a:xfrm>
            <a:off x="931762" y="3580557"/>
            <a:ext cx="2445102" cy="235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95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A07EAB-65A2-B760-1463-934DF71794EB}"/>
              </a:ext>
            </a:extLst>
          </p:cNvPr>
          <p:cNvSpPr txBox="1"/>
          <p:nvPr/>
        </p:nvSpPr>
        <p:spPr>
          <a:xfrm>
            <a:off x="529839" y="487110"/>
            <a:ext cx="6676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C</a:t>
            </a:r>
            <a:r>
              <a:rPr lang="ko-KR" altLang="en-US" sz="2800" dirty="0"/>
              <a:t>언어 입출력과 </a:t>
            </a:r>
            <a:r>
              <a:rPr lang="en-US" altLang="ko-KR" sz="2800" dirty="0"/>
              <a:t>C++</a:t>
            </a:r>
            <a:r>
              <a:rPr lang="ko-KR" altLang="en-US" sz="2800" dirty="0"/>
              <a:t>언어 입출력의 차이</a:t>
            </a:r>
            <a:endParaRPr lang="en-US" altLang="ko-KR" sz="2800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2887A6A2-8F75-3FE4-BBF9-0DA23CD06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628579"/>
              </p:ext>
            </p:extLst>
          </p:nvPr>
        </p:nvGraphicFramePr>
        <p:xfrm>
          <a:off x="1373974" y="2069901"/>
          <a:ext cx="876988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3295">
                  <a:extLst>
                    <a:ext uri="{9D8B030D-6E8A-4147-A177-3AD203B41FA5}">
                      <a16:colId xmlns:a16="http://schemas.microsoft.com/office/drawing/2014/main" val="3526029180"/>
                    </a:ext>
                  </a:extLst>
                </a:gridCol>
                <a:gridCol w="2923295">
                  <a:extLst>
                    <a:ext uri="{9D8B030D-6E8A-4147-A177-3AD203B41FA5}">
                      <a16:colId xmlns:a16="http://schemas.microsoft.com/office/drawing/2014/main" val="1519473441"/>
                    </a:ext>
                  </a:extLst>
                </a:gridCol>
                <a:gridCol w="2923295">
                  <a:extLst>
                    <a:ext uri="{9D8B030D-6E8A-4147-A177-3AD203B41FA5}">
                      <a16:colId xmlns:a16="http://schemas.microsoft.com/office/drawing/2014/main" val="3714698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C++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841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printf</a:t>
                      </a:r>
                      <a:r>
                        <a:rPr lang="en-US" altLang="ko-KR" dirty="0"/>
                        <a:t>();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#include&lt;iostream&gt;</a:t>
                      </a:r>
                    </a:p>
                    <a:p>
                      <a:pPr latinLnBrk="1"/>
                      <a:r>
                        <a:rPr lang="en-US" altLang="ko-KR" dirty="0"/>
                        <a:t>std::</a:t>
                      </a:r>
                      <a:r>
                        <a:rPr lang="en-US" altLang="ko-KR" dirty="0" err="1"/>
                        <a:t>cout</a:t>
                      </a:r>
                      <a:r>
                        <a:rPr lang="en-US" altLang="ko-KR" dirty="0"/>
                        <a:t>&lt;&lt;“”&lt;&lt;std::</a:t>
                      </a:r>
                      <a:r>
                        <a:rPr lang="en-US" altLang="ko-KR" dirty="0" err="1"/>
                        <a:t>endl</a:t>
                      </a:r>
                      <a:r>
                        <a:rPr lang="en-US" altLang="ko-KR" dirty="0"/>
                        <a:t>;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75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scanf</a:t>
                      </a:r>
                      <a:r>
                        <a:rPr lang="en-US" altLang="ko-KR" dirty="0"/>
                        <a:t>();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std::</a:t>
                      </a:r>
                      <a:r>
                        <a:rPr lang="en-US" altLang="ko-KR" dirty="0" err="1"/>
                        <a:t>cin</a:t>
                      </a:r>
                      <a:r>
                        <a:rPr lang="en-US" altLang="ko-KR" dirty="0"/>
                        <a:t>&gt;&gt;var;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5045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9C69B7C-2BE3-6A0B-95BD-0A0BF8FD10F7}"/>
              </a:ext>
            </a:extLst>
          </p:cNvPr>
          <p:cNvSpPr txBox="1"/>
          <p:nvPr/>
        </p:nvSpPr>
        <p:spPr>
          <a:xfrm>
            <a:off x="1441249" y="4503634"/>
            <a:ext cx="8702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ko-KR" altLang="en-US" dirty="0"/>
              <a:t>언어에서는 자료형에 따라 </a:t>
            </a:r>
            <a:r>
              <a:rPr lang="en-US" altLang="ko-KR" dirty="0"/>
              <a:t>%d, %c, %f</a:t>
            </a:r>
            <a:r>
              <a:rPr lang="ko-KR" altLang="en-US" dirty="0"/>
              <a:t>의 선언이 필요했다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C++</a:t>
            </a:r>
            <a:r>
              <a:rPr lang="ko-KR" altLang="en-US" dirty="0"/>
              <a:t>에서는 </a:t>
            </a:r>
            <a:r>
              <a:rPr lang="en-US" altLang="ko-KR" dirty="0" err="1"/>
              <a:t>cout</a:t>
            </a:r>
            <a:r>
              <a:rPr lang="en-US" altLang="ko-KR" dirty="0"/>
              <a:t>, </a:t>
            </a:r>
            <a:r>
              <a:rPr lang="en-US" altLang="ko-KR" dirty="0" err="1"/>
              <a:t>cin</a:t>
            </a:r>
            <a:r>
              <a:rPr lang="ko-KR" altLang="en-US" dirty="0"/>
              <a:t>으로 자료형에 따라 선언해줄 필요가 없어짐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600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FD4B40BD-E8ED-A141-411C-EB9A5CDB080A}"/>
              </a:ext>
            </a:extLst>
          </p:cNvPr>
          <p:cNvGrpSpPr/>
          <p:nvPr/>
        </p:nvGrpSpPr>
        <p:grpSpPr>
          <a:xfrm>
            <a:off x="972090" y="1257933"/>
            <a:ext cx="10247819" cy="3785875"/>
            <a:chOff x="230903" y="792850"/>
            <a:chExt cx="10247819" cy="378587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BE9DCB5-3F9F-B499-1813-3FD35F57A300}"/>
                </a:ext>
              </a:extLst>
            </p:cNvPr>
            <p:cNvSpPr txBox="1"/>
            <p:nvPr/>
          </p:nvSpPr>
          <p:spPr>
            <a:xfrm>
              <a:off x="330787" y="869680"/>
              <a:ext cx="43594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/>
                <a:t>가상 상속을 하지 않았을 때 </a:t>
              </a:r>
              <a:r>
                <a:rPr lang="en-US" altLang="ko-KR" sz="2400" dirty="0" err="1"/>
                <a:t>LastDerived</a:t>
              </a:r>
              <a:r>
                <a:rPr lang="ko-KR" altLang="en-US" sz="2400" dirty="0"/>
                <a:t>의 객체</a:t>
              </a:r>
              <a:endParaRPr lang="en-US" altLang="ko-KR" sz="2400" dirty="0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CDA4D7B-942A-66CC-8AA6-71B380A499CA}"/>
                </a:ext>
              </a:extLst>
            </p:cNvPr>
            <p:cNvGrpSpPr/>
            <p:nvPr/>
          </p:nvGrpSpPr>
          <p:grpSpPr>
            <a:xfrm>
              <a:off x="230903" y="1852448"/>
              <a:ext cx="4559222" cy="2719972"/>
              <a:chOff x="312323" y="2648607"/>
              <a:chExt cx="4559222" cy="2719972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8BC776DD-C5A2-E9CA-D70A-68B6C35E1177}"/>
                  </a:ext>
                </a:extLst>
              </p:cNvPr>
              <p:cNvSpPr/>
              <p:nvPr/>
            </p:nvSpPr>
            <p:spPr>
              <a:xfrm>
                <a:off x="312323" y="2648607"/>
                <a:ext cx="4559222" cy="221505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5B5AFFA-33A6-58AA-A021-01D4500F8E23}"/>
                  </a:ext>
                </a:extLst>
              </p:cNvPr>
              <p:cNvSpPr/>
              <p:nvPr/>
            </p:nvSpPr>
            <p:spPr>
              <a:xfrm>
                <a:off x="682274" y="3089260"/>
                <a:ext cx="1616325" cy="4481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Base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객체</a:t>
                </a: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9D27EE1-0D20-6FFF-775B-37F2C331DE24}"/>
                  </a:ext>
                </a:extLst>
              </p:cNvPr>
              <p:cNvSpPr/>
              <p:nvPr/>
            </p:nvSpPr>
            <p:spPr>
              <a:xfrm>
                <a:off x="489326" y="2898270"/>
                <a:ext cx="2002222" cy="173679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MiddleOne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객체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3452B04-0EEE-534D-FBC2-6D04136666EB}"/>
                  </a:ext>
                </a:extLst>
              </p:cNvPr>
              <p:cNvSpPr/>
              <p:nvPr/>
            </p:nvSpPr>
            <p:spPr>
              <a:xfrm>
                <a:off x="2668550" y="2898270"/>
                <a:ext cx="2002221" cy="173679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MiddleTwo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객체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85F11E1-B85F-8CA2-46F0-D23177B88F76}"/>
                  </a:ext>
                </a:extLst>
              </p:cNvPr>
              <p:cNvSpPr txBox="1"/>
              <p:nvPr/>
            </p:nvSpPr>
            <p:spPr>
              <a:xfrm>
                <a:off x="496706" y="4999247"/>
                <a:ext cx="41740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/>
                  <a:t>LastDerived</a:t>
                </a:r>
                <a:r>
                  <a:rPr lang="ko-KR" altLang="en-US" dirty="0"/>
                  <a:t>의 객체</a:t>
                </a:r>
                <a:endParaRPr lang="en-US" altLang="ko-KR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BE1907D-EC55-4A58-2059-812B51CD1415}"/>
                  </a:ext>
                </a:extLst>
              </p:cNvPr>
              <p:cNvSpPr/>
              <p:nvPr/>
            </p:nvSpPr>
            <p:spPr>
              <a:xfrm>
                <a:off x="2861497" y="3089260"/>
                <a:ext cx="1616325" cy="4481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Base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객체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B00906F-49E0-DFFF-C2FA-3F22495C1F67}"/>
                </a:ext>
              </a:extLst>
            </p:cNvPr>
            <p:cNvSpPr txBox="1"/>
            <p:nvPr/>
          </p:nvSpPr>
          <p:spPr>
            <a:xfrm>
              <a:off x="6588400" y="792850"/>
              <a:ext cx="32214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/>
                <a:t>가상 상속을 했을 때 </a:t>
              </a:r>
              <a:r>
                <a:rPr lang="en-US" altLang="ko-KR" sz="2400" dirty="0" err="1"/>
                <a:t>LastDerived</a:t>
              </a:r>
              <a:r>
                <a:rPr lang="ko-KR" altLang="en-US" sz="2400" dirty="0"/>
                <a:t>의 객체</a:t>
              </a:r>
              <a:endParaRPr lang="en-US" altLang="ko-KR" sz="2400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DDFF7D-0316-33AC-1AD4-2950C6488CD0}"/>
                </a:ext>
              </a:extLst>
            </p:cNvPr>
            <p:cNvSpPr/>
            <p:nvPr/>
          </p:nvSpPr>
          <p:spPr>
            <a:xfrm>
              <a:off x="5919500" y="1852448"/>
              <a:ext cx="4559222" cy="221505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4725914-1107-E517-C438-66E6CAA29CF6}"/>
                </a:ext>
              </a:extLst>
            </p:cNvPr>
            <p:cNvSpPr/>
            <p:nvPr/>
          </p:nvSpPr>
          <p:spPr>
            <a:xfrm>
              <a:off x="6096503" y="2102111"/>
              <a:ext cx="2002222" cy="173679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MiddleOne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객체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D52677A-8F42-5B06-5D09-35A13F69637F}"/>
                </a:ext>
              </a:extLst>
            </p:cNvPr>
            <p:cNvSpPr/>
            <p:nvPr/>
          </p:nvSpPr>
          <p:spPr>
            <a:xfrm>
              <a:off x="8275727" y="2102111"/>
              <a:ext cx="2002221" cy="173679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MiddleTwo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객체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3A37FD1-6C88-E347-8114-35AFE207009B}"/>
                </a:ext>
              </a:extLst>
            </p:cNvPr>
            <p:cNvSpPr txBox="1"/>
            <p:nvPr/>
          </p:nvSpPr>
          <p:spPr>
            <a:xfrm>
              <a:off x="6011692" y="4209393"/>
              <a:ext cx="4174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LastDerived</a:t>
              </a:r>
              <a:r>
                <a:rPr lang="ko-KR" altLang="en-US" dirty="0"/>
                <a:t>의 객체</a:t>
              </a:r>
              <a:endParaRPr lang="en-US" altLang="ko-KR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9BC9BE9-7D28-8712-9642-D2CC279282DB}"/>
                </a:ext>
              </a:extLst>
            </p:cNvPr>
            <p:cNvSpPr/>
            <p:nvPr/>
          </p:nvSpPr>
          <p:spPr>
            <a:xfrm>
              <a:off x="6274676" y="2293101"/>
              <a:ext cx="3810323" cy="448100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Base </a:t>
              </a:r>
              <a:r>
                <a:rPr lang="ko-KR" altLang="en-US" dirty="0">
                  <a:solidFill>
                    <a:schemeClr val="tx1"/>
                  </a:solidFill>
                </a:rPr>
                <a:t>객체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242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D2100-979D-976D-EE42-75A2B275A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194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함수 오버로딩</a:t>
            </a:r>
            <a:r>
              <a:rPr lang="en-US" altLang="ko-KR" sz="2800" dirty="0"/>
              <a:t>(Function Overloading)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5BABFF-D417-2696-2005-2EA6BD4BA33C}"/>
              </a:ext>
            </a:extLst>
          </p:cNvPr>
          <p:cNvSpPr txBox="1"/>
          <p:nvPr/>
        </p:nvSpPr>
        <p:spPr>
          <a:xfrm>
            <a:off x="504202" y="994205"/>
            <a:ext cx="627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같은 함수명이 여러 개 선언되면서</a:t>
            </a:r>
            <a:r>
              <a:rPr lang="en-US" altLang="ko-KR" dirty="0"/>
              <a:t>, </a:t>
            </a:r>
            <a:r>
              <a:rPr lang="ko-KR" altLang="en-US" dirty="0"/>
              <a:t>매개변수가 다른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77082A-850B-132C-FC0E-AB7E02EA36E0}"/>
              </a:ext>
            </a:extLst>
          </p:cNvPr>
          <p:cNvSpPr txBox="1"/>
          <p:nvPr/>
        </p:nvSpPr>
        <p:spPr>
          <a:xfrm>
            <a:off x="5573994" y="3965792"/>
            <a:ext cx="63562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ko-KR" altLang="en-US" dirty="0"/>
              <a:t>언어에서는 되지 않는 방법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</a:t>
            </a:r>
            <a:r>
              <a:rPr lang="ko-KR" altLang="en-US" dirty="0"/>
              <a:t>언어의 경우 </a:t>
            </a:r>
            <a:r>
              <a:rPr lang="en-US" altLang="ko-KR" dirty="0"/>
              <a:t>&gt;&gt; </a:t>
            </a:r>
            <a:r>
              <a:rPr lang="ko-KR" altLang="en-US" dirty="0"/>
              <a:t>함수의 이름만 이용해서 호출대상을 찾음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C++</a:t>
            </a:r>
            <a:r>
              <a:rPr lang="ko-KR" altLang="en-US" dirty="0"/>
              <a:t>의 경우 </a:t>
            </a:r>
            <a:r>
              <a:rPr lang="en-US" altLang="ko-KR" dirty="0"/>
              <a:t>&gt;&gt; </a:t>
            </a:r>
            <a:r>
              <a:rPr lang="ko-KR" altLang="en-US" dirty="0"/>
              <a:t>함수명과 매개변수의 선언 두가지를 이용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&gt;&gt; </a:t>
            </a:r>
            <a:r>
              <a:rPr lang="ko-KR" altLang="en-US" dirty="0"/>
              <a:t>호출방법이 서로 다르기 때문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ABC53C7-7A66-CCB1-5505-7712A4519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14" y="2103165"/>
            <a:ext cx="4248743" cy="43916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FD8502-D087-7931-C5D7-98B07A010A67}"/>
              </a:ext>
            </a:extLst>
          </p:cNvPr>
          <p:cNvSpPr txBox="1"/>
          <p:nvPr/>
        </p:nvSpPr>
        <p:spPr>
          <a:xfrm>
            <a:off x="5460763" y="2213361"/>
            <a:ext cx="61510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함수명은 같지만</a:t>
            </a:r>
            <a:r>
              <a:rPr lang="en-US" altLang="ko-KR" dirty="0"/>
              <a:t>, </a:t>
            </a:r>
            <a:r>
              <a:rPr lang="ko-KR" altLang="en-US" dirty="0"/>
              <a:t>매개변수가 다를 경우 선언이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매개변수 자료형과 개수가 일치할 경우 선언 불가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함수의 반환형이 다르고 매개변수가 같은 경우도 불가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597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94E229-6251-2F17-4186-795CE1780978}"/>
              </a:ext>
            </a:extLst>
          </p:cNvPr>
          <p:cNvSpPr txBox="1"/>
          <p:nvPr/>
        </p:nvSpPr>
        <p:spPr>
          <a:xfrm>
            <a:off x="615297" y="504202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함수의 디폴트 값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4EE6F3-DC4B-53CC-3674-A924983B4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40" y="1233735"/>
            <a:ext cx="4020111" cy="3467584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AA66A1A5-627C-01ED-12C9-8099D8E0B843}"/>
              </a:ext>
            </a:extLst>
          </p:cNvPr>
          <p:cNvSpPr/>
          <p:nvPr/>
        </p:nvSpPr>
        <p:spPr>
          <a:xfrm>
            <a:off x="2939753" y="2008262"/>
            <a:ext cx="2384277" cy="11964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F476D86-08C7-4A4B-BED7-B39A554CDB69}"/>
              </a:ext>
            </a:extLst>
          </p:cNvPr>
          <p:cNvSpPr/>
          <p:nvPr/>
        </p:nvSpPr>
        <p:spPr>
          <a:xfrm>
            <a:off x="2382852" y="3429000"/>
            <a:ext cx="2384277" cy="11964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18C0E-C935-1130-F4CF-B7A380C33AFB}"/>
              </a:ext>
            </a:extLst>
          </p:cNvPr>
          <p:cNvSpPr txBox="1"/>
          <p:nvPr/>
        </p:nvSpPr>
        <p:spPr>
          <a:xfrm>
            <a:off x="5443671" y="1914258"/>
            <a:ext cx="6538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디폴트</a:t>
            </a:r>
            <a:r>
              <a:rPr lang="en-US" altLang="ko-KR" dirty="0"/>
              <a:t>(default)</a:t>
            </a:r>
            <a:r>
              <a:rPr lang="ko-KR" altLang="en-US" dirty="0"/>
              <a:t>초기값을 함수 선언 부분에서 값을 선언해준다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D9FD3D-73ED-964D-1A08-F7256B299702}"/>
              </a:ext>
            </a:extLst>
          </p:cNvPr>
          <p:cNvSpPr txBox="1"/>
          <p:nvPr/>
        </p:nvSpPr>
        <p:spPr>
          <a:xfrm>
            <a:off x="4997865" y="3335116"/>
            <a:ext cx="42867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 각각 인자 </a:t>
            </a:r>
            <a:r>
              <a:rPr lang="en-US" altLang="ko-KR" dirty="0"/>
              <a:t>x, </a:t>
            </a:r>
            <a:r>
              <a:rPr lang="ko-KR" altLang="en-US" dirty="0"/>
              <a:t>인자 </a:t>
            </a:r>
            <a:r>
              <a:rPr lang="en-US" altLang="ko-KR" dirty="0"/>
              <a:t>=8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넣을 경우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인자에 따라 값이 출력된다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2463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2C900F-2D55-C4B1-7595-38358C7DA761}"/>
              </a:ext>
            </a:extLst>
          </p:cNvPr>
          <p:cNvSpPr txBox="1"/>
          <p:nvPr/>
        </p:nvSpPr>
        <p:spPr>
          <a:xfrm>
            <a:off x="615297" y="606751"/>
            <a:ext cx="1181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inline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8A9F05-4EC2-6B7C-4431-413B62DE1087}"/>
              </a:ext>
            </a:extLst>
          </p:cNvPr>
          <p:cNvSpPr txBox="1"/>
          <p:nvPr/>
        </p:nvSpPr>
        <p:spPr>
          <a:xfrm>
            <a:off x="631415" y="1263353"/>
            <a:ext cx="2815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매크로와 비슷한 기능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#define square(x) ((x)*(x))</a:t>
            </a:r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2BBF2925-64CE-BDAE-CC7A-13474CA25C5A}"/>
              </a:ext>
            </a:extLst>
          </p:cNvPr>
          <p:cNvSpPr/>
          <p:nvPr/>
        </p:nvSpPr>
        <p:spPr>
          <a:xfrm>
            <a:off x="3674692" y="1435693"/>
            <a:ext cx="589659" cy="358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5E4330-03EC-5F18-C296-ADC799761308}"/>
              </a:ext>
            </a:extLst>
          </p:cNvPr>
          <p:cNvSpPr txBox="1"/>
          <p:nvPr/>
        </p:nvSpPr>
        <p:spPr>
          <a:xfrm>
            <a:off x="4543965" y="1291989"/>
            <a:ext cx="24752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Inline int square(int x)</a:t>
            </a:r>
          </a:p>
          <a:p>
            <a:r>
              <a:rPr lang="en-US" altLang="ko-KR" dirty="0"/>
              <a:t>{ </a:t>
            </a:r>
          </a:p>
          <a:p>
            <a:r>
              <a:rPr lang="en-US" altLang="ko-KR" dirty="0"/>
              <a:t>return ((x)*(x));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41DCB-0DB4-9616-E8FC-CD248AC7C843}"/>
              </a:ext>
            </a:extLst>
          </p:cNvPr>
          <p:cNvSpPr txBox="1"/>
          <p:nvPr/>
        </p:nvSpPr>
        <p:spPr>
          <a:xfrm>
            <a:off x="820396" y="3042303"/>
            <a:ext cx="102851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 대신 </a:t>
            </a:r>
            <a:r>
              <a:rPr lang="en-US" altLang="ko-KR" dirty="0"/>
              <a:t>inline</a:t>
            </a:r>
            <a:r>
              <a:rPr lang="ko-KR" altLang="en-US" dirty="0"/>
              <a:t>함수를 사용하면 전처리기에 의해 처리되지 않고</a:t>
            </a:r>
            <a:r>
              <a:rPr lang="en-US" altLang="ko-KR" dirty="0"/>
              <a:t>, </a:t>
            </a:r>
            <a:r>
              <a:rPr lang="ko-KR" altLang="en-US" dirty="0"/>
              <a:t>컴파일러에 의해서 처리가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매크로 함수에는 있지만</a:t>
            </a:r>
            <a:r>
              <a:rPr lang="en-US" altLang="ko-KR" dirty="0"/>
              <a:t>, </a:t>
            </a:r>
            <a:r>
              <a:rPr lang="ko-KR" altLang="en-US" dirty="0"/>
              <a:t>인라인 함수에는 없는 장점이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매크로의 경우 </a:t>
            </a:r>
            <a:r>
              <a:rPr lang="en-US" altLang="ko-KR" dirty="0"/>
              <a:t>x</a:t>
            </a:r>
            <a:r>
              <a:rPr lang="ko-KR" altLang="en-US" dirty="0"/>
              <a:t>의 자료형에 관계가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Inline</a:t>
            </a:r>
            <a:r>
              <a:rPr lang="ko-KR" altLang="en-US" dirty="0"/>
              <a:t>은 </a:t>
            </a:r>
            <a:r>
              <a:rPr lang="en-US" altLang="ko-KR" dirty="0"/>
              <a:t>int</a:t>
            </a:r>
            <a:r>
              <a:rPr lang="ko-KR" altLang="en-US" dirty="0"/>
              <a:t>나 </a:t>
            </a:r>
            <a:r>
              <a:rPr lang="en-US" altLang="ko-KR" dirty="0"/>
              <a:t>float</a:t>
            </a:r>
            <a:r>
              <a:rPr lang="ko-KR" altLang="en-US" dirty="0"/>
              <a:t>의 경우 데이터 손실이 일어난다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=&gt; </a:t>
            </a:r>
            <a:r>
              <a:rPr lang="en-US" altLang="ko-KR" dirty="0" err="1"/>
              <a:t>templete</a:t>
            </a:r>
            <a:r>
              <a:rPr lang="ko-KR" altLang="en-US" dirty="0"/>
              <a:t>을 사용하는 방법은 다음에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41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4A51D6-6A94-362D-D406-7124C355D76E}"/>
              </a:ext>
            </a:extLst>
          </p:cNvPr>
          <p:cNvSpPr txBox="1"/>
          <p:nvPr/>
        </p:nvSpPr>
        <p:spPr>
          <a:xfrm>
            <a:off x="359286" y="151071"/>
            <a:ext cx="79480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Namespace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같은 함수이지만 선언한 사람마다 독립적으로 선언이 가능하도록 하는 것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논리적 그룹의 식별자 컨텍스트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EF8806-D836-0148-37DC-0CEF95B43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78" y="1295974"/>
            <a:ext cx="3629532" cy="54109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738ACD-C56B-1D16-0189-D5596AF71B26}"/>
              </a:ext>
            </a:extLst>
          </p:cNvPr>
          <p:cNvSpPr txBox="1"/>
          <p:nvPr/>
        </p:nvSpPr>
        <p:spPr>
          <a:xfrm>
            <a:off x="4333291" y="1645920"/>
            <a:ext cx="7516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마치 </a:t>
            </a:r>
            <a:r>
              <a:rPr lang="ko-KR" altLang="en-US" dirty="0" err="1"/>
              <a:t>다른사람이</a:t>
            </a:r>
            <a:r>
              <a:rPr lang="ko-KR" altLang="en-US" dirty="0"/>
              <a:t> 같은 함수명을 사용했을 때</a:t>
            </a:r>
            <a:r>
              <a:rPr lang="en-US" altLang="ko-KR" dirty="0"/>
              <a:t>, </a:t>
            </a:r>
            <a:r>
              <a:rPr lang="ko-KR" altLang="en-US" dirty="0"/>
              <a:t>식별할 수 있도록 하는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22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D2099-7A03-8A35-BF8A-277441970F7F}"/>
              </a:ext>
            </a:extLst>
          </p:cNvPr>
          <p:cNvSpPr txBox="1"/>
          <p:nvPr/>
        </p:nvSpPr>
        <p:spPr>
          <a:xfrm>
            <a:off x="345440" y="416560"/>
            <a:ext cx="335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Namespace</a:t>
            </a:r>
            <a:r>
              <a:rPr lang="ko-KR" altLang="en-US" dirty="0"/>
              <a:t> </a:t>
            </a:r>
            <a:r>
              <a:rPr lang="en-US" altLang="ko-KR" dirty="0"/>
              <a:t>::</a:t>
            </a:r>
            <a:r>
              <a:rPr lang="ko-KR" altLang="en-US" dirty="0"/>
              <a:t> 이름공간의 중첩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DB0214-55CC-7AC5-6974-BDA372520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27" y="977437"/>
            <a:ext cx="4669854" cy="56722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F76DB50-6FE6-6839-0C8C-6D3593ECB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805" y="1782899"/>
            <a:ext cx="2462231" cy="196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26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44e44fe-2672-42ad-8fb5-42b5b1c9d50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387B0C8AE407B4DB48941C365F2A8B1" ma:contentTypeVersion="6" ma:contentTypeDescription="새 문서를 만듭니다." ma:contentTypeScope="" ma:versionID="79fd3d21e901b62639be41e7466074c7">
  <xsd:schema xmlns:xsd="http://www.w3.org/2001/XMLSchema" xmlns:xs="http://www.w3.org/2001/XMLSchema" xmlns:p="http://schemas.microsoft.com/office/2006/metadata/properties" xmlns:ns3="044e44fe-2672-42ad-8fb5-42b5b1c9d506" targetNamespace="http://schemas.microsoft.com/office/2006/metadata/properties" ma:root="true" ma:fieldsID="fdc18be6f57152f64a36bd35ba227d72" ns3:_="">
    <xsd:import namespace="044e44fe-2672-42ad-8fb5-42b5b1c9d5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4e44fe-2672-42ad-8fb5-42b5b1c9d5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DBFDE6-D4A4-440C-BFE3-036E990E86FC}">
  <ds:schemaRefs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044e44fe-2672-42ad-8fb5-42b5b1c9d506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18F0738-2418-43CD-979B-9246ABD86B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FE5414-5F94-4FD0-B755-49B0B0D44B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4e44fe-2672-42ad-8fb5-42b5b1c9d5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1783</Words>
  <Application>Microsoft Office PowerPoint</Application>
  <PresentationFormat>와이드스크린</PresentationFormat>
  <Paragraphs>324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돋움체</vt:lpstr>
      <vt:lpstr>맑은 고딕</vt:lpstr>
      <vt:lpstr>Arial</vt:lpstr>
      <vt:lpstr>Office 테마</vt:lpstr>
      <vt:lpstr>C++ 이론 공부</vt:lpstr>
      <vt:lpstr>Index Part 01 C++로의 전환 Part 02 객체지향의 도입 Part 03 객체지향의 전개 Part 04 객체지향의 완성</vt:lpstr>
      <vt:lpstr> Part 01 C++로의 전환 </vt:lpstr>
      <vt:lpstr>PowerPoint 프레젠테이션</vt:lpstr>
      <vt:lpstr>함수 오버로딩(Function Overloading)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Part 02 객체지향의 도입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Part 03 객체지향의 전개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 열혈 C++ 프로그래밍</dc:title>
  <dc:creator>임성민</dc:creator>
  <cp:lastModifiedBy>임성민</cp:lastModifiedBy>
  <cp:revision>3</cp:revision>
  <dcterms:created xsi:type="dcterms:W3CDTF">2023-11-19T06:21:17Z</dcterms:created>
  <dcterms:modified xsi:type="dcterms:W3CDTF">2023-12-13T05:31:09Z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0x010100E387B0C8AE407B4DB48941C365F2A8B1</vt:lpwstr>
  </property>
</Properties>
</file>