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2DE6C-10C7-4EC7-8C3E-DA0F4DA032D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21F0-9C6B-4FAA-8FCE-7B698C1D4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3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EBA-FBCA-4243-80DE-307F5425B5CD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111-A215-4166-8C4B-F464E637E30E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0C44-3AFC-4F8D-8D79-16CEA099A00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4CFA-8EEB-4FD0-A01C-AB1B7C7946C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9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7EB-491B-40A9-BCCF-F5793FD9C37C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336E-C4A1-4C81-8562-478B7B64A962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3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C964-7522-430C-A2A8-A178359474A2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6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4579-0F01-4447-95E9-7C8D8CFC94B9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EC5-FE95-47DC-9B47-DA255C041AF7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1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D9D3-D405-49F1-BDFD-124C3C445D24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1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12DF-E0DE-4E7C-B0E7-B56613CE1EE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D64D6-3A69-4656-B23B-3CDB48C1F58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C6C5-4E3A-41A2-BCA1-25348B5E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5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708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/>
              <a:t>Algorithm Theory</a:t>
            </a:r>
          </a:p>
          <a:p>
            <a:pPr algn="ctr"/>
            <a:r>
              <a:rPr lang="en-US" altLang="ko-KR" sz="5400" dirty="0"/>
              <a:t>for SW Test</a:t>
            </a:r>
            <a:endParaRPr lang="ko-KR" altLang="en-US" sz="5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1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4. Sorting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67AAC-7DE2-3A7D-F5D0-E8571614E3B7}"/>
              </a:ext>
            </a:extLst>
          </p:cNvPr>
          <p:cNvSpPr txBox="1"/>
          <p:nvPr/>
        </p:nvSpPr>
        <p:spPr>
          <a:xfrm>
            <a:off x="243191" y="836579"/>
            <a:ext cx="932248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b="1" dirty="0" err="1"/>
              <a:t>퀵</a:t>
            </a:r>
            <a:r>
              <a:rPr lang="ko-KR" altLang="en-US" sz="1400" b="1" dirty="0"/>
              <a:t> 정렬</a:t>
            </a:r>
            <a:r>
              <a:rPr lang="en-US" altLang="ko-KR" sz="1400" b="1" dirty="0"/>
              <a:t>(Quick Sort)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기준을 설정한 다음 큰 수와 작은 수를 교환한 후 리스트를 반으로 나누는 방식으로 동작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피벗</a:t>
            </a:r>
            <a:r>
              <a:rPr lang="en-US" altLang="ko-KR" sz="1400" dirty="0"/>
              <a:t>(Pivot) : </a:t>
            </a:r>
            <a:r>
              <a:rPr lang="ko-KR" altLang="en-US" sz="1400" dirty="0"/>
              <a:t>큰 숫자와 작은 숫자를 교환할 때</a:t>
            </a:r>
            <a:r>
              <a:rPr lang="en-US" altLang="ko-KR" sz="1400" dirty="0"/>
              <a:t>, </a:t>
            </a:r>
            <a:r>
              <a:rPr lang="ko-KR" altLang="en-US" sz="1400" dirty="0"/>
              <a:t>교환하기 위한 </a:t>
            </a:r>
            <a:r>
              <a:rPr lang="en-US" altLang="ko-KR" sz="1400" dirty="0"/>
              <a:t>‘</a:t>
            </a:r>
            <a:r>
              <a:rPr lang="ko-KR" altLang="en-US" sz="1400" dirty="0"/>
              <a:t>기준</a:t>
            </a:r>
            <a:r>
              <a:rPr lang="en-US" altLang="ko-KR" sz="1400" dirty="0"/>
              <a:t>’</a:t>
            </a:r>
            <a:r>
              <a:rPr lang="ko-KR" altLang="en-US" sz="1400" dirty="0"/>
              <a:t>을 의미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/>
              <a:t>기준 데이터를 설정한 다음 큰 수와 작은 수를 교환한 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리스트를 반으로 나누는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퀵</a:t>
            </a:r>
            <a:r>
              <a:rPr lang="ko-KR" altLang="en-US" sz="1400" dirty="0"/>
              <a:t> 정렬의 </a:t>
            </a:r>
            <a:r>
              <a:rPr lang="ko-KR" altLang="en-US" sz="1400" dirty="0" err="1"/>
              <a:t>시간복잡도는</a:t>
            </a:r>
            <a:r>
              <a:rPr lang="ko-KR" altLang="en-US" sz="1400" dirty="0"/>
              <a:t>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N</a:t>
            </a:r>
            <a:r>
              <a:rPr lang="en-US" altLang="ko-KR" sz="1400" i="1" dirty="0" err="1"/>
              <a:t>log</a:t>
            </a:r>
            <a:r>
              <a:rPr lang="en-US" altLang="ko-KR" sz="1400" dirty="0" err="1"/>
              <a:t>N</a:t>
            </a:r>
            <a:r>
              <a:rPr lang="en-US" altLang="ko-KR" sz="1400" dirty="0"/>
              <a:t>) ~ O(N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리스트의 데이터가 거의 정렬되어 있는 상태라면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매우 느리게 동작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963C4B-94AF-83E4-0233-52106A31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39" y="1732555"/>
            <a:ext cx="5044580" cy="42807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0D2291-C36B-61BB-E4F0-976C8C35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8" y="3429000"/>
            <a:ext cx="4301649" cy="2265584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0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4. Sorting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67AAC-7DE2-3A7D-F5D0-E8571614E3B7}"/>
              </a:ext>
            </a:extLst>
          </p:cNvPr>
          <p:cNvSpPr txBox="1"/>
          <p:nvPr/>
        </p:nvSpPr>
        <p:spPr>
          <a:xfrm>
            <a:off x="243191" y="836579"/>
            <a:ext cx="80849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b="1" dirty="0"/>
              <a:t>계수 정렬</a:t>
            </a:r>
            <a:r>
              <a:rPr lang="en-US" altLang="ko-KR" sz="1400" b="1" dirty="0"/>
              <a:t>(Count Sort)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특정한 조건이 부합할 때만 사용할 수 있지만 매우 빠른 정렬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계수 정렬의 시간 복잡도는 </a:t>
            </a:r>
            <a:r>
              <a:rPr lang="en-US" altLang="ko-KR" sz="1400" dirty="0"/>
              <a:t>O(N + K) (N : </a:t>
            </a:r>
            <a:r>
              <a:rPr lang="ko-KR" altLang="en-US" sz="1400" dirty="0"/>
              <a:t>데이터의 개수</a:t>
            </a:r>
            <a:r>
              <a:rPr lang="en-US" altLang="ko-KR" sz="1400" dirty="0"/>
              <a:t>, K </a:t>
            </a:r>
            <a:r>
              <a:rPr lang="ko-KR" altLang="en-US" sz="1400" dirty="0"/>
              <a:t>데이터의 최대 값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데이터의 값을 리스트와 배열의 인덱스</a:t>
            </a:r>
            <a:r>
              <a:rPr lang="en-US" altLang="ko-KR" sz="1400" dirty="0"/>
              <a:t>(index)</a:t>
            </a:r>
            <a:r>
              <a:rPr lang="ko-KR" altLang="en-US" sz="1400" dirty="0"/>
              <a:t>로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b="1" dirty="0"/>
              <a:t>정렬 라이브러리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파이썬의</a:t>
            </a:r>
            <a:r>
              <a:rPr lang="ko-KR" altLang="en-US" sz="1400" dirty="0"/>
              <a:t> 기본 정렬 라이브러리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en-US" altLang="ko-KR" sz="1400" dirty="0"/>
              <a:t>sorted(</a:t>
            </a:r>
            <a:r>
              <a:rPr lang="ko-KR" altLang="en-US" sz="1400" dirty="0"/>
              <a:t>배열</a:t>
            </a:r>
            <a:r>
              <a:rPr lang="en-US" altLang="ko-KR" sz="1400" dirty="0"/>
              <a:t>, key=lambda)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정렬 라이브러리의 경우 시간 복잡도는 최악의 경우에도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N</a:t>
            </a:r>
            <a:r>
              <a:rPr lang="en-US" altLang="ko-KR" sz="1400" i="1" dirty="0" err="1"/>
              <a:t>log</a:t>
            </a:r>
            <a:r>
              <a:rPr lang="en-US" altLang="ko-KR" sz="1400" dirty="0" err="1"/>
              <a:t>N</a:t>
            </a:r>
            <a:r>
              <a:rPr lang="en-US" altLang="ko-KR" sz="1400" dirty="0"/>
              <a:t>)</a:t>
            </a:r>
            <a:r>
              <a:rPr lang="ko-KR" altLang="en-US" sz="1400" dirty="0"/>
              <a:t>을 보장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D7097B-DD75-2744-DDF6-ADAE830D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46" y="1914525"/>
            <a:ext cx="4619625" cy="15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A2796A-A7EE-0178-1686-9D8B952F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16" y="1941835"/>
            <a:ext cx="2362200" cy="238125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Seong_MI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95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5. Binary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10864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/>
              <a:t>이진 탐색</a:t>
            </a:r>
            <a:r>
              <a:rPr lang="en-US" altLang="ko-KR" sz="1400" dirty="0"/>
              <a:t>(Binary Search) : </a:t>
            </a:r>
            <a:r>
              <a:rPr lang="ko-KR" altLang="en-US" sz="1400" dirty="0"/>
              <a:t>탐색 범위를 반으로 좁혀가며 빠르게 탐색하는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데이터가 무작위일 때는 사용할 수 없지만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이미 정렬되어 있다면 매우 빠르게 데이터를 찾을 수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순차 탐색</a:t>
            </a:r>
            <a:r>
              <a:rPr lang="en-US" altLang="ko-KR" sz="1400" dirty="0"/>
              <a:t>(Sequential Search) : </a:t>
            </a:r>
            <a:r>
              <a:rPr lang="ko-KR" altLang="en-US" sz="1400" dirty="0"/>
              <a:t>리스트 안에 있는 특정한 데이터를 찾기 위해 앞에서부터 데이터를 하나씩 차례대로 확인하는 방법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순차 탐색의 원리와 </a:t>
            </a:r>
            <a:r>
              <a:rPr lang="ko-KR" altLang="en-US" sz="1400" dirty="0" err="1"/>
              <a:t>비슷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/>
              <a:t>이진 탐색은 탐색 범위의 시작점</a:t>
            </a:r>
            <a:r>
              <a:rPr lang="en-US" altLang="ko-KR" sz="1400" dirty="0"/>
              <a:t>, </a:t>
            </a:r>
            <a:r>
              <a:rPr lang="ko-KR" altLang="en-US" sz="1400" dirty="0"/>
              <a:t>끝점</a:t>
            </a:r>
            <a:r>
              <a:rPr lang="en-US" altLang="ko-KR" sz="1400" dirty="0"/>
              <a:t>, </a:t>
            </a:r>
            <a:r>
              <a:rPr lang="ko-KR" altLang="en-US" sz="1400" dirty="0"/>
              <a:t>중간점을 정해서</a:t>
            </a:r>
            <a:r>
              <a:rPr lang="en-US" altLang="ko-KR" sz="1400" dirty="0"/>
              <a:t> </a:t>
            </a:r>
            <a:r>
              <a:rPr lang="ko-KR" altLang="en-US" sz="1400" dirty="0"/>
              <a:t>찾으려는 데이터와 </a:t>
            </a:r>
            <a:r>
              <a:rPr lang="ko-KR" altLang="en-US" sz="1400" dirty="0" err="1"/>
              <a:t>중간점</a:t>
            </a:r>
            <a:r>
              <a:rPr lang="ko-KR" altLang="en-US" sz="1400" dirty="0"/>
              <a:t> 위치에 있는 데이터를 반복적으로 비교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이진 탐색의 시간 복잡도는 </a:t>
            </a:r>
            <a:r>
              <a:rPr lang="en-US" altLang="ko-KR" sz="1400" dirty="0"/>
              <a:t>O(</a:t>
            </a:r>
            <a:r>
              <a:rPr lang="en-US" altLang="ko-KR" sz="1400" i="1" dirty="0" err="1"/>
              <a:t>log</a:t>
            </a:r>
            <a:r>
              <a:rPr lang="en-US" altLang="ko-KR" sz="1400" dirty="0" err="1"/>
              <a:t>N</a:t>
            </a:r>
            <a:r>
              <a:rPr lang="en-US" altLang="ko-KR" sz="1400" dirty="0"/>
              <a:t>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B631B-70A6-5C6A-E86D-E2870E68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05" y="2788351"/>
            <a:ext cx="3422570" cy="33994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239014-0934-35A2-13DE-DA2CB5B5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27" y="2962806"/>
            <a:ext cx="4572521" cy="3613853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2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6. Dynamic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818317"/>
            <a:ext cx="11785599" cy="522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/>
              <a:t>다이나믹 프로그래밍</a:t>
            </a:r>
            <a:r>
              <a:rPr lang="en-US" altLang="ko-KR" sz="1400" dirty="0"/>
              <a:t>(Dynamic Programming) : </a:t>
            </a:r>
            <a:r>
              <a:rPr lang="ko-KR" altLang="en-US" sz="1400" dirty="0"/>
              <a:t>반복되어 계산하는 데이터가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중복되는 데이터를 한번 만 계산 후 리스트에 넣는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피보나치 수열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메모이제이션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Memoization</a:t>
            </a:r>
            <a:r>
              <a:rPr lang="en-US" altLang="ko-KR" sz="1400" dirty="0"/>
              <a:t>) </a:t>
            </a:r>
            <a:r>
              <a:rPr lang="ko-KR" altLang="en-US" sz="1400" dirty="0"/>
              <a:t>기법 </a:t>
            </a:r>
            <a:r>
              <a:rPr lang="en-US" altLang="ko-KR" sz="1400" dirty="0"/>
              <a:t>: </a:t>
            </a:r>
            <a:r>
              <a:rPr lang="ko-KR" altLang="en-US" sz="1400" dirty="0"/>
              <a:t>다이나믹 프로그래밍을 구현하는 방법 중 한 종류</a:t>
            </a:r>
            <a:r>
              <a:rPr lang="en-US" altLang="ko-KR" sz="1400" dirty="0"/>
              <a:t>, </a:t>
            </a:r>
            <a:r>
              <a:rPr lang="ko-KR" altLang="en-US" sz="1400" dirty="0"/>
              <a:t>한 번 구한 결과를 메모리 공간에 메모해두고 같은 식을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    </a:t>
            </a:r>
            <a:r>
              <a:rPr lang="ko-KR" altLang="en-US" sz="1400" dirty="0"/>
              <a:t>다시 호출하면 메모한 결과를 그대로 가져오는 기법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탑 다운 방식</a:t>
            </a:r>
            <a:r>
              <a:rPr lang="en-US" altLang="ko-KR" sz="1400" dirty="0"/>
              <a:t>(Top-Down) : </a:t>
            </a:r>
            <a:r>
              <a:rPr lang="ko-KR" altLang="en-US" sz="1400" dirty="0"/>
              <a:t>큰 문제를 해결하기 위해 작은 문제를 호출</a:t>
            </a:r>
            <a:r>
              <a:rPr lang="en-US" altLang="ko-KR" sz="1400" dirty="0"/>
              <a:t>, </a:t>
            </a:r>
            <a:r>
              <a:rPr lang="ko-KR" altLang="en-US" sz="1400" dirty="0"/>
              <a:t>재귀 함수를 이용하여 다이나믹 프로그래밍 소스코드를 작성하는 방법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바텀</a:t>
            </a:r>
            <a:r>
              <a:rPr lang="ko-KR" altLang="en-US" sz="1400" dirty="0"/>
              <a:t> 업 방식</a:t>
            </a:r>
            <a:r>
              <a:rPr lang="en-US" altLang="ko-KR" sz="1400" dirty="0"/>
              <a:t>(Bottom-Up) : </a:t>
            </a:r>
            <a:r>
              <a:rPr lang="ko-KR" altLang="en-US" sz="1400" dirty="0"/>
              <a:t>작은 문제부터 차근차근 답을 도출하는 방식</a:t>
            </a:r>
            <a:r>
              <a:rPr lang="en-US" altLang="ko-KR" sz="1400" dirty="0"/>
              <a:t>, </a:t>
            </a:r>
            <a:r>
              <a:rPr lang="ko-KR" altLang="en-US" sz="1400" dirty="0"/>
              <a:t>반복문을 이용하여 소스코드를 작성하는 방법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EBC57-F43F-CED6-4004-C0C784BA1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5" y="1660378"/>
            <a:ext cx="4250379" cy="2848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D9B3E-FFDE-FC72-BB0F-0FCF7C92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645" y="1660378"/>
            <a:ext cx="6534150" cy="253365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8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7. Shortest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1202124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최단 경로</a:t>
            </a:r>
            <a:r>
              <a:rPr lang="en-US" altLang="ko-KR" sz="1400" dirty="0"/>
              <a:t>(Shortest Path) : </a:t>
            </a:r>
            <a:r>
              <a:rPr lang="ko-KR" altLang="en-US" sz="1400" dirty="0"/>
              <a:t>한 지점에서 다른 특정 지점까지의 최단 경로를 구해야 하는 경우 </a:t>
            </a:r>
            <a:r>
              <a:rPr lang="en-US" altLang="ko-KR" sz="1400" dirty="0"/>
              <a:t>(ex.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알고리즘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플로이드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워셜</a:t>
            </a:r>
            <a:r>
              <a:rPr lang="ko-KR" altLang="en-US" sz="1400" dirty="0"/>
              <a:t> 알고리즘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최단 경로 알고리즘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Dijkstra</a:t>
            </a:r>
            <a:r>
              <a:rPr lang="en-US" altLang="ko-KR" sz="1400" dirty="0"/>
              <a:t> Algorithm) : </a:t>
            </a:r>
            <a:r>
              <a:rPr lang="ko-KR" altLang="en-US" sz="1400" dirty="0"/>
              <a:t>그래프에서 여러 개의 노드가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특정한 노드에서 출발하여 다른 노드로 가는 각각의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</a:t>
            </a:r>
            <a:r>
              <a:rPr lang="ko-KR" altLang="en-US" sz="1400" dirty="0"/>
              <a:t>최단 경로를 구해주는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▷ 간단한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알고리즘 </a:t>
            </a:r>
            <a:r>
              <a:rPr lang="en-US" altLang="ko-KR" sz="1400" dirty="0"/>
              <a:t>: </a:t>
            </a:r>
            <a:r>
              <a:rPr lang="ko-KR" altLang="en-US" sz="1400" dirty="0"/>
              <a:t>단계마다 </a:t>
            </a:r>
            <a:r>
              <a:rPr lang="en-US" altLang="ko-KR" sz="1400" dirty="0"/>
              <a:t>‘</a:t>
            </a:r>
            <a:r>
              <a:rPr lang="ko-KR" altLang="en-US" sz="1400" dirty="0"/>
              <a:t>방문하지 않은 노드 중에서 최단 거리가 가장 짧은 노드를 선택</a:t>
            </a:r>
            <a:r>
              <a:rPr lang="en-US" altLang="ko-KR" sz="1400" dirty="0"/>
              <a:t>’ </a:t>
            </a:r>
            <a:r>
              <a:rPr lang="ko-KR" altLang="en-US" sz="1400" dirty="0"/>
              <a:t>하기 위해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</a:t>
            </a:r>
            <a:r>
              <a:rPr lang="ko-KR" altLang="en-US" sz="1400" dirty="0"/>
              <a:t>매 단계마다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리스트의 모든 원소를 확인</a:t>
            </a:r>
            <a:r>
              <a:rPr lang="en-US" altLang="ko-KR" sz="1400" dirty="0"/>
              <a:t>(</a:t>
            </a:r>
            <a:r>
              <a:rPr lang="ko-KR" altLang="en-US" sz="1400" dirty="0"/>
              <a:t>순차 탐색</a:t>
            </a:r>
            <a:r>
              <a:rPr lang="en-US" altLang="ko-KR" sz="1400" dirty="0"/>
              <a:t>)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		</a:t>
            </a:r>
            <a:r>
              <a:rPr lang="ko-KR" altLang="en-US" sz="1400" dirty="0"/>
              <a:t>간단한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알고리즘의 시간 복잡도는 </a:t>
            </a:r>
            <a:r>
              <a:rPr lang="en-US" altLang="ko-KR" sz="1400" dirty="0"/>
              <a:t>O(V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80" y="2913086"/>
            <a:ext cx="3186382" cy="3706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855" y="2913086"/>
            <a:ext cx="2665295" cy="3263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15124" y="5400080"/>
            <a:ext cx="3259214" cy="1238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3108539" y="2257425"/>
            <a:ext cx="742950" cy="3314700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39399" y="2875955"/>
            <a:ext cx="2423801" cy="2010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7. Shortest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1202124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최단 경로 알고리즘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Dijkstra</a:t>
            </a:r>
            <a:r>
              <a:rPr lang="en-US" altLang="ko-KR" sz="1400" dirty="0"/>
              <a:t> Algorithm) : </a:t>
            </a:r>
            <a:r>
              <a:rPr lang="ko-KR" altLang="en-US" sz="1400" dirty="0"/>
              <a:t>그래프에서 여러 개의 노드가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특정한 노드에서 출발하여 다른 노드로 가는 각각의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</a:t>
            </a:r>
            <a:r>
              <a:rPr lang="ko-KR" altLang="en-US" sz="1400" dirty="0"/>
              <a:t>최단 경로를 구해주는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▷ 개선된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알고리즘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(Heap) </a:t>
            </a:r>
            <a:r>
              <a:rPr lang="ko-KR" altLang="en-US" sz="1400" dirty="0"/>
              <a:t>자료구조를 사용하여 특정 노드까지의 최단 거리에 대한 정보를 </a:t>
            </a:r>
            <a:r>
              <a:rPr lang="ko-KR" altLang="en-US" sz="1400" dirty="0" err="1"/>
              <a:t>힙에</a:t>
            </a:r>
            <a:r>
              <a:rPr lang="ko-KR" altLang="en-US" sz="1400" dirty="0"/>
              <a:t> 담아서 처리하므로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</a:t>
            </a:r>
            <a:r>
              <a:rPr lang="ko-KR" altLang="en-US" sz="1400" dirty="0"/>
              <a:t>출발 노드로 부터 가장 거리가 짧은 노드를 더욱 빠르게 찾을 수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</a:t>
            </a:r>
            <a:r>
              <a:rPr lang="ko-KR" altLang="en-US" sz="1400" dirty="0"/>
              <a:t>우선 순위 큐</a:t>
            </a:r>
            <a:r>
              <a:rPr lang="en-US" altLang="ko-KR" sz="1400" dirty="0"/>
              <a:t>(Priority Queue)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, </a:t>
            </a:r>
            <a:r>
              <a:rPr lang="ko-KR" altLang="en-US" sz="1400" dirty="0"/>
              <a:t>개선된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알고리즘의 시간 복잡도는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E</a:t>
            </a:r>
            <a:r>
              <a:rPr lang="en-US" altLang="ko-KR" sz="1400" i="1" dirty="0" err="1"/>
              <a:t>log</a:t>
            </a:r>
            <a:r>
              <a:rPr lang="en-US" altLang="ko-KR" sz="1400" dirty="0" err="1"/>
              <a:t>V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우선 순위 큐</a:t>
            </a:r>
            <a:r>
              <a:rPr lang="en-US" altLang="ko-KR" sz="1400" dirty="0"/>
              <a:t>(Priority Queue) : </a:t>
            </a:r>
            <a:r>
              <a:rPr lang="ko-KR" altLang="en-US" sz="1400" dirty="0"/>
              <a:t>우선순위가 가장 높은 데이터를 가장 먼저 삭제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</a:t>
            </a:r>
            <a:r>
              <a:rPr lang="ko-KR" altLang="en-US" sz="1400" dirty="0"/>
              <a:t>데이터의 묶음에서 </a:t>
            </a:r>
            <a:r>
              <a:rPr lang="en-US" altLang="ko-KR" sz="1400" dirty="0"/>
              <a:t>(</a:t>
            </a:r>
            <a:r>
              <a:rPr lang="ko-KR" altLang="en-US" sz="1400" dirty="0"/>
              <a:t>가치</a:t>
            </a:r>
            <a:r>
              <a:rPr lang="en-US" altLang="ko-KR" sz="1400" dirty="0"/>
              <a:t>, </a:t>
            </a:r>
            <a:r>
              <a:rPr lang="ko-KR" altLang="en-US" sz="1400" dirty="0"/>
              <a:t>물건</a:t>
            </a:r>
            <a:r>
              <a:rPr lang="en-US" altLang="ko-KR" sz="1400" dirty="0"/>
              <a:t>)</a:t>
            </a:r>
            <a:r>
              <a:rPr lang="ko-KR" altLang="en-US" sz="1400" dirty="0"/>
              <a:t>으로 사용할 경우</a:t>
            </a:r>
            <a:r>
              <a:rPr lang="en-US" altLang="ko-KR" sz="1400" dirty="0"/>
              <a:t>, ‘</a:t>
            </a:r>
            <a:r>
              <a:rPr lang="ko-KR" altLang="en-US" sz="1400" dirty="0"/>
              <a:t>가치</a:t>
            </a:r>
            <a:r>
              <a:rPr lang="en-US" altLang="ko-KR" sz="1400" dirty="0"/>
              <a:t>’</a:t>
            </a:r>
            <a:r>
              <a:rPr lang="ko-KR" altLang="en-US" sz="1400" dirty="0"/>
              <a:t>가 우선순위로 설정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452812"/>
            <a:ext cx="3333750" cy="255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3452812"/>
            <a:ext cx="4000500" cy="2752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3452812"/>
            <a:ext cx="2457450" cy="1495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0600" y="3418352"/>
            <a:ext cx="1028700" cy="277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7737" y="3418352"/>
            <a:ext cx="3709988" cy="2810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3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7. Shortest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120881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플로이드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워셜</a:t>
            </a:r>
            <a:r>
              <a:rPr lang="ko-KR" altLang="en-US" sz="1400" dirty="0"/>
              <a:t> 알고리즘</a:t>
            </a:r>
            <a:r>
              <a:rPr lang="en-US" altLang="ko-KR" sz="1400" dirty="0"/>
              <a:t>(Floyd-</a:t>
            </a:r>
            <a:r>
              <a:rPr lang="en-US" altLang="ko-KR" sz="1400" dirty="0" err="1"/>
              <a:t>Warshall</a:t>
            </a:r>
            <a:r>
              <a:rPr lang="en-US" altLang="ko-KR" sz="1400" dirty="0"/>
              <a:t> Algorithm) : </a:t>
            </a:r>
            <a:r>
              <a:rPr lang="ko-KR" altLang="en-US" sz="1400" dirty="0"/>
              <a:t>모든 지점에서 다른 모든 지점까지의 최단 경로를 모두 구해야 하는 경우 사용하는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노드의 개수가 </a:t>
            </a:r>
            <a:r>
              <a:rPr lang="en-US" altLang="ko-KR" sz="1400" dirty="0"/>
              <a:t>N</a:t>
            </a:r>
            <a:r>
              <a:rPr lang="ko-KR" altLang="en-US" sz="1400" dirty="0"/>
              <a:t>개일 때 알고리즘상으로 </a:t>
            </a:r>
            <a:r>
              <a:rPr lang="en-US" altLang="ko-KR" sz="1400" dirty="0"/>
              <a:t>N</a:t>
            </a:r>
            <a:r>
              <a:rPr lang="ko-KR" altLang="en-US" sz="1400" dirty="0"/>
              <a:t>번의 단계를 수행하며</a:t>
            </a:r>
            <a:r>
              <a:rPr lang="en-US" altLang="ko-KR" sz="1400" dirty="0"/>
              <a:t>, </a:t>
            </a:r>
            <a:r>
              <a:rPr lang="ko-KR" altLang="en-US" sz="1400" dirty="0"/>
              <a:t>단계마다 </a:t>
            </a:r>
            <a:r>
              <a:rPr lang="en-US" altLang="ko-KR" sz="1400" dirty="0"/>
              <a:t>O(N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)</a:t>
            </a:r>
            <a:r>
              <a:rPr lang="ko-KR" altLang="en-US" sz="1400" dirty="0"/>
              <a:t>의 연산을 통해 </a:t>
            </a:r>
            <a:r>
              <a:rPr lang="en-US" altLang="ko-KR" sz="1400" dirty="0"/>
              <a:t>‘</a:t>
            </a:r>
            <a:r>
              <a:rPr lang="ko-KR" altLang="en-US" sz="1400" dirty="0"/>
              <a:t>현재 노드를 거쳐 가는</a:t>
            </a:r>
            <a:r>
              <a:rPr lang="en-US" altLang="ko-KR" sz="1400" dirty="0"/>
              <a:t>’ </a:t>
            </a:r>
            <a:r>
              <a:rPr lang="ko-KR" altLang="en-US" sz="1400" dirty="0"/>
              <a:t>모든 경로를 고려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따라서 </a:t>
            </a:r>
            <a:r>
              <a:rPr lang="ko-KR" altLang="en-US" sz="1400" dirty="0" err="1"/>
              <a:t>플로이드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워셜</a:t>
            </a:r>
            <a:r>
              <a:rPr lang="ko-KR" altLang="en-US" sz="1400" dirty="0"/>
              <a:t> 알고리즘의 총 시간 복잡도는 </a:t>
            </a:r>
            <a:r>
              <a:rPr lang="en-US" altLang="ko-KR" sz="1400" dirty="0"/>
              <a:t>O(N</a:t>
            </a:r>
            <a:r>
              <a:rPr lang="en-US" altLang="ko-KR" sz="1400" baseline="30000" dirty="0"/>
              <a:t>3</a:t>
            </a:r>
            <a:r>
              <a:rPr lang="en-US" altLang="ko-KR" sz="14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5" y="3199900"/>
            <a:ext cx="3737037" cy="255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3" y="3199900"/>
            <a:ext cx="5768696" cy="255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00137" y="2172839"/>
                <a:ext cx="2791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37" y="2172839"/>
                <a:ext cx="2791725" cy="276999"/>
              </a:xfrm>
              <a:prstGeom prst="rect">
                <a:avLst/>
              </a:prstGeom>
              <a:blipFill>
                <a:blip r:embed="rId4"/>
                <a:stretch>
                  <a:fillRect l="-873" r="-218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6000750" y="3199900"/>
            <a:ext cx="5373409" cy="857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700137" y="2533650"/>
            <a:ext cx="279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667500" y="2533650"/>
            <a:ext cx="0" cy="666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034" y="5506879"/>
            <a:ext cx="84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( C :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거리 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8. Graph Theory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9134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알고리즘 문제를 접했을 때 </a:t>
            </a:r>
            <a:r>
              <a:rPr lang="en-US" altLang="ko-KR" sz="1400" dirty="0"/>
              <a:t>“</a:t>
            </a:r>
            <a:r>
              <a:rPr lang="ko-KR" altLang="en-US" sz="1400" dirty="0"/>
              <a:t>서로 다른 개체</a:t>
            </a:r>
            <a:r>
              <a:rPr lang="en-US" altLang="ko-KR" sz="1400" dirty="0"/>
              <a:t>(</a:t>
            </a:r>
            <a:r>
              <a:rPr lang="ko-KR" altLang="en-US" sz="1400" dirty="0"/>
              <a:t>혹은 객체</a:t>
            </a:r>
            <a:r>
              <a:rPr lang="en-US" altLang="ko-KR" sz="1400" dirty="0"/>
              <a:t>)</a:t>
            </a:r>
            <a:r>
              <a:rPr lang="ko-KR" altLang="en-US" sz="1400" dirty="0"/>
              <a:t>가 연결 되어 있다</a:t>
            </a:r>
            <a:r>
              <a:rPr lang="en-US" altLang="ko-KR" sz="1400" dirty="0"/>
              <a:t>“, “</a:t>
            </a:r>
            <a:r>
              <a:rPr lang="ko-KR" altLang="en-US" sz="1400" dirty="0"/>
              <a:t>여러 개의 도시가 연결되어 있다</a:t>
            </a:r>
            <a:r>
              <a:rPr lang="en-US" altLang="ko-KR" sz="1400" dirty="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 =&gt; </a:t>
            </a:r>
            <a:r>
              <a:rPr lang="ko-KR" altLang="en-US" sz="1400" dirty="0"/>
              <a:t>그래프 알고리즘이라는 것을 인지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그래프와 트리 자료구조의 비교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최단 경로 알고리즘 외의 기타 알고리즘 </a:t>
            </a:r>
            <a:r>
              <a:rPr lang="en-US" altLang="ko-KR" sz="1400" dirty="0"/>
              <a:t>=&gt; </a:t>
            </a:r>
            <a:r>
              <a:rPr lang="ko-KR" altLang="en-US" sz="1400" dirty="0" err="1"/>
              <a:t>서로소</a:t>
            </a:r>
            <a:r>
              <a:rPr lang="ko-KR" altLang="en-US" sz="1400" dirty="0"/>
              <a:t> 집합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크루스칼</a:t>
            </a:r>
            <a:r>
              <a:rPr lang="ko-KR" altLang="en-US" sz="1400" dirty="0"/>
              <a:t> 알고리즘</a:t>
            </a:r>
            <a:r>
              <a:rPr lang="en-US" altLang="ko-KR" sz="1400" dirty="0"/>
              <a:t>, </a:t>
            </a:r>
            <a:r>
              <a:rPr lang="ko-KR" altLang="en-US" sz="1400" dirty="0"/>
              <a:t>위상 정렬 알고리즘</a:t>
            </a:r>
            <a:endParaRPr lang="en-US" altLang="ko-KR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226"/>
              </p:ext>
            </p:extLst>
          </p:nvPr>
        </p:nvGraphicFramePr>
        <p:xfrm>
          <a:off x="589094" y="192768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93152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1297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9248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그래프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트리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0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그래프 혹은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무방향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순환성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순환 및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비순환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비순환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25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루트 노드 존재 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루트 노드가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루트 노드가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5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노드간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관계성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부모와 자식 관계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부모와 자식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5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모델의 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네트워크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계층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38341"/>
                  </a:ext>
                </a:extLst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7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8. Graph Theory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8398453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서로소</a:t>
            </a:r>
            <a:r>
              <a:rPr lang="ko-KR" altLang="en-US" sz="1400" dirty="0"/>
              <a:t> 집합</a:t>
            </a:r>
            <a:r>
              <a:rPr lang="en-US" altLang="ko-KR" sz="1400" dirty="0"/>
              <a:t>(Disjoint Sets)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공통 원소가 없는 두 집합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서로소</a:t>
            </a:r>
            <a:r>
              <a:rPr lang="ko-KR" altLang="en-US" sz="1400" dirty="0"/>
              <a:t> 집합 자료구조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서로소</a:t>
            </a:r>
            <a:r>
              <a:rPr lang="ko-KR" altLang="en-US" sz="1400" dirty="0"/>
              <a:t> 부분 집합들로 나누어진 원소들의 데이터를 처리하기 위한 자료구조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경로 압축 방식의 </a:t>
            </a:r>
            <a:r>
              <a:rPr lang="ko-KR" altLang="en-US" sz="1400" dirty="0" err="1"/>
              <a:t>서로소</a:t>
            </a:r>
            <a:r>
              <a:rPr lang="ko-KR" altLang="en-US" sz="1400" dirty="0"/>
              <a:t> 집합 알고리즘의 시간 복잡도는 </a:t>
            </a:r>
            <a:r>
              <a:rPr lang="en-US" altLang="ko-KR" sz="1400" dirty="0"/>
              <a:t>O(V + </a:t>
            </a:r>
            <a:r>
              <a:rPr lang="en-US" altLang="ko-KR" sz="1400" dirty="0" err="1"/>
              <a:t>M</a:t>
            </a:r>
            <a:r>
              <a:rPr lang="en-US" altLang="ko-KR" sz="1400" i="1" dirty="0" err="1"/>
              <a:t>log</a:t>
            </a:r>
            <a:r>
              <a:rPr lang="en-US" altLang="ko-KR" sz="1400" dirty="0" err="1"/>
              <a:t>V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1" y="1902413"/>
            <a:ext cx="3501030" cy="2740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81" y="1902413"/>
            <a:ext cx="3025880" cy="2740274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8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8. Graph Theory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11830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신장 트리 </a:t>
            </a:r>
            <a:r>
              <a:rPr lang="en-US" altLang="ko-KR" sz="1400" dirty="0"/>
              <a:t>: </a:t>
            </a:r>
            <a:r>
              <a:rPr lang="ko-KR" altLang="en-US" sz="1400" dirty="0"/>
              <a:t>하나의 그래프가 있을 때 모든 노드를 포함하면서 사이클이 존재하지 않는 부분 그래프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크루스칼</a:t>
            </a:r>
            <a:r>
              <a:rPr lang="ko-KR" altLang="en-US" sz="1400" dirty="0"/>
              <a:t> 알고리즘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Kruskal</a:t>
            </a:r>
            <a:r>
              <a:rPr lang="en-US" altLang="ko-KR" sz="1400" dirty="0"/>
              <a:t> Algorithm) : </a:t>
            </a:r>
            <a:r>
              <a:rPr lang="ko-KR" altLang="en-US" sz="1400" dirty="0"/>
              <a:t>신장 트리 중에서 최소 비용으로 만들 수 있는 신장 트리를 찾는 알고리즘 </a:t>
            </a:r>
            <a:r>
              <a:rPr lang="en-US" altLang="ko-KR" sz="1400" dirty="0"/>
              <a:t>(=</a:t>
            </a:r>
            <a:r>
              <a:rPr lang="ko-KR" altLang="en-US" sz="1400" dirty="0"/>
              <a:t>최소 신장 트리 알고리즘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크루스칼</a:t>
            </a:r>
            <a:r>
              <a:rPr lang="ko-KR" altLang="en-US" sz="1400" dirty="0"/>
              <a:t> 알고리즘을 사용했을 때 최종적으로 신장 트리에 포함되는 간선의 개수가 </a:t>
            </a:r>
            <a:r>
              <a:rPr lang="en-US" altLang="ko-KR" sz="1400" dirty="0"/>
              <a:t>‘</a:t>
            </a:r>
            <a:r>
              <a:rPr lang="ko-KR" altLang="en-US" sz="1400" dirty="0"/>
              <a:t>노드의 개수 </a:t>
            </a:r>
            <a:r>
              <a:rPr lang="en-US" altLang="ko-KR" sz="1400" dirty="0"/>
              <a:t>-1’</a:t>
            </a:r>
            <a:r>
              <a:rPr lang="ko-KR" altLang="en-US" sz="1400" dirty="0"/>
              <a:t>과 같다는 특징이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크루스칼</a:t>
            </a:r>
            <a:r>
              <a:rPr lang="ko-KR" altLang="en-US" sz="1400" dirty="0"/>
              <a:t> 알고리즘의 시간 복잡도는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E</a:t>
            </a:r>
            <a:r>
              <a:rPr lang="en-US" altLang="ko-KR" sz="1400" i="1" dirty="0" err="1"/>
              <a:t>log</a:t>
            </a:r>
            <a:r>
              <a:rPr lang="en-US" altLang="ko-KR" sz="1400" dirty="0" err="1"/>
              <a:t>E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7" y="2254497"/>
            <a:ext cx="3007715" cy="2839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71" y="2254497"/>
            <a:ext cx="3517467" cy="251045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463535" y="1199801"/>
            <a:ext cx="2338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80339" y="3636128"/>
            <a:ext cx="3252307" cy="776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7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704" y="1044431"/>
            <a:ext cx="9996794" cy="5878883"/>
          </a:xfrm>
          <a:prstGeom prst="rect">
            <a:avLst/>
          </a:prstGeom>
          <a:noFill/>
        </p:spPr>
        <p:txBody>
          <a:bodyPr vert="horz" wrap="square" numCol="2" rtlCol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Greedy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Implementation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DFS / BFS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DFS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/>
              <a:t>BFS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Sorting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Selection Sort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Insertion Sort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Quick Sort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Count Sort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Sort Library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Dynamic Programming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Shortest Path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err="1"/>
              <a:t>Dijkstra</a:t>
            </a:r>
            <a:r>
              <a:rPr lang="en-US" altLang="ko-KR" dirty="0"/>
              <a:t> Algorithm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Floyd-</a:t>
            </a:r>
            <a:r>
              <a:rPr lang="en-US" altLang="ko-KR" dirty="0" err="1"/>
              <a:t>Warshall</a:t>
            </a:r>
            <a:r>
              <a:rPr lang="en-US" altLang="ko-KR" dirty="0"/>
              <a:t> Algorithm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Graph Theory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Disjoint Sets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err="1"/>
              <a:t>Kruskal</a:t>
            </a:r>
            <a:r>
              <a:rPr lang="en-US" altLang="ko-KR" dirty="0"/>
              <a:t> Algorithm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Topology Sort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8. Graph Theory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8839343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위상 정렬</a:t>
            </a:r>
            <a:r>
              <a:rPr lang="en-US" altLang="ko-KR" sz="1400" dirty="0"/>
              <a:t>(Topology Sort) : </a:t>
            </a:r>
            <a:r>
              <a:rPr lang="ko-KR" altLang="en-US" sz="1400" dirty="0"/>
              <a:t>방향 그래프의 모든 노드를 </a:t>
            </a:r>
            <a:r>
              <a:rPr lang="en-US" altLang="ko-KR" sz="1400" dirty="0"/>
              <a:t>‘</a:t>
            </a:r>
            <a:r>
              <a:rPr lang="ko-KR" altLang="en-US" sz="1400" dirty="0"/>
              <a:t>방향성에 거스르지 않도록 순서대로 나열하는 것</a:t>
            </a:r>
            <a:r>
              <a:rPr lang="en-US" altLang="ko-KR" sz="1400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순서가 정해져 있는 일련의 작업을 차례대로 수행해야 할 때 사용할 수 있는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위상 정렬의 시간 복잡도는 </a:t>
            </a:r>
            <a:r>
              <a:rPr lang="en-US" altLang="ko-KR" sz="1400" dirty="0"/>
              <a:t>O(V + E)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진입차수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indegree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인 노드를 큐에 넣는다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01" y="1934884"/>
            <a:ext cx="2932710" cy="3125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96" y="1934883"/>
            <a:ext cx="2659202" cy="312588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76801" y="5360741"/>
            <a:ext cx="37038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32677" y="3451570"/>
            <a:ext cx="1356395" cy="365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99183" y="2043618"/>
            <a:ext cx="1356395" cy="365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2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 *opinion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13253-2E15-0336-22F3-387607556F77}"/>
              </a:ext>
            </a:extLst>
          </p:cNvPr>
          <p:cNvSpPr txBox="1"/>
          <p:nvPr/>
        </p:nvSpPr>
        <p:spPr>
          <a:xfrm>
            <a:off x="243191" y="836579"/>
            <a:ext cx="6345840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 err="1"/>
              <a:t>그리디</a:t>
            </a:r>
            <a:r>
              <a:rPr lang="ko-KR" altLang="en-US" sz="1400" dirty="0"/>
              <a:t> 알고리즘 풀 때</a:t>
            </a:r>
            <a:r>
              <a:rPr lang="en-US" altLang="ko-KR" sz="1400" dirty="0"/>
              <a:t>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Test </a:t>
            </a:r>
            <a:r>
              <a:rPr lang="ko-KR" altLang="en-US" sz="1400" dirty="0"/>
              <a:t>범위가 아주 넓기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답을 도출하는 과정의 효율성을 생각하기</a:t>
            </a:r>
            <a:r>
              <a:rPr lang="en-US" altLang="ko-KR" sz="1400" dirty="0"/>
              <a:t>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err="1"/>
              <a:t>다익스트라</a:t>
            </a:r>
            <a:r>
              <a:rPr lang="en-US" altLang="ko-KR" sz="1400" dirty="0"/>
              <a:t>? </a:t>
            </a:r>
            <a:r>
              <a:rPr lang="ko-KR" altLang="en-US" sz="1400" dirty="0"/>
              <a:t>우선 순위 큐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? </a:t>
            </a:r>
            <a:r>
              <a:rPr lang="ko-KR" altLang="en-US" sz="1400" dirty="0"/>
              <a:t>을 생각해서 문제 해결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609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1. Greedy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1" y="836579"/>
            <a:ext cx="8523487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주어진 상황을 단순 무식하게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탐욕적으로</a:t>
            </a:r>
            <a:r>
              <a:rPr lang="ko-KR" altLang="en-US" sz="1400" dirty="0"/>
              <a:t> 문제를 푸는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현재 상황에서 지금 당장 좋은 것만 고르는 방법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매 순간 가장 좋아 보이는 것을 선택하며</a:t>
            </a:r>
            <a:r>
              <a:rPr lang="en-US" altLang="ko-KR" sz="1400" dirty="0"/>
              <a:t>, </a:t>
            </a:r>
            <a:r>
              <a:rPr lang="ko-KR" altLang="en-US" sz="1400" dirty="0"/>
              <a:t>현재의 선택이 나중에 미칠 영향에 대해서는 고려하지 않음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주로 정렬 알고리즘과 함께 사용</a:t>
            </a:r>
            <a:endParaRPr lang="en-US" altLang="ko-KR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8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2.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90" y="836579"/>
            <a:ext cx="1075326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구현</a:t>
            </a:r>
            <a:r>
              <a:rPr lang="en-US" altLang="ko-KR" sz="1400" dirty="0"/>
              <a:t>(Implementation) : </a:t>
            </a:r>
            <a:r>
              <a:rPr lang="ko-KR" altLang="en-US" sz="1400" dirty="0"/>
              <a:t>머릿속에 있는 알고리즘을 소스코드로 바꾸는 과정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구현</a:t>
            </a:r>
            <a:r>
              <a:rPr lang="en-US" altLang="ko-KR" sz="1400" dirty="0"/>
              <a:t>	    </a:t>
            </a:r>
            <a:r>
              <a:rPr lang="ko-KR" altLang="en-US" sz="1400" dirty="0"/>
              <a:t>완 전 탐 색 </a:t>
            </a:r>
            <a:r>
              <a:rPr lang="en-US" altLang="ko-KR" sz="1400" dirty="0"/>
              <a:t>: </a:t>
            </a:r>
            <a:r>
              <a:rPr lang="ko-KR" altLang="en-US" sz="1400" dirty="0"/>
              <a:t>모든 경우의 수를 주저 없이 다 계산하는 해결 방법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(</a:t>
            </a:r>
            <a:r>
              <a:rPr lang="ko-KR" altLang="en-US" sz="1400" dirty="0"/>
              <a:t>비효율적인 시간 복잡도를 가지고 있으므로 데이터 개수가 큰 경우에 정상적으로 동작하지 않음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		=&gt; (</a:t>
            </a:r>
            <a:r>
              <a:rPr lang="ko-KR" altLang="en-US" sz="1400" dirty="0"/>
              <a:t>전체 데이터의 개수가 </a:t>
            </a:r>
            <a:r>
              <a:rPr lang="en-US" altLang="ko-KR" sz="1400" dirty="0"/>
              <a:t>100</a:t>
            </a:r>
            <a:r>
              <a:rPr lang="ko-KR" altLang="en-US" sz="1400" dirty="0"/>
              <a:t>만 개 이하일 때 완전 탐색을 사용하면 적절함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    </a:t>
            </a:r>
            <a:r>
              <a:rPr lang="ko-KR" altLang="en-US" sz="1400" dirty="0"/>
              <a:t>시뮬레이션 </a:t>
            </a:r>
            <a:r>
              <a:rPr lang="en-US" altLang="ko-KR" sz="1400" dirty="0"/>
              <a:t>: </a:t>
            </a:r>
            <a:r>
              <a:rPr lang="ko-KR" altLang="en-US" sz="1400" dirty="0"/>
              <a:t>문제에서 제시한 알고리즘을 한 단계씩 차례대로 직접 수행</a:t>
            </a:r>
            <a:endParaRPr lang="en-US" altLang="ko-KR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968375" y="1361281"/>
            <a:ext cx="4661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15312" y="1361281"/>
            <a:ext cx="0" cy="9580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15312" y="2319338"/>
            <a:ext cx="2181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3. DFS / BFS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191" y="836579"/>
            <a:ext cx="86751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※ </a:t>
            </a:r>
            <a:r>
              <a:rPr lang="ko-KR" altLang="en-US" sz="1400" dirty="0"/>
              <a:t>먼저 알아야 할 개념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탐색</a:t>
            </a:r>
            <a:r>
              <a:rPr lang="en-US" altLang="ko-KR" sz="1400" dirty="0"/>
              <a:t>(Search) : </a:t>
            </a:r>
            <a:r>
              <a:rPr lang="ko-KR" altLang="en-US" sz="1400" dirty="0"/>
              <a:t>많은 양의 데이터 중에서 원하는 데이터를 찾는 과정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자료구조</a:t>
            </a:r>
            <a:r>
              <a:rPr lang="en-US" altLang="ko-KR" sz="1400" dirty="0"/>
              <a:t>(Data Structure) : </a:t>
            </a:r>
            <a:r>
              <a:rPr lang="ko-KR" altLang="en-US" sz="1400" dirty="0"/>
              <a:t>데이터를 표현하고 관리하고 처리하기 위한 구조 </a:t>
            </a:r>
            <a:r>
              <a:rPr lang="en-US" altLang="ko-KR" sz="1400" dirty="0"/>
              <a:t>ex)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(Stack), </a:t>
            </a:r>
            <a:r>
              <a:rPr lang="ko-KR" altLang="en-US" sz="1400" dirty="0"/>
              <a:t>큐</a:t>
            </a:r>
            <a:r>
              <a:rPr lang="en-US" altLang="ko-KR" sz="1400" dirty="0"/>
              <a:t>(Queue)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스택</a:t>
            </a:r>
            <a:r>
              <a:rPr lang="en-US" altLang="ko-KR" sz="1400" dirty="0"/>
              <a:t>(Stack) : </a:t>
            </a:r>
            <a:r>
              <a:rPr lang="ko-KR" altLang="en-US" sz="1400" dirty="0"/>
              <a:t>선입후출구조</a:t>
            </a:r>
            <a:r>
              <a:rPr lang="en-US" altLang="ko-KR" sz="1400" dirty="0"/>
              <a:t>(First In Last Out)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▷ </a:t>
            </a:r>
            <a:r>
              <a:rPr lang="en-US" altLang="ko-KR" sz="1400" dirty="0"/>
              <a:t>append()</a:t>
            </a:r>
            <a:r>
              <a:rPr lang="ko-KR" altLang="en-US" sz="1400" dirty="0"/>
              <a:t>를 통해 값을 저장</a:t>
            </a:r>
            <a:r>
              <a:rPr lang="en-US" altLang="ko-KR" sz="1400" dirty="0"/>
              <a:t>, pop()</a:t>
            </a:r>
            <a:r>
              <a:rPr lang="ko-KR" altLang="en-US" sz="1400" dirty="0"/>
              <a:t>을 통해 마지막 넣은 값을 추출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큐</a:t>
            </a:r>
            <a:r>
              <a:rPr lang="en-US" altLang="ko-KR" sz="1400" dirty="0"/>
              <a:t>(Queue) : </a:t>
            </a:r>
            <a:r>
              <a:rPr lang="ko-KR" altLang="en-US" sz="1400" dirty="0"/>
              <a:t>선입선출구조</a:t>
            </a:r>
            <a:r>
              <a:rPr lang="en-US" altLang="ko-KR" sz="1400" dirty="0"/>
              <a:t>(First In First Out)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▷ </a:t>
            </a:r>
            <a:r>
              <a:rPr lang="en-US" altLang="ko-KR" sz="1400" dirty="0"/>
              <a:t>from collections import </a:t>
            </a:r>
            <a:r>
              <a:rPr lang="en-US" altLang="ko-KR" sz="1400" dirty="0" err="1"/>
              <a:t>deque</a:t>
            </a:r>
            <a:r>
              <a:rPr lang="en-US" altLang="ko-KR" sz="1400" dirty="0"/>
              <a:t> </a:t>
            </a:r>
            <a:r>
              <a:rPr lang="ko-KR" altLang="en-US" sz="1400" dirty="0"/>
              <a:t>를 통해 큐</a:t>
            </a:r>
            <a:r>
              <a:rPr lang="en-US" altLang="ko-KR" sz="1400" dirty="0"/>
              <a:t>(Queue)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3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1" y="836579"/>
            <a:ext cx="877996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en-US" altLang="ko-KR" sz="1400" dirty="0"/>
              <a:t>DFS(Depth – First Search) : </a:t>
            </a:r>
            <a:r>
              <a:rPr lang="ko-KR" altLang="en-US" sz="1400" dirty="0"/>
              <a:t>깊이 우선 탐색</a:t>
            </a:r>
            <a:r>
              <a:rPr lang="en-US" altLang="ko-KR" sz="1400" dirty="0"/>
              <a:t>, </a:t>
            </a:r>
            <a:r>
              <a:rPr lang="ko-KR" altLang="en-US" sz="1400" dirty="0"/>
              <a:t>그래프에서 깊은 부분을 우선적으로 탐색하는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en-US" altLang="ko-KR" sz="1400" dirty="0"/>
              <a:t>BFS(Breadth First Search) : </a:t>
            </a:r>
            <a:r>
              <a:rPr lang="ko-KR" altLang="en-US" sz="1400" dirty="0"/>
              <a:t>너비 우선 탐색</a:t>
            </a:r>
            <a:r>
              <a:rPr lang="en-US" altLang="ko-KR" sz="1400" dirty="0"/>
              <a:t>, </a:t>
            </a:r>
            <a:r>
              <a:rPr lang="ko-KR" altLang="en-US" sz="1400" dirty="0"/>
              <a:t>가까운 노드부터 탐색하는 알고리즘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그래프</a:t>
            </a:r>
            <a:r>
              <a:rPr lang="en-US" altLang="ko-KR" sz="1400" dirty="0"/>
              <a:t>(Graph)</a:t>
            </a:r>
            <a:r>
              <a:rPr lang="ko-KR" altLang="en-US" sz="1400" dirty="0"/>
              <a:t>는 노드</a:t>
            </a:r>
            <a:r>
              <a:rPr lang="en-US" altLang="ko-KR" sz="1400" dirty="0"/>
              <a:t>(Node)</a:t>
            </a:r>
            <a:r>
              <a:rPr lang="ko-KR" altLang="en-US" sz="1400" dirty="0"/>
              <a:t>와 간선</a:t>
            </a:r>
            <a:r>
              <a:rPr lang="en-US" altLang="ko-KR" sz="1400" dirty="0"/>
              <a:t>(Edge)</a:t>
            </a:r>
            <a:r>
              <a:rPr lang="ko-KR" altLang="en-US" sz="1400" dirty="0"/>
              <a:t>로 표현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그래프의 표현 방법에는 </a:t>
            </a:r>
            <a:r>
              <a:rPr lang="en-US" altLang="ko-KR" sz="1400" dirty="0"/>
              <a:t>2</a:t>
            </a:r>
            <a:r>
              <a:rPr lang="ko-KR" altLang="en-US" sz="1400" dirty="0"/>
              <a:t>가지 인접 행렬</a:t>
            </a:r>
            <a:r>
              <a:rPr lang="en-US" altLang="ko-KR" sz="1400" dirty="0"/>
              <a:t>(Adjacency Matrix), </a:t>
            </a:r>
            <a:r>
              <a:rPr lang="ko-KR" altLang="en-US" sz="1400" dirty="0"/>
              <a:t>인접 리스트</a:t>
            </a:r>
            <a:r>
              <a:rPr lang="en-US" altLang="ko-KR" sz="1400" dirty="0"/>
              <a:t>(Adjacency List) </a:t>
            </a:r>
            <a:r>
              <a:rPr lang="ko-KR" altLang="en-US" sz="1400" dirty="0"/>
              <a:t>가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인접행렬</a:t>
            </a:r>
            <a:r>
              <a:rPr lang="en-US" altLang="ko-KR" sz="1400" dirty="0"/>
              <a:t>(Adjacency Matrix) : 2</a:t>
            </a:r>
            <a:r>
              <a:rPr lang="ko-KR" altLang="en-US" sz="1400" dirty="0"/>
              <a:t>차원 배열로 그래프의 연결 관계를 표현하는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인접 리스트</a:t>
            </a:r>
            <a:r>
              <a:rPr lang="en-US" altLang="ko-KR" sz="1400" dirty="0"/>
              <a:t>(Adjacency Matrix) : </a:t>
            </a:r>
            <a:r>
              <a:rPr lang="ko-KR" altLang="en-US" sz="1400" dirty="0"/>
              <a:t>리스트로 그래프의 연결 관계를 표현하는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dirty="0" err="1"/>
              <a:t>인접행렬은</a:t>
            </a:r>
            <a:r>
              <a:rPr lang="ko-KR" altLang="en-US" sz="1400" dirty="0"/>
              <a:t> 모든 </a:t>
            </a:r>
            <a:r>
              <a:rPr lang="ko-KR" altLang="en-US" sz="1400" dirty="0" err="1"/>
              <a:t>노드간의</a:t>
            </a:r>
            <a:r>
              <a:rPr lang="ko-KR" altLang="en-US" sz="1400" dirty="0"/>
              <a:t> 정보를 저장하므로 노드 개수가 많을수록 메모리가 불필요하게 낭비됨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인접리스트는 </a:t>
            </a:r>
            <a:r>
              <a:rPr lang="ko-KR" altLang="en-US" sz="1400" dirty="0" err="1"/>
              <a:t>인접행렬</a:t>
            </a:r>
            <a:r>
              <a:rPr lang="ko-KR" altLang="en-US" sz="1400" dirty="0"/>
              <a:t> 방식에 비해 특정한 두 노드가 연결되어 있는지에 대한 정보를 얻는 속도가 느림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en-US" altLang="ko-KR" sz="1400" dirty="0"/>
              <a:t>DFS</a:t>
            </a:r>
            <a:r>
              <a:rPr lang="ko-KR" altLang="en-US" sz="1400" dirty="0"/>
              <a:t>와 </a:t>
            </a:r>
            <a:r>
              <a:rPr lang="en-US" altLang="ko-KR" sz="1400" dirty="0"/>
              <a:t>BFS</a:t>
            </a:r>
            <a:r>
              <a:rPr lang="ko-KR" altLang="en-US" sz="1400" dirty="0"/>
              <a:t>의 동작 원리와 구현 방법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3. DFS / BFS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9222361" y="1533629"/>
            <a:ext cx="1641433" cy="1251531"/>
            <a:chOff x="1772937" y="2390862"/>
            <a:chExt cx="1641433" cy="1251531"/>
          </a:xfrm>
        </p:grpSpPr>
        <p:grpSp>
          <p:nvGrpSpPr>
            <p:cNvPr id="6" name="그룹 5"/>
            <p:cNvGrpSpPr/>
            <p:nvPr/>
          </p:nvGrpSpPr>
          <p:grpSpPr>
            <a:xfrm>
              <a:off x="2383935" y="2390862"/>
              <a:ext cx="441691" cy="394283"/>
              <a:chOff x="2383935" y="2390862"/>
              <a:chExt cx="441691" cy="394283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407640" y="2390862"/>
                <a:ext cx="394283" cy="39428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383935" y="2464892"/>
                <a:ext cx="4416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노드</a:t>
                </a:r>
                <a:endParaRPr lang="en-US" altLang="ko-KR" sz="10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972679" y="3248110"/>
              <a:ext cx="441691" cy="394283"/>
              <a:chOff x="2383935" y="2390862"/>
              <a:chExt cx="441691" cy="39428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407640" y="2390862"/>
                <a:ext cx="394283" cy="39428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83935" y="2464892"/>
                <a:ext cx="4416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노드</a:t>
                </a:r>
                <a:endParaRPr lang="en-US" altLang="ko-KR" sz="1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772937" y="3248110"/>
              <a:ext cx="441691" cy="394283"/>
              <a:chOff x="2383935" y="2390862"/>
              <a:chExt cx="441691" cy="39428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2407640" y="2390862"/>
                <a:ext cx="394283" cy="39428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83935" y="2464892"/>
                <a:ext cx="4416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노드</a:t>
                </a:r>
                <a:endParaRPr lang="en-US" altLang="ko-KR" sz="1000" dirty="0"/>
              </a:p>
            </p:txBody>
          </p:sp>
        </p:grpSp>
        <p:cxnSp>
          <p:nvCxnSpPr>
            <p:cNvPr id="14" name="직선 연결선 13"/>
            <p:cNvCxnSpPr>
              <a:stCxn id="2" idx="3"/>
              <a:endCxn id="11" idx="7"/>
            </p:cNvCxnSpPr>
            <p:nvPr/>
          </p:nvCxnSpPr>
          <p:spPr>
            <a:xfrm flipH="1">
              <a:off x="2133184" y="2727404"/>
              <a:ext cx="332197" cy="5784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2" idx="5"/>
              <a:endCxn id="8" idx="1"/>
            </p:cNvCxnSpPr>
            <p:nvPr/>
          </p:nvCxnSpPr>
          <p:spPr>
            <a:xfrm>
              <a:off x="2744182" y="2727404"/>
              <a:ext cx="309943" cy="5784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7" y="2779931"/>
            <a:ext cx="1605531" cy="5953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7" y="3705451"/>
            <a:ext cx="2654153" cy="63525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97465"/>
              </p:ext>
            </p:extLst>
          </p:nvPr>
        </p:nvGraphicFramePr>
        <p:xfrm>
          <a:off x="569175" y="541582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2896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799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214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BFS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7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동작 원리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재귀 함수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큐 자료구조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467"/>
                  </a:ext>
                </a:extLst>
              </a:tr>
            </a:tbl>
          </a:graphicData>
        </a:graphic>
      </p:graphicFrame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@Seong_MI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61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3. DFS / BFS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7374" y="941083"/>
            <a:ext cx="6976590" cy="1574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DFS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en-US" altLang="ko-KR" sz="1400" dirty="0"/>
              <a:t>1</a:t>
            </a:r>
            <a:r>
              <a:rPr lang="ko-KR" altLang="en-US" sz="1400" dirty="0"/>
              <a:t>번 노드부터</a:t>
            </a:r>
            <a:r>
              <a:rPr lang="en-US" altLang="ko-KR" sz="1400" dirty="0"/>
              <a:t> </a:t>
            </a:r>
            <a:r>
              <a:rPr lang="ko-KR" altLang="en-US" sz="1400" dirty="0"/>
              <a:t>시작해서 방문한 노드는 </a:t>
            </a:r>
            <a:r>
              <a:rPr lang="en-US" altLang="ko-KR" sz="1400" dirty="0"/>
              <a:t>True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방문한 노드에서 방문하지 않은 노드가 있으면 재귀함수를 통해 다음 노드로 진입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1CB70-3D91-40FE-409C-FE2B8E21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2" y="941083"/>
            <a:ext cx="3305175" cy="421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12874F-72F4-47C3-087B-ABBC20B1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2" y="5450192"/>
            <a:ext cx="2762250" cy="466725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3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3. DFS / BFS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7374" y="941083"/>
            <a:ext cx="5782352" cy="1897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BFS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en-US" altLang="ko-KR" sz="1400" dirty="0"/>
              <a:t>1</a:t>
            </a:r>
            <a:r>
              <a:rPr lang="ko-KR" altLang="en-US" sz="1400" dirty="0"/>
              <a:t>번 노드부터</a:t>
            </a:r>
            <a:r>
              <a:rPr lang="en-US" altLang="ko-KR" sz="1400" dirty="0"/>
              <a:t> </a:t>
            </a:r>
            <a:r>
              <a:rPr lang="ko-KR" altLang="en-US" sz="1400" dirty="0"/>
              <a:t>시작해서 방문한 노드는 </a:t>
            </a:r>
            <a:r>
              <a:rPr lang="en-US" altLang="ko-KR" sz="1400" dirty="0"/>
              <a:t>True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방문한 노드에서 방문하지 않은 노드가 있으면 큐</a:t>
            </a:r>
            <a:r>
              <a:rPr lang="en-US" altLang="ko-KR" sz="1400" dirty="0"/>
              <a:t>(Queue)</a:t>
            </a:r>
            <a:r>
              <a:rPr lang="ko-KR" altLang="en-US" sz="1400" dirty="0"/>
              <a:t>에 저장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노드 방문을 다 한 후에는 큐에 저장된 값을 통해 다음 노드로 진입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C842F-E057-15C3-4113-FCC7169B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" y="941083"/>
            <a:ext cx="3128277" cy="55955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33FFCB-3EAE-BE16-643C-8FCE9623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374" y="5781109"/>
            <a:ext cx="2628900" cy="43815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7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4. Sorting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67AAC-7DE2-3A7D-F5D0-E8571614E3B7}"/>
              </a:ext>
            </a:extLst>
          </p:cNvPr>
          <p:cNvSpPr txBox="1"/>
          <p:nvPr/>
        </p:nvSpPr>
        <p:spPr>
          <a:xfrm>
            <a:off x="243191" y="836579"/>
            <a:ext cx="11873763" cy="5544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b="1" dirty="0"/>
              <a:t>정렬</a:t>
            </a:r>
            <a:r>
              <a:rPr lang="en-US" altLang="ko-KR" sz="1400" b="1" dirty="0"/>
              <a:t>(Sorting)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데이터를 특정한 기준에 따라서 순서대로 나열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en-US" altLang="ko-KR" sz="1400" dirty="0"/>
              <a:t>“</a:t>
            </a:r>
            <a:r>
              <a:rPr lang="ko-KR" altLang="en-US" sz="1400" dirty="0"/>
              <a:t>정렬</a:t>
            </a:r>
            <a:r>
              <a:rPr lang="en-US" altLang="ko-KR" sz="1400" dirty="0"/>
              <a:t>” </a:t>
            </a:r>
            <a:r>
              <a:rPr lang="ko-KR" altLang="en-US" sz="1400" dirty="0"/>
              <a:t>알고리즘 공부를 통해 시스템의 효율성을 이해하기 쉬움</a:t>
            </a:r>
            <a:r>
              <a:rPr lang="en-US" altLang="ko-KR" sz="1400" dirty="0"/>
              <a:t>. </a:t>
            </a:r>
            <a:r>
              <a:rPr lang="ko-KR" altLang="en-US" sz="1400" dirty="0"/>
              <a:t>상황에 적절한 정렬 알고리즘 선택을 할 수 있어야 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 </a:t>
            </a:r>
            <a:r>
              <a:rPr lang="ko-KR" altLang="en-US" sz="1400" b="1" dirty="0"/>
              <a:t>선택 정렬</a:t>
            </a:r>
            <a:r>
              <a:rPr lang="en-US" altLang="ko-KR" sz="1400" b="1" dirty="0"/>
              <a:t>(Selection Sort)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가장 작은 데이터를 선택해서 하나씩 정렬하는 가장 원시적인 방법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/>
              <a:t>인덱스</a:t>
            </a:r>
            <a:r>
              <a:rPr lang="en-US" altLang="ko-KR" sz="1400" dirty="0"/>
              <a:t>(Index)</a:t>
            </a:r>
            <a:r>
              <a:rPr lang="ko-KR" altLang="en-US" sz="1400" dirty="0"/>
              <a:t>를 하나씩 사용해서 이중 중첩 반복문을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  <a:r>
              <a:rPr lang="ko-KR" altLang="en-US" sz="1400" dirty="0"/>
              <a:t>사용하여 정렬을 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/>
              <a:t>선택 정렬의 시간 복잡도는 </a:t>
            </a:r>
            <a:r>
              <a:rPr lang="en-US" altLang="ko-KR" sz="1400" dirty="0"/>
              <a:t>O(N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b="1" dirty="0"/>
              <a:t>삽입 정렬</a:t>
            </a:r>
            <a:r>
              <a:rPr lang="en-US" altLang="ko-KR" sz="1400" b="1" dirty="0"/>
              <a:t>(Insertion Sort) : </a:t>
            </a:r>
            <a:r>
              <a:rPr lang="ko-KR" altLang="en-US" sz="1400" dirty="0"/>
              <a:t>특정한 데이터를 적절한 위치에 삽입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  <a:r>
              <a:rPr lang="ko-KR" altLang="en-US" sz="1400" dirty="0"/>
              <a:t>▶ 첫 데이터부터 </a:t>
            </a:r>
            <a:r>
              <a:rPr lang="en-US" altLang="ko-KR" sz="1400" dirty="0"/>
              <a:t>N</a:t>
            </a:r>
            <a:r>
              <a:rPr lang="ko-KR" altLang="en-US" sz="1400" dirty="0"/>
              <a:t>개 까지 인덱스를 하나씩 올려가면서 이전 인덱스의 값을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  <a:r>
              <a:rPr lang="ko-KR" altLang="en-US" sz="1400" dirty="0"/>
              <a:t>비교하면서 정렬을 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ko-KR" altLang="en-US" sz="1400" dirty="0"/>
              <a:t>선택 정렬의 시간 복잡도는 </a:t>
            </a:r>
            <a:r>
              <a:rPr lang="en-US" altLang="ko-KR" sz="1400" dirty="0"/>
              <a:t>O(N) ~ O(N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				</a:t>
            </a:r>
            <a:r>
              <a:rPr lang="ko-KR" altLang="en-US" sz="1400" dirty="0"/>
              <a:t>▶ 리스트의 데이터가 거의 정렬되어 있는 상태라면 매우 빠른 상태로 동작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AED2C5-1927-48A0-0FC0-8AC9464E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6" y="1890995"/>
            <a:ext cx="4519565" cy="21294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CF4F6-EAB6-C2D4-880E-E0F924B4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81" y="1890995"/>
            <a:ext cx="2438400" cy="514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610E3-CE3B-B6CA-A5F5-8411F23FD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36" y="4442118"/>
            <a:ext cx="5162550" cy="1933575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@Seong_MI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1777</Words>
  <Application>Microsoft Office PowerPoint</Application>
  <PresentationFormat>와이드스크린</PresentationFormat>
  <Paragraphs>257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임성민</cp:lastModifiedBy>
  <cp:revision>41</cp:revision>
  <dcterms:created xsi:type="dcterms:W3CDTF">2023-04-14T00:58:53Z</dcterms:created>
  <dcterms:modified xsi:type="dcterms:W3CDTF">2023-05-16T06:08:47Z</dcterms:modified>
</cp:coreProperties>
</file>