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1"/>
  </p:notesMasterIdLst>
  <p:handoutMasterIdLst>
    <p:handoutMasterId r:id="rId12"/>
  </p:handoutMasterIdLst>
  <p:sldIdLst>
    <p:sldId id="256" r:id="rId2"/>
    <p:sldId id="264" r:id="rId3"/>
    <p:sldId id="265" r:id="rId4"/>
    <p:sldId id="266" r:id="rId5"/>
    <p:sldId id="267" r:id="rId6"/>
    <p:sldId id="268" r:id="rId7"/>
    <p:sldId id="262" r:id="rId8"/>
    <p:sldId id="263"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FF00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48" autoAdjust="0"/>
  </p:normalViewPr>
  <p:slideViewPr>
    <p:cSldViewPr snapToGrid="0">
      <p:cViewPr varScale="1">
        <p:scale>
          <a:sx n="37" d="100"/>
          <a:sy n="37" d="100"/>
        </p:scale>
        <p:origin x="148" y="-2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1/5/2022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1/5/2022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1/5/2022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1/5/2022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1/5/2022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1/5/2022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957150" y="4457731"/>
            <a:ext cx="10993549" cy="895244"/>
          </a:xfrm>
        </p:spPr>
        <p:txBody>
          <a:bodyPr>
            <a:noAutofit/>
          </a:bodyPr>
          <a:lstStyle/>
          <a:p>
            <a:r>
              <a:rPr lang="en-US" sz="6000" dirty="0">
                <a:solidFill>
                  <a:schemeClr val="bg1"/>
                </a:solidFill>
              </a:rPr>
              <a:t>Tech design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endParaRPr lang="en-US" dirty="0">
              <a:solidFill>
                <a:srgbClr val="7CEBFF"/>
              </a:solidFill>
            </a:endParaRPr>
          </a:p>
        </p:txBody>
      </p:sp>
      <p:pic>
        <p:nvPicPr>
          <p:cNvPr id="11" name="Picture 10" descr="Whitefish Mountain confirms banner year for ski resorts | The  Spokesman-Review">
            <a:extLst>
              <a:ext uri="{FF2B5EF4-FFF2-40B4-BE49-F238E27FC236}">
                <a16:creationId xmlns:a16="http://schemas.microsoft.com/office/drawing/2014/main" id="{9EE891D1-59B7-4CE0-A49A-577503DA9E25}"/>
              </a:ext>
            </a:extLst>
          </p:cNvPr>
          <p:cNvPicPr>
            <a:picLocks noChangeAspect="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33870" y="0"/>
            <a:ext cx="12550989" cy="8260833"/>
          </a:xfrm>
          <a:prstGeom prst="rect">
            <a:avLst/>
          </a:prstGeom>
          <a:noFill/>
          <a:ln>
            <a:noFill/>
          </a:ln>
        </p:spPr>
      </p:pic>
      <p:sp>
        <p:nvSpPr>
          <p:cNvPr id="4" name="Rectangle: Rounded Corners 3">
            <a:extLst>
              <a:ext uri="{FF2B5EF4-FFF2-40B4-BE49-F238E27FC236}">
                <a16:creationId xmlns:a16="http://schemas.microsoft.com/office/drawing/2014/main" id="{D945B008-AE76-4DF0-8B56-8823E34144D6}"/>
              </a:ext>
            </a:extLst>
          </p:cNvPr>
          <p:cNvSpPr/>
          <p:nvPr/>
        </p:nvSpPr>
        <p:spPr>
          <a:xfrm>
            <a:off x="617260" y="5496598"/>
            <a:ext cx="11092139" cy="159512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A3653F0-FEA3-4B82-AA9D-ECC450F8771E}"/>
              </a:ext>
            </a:extLst>
          </p:cNvPr>
          <p:cNvSpPr txBox="1"/>
          <p:nvPr/>
        </p:nvSpPr>
        <p:spPr>
          <a:xfrm>
            <a:off x="799107" y="5709657"/>
            <a:ext cx="10952987" cy="1231106"/>
          </a:xfrm>
          <a:prstGeom prst="rect">
            <a:avLst/>
          </a:prstGeom>
          <a:noFill/>
        </p:spPr>
        <p:txBody>
          <a:bodyPr wrap="square" rtlCol="0">
            <a:spAutoFit/>
          </a:bodyPr>
          <a:lstStyle/>
          <a:p>
            <a:r>
              <a:rPr lang="en-US" sz="4200" b="1" dirty="0">
                <a:solidFill>
                  <a:schemeClr val="accent3">
                    <a:lumMod val="40000"/>
                    <a:lumOff val="60000"/>
                  </a:schemeClr>
                </a:solidFill>
                <a:latin typeface="Amasis MT Pro Light" panose="02040304050005020304" pitchFamily="18" charset="0"/>
              </a:rPr>
              <a:t>Big Mountain Resort Pricing Model Presentation</a:t>
            </a:r>
          </a:p>
          <a:p>
            <a:pPr lvl="8" algn="ctr"/>
            <a:r>
              <a:rPr lang="en-US" sz="3200" b="1" dirty="0">
                <a:solidFill>
                  <a:schemeClr val="accent3">
                    <a:lumMod val="40000"/>
                    <a:lumOff val="60000"/>
                  </a:schemeClr>
                </a:solidFill>
                <a:latin typeface="Amasis MT Pro Light" panose="02040304050005020304" pitchFamily="18" charset="0"/>
              </a:rPr>
              <a:t>-Rutvi Gohel</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9F0B5F-405C-4240-8CD2-7767F49F65CE}"/>
              </a:ext>
            </a:extLst>
          </p:cNvPr>
          <p:cNvSpPr txBox="1"/>
          <p:nvPr/>
        </p:nvSpPr>
        <p:spPr>
          <a:xfrm>
            <a:off x="315311" y="662150"/>
            <a:ext cx="6600496" cy="2308324"/>
          </a:xfrm>
          <a:prstGeom prst="rect">
            <a:avLst/>
          </a:prstGeom>
          <a:noFill/>
        </p:spPr>
        <p:txBody>
          <a:bodyPr wrap="square" rtlCol="0">
            <a:spAutoFit/>
          </a:bodyPr>
          <a:lstStyle/>
          <a:p>
            <a:pPr lvl="1" algn="just"/>
            <a:r>
              <a:rPr lang="en-US" sz="2400" b="1" u="sng" dirty="0">
                <a:solidFill>
                  <a:srgbClr val="0070C0"/>
                </a:solidFill>
                <a:latin typeface="Arial" panose="020B0604020202020204" pitchFamily="34" charset="0"/>
                <a:cs typeface="Arial" panose="020B0604020202020204" pitchFamily="34" charset="0"/>
              </a:rPr>
              <a:t>Problem Statement</a:t>
            </a:r>
          </a:p>
          <a:p>
            <a:pPr lvl="1" algn="just"/>
            <a:endParaRPr lang="en-US" sz="2000" b="1" u="sng" dirty="0">
              <a:solidFill>
                <a:srgbClr val="0070C0"/>
              </a:solidFill>
              <a:latin typeface="Arial" panose="020B0604020202020204" pitchFamily="34" charset="0"/>
              <a:cs typeface="Arial" panose="020B0604020202020204" pitchFamily="34" charset="0"/>
            </a:endParaRPr>
          </a:p>
          <a:p>
            <a:pPr algn="just"/>
            <a:r>
              <a:rPr lang="en-US" sz="2000" b="0" i="0" dirty="0">
                <a:solidFill>
                  <a:srgbClr val="0070C0"/>
                </a:solidFill>
                <a:effectLst/>
                <a:latin typeface="Arial" panose="020B0604020202020204" pitchFamily="34" charset="0"/>
                <a:cs typeface="Arial" panose="020B0604020202020204" pitchFamily="34" charset="0"/>
              </a:rPr>
              <a:t>What opportunities exist for Big Mountain Resort to effectively develop and implement a new pricing strategy that can maximize capitalization in their facilities investments to offset their recent additional operating cost by $1,540,000 this season.</a:t>
            </a:r>
            <a:endParaRPr lang="en-US" sz="2000" u="sng" dirty="0">
              <a:solidFill>
                <a:srgbClr val="0070C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2BAD244-CCF3-454E-B5D3-E01272ECD303}"/>
              </a:ext>
            </a:extLst>
          </p:cNvPr>
          <p:cNvSpPr txBox="1"/>
          <p:nvPr/>
        </p:nvSpPr>
        <p:spPr>
          <a:xfrm>
            <a:off x="4214648" y="3302749"/>
            <a:ext cx="7062146" cy="3200876"/>
          </a:xfrm>
          <a:prstGeom prst="rect">
            <a:avLst/>
          </a:prstGeom>
          <a:noFill/>
        </p:spPr>
        <p:txBody>
          <a:bodyPr wrap="square" rtlCol="0">
            <a:spAutoFit/>
          </a:bodyPr>
          <a:lstStyle/>
          <a:p>
            <a:pPr lvl="1" algn="just"/>
            <a:r>
              <a:rPr lang="en-US" sz="2400" b="1" u="sng" dirty="0">
                <a:solidFill>
                  <a:srgbClr val="002060"/>
                </a:solidFill>
                <a:latin typeface="Arial" panose="020B0604020202020204" pitchFamily="34" charset="0"/>
                <a:cs typeface="Arial" panose="020B0604020202020204" pitchFamily="34" charset="0"/>
              </a:rPr>
              <a:t>Resort Story</a:t>
            </a:r>
          </a:p>
          <a:p>
            <a:pPr lvl="1" algn="just"/>
            <a:endParaRPr lang="en-US" b="1" u="sng" dirty="0">
              <a:solidFill>
                <a:srgbClr val="002060"/>
              </a:solidFill>
              <a:latin typeface="Arial" panose="020B0604020202020204" pitchFamily="34" charset="0"/>
              <a:cs typeface="Arial" panose="020B0604020202020204" pitchFamily="34" charset="0"/>
            </a:endParaRPr>
          </a:p>
          <a:p>
            <a:pPr algn="just"/>
            <a:r>
              <a:rPr lang="en-US" sz="2000" b="0" i="0" dirty="0">
                <a:solidFill>
                  <a:srgbClr val="002060"/>
                </a:solidFill>
                <a:effectLst/>
                <a:latin typeface="Arial" panose="020B0604020202020204" pitchFamily="34" charset="0"/>
                <a:cs typeface="Arial" panose="020B0604020202020204" pitchFamily="34" charset="0"/>
              </a:rPr>
              <a:t>Big Mountain Resort offers spectacular views of Glacier National Park and Flathead National Forest, with access to 105 trails. Every year about 350,000 people ski or snowboard at Big Mountain. The business expressed a desire for some guidance on how to select a better value for their ticket price. by considering number of changes hoping to reduce cost without reducing ticket price or increasing ticket price.</a:t>
            </a:r>
            <a:endParaRPr lang="en-US" u="sng" dirty="0">
              <a:solidFill>
                <a:srgbClr val="002060"/>
              </a:solidFill>
              <a:latin typeface="Arial" panose="020B0604020202020204" pitchFamily="34" charset="0"/>
              <a:cs typeface="Arial" panose="020B0604020202020204" pitchFamily="34" charset="0"/>
            </a:endParaRPr>
          </a:p>
        </p:txBody>
      </p:sp>
      <p:pic>
        <p:nvPicPr>
          <p:cNvPr id="5" name="Picture 2" descr="Big Mountain Club - Home | Facebook">
            <a:extLst>
              <a:ext uri="{FF2B5EF4-FFF2-40B4-BE49-F238E27FC236}">
                <a16:creationId xmlns:a16="http://schemas.microsoft.com/office/drawing/2014/main" id="{9827185F-E2A8-4FE8-8108-F5988E47D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038" y="3887526"/>
            <a:ext cx="3757791" cy="2500640"/>
          </a:xfrm>
          <a:prstGeom prst="rect">
            <a:avLst/>
          </a:prstGeom>
          <a:noFill/>
          <a:ln>
            <a:solidFill>
              <a:schemeClr val="accent1"/>
            </a:solidFill>
          </a:ln>
          <a:effectLst>
            <a:glow rad="228600">
              <a:schemeClr val="accent1">
                <a:satMod val="175000"/>
                <a:alpha val="40000"/>
              </a:schemeClr>
            </a:glow>
            <a:innerShdw blurRad="63500" dist="50800" dir="8100000">
              <a:schemeClr val="accent1">
                <a:lumMod val="75000"/>
                <a:alpha val="65000"/>
              </a:schemeClr>
            </a:innerShdw>
          </a:effectLst>
          <a:extLst>
            <a:ext uri="{909E8E84-426E-40DD-AFC4-6F175D3DCCD1}">
              <a14:hiddenFill xmlns:a14="http://schemas.microsoft.com/office/drawing/2010/main">
                <a:solidFill>
                  <a:srgbClr val="FFFFFF"/>
                </a:solidFill>
              </a14:hiddenFill>
            </a:ext>
          </a:extLst>
        </p:spPr>
      </p:pic>
      <p:pic>
        <p:nvPicPr>
          <p:cNvPr id="1028" name="Picture 4" descr="Zoo Raffle Ticket — Matthew&amp;#39;s Gift - Offering the Gift of Hope">
            <a:extLst>
              <a:ext uri="{FF2B5EF4-FFF2-40B4-BE49-F238E27FC236}">
                <a16:creationId xmlns:a16="http://schemas.microsoft.com/office/drawing/2014/main" id="{54065EC3-2962-4A6C-A304-D641E2B841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9759" y="833813"/>
            <a:ext cx="3457893" cy="2468936"/>
          </a:xfrm>
          <a:prstGeom prst="rect">
            <a:avLst/>
          </a:prstGeom>
          <a:noFill/>
          <a:effectLst>
            <a:glow rad="228600">
              <a:schemeClr val="accent1">
                <a:satMod val="175000"/>
                <a:alpha val="40000"/>
              </a:schemeClr>
            </a:glow>
            <a:outerShdw blurRad="50800" dist="50800" dir="5400000" algn="ctr" rotWithShape="0">
              <a:schemeClr val="accent3">
                <a:lumMod val="40000"/>
                <a:lumOff val="60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837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F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A2A2E9-37BD-4FCE-B697-3C0DE5D026D2}"/>
              </a:ext>
            </a:extLst>
          </p:cNvPr>
          <p:cNvSpPr txBox="1"/>
          <p:nvPr/>
        </p:nvSpPr>
        <p:spPr>
          <a:xfrm>
            <a:off x="315310" y="662150"/>
            <a:ext cx="11508827" cy="1692771"/>
          </a:xfrm>
          <a:prstGeom prst="rect">
            <a:avLst/>
          </a:prstGeom>
          <a:noFill/>
        </p:spPr>
        <p:txBody>
          <a:bodyPr wrap="square" rtlCol="0">
            <a:spAutoFit/>
          </a:bodyPr>
          <a:lstStyle/>
          <a:p>
            <a:pPr lvl="1" algn="just"/>
            <a:r>
              <a:rPr lang="en-US" sz="2400" b="1" u="sng" dirty="0">
                <a:solidFill>
                  <a:schemeClr val="accent3">
                    <a:lumMod val="60000"/>
                    <a:lumOff val="40000"/>
                  </a:schemeClr>
                </a:solidFill>
                <a:latin typeface="Arial" panose="020B0604020202020204" pitchFamily="34" charset="0"/>
                <a:cs typeface="Arial" panose="020B0604020202020204" pitchFamily="34" charset="0"/>
              </a:rPr>
              <a:t>Resort’s current Pricing Strategy </a:t>
            </a:r>
          </a:p>
          <a:p>
            <a:pPr lvl="1" algn="just"/>
            <a:endParaRPr lang="en-US" sz="2000" b="1" u="sng" dirty="0">
              <a:solidFill>
                <a:schemeClr val="accent3">
                  <a:lumMod val="60000"/>
                  <a:lumOff val="40000"/>
                </a:schemeClr>
              </a:solidFill>
              <a:latin typeface="Arial" panose="020B0604020202020204" pitchFamily="34" charset="0"/>
              <a:cs typeface="Arial" panose="020B0604020202020204" pitchFamily="34" charset="0"/>
            </a:endParaRPr>
          </a:p>
          <a:p>
            <a:pPr algn="just"/>
            <a:r>
              <a:rPr lang="en-US" sz="2000" b="0" i="0" dirty="0">
                <a:solidFill>
                  <a:schemeClr val="accent3">
                    <a:lumMod val="60000"/>
                    <a:lumOff val="40000"/>
                  </a:schemeClr>
                </a:solidFill>
                <a:effectLst/>
                <a:latin typeface="Arial" panose="020B0604020202020204" pitchFamily="34" charset="0"/>
                <a:cs typeface="Arial" panose="020B0604020202020204" pitchFamily="34" charset="0"/>
              </a:rPr>
              <a:t>For Big Mountain Resort to base their pricing mainly on just the market average won’t be enough to maximize their capitalization investment and can’t be sustainable to gain an edge over the competition.</a:t>
            </a:r>
          </a:p>
        </p:txBody>
      </p:sp>
      <p:sp>
        <p:nvSpPr>
          <p:cNvPr id="3" name="TextBox 2">
            <a:extLst>
              <a:ext uri="{FF2B5EF4-FFF2-40B4-BE49-F238E27FC236}">
                <a16:creationId xmlns:a16="http://schemas.microsoft.com/office/drawing/2014/main" id="{91FBD46D-A795-4E5B-8587-339B4C176E75}"/>
              </a:ext>
            </a:extLst>
          </p:cNvPr>
          <p:cNvSpPr txBox="1"/>
          <p:nvPr/>
        </p:nvSpPr>
        <p:spPr>
          <a:xfrm>
            <a:off x="99848" y="2810309"/>
            <a:ext cx="11508827" cy="4096506"/>
          </a:xfrm>
          <a:prstGeom prst="rect">
            <a:avLst/>
          </a:prstGeom>
          <a:noFill/>
        </p:spPr>
        <p:txBody>
          <a:bodyPr wrap="square" rtlCol="0">
            <a:spAutoFit/>
          </a:bodyPr>
          <a:lstStyle/>
          <a:p>
            <a:pPr lvl="1" algn="just"/>
            <a:r>
              <a:rPr lang="en-US" sz="2400" b="1" u="sng" dirty="0">
                <a:solidFill>
                  <a:schemeClr val="accent3">
                    <a:lumMod val="60000"/>
                    <a:lumOff val="40000"/>
                  </a:schemeClr>
                </a:solidFill>
                <a:latin typeface="Arial" panose="020B0604020202020204" pitchFamily="34" charset="0"/>
                <a:cs typeface="Arial" panose="020B0604020202020204" pitchFamily="34" charset="0"/>
              </a:rPr>
              <a:t>Recommendations </a:t>
            </a:r>
          </a:p>
          <a:p>
            <a:pPr algn="just"/>
            <a:endParaRPr lang="en-US" sz="2000" dirty="0">
              <a:solidFill>
                <a:schemeClr val="accent3">
                  <a:lumMod val="60000"/>
                  <a:lumOff val="40000"/>
                </a:schemeClr>
              </a:solidFill>
              <a:latin typeface="Arial" panose="020B0604020202020204" pitchFamily="34" charset="0"/>
              <a:cs typeface="Arial" panose="020B0604020202020204" pitchFamily="34" charset="0"/>
            </a:endParaRPr>
          </a:p>
          <a:p>
            <a:pPr marL="285750" marR="0" lvl="0" indent="-285750">
              <a:lnSpc>
                <a:spcPct val="107000"/>
              </a:lnSpc>
              <a:spcBef>
                <a:spcPts val="0"/>
              </a:spcBef>
              <a:spcAft>
                <a:spcPts val="800"/>
              </a:spcAft>
              <a:buFont typeface="Wingdings" panose="05000000000000000000" pitchFamily="2" charset="2"/>
              <a:buChar char="Ø"/>
            </a:pPr>
            <a:r>
              <a:rPr lang="en-US" sz="2000" dirty="0">
                <a:solidFill>
                  <a:schemeClr val="accent3">
                    <a:lumMod val="60000"/>
                    <a:lumOff val="40000"/>
                  </a:schemeClr>
                </a:solidFill>
                <a:effectLst/>
                <a:latin typeface="Arial" panose="020B0604020202020204" pitchFamily="34" charset="0"/>
                <a:ea typeface="Times New Roman" panose="02020603050405020304" pitchFamily="18" charset="0"/>
                <a:cs typeface="Arial" panose="020B0604020202020204" pitchFamily="34" charset="0"/>
              </a:rPr>
              <a:t>Our Model suggests that Mountain Resort’s ticket price is lower than the predicted model by 16.31%, and the resort have many potential scenarios for either cutting costs by closing runs or increasing ticket price by increasing vertical drop, adding acres snow making or increasing the longest run.</a:t>
            </a:r>
            <a:endParaRPr lang="en-US" sz="2000" dirty="0">
              <a:solidFill>
                <a:schemeClr val="accent3">
                  <a:lumMod val="60000"/>
                  <a:lumOff val="40000"/>
                </a:schemeClr>
              </a:solidFill>
              <a:effectLst/>
              <a:latin typeface="Arial" panose="020B0604020202020204" pitchFamily="34" charset="0"/>
              <a:ea typeface="Calibri" panose="020F0502020204030204" pitchFamily="34" charset="0"/>
              <a:cs typeface="Arial" panose="020B0604020202020204" pitchFamily="34" charset="0"/>
            </a:endParaRPr>
          </a:p>
          <a:p>
            <a:pPr marL="285750" marR="0" lvl="0" indent="-285750">
              <a:lnSpc>
                <a:spcPct val="107000"/>
              </a:lnSpc>
              <a:spcBef>
                <a:spcPts val="300"/>
              </a:spcBef>
              <a:spcAft>
                <a:spcPts val="800"/>
              </a:spcAft>
              <a:buFont typeface="Wingdings" panose="05000000000000000000" pitchFamily="2" charset="2"/>
              <a:buChar char="Ø"/>
            </a:pPr>
            <a:r>
              <a:rPr lang="en-US" sz="2000" dirty="0">
                <a:solidFill>
                  <a:schemeClr val="accent3">
                    <a:lumMod val="60000"/>
                    <a:lumOff val="40000"/>
                  </a:schemeClr>
                </a:solidFill>
                <a:effectLst/>
                <a:latin typeface="Arial" panose="020B0604020202020204" pitchFamily="34" charset="0"/>
                <a:ea typeface="Times New Roman" panose="02020603050405020304" pitchFamily="18" charset="0"/>
                <a:cs typeface="Arial" panose="020B0604020202020204" pitchFamily="34" charset="0"/>
              </a:rPr>
              <a:t>Increasing the vertical drop by 150 ft would increase the ticket price by 10.44% from $81 to $89.46, resulting in revenue increase by $14,811,594.</a:t>
            </a:r>
            <a:endParaRPr lang="en-US" sz="2000" dirty="0">
              <a:solidFill>
                <a:schemeClr val="accent3">
                  <a:lumMod val="60000"/>
                  <a:lumOff val="40000"/>
                </a:schemeClr>
              </a:solidFill>
              <a:effectLst/>
              <a:latin typeface="Arial" panose="020B0604020202020204" pitchFamily="34" charset="0"/>
              <a:ea typeface="Calibri" panose="020F0502020204030204" pitchFamily="34" charset="0"/>
              <a:cs typeface="Arial" panose="020B0604020202020204" pitchFamily="34" charset="0"/>
            </a:endParaRPr>
          </a:p>
          <a:p>
            <a:pPr marL="285750" marR="0" lvl="0" indent="-285750">
              <a:lnSpc>
                <a:spcPct val="107000"/>
              </a:lnSpc>
              <a:spcBef>
                <a:spcPts val="300"/>
              </a:spcBef>
              <a:spcAft>
                <a:spcPts val="800"/>
              </a:spcAft>
              <a:buFont typeface="Wingdings" panose="05000000000000000000" pitchFamily="2" charset="2"/>
              <a:buChar char="Ø"/>
            </a:pPr>
            <a:r>
              <a:rPr lang="en-US" sz="2000" dirty="0">
                <a:solidFill>
                  <a:schemeClr val="accent3">
                    <a:lumMod val="60000"/>
                    <a:lumOff val="40000"/>
                  </a:schemeClr>
                </a:solidFill>
                <a:effectLst/>
                <a:latin typeface="Arial" panose="020B0604020202020204" pitchFamily="34" charset="0"/>
                <a:ea typeface="Times New Roman" panose="02020603050405020304" pitchFamily="18" charset="0"/>
                <a:cs typeface="Arial" panose="020B0604020202020204" pitchFamily="34" charset="0"/>
              </a:rPr>
              <a:t>Adding 2 acres of snow making would increase the ticket price by 12% from $81 to $90.75, resulting in revenue increase by $17,068,841.</a:t>
            </a:r>
            <a:endParaRPr lang="en-US" sz="2000" dirty="0">
              <a:solidFill>
                <a:schemeClr val="accent3">
                  <a:lumMod val="60000"/>
                  <a:lumOff val="40000"/>
                </a:schemeClr>
              </a:solidFill>
              <a:effectLst/>
              <a:latin typeface="Arial" panose="020B0604020202020204" pitchFamily="34" charset="0"/>
              <a:ea typeface="Calibri" panose="020F0502020204030204" pitchFamily="34" charset="0"/>
              <a:cs typeface="Arial" panose="020B0604020202020204" pitchFamily="34" charset="0"/>
            </a:endParaRPr>
          </a:p>
          <a:p>
            <a:pPr marL="342900" indent="-342900" algn="just">
              <a:buFont typeface="Wingdings" panose="05000000000000000000" pitchFamily="2" charset="2"/>
              <a:buChar char="Ø"/>
            </a:pPr>
            <a:endParaRPr lang="en-US" sz="2000" b="0" i="0" dirty="0">
              <a:solidFill>
                <a:schemeClr val="accent3">
                  <a:lumMod val="60000"/>
                  <a:lumOff val="40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2656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FBD46D-A795-4E5B-8587-339B4C176E75}"/>
              </a:ext>
            </a:extLst>
          </p:cNvPr>
          <p:cNvSpPr txBox="1"/>
          <p:nvPr/>
        </p:nvSpPr>
        <p:spPr>
          <a:xfrm>
            <a:off x="283780" y="1347695"/>
            <a:ext cx="5391806" cy="1384995"/>
          </a:xfrm>
          <a:prstGeom prst="rect">
            <a:avLst/>
          </a:prstGeom>
          <a:solidFill>
            <a:srgbClr val="0000FF"/>
          </a:solidFill>
        </p:spPr>
        <p:txBody>
          <a:bodyPr wrap="square" rtlCol="0">
            <a:spAutoFit/>
          </a:bodyPr>
          <a:lstStyle/>
          <a:p>
            <a:pPr lvl="1" algn="just"/>
            <a:r>
              <a:rPr lang="en-US" sz="2800" b="1" dirty="0">
                <a:solidFill>
                  <a:schemeClr val="accent3">
                    <a:lumMod val="60000"/>
                    <a:lumOff val="40000"/>
                  </a:schemeClr>
                </a:solidFill>
                <a:latin typeface="Arial" panose="020B0604020202020204" pitchFamily="34" charset="0"/>
                <a:cs typeface="Arial" panose="020B0604020202020204" pitchFamily="34" charset="0"/>
              </a:rPr>
              <a:t>Big Mountain’s Ticket Price compared to other resorts’ price.</a:t>
            </a:r>
          </a:p>
        </p:txBody>
      </p:sp>
      <p:pic>
        <p:nvPicPr>
          <p:cNvPr id="5" name="Picture 4">
            <a:extLst>
              <a:ext uri="{FF2B5EF4-FFF2-40B4-BE49-F238E27FC236}">
                <a16:creationId xmlns:a16="http://schemas.microsoft.com/office/drawing/2014/main" id="{12E8E138-4009-40BE-A14C-C1125791F44D}"/>
              </a:ext>
            </a:extLst>
          </p:cNvPr>
          <p:cNvPicPr>
            <a:picLocks noChangeAspect="1"/>
          </p:cNvPicPr>
          <p:nvPr/>
        </p:nvPicPr>
        <p:blipFill>
          <a:blip r:embed="rId2"/>
          <a:stretch>
            <a:fillRect/>
          </a:stretch>
        </p:blipFill>
        <p:spPr>
          <a:xfrm>
            <a:off x="404345" y="3038197"/>
            <a:ext cx="5391806" cy="2960885"/>
          </a:xfrm>
          <a:prstGeom prst="rect">
            <a:avLst/>
          </a:prstGeom>
          <a:effectLst>
            <a:glow rad="101600">
              <a:schemeClr val="accent3">
                <a:satMod val="175000"/>
                <a:alpha val="40000"/>
              </a:schemeClr>
            </a:glow>
          </a:effectLst>
        </p:spPr>
      </p:pic>
      <p:sp>
        <p:nvSpPr>
          <p:cNvPr id="6" name="TextBox 5">
            <a:extLst>
              <a:ext uri="{FF2B5EF4-FFF2-40B4-BE49-F238E27FC236}">
                <a16:creationId xmlns:a16="http://schemas.microsoft.com/office/drawing/2014/main" id="{2ABEA0C6-A506-4B6B-BDF1-7AAC2F42DE66}"/>
              </a:ext>
            </a:extLst>
          </p:cNvPr>
          <p:cNvSpPr txBox="1"/>
          <p:nvPr/>
        </p:nvSpPr>
        <p:spPr>
          <a:xfrm>
            <a:off x="5675585" y="987668"/>
            <a:ext cx="6011917" cy="1818594"/>
          </a:xfrm>
          <a:prstGeom prst="rect">
            <a:avLst/>
          </a:prstGeom>
          <a:solidFill>
            <a:srgbClr val="0000FF"/>
          </a:solidFill>
        </p:spPr>
        <p:txBody>
          <a:bodyPr wrap="square" rtlCol="0">
            <a:spAutoFit/>
          </a:bodyPr>
          <a:lstStyle/>
          <a:p>
            <a:pPr lvl="1" algn="just"/>
            <a:r>
              <a:rPr lang="en-US" sz="2800" b="1" dirty="0">
                <a:solidFill>
                  <a:schemeClr val="accent4">
                    <a:lumMod val="60000"/>
                    <a:lumOff val="40000"/>
                  </a:schemeClr>
                </a:solidFill>
                <a:latin typeface="Arial" panose="020B0604020202020204" pitchFamily="34" charset="0"/>
                <a:cs typeface="Arial" panose="020B0604020202020204" pitchFamily="34" charset="0"/>
              </a:rPr>
              <a:t>Big Mountain is doing well for vertical drop but there are still quite a few resorts with a greater drops.</a:t>
            </a:r>
          </a:p>
        </p:txBody>
      </p:sp>
      <p:pic>
        <p:nvPicPr>
          <p:cNvPr id="8" name="Picture 7">
            <a:extLst>
              <a:ext uri="{FF2B5EF4-FFF2-40B4-BE49-F238E27FC236}">
                <a16:creationId xmlns:a16="http://schemas.microsoft.com/office/drawing/2014/main" id="{8352DF0B-AF0F-47FD-AE46-FDEC3595929E}"/>
              </a:ext>
            </a:extLst>
          </p:cNvPr>
          <p:cNvPicPr>
            <a:picLocks noChangeAspect="1"/>
          </p:cNvPicPr>
          <p:nvPr/>
        </p:nvPicPr>
        <p:blipFill>
          <a:blip r:embed="rId3"/>
          <a:stretch>
            <a:fillRect/>
          </a:stretch>
        </p:blipFill>
        <p:spPr>
          <a:xfrm>
            <a:off x="6096000" y="3038196"/>
            <a:ext cx="5591502" cy="2960885"/>
          </a:xfrm>
          <a:prstGeom prst="rect">
            <a:avLst/>
          </a:prstGeom>
        </p:spPr>
      </p:pic>
    </p:spTree>
    <p:extLst>
      <p:ext uri="{BB962C8B-B14F-4D97-AF65-F5344CB8AC3E}">
        <p14:creationId xmlns:p14="http://schemas.microsoft.com/office/powerpoint/2010/main" val="173220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FF"/>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583569-F151-4F43-A12D-F85F33908DEC}"/>
              </a:ext>
            </a:extLst>
          </p:cNvPr>
          <p:cNvPicPr>
            <a:picLocks noChangeAspect="1"/>
          </p:cNvPicPr>
          <p:nvPr/>
        </p:nvPicPr>
        <p:blipFill>
          <a:blip r:embed="rId2"/>
          <a:stretch>
            <a:fillRect/>
          </a:stretch>
        </p:blipFill>
        <p:spPr>
          <a:xfrm>
            <a:off x="6829054" y="810734"/>
            <a:ext cx="4716028" cy="2527710"/>
          </a:xfrm>
          <a:prstGeom prst="rect">
            <a:avLst/>
          </a:prstGeom>
          <a:effectLst>
            <a:glow rad="127000">
              <a:srgbClr val="FFFF00"/>
            </a:glow>
          </a:effectLst>
        </p:spPr>
      </p:pic>
      <p:sp>
        <p:nvSpPr>
          <p:cNvPr id="9" name="TextBox 8">
            <a:extLst>
              <a:ext uri="{FF2B5EF4-FFF2-40B4-BE49-F238E27FC236}">
                <a16:creationId xmlns:a16="http://schemas.microsoft.com/office/drawing/2014/main" id="{E3054B74-2C52-4FCE-B34E-DD02F2CD92BB}"/>
              </a:ext>
            </a:extLst>
          </p:cNvPr>
          <p:cNvSpPr txBox="1"/>
          <p:nvPr/>
        </p:nvSpPr>
        <p:spPr>
          <a:xfrm>
            <a:off x="646918" y="1166648"/>
            <a:ext cx="5822731" cy="1815882"/>
          </a:xfrm>
          <a:prstGeom prst="rect">
            <a:avLst/>
          </a:prstGeom>
          <a:noFill/>
        </p:spPr>
        <p:txBody>
          <a:bodyPr wrap="square" rtlCol="0">
            <a:spAutoFit/>
          </a:bodyPr>
          <a:lstStyle/>
          <a:p>
            <a:pPr algn="just"/>
            <a:r>
              <a:rPr lang="en-US" sz="2800" b="1" i="0" dirty="0">
                <a:solidFill>
                  <a:srgbClr val="FFFF00"/>
                </a:solidFill>
                <a:effectLst/>
                <a:latin typeface="Arial" panose="020B0604020202020204" pitchFamily="34" charset="0"/>
                <a:cs typeface="Arial" panose="020B0604020202020204" pitchFamily="34" charset="0"/>
              </a:rPr>
              <a:t>Big Mountain has one of the longest runs. Although it is just over half the length of the longest, the longer ones are rare.</a:t>
            </a:r>
            <a:endParaRPr lang="en-US" sz="2800" b="1" dirty="0">
              <a:solidFill>
                <a:srgbClr val="FFFF00"/>
              </a:solidFill>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17422971-DA68-4ED3-A3ED-FA2F43461B13}"/>
              </a:ext>
            </a:extLst>
          </p:cNvPr>
          <p:cNvPicPr>
            <a:picLocks noChangeAspect="1"/>
          </p:cNvPicPr>
          <p:nvPr/>
        </p:nvPicPr>
        <p:blipFill>
          <a:blip r:embed="rId3"/>
          <a:stretch>
            <a:fillRect/>
          </a:stretch>
        </p:blipFill>
        <p:spPr>
          <a:xfrm>
            <a:off x="646918" y="3469633"/>
            <a:ext cx="4720060" cy="2527710"/>
          </a:xfrm>
          <a:prstGeom prst="rect">
            <a:avLst/>
          </a:prstGeom>
          <a:effectLst>
            <a:glow rad="127000">
              <a:srgbClr val="FFC000"/>
            </a:glow>
          </a:effectLst>
        </p:spPr>
      </p:pic>
      <p:sp>
        <p:nvSpPr>
          <p:cNvPr id="13" name="TextBox 12">
            <a:extLst>
              <a:ext uri="{FF2B5EF4-FFF2-40B4-BE49-F238E27FC236}">
                <a16:creationId xmlns:a16="http://schemas.microsoft.com/office/drawing/2014/main" id="{A836DB12-8D9B-40EA-9B5F-32B75F2DD9C9}"/>
              </a:ext>
            </a:extLst>
          </p:cNvPr>
          <p:cNvSpPr txBox="1"/>
          <p:nvPr/>
        </p:nvSpPr>
        <p:spPr>
          <a:xfrm>
            <a:off x="5649805" y="3825547"/>
            <a:ext cx="5822731" cy="1815882"/>
          </a:xfrm>
          <a:prstGeom prst="rect">
            <a:avLst/>
          </a:prstGeom>
          <a:noFill/>
        </p:spPr>
        <p:txBody>
          <a:bodyPr wrap="square" rtlCol="0">
            <a:spAutoFit/>
          </a:bodyPr>
          <a:lstStyle/>
          <a:p>
            <a:pPr algn="just"/>
            <a:r>
              <a:rPr lang="en-US" sz="2800" b="1" i="0" dirty="0">
                <a:solidFill>
                  <a:srgbClr val="FFC000"/>
                </a:solidFill>
                <a:effectLst/>
                <a:latin typeface="Arial" panose="020B0604020202020204" pitchFamily="34" charset="0"/>
                <a:cs typeface="Arial" panose="020B0604020202020204" pitchFamily="34" charset="0"/>
              </a:rPr>
              <a:t>Big Mountain compares well for the number of runs. There are some resorts with more, but not many.</a:t>
            </a:r>
            <a:endParaRPr lang="en-US" sz="2800" b="1"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536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FF"/>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3054B74-2C52-4FCE-B34E-DD02F2CD92BB}"/>
              </a:ext>
            </a:extLst>
          </p:cNvPr>
          <p:cNvSpPr txBox="1"/>
          <p:nvPr/>
        </p:nvSpPr>
        <p:spPr>
          <a:xfrm>
            <a:off x="646918" y="1259563"/>
            <a:ext cx="5249385" cy="1384995"/>
          </a:xfrm>
          <a:prstGeom prst="rect">
            <a:avLst/>
          </a:prstGeom>
          <a:noFill/>
        </p:spPr>
        <p:txBody>
          <a:bodyPr wrap="square" rtlCol="0">
            <a:spAutoFit/>
          </a:bodyPr>
          <a:lstStyle/>
          <a:p>
            <a:pPr algn="just"/>
            <a:r>
              <a:rPr lang="en-US" sz="2800" b="1" i="0" dirty="0">
                <a:solidFill>
                  <a:srgbClr val="FFFFFF"/>
                </a:solidFill>
                <a:effectLst/>
                <a:latin typeface="Arial" panose="020B0604020202020204" pitchFamily="34" charset="0"/>
                <a:cs typeface="Arial" panose="020B0604020202020204" pitchFamily="34" charset="0"/>
              </a:rPr>
              <a:t>Big Mountain is very high up the league table of snow making area.</a:t>
            </a:r>
            <a:endParaRPr lang="en-US" sz="2800" b="1" dirty="0">
              <a:solidFill>
                <a:srgbClr val="FFFFFF"/>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24D2F7C5-FCB4-40D7-9DE4-909533B6475E}"/>
              </a:ext>
            </a:extLst>
          </p:cNvPr>
          <p:cNvPicPr>
            <a:picLocks noChangeAspect="1"/>
          </p:cNvPicPr>
          <p:nvPr/>
        </p:nvPicPr>
        <p:blipFill>
          <a:blip r:embed="rId2"/>
          <a:stretch>
            <a:fillRect/>
          </a:stretch>
        </p:blipFill>
        <p:spPr>
          <a:xfrm>
            <a:off x="6614908" y="692396"/>
            <a:ext cx="4482127" cy="2492238"/>
          </a:xfrm>
          <a:prstGeom prst="rect">
            <a:avLst/>
          </a:prstGeom>
          <a:effectLst>
            <a:glow rad="127000">
              <a:schemeClr val="accent3">
                <a:lumMod val="20000"/>
                <a:lumOff val="80000"/>
              </a:schemeClr>
            </a:glow>
          </a:effectLst>
        </p:spPr>
      </p:pic>
      <p:pic>
        <p:nvPicPr>
          <p:cNvPr id="5" name="Picture 4">
            <a:extLst>
              <a:ext uri="{FF2B5EF4-FFF2-40B4-BE49-F238E27FC236}">
                <a16:creationId xmlns:a16="http://schemas.microsoft.com/office/drawing/2014/main" id="{8D26B843-ACF7-408D-8B1F-B7CE6D10161A}"/>
              </a:ext>
            </a:extLst>
          </p:cNvPr>
          <p:cNvPicPr>
            <a:picLocks noChangeAspect="1"/>
          </p:cNvPicPr>
          <p:nvPr/>
        </p:nvPicPr>
        <p:blipFill>
          <a:blip r:embed="rId3"/>
          <a:stretch>
            <a:fillRect/>
          </a:stretch>
        </p:blipFill>
        <p:spPr>
          <a:xfrm>
            <a:off x="6614907" y="3476587"/>
            <a:ext cx="4482127" cy="2427819"/>
          </a:xfrm>
          <a:prstGeom prst="rect">
            <a:avLst/>
          </a:prstGeom>
          <a:effectLst>
            <a:glow rad="127000">
              <a:schemeClr val="bg2">
                <a:lumMod val="75000"/>
              </a:schemeClr>
            </a:glow>
          </a:effectLst>
        </p:spPr>
      </p:pic>
      <p:sp>
        <p:nvSpPr>
          <p:cNvPr id="11" name="TextBox 10">
            <a:extLst>
              <a:ext uri="{FF2B5EF4-FFF2-40B4-BE49-F238E27FC236}">
                <a16:creationId xmlns:a16="http://schemas.microsoft.com/office/drawing/2014/main" id="{24555FA6-14EF-4CF0-9346-06BC6670657E}"/>
              </a:ext>
            </a:extLst>
          </p:cNvPr>
          <p:cNvSpPr txBox="1"/>
          <p:nvPr/>
        </p:nvSpPr>
        <p:spPr>
          <a:xfrm>
            <a:off x="518907" y="3782555"/>
            <a:ext cx="6096000" cy="1815882"/>
          </a:xfrm>
          <a:prstGeom prst="rect">
            <a:avLst/>
          </a:prstGeom>
          <a:noFill/>
        </p:spPr>
        <p:txBody>
          <a:bodyPr wrap="square">
            <a:spAutoFit/>
          </a:bodyPr>
          <a:lstStyle/>
          <a:p>
            <a:r>
              <a:rPr lang="en-US" sz="2800" b="1" i="0" dirty="0">
                <a:solidFill>
                  <a:schemeClr val="bg2">
                    <a:lumMod val="75000"/>
                  </a:schemeClr>
                </a:solidFill>
                <a:effectLst/>
                <a:latin typeface="Arial" panose="020B0604020202020204" pitchFamily="34" charset="0"/>
                <a:cs typeface="Arial" panose="020B0604020202020204" pitchFamily="34" charset="0"/>
              </a:rPr>
              <a:t>Big Mountain has amongst the highest number of total chairs, resorts with more appear to be outliers.</a:t>
            </a:r>
            <a:endParaRPr lang="en-US" sz="2800" b="1" dirty="0">
              <a:solidFill>
                <a:schemeClr val="bg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3974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ABFDF4-0A60-45C6-9493-EDDCB2AB1541}"/>
              </a:ext>
            </a:extLst>
          </p:cNvPr>
          <p:cNvSpPr>
            <a:spLocks noGrp="1"/>
          </p:cNvSpPr>
          <p:nvPr>
            <p:ph idx="1"/>
          </p:nvPr>
        </p:nvSpPr>
        <p:spPr>
          <a:xfrm>
            <a:off x="282766" y="2036866"/>
            <a:ext cx="6706613" cy="4941066"/>
          </a:xfrm>
        </p:spPr>
        <p:txBody>
          <a:bodyPr>
            <a:normAutofit/>
          </a:bodyPr>
          <a:lstStyle/>
          <a:p>
            <a:pPr marL="0" indent="0">
              <a:buNone/>
            </a:pPr>
            <a:r>
              <a:rPr lang="en-US" sz="1600"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When it comes to closing 10 used Runs, our Model predicted the following:</a:t>
            </a:r>
            <a:endParaRPr lang="en-US" sz="1600" u="sng" dirty="0">
              <a:solidFill>
                <a:srgbClr val="0000FF"/>
              </a:solidFill>
              <a:latin typeface="Arial" panose="020B0604020202020204" pitchFamily="34" charset="0"/>
              <a:cs typeface="Arial" panose="020B0604020202020204" pitchFamily="34" charset="0"/>
            </a:endParaRPr>
          </a:p>
          <a:p>
            <a:r>
              <a:rPr lang="en-US" b="1"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Closing one run will have no impact on Ticket price or revenue.</a:t>
            </a:r>
            <a:endParaRPr lang="en-US" b="1" dirty="0">
              <a:solidFill>
                <a:srgbClr val="0000FF"/>
              </a:solidFill>
              <a:latin typeface="Arial" panose="020B0604020202020204" pitchFamily="34" charset="0"/>
              <a:ea typeface="Times New Roman" panose="02020603050405020304" pitchFamily="18" charset="0"/>
              <a:cs typeface="Arial" panose="020B0604020202020204" pitchFamily="34" charset="0"/>
            </a:endParaRPr>
          </a:p>
          <a:p>
            <a:r>
              <a:rPr lang="en-US" b="1"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Closing 2 runs reduce support for ticket price and so revenue by $0.4 and $750,000 respectively.</a:t>
            </a:r>
            <a:endParaRPr lang="en-US" b="1" dirty="0">
              <a:solidFill>
                <a:srgbClr val="0000FF"/>
              </a:solidFill>
              <a:latin typeface="Arial" panose="020B0604020202020204" pitchFamily="34" charset="0"/>
              <a:ea typeface="Times New Roman" panose="02020603050405020304" pitchFamily="18" charset="0"/>
              <a:cs typeface="Arial" panose="020B0604020202020204" pitchFamily="34" charset="0"/>
            </a:endParaRPr>
          </a:p>
          <a:p>
            <a:r>
              <a:rPr lang="en-US" b="1"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Closing 3 runs, it seems they may as well close 4 or 5 as there’s same loss in ticket price and revenue by $0.67 and $1.250M respectively.</a:t>
            </a:r>
          </a:p>
          <a:p>
            <a:r>
              <a:rPr lang="en-US" b="1"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Closing 10 runs reduce support for ticket price and so revenue by $1.71 and $3M respectively.</a:t>
            </a:r>
            <a:endParaRPr lang="en-US" b="1" dirty="0">
              <a:solidFill>
                <a:srgbClr val="0000FF"/>
              </a:solidFill>
              <a:latin typeface="Arial" panose="020B0604020202020204" pitchFamily="34" charset="0"/>
              <a:ea typeface="Times New Roman" panose="02020603050405020304" pitchFamily="18" charset="0"/>
              <a:cs typeface="Arial" panose="020B0604020202020204" pitchFamily="34" charset="0"/>
            </a:endParaRPr>
          </a:p>
          <a:p>
            <a:r>
              <a:rPr lang="en-US" b="1"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Because we don’t know the operating cost per used run, we can’t determine how much cost saving will be offset the loss in revenue after closing more than one run.</a:t>
            </a:r>
            <a:endParaRPr lang="en-US" b="1" dirty="0">
              <a:solidFill>
                <a:srgbClr val="0000FF"/>
              </a:solidFill>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p:txBody>
      </p:sp>
      <p:pic>
        <p:nvPicPr>
          <p:cNvPr id="4" name="Picture 3" descr="Chart, histogram&#10;&#10;Description automatically generated">
            <a:extLst>
              <a:ext uri="{FF2B5EF4-FFF2-40B4-BE49-F238E27FC236}">
                <a16:creationId xmlns:a16="http://schemas.microsoft.com/office/drawing/2014/main" id="{5C8862AD-3372-4AC0-B548-EF47062E9990}"/>
              </a:ext>
            </a:extLst>
          </p:cNvPr>
          <p:cNvPicPr>
            <a:picLocks noChangeAspect="1"/>
          </p:cNvPicPr>
          <p:nvPr/>
        </p:nvPicPr>
        <p:blipFill>
          <a:blip r:embed="rId2"/>
          <a:stretch>
            <a:fillRect/>
          </a:stretch>
        </p:blipFill>
        <p:spPr>
          <a:xfrm>
            <a:off x="7241537" y="1858303"/>
            <a:ext cx="4532182" cy="2470218"/>
          </a:xfrm>
          <a:prstGeom prst="rect">
            <a:avLst/>
          </a:prstGeom>
        </p:spPr>
      </p:pic>
      <p:pic>
        <p:nvPicPr>
          <p:cNvPr id="5" name="Picture 4" descr="Chart, line chart&#10;&#10;Description automatically generated">
            <a:extLst>
              <a:ext uri="{FF2B5EF4-FFF2-40B4-BE49-F238E27FC236}">
                <a16:creationId xmlns:a16="http://schemas.microsoft.com/office/drawing/2014/main" id="{87C2446C-798D-46F4-961C-007EA1063B65}"/>
              </a:ext>
            </a:extLst>
          </p:cNvPr>
          <p:cNvPicPr>
            <a:picLocks noChangeAspect="1"/>
          </p:cNvPicPr>
          <p:nvPr/>
        </p:nvPicPr>
        <p:blipFill>
          <a:blip r:embed="rId3"/>
          <a:stretch>
            <a:fillRect/>
          </a:stretch>
        </p:blipFill>
        <p:spPr>
          <a:xfrm>
            <a:off x="7241537" y="4388531"/>
            <a:ext cx="4532182" cy="2350828"/>
          </a:xfrm>
          <a:prstGeom prst="rect">
            <a:avLst/>
          </a:prstGeom>
        </p:spPr>
      </p:pic>
      <p:sp>
        <p:nvSpPr>
          <p:cNvPr id="7" name="Title 1">
            <a:extLst>
              <a:ext uri="{FF2B5EF4-FFF2-40B4-BE49-F238E27FC236}">
                <a16:creationId xmlns:a16="http://schemas.microsoft.com/office/drawing/2014/main" id="{5BEF0B04-8B63-40BC-93B3-750C5B056FF8}"/>
              </a:ext>
            </a:extLst>
          </p:cNvPr>
          <p:cNvSpPr txBox="1">
            <a:spLocks/>
          </p:cNvSpPr>
          <p:nvPr/>
        </p:nvSpPr>
        <p:spPr>
          <a:xfrm>
            <a:off x="418281" y="-94594"/>
            <a:ext cx="10990698" cy="717473"/>
          </a:xfrm>
          <a:prstGeom prst="rect">
            <a:avLst/>
          </a:prstGeom>
        </p:spPr>
        <p:txBody>
          <a:bodyPr vert="horz" lIns="91440" tIns="45720" rIns="91440" bIns="45720" rtlCol="0" anchor="b">
            <a:normAutofit fontScale="90000" lnSpcReduction="2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atin typeface="Aharoni" panose="02010803020104030203" pitchFamily="2" charset="-79"/>
                <a:cs typeface="Aharoni" panose="02010803020104030203" pitchFamily="2" charset="-79"/>
              </a:rPr>
              <a:t>Closing </a:t>
            </a:r>
            <a:r>
              <a:rPr lang="en-US" sz="5300">
                <a:solidFill>
                  <a:srgbClr val="FF3300"/>
                </a:solidFill>
                <a:latin typeface="Aharoni" panose="02010803020104030203" pitchFamily="2" charset="-79"/>
                <a:cs typeface="Aharoni" panose="02010803020104030203" pitchFamily="2" charset="-79"/>
              </a:rPr>
              <a:t>10</a:t>
            </a:r>
            <a:r>
              <a:rPr lang="en-US" sz="3600">
                <a:solidFill>
                  <a:srgbClr val="FF3300"/>
                </a:solidFill>
                <a:latin typeface="Aharoni" panose="02010803020104030203" pitchFamily="2" charset="-79"/>
                <a:cs typeface="Aharoni" panose="02010803020104030203" pitchFamily="2" charset="-79"/>
              </a:rPr>
              <a:t> runs</a:t>
            </a:r>
            <a:r>
              <a:rPr lang="en-US">
                <a:latin typeface="Aharoni" panose="02010803020104030203" pitchFamily="2" charset="-79"/>
                <a:cs typeface="Aharoni" panose="02010803020104030203" pitchFamily="2" charset="-79"/>
              </a:rPr>
              <a:t> vs </a:t>
            </a:r>
            <a:r>
              <a:rPr lang="en-US" sz="3600">
                <a:solidFill>
                  <a:srgbClr val="FF0000"/>
                </a:solidFill>
                <a:latin typeface="Aharoni" panose="02010803020104030203" pitchFamily="2" charset="-79"/>
                <a:cs typeface="Aharoni" panose="02010803020104030203" pitchFamily="2" charset="-79"/>
              </a:rPr>
              <a:t>Ticket price &amp; Revenue</a:t>
            </a:r>
            <a:endParaRPr lang="en-US" dirty="0">
              <a:solidFill>
                <a:srgbClr val="FF0000"/>
              </a:solidFill>
              <a:latin typeface="Aharoni" panose="02010803020104030203" pitchFamily="2" charset="-79"/>
              <a:cs typeface="Aharoni" panose="02010803020104030203" pitchFamily="2" charset="-79"/>
            </a:endParaRPr>
          </a:p>
        </p:txBody>
      </p:sp>
      <p:sp>
        <p:nvSpPr>
          <p:cNvPr id="10" name="TextBox 9">
            <a:extLst>
              <a:ext uri="{FF2B5EF4-FFF2-40B4-BE49-F238E27FC236}">
                <a16:creationId xmlns:a16="http://schemas.microsoft.com/office/drawing/2014/main" id="{9B028AF4-783F-43F5-889A-BF5B35023508}"/>
              </a:ext>
            </a:extLst>
          </p:cNvPr>
          <p:cNvSpPr txBox="1"/>
          <p:nvPr/>
        </p:nvSpPr>
        <p:spPr>
          <a:xfrm>
            <a:off x="418281" y="744204"/>
            <a:ext cx="10990698" cy="1292662"/>
          </a:xfrm>
          <a:prstGeom prst="rect">
            <a:avLst/>
          </a:prstGeom>
          <a:noFill/>
        </p:spPr>
        <p:txBody>
          <a:bodyPr wrap="square" rtlCol="0">
            <a:spAutoFit/>
          </a:bodyPr>
          <a:lstStyle/>
          <a:p>
            <a:r>
              <a:rPr lang="en-US" sz="2600" b="1" dirty="0">
                <a:solidFill>
                  <a:srgbClr val="FFFF00"/>
                </a:solidFill>
                <a:latin typeface="Arial" panose="020B0604020202020204" pitchFamily="34" charset="0"/>
                <a:cs typeface="Arial" panose="020B0604020202020204" pitchFamily="34" charset="0"/>
              </a:rPr>
              <a:t>Big Mountain Resort has been reviewing a potential scenario for cutting costs by permanently closing 10 of the least used runs.</a:t>
            </a:r>
          </a:p>
          <a:p>
            <a:endParaRPr lang="en-US" sz="2600" dirty="0">
              <a:solidFill>
                <a:srgbClr val="FFFF00"/>
              </a:solidFill>
            </a:endParaRPr>
          </a:p>
        </p:txBody>
      </p:sp>
    </p:spTree>
    <p:extLst>
      <p:ext uri="{BB962C8B-B14F-4D97-AF65-F5344CB8AC3E}">
        <p14:creationId xmlns:p14="http://schemas.microsoft.com/office/powerpoint/2010/main" val="2312479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86DFEC-7386-4363-B744-DE63F9AC1C40}"/>
              </a:ext>
            </a:extLst>
          </p:cNvPr>
          <p:cNvSpPr txBox="1"/>
          <p:nvPr/>
        </p:nvSpPr>
        <p:spPr>
          <a:xfrm>
            <a:off x="620109" y="798786"/>
            <a:ext cx="4361794" cy="830997"/>
          </a:xfrm>
          <a:prstGeom prst="rect">
            <a:avLst/>
          </a:prstGeom>
          <a:noFill/>
        </p:spPr>
        <p:txBody>
          <a:bodyPr wrap="square" rtlCol="0">
            <a:spAutoFit/>
          </a:bodyPr>
          <a:lstStyle/>
          <a:p>
            <a:r>
              <a:rPr lang="en-US" sz="4800" b="1" dirty="0">
                <a:solidFill>
                  <a:schemeClr val="accent3">
                    <a:lumMod val="20000"/>
                    <a:lumOff val="80000"/>
                  </a:schemeClr>
                </a:solidFill>
                <a:latin typeface="Arial" panose="020B0604020202020204" pitchFamily="34" charset="0"/>
                <a:cs typeface="Arial" panose="020B0604020202020204" pitchFamily="34" charset="0"/>
              </a:rPr>
              <a:t>Conclusion:</a:t>
            </a:r>
          </a:p>
        </p:txBody>
      </p:sp>
      <p:sp>
        <p:nvSpPr>
          <p:cNvPr id="6" name="TextBox 5">
            <a:extLst>
              <a:ext uri="{FF2B5EF4-FFF2-40B4-BE49-F238E27FC236}">
                <a16:creationId xmlns:a16="http://schemas.microsoft.com/office/drawing/2014/main" id="{86E77D47-92CA-492F-8BC5-E6FC36B5D93C}"/>
              </a:ext>
            </a:extLst>
          </p:cNvPr>
          <p:cNvSpPr txBox="1"/>
          <p:nvPr/>
        </p:nvSpPr>
        <p:spPr>
          <a:xfrm>
            <a:off x="336331" y="1954921"/>
            <a:ext cx="11687503" cy="5078313"/>
          </a:xfrm>
          <a:prstGeom prst="rect">
            <a:avLst/>
          </a:prstGeom>
          <a:noFill/>
        </p:spPr>
        <p:txBody>
          <a:bodyPr wrap="square" rtlCol="0">
            <a:spAutoFit/>
          </a:bodyPr>
          <a:lstStyle/>
          <a:p>
            <a:pPr algn="just"/>
            <a:r>
              <a:rPr lang="en-US" b="0" i="0" dirty="0">
                <a:solidFill>
                  <a:srgbClr val="0070C0"/>
                </a:solidFill>
                <a:effectLst/>
                <a:latin typeface="Arial" panose="020B0604020202020204" pitchFamily="34" charset="0"/>
                <a:cs typeface="Arial" panose="020B0604020202020204" pitchFamily="34" charset="0"/>
              </a:rPr>
              <a:t>After applying our Model for ski resort ticket price and leverage it to explore Big Mountain Resort’s potential scenarios for increasing revenue, we can conclude that:</a:t>
            </a:r>
          </a:p>
          <a:p>
            <a:pPr algn="just"/>
            <a:endParaRPr lang="en-US" sz="2400" b="0" i="0" dirty="0">
              <a:solidFill>
                <a:srgbClr val="24292F"/>
              </a:solidFill>
              <a:effectLst/>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ü"/>
            </a:pPr>
            <a:r>
              <a:rPr lang="en-US" sz="2400" b="0" i="0" dirty="0">
                <a:solidFill>
                  <a:srgbClr val="24292F"/>
                </a:solidFill>
                <a:effectLst/>
                <a:latin typeface="Arial" panose="020B0604020202020204" pitchFamily="34" charset="0"/>
                <a:cs typeface="Arial" panose="020B0604020202020204" pitchFamily="34" charset="0"/>
              </a:rPr>
              <a:t>The best scenario where we managed to gain the highest revenue increase possible was by increasing the vertical drop by 150 ft, adding one Chair Lift, adding one run and adding 2 acres of snow making cover. This scenario has increased ticket price by 12% from $81 to $90.75, resulting in a bottom-line increase by $15,528,841, after deducting operating costs = $1.54M.</a:t>
            </a:r>
          </a:p>
          <a:p>
            <a:pPr marL="342900" indent="-342900" algn="just">
              <a:buFont typeface="Wingdings" panose="05000000000000000000" pitchFamily="2" charset="2"/>
              <a:buChar char="ü"/>
            </a:pPr>
            <a:endParaRPr lang="en-US" sz="2400" dirty="0">
              <a:solidFill>
                <a:srgbClr val="24292F"/>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ü"/>
            </a:pPr>
            <a:r>
              <a:rPr lang="en-US" sz="2400" b="0" i="0" dirty="0">
                <a:solidFill>
                  <a:srgbClr val="24292F"/>
                </a:solidFill>
                <a:effectLst/>
                <a:latin typeface="Arial" panose="020B0604020202020204" pitchFamily="34" charset="0"/>
                <a:cs typeface="Arial" panose="020B0604020202020204" pitchFamily="34" charset="0"/>
              </a:rPr>
              <a:t>Due to lack of data in regards of operating cost per used run and weekdays ticket price, our model cannot recommend closing used runs or implementing a dynamic ticket pricing.</a:t>
            </a:r>
          </a:p>
          <a:p>
            <a:pPr algn="just"/>
            <a:br>
              <a:rPr lang="en-US" sz="2400" dirty="0">
                <a:latin typeface="Arial" panose="020B0604020202020204" pitchFamily="34" charset="0"/>
                <a:cs typeface="Arial" panose="020B0604020202020204" pitchFamily="34" charset="0"/>
              </a:rPr>
            </a:br>
            <a:endParaRPr lang="en-US" sz="2400" b="1" dirty="0">
              <a:solidFill>
                <a:schemeClr val="accent3">
                  <a:lumMod val="20000"/>
                  <a:lumOff val="8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0858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356220"/>
          </a:xfrm>
        </p:spPr>
        <p:txBody>
          <a:bodyPr>
            <a:normAutofit fontScale="92500" lnSpcReduction="20000"/>
          </a:bodyPr>
          <a:lstStyle/>
          <a:p>
            <a:r>
              <a:rPr lang="en-US" dirty="0">
                <a:solidFill>
                  <a:schemeClr val="bg2"/>
                </a:solidFill>
              </a:rPr>
              <a:t>RUTVIMGOHEL@GMAIL.com</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107</TotalTime>
  <Words>688</Words>
  <Application>Microsoft Office PowerPoint</Application>
  <PresentationFormat>Widescreen</PresentationFormat>
  <Paragraphs>42</Paragraphs>
  <Slides>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Aharoni</vt:lpstr>
      <vt:lpstr>Amasis MT Pro Light</vt:lpstr>
      <vt:lpstr>Arial</vt:lpstr>
      <vt:lpstr>Calibri</vt:lpstr>
      <vt:lpstr>Gill Sans MT</vt:lpstr>
      <vt:lpstr>Wingdings</vt:lpstr>
      <vt:lpstr>Wingdings 2</vt:lpstr>
      <vt:lpstr>Dividend</vt:lpstr>
      <vt:lpstr>Tech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mc1129009</dc:creator>
  <cp:lastModifiedBy>mc1129009</cp:lastModifiedBy>
  <cp:revision>1</cp:revision>
  <dcterms:created xsi:type="dcterms:W3CDTF">2022-01-05T19:10:07Z</dcterms:created>
  <dcterms:modified xsi:type="dcterms:W3CDTF">2022-01-05T20:57:54Z</dcterms:modified>
</cp:coreProperties>
</file>