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444" r:id="rId6"/>
    <p:sldId id="2445" r:id="rId7"/>
    <p:sldId id="2446" r:id="rId8"/>
    <p:sldId id="2462" r:id="rId9"/>
    <p:sldId id="2449" r:id="rId10"/>
    <p:sldId id="2450" r:id="rId11"/>
    <p:sldId id="2451" r:id="rId12"/>
    <p:sldId id="2452" r:id="rId13"/>
    <p:sldId id="2453" r:id="rId14"/>
    <p:sldId id="2454" r:id="rId15"/>
    <p:sldId id="2460" r:id="rId16"/>
    <p:sldId id="2464" r:id="rId17"/>
    <p:sldId id="2465" r:id="rId18"/>
    <p:sldId id="2466" r:id="rId19"/>
    <p:sldId id="2467" r:id="rId20"/>
    <p:sldId id="2468" r:id="rId21"/>
    <p:sldId id="2469" r:id="rId22"/>
    <p:sldId id="2470" r:id="rId23"/>
    <p:sldId id="2455" r:id="rId24"/>
    <p:sldId id="2456" r:id="rId25"/>
    <p:sldId id="2457" r:id="rId26"/>
    <p:sldId id="2458" r:id="rId27"/>
    <p:sldId id="24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0066"/>
    <a:srgbClr val="FF9999"/>
    <a:srgbClr val="FF7C80"/>
    <a:srgbClr val="00FF00"/>
    <a:srgbClr val="CCFF66"/>
    <a:srgbClr val="05EE55"/>
    <a:srgbClr val="FF9933"/>
    <a:srgbClr val="66FFFF"/>
    <a:srgbClr val="C0F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1" d="100"/>
          <a:sy n="61" d="100"/>
        </p:scale>
        <p:origin x="28" y="48"/>
      </p:cViewPr>
      <p:guideLst/>
    </p:cSldViewPr>
  </p:slideViewPr>
  <p:outlineViewPr>
    <p:cViewPr>
      <p:scale>
        <a:sx n="33" d="100"/>
        <a:sy n="33" d="100"/>
      </p:scale>
      <p:origin x="0" y="-96"/>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5/4/2022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20</a:t>
            </a:fld>
            <a:endParaRPr lang="en-US" dirty="0"/>
          </a:p>
        </p:txBody>
      </p:sp>
    </p:spTree>
    <p:extLst>
      <p:ext uri="{BB962C8B-B14F-4D97-AF65-F5344CB8AC3E}">
        <p14:creationId xmlns:p14="http://schemas.microsoft.com/office/powerpoint/2010/main" val="281423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2" r:id="rId8"/>
    <p:sldLayoutId id="2147483669" r:id="rId9"/>
    <p:sldLayoutId id="2147483666" r:id="rId10"/>
    <p:sldLayoutId id="2147483670" r:id="rId11"/>
    <p:sldLayoutId id="2147483667" r:id="rId12"/>
    <p:sldLayoutId id="2147483668" r:id="rId13"/>
    <p:sldLayoutId id="2147483665"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146171" y="-864295"/>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endParaRPr lang="en-US" b="0" i="0" dirty="0">
              <a:solidFill>
                <a:srgbClr val="22323D"/>
              </a:solidFill>
              <a:effectLst/>
              <a:latin typeface="Open Sans" panose="020B0606030504020204" pitchFamily="34" charset="0"/>
            </a:endParaRPr>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202038"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Laptop Price Prediction</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3813973"/>
            <a:ext cx="6609256" cy="450503"/>
          </a:xfrm>
        </p:spPr>
        <p:txBody>
          <a:bodyPr/>
          <a:lstStyle/>
          <a:p>
            <a:r>
              <a:rPr lang="en-US" dirty="0"/>
              <a:t>Technical Analysis</a:t>
            </a:r>
          </a:p>
        </p:txBody>
      </p:sp>
      <p:grpSp>
        <p:nvGrpSpPr>
          <p:cNvPr id="11" name="Group 10">
            <a:extLst>
              <a:ext uri="{FF2B5EF4-FFF2-40B4-BE49-F238E27FC236}">
                <a16:creationId xmlns:a16="http://schemas.microsoft.com/office/drawing/2014/main" id="{70075D39-90F0-713F-D3E0-69633F8455B4}"/>
              </a:ext>
              <a:ext uri="{C183D7F6-B498-43B3-948B-1728B52AA6E4}">
                <adec:decorative xmlns:adec="http://schemas.microsoft.com/office/drawing/2017/decorative" val="1"/>
              </a:ext>
            </a:extLst>
          </p:cNvPr>
          <p:cNvGrpSpPr/>
          <p:nvPr/>
        </p:nvGrpSpPr>
        <p:grpSpPr>
          <a:xfrm flipH="1">
            <a:off x="-377452" y="5900947"/>
            <a:ext cx="12725575" cy="1196635"/>
            <a:chOff x="883522" y="408327"/>
            <a:chExt cx="5276606" cy="5768636"/>
          </a:xfrm>
        </p:grpSpPr>
        <p:sp>
          <p:nvSpPr>
            <p:cNvPr id="12" name="Rectangle 11">
              <a:extLst>
                <a:ext uri="{FF2B5EF4-FFF2-40B4-BE49-F238E27FC236}">
                  <a16:creationId xmlns:a16="http://schemas.microsoft.com/office/drawing/2014/main" id="{FCEDAC4A-9D21-0DD6-5AA6-C444E151BF6B}"/>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8B9BA368-0228-CE9E-50CD-7128D9468F3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EFF93D78-B7CD-A7DF-8D74-9492712463E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 name="Subtitle 6">
            <a:extLst>
              <a:ext uri="{FF2B5EF4-FFF2-40B4-BE49-F238E27FC236}">
                <a16:creationId xmlns:a16="http://schemas.microsoft.com/office/drawing/2014/main" id="{99B87270-B8EE-6F9B-C4C6-307A80B04463}"/>
              </a:ext>
            </a:extLst>
          </p:cNvPr>
          <p:cNvSpPr txBox="1">
            <a:spLocks/>
          </p:cNvSpPr>
          <p:nvPr/>
        </p:nvSpPr>
        <p:spPr>
          <a:xfrm>
            <a:off x="1852631" y="6250959"/>
            <a:ext cx="10495491" cy="607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30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2000" b="1" i="0" dirty="0">
                <a:effectLst/>
                <a:latin typeface="Congenial Black" panose="02000503040000020004" pitchFamily="2" charset="0"/>
              </a:rPr>
              <a:t>About 90% of the World’s Currency Only Exists on Computers.</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6" name="Arrow: Right 15">
            <a:extLst>
              <a:ext uri="{FF2B5EF4-FFF2-40B4-BE49-F238E27FC236}">
                <a16:creationId xmlns:a16="http://schemas.microsoft.com/office/drawing/2014/main" id="{6F83BB72-73AF-94BB-3B70-43ED8ABE19C6}"/>
              </a:ext>
            </a:extLst>
          </p:cNvPr>
          <p:cNvSpPr/>
          <p:nvPr/>
        </p:nvSpPr>
        <p:spPr>
          <a:xfrm>
            <a:off x="3442383" y="2269089"/>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5" name="Picture 4">
            <a:extLst>
              <a:ext uri="{FF2B5EF4-FFF2-40B4-BE49-F238E27FC236}">
                <a16:creationId xmlns:a16="http://schemas.microsoft.com/office/drawing/2014/main" id="{B7880BEF-B37D-DC5D-2661-F859CEC14049}"/>
              </a:ext>
            </a:extLst>
          </p:cNvPr>
          <p:cNvPicPr>
            <a:picLocks noChangeAspect="1"/>
          </p:cNvPicPr>
          <p:nvPr/>
        </p:nvPicPr>
        <p:blipFill>
          <a:blip r:embed="rId2"/>
          <a:stretch>
            <a:fillRect/>
          </a:stretch>
        </p:blipFill>
        <p:spPr>
          <a:xfrm>
            <a:off x="1012457" y="633326"/>
            <a:ext cx="1553758" cy="5591343"/>
          </a:xfrm>
          <a:prstGeom prst="rect">
            <a:avLst/>
          </a:prstGeom>
        </p:spPr>
      </p:pic>
      <p:pic>
        <p:nvPicPr>
          <p:cNvPr id="9" name="Picture 8">
            <a:extLst>
              <a:ext uri="{FF2B5EF4-FFF2-40B4-BE49-F238E27FC236}">
                <a16:creationId xmlns:a16="http://schemas.microsoft.com/office/drawing/2014/main" id="{56A671C5-A836-FBDF-F415-960F26D8F2CF}"/>
              </a:ext>
            </a:extLst>
          </p:cNvPr>
          <p:cNvPicPr>
            <a:picLocks noChangeAspect="1"/>
          </p:cNvPicPr>
          <p:nvPr/>
        </p:nvPicPr>
        <p:blipFill>
          <a:blip r:embed="rId3"/>
          <a:stretch>
            <a:fillRect/>
          </a:stretch>
        </p:blipFill>
        <p:spPr>
          <a:xfrm>
            <a:off x="7162610" y="821461"/>
            <a:ext cx="3617685" cy="5215075"/>
          </a:xfrm>
          <a:prstGeom prst="rect">
            <a:avLst/>
          </a:prstGeom>
        </p:spPr>
      </p:pic>
      <p:sp>
        <p:nvSpPr>
          <p:cNvPr id="11" name="TextBox 10">
            <a:extLst>
              <a:ext uri="{FF2B5EF4-FFF2-40B4-BE49-F238E27FC236}">
                <a16:creationId xmlns:a16="http://schemas.microsoft.com/office/drawing/2014/main" id="{F3A33438-55FE-671B-591A-102C76368008}"/>
              </a:ext>
            </a:extLst>
          </p:cNvPr>
          <p:cNvSpPr txBox="1"/>
          <p:nvPr/>
        </p:nvSpPr>
        <p:spPr>
          <a:xfrm>
            <a:off x="3484847" y="1041111"/>
            <a:ext cx="3022586" cy="584775"/>
          </a:xfrm>
          <a:prstGeom prst="rect">
            <a:avLst/>
          </a:prstGeom>
          <a:noFill/>
        </p:spPr>
        <p:txBody>
          <a:bodyPr wrap="square" rtlCol="0">
            <a:spAutoFit/>
          </a:bodyPr>
          <a:lstStyle/>
          <a:p>
            <a:r>
              <a:rPr lang="en-US" sz="3200" b="1" i="0" dirty="0">
                <a:solidFill>
                  <a:schemeClr val="bg1">
                    <a:lumMod val="75000"/>
                  </a:schemeClr>
                </a:solidFill>
                <a:effectLst/>
                <a:latin typeface="Abadi Extra Light" panose="020B0604020202020204" pitchFamily="34" charset="0"/>
              </a:rPr>
              <a:t>1 kg ≈ 2.205</a:t>
            </a:r>
            <a:endParaRPr lang="en-US" sz="3200" b="1" dirty="0">
              <a:solidFill>
                <a:schemeClr val="bg1">
                  <a:lumMod val="75000"/>
                </a:schemeClr>
              </a:solidFill>
              <a:latin typeface="Abadi Extra Light" panose="020B0604020202020204" pitchFamily="34" charset="0"/>
            </a:endParaRPr>
          </a:p>
        </p:txBody>
      </p:sp>
      <p:sp>
        <p:nvSpPr>
          <p:cNvPr id="14" name="TextBox 13">
            <a:extLst>
              <a:ext uri="{FF2B5EF4-FFF2-40B4-BE49-F238E27FC236}">
                <a16:creationId xmlns:a16="http://schemas.microsoft.com/office/drawing/2014/main" id="{5B61BFDE-0FE0-E0DA-8B14-67D56AA8F261}"/>
              </a:ext>
            </a:extLst>
          </p:cNvPr>
          <p:cNvSpPr txBox="1"/>
          <p:nvPr/>
        </p:nvSpPr>
        <p:spPr>
          <a:xfrm>
            <a:off x="3096127" y="4676393"/>
            <a:ext cx="7892939" cy="584775"/>
          </a:xfrm>
          <a:prstGeom prst="rect">
            <a:avLst/>
          </a:prstGeom>
          <a:noFill/>
        </p:spPr>
        <p:txBody>
          <a:bodyPr wrap="square" rtlCol="0">
            <a:spAutoFit/>
          </a:bodyPr>
          <a:lstStyle/>
          <a:p>
            <a:r>
              <a:rPr lang="en-US" sz="3200" b="0" i="0" dirty="0">
                <a:solidFill>
                  <a:schemeClr val="bg1">
                    <a:lumMod val="75000"/>
                  </a:schemeClr>
                </a:solidFill>
                <a:effectLst/>
                <a:latin typeface="Abadi Extra Light" panose="020B0204020104020204" pitchFamily="34" charset="0"/>
              </a:rPr>
              <a:t>1 Euro ≈ 1.14 USD</a:t>
            </a:r>
            <a:endParaRPr lang="en-US" sz="3200" b="1" dirty="0">
              <a:solidFill>
                <a:schemeClr val="bg1">
                  <a:lumMod val="75000"/>
                </a:schemeClr>
              </a:solidFill>
              <a:latin typeface="Abadi Extra Light" panose="020B0204020104020204" pitchFamily="34" charset="0"/>
            </a:endParaRPr>
          </a:p>
        </p:txBody>
      </p:sp>
    </p:spTree>
    <p:extLst>
      <p:ext uri="{BB962C8B-B14F-4D97-AF65-F5344CB8AC3E}">
        <p14:creationId xmlns:p14="http://schemas.microsoft.com/office/powerpoint/2010/main" val="288243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anim calcmode="lin" valueType="num">
                                      <p:cBhvr>
                                        <p:cTn id="20" dur="2000" fill="hold"/>
                                        <p:tgtEl>
                                          <p:spTgt spid="9"/>
                                        </p:tgtEl>
                                        <p:attrNameLst>
                                          <p:attrName>ppt_x</p:attrName>
                                        </p:attrNameLst>
                                      </p:cBhvr>
                                      <p:tavLst>
                                        <p:tav tm="0">
                                          <p:val>
                                            <p:strVal val="#ppt_x"/>
                                          </p:val>
                                        </p:tav>
                                        <p:tav tm="100000">
                                          <p:val>
                                            <p:strVal val="#ppt_x"/>
                                          </p:val>
                                        </p:tav>
                                      </p:tavLst>
                                    </p:anim>
                                    <p:anim calcmode="lin" valueType="num">
                                      <p:cBhvr>
                                        <p:cTn id="21" dur="2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11</a:t>
            </a:fld>
            <a:endParaRPr lang="en-US" dirty="0"/>
          </a:p>
        </p:txBody>
      </p:sp>
      <p:pic>
        <p:nvPicPr>
          <p:cNvPr id="1026" name="Picture 2" descr="Overview of Exploratory Data Analysis With Haberman Dataset – Towards AI">
            <a:extLst>
              <a:ext uri="{FF2B5EF4-FFF2-40B4-BE49-F238E27FC236}">
                <a16:creationId xmlns:a16="http://schemas.microsoft.com/office/drawing/2014/main" id="{AF343A5B-690E-22A5-82DE-28DC15B2B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0"/>
            <a:ext cx="12507737" cy="68334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4C015B-BAC7-99B5-D5B9-E5D04595719C}"/>
              </a:ext>
            </a:extLst>
          </p:cNvPr>
          <p:cNvSpPr txBox="1"/>
          <p:nvPr/>
        </p:nvSpPr>
        <p:spPr>
          <a:xfrm>
            <a:off x="3637280" y="333177"/>
            <a:ext cx="8331200" cy="769441"/>
          </a:xfrm>
          <a:prstGeom prst="rect">
            <a:avLst/>
          </a:prstGeom>
          <a:noFill/>
        </p:spPr>
        <p:txBody>
          <a:bodyPr wrap="square" rtlCol="0">
            <a:spAutoFit/>
          </a:bodyPr>
          <a:lstStyle/>
          <a:p>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masis MT Pro Black" panose="02040A04050005020304" pitchFamily="18" charset="0"/>
              </a:rPr>
              <a:t>Exploratory Data Analysis</a:t>
            </a:r>
          </a:p>
        </p:txBody>
      </p:sp>
    </p:spTree>
    <p:extLst>
      <p:ext uri="{BB962C8B-B14F-4D97-AF65-F5344CB8AC3E}">
        <p14:creationId xmlns:p14="http://schemas.microsoft.com/office/powerpoint/2010/main" val="27904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pic>
        <p:nvPicPr>
          <p:cNvPr id="6" name="Picture 5">
            <a:extLst>
              <a:ext uri="{FF2B5EF4-FFF2-40B4-BE49-F238E27FC236}">
                <a16:creationId xmlns:a16="http://schemas.microsoft.com/office/drawing/2014/main" id="{906D8FC8-94C1-EDD2-F0A2-E2439E60451A}"/>
              </a:ext>
            </a:extLst>
          </p:cNvPr>
          <p:cNvPicPr>
            <a:picLocks noChangeAspect="1"/>
          </p:cNvPicPr>
          <p:nvPr/>
        </p:nvPicPr>
        <p:blipFill>
          <a:blip r:embed="rId2"/>
          <a:stretch>
            <a:fillRect/>
          </a:stretch>
        </p:blipFill>
        <p:spPr>
          <a:xfrm>
            <a:off x="369404" y="1048038"/>
            <a:ext cx="4998787" cy="3507920"/>
          </a:xfrm>
          <a:prstGeom prst="rect">
            <a:avLst/>
          </a:prstGeom>
        </p:spPr>
      </p:pic>
      <p:pic>
        <p:nvPicPr>
          <p:cNvPr id="10" name="Picture 9">
            <a:extLst>
              <a:ext uri="{FF2B5EF4-FFF2-40B4-BE49-F238E27FC236}">
                <a16:creationId xmlns:a16="http://schemas.microsoft.com/office/drawing/2014/main" id="{442E3B6A-534E-ADE0-E4B2-5B4CEB90D570}"/>
              </a:ext>
            </a:extLst>
          </p:cNvPr>
          <p:cNvPicPr>
            <a:picLocks noChangeAspect="1"/>
          </p:cNvPicPr>
          <p:nvPr/>
        </p:nvPicPr>
        <p:blipFill>
          <a:blip r:embed="rId3"/>
          <a:stretch>
            <a:fillRect/>
          </a:stretch>
        </p:blipFill>
        <p:spPr>
          <a:xfrm>
            <a:off x="6139083" y="1048037"/>
            <a:ext cx="4664843" cy="3507919"/>
          </a:xfrm>
          <a:prstGeom prst="rect">
            <a:avLst/>
          </a:prstGeom>
        </p:spPr>
      </p:pic>
      <p:sp>
        <p:nvSpPr>
          <p:cNvPr id="15" name="Arrow: Right 14">
            <a:extLst>
              <a:ext uri="{FF2B5EF4-FFF2-40B4-BE49-F238E27FC236}">
                <a16:creationId xmlns:a16="http://schemas.microsoft.com/office/drawing/2014/main" id="{17FDCF7D-AC5F-6C21-C0F8-58C47DC827DE}"/>
              </a:ext>
            </a:extLst>
          </p:cNvPr>
          <p:cNvSpPr/>
          <p:nvPr/>
        </p:nvSpPr>
        <p:spPr>
          <a:xfrm>
            <a:off x="4413752" y="1846106"/>
            <a:ext cx="2679771" cy="1911779"/>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rgbClr val="0070C0"/>
                </a:solidFill>
                <a:effectLst>
                  <a:outerShdw blurRad="38100" dist="19050" dir="2700000" algn="tl" rotWithShape="0">
                    <a:schemeClr val="dk1">
                      <a:alpha val="40000"/>
                    </a:schemeClr>
                  </a:outerShdw>
                </a:effectLst>
              </a:rPr>
              <a:t> </a:t>
            </a:r>
            <a:r>
              <a:rPr lang="en-US" sz="2000" dirty="0">
                <a:ln w="0"/>
                <a:solidFill>
                  <a:schemeClr val="accent3">
                    <a:lumMod val="75000"/>
                  </a:schemeClr>
                </a:solidFill>
                <a:effectLst>
                  <a:outerShdw blurRad="38100" dist="19050" dir="2700000" algn="tl" rotWithShape="0">
                    <a:schemeClr val="dk1">
                      <a:alpha val="40000"/>
                    </a:schemeClr>
                  </a:outerShdw>
                </a:effectLst>
              </a:rPr>
              <a:t>Log Transformation</a:t>
            </a:r>
          </a:p>
        </p:txBody>
      </p:sp>
      <p:sp>
        <p:nvSpPr>
          <p:cNvPr id="18" name="TextBox 17">
            <a:extLst>
              <a:ext uri="{FF2B5EF4-FFF2-40B4-BE49-F238E27FC236}">
                <a16:creationId xmlns:a16="http://schemas.microsoft.com/office/drawing/2014/main" id="{FC92E493-4FB8-E484-CFD5-7461267B155F}"/>
              </a:ext>
            </a:extLst>
          </p:cNvPr>
          <p:cNvSpPr txBox="1"/>
          <p:nvPr/>
        </p:nvSpPr>
        <p:spPr>
          <a:xfrm>
            <a:off x="683680" y="5002250"/>
            <a:ext cx="4370234" cy="584775"/>
          </a:xfrm>
          <a:prstGeom prst="rect">
            <a:avLst/>
          </a:prstGeom>
          <a:noFill/>
        </p:spPr>
        <p:txBody>
          <a:bodyPr wrap="square" rtlCol="0">
            <a:spAutoFit/>
          </a:bodyPr>
          <a:lstStyle/>
          <a:p>
            <a:pPr algn="l"/>
            <a:r>
              <a:rPr lang="en-US" sz="3200" b="0" i="0" u="none" strike="noStrike" baseline="0" dirty="0">
                <a:solidFill>
                  <a:schemeClr val="bg1"/>
                </a:solidFill>
                <a:latin typeface="Calibri" panose="020F0502020204030204" pitchFamily="34" charset="0"/>
              </a:rPr>
              <a:t>Skewed Target variable</a:t>
            </a:r>
            <a:endParaRPr lang="en-US" sz="3200" dirty="0">
              <a:solidFill>
                <a:schemeClr val="bg1"/>
              </a:solidFill>
            </a:endParaRPr>
          </a:p>
        </p:txBody>
      </p:sp>
      <p:sp>
        <p:nvSpPr>
          <p:cNvPr id="19" name="TextBox 18">
            <a:extLst>
              <a:ext uri="{FF2B5EF4-FFF2-40B4-BE49-F238E27FC236}">
                <a16:creationId xmlns:a16="http://schemas.microsoft.com/office/drawing/2014/main" id="{B486CD61-9848-C37C-B078-D80A88622BF0}"/>
              </a:ext>
            </a:extLst>
          </p:cNvPr>
          <p:cNvSpPr txBox="1"/>
          <p:nvPr/>
        </p:nvSpPr>
        <p:spPr>
          <a:xfrm>
            <a:off x="6433692" y="5061636"/>
            <a:ext cx="4370234" cy="584775"/>
          </a:xfrm>
          <a:prstGeom prst="rect">
            <a:avLst/>
          </a:prstGeom>
          <a:noFill/>
        </p:spPr>
        <p:txBody>
          <a:bodyPr wrap="square" rtlCol="0">
            <a:spAutoFit/>
          </a:bodyPr>
          <a:lstStyle/>
          <a:p>
            <a:pPr algn="l"/>
            <a:r>
              <a:rPr lang="en-US" sz="3200" b="0" i="0" u="none" strike="noStrike" baseline="0" dirty="0">
                <a:solidFill>
                  <a:schemeClr val="bg1"/>
                </a:solidFill>
                <a:latin typeface="Calibri" panose="020F0502020204030204" pitchFamily="34" charset="0"/>
              </a:rPr>
              <a:t>Normal Target variable</a:t>
            </a:r>
            <a:endParaRPr lang="en-US" sz="3200" dirty="0">
              <a:solidFill>
                <a:schemeClr val="bg1"/>
              </a:solidFill>
            </a:endParaRPr>
          </a:p>
        </p:txBody>
      </p:sp>
    </p:spTree>
    <p:extLst>
      <p:ext uri="{BB962C8B-B14F-4D97-AF65-F5344CB8AC3E}">
        <p14:creationId xmlns:p14="http://schemas.microsoft.com/office/powerpoint/2010/main" val="272715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13</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pic>
        <p:nvPicPr>
          <p:cNvPr id="12" name="Picture 11">
            <a:extLst>
              <a:ext uri="{FF2B5EF4-FFF2-40B4-BE49-F238E27FC236}">
                <a16:creationId xmlns:a16="http://schemas.microsoft.com/office/drawing/2014/main" id="{11EC3343-8F54-C1D7-0CC6-65C32C8768AE}"/>
              </a:ext>
            </a:extLst>
          </p:cNvPr>
          <p:cNvPicPr>
            <a:picLocks noChangeAspect="1"/>
          </p:cNvPicPr>
          <p:nvPr/>
        </p:nvPicPr>
        <p:blipFill>
          <a:blip r:embed="rId2"/>
          <a:stretch>
            <a:fillRect/>
          </a:stretch>
        </p:blipFill>
        <p:spPr>
          <a:xfrm>
            <a:off x="274179" y="1220740"/>
            <a:ext cx="3850781" cy="4923902"/>
          </a:xfrm>
          <a:prstGeom prst="rect">
            <a:avLst/>
          </a:prstGeom>
        </p:spPr>
      </p:pic>
      <p:pic>
        <p:nvPicPr>
          <p:cNvPr id="14" name="Picture 13">
            <a:extLst>
              <a:ext uri="{FF2B5EF4-FFF2-40B4-BE49-F238E27FC236}">
                <a16:creationId xmlns:a16="http://schemas.microsoft.com/office/drawing/2014/main" id="{260F78C2-77C0-307D-C285-8144C91CF42A}"/>
              </a:ext>
            </a:extLst>
          </p:cNvPr>
          <p:cNvPicPr>
            <a:picLocks noChangeAspect="1"/>
          </p:cNvPicPr>
          <p:nvPr/>
        </p:nvPicPr>
        <p:blipFill>
          <a:blip r:embed="rId3"/>
          <a:stretch>
            <a:fillRect/>
          </a:stretch>
        </p:blipFill>
        <p:spPr>
          <a:xfrm>
            <a:off x="8026400" y="1210581"/>
            <a:ext cx="3850779" cy="4923901"/>
          </a:xfrm>
          <a:prstGeom prst="rect">
            <a:avLst/>
          </a:prstGeom>
        </p:spPr>
      </p:pic>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How the brand name impacts the laptop price? </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brand?</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415582"/>
            <a:ext cx="2934970" cy="2308324"/>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Brand</a:t>
            </a:r>
          </a:p>
          <a:p>
            <a:pPr algn="ctr"/>
            <a:r>
              <a:rPr lang="en-US" sz="2400" b="1" i="0" dirty="0">
                <a:ln/>
                <a:solidFill>
                  <a:srgbClr val="002060"/>
                </a:solidFill>
                <a:latin typeface="-apple-system"/>
              </a:rPr>
              <a:t>Dell</a:t>
            </a:r>
          </a:p>
          <a:p>
            <a:pPr algn="ctr"/>
            <a:r>
              <a:rPr lang="en-US" sz="2400" b="1" i="0" dirty="0">
                <a:ln/>
                <a:solidFill>
                  <a:srgbClr val="002060"/>
                </a:solidFill>
                <a:latin typeface="-apple-system"/>
              </a:rPr>
              <a:t>Lenovo</a:t>
            </a:r>
          </a:p>
          <a:p>
            <a:pPr algn="ctr"/>
            <a:r>
              <a:rPr lang="en-US" sz="2400" b="1" i="0" dirty="0">
                <a:ln/>
                <a:solidFill>
                  <a:srgbClr val="002060"/>
                </a:solidFill>
                <a:latin typeface="-apple-system"/>
              </a:rPr>
              <a:t>HP</a:t>
            </a:r>
          </a:p>
          <a:p>
            <a:pPr algn="ctr"/>
            <a:r>
              <a:rPr lang="en-US" sz="2400" b="1" i="0" dirty="0">
                <a:ln/>
                <a:solidFill>
                  <a:srgbClr val="002060"/>
                </a:solidFill>
                <a:latin typeface="-apple-system"/>
              </a:rPr>
              <a:t>Asus</a:t>
            </a:r>
          </a:p>
          <a:p>
            <a:pPr algn="ctr"/>
            <a:r>
              <a:rPr lang="en-US" sz="2400" b="1" i="0" dirty="0">
                <a:ln/>
                <a:solidFill>
                  <a:srgbClr val="002060"/>
                </a:solidFill>
                <a:latin typeface="-apple-system"/>
              </a:rPr>
              <a:t>Acer</a:t>
            </a: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796790" y="3892198"/>
            <a:ext cx="2934970" cy="3046988"/>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Razer</a:t>
            </a:r>
          </a:p>
          <a:p>
            <a:pPr algn="ctr"/>
            <a:r>
              <a:rPr lang="en-US" sz="2400" b="1" i="0" dirty="0">
                <a:ln/>
                <a:solidFill>
                  <a:srgbClr val="C00000"/>
                </a:solidFill>
                <a:latin typeface="-apple-system"/>
              </a:rPr>
              <a:t>LG</a:t>
            </a:r>
          </a:p>
          <a:p>
            <a:pPr algn="ctr"/>
            <a:r>
              <a:rPr lang="en-US" sz="2400" b="1" i="0" dirty="0">
                <a:ln/>
                <a:solidFill>
                  <a:srgbClr val="C00000"/>
                </a:solidFill>
                <a:latin typeface="-apple-system"/>
              </a:rPr>
              <a:t>Google</a:t>
            </a:r>
          </a:p>
          <a:p>
            <a:pPr algn="ctr"/>
            <a:r>
              <a:rPr lang="en-US" sz="2400" b="1" i="0" dirty="0">
                <a:ln/>
                <a:solidFill>
                  <a:srgbClr val="C00000"/>
                </a:solidFill>
                <a:latin typeface="-apple-system"/>
              </a:rPr>
              <a:t>Samsung</a:t>
            </a:r>
          </a:p>
          <a:p>
            <a:pPr algn="ctr"/>
            <a:r>
              <a:rPr lang="en-US" sz="2400" b="1" i="0" dirty="0">
                <a:ln/>
                <a:solidFill>
                  <a:srgbClr val="C00000"/>
                </a:solidFill>
                <a:latin typeface="-apple-system"/>
              </a:rPr>
              <a:t>Microsoft</a:t>
            </a:r>
          </a:p>
          <a:p>
            <a:pPr algn="ctr"/>
            <a:r>
              <a:rPr lang="en-US" sz="2400" b="1" dirty="0">
                <a:ln/>
                <a:solidFill>
                  <a:srgbClr val="C00000"/>
                </a:solidFill>
                <a:latin typeface="-apple-system"/>
              </a:rPr>
              <a:t>MSI</a:t>
            </a:r>
          </a:p>
          <a:p>
            <a:pPr algn="ctr"/>
            <a:r>
              <a:rPr lang="en-US" sz="2400" b="1" dirty="0">
                <a:ln/>
                <a:solidFill>
                  <a:srgbClr val="C00000"/>
                </a:solidFill>
                <a:latin typeface="-apple-system"/>
              </a:rPr>
              <a:t>Apple</a:t>
            </a:r>
            <a:endParaRPr lang="en-US" sz="2400" b="1" dirty="0">
              <a:ln/>
              <a:solidFill>
                <a:srgbClr val="C00000"/>
              </a:solidFill>
            </a:endParaRPr>
          </a:p>
        </p:txBody>
      </p:sp>
    </p:spTree>
    <p:extLst>
      <p:ext uri="{BB962C8B-B14F-4D97-AF65-F5344CB8AC3E}">
        <p14:creationId xmlns:p14="http://schemas.microsoft.com/office/powerpoint/2010/main" val="36809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14</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laptops are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type?</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i="0" dirty="0">
                <a:ln/>
                <a:solidFill>
                  <a:srgbClr val="002060"/>
                </a:solidFill>
                <a:latin typeface="-apple-system"/>
              </a:rPr>
              <a:t>Notebook</a:t>
            </a: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817110" y="3553395"/>
            <a:ext cx="2934970" cy="156966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Workstation</a:t>
            </a:r>
          </a:p>
          <a:p>
            <a:pPr algn="ctr"/>
            <a:r>
              <a:rPr lang="en-US" sz="2400" b="1" i="0" dirty="0">
                <a:ln/>
                <a:solidFill>
                  <a:srgbClr val="C00000"/>
                </a:solidFill>
                <a:latin typeface="-apple-system"/>
              </a:rPr>
              <a:t>Gaming</a:t>
            </a:r>
          </a:p>
          <a:p>
            <a:pPr algn="ctr"/>
            <a:r>
              <a:rPr lang="en-US" sz="2400" b="1" i="0" dirty="0">
                <a:ln/>
                <a:solidFill>
                  <a:srgbClr val="C00000"/>
                </a:solidFill>
                <a:latin typeface="-apple-system"/>
              </a:rPr>
              <a:t>Ultrabook</a:t>
            </a:r>
            <a:endParaRPr lang="en-US" sz="2400" b="1" dirty="0">
              <a:ln/>
              <a:solidFill>
                <a:srgbClr val="C00000"/>
              </a:solidFill>
            </a:endParaRPr>
          </a:p>
        </p:txBody>
      </p:sp>
      <p:pic>
        <p:nvPicPr>
          <p:cNvPr id="3" name="Picture 2">
            <a:extLst>
              <a:ext uri="{FF2B5EF4-FFF2-40B4-BE49-F238E27FC236}">
                <a16:creationId xmlns:a16="http://schemas.microsoft.com/office/drawing/2014/main" id="{578C11AE-0A92-F998-F271-5C64AEC0F048}"/>
              </a:ext>
            </a:extLst>
          </p:cNvPr>
          <p:cNvPicPr>
            <a:picLocks noChangeAspect="1"/>
          </p:cNvPicPr>
          <p:nvPr/>
        </p:nvPicPr>
        <p:blipFill>
          <a:blip r:embed="rId2"/>
          <a:stretch>
            <a:fillRect/>
          </a:stretch>
        </p:blipFill>
        <p:spPr>
          <a:xfrm>
            <a:off x="243208" y="1210581"/>
            <a:ext cx="3881752" cy="4923900"/>
          </a:xfrm>
          <a:prstGeom prst="rect">
            <a:avLst/>
          </a:prstGeom>
        </p:spPr>
      </p:pic>
      <p:pic>
        <p:nvPicPr>
          <p:cNvPr id="5" name="Picture 4">
            <a:extLst>
              <a:ext uri="{FF2B5EF4-FFF2-40B4-BE49-F238E27FC236}">
                <a16:creationId xmlns:a16="http://schemas.microsoft.com/office/drawing/2014/main" id="{3910BFB9-17D3-7ACF-C515-9743AA680898}"/>
              </a:ext>
            </a:extLst>
          </p:cNvPr>
          <p:cNvPicPr>
            <a:picLocks noChangeAspect="1"/>
          </p:cNvPicPr>
          <p:nvPr/>
        </p:nvPicPr>
        <p:blipFill>
          <a:blip r:embed="rId3"/>
          <a:stretch>
            <a:fillRect/>
          </a:stretch>
        </p:blipFill>
        <p:spPr>
          <a:xfrm>
            <a:off x="7945611" y="1210580"/>
            <a:ext cx="3982861" cy="4923899"/>
          </a:xfrm>
          <a:prstGeom prst="rect">
            <a:avLst/>
          </a:prstGeom>
        </p:spPr>
      </p:pic>
    </p:spTree>
    <p:extLst>
      <p:ext uri="{BB962C8B-B14F-4D97-AF65-F5344CB8AC3E}">
        <p14:creationId xmlns:p14="http://schemas.microsoft.com/office/powerpoint/2010/main" val="255627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15</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1107996"/>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ratio of Touchscreen Vs No touchscreen laptops?</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screen type?</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10684" y="2339405"/>
            <a:ext cx="2934970" cy="193899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Touch Screen:</a:t>
            </a:r>
          </a:p>
          <a:p>
            <a:pPr algn="ctr"/>
            <a:r>
              <a:rPr lang="en-US" sz="2400" b="1" dirty="0">
                <a:ln/>
                <a:solidFill>
                  <a:srgbClr val="002060"/>
                </a:solidFill>
                <a:latin typeface="-apple-system"/>
              </a:rPr>
              <a:t>85.3%</a:t>
            </a:r>
            <a:r>
              <a:rPr lang="en-US" sz="2400" b="1" i="0" dirty="0">
                <a:ln/>
                <a:solidFill>
                  <a:srgbClr val="002060"/>
                </a:solidFill>
                <a:latin typeface="-apple-system"/>
              </a:rPr>
              <a:t> </a:t>
            </a:r>
          </a:p>
          <a:p>
            <a:pPr algn="ctr"/>
            <a:r>
              <a:rPr lang="en-US" sz="2400" b="1" i="0" u="sng" dirty="0">
                <a:ln/>
                <a:solidFill>
                  <a:srgbClr val="002060"/>
                </a:solidFill>
                <a:latin typeface="-apple-system"/>
              </a:rPr>
              <a:t>No Touch Screen:</a:t>
            </a:r>
          </a:p>
          <a:p>
            <a:pPr algn="ctr"/>
            <a:r>
              <a:rPr lang="en-US" sz="2400" b="1" dirty="0">
                <a:ln/>
                <a:solidFill>
                  <a:srgbClr val="002060"/>
                </a:solidFill>
                <a:latin typeface="-apple-system"/>
              </a:rPr>
              <a:t>14.7</a:t>
            </a:r>
            <a:endParaRPr lang="en-US" sz="2400" b="1" i="0" dirty="0">
              <a:ln/>
              <a:solidFill>
                <a:srgbClr val="002060"/>
              </a:solidFill>
              <a:latin typeface="-apple-system"/>
            </a:endParaRPr>
          </a:p>
          <a:p>
            <a:pPr algn="ct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710684" y="4518595"/>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dirty="0">
                <a:ln/>
                <a:solidFill>
                  <a:srgbClr val="C00000"/>
                </a:solidFill>
                <a:latin typeface="-apple-system"/>
              </a:rPr>
              <a:t>Touch Screen</a:t>
            </a:r>
            <a:endParaRPr lang="en-US" sz="2400" b="1" i="0" dirty="0">
              <a:ln/>
              <a:solidFill>
                <a:srgbClr val="C00000"/>
              </a:solidFill>
              <a:latin typeface="-apple-system"/>
            </a:endParaRPr>
          </a:p>
        </p:txBody>
      </p:sp>
      <p:pic>
        <p:nvPicPr>
          <p:cNvPr id="4" name="Picture 3">
            <a:extLst>
              <a:ext uri="{FF2B5EF4-FFF2-40B4-BE49-F238E27FC236}">
                <a16:creationId xmlns:a16="http://schemas.microsoft.com/office/drawing/2014/main" id="{D9C819CC-F35A-6C0A-B0CB-3A52BB06B433}"/>
              </a:ext>
            </a:extLst>
          </p:cNvPr>
          <p:cNvPicPr>
            <a:picLocks noChangeAspect="1"/>
          </p:cNvPicPr>
          <p:nvPr/>
        </p:nvPicPr>
        <p:blipFill>
          <a:blip r:embed="rId2"/>
          <a:stretch>
            <a:fillRect/>
          </a:stretch>
        </p:blipFill>
        <p:spPr>
          <a:xfrm>
            <a:off x="262398" y="1696719"/>
            <a:ext cx="3862562" cy="4437759"/>
          </a:xfrm>
          <a:prstGeom prst="rect">
            <a:avLst/>
          </a:prstGeom>
        </p:spPr>
      </p:pic>
      <p:pic>
        <p:nvPicPr>
          <p:cNvPr id="7" name="Picture 6">
            <a:extLst>
              <a:ext uri="{FF2B5EF4-FFF2-40B4-BE49-F238E27FC236}">
                <a16:creationId xmlns:a16="http://schemas.microsoft.com/office/drawing/2014/main" id="{F074D4E6-AAA6-733E-BDAC-89A4EAFCF792}"/>
              </a:ext>
            </a:extLst>
          </p:cNvPr>
          <p:cNvPicPr>
            <a:picLocks noChangeAspect="1"/>
          </p:cNvPicPr>
          <p:nvPr/>
        </p:nvPicPr>
        <p:blipFill>
          <a:blip r:embed="rId3"/>
          <a:stretch>
            <a:fillRect/>
          </a:stretch>
        </p:blipFill>
        <p:spPr>
          <a:xfrm>
            <a:off x="7975599" y="1696719"/>
            <a:ext cx="3954003" cy="4437759"/>
          </a:xfrm>
          <a:prstGeom prst="rect">
            <a:avLst/>
          </a:prstGeom>
        </p:spPr>
      </p:pic>
    </p:spTree>
    <p:extLst>
      <p:ext uri="{BB962C8B-B14F-4D97-AF65-F5344CB8AC3E}">
        <p14:creationId xmlns:p14="http://schemas.microsoft.com/office/powerpoint/2010/main" val="293049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16</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37959" y="445874"/>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ratio of IPS Vs No Non IPS laptops?</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7820" y="351159"/>
            <a:ext cx="4196221" cy="1107996"/>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laptop if having or not having IPS?</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10684" y="2339405"/>
            <a:ext cx="2934970" cy="193899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Non IPS:</a:t>
            </a:r>
          </a:p>
          <a:p>
            <a:pPr algn="ctr"/>
            <a:r>
              <a:rPr lang="en-US" sz="2400" b="1" dirty="0">
                <a:ln/>
                <a:solidFill>
                  <a:srgbClr val="002060"/>
                </a:solidFill>
                <a:latin typeface="-apple-system"/>
              </a:rPr>
              <a:t>85.3%</a:t>
            </a:r>
            <a:r>
              <a:rPr lang="en-US" sz="2400" b="1" i="0" dirty="0">
                <a:ln/>
                <a:solidFill>
                  <a:srgbClr val="002060"/>
                </a:solidFill>
                <a:latin typeface="-apple-system"/>
              </a:rPr>
              <a:t> </a:t>
            </a:r>
          </a:p>
          <a:p>
            <a:pPr algn="ctr"/>
            <a:r>
              <a:rPr lang="en-US" sz="2400" b="1" i="0" u="sng" dirty="0">
                <a:ln/>
                <a:solidFill>
                  <a:srgbClr val="002060"/>
                </a:solidFill>
                <a:latin typeface="-apple-system"/>
              </a:rPr>
              <a:t>IPS:</a:t>
            </a:r>
          </a:p>
          <a:p>
            <a:pPr algn="ctr"/>
            <a:r>
              <a:rPr lang="en-US" sz="2400" b="1" dirty="0">
                <a:ln/>
                <a:solidFill>
                  <a:srgbClr val="002060"/>
                </a:solidFill>
                <a:latin typeface="-apple-system"/>
              </a:rPr>
              <a:t>14.7</a:t>
            </a:r>
            <a:endParaRPr lang="en-US" sz="2400" b="1" i="0" dirty="0">
              <a:ln/>
              <a:solidFill>
                <a:srgbClr val="002060"/>
              </a:solidFill>
              <a:latin typeface="-apple-system"/>
            </a:endParaRPr>
          </a:p>
          <a:p>
            <a:pPr algn="ct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710684" y="4518595"/>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dirty="0">
                <a:ln/>
                <a:solidFill>
                  <a:srgbClr val="C00000"/>
                </a:solidFill>
                <a:latin typeface="-apple-system"/>
              </a:rPr>
              <a:t>IPS</a:t>
            </a:r>
            <a:endParaRPr lang="en-US" sz="2400" b="1" i="0" dirty="0">
              <a:ln/>
              <a:solidFill>
                <a:srgbClr val="C00000"/>
              </a:solidFill>
              <a:latin typeface="-apple-system"/>
            </a:endParaRPr>
          </a:p>
        </p:txBody>
      </p:sp>
      <p:pic>
        <p:nvPicPr>
          <p:cNvPr id="3" name="Picture 2">
            <a:extLst>
              <a:ext uri="{FF2B5EF4-FFF2-40B4-BE49-F238E27FC236}">
                <a16:creationId xmlns:a16="http://schemas.microsoft.com/office/drawing/2014/main" id="{F28C538A-436A-7A9C-B188-EBD69778D5C3}"/>
              </a:ext>
            </a:extLst>
          </p:cNvPr>
          <p:cNvPicPr>
            <a:picLocks noChangeAspect="1"/>
          </p:cNvPicPr>
          <p:nvPr/>
        </p:nvPicPr>
        <p:blipFill>
          <a:blip r:embed="rId2"/>
          <a:stretch>
            <a:fillRect/>
          </a:stretch>
        </p:blipFill>
        <p:spPr>
          <a:xfrm>
            <a:off x="210343" y="1892522"/>
            <a:ext cx="4031858" cy="3898574"/>
          </a:xfrm>
          <a:prstGeom prst="rect">
            <a:avLst/>
          </a:prstGeom>
        </p:spPr>
      </p:pic>
      <p:pic>
        <p:nvPicPr>
          <p:cNvPr id="6" name="Picture 5">
            <a:extLst>
              <a:ext uri="{FF2B5EF4-FFF2-40B4-BE49-F238E27FC236}">
                <a16:creationId xmlns:a16="http://schemas.microsoft.com/office/drawing/2014/main" id="{BD97ECE4-E40C-2ADF-17F5-F60CAA4842E1}"/>
              </a:ext>
            </a:extLst>
          </p:cNvPr>
          <p:cNvPicPr>
            <a:picLocks noChangeAspect="1"/>
          </p:cNvPicPr>
          <p:nvPr/>
        </p:nvPicPr>
        <p:blipFill>
          <a:blip r:embed="rId3"/>
          <a:stretch>
            <a:fillRect/>
          </a:stretch>
        </p:blipFill>
        <p:spPr>
          <a:xfrm>
            <a:off x="7949800" y="1892522"/>
            <a:ext cx="4031857" cy="3898574"/>
          </a:xfrm>
          <a:prstGeom prst="rect">
            <a:avLst/>
          </a:prstGeom>
        </p:spPr>
      </p:pic>
    </p:spTree>
    <p:extLst>
      <p:ext uri="{BB962C8B-B14F-4D97-AF65-F5344CB8AC3E}">
        <p14:creationId xmlns:p14="http://schemas.microsoft.com/office/powerpoint/2010/main" val="178933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17</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CPU Processors are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CPU Processors type?</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i="0" dirty="0">
                <a:ln/>
                <a:solidFill>
                  <a:srgbClr val="002060"/>
                </a:solidFill>
                <a:latin typeface="-apple-system"/>
              </a:rPr>
              <a:t>Notebook</a:t>
            </a:r>
            <a:endParaRPr lang="en-US" sz="2400" b="1" dirty="0">
              <a:ln/>
              <a:solidFill>
                <a:srgbClr val="002060"/>
              </a:solidFill>
            </a:endParaRPr>
          </a:p>
        </p:txBody>
      </p:sp>
      <p:sp>
        <p:nvSpPr>
          <p:cNvPr id="19" name="TextBox 18">
            <a:extLst>
              <a:ext uri="{FF2B5EF4-FFF2-40B4-BE49-F238E27FC236}">
                <a16:creationId xmlns:a16="http://schemas.microsoft.com/office/drawing/2014/main" id="{56D04581-986C-BD3E-6B1A-21485CCE0663}"/>
              </a:ext>
            </a:extLst>
          </p:cNvPr>
          <p:cNvSpPr txBox="1"/>
          <p:nvPr/>
        </p:nvSpPr>
        <p:spPr>
          <a:xfrm>
            <a:off x="4817110" y="3553395"/>
            <a:ext cx="2934970" cy="156966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Workstation</a:t>
            </a:r>
          </a:p>
          <a:p>
            <a:pPr algn="ctr"/>
            <a:r>
              <a:rPr lang="en-US" sz="2400" b="1" i="0" dirty="0">
                <a:ln/>
                <a:solidFill>
                  <a:srgbClr val="C00000"/>
                </a:solidFill>
                <a:latin typeface="-apple-system"/>
              </a:rPr>
              <a:t>Gaming</a:t>
            </a:r>
          </a:p>
          <a:p>
            <a:pPr algn="ctr"/>
            <a:r>
              <a:rPr lang="en-US" sz="2400" b="1" i="0" dirty="0">
                <a:ln/>
                <a:solidFill>
                  <a:srgbClr val="C00000"/>
                </a:solidFill>
                <a:latin typeface="-apple-system"/>
              </a:rPr>
              <a:t>Ultrabook</a:t>
            </a:r>
            <a:endParaRPr lang="en-US" sz="2400" b="1" dirty="0">
              <a:ln/>
              <a:solidFill>
                <a:srgbClr val="C00000"/>
              </a:solidFill>
            </a:endParaRPr>
          </a:p>
        </p:txBody>
      </p:sp>
      <p:pic>
        <p:nvPicPr>
          <p:cNvPr id="4" name="Picture 3">
            <a:extLst>
              <a:ext uri="{FF2B5EF4-FFF2-40B4-BE49-F238E27FC236}">
                <a16:creationId xmlns:a16="http://schemas.microsoft.com/office/drawing/2014/main" id="{B281262D-1F7A-2034-618B-807A85F0BDB8}"/>
              </a:ext>
            </a:extLst>
          </p:cNvPr>
          <p:cNvPicPr>
            <a:picLocks noChangeAspect="1"/>
          </p:cNvPicPr>
          <p:nvPr/>
        </p:nvPicPr>
        <p:blipFill>
          <a:blip r:embed="rId2"/>
          <a:stretch>
            <a:fillRect/>
          </a:stretch>
        </p:blipFill>
        <p:spPr>
          <a:xfrm>
            <a:off x="263528" y="1489559"/>
            <a:ext cx="3861432" cy="3878882"/>
          </a:xfrm>
          <a:prstGeom prst="rect">
            <a:avLst/>
          </a:prstGeom>
        </p:spPr>
      </p:pic>
      <p:pic>
        <p:nvPicPr>
          <p:cNvPr id="7" name="Picture 6">
            <a:extLst>
              <a:ext uri="{FF2B5EF4-FFF2-40B4-BE49-F238E27FC236}">
                <a16:creationId xmlns:a16="http://schemas.microsoft.com/office/drawing/2014/main" id="{8088BBEA-581F-B94F-8C4F-D6DD410F8F4F}"/>
              </a:ext>
            </a:extLst>
          </p:cNvPr>
          <p:cNvPicPr>
            <a:picLocks noChangeAspect="1"/>
          </p:cNvPicPr>
          <p:nvPr/>
        </p:nvPicPr>
        <p:blipFill>
          <a:blip r:embed="rId3"/>
          <a:stretch>
            <a:fillRect/>
          </a:stretch>
        </p:blipFill>
        <p:spPr>
          <a:xfrm>
            <a:off x="7995920" y="1489559"/>
            <a:ext cx="3932552" cy="3878881"/>
          </a:xfrm>
          <a:prstGeom prst="rect">
            <a:avLst/>
          </a:prstGeom>
        </p:spPr>
      </p:pic>
    </p:spTree>
    <p:extLst>
      <p:ext uri="{BB962C8B-B14F-4D97-AF65-F5344CB8AC3E}">
        <p14:creationId xmlns:p14="http://schemas.microsoft.com/office/powerpoint/2010/main" val="386348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18</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RAM is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RAM capacity?</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156966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dirty="0">
                <a:ln/>
                <a:solidFill>
                  <a:srgbClr val="002060"/>
                </a:solidFill>
              </a:rPr>
              <a:t>8 GB</a:t>
            </a:r>
          </a:p>
          <a:p>
            <a:pPr algn="ctr"/>
            <a:r>
              <a:rPr lang="en-US" sz="2400" b="1" dirty="0">
                <a:ln/>
                <a:solidFill>
                  <a:srgbClr val="002060"/>
                </a:solidFill>
              </a:rPr>
              <a:t>4 GB</a:t>
            </a:r>
          </a:p>
          <a:p>
            <a:pPr algn="ctr"/>
            <a:r>
              <a:rPr lang="en-US" sz="2400" b="1" dirty="0">
                <a:ln/>
                <a:solidFill>
                  <a:srgbClr val="002060"/>
                </a:solidFill>
              </a:rPr>
              <a:t>16 GB</a:t>
            </a:r>
          </a:p>
        </p:txBody>
      </p:sp>
      <p:sp>
        <p:nvSpPr>
          <p:cNvPr id="19" name="TextBox 18">
            <a:extLst>
              <a:ext uri="{FF2B5EF4-FFF2-40B4-BE49-F238E27FC236}">
                <a16:creationId xmlns:a16="http://schemas.microsoft.com/office/drawing/2014/main" id="{56D04581-986C-BD3E-6B1A-21485CCE0663}"/>
              </a:ext>
            </a:extLst>
          </p:cNvPr>
          <p:cNvSpPr txBox="1"/>
          <p:nvPr/>
        </p:nvSpPr>
        <p:spPr>
          <a:xfrm>
            <a:off x="4796790" y="3798780"/>
            <a:ext cx="2934970" cy="156966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Price highly correlated with</a:t>
            </a:r>
          </a:p>
          <a:p>
            <a:pPr algn="ctr"/>
            <a:r>
              <a:rPr lang="en-US" sz="2400" b="1" i="0" dirty="0">
                <a:ln/>
                <a:solidFill>
                  <a:srgbClr val="C00000"/>
                </a:solidFill>
                <a:latin typeface="-apple-system"/>
              </a:rPr>
              <a:t>RAM</a:t>
            </a:r>
            <a:endParaRPr lang="en-US" sz="2400" b="1" dirty="0">
              <a:ln/>
              <a:solidFill>
                <a:srgbClr val="C00000"/>
              </a:solidFill>
            </a:endParaRPr>
          </a:p>
        </p:txBody>
      </p:sp>
      <p:pic>
        <p:nvPicPr>
          <p:cNvPr id="3" name="Picture 2">
            <a:extLst>
              <a:ext uri="{FF2B5EF4-FFF2-40B4-BE49-F238E27FC236}">
                <a16:creationId xmlns:a16="http://schemas.microsoft.com/office/drawing/2014/main" id="{86C37296-F5EB-60AB-CED2-9B6E06366D20}"/>
              </a:ext>
            </a:extLst>
          </p:cNvPr>
          <p:cNvPicPr>
            <a:picLocks noChangeAspect="1"/>
          </p:cNvPicPr>
          <p:nvPr/>
        </p:nvPicPr>
        <p:blipFill>
          <a:blip r:embed="rId2"/>
          <a:stretch>
            <a:fillRect/>
          </a:stretch>
        </p:blipFill>
        <p:spPr>
          <a:xfrm>
            <a:off x="125504" y="1489559"/>
            <a:ext cx="4114800" cy="3878881"/>
          </a:xfrm>
          <a:prstGeom prst="rect">
            <a:avLst/>
          </a:prstGeom>
        </p:spPr>
      </p:pic>
      <p:pic>
        <p:nvPicPr>
          <p:cNvPr id="6" name="Picture 5">
            <a:extLst>
              <a:ext uri="{FF2B5EF4-FFF2-40B4-BE49-F238E27FC236}">
                <a16:creationId xmlns:a16="http://schemas.microsoft.com/office/drawing/2014/main" id="{EA5F2DDE-C530-7A12-D26A-5B5E65406E25}"/>
              </a:ext>
            </a:extLst>
          </p:cNvPr>
          <p:cNvPicPr>
            <a:picLocks noChangeAspect="1"/>
          </p:cNvPicPr>
          <p:nvPr/>
        </p:nvPicPr>
        <p:blipFill>
          <a:blip r:embed="rId3"/>
          <a:stretch>
            <a:fillRect/>
          </a:stretch>
        </p:blipFill>
        <p:spPr>
          <a:xfrm>
            <a:off x="7935101" y="1489559"/>
            <a:ext cx="4114800" cy="3878881"/>
          </a:xfrm>
          <a:prstGeom prst="rect">
            <a:avLst/>
          </a:prstGeom>
        </p:spPr>
      </p:pic>
    </p:spTree>
    <p:extLst>
      <p:ext uri="{BB962C8B-B14F-4D97-AF65-F5344CB8AC3E}">
        <p14:creationId xmlns:p14="http://schemas.microsoft.com/office/powerpoint/2010/main" val="116592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05A2A0B-F3C4-1C55-0BB8-88F9DFF2EF51}"/>
              </a:ext>
            </a:extLst>
          </p:cNvPr>
          <p:cNvSpPr>
            <a:spLocks noGrp="1"/>
          </p:cNvSpPr>
          <p:nvPr>
            <p:ph type="ftr" sz="quarter" idx="16"/>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C1C4A378-8B42-46D5-4BD4-8CB6D87311B5}"/>
              </a:ext>
            </a:extLst>
          </p:cNvPr>
          <p:cNvSpPr>
            <a:spLocks noGrp="1"/>
          </p:cNvSpPr>
          <p:nvPr>
            <p:ph type="sldNum" sz="quarter" idx="17"/>
          </p:nvPr>
        </p:nvSpPr>
        <p:spPr/>
        <p:txBody>
          <a:bodyPr/>
          <a:lstStyle/>
          <a:p>
            <a:fld id="{8C2E478F-E849-4A8C-AF1F-CBCC78A7CBFA}" type="slidenum">
              <a:rPr lang="en-US" smtClean="0"/>
              <a:pPr/>
              <a:t>19</a:t>
            </a:fld>
            <a:endParaRPr lang="en-US" dirty="0"/>
          </a:p>
        </p:txBody>
      </p:sp>
      <p:sp>
        <p:nvSpPr>
          <p:cNvPr id="10" name="Title 3">
            <a:extLst>
              <a:ext uri="{FF2B5EF4-FFF2-40B4-BE49-F238E27FC236}">
                <a16:creationId xmlns:a16="http://schemas.microsoft.com/office/drawing/2014/main" id="{A10F8CFB-513A-E61F-2877-9BF5A3AB0EFF}"/>
              </a:ext>
            </a:extLst>
          </p:cNvPr>
          <p:cNvSpPr txBox="1">
            <a:spLocks noGrp="1"/>
          </p:cNvSpPr>
          <p:nvPr>
            <p:ph type="title"/>
          </p:nvPr>
        </p:nvSpPr>
        <p:spPr>
          <a:xfrm>
            <a:off x="8448993" y="6377132"/>
            <a:ext cx="3835400" cy="436418"/>
          </a:xfrm>
          <a:prstGeom prst="rect">
            <a:avLst/>
          </a:prstGeom>
        </p:spPr>
        <p:txBody>
          <a:bodyPr vert="horz" lIns="91440" tIns="45720" rIns="91440" bIns="45720" rtlCol="0">
            <a:normAutofit fontScale="9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sp>
        <p:nvSpPr>
          <p:cNvPr id="15" name="TextBox 14">
            <a:extLst>
              <a:ext uri="{FF2B5EF4-FFF2-40B4-BE49-F238E27FC236}">
                <a16:creationId xmlns:a16="http://schemas.microsoft.com/office/drawing/2014/main" id="{F6C81E49-0522-0977-6843-403135CBA85B}"/>
              </a:ext>
            </a:extLst>
          </p:cNvPr>
          <p:cNvSpPr txBox="1"/>
          <p:nvPr/>
        </p:nvSpPr>
        <p:spPr>
          <a:xfrm>
            <a:off x="142099" y="107319"/>
            <a:ext cx="398286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Which type of operating system is in demand?</a:t>
            </a:r>
          </a:p>
        </p:txBody>
      </p:sp>
      <p:sp>
        <p:nvSpPr>
          <p:cNvPr id="16" name="TextBox 15">
            <a:extLst>
              <a:ext uri="{FF2B5EF4-FFF2-40B4-BE49-F238E27FC236}">
                <a16:creationId xmlns:a16="http://schemas.microsoft.com/office/drawing/2014/main" id="{C2C27701-03E9-B5FB-DCC4-B088B6D5A940}"/>
              </a:ext>
            </a:extLst>
          </p:cNvPr>
          <p:cNvSpPr txBox="1"/>
          <p:nvPr/>
        </p:nvSpPr>
        <p:spPr>
          <a:xfrm>
            <a:off x="7853680" y="107319"/>
            <a:ext cx="4196221" cy="769441"/>
          </a:xfrm>
          <a:prstGeom prst="rect">
            <a:avLst/>
          </a:prstGeom>
          <a:noFill/>
        </p:spPr>
        <p:txBody>
          <a:bodyPr wrap="square" rtlCol="0">
            <a:spAutoFit/>
          </a:bodyPr>
          <a:lstStyle/>
          <a:p>
            <a:pPr algn="just"/>
            <a:r>
              <a:rPr lang="en-US" sz="2200" dirty="0">
                <a:solidFill>
                  <a:srgbClr val="FF7C80"/>
                </a:solidFill>
                <a:latin typeface="Amasis MT Pro Black" panose="02040A04050005020304" pitchFamily="18" charset="0"/>
              </a:rPr>
              <a:t>What is the average price of each Operating System?</a:t>
            </a:r>
          </a:p>
        </p:txBody>
      </p:sp>
      <p:sp>
        <p:nvSpPr>
          <p:cNvPr id="18" name="TextBox 17">
            <a:extLst>
              <a:ext uri="{FF2B5EF4-FFF2-40B4-BE49-F238E27FC236}">
                <a16:creationId xmlns:a16="http://schemas.microsoft.com/office/drawing/2014/main" id="{A4F79CAB-59E3-9277-9711-03AD2C7E7BA5}"/>
              </a:ext>
            </a:extLst>
          </p:cNvPr>
          <p:cNvSpPr txBox="1"/>
          <p:nvPr/>
        </p:nvSpPr>
        <p:spPr>
          <a:xfrm>
            <a:off x="4796790" y="1893102"/>
            <a:ext cx="2934970" cy="830997"/>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002060"/>
                </a:solidFill>
                <a:latin typeface="-apple-system"/>
              </a:rPr>
              <a:t>High demand Type</a:t>
            </a:r>
          </a:p>
          <a:p>
            <a:pPr algn="ctr"/>
            <a:r>
              <a:rPr lang="en-US" sz="2400" b="1" dirty="0">
                <a:ln/>
                <a:solidFill>
                  <a:srgbClr val="002060"/>
                </a:solidFill>
              </a:rPr>
              <a:t>Windows</a:t>
            </a:r>
          </a:p>
        </p:txBody>
      </p:sp>
      <p:sp>
        <p:nvSpPr>
          <p:cNvPr id="19" name="TextBox 18">
            <a:extLst>
              <a:ext uri="{FF2B5EF4-FFF2-40B4-BE49-F238E27FC236}">
                <a16:creationId xmlns:a16="http://schemas.microsoft.com/office/drawing/2014/main" id="{56D04581-986C-BD3E-6B1A-21485CCE0663}"/>
              </a:ext>
            </a:extLst>
          </p:cNvPr>
          <p:cNvSpPr txBox="1"/>
          <p:nvPr/>
        </p:nvSpPr>
        <p:spPr>
          <a:xfrm>
            <a:off x="4796790" y="3798780"/>
            <a:ext cx="2934970" cy="1200329"/>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0" u="sng" dirty="0">
                <a:ln/>
                <a:solidFill>
                  <a:srgbClr val="C00000"/>
                </a:solidFill>
                <a:latin typeface="-apple-system"/>
              </a:rPr>
              <a:t>Higher Price Range</a:t>
            </a:r>
          </a:p>
          <a:p>
            <a:pPr algn="ctr"/>
            <a:r>
              <a:rPr lang="en-US" sz="2400" b="1" i="0" dirty="0">
                <a:ln/>
                <a:solidFill>
                  <a:srgbClr val="C00000"/>
                </a:solidFill>
                <a:latin typeface="-apple-system"/>
              </a:rPr>
              <a:t>Mac</a:t>
            </a:r>
          </a:p>
          <a:p>
            <a:pPr algn="ctr"/>
            <a:r>
              <a:rPr lang="en-US" sz="2400" b="1" dirty="0">
                <a:ln/>
                <a:solidFill>
                  <a:srgbClr val="C00000"/>
                </a:solidFill>
                <a:latin typeface="-apple-system"/>
              </a:rPr>
              <a:t>Windows</a:t>
            </a:r>
            <a:endParaRPr lang="en-US" sz="2400" b="1" dirty="0">
              <a:ln/>
              <a:solidFill>
                <a:srgbClr val="C00000"/>
              </a:solidFill>
            </a:endParaRPr>
          </a:p>
        </p:txBody>
      </p:sp>
      <p:pic>
        <p:nvPicPr>
          <p:cNvPr id="4" name="Picture 3">
            <a:extLst>
              <a:ext uri="{FF2B5EF4-FFF2-40B4-BE49-F238E27FC236}">
                <a16:creationId xmlns:a16="http://schemas.microsoft.com/office/drawing/2014/main" id="{80294758-7349-E34A-A1F1-6238D451F0D1}"/>
              </a:ext>
            </a:extLst>
          </p:cNvPr>
          <p:cNvPicPr>
            <a:picLocks noChangeAspect="1"/>
          </p:cNvPicPr>
          <p:nvPr/>
        </p:nvPicPr>
        <p:blipFill>
          <a:blip r:embed="rId2"/>
          <a:stretch>
            <a:fillRect/>
          </a:stretch>
        </p:blipFill>
        <p:spPr>
          <a:xfrm>
            <a:off x="142099" y="1488432"/>
            <a:ext cx="4114800" cy="4424688"/>
          </a:xfrm>
          <a:prstGeom prst="rect">
            <a:avLst/>
          </a:prstGeom>
        </p:spPr>
      </p:pic>
      <p:pic>
        <p:nvPicPr>
          <p:cNvPr id="7" name="Picture 6">
            <a:extLst>
              <a:ext uri="{FF2B5EF4-FFF2-40B4-BE49-F238E27FC236}">
                <a16:creationId xmlns:a16="http://schemas.microsoft.com/office/drawing/2014/main" id="{DBFCA26D-D5AB-8F6D-8505-C5A08153E6BD}"/>
              </a:ext>
            </a:extLst>
          </p:cNvPr>
          <p:cNvPicPr>
            <a:picLocks noChangeAspect="1"/>
          </p:cNvPicPr>
          <p:nvPr/>
        </p:nvPicPr>
        <p:blipFill>
          <a:blip r:embed="rId3"/>
          <a:stretch>
            <a:fillRect/>
          </a:stretch>
        </p:blipFill>
        <p:spPr>
          <a:xfrm>
            <a:off x="7935103" y="1488432"/>
            <a:ext cx="4114798" cy="4424688"/>
          </a:xfrm>
          <a:prstGeom prst="rect">
            <a:avLst/>
          </a:prstGeom>
        </p:spPr>
      </p:pic>
    </p:spTree>
    <p:extLst>
      <p:ext uri="{BB962C8B-B14F-4D97-AF65-F5344CB8AC3E}">
        <p14:creationId xmlns:p14="http://schemas.microsoft.com/office/powerpoint/2010/main" val="3605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0-#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83DB19-B3BD-B9D8-4C50-6C7B124ACEF6}"/>
              </a:ext>
            </a:extLst>
          </p:cNvPr>
          <p:cNvSpPr>
            <a:spLocks noGrp="1"/>
          </p:cNvSpPr>
          <p:nvPr>
            <p:ph idx="1"/>
          </p:nvPr>
        </p:nvSpPr>
        <p:spPr/>
        <p:txBody>
          <a:bodyPr/>
          <a:lstStyle/>
          <a:p>
            <a:endParaRPr lang="en-US" dirty="0"/>
          </a:p>
        </p:txBody>
      </p:sp>
      <p:sp>
        <p:nvSpPr>
          <p:cNvPr id="5" name="Footer Placeholder 4">
            <a:extLst>
              <a:ext uri="{FF2B5EF4-FFF2-40B4-BE49-F238E27FC236}">
                <a16:creationId xmlns:a16="http://schemas.microsoft.com/office/drawing/2014/main" id="{5A69687D-4B1A-8E1D-6263-5C3EA78D26F2}"/>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8526A44-322D-A6BF-03E8-587BE006D399}"/>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
        <p:nvSpPr>
          <p:cNvPr id="7" name="TextBox 6">
            <a:extLst>
              <a:ext uri="{FF2B5EF4-FFF2-40B4-BE49-F238E27FC236}">
                <a16:creationId xmlns:a16="http://schemas.microsoft.com/office/drawing/2014/main" id="{8F31687B-ED0E-4692-1079-1C47D518D7E8}"/>
              </a:ext>
            </a:extLst>
          </p:cNvPr>
          <p:cNvSpPr txBox="1"/>
          <p:nvPr/>
        </p:nvSpPr>
        <p:spPr>
          <a:xfrm flipH="1">
            <a:off x="2620669" y="468868"/>
            <a:ext cx="3316561" cy="369332"/>
          </a:xfrm>
          <a:prstGeom prst="rect">
            <a:avLst/>
          </a:prstGeom>
          <a:noFill/>
        </p:spPr>
        <p:txBody>
          <a:bodyPr wrap="square" rtlCol="0">
            <a:spAutoFit/>
          </a:bodyPr>
          <a:lstStyle/>
          <a:p>
            <a:r>
              <a:rPr lang="en-US" dirty="0">
                <a:solidFill>
                  <a:schemeClr val="bg1"/>
                </a:solidFill>
                <a:latin typeface="Magneto" panose="04030805050802020D02" pitchFamily="82" charset="0"/>
              </a:rPr>
              <a:t>Table of Content</a:t>
            </a:r>
          </a:p>
        </p:txBody>
      </p:sp>
      <p:sp>
        <p:nvSpPr>
          <p:cNvPr id="10" name="TextBox 9">
            <a:extLst>
              <a:ext uri="{FF2B5EF4-FFF2-40B4-BE49-F238E27FC236}">
                <a16:creationId xmlns:a16="http://schemas.microsoft.com/office/drawing/2014/main" id="{B855CA2F-CABC-9F5C-EB35-E485D96A8A0E}"/>
              </a:ext>
            </a:extLst>
          </p:cNvPr>
          <p:cNvSpPr txBox="1"/>
          <p:nvPr/>
        </p:nvSpPr>
        <p:spPr>
          <a:xfrm>
            <a:off x="595884" y="1659285"/>
            <a:ext cx="5820991" cy="353943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chemeClr val="bg1">
                    <a:lumMod val="65000"/>
                  </a:schemeClr>
                </a:solidFill>
                <a:latin typeface="-apple-system"/>
              </a:rPr>
              <a:t> Problem Statement</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Overview of </a:t>
            </a:r>
            <a:r>
              <a:rPr lang="en-US" sz="2800" b="1" dirty="0">
                <a:solidFill>
                  <a:schemeClr val="bg1">
                    <a:lumMod val="65000"/>
                  </a:schemeClr>
                </a:solidFill>
                <a:latin typeface="-apple-system"/>
              </a:rPr>
              <a:t>Dataset</a:t>
            </a:r>
          </a:p>
          <a:p>
            <a:pPr marL="285750" indent="-285750">
              <a:buFont typeface="Wingdings" panose="05000000000000000000" pitchFamily="2" charset="2"/>
              <a:buChar char="q"/>
            </a:pPr>
            <a:r>
              <a:rPr lang="en-US" sz="2800" b="1" dirty="0">
                <a:solidFill>
                  <a:schemeClr val="bg1">
                    <a:lumMod val="65000"/>
                  </a:schemeClr>
                </a:solidFill>
                <a:latin typeface="-apple-system"/>
              </a:rPr>
              <a:t> Data Wrangling</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Exploratory Data Analysis</a:t>
            </a:r>
          </a:p>
          <a:p>
            <a:pPr marL="285750" indent="-285750">
              <a:buFont typeface="Wingdings" panose="05000000000000000000" pitchFamily="2" charset="2"/>
              <a:buChar char="q"/>
            </a:pPr>
            <a:r>
              <a:rPr lang="en-US" sz="2800" b="1" dirty="0">
                <a:solidFill>
                  <a:schemeClr val="bg1">
                    <a:lumMod val="65000"/>
                  </a:schemeClr>
                </a:solidFill>
                <a:latin typeface="-apple-system"/>
              </a:rPr>
              <a:t> Algorithms and Machine Learning</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Prediction</a:t>
            </a:r>
          </a:p>
          <a:p>
            <a:pPr marL="285750" indent="-285750">
              <a:buFont typeface="Wingdings" panose="05000000000000000000" pitchFamily="2" charset="2"/>
              <a:buChar char="q"/>
            </a:pPr>
            <a:r>
              <a:rPr lang="en-US" sz="2800" b="1" dirty="0">
                <a:solidFill>
                  <a:schemeClr val="bg1">
                    <a:lumMod val="65000"/>
                  </a:schemeClr>
                </a:solidFill>
                <a:latin typeface="-apple-system"/>
              </a:rPr>
              <a:t> Future Scope and Motivation</a:t>
            </a:r>
          </a:p>
          <a:p>
            <a:pPr marL="285750" indent="-285750">
              <a:buFont typeface="Wingdings" panose="05000000000000000000" pitchFamily="2" charset="2"/>
              <a:buChar char="q"/>
            </a:pPr>
            <a:r>
              <a:rPr lang="en-US" sz="2800" b="1" dirty="0">
                <a:solidFill>
                  <a:schemeClr val="bg1">
                    <a:lumMod val="65000"/>
                  </a:schemeClr>
                </a:solidFill>
                <a:latin typeface="-apple-system"/>
              </a:rPr>
              <a:t>Acknowledgement</a:t>
            </a:r>
            <a:endParaRPr lang="en-US" sz="2800" b="1" i="0" dirty="0">
              <a:solidFill>
                <a:schemeClr val="bg1">
                  <a:lumMod val="65000"/>
                </a:schemeClr>
              </a:solidFill>
              <a:effectLst/>
              <a:latin typeface="-apple-system"/>
            </a:endParaRPr>
          </a:p>
        </p:txBody>
      </p:sp>
      <p:pic>
        <p:nvPicPr>
          <p:cNvPr id="1026" name="Picture 2" descr="The Best Laptops You Can Buy | Time">
            <a:extLst>
              <a:ext uri="{FF2B5EF4-FFF2-40B4-BE49-F238E27FC236}">
                <a16:creationId xmlns:a16="http://schemas.microsoft.com/office/drawing/2014/main" id="{5A054732-BCDC-C26A-4C1D-DB36D3BEC03E}"/>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26094" r="26094"/>
          <a:stretch>
            <a:fillRect/>
          </a:stretch>
        </p:blipFill>
        <p:spPr bwMode="auto">
          <a:xfrm>
            <a:off x="7598446" y="345648"/>
            <a:ext cx="4196696" cy="585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Algorithms and Machine Learning</a:t>
            </a:r>
          </a:p>
        </p:txBody>
      </p:sp>
      <p:pic>
        <p:nvPicPr>
          <p:cNvPr id="8" name="Picture 7">
            <a:extLst>
              <a:ext uri="{FF2B5EF4-FFF2-40B4-BE49-F238E27FC236}">
                <a16:creationId xmlns:a16="http://schemas.microsoft.com/office/drawing/2014/main" id="{41B46F80-D096-C101-401D-0CC7FAB9C718}"/>
              </a:ext>
            </a:extLst>
          </p:cNvPr>
          <p:cNvPicPr>
            <a:picLocks noChangeAspect="1"/>
          </p:cNvPicPr>
          <p:nvPr/>
        </p:nvPicPr>
        <p:blipFill>
          <a:blip r:embed="rId3"/>
          <a:stretch>
            <a:fillRect/>
          </a:stretch>
        </p:blipFill>
        <p:spPr>
          <a:xfrm>
            <a:off x="5403118" y="748492"/>
            <a:ext cx="6146151" cy="5657254"/>
          </a:xfrm>
          <a:prstGeom prst="rect">
            <a:avLst/>
          </a:prstGeom>
        </p:spPr>
      </p:pic>
      <p:sp>
        <p:nvSpPr>
          <p:cNvPr id="16" name="TextBox 15">
            <a:extLst>
              <a:ext uri="{FF2B5EF4-FFF2-40B4-BE49-F238E27FC236}">
                <a16:creationId xmlns:a16="http://schemas.microsoft.com/office/drawing/2014/main" id="{C1682D43-7E2A-2366-7971-913E50CE2213}"/>
              </a:ext>
            </a:extLst>
          </p:cNvPr>
          <p:cNvSpPr txBox="1"/>
          <p:nvPr/>
        </p:nvSpPr>
        <p:spPr>
          <a:xfrm>
            <a:off x="472979" y="2019249"/>
            <a:ext cx="4237703" cy="1200329"/>
          </a:xfrm>
          <a:prstGeom prst="rect">
            <a:avLst/>
          </a:prstGeom>
          <a:noFill/>
        </p:spPr>
        <p:txBody>
          <a:bodyPr wrap="square">
            <a:spAutoFit/>
          </a:bodyPr>
          <a:lstStyle/>
          <a:p>
            <a:r>
              <a:rPr lang="el-GR" sz="4400" b="0" i="0" u="none" strike="noStrike" dirty="0">
                <a:solidFill>
                  <a:srgbClr val="FF0000"/>
                </a:solidFill>
                <a:effectLst/>
                <a:latin typeface="MathJax_Math-italic"/>
              </a:rPr>
              <a:t>ρ</a:t>
            </a:r>
            <a:r>
              <a:rPr lang="en-US" sz="4400" b="0" i="0" u="none" strike="noStrike" dirty="0">
                <a:solidFill>
                  <a:srgbClr val="FF0000"/>
                </a:solidFill>
                <a:effectLst/>
                <a:latin typeface="MathJax_Math-italic"/>
              </a:rPr>
              <a:t> </a:t>
            </a:r>
            <a:r>
              <a:rPr lang="el-GR" sz="2800" b="0" i="0" u="none" strike="noStrike" dirty="0">
                <a:solidFill>
                  <a:srgbClr val="FF0000"/>
                </a:solidFill>
                <a:effectLst/>
                <a:latin typeface="MathJax_Main"/>
              </a:rPr>
              <a:t>=</a:t>
            </a:r>
            <a:r>
              <a:rPr lang="en-US" sz="2800" b="0" i="0" u="none" strike="noStrike" dirty="0">
                <a:solidFill>
                  <a:srgbClr val="FF0000"/>
                </a:solidFill>
                <a:effectLst/>
                <a:latin typeface="MathJax_Main"/>
              </a:rPr>
              <a:t> </a:t>
            </a:r>
            <a:r>
              <a:rPr lang="en-US" sz="2800" b="0" i="0" u="none" strike="noStrike" dirty="0" err="1">
                <a:solidFill>
                  <a:srgbClr val="FF0000"/>
                </a:solidFill>
                <a:effectLst/>
                <a:latin typeface="Cooper Black" panose="0208090404030B020404" pitchFamily="18" charset="0"/>
              </a:rPr>
              <a:t>Corr</a:t>
            </a:r>
            <a:r>
              <a:rPr lang="en-US" sz="2800" b="0" i="0" u="none" strike="noStrike" dirty="0">
                <a:solidFill>
                  <a:srgbClr val="FF0000"/>
                </a:solidFill>
                <a:effectLst/>
                <a:latin typeface="Cooper Black" panose="0208090404030B020404" pitchFamily="18" charset="0"/>
              </a:rPr>
              <a:t> (Price, RAM)</a:t>
            </a:r>
            <a:br>
              <a:rPr lang="en-US" sz="2800" dirty="0">
                <a:solidFill>
                  <a:srgbClr val="FF0000"/>
                </a:solidFill>
                <a:latin typeface="Cooper Black" panose="0208090404030B020404" pitchFamily="18" charset="0"/>
              </a:rPr>
            </a:br>
            <a:endParaRPr lang="en-US" sz="2800" dirty="0">
              <a:solidFill>
                <a:srgbClr val="FF0000"/>
              </a:solidFill>
              <a:latin typeface="Cooper Black" panose="0208090404030B020404" pitchFamily="18" charset="0"/>
            </a:endParaRPr>
          </a:p>
        </p:txBody>
      </p:sp>
      <p:sp>
        <p:nvSpPr>
          <p:cNvPr id="17" name="TextBox 16">
            <a:extLst>
              <a:ext uri="{FF2B5EF4-FFF2-40B4-BE49-F238E27FC236}">
                <a16:creationId xmlns:a16="http://schemas.microsoft.com/office/drawing/2014/main" id="{0E5BE297-30F1-0820-5AD9-F7D8DC0135A5}"/>
              </a:ext>
            </a:extLst>
          </p:cNvPr>
          <p:cNvSpPr txBox="1"/>
          <p:nvPr/>
        </p:nvSpPr>
        <p:spPr>
          <a:xfrm>
            <a:off x="472980" y="3943694"/>
            <a:ext cx="4237703" cy="1200329"/>
          </a:xfrm>
          <a:prstGeom prst="rect">
            <a:avLst/>
          </a:prstGeom>
          <a:noFill/>
        </p:spPr>
        <p:txBody>
          <a:bodyPr wrap="square">
            <a:spAutoFit/>
          </a:bodyPr>
          <a:lstStyle/>
          <a:p>
            <a:r>
              <a:rPr lang="el-GR" sz="4400" b="0" i="0" u="none" strike="noStrike" dirty="0">
                <a:solidFill>
                  <a:srgbClr val="FF0000"/>
                </a:solidFill>
                <a:effectLst/>
                <a:latin typeface="MathJax_Math-italic"/>
              </a:rPr>
              <a:t>ρ</a:t>
            </a:r>
            <a:r>
              <a:rPr lang="en-US" sz="4400" b="0" i="0" u="none" strike="noStrike" dirty="0">
                <a:solidFill>
                  <a:srgbClr val="FF0000"/>
                </a:solidFill>
                <a:effectLst/>
                <a:latin typeface="MathJax_Math-italic"/>
              </a:rPr>
              <a:t> </a:t>
            </a:r>
            <a:r>
              <a:rPr lang="el-GR" sz="2800" b="0" i="0" u="none" strike="noStrike" dirty="0">
                <a:solidFill>
                  <a:srgbClr val="FF0000"/>
                </a:solidFill>
                <a:effectLst/>
                <a:latin typeface="MathJax_Main"/>
              </a:rPr>
              <a:t>=</a:t>
            </a:r>
            <a:r>
              <a:rPr lang="en-US" sz="2800" b="0" i="0" u="none" strike="noStrike" dirty="0">
                <a:solidFill>
                  <a:srgbClr val="FF0000"/>
                </a:solidFill>
                <a:effectLst/>
                <a:latin typeface="MathJax_Main"/>
              </a:rPr>
              <a:t> </a:t>
            </a:r>
            <a:r>
              <a:rPr lang="en-US" sz="2800" b="0" i="0" u="none" strike="noStrike" dirty="0" err="1">
                <a:solidFill>
                  <a:srgbClr val="FF0000"/>
                </a:solidFill>
                <a:effectLst/>
                <a:latin typeface="Cooper Black" panose="0208090404030B020404" pitchFamily="18" charset="0"/>
              </a:rPr>
              <a:t>Corr</a:t>
            </a:r>
            <a:r>
              <a:rPr lang="en-US" sz="2800" b="0" i="0" u="none" strike="noStrike" dirty="0">
                <a:solidFill>
                  <a:srgbClr val="FF0000"/>
                </a:solidFill>
                <a:effectLst/>
                <a:latin typeface="Cooper Black" panose="0208090404030B020404" pitchFamily="18" charset="0"/>
              </a:rPr>
              <a:t> (Price, SSD)</a:t>
            </a:r>
            <a:br>
              <a:rPr lang="en-US" sz="2800" dirty="0">
                <a:solidFill>
                  <a:srgbClr val="FF0000"/>
                </a:solidFill>
                <a:latin typeface="Cooper Black" panose="0208090404030B020404" pitchFamily="18" charset="0"/>
              </a:rPr>
            </a:br>
            <a:endParaRPr lang="en-US" sz="2800" dirty="0">
              <a:solidFill>
                <a:srgbClr val="FF0000"/>
              </a:solidFill>
              <a:latin typeface="Cooper Black" panose="0208090404030B020404" pitchFamily="18" charset="0"/>
            </a:endParaRPr>
          </a:p>
        </p:txBody>
      </p:sp>
      <p:sp>
        <p:nvSpPr>
          <p:cNvPr id="12" name="Oval 11">
            <a:extLst>
              <a:ext uri="{FF2B5EF4-FFF2-40B4-BE49-F238E27FC236}">
                <a16:creationId xmlns:a16="http://schemas.microsoft.com/office/drawing/2014/main" id="{D239EEB5-7B01-B007-6535-3646CF3316E4}"/>
              </a:ext>
            </a:extLst>
          </p:cNvPr>
          <p:cNvSpPr/>
          <p:nvPr/>
        </p:nvSpPr>
        <p:spPr>
          <a:xfrm>
            <a:off x="7056458" y="1468074"/>
            <a:ext cx="984258" cy="918530"/>
          </a:xfrm>
          <a:prstGeom prst="ellipse">
            <a:avLst/>
          </a:prstGeom>
          <a:noFill/>
          <a:ln w="17462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noFill/>
            </a:endParaRPr>
          </a:p>
        </p:txBody>
      </p:sp>
      <p:sp>
        <p:nvSpPr>
          <p:cNvPr id="20" name="Oval 19">
            <a:extLst>
              <a:ext uri="{FF2B5EF4-FFF2-40B4-BE49-F238E27FC236}">
                <a16:creationId xmlns:a16="http://schemas.microsoft.com/office/drawing/2014/main" id="{D7696084-30F9-5B83-F2B7-BE2F6AC30752}"/>
              </a:ext>
            </a:extLst>
          </p:cNvPr>
          <p:cNvSpPr/>
          <p:nvPr/>
        </p:nvSpPr>
        <p:spPr>
          <a:xfrm>
            <a:off x="7056458" y="5231853"/>
            <a:ext cx="984258" cy="918530"/>
          </a:xfrm>
          <a:prstGeom prst="ellipse">
            <a:avLst/>
          </a:prstGeom>
          <a:noFill/>
          <a:ln w="17462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401309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2"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Algorithms and Machine Learning</a:t>
            </a:r>
          </a:p>
        </p:txBody>
      </p:sp>
      <p:graphicFrame>
        <p:nvGraphicFramePr>
          <p:cNvPr id="2" name="Table 4">
            <a:extLst>
              <a:ext uri="{FF2B5EF4-FFF2-40B4-BE49-F238E27FC236}">
                <a16:creationId xmlns:a16="http://schemas.microsoft.com/office/drawing/2014/main" id="{60E2C6B4-EA71-AA8B-B0F7-AEA2BBCE2CF5}"/>
              </a:ext>
            </a:extLst>
          </p:cNvPr>
          <p:cNvGraphicFramePr>
            <a:graphicFrameLocks noGrp="1"/>
          </p:cNvGraphicFramePr>
          <p:nvPr/>
        </p:nvGraphicFramePr>
        <p:xfrm>
          <a:off x="443831" y="850232"/>
          <a:ext cx="11105439" cy="5407968"/>
        </p:xfrm>
        <a:graphic>
          <a:graphicData uri="http://schemas.openxmlformats.org/drawingml/2006/table">
            <a:tbl>
              <a:tblPr firstRow="1" bandRow="1">
                <a:tableStyleId>{BDBED569-4797-4DF1-A0F4-6AAB3CD982D8}</a:tableStyleId>
              </a:tblPr>
              <a:tblGrid>
                <a:gridCol w="4449011">
                  <a:extLst>
                    <a:ext uri="{9D8B030D-6E8A-4147-A177-3AD203B41FA5}">
                      <a16:colId xmlns:a16="http://schemas.microsoft.com/office/drawing/2014/main" val="1509134341"/>
                    </a:ext>
                  </a:extLst>
                </a:gridCol>
                <a:gridCol w="3208421">
                  <a:extLst>
                    <a:ext uri="{9D8B030D-6E8A-4147-A177-3AD203B41FA5}">
                      <a16:colId xmlns:a16="http://schemas.microsoft.com/office/drawing/2014/main" val="4052911288"/>
                    </a:ext>
                  </a:extLst>
                </a:gridCol>
                <a:gridCol w="3448007">
                  <a:extLst>
                    <a:ext uri="{9D8B030D-6E8A-4147-A177-3AD203B41FA5}">
                      <a16:colId xmlns:a16="http://schemas.microsoft.com/office/drawing/2014/main" val="821819200"/>
                    </a:ext>
                  </a:extLst>
                </a:gridCol>
              </a:tblGrid>
              <a:tr h="673768">
                <a:tc>
                  <a:txBody>
                    <a:bodyPr/>
                    <a:lstStyle/>
                    <a:p>
                      <a:pPr algn="ctr"/>
                      <a:r>
                        <a:rPr lang="en-US" sz="2800" b="0" dirty="0">
                          <a:solidFill>
                            <a:schemeClr val="bg2">
                              <a:lumMod val="75000"/>
                            </a:schemeClr>
                          </a:solidFill>
                          <a:latin typeface="Cooper Black" panose="0208090404030B020404" pitchFamily="18" charset="0"/>
                        </a:rPr>
                        <a:t>Name of the Algorithm</a:t>
                      </a:r>
                    </a:p>
                  </a:txBody>
                  <a:tcPr/>
                </a:tc>
                <a:tc>
                  <a:txBody>
                    <a:bodyPr/>
                    <a:lstStyle/>
                    <a:p>
                      <a:pPr algn="ctr"/>
                      <a:r>
                        <a:rPr lang="en-US" sz="2800" b="0" dirty="0">
                          <a:solidFill>
                            <a:schemeClr val="bg2">
                              <a:lumMod val="75000"/>
                            </a:schemeClr>
                          </a:solidFill>
                          <a:latin typeface="Cooper Black" panose="0208090404030B020404" pitchFamily="18" charset="0"/>
                        </a:rPr>
                        <a:t>R2 Percentage</a:t>
                      </a:r>
                    </a:p>
                  </a:txBody>
                  <a:tcPr/>
                </a:tc>
                <a:tc>
                  <a:txBody>
                    <a:bodyPr/>
                    <a:lstStyle/>
                    <a:p>
                      <a:pPr algn="ctr"/>
                      <a:r>
                        <a:rPr lang="en-US" sz="2400" b="0" dirty="0">
                          <a:solidFill>
                            <a:schemeClr val="bg2">
                              <a:lumMod val="75000"/>
                            </a:schemeClr>
                          </a:solidFill>
                          <a:latin typeface="Cooper Black" panose="0208090404030B020404" pitchFamily="18" charset="0"/>
                        </a:rPr>
                        <a:t>Mean Absolute Error</a:t>
                      </a:r>
                    </a:p>
                  </a:txBody>
                  <a:tcPr/>
                </a:tc>
                <a:extLst>
                  <a:ext uri="{0D108BD9-81ED-4DB2-BD59-A6C34878D82A}">
                    <a16:rowId xmlns:a16="http://schemas.microsoft.com/office/drawing/2014/main" val="3141168416"/>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Linear Regression</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79.07%</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3204607552"/>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Ridge Regression</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79.09%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2895645104"/>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Lasso Regression</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79.12%</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3115631940"/>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K Nearest Neighbor</a:t>
                      </a:r>
                    </a:p>
                  </a:txBody>
                  <a:tcPr marL="6350" marR="6350" marT="6350" marB="0" anchor="ctr"/>
                </a:tc>
                <a:tc>
                  <a:txBody>
                    <a:bodyPr/>
                    <a:lstStyle/>
                    <a:p>
                      <a:pPr algn="ctr" fontAlgn="ctr"/>
                      <a:r>
                        <a:rPr lang="en-US" sz="1800" b="0" i="0" u="none" strike="noStrike">
                          <a:solidFill>
                            <a:srgbClr val="FFFF00"/>
                          </a:solidFill>
                          <a:effectLst/>
                          <a:latin typeface="Arial Black" panose="020B0A04020102020204" pitchFamily="34" charset="0"/>
                        </a:rPr>
                        <a:t>82.90%</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0.20</a:t>
                      </a:r>
                    </a:p>
                  </a:txBody>
                  <a:tcPr marL="6350" marR="6350" marT="6350" marB="0" anchor="ctr"/>
                </a:tc>
                <a:extLst>
                  <a:ext uri="{0D108BD9-81ED-4DB2-BD59-A6C34878D82A}">
                    <a16:rowId xmlns:a16="http://schemas.microsoft.com/office/drawing/2014/main" val="2847827881"/>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Decision Tree</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81.42%</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0.21</a:t>
                      </a:r>
                    </a:p>
                  </a:txBody>
                  <a:tcPr marL="6350" marR="6350" marT="6350" marB="0" anchor="ctr"/>
                </a:tc>
                <a:extLst>
                  <a:ext uri="{0D108BD9-81ED-4DB2-BD59-A6C34878D82A}">
                    <a16:rowId xmlns:a16="http://schemas.microsoft.com/office/drawing/2014/main" val="302441262"/>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Random Forest</a:t>
                      </a:r>
                    </a:p>
                  </a:txBody>
                  <a:tcPr marL="6350" marR="6350" marT="6350" marB="0" anchor="ctr"/>
                </a:tc>
                <a:tc>
                  <a:txBody>
                    <a:bodyPr/>
                    <a:lstStyle/>
                    <a:p>
                      <a:pPr algn="ctr" fontAlgn="ctr"/>
                      <a:r>
                        <a:rPr lang="en-US" sz="1800" b="0" i="0" u="none" strike="noStrike">
                          <a:solidFill>
                            <a:srgbClr val="FFFF00"/>
                          </a:solidFill>
                          <a:effectLst/>
                          <a:latin typeface="Arial Black" panose="020B0A04020102020204" pitchFamily="34" charset="0"/>
                        </a:rPr>
                        <a:t>88.09%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0.17</a:t>
                      </a:r>
                    </a:p>
                  </a:txBody>
                  <a:tcPr marL="6350" marR="6350" marT="6350" marB="0" anchor="ctr"/>
                </a:tc>
                <a:extLst>
                  <a:ext uri="{0D108BD9-81ED-4DB2-BD59-A6C34878D82A}">
                    <a16:rowId xmlns:a16="http://schemas.microsoft.com/office/drawing/2014/main" val="2221816532"/>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Gradient Boosting</a:t>
                      </a:r>
                    </a:p>
                  </a:txBody>
                  <a:tcPr marL="6350" marR="6350" marT="6350" marB="0" anchor="ctr"/>
                </a:tc>
                <a:tc>
                  <a:txBody>
                    <a:bodyPr/>
                    <a:lstStyle/>
                    <a:p>
                      <a:pPr algn="ctr" fontAlgn="ctr"/>
                      <a:r>
                        <a:rPr lang="en-US" sz="1800" b="0" i="0" u="none" strike="noStrike">
                          <a:solidFill>
                            <a:schemeClr val="accent4">
                              <a:lumMod val="60000"/>
                              <a:lumOff val="40000"/>
                            </a:schemeClr>
                          </a:solidFill>
                          <a:effectLst/>
                          <a:latin typeface="Arial Black" panose="020B0A04020102020204" pitchFamily="34" charset="0"/>
                        </a:rPr>
                        <a:t>89.60%</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0.16</a:t>
                      </a:r>
                    </a:p>
                  </a:txBody>
                  <a:tcPr marL="6350" marR="6350" marT="6350" marB="0" anchor="ctr"/>
                </a:tc>
                <a:extLst>
                  <a:ext uri="{0D108BD9-81ED-4DB2-BD59-A6C34878D82A}">
                    <a16:rowId xmlns:a16="http://schemas.microsoft.com/office/drawing/2014/main" val="55103220"/>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Support Vector Regression</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89.59%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0.16</a:t>
                      </a:r>
                    </a:p>
                  </a:txBody>
                  <a:tcPr marL="6350" marR="6350" marT="6350" marB="0" anchor="ctr"/>
                </a:tc>
                <a:extLst>
                  <a:ext uri="{0D108BD9-81ED-4DB2-BD59-A6C34878D82A}">
                    <a16:rowId xmlns:a16="http://schemas.microsoft.com/office/drawing/2014/main" val="34697261"/>
                  </a:ext>
                </a:extLst>
              </a:tr>
            </a:tbl>
          </a:graphicData>
        </a:graphic>
      </p:graphicFrame>
    </p:spTree>
    <p:extLst>
      <p:ext uri="{BB962C8B-B14F-4D97-AF65-F5344CB8AC3E}">
        <p14:creationId xmlns:p14="http://schemas.microsoft.com/office/powerpoint/2010/main" val="3132144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22</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899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Prediction</a:t>
            </a:r>
          </a:p>
        </p:txBody>
      </p:sp>
      <p:sp>
        <p:nvSpPr>
          <p:cNvPr id="8" name="TextBox 7">
            <a:extLst>
              <a:ext uri="{FF2B5EF4-FFF2-40B4-BE49-F238E27FC236}">
                <a16:creationId xmlns:a16="http://schemas.microsoft.com/office/drawing/2014/main" id="{CEF8E256-2604-9904-D5A9-5D22F234A316}"/>
              </a:ext>
            </a:extLst>
          </p:cNvPr>
          <p:cNvSpPr txBox="1"/>
          <p:nvPr/>
        </p:nvSpPr>
        <p:spPr>
          <a:xfrm>
            <a:off x="360299" y="797009"/>
            <a:ext cx="11471401" cy="646331"/>
          </a:xfrm>
          <a:prstGeom prst="rect">
            <a:avLst/>
          </a:prstGeom>
          <a:noFill/>
        </p:spPr>
        <p:txBody>
          <a:bodyPr wrap="square">
            <a:spAutoFit/>
          </a:bodyPr>
          <a:lstStyle/>
          <a:p>
            <a:r>
              <a:rPr lang="en-US" b="0" i="0" dirty="0">
                <a:solidFill>
                  <a:schemeClr val="accent1">
                    <a:lumMod val="20000"/>
                    <a:lumOff val="80000"/>
                  </a:schemeClr>
                </a:solidFill>
                <a:effectLst/>
                <a:latin typeface="Congenial Black" panose="02000503040000020004" pitchFamily="2" charset="0"/>
                <a:cs typeface="AngsanaUPC" panose="020B0502040204020203" pitchFamily="18" charset="-34"/>
              </a:rPr>
              <a:t>By taking various features like Storage size, Storage Capacity, processor speed (GHz), Company Name, etc.;  you can predict price of your desired laptop!</a:t>
            </a:r>
            <a:endParaRPr lang="en-US" dirty="0">
              <a:solidFill>
                <a:schemeClr val="accent1">
                  <a:lumMod val="20000"/>
                  <a:lumOff val="80000"/>
                </a:schemeClr>
              </a:solidFill>
              <a:latin typeface="Congenial Black" panose="02000503040000020004" pitchFamily="2" charset="0"/>
              <a:cs typeface="AngsanaUPC" panose="020B0502040204020203" pitchFamily="18" charset="-34"/>
            </a:endParaRPr>
          </a:p>
        </p:txBody>
      </p:sp>
      <p:sp>
        <p:nvSpPr>
          <p:cNvPr id="9" name="Title 3">
            <a:extLst>
              <a:ext uri="{FF2B5EF4-FFF2-40B4-BE49-F238E27FC236}">
                <a16:creationId xmlns:a16="http://schemas.microsoft.com/office/drawing/2014/main" id="{DF98CF47-DDD2-9C3C-4AF6-1602B5401592}"/>
              </a:ext>
            </a:extLst>
          </p:cNvPr>
          <p:cNvSpPr txBox="1">
            <a:spLocks/>
          </p:cNvSpPr>
          <p:nvPr/>
        </p:nvSpPr>
        <p:spPr>
          <a:xfrm>
            <a:off x="235204" y="240997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Future Scope</a:t>
            </a:r>
          </a:p>
        </p:txBody>
      </p:sp>
      <p:sp>
        <p:nvSpPr>
          <p:cNvPr id="10" name="TextBox 9">
            <a:extLst>
              <a:ext uri="{FF2B5EF4-FFF2-40B4-BE49-F238E27FC236}">
                <a16:creationId xmlns:a16="http://schemas.microsoft.com/office/drawing/2014/main" id="{0CF98EBA-A0B9-C988-74E0-CD8704F597B8}"/>
              </a:ext>
            </a:extLst>
          </p:cNvPr>
          <p:cNvSpPr txBox="1"/>
          <p:nvPr/>
        </p:nvSpPr>
        <p:spPr>
          <a:xfrm>
            <a:off x="812800" y="3075257"/>
            <a:ext cx="8249920"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accent1">
                    <a:lumMod val="20000"/>
                    <a:lumOff val="80000"/>
                  </a:schemeClr>
                </a:solidFill>
                <a:effectLst/>
                <a:latin typeface="Congenial Black" panose="02000503040000020004" pitchFamily="2" charset="0"/>
              </a:rPr>
              <a:t>Use different Techniques of Encoding Data</a:t>
            </a:r>
          </a:p>
          <a:p>
            <a:pPr marL="285750" indent="-285750" algn="l">
              <a:buFont typeface="Arial" panose="020B0604020202020204" pitchFamily="34" charset="0"/>
              <a:buChar char="•"/>
            </a:pPr>
            <a:r>
              <a:rPr lang="en-US" b="0" i="0" dirty="0">
                <a:solidFill>
                  <a:schemeClr val="accent1">
                    <a:lumMod val="20000"/>
                    <a:lumOff val="80000"/>
                  </a:schemeClr>
                </a:solidFill>
                <a:effectLst/>
                <a:latin typeface="Congenial Black" panose="02000503040000020004" pitchFamily="2" charset="0"/>
              </a:rPr>
              <a:t> Hyper-parameter tunning can improve the performance.</a:t>
            </a:r>
          </a:p>
          <a:p>
            <a:br>
              <a:rPr lang="en-US" dirty="0">
                <a:solidFill>
                  <a:schemeClr val="accent1">
                    <a:lumMod val="20000"/>
                    <a:lumOff val="80000"/>
                  </a:schemeClr>
                </a:solidFill>
                <a:latin typeface="Congenial Black" panose="02000503040000020004" pitchFamily="2" charset="0"/>
              </a:rPr>
            </a:br>
            <a:endParaRPr lang="en-US" dirty="0">
              <a:solidFill>
                <a:schemeClr val="accent1">
                  <a:lumMod val="20000"/>
                  <a:lumOff val="80000"/>
                </a:schemeClr>
              </a:solidFill>
              <a:latin typeface="Congenial Black" panose="02000503040000020004" pitchFamily="2" charset="0"/>
            </a:endParaRPr>
          </a:p>
        </p:txBody>
      </p:sp>
      <p:sp>
        <p:nvSpPr>
          <p:cNvPr id="11" name="Title 3">
            <a:extLst>
              <a:ext uri="{FF2B5EF4-FFF2-40B4-BE49-F238E27FC236}">
                <a16:creationId xmlns:a16="http://schemas.microsoft.com/office/drawing/2014/main" id="{A1D0E5CE-FFE6-569D-6418-5402F7F408DB}"/>
              </a:ext>
            </a:extLst>
          </p:cNvPr>
          <p:cNvSpPr txBox="1">
            <a:spLocks/>
          </p:cNvSpPr>
          <p:nvPr/>
        </p:nvSpPr>
        <p:spPr>
          <a:xfrm>
            <a:off x="235204" y="4249308"/>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dirty="0">
                <a:solidFill>
                  <a:schemeClr val="accent1"/>
                </a:solidFill>
                <a:latin typeface="+mn-lt"/>
                <a:ea typeface="+mn-ea"/>
                <a:cs typeface="+mn-cs"/>
              </a:rPr>
              <a:t>Motivation</a:t>
            </a:r>
            <a:endParaRPr lang="en-US" sz="2000" b="0" kern="1200" dirty="0">
              <a:solidFill>
                <a:schemeClr val="accent1"/>
              </a:solidFill>
              <a:latin typeface="+mn-lt"/>
              <a:ea typeface="+mn-ea"/>
              <a:cs typeface="+mn-cs"/>
            </a:endParaRPr>
          </a:p>
        </p:txBody>
      </p:sp>
      <p:sp>
        <p:nvSpPr>
          <p:cNvPr id="13" name="TextBox 12">
            <a:extLst>
              <a:ext uri="{FF2B5EF4-FFF2-40B4-BE49-F238E27FC236}">
                <a16:creationId xmlns:a16="http://schemas.microsoft.com/office/drawing/2014/main" id="{C5D8DDD0-62A6-741E-00AB-282652F19295}"/>
              </a:ext>
            </a:extLst>
          </p:cNvPr>
          <p:cNvSpPr txBox="1"/>
          <p:nvPr/>
        </p:nvSpPr>
        <p:spPr>
          <a:xfrm>
            <a:off x="467359" y="4853350"/>
            <a:ext cx="11081909" cy="1815882"/>
          </a:xfrm>
          <a:prstGeom prst="rect">
            <a:avLst/>
          </a:prstGeom>
          <a:noFill/>
        </p:spPr>
        <p:txBody>
          <a:bodyPr wrap="square">
            <a:spAutoFit/>
          </a:bodyPr>
          <a:lstStyle/>
          <a:p>
            <a:pPr algn="l"/>
            <a:r>
              <a:rPr lang="en-US" sz="1600" b="0" i="0" dirty="0">
                <a:solidFill>
                  <a:schemeClr val="accent1">
                    <a:lumMod val="20000"/>
                    <a:lumOff val="80000"/>
                  </a:schemeClr>
                </a:solidFill>
                <a:effectLst/>
                <a:latin typeface="Congenial Black" panose="02000503040000020004" pitchFamily="2" charset="0"/>
              </a:rPr>
              <a:t>Although it looks like a simple project or just developing a model, the dataset we have is noisy and needs lots of feature engineering, and preprocessing that will drive your interest in developing this project. Laptop Price Prediction is an important problem. With a successful model for Laptop Price Prediction, we can choose better option! The motivated idea is that, if we know all information about laptop’s features, the price is predictable. In 2021, 340 million laptops are forecast to be shipped; this project is for all those 340 million lives!</a:t>
            </a:r>
          </a:p>
          <a:p>
            <a:br>
              <a:rPr lang="en-US" sz="1600" dirty="0">
                <a:solidFill>
                  <a:schemeClr val="accent1">
                    <a:lumMod val="20000"/>
                    <a:lumOff val="80000"/>
                  </a:schemeClr>
                </a:solidFill>
                <a:latin typeface="Congenial Black" panose="02000503040000020004" pitchFamily="2" charset="0"/>
              </a:rPr>
            </a:br>
            <a:endParaRPr lang="en-US" sz="1600" dirty="0">
              <a:solidFill>
                <a:schemeClr val="accent1">
                  <a:lumMod val="20000"/>
                  <a:lumOff val="80000"/>
                </a:schemeClr>
              </a:solidFill>
              <a:latin typeface="Congenial Black" panose="02000503040000020004" pitchFamily="2" charset="0"/>
            </a:endParaRPr>
          </a:p>
        </p:txBody>
      </p:sp>
    </p:spTree>
    <p:extLst>
      <p:ext uri="{BB962C8B-B14F-4D97-AF65-F5344CB8AC3E}">
        <p14:creationId xmlns:p14="http://schemas.microsoft.com/office/powerpoint/2010/main" val="185206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23</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418700" y="79918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Acknowledgement</a:t>
            </a:r>
          </a:p>
        </p:txBody>
      </p:sp>
      <p:sp>
        <p:nvSpPr>
          <p:cNvPr id="8" name="TextBox 7">
            <a:extLst>
              <a:ext uri="{FF2B5EF4-FFF2-40B4-BE49-F238E27FC236}">
                <a16:creationId xmlns:a16="http://schemas.microsoft.com/office/drawing/2014/main" id="{CEF8E256-2604-9904-D5A9-5D22F234A316}"/>
              </a:ext>
            </a:extLst>
          </p:cNvPr>
          <p:cNvSpPr txBox="1"/>
          <p:nvPr/>
        </p:nvSpPr>
        <p:spPr>
          <a:xfrm>
            <a:off x="720599" y="1971437"/>
            <a:ext cx="11471401" cy="3785652"/>
          </a:xfrm>
          <a:prstGeom prst="rect">
            <a:avLst/>
          </a:prstGeom>
          <a:noFill/>
        </p:spPr>
        <p:txBody>
          <a:bodyPr wrap="square">
            <a:spAutoFit/>
          </a:bodyPr>
          <a:lstStyle/>
          <a:p>
            <a:pPr algn="l"/>
            <a:r>
              <a:rPr lang="en-US" sz="2400" b="0" i="0" dirty="0">
                <a:solidFill>
                  <a:schemeClr val="accent1">
                    <a:lumMod val="20000"/>
                    <a:lumOff val="80000"/>
                  </a:schemeClr>
                </a:solidFill>
                <a:effectLst/>
                <a:latin typeface="Congenial Black" panose="02000503040000020004" pitchFamily="2" charset="0"/>
              </a:rPr>
              <a:t>I would like to </a:t>
            </a:r>
            <a:r>
              <a:rPr lang="en-US" sz="2400" b="0" i="1" dirty="0">
                <a:solidFill>
                  <a:schemeClr val="accent1">
                    <a:lumMod val="20000"/>
                    <a:lumOff val="80000"/>
                  </a:schemeClr>
                </a:solidFill>
                <a:effectLst/>
                <a:latin typeface="Congenial Black" panose="02000503040000020004" pitchFamily="2" charset="0"/>
              </a:rPr>
              <a:t>Thank You</a:t>
            </a:r>
            <a:r>
              <a:rPr lang="en-US" sz="2400" b="0" i="0" dirty="0">
                <a:solidFill>
                  <a:schemeClr val="accent1">
                    <a:lumMod val="20000"/>
                    <a:lumOff val="80000"/>
                  </a:schemeClr>
                </a:solidFill>
                <a:effectLst/>
                <a:latin typeface="Congenial Black" panose="02000503040000020004" pitchFamily="2" charset="0"/>
              </a:rPr>
              <a:t> </a:t>
            </a:r>
          </a:p>
          <a:p>
            <a:pPr algn="l"/>
            <a:endParaRPr lang="en-US" sz="2400" b="0" i="0" dirty="0">
              <a:solidFill>
                <a:schemeClr val="accent1">
                  <a:lumMod val="20000"/>
                  <a:lumOff val="80000"/>
                </a:schemeClr>
              </a:solidFill>
              <a:effectLst/>
              <a:latin typeface="Congenial Black" panose="02000503040000020004" pitchFamily="2" charset="0"/>
            </a:endParaRP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Travis Oliphant</a:t>
            </a:r>
            <a:r>
              <a:rPr lang="en-US" sz="2400" b="0" i="0" dirty="0">
                <a:solidFill>
                  <a:schemeClr val="accent1">
                    <a:lumMod val="20000"/>
                    <a:lumOff val="80000"/>
                  </a:schemeClr>
                </a:solidFill>
                <a:effectLst/>
                <a:latin typeface="Congenial Black" panose="02000503040000020004" pitchFamily="2" charset="0"/>
              </a:rPr>
              <a:t> for maintaining NumPy library,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Wes McKinney</a:t>
            </a:r>
            <a:r>
              <a:rPr lang="en-US" sz="2400" b="0" i="0" dirty="0">
                <a:solidFill>
                  <a:schemeClr val="accent1">
                    <a:lumMod val="20000"/>
                    <a:lumOff val="80000"/>
                  </a:schemeClr>
                </a:solidFill>
                <a:effectLst/>
                <a:latin typeface="Congenial Black" panose="02000503040000020004" pitchFamily="2" charset="0"/>
              </a:rPr>
              <a:t> for maintaining Pandas library,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John D. Hunter</a:t>
            </a:r>
            <a:r>
              <a:rPr lang="en-US" sz="2400" b="0" i="0" dirty="0">
                <a:solidFill>
                  <a:schemeClr val="accent1">
                    <a:lumMod val="20000"/>
                    <a:lumOff val="80000"/>
                  </a:schemeClr>
                </a:solidFill>
                <a:effectLst/>
                <a:latin typeface="Congenial Black" panose="02000503040000020004" pitchFamily="2" charset="0"/>
              </a:rPr>
              <a:t> for inventing Matplotlib,</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Michael </a:t>
            </a:r>
            <a:r>
              <a:rPr lang="en-US" sz="2400" b="1" i="0" dirty="0" err="1">
                <a:solidFill>
                  <a:schemeClr val="accent1">
                    <a:lumMod val="20000"/>
                    <a:lumOff val="80000"/>
                  </a:schemeClr>
                </a:solidFill>
                <a:effectLst/>
                <a:latin typeface="Congenial Black" panose="02000503040000020004" pitchFamily="2" charset="0"/>
              </a:rPr>
              <a:t>Droettboom</a:t>
            </a:r>
            <a:r>
              <a:rPr lang="en-US" sz="2400" b="0" i="0" dirty="0">
                <a:solidFill>
                  <a:schemeClr val="accent1">
                    <a:lumMod val="20000"/>
                    <a:lumOff val="80000"/>
                  </a:schemeClr>
                </a:solidFill>
                <a:effectLst/>
                <a:latin typeface="Congenial Black" panose="02000503040000020004" pitchFamily="2" charset="0"/>
              </a:rPr>
              <a:t> for maintaining Matplotlib,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Michael Waskom</a:t>
            </a:r>
            <a:r>
              <a:rPr lang="en-US" sz="2400" b="0" i="0" dirty="0">
                <a:solidFill>
                  <a:schemeClr val="accent1">
                    <a:lumMod val="20000"/>
                    <a:lumOff val="80000"/>
                  </a:schemeClr>
                </a:solidFill>
                <a:effectLst/>
                <a:latin typeface="Congenial Black" panose="02000503040000020004" pitchFamily="2" charset="0"/>
              </a:rPr>
              <a:t> for creating Seaborn,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David </a:t>
            </a:r>
            <a:r>
              <a:rPr lang="en-US" sz="2400" b="1" i="0" dirty="0" err="1">
                <a:solidFill>
                  <a:schemeClr val="accent1">
                    <a:lumMod val="20000"/>
                    <a:lumOff val="80000"/>
                  </a:schemeClr>
                </a:solidFill>
                <a:effectLst/>
                <a:latin typeface="Congenial Black" panose="02000503040000020004" pitchFamily="2" charset="0"/>
              </a:rPr>
              <a:t>Cournapeau</a:t>
            </a:r>
            <a:r>
              <a:rPr lang="en-US" sz="2400" b="0" i="0" dirty="0">
                <a:solidFill>
                  <a:schemeClr val="accent1">
                    <a:lumMod val="20000"/>
                    <a:lumOff val="80000"/>
                  </a:schemeClr>
                </a:solidFill>
                <a:effectLst/>
                <a:latin typeface="Congenial Black" panose="02000503040000020004" pitchFamily="2" charset="0"/>
              </a:rPr>
              <a:t> for inventing Scikit-learn,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Daniel Wu</a:t>
            </a:r>
            <a:r>
              <a:rPr lang="en-US" sz="2400" b="0" i="0" dirty="0">
                <a:solidFill>
                  <a:schemeClr val="accent1">
                    <a:lumMod val="20000"/>
                    <a:lumOff val="80000"/>
                  </a:schemeClr>
                </a:solidFill>
                <a:effectLst/>
                <a:latin typeface="Congenial Black" panose="02000503040000020004" pitchFamily="2" charset="0"/>
              </a:rPr>
              <a:t> for guiding me in this project.</a:t>
            </a:r>
          </a:p>
          <a:p>
            <a:endParaRPr lang="en-US" sz="2400" dirty="0">
              <a:solidFill>
                <a:schemeClr val="accent1">
                  <a:lumMod val="20000"/>
                  <a:lumOff val="80000"/>
                </a:schemeClr>
              </a:solidFill>
              <a:latin typeface="Congenial Black" panose="02000503040000020004" pitchFamily="2" charset="0"/>
              <a:cs typeface="AngsanaUPC" panose="020B0502040204020203" pitchFamily="18" charset="-34"/>
            </a:endParaRPr>
          </a:p>
        </p:txBody>
      </p:sp>
    </p:spTree>
    <p:extLst>
      <p:ext uri="{BB962C8B-B14F-4D97-AF65-F5344CB8AC3E}">
        <p14:creationId xmlns:p14="http://schemas.microsoft.com/office/powerpoint/2010/main" val="72460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24</a:t>
            </a:fld>
            <a:endParaRPr lang="en-US" dirty="0"/>
          </a:p>
        </p:txBody>
      </p:sp>
      <p:pic>
        <p:nvPicPr>
          <p:cNvPr id="2050" name="Picture 2" descr="How to Respond to Thank You (In All Kind of Situations)">
            <a:extLst>
              <a:ext uri="{FF2B5EF4-FFF2-40B4-BE49-F238E27FC236}">
                <a16:creationId xmlns:a16="http://schemas.microsoft.com/office/drawing/2014/main" id="{69CE9D00-7C49-C6C8-C4D7-C0C4519D6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72"/>
            <a:ext cx="12192000" cy="688257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3">
            <a:extLst>
              <a:ext uri="{FF2B5EF4-FFF2-40B4-BE49-F238E27FC236}">
                <a16:creationId xmlns:a16="http://schemas.microsoft.com/office/drawing/2014/main" id="{90F30292-2217-10E2-3DF9-90EE9A73B6ED}"/>
              </a:ext>
            </a:extLst>
          </p:cNvPr>
          <p:cNvSpPr txBox="1">
            <a:spLocks/>
          </p:cNvSpPr>
          <p:nvPr/>
        </p:nvSpPr>
        <p:spPr>
          <a:xfrm>
            <a:off x="7879894" y="4950934"/>
            <a:ext cx="5027060" cy="82935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800" b="0" cap="none" dirty="0">
                <a:ln w="0"/>
                <a:solidFill>
                  <a:schemeClr val="tx1"/>
                </a:solidFill>
                <a:effectLst>
                  <a:outerShdw blurRad="38100" dist="19050" dir="2700000" algn="tl" rotWithShape="0">
                    <a:schemeClr val="dk1">
                      <a:alpha val="40000"/>
                    </a:schemeClr>
                  </a:outerShdw>
                </a:effectLst>
                <a:latin typeface="+mn-lt"/>
                <a:ea typeface="+mn-ea"/>
                <a:cs typeface="+mn-cs"/>
              </a:rPr>
              <a:t>Rutvimgohel@gmail.com</a:t>
            </a:r>
            <a:endParaRPr lang="en-US" sz="2800" b="0" kern="1200" cap="none"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13" name="Title 3">
            <a:extLst>
              <a:ext uri="{FF2B5EF4-FFF2-40B4-BE49-F238E27FC236}">
                <a16:creationId xmlns:a16="http://schemas.microsoft.com/office/drawing/2014/main" id="{09531EB1-B834-0973-5239-659A831DF1B2}"/>
              </a:ext>
            </a:extLst>
          </p:cNvPr>
          <p:cNvSpPr txBox="1">
            <a:spLocks/>
          </p:cNvSpPr>
          <p:nvPr/>
        </p:nvSpPr>
        <p:spPr>
          <a:xfrm>
            <a:off x="7054582" y="5696989"/>
            <a:ext cx="6926980" cy="82935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1800" b="0" cap="none" dirty="0">
                <a:ln w="0"/>
                <a:solidFill>
                  <a:schemeClr val="tx1"/>
                </a:solidFill>
                <a:effectLst>
                  <a:outerShdw blurRad="38100" dist="19050" dir="2700000" algn="tl" rotWithShape="0">
                    <a:schemeClr val="dk1">
                      <a:alpha val="40000"/>
                    </a:schemeClr>
                  </a:outerShdw>
                </a:effectLst>
                <a:latin typeface="+mn-lt"/>
                <a:ea typeface="+mn-ea"/>
                <a:cs typeface="+mn-cs"/>
              </a:rPr>
              <a:t>https://www.linkedin.com/in/rutvigohel-datascience/</a:t>
            </a:r>
            <a:endParaRPr lang="en-US" sz="1800" b="0" kern="1200" cap="none"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15" name="Title 3">
            <a:extLst>
              <a:ext uri="{FF2B5EF4-FFF2-40B4-BE49-F238E27FC236}">
                <a16:creationId xmlns:a16="http://schemas.microsoft.com/office/drawing/2014/main" id="{E978E244-6232-A3DB-5773-3BFBFE9AAECA}"/>
              </a:ext>
            </a:extLst>
          </p:cNvPr>
          <p:cNvSpPr txBox="1">
            <a:spLocks/>
          </p:cNvSpPr>
          <p:nvPr/>
        </p:nvSpPr>
        <p:spPr>
          <a:xfrm>
            <a:off x="7375109" y="6028643"/>
            <a:ext cx="5027060" cy="82935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1800" b="0" cap="none" dirty="0">
                <a:ln w="0"/>
                <a:solidFill>
                  <a:schemeClr val="tx1"/>
                </a:solidFill>
                <a:effectLst>
                  <a:outerShdw blurRad="38100" dist="19050" dir="2700000" algn="tl" rotWithShape="0">
                    <a:schemeClr val="dk1">
                      <a:alpha val="40000"/>
                    </a:schemeClr>
                  </a:outerShdw>
                </a:effectLst>
                <a:latin typeface="+mn-lt"/>
                <a:ea typeface="+mn-ea"/>
                <a:cs typeface="+mn-cs"/>
              </a:rPr>
              <a:t>https://github.com/PassionateDataScientist</a:t>
            </a:r>
            <a:endParaRPr lang="en-US" sz="1800" b="0" kern="1200" cap="none"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Tree>
    <p:extLst>
      <p:ext uri="{BB962C8B-B14F-4D97-AF65-F5344CB8AC3E}">
        <p14:creationId xmlns:p14="http://schemas.microsoft.com/office/powerpoint/2010/main" val="118114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84FA00-BA85-50EE-319E-7E3C4F5FFA26}"/>
              </a:ext>
            </a:extLst>
          </p:cNvPr>
          <p:cNvSpPr>
            <a:spLocks noGrp="1"/>
          </p:cNvSpPr>
          <p:nvPr>
            <p:ph type="ftr" sz="quarter" idx="14"/>
          </p:nvPr>
        </p:nvSpPr>
        <p:spPr>
          <a:xfrm>
            <a:off x="595884" y="6468303"/>
            <a:ext cx="4114800" cy="365125"/>
          </a:xfrm>
        </p:spPr>
        <p:txBody>
          <a:bodyPr vert="horz" lIns="91440" tIns="45720" rIns="91440" bIns="45720" rtlCol="0" anchor="ctr">
            <a:normAutofit/>
          </a:bodyPr>
          <a:lstStyle/>
          <a:p>
            <a:pPr>
              <a:spcAft>
                <a:spcPts val="600"/>
              </a:spcAft>
            </a:pPr>
            <a:r>
              <a:rPr lang="en-US" kern="1200" noProof="0">
                <a:latin typeface="+mn-lt"/>
                <a:ea typeface="+mn-ea"/>
                <a:cs typeface="+mn-cs"/>
              </a:rPr>
              <a:t>Add a Footer</a:t>
            </a:r>
          </a:p>
        </p:txBody>
      </p:sp>
      <p:sp>
        <p:nvSpPr>
          <p:cNvPr id="3" name="Slide Number Placeholder 2">
            <a:extLst>
              <a:ext uri="{FF2B5EF4-FFF2-40B4-BE49-F238E27FC236}">
                <a16:creationId xmlns:a16="http://schemas.microsoft.com/office/drawing/2014/main" id="{6B8A5CA4-8893-1A37-3126-1E71F01571A8}"/>
              </a:ext>
            </a:extLst>
          </p:cNvPr>
          <p:cNvSpPr>
            <a:spLocks noGrp="1"/>
          </p:cNvSpPr>
          <p:nvPr>
            <p:ph type="sldNum" sz="quarter" idx="15"/>
          </p:nvPr>
        </p:nvSpPr>
        <p:spPr>
          <a:xfrm>
            <a:off x="11549269" y="6405746"/>
            <a:ext cx="642731" cy="407804"/>
          </a:xfrm>
        </p:spPr>
        <p:txBody>
          <a:bodyPr vert="horz" lIns="91440" tIns="45720" rIns="91440" bIns="45720" rtlCol="0" anchor="ctr">
            <a:normAutofit/>
          </a:bodyPr>
          <a:lstStyle/>
          <a:p>
            <a:pPr>
              <a:spcAft>
                <a:spcPts val="600"/>
              </a:spcAft>
            </a:pPr>
            <a:fld id="{8C2E478F-E849-4A8C-AF1F-CBCC78A7CBFA}" type="slidenum">
              <a:rPr lang="en-US" noProof="0" smtClean="0"/>
              <a:pPr>
                <a:spcAft>
                  <a:spcPts val="600"/>
                </a:spcAft>
              </a:pPr>
              <a:t>3</a:t>
            </a:fld>
            <a:endParaRPr lang="en-US" noProof="0"/>
          </a:p>
        </p:txBody>
      </p:sp>
      <p:pic>
        <p:nvPicPr>
          <p:cNvPr id="7" name="Picture 2" descr="Why do some agents charge more than others? - Why do some agents charge  more than others?">
            <a:extLst>
              <a:ext uri="{FF2B5EF4-FFF2-40B4-BE49-F238E27FC236}">
                <a16:creationId xmlns:a16="http://schemas.microsoft.com/office/drawing/2014/main" id="{6334125A-2BC7-8C39-EBB1-5542790DF7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4478" y="1826359"/>
            <a:ext cx="5326022" cy="2796161"/>
          </a:xfrm>
          <a:prstGeom prst="rect">
            <a:avLst/>
          </a:prstGeom>
          <a:solidFill>
            <a:srgbClr val="FFFFFF"/>
          </a:solidFill>
        </p:spPr>
      </p:pic>
      <p:sp>
        <p:nvSpPr>
          <p:cNvPr id="5" name="Title 3">
            <a:extLst>
              <a:ext uri="{FF2B5EF4-FFF2-40B4-BE49-F238E27FC236}">
                <a16:creationId xmlns:a16="http://schemas.microsoft.com/office/drawing/2014/main" id="{27DC6FCA-2CD1-5238-8EC0-357177983CD0}"/>
              </a:ext>
            </a:extLst>
          </p:cNvPr>
          <p:cNvSpPr txBox="1">
            <a:spLocks/>
          </p:cNvSpPr>
          <p:nvPr/>
        </p:nvSpPr>
        <p:spPr>
          <a:xfrm>
            <a:off x="441159" y="1365316"/>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Problem Statement</a:t>
            </a:r>
          </a:p>
        </p:txBody>
      </p:sp>
      <p:sp>
        <p:nvSpPr>
          <p:cNvPr id="6" name="TextBox 5">
            <a:extLst>
              <a:ext uri="{FF2B5EF4-FFF2-40B4-BE49-F238E27FC236}">
                <a16:creationId xmlns:a16="http://schemas.microsoft.com/office/drawing/2014/main" id="{F8ED7C80-88B2-F2A9-FE64-7A7722292631}"/>
              </a:ext>
            </a:extLst>
          </p:cNvPr>
          <p:cNvSpPr txBox="1"/>
          <p:nvPr/>
        </p:nvSpPr>
        <p:spPr>
          <a:xfrm>
            <a:off x="439786" y="2090171"/>
            <a:ext cx="4270898" cy="2677656"/>
          </a:xfrm>
          <a:prstGeom prst="rect">
            <a:avLst/>
          </a:prstGeom>
          <a:noFill/>
        </p:spPr>
        <p:txBody>
          <a:bodyPr wrap="square" rtlCol="0">
            <a:spAutoFit/>
          </a:bodyPr>
          <a:lstStyle/>
          <a:p>
            <a:r>
              <a:rPr lang="en-US" sz="2800" b="1" i="0" dirty="0">
                <a:solidFill>
                  <a:schemeClr val="bg1">
                    <a:lumMod val="85000"/>
                  </a:schemeClr>
                </a:solidFill>
                <a:effectLst/>
                <a:latin typeface="-apple-system"/>
              </a:rPr>
              <a:t>If any user wants to buy a laptop then our application should be compatible to provide a tentative price of laptop according to the user configurations.</a:t>
            </a:r>
            <a:endParaRPr lang="en-US" sz="2800" b="1" dirty="0">
              <a:solidFill>
                <a:schemeClr val="bg1">
                  <a:lumMod val="85000"/>
                </a:schemeClr>
              </a:solidFill>
            </a:endParaRPr>
          </a:p>
        </p:txBody>
      </p:sp>
    </p:spTree>
    <p:extLst>
      <p:ext uri="{BB962C8B-B14F-4D97-AF65-F5344CB8AC3E}">
        <p14:creationId xmlns:p14="http://schemas.microsoft.com/office/powerpoint/2010/main" val="24497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84FA00-BA85-50EE-319E-7E3C4F5FFA26}"/>
              </a:ext>
            </a:extLst>
          </p:cNvPr>
          <p:cNvSpPr>
            <a:spLocks noGrp="1"/>
          </p:cNvSpPr>
          <p:nvPr>
            <p:ph type="ftr" sz="quarter" idx="14"/>
          </p:nvPr>
        </p:nvSpPr>
        <p:spPr>
          <a:xfrm>
            <a:off x="595884" y="6468303"/>
            <a:ext cx="4114800" cy="365125"/>
          </a:xfrm>
        </p:spPr>
        <p:txBody>
          <a:bodyPr vert="horz" lIns="91440" tIns="45720" rIns="91440" bIns="45720" rtlCol="0" anchor="ctr">
            <a:normAutofit/>
          </a:bodyPr>
          <a:lstStyle/>
          <a:p>
            <a:pPr>
              <a:spcAft>
                <a:spcPts val="600"/>
              </a:spcAft>
            </a:pPr>
            <a:r>
              <a:rPr lang="en-US" kern="1200" noProof="0">
                <a:latin typeface="+mn-lt"/>
                <a:ea typeface="+mn-ea"/>
                <a:cs typeface="+mn-cs"/>
              </a:rPr>
              <a:t>Add a Footer</a:t>
            </a:r>
          </a:p>
        </p:txBody>
      </p:sp>
      <p:sp>
        <p:nvSpPr>
          <p:cNvPr id="3" name="Slide Number Placeholder 2">
            <a:extLst>
              <a:ext uri="{FF2B5EF4-FFF2-40B4-BE49-F238E27FC236}">
                <a16:creationId xmlns:a16="http://schemas.microsoft.com/office/drawing/2014/main" id="{6B8A5CA4-8893-1A37-3126-1E71F01571A8}"/>
              </a:ext>
            </a:extLst>
          </p:cNvPr>
          <p:cNvSpPr>
            <a:spLocks noGrp="1"/>
          </p:cNvSpPr>
          <p:nvPr>
            <p:ph type="sldNum" sz="quarter" idx="15"/>
          </p:nvPr>
        </p:nvSpPr>
        <p:spPr>
          <a:xfrm>
            <a:off x="11549269" y="6405746"/>
            <a:ext cx="642731" cy="407804"/>
          </a:xfrm>
        </p:spPr>
        <p:txBody>
          <a:bodyPr vert="horz" lIns="91440" tIns="45720" rIns="91440" bIns="45720" rtlCol="0" anchor="ctr">
            <a:normAutofit/>
          </a:bodyPr>
          <a:lstStyle/>
          <a:p>
            <a:pPr>
              <a:spcAft>
                <a:spcPts val="600"/>
              </a:spcAft>
            </a:pPr>
            <a:fld id="{8C2E478F-E849-4A8C-AF1F-CBCC78A7CBFA}" type="slidenum">
              <a:rPr lang="en-US" noProof="0" smtClean="0"/>
              <a:pPr>
                <a:spcAft>
                  <a:spcPts val="600"/>
                </a:spcAft>
              </a:pPr>
              <a:t>4</a:t>
            </a:fld>
            <a:endParaRPr lang="en-US" noProof="0"/>
          </a:p>
        </p:txBody>
      </p:sp>
      <p:sp>
        <p:nvSpPr>
          <p:cNvPr id="5" name="Title 3">
            <a:extLst>
              <a:ext uri="{FF2B5EF4-FFF2-40B4-BE49-F238E27FC236}">
                <a16:creationId xmlns:a16="http://schemas.microsoft.com/office/drawing/2014/main" id="{27DC6FCA-2CD1-5238-8EC0-357177983CD0}"/>
              </a:ext>
            </a:extLst>
          </p:cNvPr>
          <p:cNvSpPr txBox="1">
            <a:spLocks/>
          </p:cNvSpPr>
          <p:nvPr/>
        </p:nvSpPr>
        <p:spPr>
          <a:xfrm>
            <a:off x="320843" y="847958"/>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a:solidFill>
                  <a:schemeClr val="accent1"/>
                </a:solidFill>
                <a:latin typeface="+mn-lt"/>
                <a:ea typeface="+mn-ea"/>
                <a:cs typeface="+mn-cs"/>
              </a:rPr>
              <a:t>Dataset</a:t>
            </a:r>
            <a:endParaRPr lang="en-US" sz="2000" b="0" kern="1200" dirty="0">
              <a:solidFill>
                <a:schemeClr val="accent1"/>
              </a:solidFill>
              <a:latin typeface="+mn-lt"/>
              <a:ea typeface="+mn-ea"/>
              <a:cs typeface="+mn-cs"/>
            </a:endParaRPr>
          </a:p>
        </p:txBody>
      </p:sp>
      <p:sp>
        <p:nvSpPr>
          <p:cNvPr id="9" name="TextBox 8">
            <a:extLst>
              <a:ext uri="{FF2B5EF4-FFF2-40B4-BE49-F238E27FC236}">
                <a16:creationId xmlns:a16="http://schemas.microsoft.com/office/drawing/2014/main" id="{52E8842E-122F-1604-6403-6E25F5CB36C7}"/>
              </a:ext>
            </a:extLst>
          </p:cNvPr>
          <p:cNvSpPr txBox="1"/>
          <p:nvPr/>
        </p:nvSpPr>
        <p:spPr>
          <a:xfrm>
            <a:off x="93726" y="1757725"/>
            <a:ext cx="4902548" cy="5170646"/>
          </a:xfrm>
          <a:prstGeom prst="rect">
            <a:avLst/>
          </a:prstGeom>
          <a:noFill/>
        </p:spPr>
        <p:txBody>
          <a:bodyPr wrap="square" rtlCol="0">
            <a:spAutoFit/>
          </a:bodyPr>
          <a:lstStyle/>
          <a:p>
            <a:pPr marL="285750" indent="-285750">
              <a:buFont typeface="Wingdings" panose="05000000000000000000" pitchFamily="2" charset="2"/>
              <a:buChar char="Ø"/>
            </a:pPr>
            <a:r>
              <a:rPr lang="en-US" sz="2200" b="1" dirty="0">
                <a:solidFill>
                  <a:schemeClr val="bg1">
                    <a:lumMod val="85000"/>
                  </a:schemeClr>
                </a:solidFill>
                <a:latin typeface="Candara" panose="020E0502030303020204" pitchFamily="34" charset="0"/>
              </a:rPr>
              <a:t>Kaggle Dataset</a:t>
            </a:r>
          </a:p>
          <a:p>
            <a:endParaRPr lang="en-US" sz="2200" b="1" dirty="0">
              <a:solidFill>
                <a:schemeClr val="bg1">
                  <a:lumMod val="85000"/>
                </a:schemeClr>
              </a:solidFill>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1300+ laptops records</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12 features</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Noisy Columns, contain lots of information</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The only problem is we are having less data but we will obtain a good accuracy over it. The only good thing is. it is better to have a large data.</a:t>
            </a:r>
          </a:p>
          <a:p>
            <a:br>
              <a:rPr lang="en-US" sz="2200" b="1" dirty="0">
                <a:solidFill>
                  <a:schemeClr val="bg1">
                    <a:lumMod val="85000"/>
                  </a:schemeClr>
                </a:solidFill>
                <a:latin typeface="Candara" panose="020E0502030303020204" pitchFamily="34" charset="0"/>
              </a:rPr>
            </a:br>
            <a:endParaRPr lang="en-US" sz="2200" b="1" dirty="0">
              <a:solidFill>
                <a:schemeClr val="bg1">
                  <a:lumMod val="85000"/>
                </a:schemeClr>
              </a:solidFill>
              <a:latin typeface="Candara" panose="020E0502030303020204" pitchFamily="34" charset="0"/>
            </a:endParaRPr>
          </a:p>
        </p:txBody>
      </p:sp>
      <p:pic>
        <p:nvPicPr>
          <p:cNvPr id="4098" name="Picture 2" descr="5 Real World datasets for honing your Exploratory Data Analysis skills | by  Parul Pandey | Towards Data Science">
            <a:extLst>
              <a:ext uri="{FF2B5EF4-FFF2-40B4-BE49-F238E27FC236}">
                <a16:creationId xmlns:a16="http://schemas.microsoft.com/office/drawing/2014/main" id="{1ECE2EEA-544A-9886-32CA-40CBF2435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359" y="721895"/>
            <a:ext cx="5145087" cy="486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34DCDB-E3BD-DC66-BB40-0B8D905A2AA6}"/>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0C53BE51-C24B-A995-5700-55327AED32E1}"/>
              </a:ext>
            </a:extLst>
          </p:cNvPr>
          <p:cNvSpPr>
            <a:spLocks noGrp="1"/>
          </p:cNvSpPr>
          <p:nvPr>
            <p:ph type="sldNum" sz="quarter" idx="11"/>
          </p:nvPr>
        </p:nvSpPr>
        <p:spPr/>
        <p:txBody>
          <a:bodyPr/>
          <a:lstStyle/>
          <a:p>
            <a:fld id="{8C2E478F-E849-4A8C-AF1F-CBCC78A7CBFA}" type="slidenum">
              <a:rPr lang="en-US" smtClean="0"/>
              <a:pPr/>
              <a:t>5</a:t>
            </a:fld>
            <a:endParaRPr lang="en-US" dirty="0"/>
          </a:p>
        </p:txBody>
      </p:sp>
      <p:pic>
        <p:nvPicPr>
          <p:cNvPr id="1026" name="Picture 2" descr="Data Cleaning: 7 Techniques + Steps to Cleanse Data">
            <a:extLst>
              <a:ext uri="{FF2B5EF4-FFF2-40B4-BE49-F238E27FC236}">
                <a16:creationId xmlns:a16="http://schemas.microsoft.com/office/drawing/2014/main" id="{9D03FE3D-3FBE-2D10-B966-7A8D6F651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A3BE00-C785-2FDC-2435-7B5503B945EB}"/>
              </a:ext>
            </a:extLst>
          </p:cNvPr>
          <p:cNvSpPr txBox="1"/>
          <p:nvPr/>
        </p:nvSpPr>
        <p:spPr>
          <a:xfrm rot="10800000" flipV="1">
            <a:off x="7834081" y="5367000"/>
            <a:ext cx="4262121" cy="1446550"/>
          </a:xfrm>
          <a:prstGeom prst="rect">
            <a:avLst/>
          </a:prstGeom>
          <a:noFill/>
        </p:spPr>
        <p:txBody>
          <a:bodyPr wrap="square" rtlCol="0">
            <a:spAutoFit/>
          </a:bodyPr>
          <a:lstStyle/>
          <a:p>
            <a:pPr algn="ctr"/>
            <a:r>
              <a:rPr lang="en-US" sz="4400" b="1" dirty="0">
                <a:solidFill>
                  <a:srgbClr val="002060"/>
                </a:solidFill>
                <a:latin typeface="Amasis MT Pro Black" panose="02040A04050005020304" pitchFamily="18" charset="0"/>
              </a:rPr>
              <a:t>Data Wrangling</a:t>
            </a:r>
          </a:p>
        </p:txBody>
      </p:sp>
      <p:pic>
        <p:nvPicPr>
          <p:cNvPr id="7" name="Picture 6">
            <a:extLst>
              <a:ext uri="{FF2B5EF4-FFF2-40B4-BE49-F238E27FC236}">
                <a16:creationId xmlns:a16="http://schemas.microsoft.com/office/drawing/2014/main" id="{DD59CE27-218A-624B-32C5-00639CAB358A}"/>
              </a:ext>
            </a:extLst>
          </p:cNvPr>
          <p:cNvPicPr>
            <a:picLocks noChangeAspect="1"/>
          </p:cNvPicPr>
          <p:nvPr/>
        </p:nvPicPr>
        <p:blipFill>
          <a:blip r:embed="rId3"/>
          <a:stretch>
            <a:fillRect/>
          </a:stretch>
        </p:blipFill>
        <p:spPr>
          <a:xfrm rot="21203943">
            <a:off x="843244" y="914212"/>
            <a:ext cx="4048889" cy="45371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16B4E209-3359-D509-FD12-CF6C7C758E1A}"/>
              </a:ext>
            </a:extLst>
          </p:cNvPr>
          <p:cNvPicPr>
            <a:picLocks noChangeAspect="1"/>
          </p:cNvPicPr>
          <p:nvPr/>
        </p:nvPicPr>
        <p:blipFill>
          <a:blip r:embed="rId4"/>
          <a:stretch>
            <a:fillRect/>
          </a:stretch>
        </p:blipFill>
        <p:spPr>
          <a:xfrm rot="305755">
            <a:off x="3644453" y="2216267"/>
            <a:ext cx="4543608" cy="193302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894768EC-FBA9-3CB1-B0D1-E0837CC686C4}"/>
              </a:ext>
            </a:extLst>
          </p:cNvPr>
          <p:cNvPicPr>
            <a:picLocks noChangeAspect="1"/>
          </p:cNvPicPr>
          <p:nvPr/>
        </p:nvPicPr>
        <p:blipFill>
          <a:blip r:embed="rId5"/>
          <a:stretch>
            <a:fillRect/>
          </a:stretch>
        </p:blipFill>
        <p:spPr>
          <a:xfrm rot="1472783">
            <a:off x="7584019" y="595013"/>
            <a:ext cx="3761775" cy="510789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03AFBF0A-0C3B-663D-0258-E0A05957236C}"/>
              </a:ext>
            </a:extLst>
          </p:cNvPr>
          <p:cNvSpPr txBox="1"/>
          <p:nvPr/>
        </p:nvSpPr>
        <p:spPr>
          <a:xfrm>
            <a:off x="4819804" y="753216"/>
            <a:ext cx="3362960" cy="1446550"/>
          </a:xfrm>
          <a:prstGeom prst="rect">
            <a:avLst/>
          </a:prstGeom>
          <a:noFill/>
        </p:spPr>
        <p:txBody>
          <a:bodyPr wrap="square" rtlCol="0">
            <a:spAutoFit/>
          </a:bodyPr>
          <a:lstStyle/>
          <a:p>
            <a:r>
              <a:rPr lang="en-US" sz="8800" b="1" dirty="0">
                <a:solidFill>
                  <a:srgbClr val="FFFF00"/>
                </a:solidFill>
                <a:latin typeface="Amasis MT Pro Black" panose="02040A04050005020304" pitchFamily="18" charset="0"/>
              </a:rPr>
              <a:t>YAY!</a:t>
            </a:r>
          </a:p>
        </p:txBody>
      </p:sp>
      <p:pic>
        <p:nvPicPr>
          <p:cNvPr id="18" name="Picture 17">
            <a:extLst>
              <a:ext uri="{FF2B5EF4-FFF2-40B4-BE49-F238E27FC236}">
                <a16:creationId xmlns:a16="http://schemas.microsoft.com/office/drawing/2014/main" id="{40F4A4BC-1430-6C90-70B9-6AC5787AC7E9}"/>
              </a:ext>
            </a:extLst>
          </p:cNvPr>
          <p:cNvPicPr>
            <a:picLocks noChangeAspect="1"/>
          </p:cNvPicPr>
          <p:nvPr/>
        </p:nvPicPr>
        <p:blipFill>
          <a:blip r:embed="rId6"/>
          <a:stretch>
            <a:fillRect/>
          </a:stretch>
        </p:blipFill>
        <p:spPr>
          <a:xfrm>
            <a:off x="164957" y="1188972"/>
            <a:ext cx="11862085" cy="3261108"/>
          </a:xfrm>
          <a:prstGeom prst="rect">
            <a:avLst/>
          </a:prstGeom>
          <a:ln w="127000" cap="sq">
            <a:solidFill>
              <a:srgbClr val="FFFF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30867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fltVal val="0"/>
                                          </p:val>
                                        </p:tav>
                                        <p:tav tm="100000">
                                          <p:val>
                                            <p:strVal val="#ppt_w"/>
                                          </p:val>
                                        </p:tav>
                                      </p:tavLst>
                                    </p:anim>
                                    <p:anim calcmode="lin" valueType="num">
                                      <p:cBhvr>
                                        <p:cTn id="23" dur="1000" fill="hold"/>
                                        <p:tgtEl>
                                          <p:spTgt spid="12"/>
                                        </p:tgtEl>
                                        <p:attrNameLst>
                                          <p:attrName>ppt_h</p:attrName>
                                        </p:attrNameLst>
                                      </p:cBhvr>
                                      <p:tavLst>
                                        <p:tav tm="0">
                                          <p:val>
                                            <p:fltVal val="0"/>
                                          </p:val>
                                        </p:tav>
                                        <p:tav tm="100000">
                                          <p:val>
                                            <p:strVal val="#ppt_h"/>
                                          </p:val>
                                        </p:tav>
                                      </p:tavLst>
                                    </p:anim>
                                    <p:anim calcmode="lin" valueType="num">
                                      <p:cBhvr>
                                        <p:cTn id="24" dur="1000" fill="hold"/>
                                        <p:tgtEl>
                                          <p:spTgt spid="12"/>
                                        </p:tgtEl>
                                        <p:attrNameLst>
                                          <p:attrName>style.rotation</p:attrName>
                                        </p:attrNameLst>
                                      </p:cBhvr>
                                      <p:tavLst>
                                        <p:tav tm="0">
                                          <p:val>
                                            <p:fltVal val="90"/>
                                          </p:val>
                                        </p:tav>
                                        <p:tav tm="100000">
                                          <p:val>
                                            <p:fltVal val="0"/>
                                          </p:val>
                                        </p:tav>
                                      </p:tavLst>
                                    </p:anim>
                                    <p:animEffect transition="in" filter="fade">
                                      <p:cBhvr>
                                        <p:cTn id="25" dur="1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randombar(horizontal)">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6</a:t>
            </a:fld>
            <a:endParaRPr lang="en-US" dirty="0"/>
          </a:p>
        </p:txBody>
      </p:sp>
      <p:pic>
        <p:nvPicPr>
          <p:cNvPr id="6" name="Picture 5">
            <a:extLst>
              <a:ext uri="{FF2B5EF4-FFF2-40B4-BE49-F238E27FC236}">
                <a16:creationId xmlns:a16="http://schemas.microsoft.com/office/drawing/2014/main" id="{54054053-E345-B866-36D3-A0B1067094FA}"/>
              </a:ext>
            </a:extLst>
          </p:cNvPr>
          <p:cNvPicPr>
            <a:picLocks noChangeAspect="1"/>
          </p:cNvPicPr>
          <p:nvPr/>
        </p:nvPicPr>
        <p:blipFill>
          <a:blip r:embed="rId2"/>
          <a:stretch>
            <a:fillRect/>
          </a:stretch>
        </p:blipFill>
        <p:spPr>
          <a:xfrm>
            <a:off x="1239418" y="202138"/>
            <a:ext cx="1117878" cy="6203608"/>
          </a:xfrm>
          <a:prstGeom prst="rect">
            <a:avLst/>
          </a:prstGeom>
        </p:spPr>
      </p:pic>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0" name="TextBox 9">
            <a:extLst>
              <a:ext uri="{FF2B5EF4-FFF2-40B4-BE49-F238E27FC236}">
                <a16:creationId xmlns:a16="http://schemas.microsoft.com/office/drawing/2014/main" id="{3CC1740B-08FA-78DE-E68C-115DAF01C7C1}"/>
              </a:ext>
            </a:extLst>
          </p:cNvPr>
          <p:cNvSpPr txBox="1"/>
          <p:nvPr/>
        </p:nvSpPr>
        <p:spPr>
          <a:xfrm>
            <a:off x="2541830" y="822394"/>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Type</a:t>
            </a:r>
          </a:p>
        </p:txBody>
      </p:sp>
      <p:sp>
        <p:nvSpPr>
          <p:cNvPr id="14" name="TextBox 13">
            <a:extLst>
              <a:ext uri="{FF2B5EF4-FFF2-40B4-BE49-F238E27FC236}">
                <a16:creationId xmlns:a16="http://schemas.microsoft.com/office/drawing/2014/main" id="{C8523DD2-4CBC-1447-82F6-8DC872428E8B}"/>
              </a:ext>
            </a:extLst>
          </p:cNvPr>
          <p:cNvSpPr txBox="1"/>
          <p:nvPr/>
        </p:nvSpPr>
        <p:spPr>
          <a:xfrm>
            <a:off x="2541830" y="1979148"/>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Capacity</a:t>
            </a:r>
          </a:p>
        </p:txBody>
      </p:sp>
      <p:sp>
        <p:nvSpPr>
          <p:cNvPr id="15" name="TextBox 14">
            <a:extLst>
              <a:ext uri="{FF2B5EF4-FFF2-40B4-BE49-F238E27FC236}">
                <a16:creationId xmlns:a16="http://schemas.microsoft.com/office/drawing/2014/main" id="{DF4C0869-9C0A-9629-2BC0-662BEB70B497}"/>
              </a:ext>
            </a:extLst>
          </p:cNvPr>
          <p:cNvSpPr txBox="1"/>
          <p:nvPr/>
        </p:nvSpPr>
        <p:spPr>
          <a:xfrm>
            <a:off x="2638077" y="3551850"/>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SSD + HHD</a:t>
            </a:r>
          </a:p>
        </p:txBody>
      </p:sp>
      <p:sp>
        <p:nvSpPr>
          <p:cNvPr id="16" name="TextBox 15">
            <a:extLst>
              <a:ext uri="{FF2B5EF4-FFF2-40B4-BE49-F238E27FC236}">
                <a16:creationId xmlns:a16="http://schemas.microsoft.com/office/drawing/2014/main" id="{A1772ADF-1F49-D7D3-CF0A-A786847DD85A}"/>
              </a:ext>
            </a:extLst>
          </p:cNvPr>
          <p:cNvSpPr txBox="1"/>
          <p:nvPr/>
        </p:nvSpPr>
        <p:spPr>
          <a:xfrm>
            <a:off x="2638077" y="4724928"/>
            <a:ext cx="4773370"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capacity units</a:t>
            </a:r>
          </a:p>
        </p:txBody>
      </p:sp>
      <p:sp>
        <p:nvSpPr>
          <p:cNvPr id="17" name="Arrow: Right 16">
            <a:extLst>
              <a:ext uri="{FF2B5EF4-FFF2-40B4-BE49-F238E27FC236}">
                <a16:creationId xmlns:a16="http://schemas.microsoft.com/office/drawing/2014/main" id="{9398FE34-90ED-6C44-3FD4-000150526386}"/>
              </a:ext>
            </a:extLst>
          </p:cNvPr>
          <p:cNvSpPr/>
          <p:nvPr/>
        </p:nvSpPr>
        <p:spPr>
          <a:xfrm>
            <a:off x="3481450" y="2301173"/>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9" name="Picture 18">
            <a:extLst>
              <a:ext uri="{FF2B5EF4-FFF2-40B4-BE49-F238E27FC236}">
                <a16:creationId xmlns:a16="http://schemas.microsoft.com/office/drawing/2014/main" id="{3728A32F-4EA4-745A-0D3B-6AECBEEBBF4D}"/>
              </a:ext>
            </a:extLst>
          </p:cNvPr>
          <p:cNvPicPr>
            <a:picLocks noChangeAspect="1"/>
          </p:cNvPicPr>
          <p:nvPr/>
        </p:nvPicPr>
        <p:blipFill>
          <a:blip r:embed="rId3"/>
          <a:stretch>
            <a:fillRect/>
          </a:stretch>
        </p:blipFill>
        <p:spPr>
          <a:xfrm>
            <a:off x="7003223" y="758385"/>
            <a:ext cx="4258883" cy="5709918"/>
          </a:xfrm>
          <a:prstGeom prst="rect">
            <a:avLst/>
          </a:prstGeom>
        </p:spPr>
      </p:pic>
    </p:spTree>
    <p:extLst>
      <p:ext uri="{BB962C8B-B14F-4D97-AF65-F5344CB8AC3E}">
        <p14:creationId xmlns:p14="http://schemas.microsoft.com/office/powerpoint/2010/main" val="374285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0" name="TextBox 9">
            <a:extLst>
              <a:ext uri="{FF2B5EF4-FFF2-40B4-BE49-F238E27FC236}">
                <a16:creationId xmlns:a16="http://schemas.microsoft.com/office/drawing/2014/main" id="{3CC1740B-08FA-78DE-E68C-115DAF01C7C1}"/>
              </a:ext>
            </a:extLst>
          </p:cNvPr>
          <p:cNvSpPr txBox="1"/>
          <p:nvPr/>
        </p:nvSpPr>
        <p:spPr>
          <a:xfrm>
            <a:off x="2875868" y="961964"/>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Touchscreen</a:t>
            </a:r>
          </a:p>
        </p:txBody>
      </p:sp>
      <p:sp>
        <p:nvSpPr>
          <p:cNvPr id="14" name="TextBox 13">
            <a:extLst>
              <a:ext uri="{FF2B5EF4-FFF2-40B4-BE49-F238E27FC236}">
                <a16:creationId xmlns:a16="http://schemas.microsoft.com/office/drawing/2014/main" id="{C8523DD2-4CBC-1447-82F6-8DC872428E8B}"/>
              </a:ext>
            </a:extLst>
          </p:cNvPr>
          <p:cNvSpPr txBox="1"/>
          <p:nvPr/>
        </p:nvSpPr>
        <p:spPr>
          <a:xfrm>
            <a:off x="2875867" y="2679140"/>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IPS</a:t>
            </a:r>
          </a:p>
        </p:txBody>
      </p:sp>
      <p:sp>
        <p:nvSpPr>
          <p:cNvPr id="15" name="TextBox 14">
            <a:extLst>
              <a:ext uri="{FF2B5EF4-FFF2-40B4-BE49-F238E27FC236}">
                <a16:creationId xmlns:a16="http://schemas.microsoft.com/office/drawing/2014/main" id="{DF4C0869-9C0A-9629-2BC0-662BEB70B497}"/>
              </a:ext>
            </a:extLst>
          </p:cNvPr>
          <p:cNvSpPr txBox="1"/>
          <p:nvPr/>
        </p:nvSpPr>
        <p:spPr>
          <a:xfrm>
            <a:off x="2875868" y="4298097"/>
            <a:ext cx="3669631"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Screen Resolution</a:t>
            </a:r>
          </a:p>
          <a:p>
            <a:r>
              <a:rPr lang="en-US" sz="2400" dirty="0">
                <a:solidFill>
                  <a:schemeClr val="accent5">
                    <a:lumMod val="40000"/>
                    <a:lumOff val="60000"/>
                  </a:schemeClr>
                </a:solidFill>
                <a:latin typeface="Congenial Black" panose="02000503040000020004" pitchFamily="2" charset="0"/>
              </a:rPr>
              <a:t>             </a:t>
            </a:r>
            <a:r>
              <a:rPr lang="en-US" sz="2400" dirty="0" err="1">
                <a:solidFill>
                  <a:schemeClr val="accent5">
                    <a:lumMod val="40000"/>
                    <a:lumOff val="60000"/>
                  </a:schemeClr>
                </a:solidFill>
                <a:latin typeface="Congenial Black" panose="02000503040000020004" pitchFamily="2" charset="0"/>
              </a:rPr>
              <a:t>dddd</a:t>
            </a:r>
            <a:r>
              <a:rPr lang="en-US" sz="2400" dirty="0">
                <a:solidFill>
                  <a:schemeClr val="accent5">
                    <a:lumMod val="40000"/>
                    <a:lumOff val="60000"/>
                  </a:schemeClr>
                </a:solidFill>
                <a:latin typeface="Congenial Black" panose="02000503040000020004" pitchFamily="2" charset="0"/>
              </a:rPr>
              <a:t> X </a:t>
            </a:r>
            <a:r>
              <a:rPr lang="en-US" sz="2400" dirty="0" err="1">
                <a:solidFill>
                  <a:schemeClr val="accent5">
                    <a:lumMod val="40000"/>
                    <a:lumOff val="60000"/>
                  </a:schemeClr>
                </a:solidFill>
                <a:latin typeface="Congenial Black" panose="02000503040000020004" pitchFamily="2" charset="0"/>
              </a:rPr>
              <a:t>dddd</a:t>
            </a:r>
            <a:endParaRPr lang="en-US" sz="2400" dirty="0">
              <a:solidFill>
                <a:schemeClr val="accent5">
                  <a:lumMod val="40000"/>
                  <a:lumOff val="60000"/>
                </a:schemeClr>
              </a:solidFill>
              <a:latin typeface="Congenial Black" panose="02000503040000020004" pitchFamily="2" charset="0"/>
            </a:endParaRPr>
          </a:p>
        </p:txBody>
      </p:sp>
      <p:sp>
        <p:nvSpPr>
          <p:cNvPr id="17" name="Arrow: Right 16">
            <a:extLst>
              <a:ext uri="{FF2B5EF4-FFF2-40B4-BE49-F238E27FC236}">
                <a16:creationId xmlns:a16="http://schemas.microsoft.com/office/drawing/2014/main" id="{9398FE34-90ED-6C44-3FD4-000150526386}"/>
              </a:ext>
            </a:extLst>
          </p:cNvPr>
          <p:cNvSpPr/>
          <p:nvPr/>
        </p:nvSpPr>
        <p:spPr>
          <a:xfrm>
            <a:off x="3950213" y="2068137"/>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9" name="Picture 8">
            <a:extLst>
              <a:ext uri="{FF2B5EF4-FFF2-40B4-BE49-F238E27FC236}">
                <a16:creationId xmlns:a16="http://schemas.microsoft.com/office/drawing/2014/main" id="{CC64D441-814D-4F89-1B03-1C9EC7266822}"/>
              </a:ext>
            </a:extLst>
          </p:cNvPr>
          <p:cNvPicPr>
            <a:picLocks noChangeAspect="1"/>
          </p:cNvPicPr>
          <p:nvPr/>
        </p:nvPicPr>
        <p:blipFill>
          <a:blip r:embed="rId2"/>
          <a:stretch>
            <a:fillRect/>
          </a:stretch>
        </p:blipFill>
        <p:spPr>
          <a:xfrm>
            <a:off x="458408" y="274971"/>
            <a:ext cx="2361263" cy="6399189"/>
          </a:xfrm>
          <a:prstGeom prst="rect">
            <a:avLst/>
          </a:prstGeom>
        </p:spPr>
      </p:pic>
      <p:pic>
        <p:nvPicPr>
          <p:cNvPr id="12" name="Picture 11">
            <a:extLst>
              <a:ext uri="{FF2B5EF4-FFF2-40B4-BE49-F238E27FC236}">
                <a16:creationId xmlns:a16="http://schemas.microsoft.com/office/drawing/2014/main" id="{E49C0E8C-66B9-640A-BB50-147A72CF8999}"/>
              </a:ext>
            </a:extLst>
          </p:cNvPr>
          <p:cNvPicPr>
            <a:picLocks noChangeAspect="1"/>
          </p:cNvPicPr>
          <p:nvPr/>
        </p:nvPicPr>
        <p:blipFill>
          <a:blip r:embed="rId3"/>
          <a:stretch>
            <a:fillRect/>
          </a:stretch>
        </p:blipFill>
        <p:spPr>
          <a:xfrm>
            <a:off x="7702958" y="553665"/>
            <a:ext cx="2850002" cy="5803909"/>
          </a:xfrm>
          <a:prstGeom prst="rect">
            <a:avLst/>
          </a:prstGeom>
        </p:spPr>
      </p:pic>
    </p:spTree>
    <p:extLst>
      <p:ext uri="{BB962C8B-B14F-4D97-AF65-F5344CB8AC3E}">
        <p14:creationId xmlns:p14="http://schemas.microsoft.com/office/powerpoint/2010/main" val="39173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7" name="Arrow: Right 16">
            <a:extLst>
              <a:ext uri="{FF2B5EF4-FFF2-40B4-BE49-F238E27FC236}">
                <a16:creationId xmlns:a16="http://schemas.microsoft.com/office/drawing/2014/main" id="{9398FE34-90ED-6C44-3FD4-000150526386}"/>
              </a:ext>
            </a:extLst>
          </p:cNvPr>
          <p:cNvSpPr/>
          <p:nvPr/>
        </p:nvSpPr>
        <p:spPr>
          <a:xfrm>
            <a:off x="4380776" y="2007980"/>
            <a:ext cx="2152372" cy="115632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Feature Engineering</a:t>
            </a: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5" name="Picture 4">
            <a:extLst>
              <a:ext uri="{FF2B5EF4-FFF2-40B4-BE49-F238E27FC236}">
                <a16:creationId xmlns:a16="http://schemas.microsoft.com/office/drawing/2014/main" id="{7FCE0ACC-6CFB-3048-A21D-2B673FE0D98B}"/>
              </a:ext>
            </a:extLst>
          </p:cNvPr>
          <p:cNvPicPr>
            <a:picLocks noChangeAspect="1"/>
          </p:cNvPicPr>
          <p:nvPr/>
        </p:nvPicPr>
        <p:blipFill>
          <a:blip r:embed="rId2"/>
          <a:stretch>
            <a:fillRect/>
          </a:stretch>
        </p:blipFill>
        <p:spPr>
          <a:xfrm>
            <a:off x="252664" y="306010"/>
            <a:ext cx="1386376" cy="6130775"/>
          </a:xfrm>
          <a:prstGeom prst="rect">
            <a:avLst/>
          </a:prstGeom>
        </p:spPr>
      </p:pic>
      <p:pic>
        <p:nvPicPr>
          <p:cNvPr id="8" name="Picture 7">
            <a:extLst>
              <a:ext uri="{FF2B5EF4-FFF2-40B4-BE49-F238E27FC236}">
                <a16:creationId xmlns:a16="http://schemas.microsoft.com/office/drawing/2014/main" id="{AC09313C-1105-0F68-3A07-5452E7F9CE41}"/>
              </a:ext>
            </a:extLst>
          </p:cNvPr>
          <p:cNvPicPr>
            <a:picLocks noChangeAspect="1"/>
          </p:cNvPicPr>
          <p:nvPr/>
        </p:nvPicPr>
        <p:blipFill>
          <a:blip r:embed="rId3"/>
          <a:stretch>
            <a:fillRect/>
          </a:stretch>
        </p:blipFill>
        <p:spPr>
          <a:xfrm>
            <a:off x="1764450" y="306009"/>
            <a:ext cx="1299592" cy="6135443"/>
          </a:xfrm>
          <a:prstGeom prst="rect">
            <a:avLst/>
          </a:prstGeom>
        </p:spPr>
      </p:pic>
      <p:pic>
        <p:nvPicPr>
          <p:cNvPr id="13" name="Picture 12">
            <a:extLst>
              <a:ext uri="{FF2B5EF4-FFF2-40B4-BE49-F238E27FC236}">
                <a16:creationId xmlns:a16="http://schemas.microsoft.com/office/drawing/2014/main" id="{DD9209A0-35D5-A420-4255-FD7353385170}"/>
              </a:ext>
            </a:extLst>
          </p:cNvPr>
          <p:cNvPicPr>
            <a:picLocks noChangeAspect="1"/>
          </p:cNvPicPr>
          <p:nvPr/>
        </p:nvPicPr>
        <p:blipFill>
          <a:blip r:embed="rId4"/>
          <a:stretch>
            <a:fillRect/>
          </a:stretch>
        </p:blipFill>
        <p:spPr>
          <a:xfrm>
            <a:off x="3195958" y="318038"/>
            <a:ext cx="1036650" cy="6130776"/>
          </a:xfrm>
          <a:prstGeom prst="rect">
            <a:avLst/>
          </a:prstGeom>
        </p:spPr>
      </p:pic>
      <p:pic>
        <p:nvPicPr>
          <p:cNvPr id="18" name="Picture 17">
            <a:extLst>
              <a:ext uri="{FF2B5EF4-FFF2-40B4-BE49-F238E27FC236}">
                <a16:creationId xmlns:a16="http://schemas.microsoft.com/office/drawing/2014/main" id="{E6E9D899-FE42-BAA1-D965-1AD7712B068B}"/>
              </a:ext>
            </a:extLst>
          </p:cNvPr>
          <p:cNvPicPr>
            <a:picLocks noChangeAspect="1"/>
          </p:cNvPicPr>
          <p:nvPr/>
        </p:nvPicPr>
        <p:blipFill>
          <a:blip r:embed="rId5"/>
          <a:stretch>
            <a:fillRect/>
          </a:stretch>
        </p:blipFill>
        <p:spPr>
          <a:xfrm>
            <a:off x="6638398" y="1094947"/>
            <a:ext cx="4979121" cy="4721341"/>
          </a:xfrm>
          <a:prstGeom prst="rect">
            <a:avLst/>
          </a:prstGeom>
        </p:spPr>
      </p:pic>
    </p:spTree>
    <p:extLst>
      <p:ext uri="{BB962C8B-B14F-4D97-AF65-F5344CB8AC3E}">
        <p14:creationId xmlns:p14="http://schemas.microsoft.com/office/powerpoint/2010/main" val="7137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par>
                          <p:cTn id="8" fill="hold">
                            <p:stCondLst>
                              <p:cond delay="2000"/>
                            </p:stCondLst>
                            <p:childTnLst>
                              <p:par>
                                <p:cTn id="9" presetID="14" presetClass="entr" presetSubtype="10"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2000"/>
                                        <p:tgtEl>
                                          <p:spTgt spid="8"/>
                                        </p:tgtEl>
                                      </p:cBhvr>
                                    </p:animEffect>
                                  </p:childTnLst>
                                </p:cTn>
                              </p:par>
                            </p:childTnLst>
                          </p:cTn>
                        </p:par>
                        <p:par>
                          <p:cTn id="12" fill="hold">
                            <p:stCondLst>
                              <p:cond delay="5000"/>
                            </p:stCondLst>
                            <p:childTnLst>
                              <p:par>
                                <p:cTn id="13" presetID="14" presetClass="entr" presetSubtype="10" fill="hold" nodeType="after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pic>
        <p:nvPicPr>
          <p:cNvPr id="6" name="Picture 5">
            <a:extLst>
              <a:ext uri="{FF2B5EF4-FFF2-40B4-BE49-F238E27FC236}">
                <a16:creationId xmlns:a16="http://schemas.microsoft.com/office/drawing/2014/main" id="{9617C9C1-D66D-1DDB-E867-D2B9CB328C35}"/>
              </a:ext>
            </a:extLst>
          </p:cNvPr>
          <p:cNvPicPr>
            <a:picLocks noChangeAspect="1"/>
          </p:cNvPicPr>
          <p:nvPr/>
        </p:nvPicPr>
        <p:blipFill>
          <a:blip r:embed="rId2"/>
          <a:stretch>
            <a:fillRect/>
          </a:stretch>
        </p:blipFill>
        <p:spPr>
          <a:xfrm>
            <a:off x="595885" y="421272"/>
            <a:ext cx="727590" cy="5582202"/>
          </a:xfrm>
          <a:prstGeom prst="rect">
            <a:avLst/>
          </a:prstGeom>
        </p:spPr>
      </p:pic>
      <p:pic>
        <p:nvPicPr>
          <p:cNvPr id="10" name="Picture 9">
            <a:extLst>
              <a:ext uri="{FF2B5EF4-FFF2-40B4-BE49-F238E27FC236}">
                <a16:creationId xmlns:a16="http://schemas.microsoft.com/office/drawing/2014/main" id="{857C65F0-8253-98D6-DD2D-E712E8948A80}"/>
              </a:ext>
            </a:extLst>
          </p:cNvPr>
          <p:cNvPicPr>
            <a:picLocks noChangeAspect="1"/>
          </p:cNvPicPr>
          <p:nvPr/>
        </p:nvPicPr>
        <p:blipFill>
          <a:blip r:embed="rId3"/>
          <a:stretch>
            <a:fillRect/>
          </a:stretch>
        </p:blipFill>
        <p:spPr>
          <a:xfrm>
            <a:off x="1748913" y="349079"/>
            <a:ext cx="727590" cy="5582202"/>
          </a:xfrm>
          <a:prstGeom prst="rect">
            <a:avLst/>
          </a:prstGeom>
        </p:spPr>
      </p:pic>
      <p:sp>
        <p:nvSpPr>
          <p:cNvPr id="16" name="Arrow: Right 15">
            <a:extLst>
              <a:ext uri="{FF2B5EF4-FFF2-40B4-BE49-F238E27FC236}">
                <a16:creationId xmlns:a16="http://schemas.microsoft.com/office/drawing/2014/main" id="{6F83BB72-73AF-94BB-3B70-43ED8ABE19C6}"/>
              </a:ext>
            </a:extLst>
          </p:cNvPr>
          <p:cNvSpPr/>
          <p:nvPr/>
        </p:nvSpPr>
        <p:spPr>
          <a:xfrm>
            <a:off x="3481450" y="2301173"/>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20" name="Picture 19">
            <a:extLst>
              <a:ext uri="{FF2B5EF4-FFF2-40B4-BE49-F238E27FC236}">
                <a16:creationId xmlns:a16="http://schemas.microsoft.com/office/drawing/2014/main" id="{7FCB730F-E167-84A6-76B9-00CE9F9D81C3}"/>
              </a:ext>
            </a:extLst>
          </p:cNvPr>
          <p:cNvPicPr>
            <a:picLocks noChangeAspect="1"/>
          </p:cNvPicPr>
          <p:nvPr/>
        </p:nvPicPr>
        <p:blipFill>
          <a:blip r:embed="rId4"/>
          <a:stretch>
            <a:fillRect/>
          </a:stretch>
        </p:blipFill>
        <p:spPr>
          <a:xfrm>
            <a:off x="6848482" y="1638793"/>
            <a:ext cx="4558953" cy="3315601"/>
          </a:xfrm>
          <a:prstGeom prst="rect">
            <a:avLst/>
          </a:prstGeom>
        </p:spPr>
      </p:pic>
    </p:spTree>
    <p:extLst>
      <p:ext uri="{BB962C8B-B14F-4D97-AF65-F5344CB8AC3E}">
        <p14:creationId xmlns:p14="http://schemas.microsoft.com/office/powerpoint/2010/main" val="133439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000"/>
                                        <p:tgtEl>
                                          <p:spTgt spid="6"/>
                                        </p:tgtEl>
                                      </p:cBhvr>
                                    </p:animEffect>
                                  </p:childTnLst>
                                </p:cTn>
                              </p:par>
                            </p:childTnLst>
                          </p:cTn>
                        </p:par>
                        <p:par>
                          <p:cTn id="8" fill="hold">
                            <p:stCondLst>
                              <p:cond delay="2000"/>
                            </p:stCondLst>
                            <p:childTnLst>
                              <p:par>
                                <p:cTn id="9" presetID="16" presetClass="entr" presetSubtype="21" fill="hold"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2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inVertical)">
                                      <p:cBhvr>
                                        <p:cTn id="2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1189</TotalTime>
  <Words>851</Words>
  <Application>Microsoft Office PowerPoint</Application>
  <PresentationFormat>Widescreen</PresentationFormat>
  <Paragraphs>223</Paragraphs>
  <Slides>24</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24</vt:i4>
      </vt:variant>
    </vt:vector>
  </HeadingPairs>
  <TitlesOfParts>
    <vt:vector size="40" baseType="lpstr">
      <vt:lpstr>Abadi Extra Light</vt:lpstr>
      <vt:lpstr>Amasis MT Pro Black</vt:lpstr>
      <vt:lpstr>-apple-system</vt:lpstr>
      <vt:lpstr>Arial</vt:lpstr>
      <vt:lpstr>Arial Black</vt:lpstr>
      <vt:lpstr>Calibri</vt:lpstr>
      <vt:lpstr>Candara</vt:lpstr>
      <vt:lpstr>Congenial Black</vt:lpstr>
      <vt:lpstr>Cooper Black</vt:lpstr>
      <vt:lpstr>Courier New</vt:lpstr>
      <vt:lpstr>Magneto</vt:lpstr>
      <vt:lpstr>MathJax_Main</vt:lpstr>
      <vt:lpstr>MathJax_Math-italic</vt:lpstr>
      <vt:lpstr>Open Sans</vt:lpstr>
      <vt:lpstr>Wingdings</vt:lpstr>
      <vt:lpstr>Office Theme</vt:lpstr>
      <vt:lpstr>Laptop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dc:title>
  <dc:creator>mc1129009</dc:creator>
  <cp:lastModifiedBy>mc1129009</cp:lastModifiedBy>
  <cp:revision>5</cp:revision>
  <dcterms:created xsi:type="dcterms:W3CDTF">2022-05-03T16:04:24Z</dcterms:created>
  <dcterms:modified xsi:type="dcterms:W3CDTF">2022-05-04T15:56:27Z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