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444" r:id="rId6"/>
    <p:sldId id="2445" r:id="rId7"/>
    <p:sldId id="2446" r:id="rId8"/>
    <p:sldId id="2449" r:id="rId9"/>
    <p:sldId id="2450" r:id="rId10"/>
    <p:sldId id="2451" r:id="rId11"/>
    <p:sldId id="2452" r:id="rId12"/>
    <p:sldId id="2453" r:id="rId13"/>
    <p:sldId id="2454" r:id="rId14"/>
    <p:sldId id="2455" r:id="rId15"/>
    <p:sldId id="2456" r:id="rId16"/>
    <p:sldId id="2457" r:id="rId17"/>
    <p:sldId id="2458" r:id="rId18"/>
    <p:sldId id="24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FF66"/>
    <a:srgbClr val="05EE55"/>
    <a:srgbClr val="FF9933"/>
    <a:srgbClr val="66FFFF"/>
    <a:srgbClr val="C0F400"/>
    <a:srgbClr val="038B30"/>
    <a:srgbClr val="2F3342"/>
    <a:srgbClr val="05D74D"/>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outlineViewPr>
    <p:cViewPr>
      <p:scale>
        <a:sx n="33" d="100"/>
        <a:sy n="33" d="100"/>
      </p:scale>
      <p:origin x="0" y="-96"/>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5/3/2022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5/3/2022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3BE989-76B8-4F13-9267-01FDA45C437A}" type="slidenum">
              <a:rPr lang="en-US" smtClean="0"/>
              <a:t>11</a:t>
            </a:fld>
            <a:endParaRPr lang="en-US" dirty="0"/>
          </a:p>
        </p:txBody>
      </p:sp>
    </p:spTree>
    <p:extLst>
      <p:ext uri="{BB962C8B-B14F-4D97-AF65-F5344CB8AC3E}">
        <p14:creationId xmlns:p14="http://schemas.microsoft.com/office/powerpoint/2010/main" val="2814238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80800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38152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a:r>
              <a:rPr lang="en-US"/>
              <a:t>Click to edit Master text styles</a:t>
            </a:r>
          </a:p>
        </p:txBody>
      </p:sp>
      <p:sp>
        <p:nvSpPr>
          <p:cNvPr id="15" name="Content Placeholder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n-US"/>
              <a:t>Click to edit Master text styles</a:t>
            </a:r>
          </a:p>
          <a:p>
            <a:pPr marL="228600" lvl="1" indent="-228600" algn="l" defTabSz="914400" rtl="0" eaLnBrk="1" latinLnBrk="0" hangingPunct="1">
              <a:lnSpc>
                <a:spcPct val="150000"/>
              </a:lnSpc>
              <a:spcBef>
                <a:spcPts val="1000"/>
              </a:spcBef>
              <a:buFont typeface="Arial" panose="020B0604020202020204" pitchFamily="34" charset="0"/>
              <a:buChar char="•"/>
            </a:pPr>
            <a:r>
              <a:rPr lang="en-US"/>
              <a:t>Second level</a:t>
            </a:r>
          </a:p>
          <a:p>
            <a:pPr marL="228600" lvl="2" indent="-228600" algn="l" defTabSz="914400" rtl="0" eaLnBrk="1" latinLnBrk="0" hangingPunct="1">
              <a:lnSpc>
                <a:spcPct val="150000"/>
              </a:lnSpc>
              <a:spcBef>
                <a:spcPts val="1000"/>
              </a:spcBef>
              <a:buFont typeface="Arial" panose="020B0604020202020204" pitchFamily="34" charset="0"/>
              <a:buChar char="•"/>
            </a:pPr>
            <a:r>
              <a:rPr lang="en-US"/>
              <a:t>Third level</a:t>
            </a:r>
          </a:p>
          <a:p>
            <a:pPr marL="228600" lvl="3" indent="-228600" algn="l" defTabSz="914400" rtl="0" eaLnBrk="1" latinLnBrk="0" hangingPunct="1">
              <a:lnSpc>
                <a:spcPct val="150000"/>
              </a:lnSpc>
              <a:spcBef>
                <a:spcPts val="1000"/>
              </a:spcBef>
              <a:buFont typeface="Arial" panose="020B0604020202020204" pitchFamily="34" charset="0"/>
              <a:buChar char="•"/>
            </a:pPr>
            <a:r>
              <a:rPr lang="en-US"/>
              <a:t>Fourth level</a:t>
            </a:r>
          </a:p>
          <a:p>
            <a:pPr marL="228600" lvl="4" indent="-228600" algn="l" defTabSz="914400" rtl="0" eaLnBrk="1" latinLnBrk="0" hangingPunct="1">
              <a:lnSpc>
                <a:spcPct val="150000"/>
              </a:lnSpc>
              <a:spcBef>
                <a:spcPts val="1000"/>
              </a:spcBef>
              <a:buFont typeface="Arial" panose="020B0604020202020204" pitchFamily="34" charset="0"/>
              <a:buChar char="•"/>
            </a:pPr>
            <a:r>
              <a:rPr lang="en-US"/>
              <a:t>Fifth level</a:t>
            </a:r>
            <a:endParaRPr lang="en-US" dirty="0"/>
          </a:p>
        </p:txBody>
      </p:sp>
    </p:spTree>
    <p:extLst>
      <p:ext uri="{BB962C8B-B14F-4D97-AF65-F5344CB8AC3E}">
        <p14:creationId xmlns:p14="http://schemas.microsoft.com/office/powerpoint/2010/main" val="169633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427291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9817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a:lstStyle/>
          <a:p>
            <a:fld id="{8C2E478F-E849-4A8C-AF1F-CBCC78A7CBFA}" type="slidenum">
              <a:rPr lang="en-US" noProof="0" smtClean="0"/>
              <a:pPr/>
              <a:t>‹#›</a:t>
            </a:fld>
            <a:endParaRPr lang="en-US" noProof="0"/>
          </a:p>
        </p:txBody>
      </p:sp>
      <p:sp>
        <p:nvSpPr>
          <p:cNvPr id="3" name="Title 2">
            <a:extLst>
              <a:ext uri="{FF2B5EF4-FFF2-40B4-BE49-F238E27FC236}">
                <a16:creationId xmlns:a16="http://schemas.microsoft.com/office/drawing/2014/main" id="{0A66073F-5CD2-4EAC-890A-F6BB43D2BD6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80580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78571B4-4133-4DE5-AD8F-A341842CBE58}"/>
              </a:ext>
            </a:extLst>
          </p:cNvPr>
          <p:cNvSpPr>
            <a:spLocks noGrp="1"/>
          </p:cNvSpPr>
          <p:nvPr>
            <p:ph type="ftr" sz="quarter" idx="10"/>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39C200B3-102B-4BB6-AEB0-D99EE027F096}"/>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6AADF661-E593-4423-A8A8-F22C94390782}"/>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bg1"/>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anchor="b"/>
          <a:lstStyle>
            <a:lvl1pPr>
              <a:defRPr sz="3200" b="1">
                <a:solidFill>
                  <a:schemeClr val="bg1"/>
                </a:solidFill>
                <a:latin typeface="+mn-lt"/>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chemeClr val="bg1"/>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15311BA1-4F61-4FA7-9C20-685B3689CAEF}"/>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D56B8994-D221-4700-A133-4FCBC9C9406C}"/>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5" name="Title 4">
            <a:extLst>
              <a:ext uri="{FF2B5EF4-FFF2-40B4-BE49-F238E27FC236}">
                <a16:creationId xmlns:a16="http://schemas.microsoft.com/office/drawing/2014/main" id="{AF50108F-20E3-412D-860B-14CB11988F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bg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r>
              <a:rPr lang="en-US" dirty="0"/>
              <a:t>Add a Footer</a:t>
            </a:r>
          </a:p>
        </p:txBody>
      </p:sp>
      <p:sp>
        <p:nvSpPr>
          <p:cNvPr id="9" name="Rectangle: Single Corner Snipped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Slide Number Placeholder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62" r:id="rId8"/>
    <p:sldLayoutId id="2147483669" r:id="rId9"/>
    <p:sldLayoutId id="2147483666" r:id="rId10"/>
    <p:sldLayoutId id="2147483670" r:id="rId11"/>
    <p:sldLayoutId id="2147483667" r:id="rId12"/>
    <p:sldLayoutId id="2147483668" r:id="rId13"/>
    <p:sldLayoutId id="2147483665"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Triangular design of a roof">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146171" y="-864295"/>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endParaRPr lang="en-US" b="0" i="0" dirty="0">
              <a:solidFill>
                <a:srgbClr val="22323D"/>
              </a:solidFill>
              <a:effectLst/>
              <a:latin typeface="Open Sans" panose="020B0606030504020204" pitchFamily="34" charset="0"/>
            </a:endParaRPr>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202038"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t>Laptop Price Prediction</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91372" y="3813973"/>
            <a:ext cx="6609256" cy="450503"/>
          </a:xfrm>
        </p:spPr>
        <p:txBody>
          <a:bodyPr/>
          <a:lstStyle/>
          <a:p>
            <a:r>
              <a:rPr lang="en-US" dirty="0"/>
              <a:t>Technical Analysis</a:t>
            </a:r>
          </a:p>
        </p:txBody>
      </p:sp>
      <p:grpSp>
        <p:nvGrpSpPr>
          <p:cNvPr id="11" name="Group 10">
            <a:extLst>
              <a:ext uri="{FF2B5EF4-FFF2-40B4-BE49-F238E27FC236}">
                <a16:creationId xmlns:a16="http://schemas.microsoft.com/office/drawing/2014/main" id="{70075D39-90F0-713F-D3E0-69633F8455B4}"/>
              </a:ext>
              <a:ext uri="{C183D7F6-B498-43B3-948B-1728B52AA6E4}">
                <adec:decorative xmlns:adec="http://schemas.microsoft.com/office/drawing/2017/decorative" val="1"/>
              </a:ext>
            </a:extLst>
          </p:cNvPr>
          <p:cNvGrpSpPr/>
          <p:nvPr/>
        </p:nvGrpSpPr>
        <p:grpSpPr>
          <a:xfrm flipH="1">
            <a:off x="-377452" y="5900947"/>
            <a:ext cx="12725575" cy="1196635"/>
            <a:chOff x="883522" y="408327"/>
            <a:chExt cx="5276606" cy="5768636"/>
          </a:xfrm>
        </p:grpSpPr>
        <p:sp>
          <p:nvSpPr>
            <p:cNvPr id="12" name="Rectangle 11">
              <a:extLst>
                <a:ext uri="{FF2B5EF4-FFF2-40B4-BE49-F238E27FC236}">
                  <a16:creationId xmlns:a16="http://schemas.microsoft.com/office/drawing/2014/main" id="{FCEDAC4A-9D21-0DD6-5AA6-C444E151BF6B}"/>
                </a:ext>
                <a:ext uri="{C183D7F6-B498-43B3-948B-1728B52AA6E4}">
                  <adec:decorative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8B9BA368-0228-CE9E-50CD-7128D9468F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EFF93D78-B7CD-A7DF-8D74-9492712463EB}"/>
                </a:ext>
                <a:ext uri="{C183D7F6-B498-43B3-948B-1728B52AA6E4}">
                  <adec:decorative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 name="Subtitle 6">
            <a:extLst>
              <a:ext uri="{FF2B5EF4-FFF2-40B4-BE49-F238E27FC236}">
                <a16:creationId xmlns:a16="http://schemas.microsoft.com/office/drawing/2014/main" id="{99B87270-B8EE-6F9B-C4C6-307A80B04463}"/>
              </a:ext>
            </a:extLst>
          </p:cNvPr>
          <p:cNvSpPr txBox="1">
            <a:spLocks/>
          </p:cNvSpPr>
          <p:nvPr/>
        </p:nvSpPr>
        <p:spPr>
          <a:xfrm>
            <a:off x="1852631" y="6250959"/>
            <a:ext cx="10495491" cy="607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300">
                <a:solidFill>
                  <a:schemeClr val="bg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2000" b="1" i="0" dirty="0">
                <a:effectLst/>
                <a:latin typeface="Congenial Black" panose="02000503040000020004" pitchFamily="2" charset="0"/>
              </a:rPr>
              <a:t>About 90% of the World’s Currency Only Exists on Computers.</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10</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Exploratory Data Analysis</a:t>
            </a:r>
          </a:p>
        </p:txBody>
      </p:sp>
      <p:pic>
        <p:nvPicPr>
          <p:cNvPr id="6" name="Picture 5">
            <a:extLst>
              <a:ext uri="{FF2B5EF4-FFF2-40B4-BE49-F238E27FC236}">
                <a16:creationId xmlns:a16="http://schemas.microsoft.com/office/drawing/2014/main" id="{906D8FC8-94C1-EDD2-F0A2-E2439E60451A}"/>
              </a:ext>
            </a:extLst>
          </p:cNvPr>
          <p:cNvPicPr>
            <a:picLocks noChangeAspect="1"/>
          </p:cNvPicPr>
          <p:nvPr/>
        </p:nvPicPr>
        <p:blipFill>
          <a:blip r:embed="rId2"/>
          <a:stretch>
            <a:fillRect/>
          </a:stretch>
        </p:blipFill>
        <p:spPr>
          <a:xfrm>
            <a:off x="369404" y="1048038"/>
            <a:ext cx="4998787" cy="3507920"/>
          </a:xfrm>
          <a:prstGeom prst="rect">
            <a:avLst/>
          </a:prstGeom>
        </p:spPr>
      </p:pic>
      <p:pic>
        <p:nvPicPr>
          <p:cNvPr id="10" name="Picture 9">
            <a:extLst>
              <a:ext uri="{FF2B5EF4-FFF2-40B4-BE49-F238E27FC236}">
                <a16:creationId xmlns:a16="http://schemas.microsoft.com/office/drawing/2014/main" id="{442E3B6A-534E-ADE0-E4B2-5B4CEB90D570}"/>
              </a:ext>
            </a:extLst>
          </p:cNvPr>
          <p:cNvPicPr>
            <a:picLocks noChangeAspect="1"/>
          </p:cNvPicPr>
          <p:nvPr/>
        </p:nvPicPr>
        <p:blipFill>
          <a:blip r:embed="rId3"/>
          <a:stretch>
            <a:fillRect/>
          </a:stretch>
        </p:blipFill>
        <p:spPr>
          <a:xfrm>
            <a:off x="6139083" y="1048037"/>
            <a:ext cx="4664843" cy="3507919"/>
          </a:xfrm>
          <a:prstGeom prst="rect">
            <a:avLst/>
          </a:prstGeom>
        </p:spPr>
      </p:pic>
      <p:sp>
        <p:nvSpPr>
          <p:cNvPr id="15" name="Arrow: Right 14">
            <a:extLst>
              <a:ext uri="{FF2B5EF4-FFF2-40B4-BE49-F238E27FC236}">
                <a16:creationId xmlns:a16="http://schemas.microsoft.com/office/drawing/2014/main" id="{17FDCF7D-AC5F-6C21-C0F8-58C47DC827DE}"/>
              </a:ext>
            </a:extLst>
          </p:cNvPr>
          <p:cNvSpPr/>
          <p:nvPr/>
        </p:nvSpPr>
        <p:spPr>
          <a:xfrm>
            <a:off x="4413752" y="1846106"/>
            <a:ext cx="2679771" cy="1911779"/>
          </a:xfrm>
          <a:prstGeom prst="rightArrow">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rgbClr val="0070C0"/>
                </a:solidFill>
                <a:effectLst>
                  <a:outerShdw blurRad="38100" dist="19050" dir="2700000" algn="tl" rotWithShape="0">
                    <a:schemeClr val="dk1">
                      <a:alpha val="40000"/>
                    </a:schemeClr>
                  </a:outerShdw>
                </a:effectLst>
              </a:rPr>
              <a:t> </a:t>
            </a:r>
            <a:r>
              <a:rPr lang="en-US" sz="2000" dirty="0">
                <a:ln w="0"/>
                <a:solidFill>
                  <a:schemeClr val="accent3">
                    <a:lumMod val="75000"/>
                  </a:schemeClr>
                </a:solidFill>
                <a:effectLst>
                  <a:outerShdw blurRad="38100" dist="19050" dir="2700000" algn="tl" rotWithShape="0">
                    <a:schemeClr val="dk1">
                      <a:alpha val="40000"/>
                    </a:schemeClr>
                  </a:outerShdw>
                </a:effectLst>
              </a:rPr>
              <a:t>Log Transformation</a:t>
            </a:r>
          </a:p>
        </p:txBody>
      </p:sp>
      <p:sp>
        <p:nvSpPr>
          <p:cNvPr id="18" name="TextBox 17">
            <a:extLst>
              <a:ext uri="{FF2B5EF4-FFF2-40B4-BE49-F238E27FC236}">
                <a16:creationId xmlns:a16="http://schemas.microsoft.com/office/drawing/2014/main" id="{FC92E493-4FB8-E484-CFD5-7461267B155F}"/>
              </a:ext>
            </a:extLst>
          </p:cNvPr>
          <p:cNvSpPr txBox="1"/>
          <p:nvPr/>
        </p:nvSpPr>
        <p:spPr>
          <a:xfrm>
            <a:off x="683680" y="5002250"/>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Skewed Target variable</a:t>
            </a:r>
            <a:endParaRPr lang="en-US" sz="3200" dirty="0">
              <a:solidFill>
                <a:schemeClr val="bg1"/>
              </a:solidFill>
            </a:endParaRPr>
          </a:p>
        </p:txBody>
      </p:sp>
      <p:sp>
        <p:nvSpPr>
          <p:cNvPr id="19" name="TextBox 18">
            <a:extLst>
              <a:ext uri="{FF2B5EF4-FFF2-40B4-BE49-F238E27FC236}">
                <a16:creationId xmlns:a16="http://schemas.microsoft.com/office/drawing/2014/main" id="{B486CD61-9848-C37C-B078-D80A88622BF0}"/>
              </a:ext>
            </a:extLst>
          </p:cNvPr>
          <p:cNvSpPr txBox="1"/>
          <p:nvPr/>
        </p:nvSpPr>
        <p:spPr>
          <a:xfrm>
            <a:off x="6433692" y="5061636"/>
            <a:ext cx="4370234" cy="584775"/>
          </a:xfrm>
          <a:prstGeom prst="rect">
            <a:avLst/>
          </a:prstGeom>
          <a:noFill/>
        </p:spPr>
        <p:txBody>
          <a:bodyPr wrap="square" rtlCol="0">
            <a:spAutoFit/>
          </a:bodyPr>
          <a:lstStyle/>
          <a:p>
            <a:pPr algn="l"/>
            <a:r>
              <a:rPr lang="en-US" sz="3200" b="0" i="0" u="none" strike="noStrike" baseline="0" dirty="0">
                <a:solidFill>
                  <a:schemeClr val="bg1"/>
                </a:solidFill>
                <a:latin typeface="Calibri" panose="020F0502020204030204" pitchFamily="34" charset="0"/>
              </a:rPr>
              <a:t>Normal Target variable</a:t>
            </a:r>
            <a:endParaRPr lang="en-US" sz="3200" dirty="0">
              <a:solidFill>
                <a:schemeClr val="bg1"/>
              </a:solidFill>
            </a:endParaRPr>
          </a:p>
        </p:txBody>
      </p:sp>
    </p:spTree>
    <p:extLst>
      <p:ext uri="{BB962C8B-B14F-4D97-AF65-F5344CB8AC3E}">
        <p14:creationId xmlns:p14="http://schemas.microsoft.com/office/powerpoint/2010/main" val="27904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11</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pic>
        <p:nvPicPr>
          <p:cNvPr id="8" name="Picture 7">
            <a:extLst>
              <a:ext uri="{FF2B5EF4-FFF2-40B4-BE49-F238E27FC236}">
                <a16:creationId xmlns:a16="http://schemas.microsoft.com/office/drawing/2014/main" id="{41B46F80-D096-C101-401D-0CC7FAB9C718}"/>
              </a:ext>
            </a:extLst>
          </p:cNvPr>
          <p:cNvPicPr>
            <a:picLocks noChangeAspect="1"/>
          </p:cNvPicPr>
          <p:nvPr/>
        </p:nvPicPr>
        <p:blipFill>
          <a:blip r:embed="rId3"/>
          <a:stretch>
            <a:fillRect/>
          </a:stretch>
        </p:blipFill>
        <p:spPr>
          <a:xfrm>
            <a:off x="5403118" y="748492"/>
            <a:ext cx="6146151" cy="5657254"/>
          </a:xfrm>
          <a:prstGeom prst="rect">
            <a:avLst/>
          </a:prstGeom>
        </p:spPr>
      </p:pic>
      <p:sp>
        <p:nvSpPr>
          <p:cNvPr id="16" name="TextBox 15">
            <a:extLst>
              <a:ext uri="{FF2B5EF4-FFF2-40B4-BE49-F238E27FC236}">
                <a16:creationId xmlns:a16="http://schemas.microsoft.com/office/drawing/2014/main" id="{C1682D43-7E2A-2366-7971-913E50CE2213}"/>
              </a:ext>
            </a:extLst>
          </p:cNvPr>
          <p:cNvSpPr txBox="1"/>
          <p:nvPr/>
        </p:nvSpPr>
        <p:spPr>
          <a:xfrm>
            <a:off x="472979" y="2019249"/>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RAM)</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7" name="TextBox 16">
            <a:extLst>
              <a:ext uri="{FF2B5EF4-FFF2-40B4-BE49-F238E27FC236}">
                <a16:creationId xmlns:a16="http://schemas.microsoft.com/office/drawing/2014/main" id="{0E5BE297-30F1-0820-5AD9-F7D8DC0135A5}"/>
              </a:ext>
            </a:extLst>
          </p:cNvPr>
          <p:cNvSpPr txBox="1"/>
          <p:nvPr/>
        </p:nvSpPr>
        <p:spPr>
          <a:xfrm>
            <a:off x="472980" y="3943694"/>
            <a:ext cx="4237703" cy="1200329"/>
          </a:xfrm>
          <a:prstGeom prst="rect">
            <a:avLst/>
          </a:prstGeom>
          <a:noFill/>
        </p:spPr>
        <p:txBody>
          <a:bodyPr wrap="square">
            <a:spAutoFit/>
          </a:bodyPr>
          <a:lstStyle/>
          <a:p>
            <a:r>
              <a:rPr lang="el-GR" sz="4400" b="0" i="0" u="none" strike="noStrike" dirty="0">
                <a:solidFill>
                  <a:srgbClr val="FF0000"/>
                </a:solidFill>
                <a:effectLst/>
                <a:latin typeface="MathJax_Math-italic"/>
              </a:rPr>
              <a:t>ρ</a:t>
            </a:r>
            <a:r>
              <a:rPr lang="en-US" sz="4400" b="0" i="0" u="none" strike="noStrike" dirty="0">
                <a:solidFill>
                  <a:srgbClr val="FF0000"/>
                </a:solidFill>
                <a:effectLst/>
                <a:latin typeface="MathJax_Math-italic"/>
              </a:rPr>
              <a:t> </a:t>
            </a:r>
            <a:r>
              <a:rPr lang="el-GR" sz="2800" b="0" i="0" u="none" strike="noStrike" dirty="0">
                <a:solidFill>
                  <a:srgbClr val="FF0000"/>
                </a:solidFill>
                <a:effectLst/>
                <a:latin typeface="MathJax_Main"/>
              </a:rPr>
              <a:t>=</a:t>
            </a:r>
            <a:r>
              <a:rPr lang="en-US" sz="2800" b="0" i="0" u="none" strike="noStrike" dirty="0">
                <a:solidFill>
                  <a:srgbClr val="FF0000"/>
                </a:solidFill>
                <a:effectLst/>
                <a:latin typeface="MathJax_Main"/>
              </a:rPr>
              <a:t> </a:t>
            </a:r>
            <a:r>
              <a:rPr lang="en-US" sz="2800" b="0" i="0" u="none" strike="noStrike" dirty="0" err="1">
                <a:solidFill>
                  <a:srgbClr val="FF0000"/>
                </a:solidFill>
                <a:effectLst/>
                <a:latin typeface="Cooper Black" panose="0208090404030B020404" pitchFamily="18" charset="0"/>
              </a:rPr>
              <a:t>Corr</a:t>
            </a:r>
            <a:r>
              <a:rPr lang="en-US" sz="2800" b="0" i="0" u="none" strike="noStrike" dirty="0">
                <a:solidFill>
                  <a:srgbClr val="FF0000"/>
                </a:solidFill>
                <a:effectLst/>
                <a:latin typeface="Cooper Black" panose="0208090404030B020404" pitchFamily="18" charset="0"/>
              </a:rPr>
              <a:t> (Price, SSD)</a:t>
            </a:r>
            <a:br>
              <a:rPr lang="en-US" sz="2800" dirty="0">
                <a:solidFill>
                  <a:srgbClr val="FF0000"/>
                </a:solidFill>
                <a:latin typeface="Cooper Black" panose="0208090404030B020404" pitchFamily="18" charset="0"/>
              </a:rPr>
            </a:br>
            <a:endParaRPr lang="en-US" sz="2800" dirty="0">
              <a:solidFill>
                <a:srgbClr val="FF0000"/>
              </a:solidFill>
              <a:latin typeface="Cooper Black" panose="0208090404030B020404" pitchFamily="18" charset="0"/>
            </a:endParaRPr>
          </a:p>
        </p:txBody>
      </p:sp>
      <p:sp>
        <p:nvSpPr>
          <p:cNvPr id="12" name="Oval 11">
            <a:extLst>
              <a:ext uri="{FF2B5EF4-FFF2-40B4-BE49-F238E27FC236}">
                <a16:creationId xmlns:a16="http://schemas.microsoft.com/office/drawing/2014/main" id="{D239EEB5-7B01-B007-6535-3646CF3316E4}"/>
              </a:ext>
            </a:extLst>
          </p:cNvPr>
          <p:cNvSpPr/>
          <p:nvPr/>
        </p:nvSpPr>
        <p:spPr>
          <a:xfrm>
            <a:off x="7056458" y="1468074"/>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
        <p:nvSpPr>
          <p:cNvPr id="20" name="Oval 19">
            <a:extLst>
              <a:ext uri="{FF2B5EF4-FFF2-40B4-BE49-F238E27FC236}">
                <a16:creationId xmlns:a16="http://schemas.microsoft.com/office/drawing/2014/main" id="{D7696084-30F9-5B83-F2B7-BE2F6AC30752}"/>
              </a:ext>
            </a:extLst>
          </p:cNvPr>
          <p:cNvSpPr/>
          <p:nvPr/>
        </p:nvSpPr>
        <p:spPr>
          <a:xfrm>
            <a:off x="7056458" y="5231853"/>
            <a:ext cx="984258" cy="918530"/>
          </a:xfrm>
          <a:prstGeom prst="ellipse">
            <a:avLst/>
          </a:prstGeom>
          <a:noFill/>
          <a:ln w="174625"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noFill/>
            </a:endParaRPr>
          </a:p>
        </p:txBody>
      </p:sp>
    </p:spTree>
    <p:extLst>
      <p:ext uri="{BB962C8B-B14F-4D97-AF65-F5344CB8AC3E}">
        <p14:creationId xmlns:p14="http://schemas.microsoft.com/office/powerpoint/2010/main" val="401309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2"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12</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Algorithms and Machine Learning</a:t>
            </a:r>
          </a:p>
        </p:txBody>
      </p:sp>
      <p:graphicFrame>
        <p:nvGraphicFramePr>
          <p:cNvPr id="2" name="Table 4">
            <a:extLst>
              <a:ext uri="{FF2B5EF4-FFF2-40B4-BE49-F238E27FC236}">
                <a16:creationId xmlns:a16="http://schemas.microsoft.com/office/drawing/2014/main" id="{60E2C6B4-EA71-AA8B-B0F7-AEA2BBCE2CF5}"/>
              </a:ext>
            </a:extLst>
          </p:cNvPr>
          <p:cNvGraphicFramePr>
            <a:graphicFrameLocks noGrp="1"/>
          </p:cNvGraphicFramePr>
          <p:nvPr/>
        </p:nvGraphicFramePr>
        <p:xfrm>
          <a:off x="443831" y="850232"/>
          <a:ext cx="11105439" cy="5407968"/>
        </p:xfrm>
        <a:graphic>
          <a:graphicData uri="http://schemas.openxmlformats.org/drawingml/2006/table">
            <a:tbl>
              <a:tblPr firstRow="1" bandRow="1">
                <a:tableStyleId>{BDBED569-4797-4DF1-A0F4-6AAB3CD982D8}</a:tableStyleId>
              </a:tblPr>
              <a:tblGrid>
                <a:gridCol w="4449011">
                  <a:extLst>
                    <a:ext uri="{9D8B030D-6E8A-4147-A177-3AD203B41FA5}">
                      <a16:colId xmlns:a16="http://schemas.microsoft.com/office/drawing/2014/main" val="1509134341"/>
                    </a:ext>
                  </a:extLst>
                </a:gridCol>
                <a:gridCol w="3208421">
                  <a:extLst>
                    <a:ext uri="{9D8B030D-6E8A-4147-A177-3AD203B41FA5}">
                      <a16:colId xmlns:a16="http://schemas.microsoft.com/office/drawing/2014/main" val="4052911288"/>
                    </a:ext>
                  </a:extLst>
                </a:gridCol>
                <a:gridCol w="3448007">
                  <a:extLst>
                    <a:ext uri="{9D8B030D-6E8A-4147-A177-3AD203B41FA5}">
                      <a16:colId xmlns:a16="http://schemas.microsoft.com/office/drawing/2014/main" val="821819200"/>
                    </a:ext>
                  </a:extLst>
                </a:gridCol>
              </a:tblGrid>
              <a:tr h="673768">
                <a:tc>
                  <a:txBody>
                    <a:bodyPr/>
                    <a:lstStyle/>
                    <a:p>
                      <a:pPr algn="ctr"/>
                      <a:r>
                        <a:rPr lang="en-US" sz="2800" b="0" dirty="0">
                          <a:solidFill>
                            <a:schemeClr val="bg2">
                              <a:lumMod val="75000"/>
                            </a:schemeClr>
                          </a:solidFill>
                          <a:latin typeface="Cooper Black" panose="0208090404030B020404" pitchFamily="18" charset="0"/>
                        </a:rPr>
                        <a:t>Name of the Algorithm</a:t>
                      </a:r>
                    </a:p>
                  </a:txBody>
                  <a:tcPr/>
                </a:tc>
                <a:tc>
                  <a:txBody>
                    <a:bodyPr/>
                    <a:lstStyle/>
                    <a:p>
                      <a:pPr algn="ctr"/>
                      <a:r>
                        <a:rPr lang="en-US" sz="2800" b="0" dirty="0">
                          <a:solidFill>
                            <a:schemeClr val="bg2">
                              <a:lumMod val="75000"/>
                            </a:schemeClr>
                          </a:solidFill>
                          <a:latin typeface="Cooper Black" panose="0208090404030B020404" pitchFamily="18" charset="0"/>
                        </a:rPr>
                        <a:t>R2 Percentage</a:t>
                      </a:r>
                    </a:p>
                  </a:txBody>
                  <a:tcPr/>
                </a:tc>
                <a:tc>
                  <a:txBody>
                    <a:bodyPr/>
                    <a:lstStyle/>
                    <a:p>
                      <a:pPr algn="ctr"/>
                      <a:r>
                        <a:rPr lang="en-US" sz="2400" b="0" dirty="0">
                          <a:solidFill>
                            <a:schemeClr val="bg2">
                              <a:lumMod val="75000"/>
                            </a:schemeClr>
                          </a:solidFill>
                          <a:latin typeface="Cooper Black" panose="0208090404030B020404" pitchFamily="18" charset="0"/>
                        </a:rPr>
                        <a:t>Mean Absolute Error</a:t>
                      </a:r>
                    </a:p>
                  </a:txBody>
                  <a:tcPr/>
                </a:tc>
                <a:extLst>
                  <a:ext uri="{0D108BD9-81ED-4DB2-BD59-A6C34878D82A}">
                    <a16:rowId xmlns:a16="http://schemas.microsoft.com/office/drawing/2014/main" val="3141168416"/>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Linear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79.07%</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20460755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Ridge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79.09%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2895645104"/>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Lasso Regression</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79.12%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0.23</a:t>
                      </a:r>
                    </a:p>
                  </a:txBody>
                  <a:tcPr marL="6350" marR="6350" marT="6350" marB="0" anchor="ctr"/>
                </a:tc>
                <a:extLst>
                  <a:ext uri="{0D108BD9-81ED-4DB2-BD59-A6C34878D82A}">
                    <a16:rowId xmlns:a16="http://schemas.microsoft.com/office/drawing/2014/main" val="311563194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K Nearest Neighbor</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82.90%</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0.20</a:t>
                      </a:r>
                    </a:p>
                  </a:txBody>
                  <a:tcPr marL="6350" marR="6350" marT="6350" marB="0" anchor="ctr"/>
                </a:tc>
                <a:extLst>
                  <a:ext uri="{0D108BD9-81ED-4DB2-BD59-A6C34878D82A}">
                    <a16:rowId xmlns:a16="http://schemas.microsoft.com/office/drawing/2014/main" val="2847827881"/>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Decision Tree</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81.42%</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0.21</a:t>
                      </a:r>
                    </a:p>
                  </a:txBody>
                  <a:tcPr marL="6350" marR="6350" marT="6350" marB="0" anchor="ctr"/>
                </a:tc>
                <a:extLst>
                  <a:ext uri="{0D108BD9-81ED-4DB2-BD59-A6C34878D82A}">
                    <a16:rowId xmlns:a16="http://schemas.microsoft.com/office/drawing/2014/main" val="302441262"/>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Random Forest</a:t>
                      </a:r>
                    </a:p>
                  </a:txBody>
                  <a:tcPr marL="6350" marR="6350" marT="6350" marB="0" anchor="ctr"/>
                </a:tc>
                <a:tc>
                  <a:txBody>
                    <a:bodyPr/>
                    <a:lstStyle/>
                    <a:p>
                      <a:pPr algn="ctr" fontAlgn="ctr"/>
                      <a:r>
                        <a:rPr lang="en-US" sz="1800" b="0" i="0" u="none" strike="noStrike">
                          <a:solidFill>
                            <a:srgbClr val="FFFF00"/>
                          </a:solidFill>
                          <a:effectLst/>
                          <a:latin typeface="Arial Black" panose="020B0A04020102020204" pitchFamily="34" charset="0"/>
                        </a:rPr>
                        <a:t>88.09%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0.17</a:t>
                      </a:r>
                    </a:p>
                  </a:txBody>
                  <a:tcPr marL="6350" marR="6350" marT="6350" marB="0" anchor="ctr"/>
                </a:tc>
                <a:extLst>
                  <a:ext uri="{0D108BD9-81ED-4DB2-BD59-A6C34878D82A}">
                    <a16:rowId xmlns:a16="http://schemas.microsoft.com/office/drawing/2014/main" val="2221816532"/>
                  </a:ext>
                </a:extLst>
              </a:tr>
              <a:tr h="591775">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Gradient Boosting</a:t>
                      </a:r>
                    </a:p>
                  </a:txBody>
                  <a:tcPr marL="6350" marR="6350" marT="6350" marB="0" anchor="ctr"/>
                </a:tc>
                <a:tc>
                  <a:txBody>
                    <a:bodyPr/>
                    <a:lstStyle/>
                    <a:p>
                      <a:pPr algn="ctr" fontAlgn="ctr"/>
                      <a:r>
                        <a:rPr lang="en-US" sz="1800" b="0" i="0" u="none" strike="noStrike">
                          <a:solidFill>
                            <a:schemeClr val="accent4">
                              <a:lumMod val="60000"/>
                              <a:lumOff val="40000"/>
                            </a:schemeClr>
                          </a:solidFill>
                          <a:effectLst/>
                          <a:latin typeface="Arial Black" panose="020B0A04020102020204" pitchFamily="34" charset="0"/>
                        </a:rPr>
                        <a:t>89.60%</a:t>
                      </a:r>
                    </a:p>
                  </a:txBody>
                  <a:tcPr marL="6350" marR="6350" marT="6350" marB="0" anchor="ctr"/>
                </a:tc>
                <a:tc>
                  <a:txBody>
                    <a:bodyPr/>
                    <a:lstStyle/>
                    <a:p>
                      <a:pPr algn="ctr" fontAlgn="ctr"/>
                      <a:r>
                        <a:rPr lang="en-US" sz="1800" b="0" i="0" u="none" strike="noStrike" dirty="0">
                          <a:solidFill>
                            <a:schemeClr val="accent4">
                              <a:lumMod val="60000"/>
                              <a:lumOff val="40000"/>
                            </a:schemeClr>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55103220"/>
                  </a:ext>
                </a:extLst>
              </a:tr>
              <a:tr h="591775">
                <a:tc>
                  <a:txBody>
                    <a:bodyPr/>
                    <a:lstStyle/>
                    <a:p>
                      <a:pPr algn="ctr" fontAlgn="ctr"/>
                      <a:r>
                        <a:rPr lang="en-US" sz="1800" b="0" i="0" u="none" strike="noStrike" dirty="0">
                          <a:solidFill>
                            <a:srgbClr val="FFFF00"/>
                          </a:solidFill>
                          <a:effectLst/>
                          <a:latin typeface="Arial Black" panose="020B0A04020102020204" pitchFamily="34" charset="0"/>
                        </a:rPr>
                        <a:t>Support Vector Regression</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89.59%</a:t>
                      </a:r>
                    </a:p>
                  </a:txBody>
                  <a:tcPr marL="6350" marR="6350" marT="6350" marB="0" anchor="ctr"/>
                </a:tc>
                <a:tc>
                  <a:txBody>
                    <a:bodyPr/>
                    <a:lstStyle/>
                    <a:p>
                      <a:pPr algn="ctr" fontAlgn="ctr"/>
                      <a:r>
                        <a:rPr lang="en-US" sz="1800" b="0" i="0" u="none" strike="noStrike" dirty="0">
                          <a:solidFill>
                            <a:srgbClr val="FFFF00"/>
                          </a:solidFill>
                          <a:effectLst/>
                          <a:latin typeface="Arial Black" panose="020B0A04020102020204" pitchFamily="34" charset="0"/>
                        </a:rPr>
                        <a:t>0.16</a:t>
                      </a:r>
                    </a:p>
                  </a:txBody>
                  <a:tcPr marL="6350" marR="6350" marT="6350" marB="0" anchor="ctr"/>
                </a:tc>
                <a:extLst>
                  <a:ext uri="{0D108BD9-81ED-4DB2-BD59-A6C34878D82A}">
                    <a16:rowId xmlns:a16="http://schemas.microsoft.com/office/drawing/2014/main" val="34697261"/>
                  </a:ext>
                </a:extLst>
              </a:tr>
            </a:tbl>
          </a:graphicData>
        </a:graphic>
      </p:graphicFrame>
    </p:spTree>
    <p:extLst>
      <p:ext uri="{BB962C8B-B14F-4D97-AF65-F5344CB8AC3E}">
        <p14:creationId xmlns:p14="http://schemas.microsoft.com/office/powerpoint/2010/main" val="313214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144380" y="140703"/>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Prediction</a:t>
            </a:r>
          </a:p>
        </p:txBody>
      </p:sp>
      <p:sp>
        <p:nvSpPr>
          <p:cNvPr id="8" name="TextBox 7">
            <a:extLst>
              <a:ext uri="{FF2B5EF4-FFF2-40B4-BE49-F238E27FC236}">
                <a16:creationId xmlns:a16="http://schemas.microsoft.com/office/drawing/2014/main" id="{CEF8E256-2604-9904-D5A9-5D22F234A316}"/>
              </a:ext>
            </a:extLst>
          </p:cNvPr>
          <p:cNvSpPr txBox="1"/>
          <p:nvPr/>
        </p:nvSpPr>
        <p:spPr>
          <a:xfrm>
            <a:off x="360299" y="847809"/>
            <a:ext cx="11471401" cy="646331"/>
          </a:xfrm>
          <a:prstGeom prst="rect">
            <a:avLst/>
          </a:prstGeom>
          <a:noFill/>
        </p:spPr>
        <p:txBody>
          <a:bodyPr wrap="square">
            <a:spAutoFit/>
          </a:bodyPr>
          <a:lstStyle/>
          <a:p>
            <a:r>
              <a:rPr lang="en-US" b="0" i="0" dirty="0">
                <a:solidFill>
                  <a:schemeClr val="accent1">
                    <a:lumMod val="20000"/>
                    <a:lumOff val="80000"/>
                  </a:schemeClr>
                </a:solidFill>
                <a:effectLst/>
                <a:latin typeface="Congenial Black" panose="02000503040000020004" pitchFamily="2" charset="0"/>
                <a:cs typeface="AngsanaUPC" panose="020B0502040204020203" pitchFamily="18" charset="-34"/>
              </a:rPr>
              <a:t>By taking various features like Storage size, Storage Capacity, processor speed (GHz), Company Name, etc.;  you can predict price of your desired laptop!</a:t>
            </a:r>
            <a:endParaRPr lang="en-US"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
        <p:nvSpPr>
          <p:cNvPr id="9" name="Title 3">
            <a:extLst>
              <a:ext uri="{FF2B5EF4-FFF2-40B4-BE49-F238E27FC236}">
                <a16:creationId xmlns:a16="http://schemas.microsoft.com/office/drawing/2014/main" id="{DF98CF47-DDD2-9C3C-4AF6-1602B5401592}"/>
              </a:ext>
            </a:extLst>
          </p:cNvPr>
          <p:cNvSpPr txBox="1">
            <a:spLocks/>
          </p:cNvSpPr>
          <p:nvPr/>
        </p:nvSpPr>
        <p:spPr>
          <a:xfrm>
            <a:off x="235204" y="240997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Future Scope</a:t>
            </a:r>
          </a:p>
        </p:txBody>
      </p:sp>
      <p:sp>
        <p:nvSpPr>
          <p:cNvPr id="10" name="TextBox 9">
            <a:extLst>
              <a:ext uri="{FF2B5EF4-FFF2-40B4-BE49-F238E27FC236}">
                <a16:creationId xmlns:a16="http://schemas.microsoft.com/office/drawing/2014/main" id="{0CF98EBA-A0B9-C988-74E0-CD8704F597B8}"/>
              </a:ext>
            </a:extLst>
          </p:cNvPr>
          <p:cNvSpPr txBox="1"/>
          <p:nvPr/>
        </p:nvSpPr>
        <p:spPr>
          <a:xfrm>
            <a:off x="812800" y="3075257"/>
            <a:ext cx="8249920" cy="1200329"/>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Use different Techniques of Encoding Data</a:t>
            </a:r>
          </a:p>
          <a:p>
            <a:pPr marL="285750" indent="-285750" algn="l">
              <a:buFont typeface="Arial" panose="020B0604020202020204" pitchFamily="34" charset="0"/>
              <a:buChar char="•"/>
            </a:pPr>
            <a:r>
              <a:rPr lang="en-US" b="0" i="0" dirty="0">
                <a:solidFill>
                  <a:schemeClr val="accent1">
                    <a:lumMod val="20000"/>
                    <a:lumOff val="80000"/>
                  </a:schemeClr>
                </a:solidFill>
                <a:effectLst/>
                <a:latin typeface="Congenial Black" panose="02000503040000020004" pitchFamily="2" charset="0"/>
              </a:rPr>
              <a:t> Hyper-parameter tunning can improve the performance.</a:t>
            </a:r>
          </a:p>
          <a:p>
            <a:br>
              <a:rPr lang="en-US" dirty="0">
                <a:solidFill>
                  <a:schemeClr val="accent1">
                    <a:lumMod val="20000"/>
                    <a:lumOff val="80000"/>
                  </a:schemeClr>
                </a:solidFill>
                <a:latin typeface="Congenial Black" panose="02000503040000020004" pitchFamily="2" charset="0"/>
              </a:rPr>
            </a:br>
            <a:endParaRPr lang="en-US" dirty="0">
              <a:solidFill>
                <a:schemeClr val="accent1">
                  <a:lumMod val="20000"/>
                  <a:lumOff val="80000"/>
                </a:schemeClr>
              </a:solidFill>
              <a:latin typeface="Congenial Black" panose="02000503040000020004" pitchFamily="2" charset="0"/>
            </a:endParaRPr>
          </a:p>
        </p:txBody>
      </p:sp>
      <p:sp>
        <p:nvSpPr>
          <p:cNvPr id="11" name="Title 3">
            <a:extLst>
              <a:ext uri="{FF2B5EF4-FFF2-40B4-BE49-F238E27FC236}">
                <a16:creationId xmlns:a16="http://schemas.microsoft.com/office/drawing/2014/main" id="{A1D0E5CE-FFE6-569D-6418-5402F7F408DB}"/>
              </a:ext>
            </a:extLst>
          </p:cNvPr>
          <p:cNvSpPr txBox="1">
            <a:spLocks/>
          </p:cNvSpPr>
          <p:nvPr/>
        </p:nvSpPr>
        <p:spPr>
          <a:xfrm>
            <a:off x="235204" y="424930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dirty="0">
                <a:solidFill>
                  <a:schemeClr val="accent1"/>
                </a:solidFill>
                <a:latin typeface="+mn-lt"/>
                <a:ea typeface="+mn-ea"/>
                <a:cs typeface="+mn-cs"/>
              </a:rPr>
              <a:t>Motivation</a:t>
            </a:r>
            <a:endParaRPr lang="en-US" sz="2000" b="0" kern="1200" dirty="0">
              <a:solidFill>
                <a:schemeClr val="accent1"/>
              </a:solidFill>
              <a:latin typeface="+mn-lt"/>
              <a:ea typeface="+mn-ea"/>
              <a:cs typeface="+mn-cs"/>
            </a:endParaRPr>
          </a:p>
        </p:txBody>
      </p:sp>
      <p:sp>
        <p:nvSpPr>
          <p:cNvPr id="13" name="TextBox 12">
            <a:extLst>
              <a:ext uri="{FF2B5EF4-FFF2-40B4-BE49-F238E27FC236}">
                <a16:creationId xmlns:a16="http://schemas.microsoft.com/office/drawing/2014/main" id="{C5D8DDD0-62A6-741E-00AB-282652F19295}"/>
              </a:ext>
            </a:extLst>
          </p:cNvPr>
          <p:cNvSpPr txBox="1"/>
          <p:nvPr/>
        </p:nvSpPr>
        <p:spPr>
          <a:xfrm>
            <a:off x="467359" y="4853350"/>
            <a:ext cx="11081909" cy="1815882"/>
          </a:xfrm>
          <a:prstGeom prst="rect">
            <a:avLst/>
          </a:prstGeom>
          <a:noFill/>
        </p:spPr>
        <p:txBody>
          <a:bodyPr wrap="square">
            <a:spAutoFit/>
          </a:bodyPr>
          <a:lstStyle/>
          <a:p>
            <a:pPr algn="l"/>
            <a:r>
              <a:rPr lang="en-US" sz="1600" b="0" i="0" dirty="0">
                <a:solidFill>
                  <a:schemeClr val="accent1">
                    <a:lumMod val="20000"/>
                    <a:lumOff val="80000"/>
                  </a:schemeClr>
                </a:solidFill>
                <a:effectLst/>
                <a:latin typeface="Congenial Black" panose="02000503040000020004" pitchFamily="2" charset="0"/>
              </a:rPr>
              <a:t>Although it looks like a simple project or just developing a model, the dataset we have is noisy and needs lots of feature engineering, and preprocessing that will drive your interest in developing this project. Laptop Price Prediction is an important problem. With a successful model for Laptop Price Prediction, we can choose better option! The motivated idea is that, if we know all information about laptop’s features, the price is predictable. In 2021, 340 million laptops are forecast to be shipped; this project is for all those 340 million lives!</a:t>
            </a:r>
          </a:p>
          <a:p>
            <a:br>
              <a:rPr lang="en-US" sz="1600" dirty="0">
                <a:solidFill>
                  <a:schemeClr val="accent1">
                    <a:lumMod val="20000"/>
                    <a:lumOff val="80000"/>
                  </a:schemeClr>
                </a:solidFill>
                <a:latin typeface="Congenial Black" panose="02000503040000020004" pitchFamily="2" charset="0"/>
              </a:rPr>
            </a:br>
            <a:endParaRPr lang="en-US" sz="1600" dirty="0">
              <a:solidFill>
                <a:schemeClr val="accent1">
                  <a:lumMod val="20000"/>
                  <a:lumOff val="80000"/>
                </a:schemeClr>
              </a:solidFill>
              <a:latin typeface="Congenial Black" panose="02000503040000020004" pitchFamily="2" charset="0"/>
            </a:endParaRPr>
          </a:p>
        </p:txBody>
      </p:sp>
    </p:spTree>
    <p:extLst>
      <p:ext uri="{BB962C8B-B14F-4D97-AF65-F5344CB8AC3E}">
        <p14:creationId xmlns:p14="http://schemas.microsoft.com/office/powerpoint/2010/main" val="185206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14</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418700" y="79918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Acknowledgement</a:t>
            </a:r>
          </a:p>
        </p:txBody>
      </p:sp>
      <p:sp>
        <p:nvSpPr>
          <p:cNvPr id="8" name="TextBox 7">
            <a:extLst>
              <a:ext uri="{FF2B5EF4-FFF2-40B4-BE49-F238E27FC236}">
                <a16:creationId xmlns:a16="http://schemas.microsoft.com/office/drawing/2014/main" id="{CEF8E256-2604-9904-D5A9-5D22F234A316}"/>
              </a:ext>
            </a:extLst>
          </p:cNvPr>
          <p:cNvSpPr txBox="1"/>
          <p:nvPr/>
        </p:nvSpPr>
        <p:spPr>
          <a:xfrm>
            <a:off x="720599" y="1971437"/>
            <a:ext cx="11471401" cy="3785652"/>
          </a:xfrm>
          <a:prstGeom prst="rect">
            <a:avLst/>
          </a:prstGeom>
          <a:noFill/>
        </p:spPr>
        <p:txBody>
          <a:bodyPr wrap="square">
            <a:spAutoFit/>
          </a:bodyPr>
          <a:lstStyle/>
          <a:p>
            <a:pPr algn="l"/>
            <a:r>
              <a:rPr lang="en-US" sz="2400" b="0" i="0" dirty="0">
                <a:solidFill>
                  <a:schemeClr val="accent1">
                    <a:lumMod val="20000"/>
                    <a:lumOff val="80000"/>
                  </a:schemeClr>
                </a:solidFill>
                <a:effectLst/>
                <a:latin typeface="Congenial Black" panose="02000503040000020004" pitchFamily="2" charset="0"/>
              </a:rPr>
              <a:t>I would like to </a:t>
            </a:r>
            <a:r>
              <a:rPr lang="en-US" sz="2400" b="0" i="1" dirty="0">
                <a:solidFill>
                  <a:schemeClr val="accent1">
                    <a:lumMod val="20000"/>
                    <a:lumOff val="80000"/>
                  </a:schemeClr>
                </a:solidFill>
                <a:effectLst/>
                <a:latin typeface="Congenial Black" panose="02000503040000020004" pitchFamily="2" charset="0"/>
              </a:rPr>
              <a:t>Thank You</a:t>
            </a:r>
            <a:r>
              <a:rPr lang="en-US" sz="2400" b="0" i="0" dirty="0">
                <a:solidFill>
                  <a:schemeClr val="accent1">
                    <a:lumMod val="20000"/>
                    <a:lumOff val="80000"/>
                  </a:schemeClr>
                </a:solidFill>
                <a:effectLst/>
                <a:latin typeface="Congenial Black" panose="02000503040000020004" pitchFamily="2" charset="0"/>
              </a:rPr>
              <a:t> </a:t>
            </a:r>
          </a:p>
          <a:p>
            <a:pPr algn="l"/>
            <a:endParaRPr lang="en-US" sz="2400" b="0" i="0" dirty="0">
              <a:solidFill>
                <a:schemeClr val="accent1">
                  <a:lumMod val="20000"/>
                  <a:lumOff val="80000"/>
                </a:schemeClr>
              </a:solidFill>
              <a:effectLst/>
              <a:latin typeface="Congenial Black" panose="02000503040000020004" pitchFamily="2" charset="0"/>
            </a:endParaRP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Travis Oliphant</a:t>
            </a:r>
            <a:r>
              <a:rPr lang="en-US" sz="2400" b="0" i="0" dirty="0">
                <a:solidFill>
                  <a:schemeClr val="accent1">
                    <a:lumMod val="20000"/>
                    <a:lumOff val="80000"/>
                  </a:schemeClr>
                </a:solidFill>
                <a:effectLst/>
                <a:latin typeface="Congenial Black" panose="02000503040000020004" pitchFamily="2" charset="0"/>
              </a:rPr>
              <a:t> for maintaining NumPy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Wes McKinney</a:t>
            </a:r>
            <a:r>
              <a:rPr lang="en-US" sz="2400" b="0" i="0" dirty="0">
                <a:solidFill>
                  <a:schemeClr val="accent1">
                    <a:lumMod val="20000"/>
                    <a:lumOff val="80000"/>
                  </a:schemeClr>
                </a:solidFill>
                <a:effectLst/>
                <a:latin typeface="Congenial Black" panose="02000503040000020004" pitchFamily="2" charset="0"/>
              </a:rPr>
              <a:t> for maintaining Pandas library,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John D. Hunter</a:t>
            </a:r>
            <a:r>
              <a:rPr lang="en-US" sz="2400" b="0" i="0" dirty="0">
                <a:solidFill>
                  <a:schemeClr val="accent1">
                    <a:lumMod val="20000"/>
                    <a:lumOff val="80000"/>
                  </a:schemeClr>
                </a:solidFill>
                <a:effectLst/>
                <a:latin typeface="Congenial Black" panose="02000503040000020004" pitchFamily="2" charset="0"/>
              </a:rPr>
              <a:t> for inventing Matplotlib,</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a:t>
            </a:r>
            <a:r>
              <a:rPr lang="en-US" sz="2400" b="1" i="0" dirty="0" err="1">
                <a:solidFill>
                  <a:schemeClr val="accent1">
                    <a:lumMod val="20000"/>
                    <a:lumOff val="80000"/>
                  </a:schemeClr>
                </a:solidFill>
                <a:effectLst/>
                <a:latin typeface="Congenial Black" panose="02000503040000020004" pitchFamily="2" charset="0"/>
              </a:rPr>
              <a:t>Droettboom</a:t>
            </a:r>
            <a:r>
              <a:rPr lang="en-US" sz="2400" b="0" i="0" dirty="0">
                <a:solidFill>
                  <a:schemeClr val="accent1">
                    <a:lumMod val="20000"/>
                    <a:lumOff val="80000"/>
                  </a:schemeClr>
                </a:solidFill>
                <a:effectLst/>
                <a:latin typeface="Congenial Black" panose="02000503040000020004" pitchFamily="2" charset="0"/>
              </a:rPr>
              <a:t> for maintaining Matplotlib,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Michael Waskom</a:t>
            </a:r>
            <a:r>
              <a:rPr lang="en-US" sz="2400" b="0" i="0" dirty="0">
                <a:solidFill>
                  <a:schemeClr val="accent1">
                    <a:lumMod val="20000"/>
                    <a:lumOff val="80000"/>
                  </a:schemeClr>
                </a:solidFill>
                <a:effectLst/>
                <a:latin typeface="Congenial Black" panose="02000503040000020004" pitchFamily="2" charset="0"/>
              </a:rPr>
              <a:t> for creating Seaborn,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David </a:t>
            </a:r>
            <a:r>
              <a:rPr lang="en-US" sz="2400" b="1" i="0" dirty="0" err="1">
                <a:solidFill>
                  <a:schemeClr val="accent1">
                    <a:lumMod val="20000"/>
                    <a:lumOff val="80000"/>
                  </a:schemeClr>
                </a:solidFill>
                <a:effectLst/>
                <a:latin typeface="Congenial Black" panose="02000503040000020004" pitchFamily="2" charset="0"/>
              </a:rPr>
              <a:t>Cournapeau</a:t>
            </a:r>
            <a:r>
              <a:rPr lang="en-US" sz="2400" b="0" i="0" dirty="0">
                <a:solidFill>
                  <a:schemeClr val="accent1">
                    <a:lumMod val="20000"/>
                    <a:lumOff val="80000"/>
                  </a:schemeClr>
                </a:solidFill>
                <a:effectLst/>
                <a:latin typeface="Congenial Black" panose="02000503040000020004" pitchFamily="2" charset="0"/>
              </a:rPr>
              <a:t> for inventing Scikit-learn, </a:t>
            </a:r>
          </a:p>
          <a:p>
            <a:pPr marL="285750" indent="-285750" algn="l">
              <a:buFont typeface="Wingdings" panose="05000000000000000000" pitchFamily="2" charset="2"/>
              <a:buChar char="Ø"/>
            </a:pPr>
            <a:r>
              <a:rPr lang="en-US" sz="2400" b="1" i="0" dirty="0">
                <a:solidFill>
                  <a:schemeClr val="accent1">
                    <a:lumMod val="20000"/>
                    <a:lumOff val="80000"/>
                  </a:schemeClr>
                </a:solidFill>
                <a:effectLst/>
                <a:latin typeface="Congenial Black" panose="02000503040000020004" pitchFamily="2" charset="0"/>
              </a:rPr>
              <a:t>Daniel Wu</a:t>
            </a:r>
            <a:r>
              <a:rPr lang="en-US" sz="2400" b="0" i="0" dirty="0">
                <a:solidFill>
                  <a:schemeClr val="accent1">
                    <a:lumMod val="20000"/>
                    <a:lumOff val="80000"/>
                  </a:schemeClr>
                </a:solidFill>
                <a:effectLst/>
                <a:latin typeface="Congenial Black" panose="02000503040000020004" pitchFamily="2" charset="0"/>
              </a:rPr>
              <a:t> for guiding me in this project.</a:t>
            </a:r>
          </a:p>
          <a:p>
            <a:endParaRPr lang="en-US" sz="2400" dirty="0">
              <a:solidFill>
                <a:schemeClr val="accent1">
                  <a:lumMod val="20000"/>
                  <a:lumOff val="80000"/>
                </a:schemeClr>
              </a:solidFill>
              <a:latin typeface="Congenial Black" panose="02000503040000020004" pitchFamily="2" charset="0"/>
              <a:cs typeface="AngsanaUPC" panose="020B0502040204020203" pitchFamily="18" charset="-34"/>
            </a:endParaRPr>
          </a:p>
        </p:txBody>
      </p:sp>
    </p:spTree>
    <p:extLst>
      <p:ext uri="{BB962C8B-B14F-4D97-AF65-F5344CB8AC3E}">
        <p14:creationId xmlns:p14="http://schemas.microsoft.com/office/powerpoint/2010/main" val="72460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15</a:t>
            </a:fld>
            <a:endParaRPr lang="en-US" dirty="0"/>
          </a:p>
        </p:txBody>
      </p:sp>
      <p:sp>
        <p:nvSpPr>
          <p:cNvPr id="12" name="Title 3">
            <a:extLst>
              <a:ext uri="{FF2B5EF4-FFF2-40B4-BE49-F238E27FC236}">
                <a16:creationId xmlns:a16="http://schemas.microsoft.com/office/drawing/2014/main" id="{8C31E0D6-012E-9263-F3A9-3CF868A4F03F}"/>
              </a:ext>
            </a:extLst>
          </p:cNvPr>
          <p:cNvSpPr txBox="1">
            <a:spLocks/>
          </p:cNvSpPr>
          <p:nvPr/>
        </p:nvSpPr>
        <p:spPr>
          <a:xfrm>
            <a:off x="5916363" y="1664508"/>
            <a:ext cx="5951620" cy="2196897"/>
          </a:xfrm>
          <a:prstGeom prst="rect">
            <a:avLst/>
          </a:prstGeom>
        </p:spPr>
        <p:txBody>
          <a:bodyPr vert="horz" lIns="91440" tIns="45720" rIns="91440" bIns="45720" rtlCol="0">
            <a:no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7200" b="0" kern="1200" dirty="0">
                <a:solidFill>
                  <a:schemeClr val="accent1"/>
                </a:solidFill>
                <a:latin typeface="+mn-lt"/>
                <a:ea typeface="+mn-ea"/>
                <a:cs typeface="+mn-cs"/>
              </a:rPr>
              <a:t>Thank you!</a:t>
            </a:r>
          </a:p>
        </p:txBody>
      </p:sp>
      <p:sp>
        <p:nvSpPr>
          <p:cNvPr id="14" name="Title 3">
            <a:extLst>
              <a:ext uri="{FF2B5EF4-FFF2-40B4-BE49-F238E27FC236}">
                <a16:creationId xmlns:a16="http://schemas.microsoft.com/office/drawing/2014/main" id="{9E6254CF-2149-B604-2917-3334BD8EEF80}"/>
              </a:ext>
            </a:extLst>
          </p:cNvPr>
          <p:cNvSpPr txBox="1">
            <a:spLocks/>
          </p:cNvSpPr>
          <p:nvPr/>
        </p:nvSpPr>
        <p:spPr>
          <a:xfrm>
            <a:off x="6189580" y="3244803"/>
            <a:ext cx="5027060" cy="82935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800" b="0" dirty="0">
                <a:solidFill>
                  <a:srgbClr val="00B050"/>
                </a:solidFill>
                <a:latin typeface="+mn-lt"/>
                <a:ea typeface="+mn-ea"/>
                <a:cs typeface="+mn-cs"/>
              </a:rPr>
              <a:t>Rutvimgohel@gmail.com</a:t>
            </a:r>
            <a:endParaRPr lang="en-US" sz="2800" b="0" kern="1200" dirty="0">
              <a:solidFill>
                <a:srgbClr val="00B050"/>
              </a:solidFill>
              <a:latin typeface="+mn-lt"/>
              <a:ea typeface="+mn-ea"/>
              <a:cs typeface="+mn-cs"/>
            </a:endParaRPr>
          </a:p>
        </p:txBody>
      </p:sp>
      <p:sp>
        <p:nvSpPr>
          <p:cNvPr id="9" name="Title 3">
            <a:extLst>
              <a:ext uri="{FF2B5EF4-FFF2-40B4-BE49-F238E27FC236}">
                <a16:creationId xmlns:a16="http://schemas.microsoft.com/office/drawing/2014/main" id="{1F5EF3DA-DB8A-B4EB-2A0F-DCFAEE0DC3F1}"/>
              </a:ext>
            </a:extLst>
          </p:cNvPr>
          <p:cNvSpPr txBox="1">
            <a:spLocks/>
          </p:cNvSpPr>
          <p:nvPr/>
        </p:nvSpPr>
        <p:spPr>
          <a:xfrm>
            <a:off x="5265020" y="3984909"/>
            <a:ext cx="6926980" cy="829357"/>
          </a:xfrm>
          <a:prstGeom prst="rect">
            <a:avLst/>
          </a:prstGeom>
        </p:spPr>
        <p:txBody>
          <a:bodyPr vert="horz" lIns="91440" tIns="45720" rIns="91440" bIns="45720" rtlCol="0">
            <a:normAutofit fontScale="850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400" b="0" dirty="0">
                <a:solidFill>
                  <a:srgbClr val="00B050"/>
                </a:solidFill>
                <a:latin typeface="+mn-lt"/>
                <a:ea typeface="+mn-ea"/>
                <a:cs typeface="+mn-cs"/>
              </a:rPr>
              <a:t>https://www.linkedin.com/in/rutvigohel-datascience/</a:t>
            </a:r>
            <a:endParaRPr lang="en-US" sz="2400" b="0" kern="1200" dirty="0">
              <a:solidFill>
                <a:srgbClr val="00B050"/>
              </a:solidFill>
              <a:latin typeface="+mn-lt"/>
              <a:ea typeface="+mn-ea"/>
              <a:cs typeface="+mn-cs"/>
            </a:endParaRPr>
          </a:p>
        </p:txBody>
      </p:sp>
      <p:sp>
        <p:nvSpPr>
          <p:cNvPr id="10" name="Title 3">
            <a:extLst>
              <a:ext uri="{FF2B5EF4-FFF2-40B4-BE49-F238E27FC236}">
                <a16:creationId xmlns:a16="http://schemas.microsoft.com/office/drawing/2014/main" id="{17878880-E8D4-3D55-01DC-3D9ED87BCEE9}"/>
              </a:ext>
            </a:extLst>
          </p:cNvPr>
          <p:cNvSpPr txBox="1">
            <a:spLocks/>
          </p:cNvSpPr>
          <p:nvPr/>
        </p:nvSpPr>
        <p:spPr>
          <a:xfrm>
            <a:off x="6096000" y="4778813"/>
            <a:ext cx="5027060" cy="829357"/>
          </a:xfrm>
          <a:prstGeom prst="rect">
            <a:avLst/>
          </a:prstGeom>
        </p:spPr>
        <p:txBody>
          <a:bodyPr vert="horz" lIns="91440" tIns="45720" rIns="91440" bIns="45720" rtlCol="0">
            <a:normAutofit fontScale="62500" lnSpcReduction="2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800" b="0" dirty="0">
                <a:solidFill>
                  <a:srgbClr val="00B050"/>
                </a:solidFill>
                <a:latin typeface="+mn-lt"/>
                <a:ea typeface="+mn-ea"/>
                <a:cs typeface="+mn-cs"/>
              </a:rPr>
              <a:t>https://github.com/PassionateDataScientist</a:t>
            </a:r>
            <a:endParaRPr lang="en-US" sz="2800" b="0" kern="1200" dirty="0">
              <a:solidFill>
                <a:srgbClr val="00B050"/>
              </a:solidFill>
              <a:latin typeface="+mn-lt"/>
              <a:ea typeface="+mn-ea"/>
              <a:cs typeface="+mn-cs"/>
            </a:endParaRPr>
          </a:p>
        </p:txBody>
      </p:sp>
    </p:spTree>
    <p:extLst>
      <p:ext uri="{BB962C8B-B14F-4D97-AF65-F5344CB8AC3E}">
        <p14:creationId xmlns:p14="http://schemas.microsoft.com/office/powerpoint/2010/main" val="118114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683DB19-B3BD-B9D8-4C50-6C7B124ACEF6}"/>
              </a:ext>
            </a:extLst>
          </p:cNvPr>
          <p:cNvSpPr>
            <a:spLocks noGrp="1"/>
          </p:cNvSpPr>
          <p:nvPr>
            <p:ph idx="1"/>
          </p:nvPr>
        </p:nvSpPr>
        <p:spPr/>
        <p:txBody>
          <a:bodyPr/>
          <a:lstStyle/>
          <a:p>
            <a:endParaRPr lang="en-US" dirty="0"/>
          </a:p>
        </p:txBody>
      </p:sp>
      <p:sp>
        <p:nvSpPr>
          <p:cNvPr id="5" name="Footer Placeholder 4">
            <a:extLst>
              <a:ext uri="{FF2B5EF4-FFF2-40B4-BE49-F238E27FC236}">
                <a16:creationId xmlns:a16="http://schemas.microsoft.com/office/drawing/2014/main" id="{5A69687D-4B1A-8E1D-6263-5C3EA78D26F2}"/>
              </a:ext>
            </a:extLst>
          </p:cNvPr>
          <p:cNvSpPr>
            <a:spLocks noGrp="1"/>
          </p:cNvSpPr>
          <p:nvPr>
            <p:ph type="ftr" sz="quarter" idx="16"/>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8526A44-322D-A6BF-03E8-587BE006D399}"/>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7" name="TextBox 6">
            <a:extLst>
              <a:ext uri="{FF2B5EF4-FFF2-40B4-BE49-F238E27FC236}">
                <a16:creationId xmlns:a16="http://schemas.microsoft.com/office/drawing/2014/main" id="{8F31687B-ED0E-4692-1079-1C47D518D7E8}"/>
              </a:ext>
            </a:extLst>
          </p:cNvPr>
          <p:cNvSpPr txBox="1"/>
          <p:nvPr/>
        </p:nvSpPr>
        <p:spPr>
          <a:xfrm flipH="1">
            <a:off x="2620669" y="468868"/>
            <a:ext cx="3316561" cy="369332"/>
          </a:xfrm>
          <a:prstGeom prst="rect">
            <a:avLst/>
          </a:prstGeom>
          <a:noFill/>
        </p:spPr>
        <p:txBody>
          <a:bodyPr wrap="square" rtlCol="0">
            <a:spAutoFit/>
          </a:bodyPr>
          <a:lstStyle/>
          <a:p>
            <a:r>
              <a:rPr lang="en-US" dirty="0">
                <a:solidFill>
                  <a:schemeClr val="bg1"/>
                </a:solidFill>
                <a:latin typeface="Magneto" panose="04030805050802020D02" pitchFamily="82" charset="0"/>
              </a:rPr>
              <a:t>Table of Content</a:t>
            </a:r>
          </a:p>
        </p:txBody>
      </p:sp>
      <p:sp>
        <p:nvSpPr>
          <p:cNvPr id="10" name="TextBox 9">
            <a:extLst>
              <a:ext uri="{FF2B5EF4-FFF2-40B4-BE49-F238E27FC236}">
                <a16:creationId xmlns:a16="http://schemas.microsoft.com/office/drawing/2014/main" id="{B855CA2F-CABC-9F5C-EB35-E485D96A8A0E}"/>
              </a:ext>
            </a:extLst>
          </p:cNvPr>
          <p:cNvSpPr txBox="1"/>
          <p:nvPr/>
        </p:nvSpPr>
        <p:spPr>
          <a:xfrm>
            <a:off x="595884" y="1659285"/>
            <a:ext cx="5820991" cy="353943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chemeClr val="bg1">
                    <a:lumMod val="65000"/>
                  </a:schemeClr>
                </a:solidFill>
                <a:latin typeface="-apple-system"/>
              </a:rPr>
              <a:t> Problem Statement</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Overview of </a:t>
            </a:r>
            <a:r>
              <a:rPr lang="en-US" sz="2800" b="1" dirty="0">
                <a:solidFill>
                  <a:schemeClr val="bg1">
                    <a:lumMod val="65000"/>
                  </a:schemeClr>
                </a:solidFill>
                <a:latin typeface="-apple-system"/>
              </a:rPr>
              <a:t>Dataset</a:t>
            </a:r>
          </a:p>
          <a:p>
            <a:pPr marL="285750" indent="-285750">
              <a:buFont typeface="Wingdings" panose="05000000000000000000" pitchFamily="2" charset="2"/>
              <a:buChar char="q"/>
            </a:pPr>
            <a:r>
              <a:rPr lang="en-US" sz="2800" b="1" dirty="0">
                <a:solidFill>
                  <a:schemeClr val="bg1">
                    <a:lumMod val="65000"/>
                  </a:schemeClr>
                </a:solidFill>
                <a:latin typeface="-apple-system"/>
              </a:rPr>
              <a:t> Data Wrangling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Exploratory Data Analysis</a:t>
            </a:r>
          </a:p>
          <a:p>
            <a:pPr marL="285750" indent="-285750">
              <a:buFont typeface="Wingdings" panose="05000000000000000000" pitchFamily="2" charset="2"/>
              <a:buChar char="q"/>
            </a:pPr>
            <a:r>
              <a:rPr lang="en-US" sz="2800" b="1" dirty="0">
                <a:solidFill>
                  <a:schemeClr val="bg1">
                    <a:lumMod val="65000"/>
                  </a:schemeClr>
                </a:solidFill>
                <a:latin typeface="-apple-system"/>
              </a:rPr>
              <a:t> Algorithms and Machine Learning</a:t>
            </a:r>
          </a:p>
          <a:p>
            <a:pPr marL="285750" indent="-285750">
              <a:buFont typeface="Wingdings" panose="05000000000000000000" pitchFamily="2" charset="2"/>
              <a:buChar char="q"/>
            </a:pPr>
            <a:r>
              <a:rPr lang="en-US" sz="2800" b="1" i="0" dirty="0">
                <a:solidFill>
                  <a:schemeClr val="bg1">
                    <a:lumMod val="65000"/>
                  </a:schemeClr>
                </a:solidFill>
                <a:effectLst/>
                <a:latin typeface="-apple-system"/>
              </a:rPr>
              <a:t> Prediction</a:t>
            </a:r>
          </a:p>
          <a:p>
            <a:pPr marL="285750" indent="-285750">
              <a:buFont typeface="Wingdings" panose="05000000000000000000" pitchFamily="2" charset="2"/>
              <a:buChar char="q"/>
            </a:pPr>
            <a:r>
              <a:rPr lang="en-US" sz="2800" b="1" dirty="0">
                <a:solidFill>
                  <a:schemeClr val="bg1">
                    <a:lumMod val="65000"/>
                  </a:schemeClr>
                </a:solidFill>
                <a:latin typeface="-apple-system"/>
              </a:rPr>
              <a:t> Future Scope and Motivation</a:t>
            </a:r>
          </a:p>
          <a:p>
            <a:pPr marL="285750" indent="-285750">
              <a:buFont typeface="Wingdings" panose="05000000000000000000" pitchFamily="2" charset="2"/>
              <a:buChar char="q"/>
            </a:pPr>
            <a:r>
              <a:rPr lang="en-US" sz="2800" b="1" dirty="0">
                <a:solidFill>
                  <a:schemeClr val="bg1">
                    <a:lumMod val="65000"/>
                  </a:schemeClr>
                </a:solidFill>
                <a:latin typeface="-apple-system"/>
              </a:rPr>
              <a:t>Acknowledgement</a:t>
            </a:r>
            <a:endParaRPr lang="en-US" sz="2800" b="1" i="0" dirty="0">
              <a:solidFill>
                <a:schemeClr val="bg1">
                  <a:lumMod val="65000"/>
                </a:schemeClr>
              </a:solidFill>
              <a:effectLst/>
              <a:latin typeface="-apple-system"/>
            </a:endParaRPr>
          </a:p>
        </p:txBody>
      </p:sp>
      <p:pic>
        <p:nvPicPr>
          <p:cNvPr id="1026" name="Picture 2" descr="The Best Laptops You Can Buy | Time">
            <a:extLst>
              <a:ext uri="{FF2B5EF4-FFF2-40B4-BE49-F238E27FC236}">
                <a16:creationId xmlns:a16="http://schemas.microsoft.com/office/drawing/2014/main" id="{5A054732-BCDC-C26A-4C1D-DB36D3BEC03E}"/>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26094" r="26094"/>
          <a:stretch>
            <a:fillRect/>
          </a:stretch>
        </p:blipFill>
        <p:spPr bwMode="auto">
          <a:xfrm>
            <a:off x="7598446" y="345648"/>
            <a:ext cx="4196696" cy="5850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3</a:t>
            </a:fld>
            <a:endParaRPr lang="en-US" noProof="0"/>
          </a:p>
        </p:txBody>
      </p:sp>
      <p:pic>
        <p:nvPicPr>
          <p:cNvPr id="7" name="Picture 2" descr="Why do some agents charge more than others? - Why do some agents charge  more than others?">
            <a:extLst>
              <a:ext uri="{FF2B5EF4-FFF2-40B4-BE49-F238E27FC236}">
                <a16:creationId xmlns:a16="http://schemas.microsoft.com/office/drawing/2014/main" id="{6334125A-2BC7-8C39-EBB1-5542790DF7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94478" y="1826359"/>
            <a:ext cx="5326022" cy="2796161"/>
          </a:xfrm>
          <a:prstGeom prst="rect">
            <a:avLst/>
          </a:prstGeom>
          <a:solidFill>
            <a:srgbClr val="FFFFFF"/>
          </a:solidFill>
        </p:spPr>
      </p:pic>
      <p:sp>
        <p:nvSpPr>
          <p:cNvPr id="5" name="Title 3">
            <a:extLst>
              <a:ext uri="{FF2B5EF4-FFF2-40B4-BE49-F238E27FC236}">
                <a16:creationId xmlns:a16="http://schemas.microsoft.com/office/drawing/2014/main" id="{27DC6FCA-2CD1-5238-8EC0-357177983CD0}"/>
              </a:ext>
            </a:extLst>
          </p:cNvPr>
          <p:cNvSpPr txBox="1">
            <a:spLocks/>
          </p:cNvSpPr>
          <p:nvPr/>
        </p:nvSpPr>
        <p:spPr>
          <a:xfrm>
            <a:off x="441159" y="1365316"/>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Problem Statement</a:t>
            </a:r>
          </a:p>
        </p:txBody>
      </p:sp>
      <p:sp>
        <p:nvSpPr>
          <p:cNvPr id="6" name="TextBox 5">
            <a:extLst>
              <a:ext uri="{FF2B5EF4-FFF2-40B4-BE49-F238E27FC236}">
                <a16:creationId xmlns:a16="http://schemas.microsoft.com/office/drawing/2014/main" id="{F8ED7C80-88B2-F2A9-FE64-7A7722292631}"/>
              </a:ext>
            </a:extLst>
          </p:cNvPr>
          <p:cNvSpPr txBox="1"/>
          <p:nvPr/>
        </p:nvSpPr>
        <p:spPr>
          <a:xfrm>
            <a:off x="439786" y="2090171"/>
            <a:ext cx="4270898" cy="2677656"/>
          </a:xfrm>
          <a:prstGeom prst="rect">
            <a:avLst/>
          </a:prstGeom>
          <a:noFill/>
        </p:spPr>
        <p:txBody>
          <a:bodyPr wrap="square" rtlCol="0">
            <a:spAutoFit/>
          </a:bodyPr>
          <a:lstStyle/>
          <a:p>
            <a:r>
              <a:rPr lang="en-US" sz="2800" b="1" i="0" dirty="0">
                <a:solidFill>
                  <a:schemeClr val="bg1">
                    <a:lumMod val="85000"/>
                  </a:schemeClr>
                </a:solidFill>
                <a:effectLst/>
                <a:latin typeface="-apple-system"/>
              </a:rPr>
              <a:t>If any user wants to buy a laptop then our application should be compatible to provide a tentative price of laptop according to the user configurations.</a:t>
            </a:r>
            <a:endParaRPr lang="en-US" sz="2800" b="1" dirty="0">
              <a:solidFill>
                <a:schemeClr val="bg1">
                  <a:lumMod val="85000"/>
                </a:schemeClr>
              </a:solidFill>
            </a:endParaRPr>
          </a:p>
        </p:txBody>
      </p:sp>
    </p:spTree>
    <p:extLst>
      <p:ext uri="{BB962C8B-B14F-4D97-AF65-F5344CB8AC3E}">
        <p14:creationId xmlns:p14="http://schemas.microsoft.com/office/powerpoint/2010/main" val="24497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84FA00-BA85-50EE-319E-7E3C4F5FFA26}"/>
              </a:ext>
            </a:extLst>
          </p:cNvPr>
          <p:cNvSpPr>
            <a:spLocks noGrp="1"/>
          </p:cNvSpPr>
          <p:nvPr>
            <p:ph type="ftr" sz="quarter" idx="14"/>
          </p:nvPr>
        </p:nvSpPr>
        <p:spPr>
          <a:xfrm>
            <a:off x="595884" y="6468303"/>
            <a:ext cx="4114800" cy="365125"/>
          </a:xfrm>
        </p:spPr>
        <p:txBody>
          <a:bodyPr vert="horz" lIns="91440" tIns="45720" rIns="91440" bIns="45720" rtlCol="0" anchor="ctr">
            <a:normAutofit/>
          </a:bodyPr>
          <a:lstStyle/>
          <a:p>
            <a:pPr>
              <a:spcAft>
                <a:spcPts val="600"/>
              </a:spcAft>
            </a:pPr>
            <a:r>
              <a:rPr lang="en-US" kern="1200" noProof="0">
                <a:latin typeface="+mn-lt"/>
                <a:ea typeface="+mn-ea"/>
                <a:cs typeface="+mn-cs"/>
              </a:rPr>
              <a:t>Add a Footer</a:t>
            </a:r>
          </a:p>
        </p:txBody>
      </p:sp>
      <p:sp>
        <p:nvSpPr>
          <p:cNvPr id="3" name="Slide Number Placeholder 2">
            <a:extLst>
              <a:ext uri="{FF2B5EF4-FFF2-40B4-BE49-F238E27FC236}">
                <a16:creationId xmlns:a16="http://schemas.microsoft.com/office/drawing/2014/main" id="{6B8A5CA4-8893-1A37-3126-1E71F01571A8}"/>
              </a:ext>
            </a:extLst>
          </p:cNvPr>
          <p:cNvSpPr>
            <a:spLocks noGrp="1"/>
          </p:cNvSpPr>
          <p:nvPr>
            <p:ph type="sldNum" sz="quarter" idx="15"/>
          </p:nvPr>
        </p:nvSpPr>
        <p:spPr>
          <a:xfrm>
            <a:off x="11549269" y="6405746"/>
            <a:ext cx="642731" cy="407804"/>
          </a:xfrm>
        </p:spPr>
        <p:txBody>
          <a:bodyPr vert="horz" lIns="91440" tIns="45720" rIns="91440" bIns="45720" rtlCol="0" anchor="ctr">
            <a:normAutofit/>
          </a:bodyPr>
          <a:lstStyle/>
          <a:p>
            <a:pPr>
              <a:spcAft>
                <a:spcPts val="600"/>
              </a:spcAft>
            </a:pPr>
            <a:fld id="{8C2E478F-E849-4A8C-AF1F-CBCC78A7CBFA}" type="slidenum">
              <a:rPr lang="en-US" noProof="0" smtClean="0"/>
              <a:pPr>
                <a:spcAft>
                  <a:spcPts val="600"/>
                </a:spcAft>
              </a:pPr>
              <a:t>4</a:t>
            </a:fld>
            <a:endParaRPr lang="en-US" noProof="0"/>
          </a:p>
        </p:txBody>
      </p:sp>
      <p:sp>
        <p:nvSpPr>
          <p:cNvPr id="5" name="Title 3">
            <a:extLst>
              <a:ext uri="{FF2B5EF4-FFF2-40B4-BE49-F238E27FC236}">
                <a16:creationId xmlns:a16="http://schemas.microsoft.com/office/drawing/2014/main" id="{27DC6FCA-2CD1-5238-8EC0-357177983CD0}"/>
              </a:ext>
            </a:extLst>
          </p:cNvPr>
          <p:cNvSpPr txBox="1">
            <a:spLocks/>
          </p:cNvSpPr>
          <p:nvPr/>
        </p:nvSpPr>
        <p:spPr>
          <a:xfrm>
            <a:off x="320843" y="847958"/>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a:solidFill>
                  <a:schemeClr val="accent1"/>
                </a:solidFill>
                <a:latin typeface="+mn-lt"/>
                <a:ea typeface="+mn-ea"/>
                <a:cs typeface="+mn-cs"/>
              </a:rPr>
              <a:t>Dataset</a:t>
            </a:r>
            <a:endParaRPr lang="en-US" sz="2000" b="0" kern="1200" dirty="0">
              <a:solidFill>
                <a:schemeClr val="accent1"/>
              </a:solidFill>
              <a:latin typeface="+mn-lt"/>
              <a:ea typeface="+mn-ea"/>
              <a:cs typeface="+mn-cs"/>
            </a:endParaRPr>
          </a:p>
        </p:txBody>
      </p:sp>
      <p:sp>
        <p:nvSpPr>
          <p:cNvPr id="9" name="TextBox 8">
            <a:extLst>
              <a:ext uri="{FF2B5EF4-FFF2-40B4-BE49-F238E27FC236}">
                <a16:creationId xmlns:a16="http://schemas.microsoft.com/office/drawing/2014/main" id="{52E8842E-122F-1604-6403-6E25F5CB36C7}"/>
              </a:ext>
            </a:extLst>
          </p:cNvPr>
          <p:cNvSpPr txBox="1"/>
          <p:nvPr/>
        </p:nvSpPr>
        <p:spPr>
          <a:xfrm>
            <a:off x="93726" y="1757725"/>
            <a:ext cx="4902548" cy="5170646"/>
          </a:xfrm>
          <a:prstGeom prst="rect">
            <a:avLst/>
          </a:prstGeom>
          <a:noFill/>
        </p:spPr>
        <p:txBody>
          <a:bodyPr wrap="square" rtlCol="0">
            <a:spAutoFit/>
          </a:bodyPr>
          <a:lstStyle/>
          <a:p>
            <a:pPr marL="285750" indent="-285750">
              <a:buFont typeface="Wingdings" panose="05000000000000000000" pitchFamily="2" charset="2"/>
              <a:buChar char="Ø"/>
            </a:pPr>
            <a:r>
              <a:rPr lang="en-US" sz="2200" b="1" dirty="0">
                <a:solidFill>
                  <a:schemeClr val="bg1">
                    <a:lumMod val="85000"/>
                  </a:schemeClr>
                </a:solidFill>
                <a:latin typeface="Candara" panose="020E0502030303020204" pitchFamily="34" charset="0"/>
              </a:rPr>
              <a:t>Kaggle Dataset</a:t>
            </a:r>
          </a:p>
          <a:p>
            <a:endParaRPr lang="en-US" sz="2200" b="1" dirty="0">
              <a:solidFill>
                <a:schemeClr val="bg1">
                  <a:lumMod val="85000"/>
                </a:schemeClr>
              </a:solidFill>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1300+ laptops records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12 features</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Noisy Columns, contain lots of information</a:t>
            </a:r>
          </a:p>
          <a:p>
            <a:pPr marL="285750" indent="-285750" algn="l">
              <a:buFont typeface="Wingdings" panose="05000000000000000000" pitchFamily="2" charset="2"/>
              <a:buChar char="Ø"/>
            </a:pPr>
            <a:endParaRPr lang="en-US" sz="2200" b="1" i="0" dirty="0">
              <a:solidFill>
                <a:schemeClr val="bg1">
                  <a:lumMod val="85000"/>
                </a:schemeClr>
              </a:solidFill>
              <a:effectLst/>
              <a:latin typeface="Candara" panose="020E0502030303020204" pitchFamily="34" charset="0"/>
            </a:endParaRPr>
          </a:p>
          <a:p>
            <a:pPr marL="285750" indent="-285750" algn="l">
              <a:buFont typeface="Wingdings" panose="05000000000000000000" pitchFamily="2" charset="2"/>
              <a:buChar char="Ø"/>
            </a:pPr>
            <a:r>
              <a:rPr lang="en-US" sz="2200" b="1" i="0" dirty="0">
                <a:solidFill>
                  <a:schemeClr val="bg1">
                    <a:lumMod val="85000"/>
                  </a:schemeClr>
                </a:solidFill>
                <a:effectLst/>
                <a:latin typeface="Candara" panose="020E0502030303020204" pitchFamily="34" charset="0"/>
              </a:rPr>
              <a:t>The only problem is we are having less data but we will obtain a good accuracy over it. The only good thing is. it is better to have a large data.</a:t>
            </a:r>
          </a:p>
          <a:p>
            <a:br>
              <a:rPr lang="en-US" sz="2200" b="1" dirty="0">
                <a:solidFill>
                  <a:schemeClr val="bg1">
                    <a:lumMod val="85000"/>
                  </a:schemeClr>
                </a:solidFill>
                <a:latin typeface="Candara" panose="020E0502030303020204" pitchFamily="34" charset="0"/>
              </a:rPr>
            </a:br>
            <a:endParaRPr lang="en-US" sz="2200" b="1" dirty="0">
              <a:solidFill>
                <a:schemeClr val="bg1">
                  <a:lumMod val="85000"/>
                </a:schemeClr>
              </a:solidFill>
              <a:latin typeface="Candara" panose="020E0502030303020204" pitchFamily="34" charset="0"/>
            </a:endParaRPr>
          </a:p>
        </p:txBody>
      </p:sp>
      <p:pic>
        <p:nvPicPr>
          <p:cNvPr id="4098" name="Picture 2" descr="5 Real World datasets for honing your Exploratory Data Analysis skills | by  Parul Pandey | Towards Data Science">
            <a:extLst>
              <a:ext uri="{FF2B5EF4-FFF2-40B4-BE49-F238E27FC236}">
                <a16:creationId xmlns:a16="http://schemas.microsoft.com/office/drawing/2014/main" id="{1ECE2EEA-544A-9886-32CA-40CBF2435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359" y="721895"/>
            <a:ext cx="5145087" cy="486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7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fade">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fade">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5</a:t>
            </a:fld>
            <a:endParaRPr lang="en-US" dirty="0"/>
          </a:p>
        </p:txBody>
      </p:sp>
      <p:pic>
        <p:nvPicPr>
          <p:cNvPr id="6" name="Picture 5">
            <a:extLst>
              <a:ext uri="{FF2B5EF4-FFF2-40B4-BE49-F238E27FC236}">
                <a16:creationId xmlns:a16="http://schemas.microsoft.com/office/drawing/2014/main" id="{54054053-E345-B866-36D3-A0B1067094FA}"/>
              </a:ext>
            </a:extLst>
          </p:cNvPr>
          <p:cNvPicPr>
            <a:picLocks noChangeAspect="1"/>
          </p:cNvPicPr>
          <p:nvPr/>
        </p:nvPicPr>
        <p:blipFill>
          <a:blip r:embed="rId2"/>
          <a:stretch>
            <a:fillRect/>
          </a:stretch>
        </p:blipFill>
        <p:spPr>
          <a:xfrm>
            <a:off x="1239418" y="202138"/>
            <a:ext cx="1117878" cy="6203608"/>
          </a:xfrm>
          <a:prstGeom prst="rect">
            <a:avLst/>
          </a:prstGeom>
        </p:spPr>
      </p:pic>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541830" y="82239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Type</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541830" y="1979148"/>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638077" y="355185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SSD + HHD</a:t>
            </a:r>
          </a:p>
        </p:txBody>
      </p:sp>
      <p:sp>
        <p:nvSpPr>
          <p:cNvPr id="16" name="TextBox 15">
            <a:extLst>
              <a:ext uri="{FF2B5EF4-FFF2-40B4-BE49-F238E27FC236}">
                <a16:creationId xmlns:a16="http://schemas.microsoft.com/office/drawing/2014/main" id="{A1772ADF-1F49-D7D3-CF0A-A786847DD85A}"/>
              </a:ext>
            </a:extLst>
          </p:cNvPr>
          <p:cNvSpPr txBox="1"/>
          <p:nvPr/>
        </p:nvSpPr>
        <p:spPr>
          <a:xfrm>
            <a:off x="2638077" y="4724928"/>
            <a:ext cx="4773370"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bg1">
                    <a:lumMod val="75000"/>
                  </a:schemeClr>
                </a:solidFill>
                <a:latin typeface="Congenial Black" panose="02000503040000020004" pitchFamily="2" charset="0"/>
              </a:rPr>
              <a:t>Storage capacity units</a:t>
            </a:r>
          </a:p>
        </p:txBody>
      </p:sp>
      <p:sp>
        <p:nvSpPr>
          <p:cNvPr id="17" name="Arrow: Right 16">
            <a:extLst>
              <a:ext uri="{FF2B5EF4-FFF2-40B4-BE49-F238E27FC236}">
                <a16:creationId xmlns:a16="http://schemas.microsoft.com/office/drawing/2014/main" id="{9398FE34-90ED-6C44-3FD4-000150526386}"/>
              </a:ext>
            </a:extLst>
          </p:cNvPr>
          <p:cNvSpPr/>
          <p:nvPr/>
        </p:nvSpPr>
        <p:spPr>
          <a:xfrm>
            <a:off x="3481450" y="2301173"/>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19" name="Picture 18">
            <a:extLst>
              <a:ext uri="{FF2B5EF4-FFF2-40B4-BE49-F238E27FC236}">
                <a16:creationId xmlns:a16="http://schemas.microsoft.com/office/drawing/2014/main" id="{3728A32F-4EA4-745A-0D3B-6AECBEEBBF4D}"/>
              </a:ext>
            </a:extLst>
          </p:cNvPr>
          <p:cNvPicPr>
            <a:picLocks noChangeAspect="1"/>
          </p:cNvPicPr>
          <p:nvPr/>
        </p:nvPicPr>
        <p:blipFill>
          <a:blip r:embed="rId3"/>
          <a:stretch>
            <a:fillRect/>
          </a:stretch>
        </p:blipFill>
        <p:spPr>
          <a:xfrm>
            <a:off x="7003223" y="758385"/>
            <a:ext cx="4258883" cy="5709918"/>
          </a:xfrm>
          <a:prstGeom prst="rect">
            <a:avLst/>
          </a:prstGeom>
        </p:spPr>
      </p:pic>
    </p:spTree>
    <p:extLst>
      <p:ext uri="{BB962C8B-B14F-4D97-AF65-F5344CB8AC3E}">
        <p14:creationId xmlns:p14="http://schemas.microsoft.com/office/powerpoint/2010/main" val="374285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Effect transition="in" filter="fade">
                                      <p:cBhvr>
                                        <p:cTn id="9" dur="2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6</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0" name="TextBox 9">
            <a:extLst>
              <a:ext uri="{FF2B5EF4-FFF2-40B4-BE49-F238E27FC236}">
                <a16:creationId xmlns:a16="http://schemas.microsoft.com/office/drawing/2014/main" id="{3CC1740B-08FA-78DE-E68C-115DAF01C7C1}"/>
              </a:ext>
            </a:extLst>
          </p:cNvPr>
          <p:cNvSpPr txBox="1"/>
          <p:nvPr/>
        </p:nvSpPr>
        <p:spPr>
          <a:xfrm>
            <a:off x="2875868" y="961964"/>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Touchscreen</a:t>
            </a:r>
          </a:p>
        </p:txBody>
      </p:sp>
      <p:sp>
        <p:nvSpPr>
          <p:cNvPr id="14" name="TextBox 13">
            <a:extLst>
              <a:ext uri="{FF2B5EF4-FFF2-40B4-BE49-F238E27FC236}">
                <a16:creationId xmlns:a16="http://schemas.microsoft.com/office/drawing/2014/main" id="{C8523DD2-4CBC-1447-82F6-8DC872428E8B}"/>
              </a:ext>
            </a:extLst>
          </p:cNvPr>
          <p:cNvSpPr txBox="1"/>
          <p:nvPr/>
        </p:nvSpPr>
        <p:spPr>
          <a:xfrm>
            <a:off x="2875867" y="2679140"/>
            <a:ext cx="3669631" cy="461665"/>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IPS</a:t>
            </a:r>
          </a:p>
        </p:txBody>
      </p:sp>
      <p:sp>
        <p:nvSpPr>
          <p:cNvPr id="15" name="TextBox 14">
            <a:extLst>
              <a:ext uri="{FF2B5EF4-FFF2-40B4-BE49-F238E27FC236}">
                <a16:creationId xmlns:a16="http://schemas.microsoft.com/office/drawing/2014/main" id="{DF4C0869-9C0A-9629-2BC0-662BEB70B497}"/>
              </a:ext>
            </a:extLst>
          </p:cNvPr>
          <p:cNvSpPr txBox="1"/>
          <p:nvPr/>
        </p:nvSpPr>
        <p:spPr>
          <a:xfrm>
            <a:off x="2875868" y="4298097"/>
            <a:ext cx="3669631" cy="830997"/>
          </a:xfrm>
          <a:prstGeom prst="rect">
            <a:avLst/>
          </a:prstGeom>
          <a:noFill/>
        </p:spPr>
        <p:txBody>
          <a:bodyPr wrap="square" rtlCol="0">
            <a:spAutoFit/>
          </a:bodyPr>
          <a:lstStyle/>
          <a:p>
            <a:pPr marL="342900" indent="-342900">
              <a:buFont typeface="Courier New" panose="02070309020205020404" pitchFamily="49" charset="0"/>
              <a:buChar char="o"/>
            </a:pPr>
            <a:r>
              <a:rPr lang="en-US" sz="2400" dirty="0">
                <a:solidFill>
                  <a:schemeClr val="accent5">
                    <a:lumMod val="40000"/>
                    <a:lumOff val="60000"/>
                  </a:schemeClr>
                </a:solidFill>
                <a:latin typeface="Congenial Black" panose="02000503040000020004" pitchFamily="2" charset="0"/>
              </a:rPr>
              <a:t>Screen Resolution</a:t>
            </a:r>
          </a:p>
          <a:p>
            <a:r>
              <a:rPr lang="en-US" sz="2400" dirty="0">
                <a:solidFill>
                  <a:schemeClr val="accent5">
                    <a:lumMod val="40000"/>
                    <a:lumOff val="60000"/>
                  </a:schemeClr>
                </a:solidFill>
                <a:latin typeface="Congenial Black" panose="02000503040000020004" pitchFamily="2" charset="0"/>
              </a:rPr>
              <a:t>             </a:t>
            </a:r>
            <a:r>
              <a:rPr lang="en-US" sz="2400" dirty="0" err="1">
                <a:solidFill>
                  <a:schemeClr val="accent5">
                    <a:lumMod val="40000"/>
                    <a:lumOff val="60000"/>
                  </a:schemeClr>
                </a:solidFill>
                <a:latin typeface="Congenial Black" panose="02000503040000020004" pitchFamily="2" charset="0"/>
              </a:rPr>
              <a:t>dddd</a:t>
            </a:r>
            <a:r>
              <a:rPr lang="en-US" sz="2400" dirty="0">
                <a:solidFill>
                  <a:schemeClr val="accent5">
                    <a:lumMod val="40000"/>
                    <a:lumOff val="60000"/>
                  </a:schemeClr>
                </a:solidFill>
                <a:latin typeface="Congenial Black" panose="02000503040000020004" pitchFamily="2" charset="0"/>
              </a:rPr>
              <a:t> X </a:t>
            </a:r>
            <a:r>
              <a:rPr lang="en-US" sz="2400" dirty="0" err="1">
                <a:solidFill>
                  <a:schemeClr val="accent5">
                    <a:lumMod val="40000"/>
                    <a:lumOff val="60000"/>
                  </a:schemeClr>
                </a:solidFill>
                <a:latin typeface="Congenial Black" panose="02000503040000020004" pitchFamily="2" charset="0"/>
              </a:rPr>
              <a:t>dddd</a:t>
            </a:r>
            <a:endParaRPr lang="en-US" sz="2400" dirty="0">
              <a:solidFill>
                <a:schemeClr val="accent5">
                  <a:lumMod val="40000"/>
                  <a:lumOff val="60000"/>
                </a:schemeClr>
              </a:solidFill>
              <a:latin typeface="Congenial Black" panose="02000503040000020004" pitchFamily="2" charset="0"/>
            </a:endParaRPr>
          </a:p>
        </p:txBody>
      </p:sp>
      <p:sp>
        <p:nvSpPr>
          <p:cNvPr id="17" name="Arrow: Right 16">
            <a:extLst>
              <a:ext uri="{FF2B5EF4-FFF2-40B4-BE49-F238E27FC236}">
                <a16:creationId xmlns:a16="http://schemas.microsoft.com/office/drawing/2014/main" id="{9398FE34-90ED-6C44-3FD4-000150526386}"/>
              </a:ext>
            </a:extLst>
          </p:cNvPr>
          <p:cNvSpPr/>
          <p:nvPr/>
        </p:nvSpPr>
        <p:spPr>
          <a:xfrm>
            <a:off x="3950213" y="2068137"/>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9" name="Picture 8">
            <a:extLst>
              <a:ext uri="{FF2B5EF4-FFF2-40B4-BE49-F238E27FC236}">
                <a16:creationId xmlns:a16="http://schemas.microsoft.com/office/drawing/2014/main" id="{CC64D441-814D-4F89-1B03-1C9EC7266822}"/>
              </a:ext>
            </a:extLst>
          </p:cNvPr>
          <p:cNvPicPr>
            <a:picLocks noChangeAspect="1"/>
          </p:cNvPicPr>
          <p:nvPr/>
        </p:nvPicPr>
        <p:blipFill>
          <a:blip r:embed="rId2"/>
          <a:stretch>
            <a:fillRect/>
          </a:stretch>
        </p:blipFill>
        <p:spPr>
          <a:xfrm>
            <a:off x="458408" y="274971"/>
            <a:ext cx="2361263" cy="6399189"/>
          </a:xfrm>
          <a:prstGeom prst="rect">
            <a:avLst/>
          </a:prstGeom>
        </p:spPr>
      </p:pic>
      <p:pic>
        <p:nvPicPr>
          <p:cNvPr id="12" name="Picture 11">
            <a:extLst>
              <a:ext uri="{FF2B5EF4-FFF2-40B4-BE49-F238E27FC236}">
                <a16:creationId xmlns:a16="http://schemas.microsoft.com/office/drawing/2014/main" id="{E49C0E8C-66B9-640A-BB50-147A72CF8999}"/>
              </a:ext>
            </a:extLst>
          </p:cNvPr>
          <p:cNvPicPr>
            <a:picLocks noChangeAspect="1"/>
          </p:cNvPicPr>
          <p:nvPr/>
        </p:nvPicPr>
        <p:blipFill>
          <a:blip r:embed="rId3"/>
          <a:stretch>
            <a:fillRect/>
          </a:stretch>
        </p:blipFill>
        <p:spPr>
          <a:xfrm>
            <a:off x="7702958" y="553665"/>
            <a:ext cx="2850002" cy="5803909"/>
          </a:xfrm>
          <a:prstGeom prst="rect">
            <a:avLst/>
          </a:prstGeom>
        </p:spPr>
      </p:pic>
    </p:spTree>
    <p:extLst>
      <p:ext uri="{BB962C8B-B14F-4D97-AF65-F5344CB8AC3E}">
        <p14:creationId xmlns:p14="http://schemas.microsoft.com/office/powerpoint/2010/main" val="39173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7</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7" name="Arrow: Right 16">
            <a:extLst>
              <a:ext uri="{FF2B5EF4-FFF2-40B4-BE49-F238E27FC236}">
                <a16:creationId xmlns:a16="http://schemas.microsoft.com/office/drawing/2014/main" id="{9398FE34-90ED-6C44-3FD4-000150526386}"/>
              </a:ext>
            </a:extLst>
          </p:cNvPr>
          <p:cNvSpPr/>
          <p:nvPr/>
        </p:nvSpPr>
        <p:spPr>
          <a:xfrm>
            <a:off x="4380776" y="2007980"/>
            <a:ext cx="2152372" cy="115632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Feature Engineering</a:t>
            </a:r>
            <a:endParaRPr lang="en-US" sz="1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7FCE0ACC-6CFB-3048-A21D-2B673FE0D98B}"/>
              </a:ext>
            </a:extLst>
          </p:cNvPr>
          <p:cNvPicPr>
            <a:picLocks noChangeAspect="1"/>
          </p:cNvPicPr>
          <p:nvPr/>
        </p:nvPicPr>
        <p:blipFill>
          <a:blip r:embed="rId2"/>
          <a:stretch>
            <a:fillRect/>
          </a:stretch>
        </p:blipFill>
        <p:spPr>
          <a:xfrm>
            <a:off x="252664" y="306010"/>
            <a:ext cx="1386376" cy="6130775"/>
          </a:xfrm>
          <a:prstGeom prst="rect">
            <a:avLst/>
          </a:prstGeom>
        </p:spPr>
      </p:pic>
      <p:pic>
        <p:nvPicPr>
          <p:cNvPr id="8" name="Picture 7">
            <a:extLst>
              <a:ext uri="{FF2B5EF4-FFF2-40B4-BE49-F238E27FC236}">
                <a16:creationId xmlns:a16="http://schemas.microsoft.com/office/drawing/2014/main" id="{AC09313C-1105-0F68-3A07-5452E7F9CE41}"/>
              </a:ext>
            </a:extLst>
          </p:cNvPr>
          <p:cNvPicPr>
            <a:picLocks noChangeAspect="1"/>
          </p:cNvPicPr>
          <p:nvPr/>
        </p:nvPicPr>
        <p:blipFill>
          <a:blip r:embed="rId3"/>
          <a:stretch>
            <a:fillRect/>
          </a:stretch>
        </p:blipFill>
        <p:spPr>
          <a:xfrm>
            <a:off x="1764450" y="306009"/>
            <a:ext cx="1299592" cy="6135443"/>
          </a:xfrm>
          <a:prstGeom prst="rect">
            <a:avLst/>
          </a:prstGeom>
        </p:spPr>
      </p:pic>
      <p:pic>
        <p:nvPicPr>
          <p:cNvPr id="13" name="Picture 12">
            <a:extLst>
              <a:ext uri="{FF2B5EF4-FFF2-40B4-BE49-F238E27FC236}">
                <a16:creationId xmlns:a16="http://schemas.microsoft.com/office/drawing/2014/main" id="{DD9209A0-35D5-A420-4255-FD7353385170}"/>
              </a:ext>
            </a:extLst>
          </p:cNvPr>
          <p:cNvPicPr>
            <a:picLocks noChangeAspect="1"/>
          </p:cNvPicPr>
          <p:nvPr/>
        </p:nvPicPr>
        <p:blipFill>
          <a:blip r:embed="rId4"/>
          <a:stretch>
            <a:fillRect/>
          </a:stretch>
        </p:blipFill>
        <p:spPr>
          <a:xfrm>
            <a:off x="3195958" y="318038"/>
            <a:ext cx="1036650" cy="6130776"/>
          </a:xfrm>
          <a:prstGeom prst="rect">
            <a:avLst/>
          </a:prstGeom>
        </p:spPr>
      </p:pic>
      <p:pic>
        <p:nvPicPr>
          <p:cNvPr id="18" name="Picture 17">
            <a:extLst>
              <a:ext uri="{FF2B5EF4-FFF2-40B4-BE49-F238E27FC236}">
                <a16:creationId xmlns:a16="http://schemas.microsoft.com/office/drawing/2014/main" id="{E6E9D899-FE42-BAA1-D965-1AD7712B068B}"/>
              </a:ext>
            </a:extLst>
          </p:cNvPr>
          <p:cNvPicPr>
            <a:picLocks noChangeAspect="1"/>
          </p:cNvPicPr>
          <p:nvPr/>
        </p:nvPicPr>
        <p:blipFill>
          <a:blip r:embed="rId5"/>
          <a:stretch>
            <a:fillRect/>
          </a:stretch>
        </p:blipFill>
        <p:spPr>
          <a:xfrm>
            <a:off x="6638398" y="1094947"/>
            <a:ext cx="4979121" cy="4721341"/>
          </a:xfrm>
          <a:prstGeom prst="rect">
            <a:avLst/>
          </a:prstGeom>
        </p:spPr>
      </p:pic>
    </p:spTree>
    <p:extLst>
      <p:ext uri="{BB962C8B-B14F-4D97-AF65-F5344CB8AC3E}">
        <p14:creationId xmlns:p14="http://schemas.microsoft.com/office/powerpoint/2010/main" val="71372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2000"/>
                                        <p:tgtEl>
                                          <p:spTgt spid="5"/>
                                        </p:tgtEl>
                                      </p:cBhvr>
                                    </p:animEffect>
                                  </p:childTnLst>
                                </p:cTn>
                              </p:par>
                            </p:childTnLst>
                          </p:cTn>
                        </p:par>
                        <p:par>
                          <p:cTn id="8" fill="hold">
                            <p:stCondLst>
                              <p:cond delay="2000"/>
                            </p:stCondLst>
                            <p:childTnLst>
                              <p:par>
                                <p:cTn id="9" presetID="14" presetClass="entr" presetSubtype="10" fill="hold"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2000"/>
                                        <p:tgtEl>
                                          <p:spTgt spid="8"/>
                                        </p:tgtEl>
                                      </p:cBhvr>
                                    </p:animEffect>
                                  </p:childTnLst>
                                </p:cTn>
                              </p:par>
                            </p:childTnLst>
                          </p:cTn>
                        </p:par>
                        <p:par>
                          <p:cTn id="12" fill="hold">
                            <p:stCondLst>
                              <p:cond delay="5000"/>
                            </p:stCondLst>
                            <p:childTnLst>
                              <p:par>
                                <p:cTn id="13" presetID="14" presetClass="entr" presetSubtype="1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20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8</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pic>
        <p:nvPicPr>
          <p:cNvPr id="6" name="Picture 5">
            <a:extLst>
              <a:ext uri="{FF2B5EF4-FFF2-40B4-BE49-F238E27FC236}">
                <a16:creationId xmlns:a16="http://schemas.microsoft.com/office/drawing/2014/main" id="{9617C9C1-D66D-1DDB-E867-D2B9CB328C35}"/>
              </a:ext>
            </a:extLst>
          </p:cNvPr>
          <p:cNvPicPr>
            <a:picLocks noChangeAspect="1"/>
          </p:cNvPicPr>
          <p:nvPr/>
        </p:nvPicPr>
        <p:blipFill>
          <a:blip r:embed="rId2"/>
          <a:stretch>
            <a:fillRect/>
          </a:stretch>
        </p:blipFill>
        <p:spPr>
          <a:xfrm>
            <a:off x="595885" y="421272"/>
            <a:ext cx="727590" cy="5582202"/>
          </a:xfrm>
          <a:prstGeom prst="rect">
            <a:avLst/>
          </a:prstGeom>
        </p:spPr>
      </p:pic>
      <p:pic>
        <p:nvPicPr>
          <p:cNvPr id="10" name="Picture 9">
            <a:extLst>
              <a:ext uri="{FF2B5EF4-FFF2-40B4-BE49-F238E27FC236}">
                <a16:creationId xmlns:a16="http://schemas.microsoft.com/office/drawing/2014/main" id="{857C65F0-8253-98D6-DD2D-E712E8948A80}"/>
              </a:ext>
            </a:extLst>
          </p:cNvPr>
          <p:cNvPicPr>
            <a:picLocks noChangeAspect="1"/>
          </p:cNvPicPr>
          <p:nvPr/>
        </p:nvPicPr>
        <p:blipFill>
          <a:blip r:embed="rId3"/>
          <a:stretch>
            <a:fillRect/>
          </a:stretch>
        </p:blipFill>
        <p:spPr>
          <a:xfrm>
            <a:off x="1748913" y="349079"/>
            <a:ext cx="727590" cy="5582202"/>
          </a:xfrm>
          <a:prstGeom prst="rect">
            <a:avLst/>
          </a:prstGeom>
        </p:spPr>
      </p:pic>
      <p:sp>
        <p:nvSpPr>
          <p:cNvPr id="16" name="Arrow: Right 15">
            <a:extLst>
              <a:ext uri="{FF2B5EF4-FFF2-40B4-BE49-F238E27FC236}">
                <a16:creationId xmlns:a16="http://schemas.microsoft.com/office/drawing/2014/main" id="{6F83BB72-73AF-94BB-3B70-43ED8ABE19C6}"/>
              </a:ext>
            </a:extLst>
          </p:cNvPr>
          <p:cNvSpPr/>
          <p:nvPr/>
        </p:nvSpPr>
        <p:spPr>
          <a:xfrm>
            <a:off x="3481450" y="2301173"/>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0" name="Picture 19">
            <a:extLst>
              <a:ext uri="{FF2B5EF4-FFF2-40B4-BE49-F238E27FC236}">
                <a16:creationId xmlns:a16="http://schemas.microsoft.com/office/drawing/2014/main" id="{7FCB730F-E167-84A6-76B9-00CE9F9D81C3}"/>
              </a:ext>
            </a:extLst>
          </p:cNvPr>
          <p:cNvPicPr>
            <a:picLocks noChangeAspect="1"/>
          </p:cNvPicPr>
          <p:nvPr/>
        </p:nvPicPr>
        <p:blipFill>
          <a:blip r:embed="rId4"/>
          <a:stretch>
            <a:fillRect/>
          </a:stretch>
        </p:blipFill>
        <p:spPr>
          <a:xfrm>
            <a:off x="6848482" y="1638793"/>
            <a:ext cx="4558953" cy="3315601"/>
          </a:xfrm>
          <a:prstGeom prst="rect">
            <a:avLst/>
          </a:prstGeom>
        </p:spPr>
      </p:pic>
    </p:spTree>
    <p:extLst>
      <p:ext uri="{BB962C8B-B14F-4D97-AF65-F5344CB8AC3E}">
        <p14:creationId xmlns:p14="http://schemas.microsoft.com/office/powerpoint/2010/main" val="133439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2000"/>
                                        <p:tgtEl>
                                          <p:spTgt spid="6"/>
                                        </p:tgtEl>
                                      </p:cBhvr>
                                    </p:animEffect>
                                  </p:childTnLst>
                                </p:cTn>
                              </p:par>
                            </p:childTnLst>
                          </p:cTn>
                        </p:par>
                        <p:par>
                          <p:cTn id="8" fill="hold">
                            <p:stCondLst>
                              <p:cond delay="2000"/>
                            </p:stCondLst>
                            <p:childTnLst>
                              <p:par>
                                <p:cTn id="9" presetID="16" presetClass="entr" presetSubtype="21" fill="hold" nodeType="afterEffect">
                                  <p:stCondLst>
                                    <p:cond delay="100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ED9F2B-75B8-428D-D008-4C7F0DD516ED}"/>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DCC4584-F436-8EF3-A153-530D77D3E84D}"/>
              </a:ext>
            </a:extLst>
          </p:cNvPr>
          <p:cNvSpPr>
            <a:spLocks noGrp="1"/>
          </p:cNvSpPr>
          <p:nvPr>
            <p:ph type="sldNum" sz="quarter" idx="12"/>
          </p:nvPr>
        </p:nvSpPr>
        <p:spPr/>
        <p:txBody>
          <a:bodyPr/>
          <a:lstStyle/>
          <a:p>
            <a:fld id="{8C2E478F-E849-4A8C-AF1F-CBCC78A7CBFA}" type="slidenum">
              <a:rPr lang="en-US" smtClean="0"/>
              <a:pPr/>
              <a:t>9</a:t>
            </a:fld>
            <a:endParaRPr lang="en-US" dirty="0"/>
          </a:p>
        </p:txBody>
      </p:sp>
      <p:sp>
        <p:nvSpPr>
          <p:cNvPr id="7" name="Title 3">
            <a:extLst>
              <a:ext uri="{FF2B5EF4-FFF2-40B4-BE49-F238E27FC236}">
                <a16:creationId xmlns:a16="http://schemas.microsoft.com/office/drawing/2014/main" id="{A7604EF1-81D3-FC81-5343-0AFBF1DCBEAC}"/>
              </a:ext>
            </a:extLst>
          </p:cNvPr>
          <p:cNvSpPr txBox="1">
            <a:spLocks/>
          </p:cNvSpPr>
          <p:nvPr/>
        </p:nvSpPr>
        <p:spPr>
          <a:xfrm>
            <a:off x="9127959" y="44450"/>
            <a:ext cx="4101084" cy="461043"/>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a:lstStyle>
          <a:p>
            <a:pPr algn="l">
              <a:lnSpc>
                <a:spcPct val="150000"/>
              </a:lnSpc>
              <a:spcBef>
                <a:spcPts val="1000"/>
              </a:spcBef>
            </a:pPr>
            <a:r>
              <a:rPr lang="en-US" sz="2000" b="0" kern="1200" dirty="0">
                <a:solidFill>
                  <a:schemeClr val="accent1"/>
                </a:solidFill>
                <a:latin typeface="+mn-lt"/>
                <a:ea typeface="+mn-ea"/>
                <a:cs typeface="+mn-cs"/>
              </a:rPr>
              <a:t>Data Wrangling</a:t>
            </a:r>
          </a:p>
        </p:txBody>
      </p:sp>
      <p:sp>
        <p:nvSpPr>
          <p:cNvPr id="16" name="Arrow: Right 15">
            <a:extLst>
              <a:ext uri="{FF2B5EF4-FFF2-40B4-BE49-F238E27FC236}">
                <a16:creationId xmlns:a16="http://schemas.microsoft.com/office/drawing/2014/main" id="{6F83BB72-73AF-94BB-3B70-43ED8ABE19C6}"/>
              </a:ext>
            </a:extLst>
          </p:cNvPr>
          <p:cNvSpPr/>
          <p:nvPr/>
        </p:nvSpPr>
        <p:spPr>
          <a:xfrm>
            <a:off x="3442383" y="2269089"/>
            <a:ext cx="3174015" cy="1560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Feature Engineering</a:t>
            </a:r>
            <a:endParaRPr 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5" name="Picture 4">
            <a:extLst>
              <a:ext uri="{FF2B5EF4-FFF2-40B4-BE49-F238E27FC236}">
                <a16:creationId xmlns:a16="http://schemas.microsoft.com/office/drawing/2014/main" id="{B7880BEF-B37D-DC5D-2661-F859CEC14049}"/>
              </a:ext>
            </a:extLst>
          </p:cNvPr>
          <p:cNvPicPr>
            <a:picLocks noChangeAspect="1"/>
          </p:cNvPicPr>
          <p:nvPr/>
        </p:nvPicPr>
        <p:blipFill>
          <a:blip r:embed="rId2"/>
          <a:stretch>
            <a:fillRect/>
          </a:stretch>
        </p:blipFill>
        <p:spPr>
          <a:xfrm>
            <a:off x="1012457" y="633326"/>
            <a:ext cx="1553758" cy="5591343"/>
          </a:xfrm>
          <a:prstGeom prst="rect">
            <a:avLst/>
          </a:prstGeom>
        </p:spPr>
      </p:pic>
      <p:pic>
        <p:nvPicPr>
          <p:cNvPr id="9" name="Picture 8">
            <a:extLst>
              <a:ext uri="{FF2B5EF4-FFF2-40B4-BE49-F238E27FC236}">
                <a16:creationId xmlns:a16="http://schemas.microsoft.com/office/drawing/2014/main" id="{56A671C5-A836-FBDF-F415-960F26D8F2CF}"/>
              </a:ext>
            </a:extLst>
          </p:cNvPr>
          <p:cNvPicPr>
            <a:picLocks noChangeAspect="1"/>
          </p:cNvPicPr>
          <p:nvPr/>
        </p:nvPicPr>
        <p:blipFill>
          <a:blip r:embed="rId3"/>
          <a:stretch>
            <a:fillRect/>
          </a:stretch>
        </p:blipFill>
        <p:spPr>
          <a:xfrm>
            <a:off x="7162610" y="821461"/>
            <a:ext cx="3617685" cy="5215075"/>
          </a:xfrm>
          <a:prstGeom prst="rect">
            <a:avLst/>
          </a:prstGeom>
        </p:spPr>
      </p:pic>
      <p:sp>
        <p:nvSpPr>
          <p:cNvPr id="11" name="TextBox 10">
            <a:extLst>
              <a:ext uri="{FF2B5EF4-FFF2-40B4-BE49-F238E27FC236}">
                <a16:creationId xmlns:a16="http://schemas.microsoft.com/office/drawing/2014/main" id="{F3A33438-55FE-671B-591A-102C76368008}"/>
              </a:ext>
            </a:extLst>
          </p:cNvPr>
          <p:cNvSpPr txBox="1"/>
          <p:nvPr/>
        </p:nvSpPr>
        <p:spPr>
          <a:xfrm>
            <a:off x="3484847" y="1041111"/>
            <a:ext cx="3022586" cy="584775"/>
          </a:xfrm>
          <a:prstGeom prst="rect">
            <a:avLst/>
          </a:prstGeom>
          <a:noFill/>
        </p:spPr>
        <p:txBody>
          <a:bodyPr wrap="square" rtlCol="0">
            <a:spAutoFit/>
          </a:bodyPr>
          <a:lstStyle/>
          <a:p>
            <a:r>
              <a:rPr lang="en-US" sz="3200" b="1" i="0" dirty="0">
                <a:solidFill>
                  <a:schemeClr val="bg1">
                    <a:lumMod val="75000"/>
                  </a:schemeClr>
                </a:solidFill>
                <a:effectLst/>
                <a:latin typeface="Abadi Extra Light" panose="020B0604020202020204" pitchFamily="34" charset="0"/>
              </a:rPr>
              <a:t>1 kg ≈ 2.205</a:t>
            </a:r>
            <a:endParaRPr lang="en-US" sz="3200" b="1" dirty="0">
              <a:solidFill>
                <a:schemeClr val="bg1">
                  <a:lumMod val="75000"/>
                </a:schemeClr>
              </a:solidFill>
              <a:latin typeface="Abadi Extra Light" panose="020B0604020202020204" pitchFamily="34" charset="0"/>
            </a:endParaRPr>
          </a:p>
        </p:txBody>
      </p:sp>
      <p:sp>
        <p:nvSpPr>
          <p:cNvPr id="14" name="TextBox 13">
            <a:extLst>
              <a:ext uri="{FF2B5EF4-FFF2-40B4-BE49-F238E27FC236}">
                <a16:creationId xmlns:a16="http://schemas.microsoft.com/office/drawing/2014/main" id="{5B61BFDE-0FE0-E0DA-8B14-67D56AA8F261}"/>
              </a:ext>
            </a:extLst>
          </p:cNvPr>
          <p:cNvSpPr txBox="1"/>
          <p:nvPr/>
        </p:nvSpPr>
        <p:spPr>
          <a:xfrm>
            <a:off x="3096127" y="4676393"/>
            <a:ext cx="7892939" cy="584775"/>
          </a:xfrm>
          <a:prstGeom prst="rect">
            <a:avLst/>
          </a:prstGeom>
          <a:noFill/>
        </p:spPr>
        <p:txBody>
          <a:bodyPr wrap="square" rtlCol="0">
            <a:spAutoFit/>
          </a:bodyPr>
          <a:lstStyle/>
          <a:p>
            <a:r>
              <a:rPr lang="en-US" sz="3200" b="0" i="0" dirty="0">
                <a:solidFill>
                  <a:schemeClr val="bg1">
                    <a:lumMod val="75000"/>
                  </a:schemeClr>
                </a:solidFill>
                <a:effectLst/>
                <a:latin typeface="Abadi Extra Light" panose="020B0204020104020204" pitchFamily="34" charset="0"/>
              </a:rPr>
              <a:t>1 Euro ≈ 1.14 USD</a:t>
            </a:r>
            <a:endParaRPr lang="en-US" sz="3200" b="1" dirty="0">
              <a:solidFill>
                <a:schemeClr val="bg1">
                  <a:lumMod val="75000"/>
                </a:schemeClr>
              </a:solidFill>
              <a:latin typeface="Abadi Extra Light" panose="020B0204020104020204" pitchFamily="34" charset="0"/>
            </a:endParaRPr>
          </a:p>
        </p:txBody>
      </p:sp>
    </p:spTree>
    <p:extLst>
      <p:ext uri="{BB962C8B-B14F-4D97-AF65-F5344CB8AC3E}">
        <p14:creationId xmlns:p14="http://schemas.microsoft.com/office/powerpoint/2010/main" val="28824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arn(inVertical)">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anim calcmode="lin" valueType="num">
                                      <p:cBhvr>
                                        <p:cTn id="20" dur="2000" fill="hold"/>
                                        <p:tgtEl>
                                          <p:spTgt spid="9"/>
                                        </p:tgtEl>
                                        <p:attrNameLst>
                                          <p:attrName>ppt_x</p:attrName>
                                        </p:attrNameLst>
                                      </p:cBhvr>
                                      <p:tavLst>
                                        <p:tav tm="0">
                                          <p:val>
                                            <p:strVal val="#ppt_x"/>
                                          </p:val>
                                        </p:tav>
                                        <p:tav tm="100000">
                                          <p:val>
                                            <p:strVal val="#ppt_x"/>
                                          </p:val>
                                        </p:tav>
                                      </p:tavLst>
                                    </p:anim>
                                    <p:anim calcmode="lin" valueType="num">
                                      <p:cBhvr>
                                        <p:cTn id="21" dur="2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p:bldP spid="14" grpId="0"/>
    </p:bld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_Dark modernist presentation_mlw -v2" id="{02C8D846-7DC8-4EFF-94D8-823DF779E3A7}" vid="{402D83F6-A512-43E7-B905-390BB489C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834546-CF5A-40F0-B105-33C88EC059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0F1FB-B1B3-48EC-BFEE-FC0094A34C28}">
  <ds:schemaRefs>
    <ds:schemaRef ds:uri="http://schemas.microsoft.com/sharepoint/v3/contenttype/forms"/>
  </ds:schemaRefs>
</ds:datastoreItem>
</file>

<file path=customXml/itemProps3.xml><?xml version="1.0" encoding="utf-8"?>
<ds:datastoreItem xmlns:ds="http://schemas.openxmlformats.org/officeDocument/2006/customXml" ds:itemID="{471340EA-4D3D-470F-B5D6-C0F62307940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Dark modernist presentation</Template>
  <TotalTime>206</TotalTime>
  <Words>556</Words>
  <Application>Microsoft Office PowerPoint</Application>
  <PresentationFormat>Widescreen</PresentationFormat>
  <Paragraphs>132</Paragraphs>
  <Slides>15</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Abadi Extra Light</vt:lpstr>
      <vt:lpstr>-apple-system</vt:lpstr>
      <vt:lpstr>Arial</vt:lpstr>
      <vt:lpstr>Arial Black</vt:lpstr>
      <vt:lpstr>Calibri</vt:lpstr>
      <vt:lpstr>Candara</vt:lpstr>
      <vt:lpstr>Congenial Black</vt:lpstr>
      <vt:lpstr>Cooper Black</vt:lpstr>
      <vt:lpstr>Courier New</vt:lpstr>
      <vt:lpstr>Magneto</vt:lpstr>
      <vt:lpstr>MathJax_Main</vt:lpstr>
      <vt:lpstr>MathJax_Math-italic</vt:lpstr>
      <vt:lpstr>Open Sans</vt:lpstr>
      <vt:lpstr>Wingdings</vt:lpstr>
      <vt:lpstr>Office Theme</vt:lpstr>
      <vt:lpstr>Laptop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dc:title>
  <dc:creator>mc1129009</dc:creator>
  <cp:lastModifiedBy>mc1129009</cp:lastModifiedBy>
  <cp:revision>3</cp:revision>
  <dcterms:created xsi:type="dcterms:W3CDTF">2022-05-03T16:04:24Z</dcterms:created>
  <dcterms:modified xsi:type="dcterms:W3CDTF">2022-05-03T21:06:42Z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