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64" r:id="rId4"/>
    <p:sldId id="265" r:id="rId5"/>
    <p:sldId id="266" r:id="rId6"/>
    <p:sldId id="263" r:id="rId7"/>
    <p:sldId id="274" r:id="rId8"/>
    <p:sldId id="273" r:id="rId9"/>
    <p:sldId id="277" r:id="rId10"/>
    <p:sldId id="275" r:id="rId11"/>
    <p:sldId id="268" r:id="rId12"/>
    <p:sldId id="276" r:id="rId13"/>
    <p:sldId id="278" r:id="rId14"/>
    <p:sldId id="27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CC66"/>
    <a:srgbClr val="CC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7" autoAdjust="0"/>
  </p:normalViewPr>
  <p:slideViewPr>
    <p:cSldViewPr snapToGrid="0">
      <p:cViewPr>
        <p:scale>
          <a:sx n="59" d="100"/>
          <a:sy n="59" d="100"/>
        </p:scale>
        <p:origin x="9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696119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Adult income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11177"/>
            <a:ext cx="10993546" cy="48482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7CEBFF"/>
                </a:solidFill>
              </a:rPr>
              <a:t>-Technical Analysis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64752B-2F98-1FED-1ED2-FF81707EE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69" y="167670"/>
            <a:ext cx="11387061" cy="652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2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D5D9EF-F0E4-44DD-BA05-5EB545B0E4EF}"/>
              </a:ext>
            </a:extLst>
          </p:cNvPr>
          <p:cNvSpPr txBox="1"/>
          <p:nvPr/>
        </p:nvSpPr>
        <p:spPr>
          <a:xfrm rot="10800000" flipV="1">
            <a:off x="561860" y="593160"/>
            <a:ext cx="2732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Baguet Script" panose="00000500000000000000" pitchFamily="2" charset="0"/>
              </a:rPr>
              <a:t>Data Assessment</a:t>
            </a:r>
            <a:endParaRPr lang="en-US" dirty="0">
              <a:solidFill>
                <a:srgbClr val="FFFF00"/>
              </a:solidFill>
              <a:latin typeface="Baguet Scrip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9AA98-A85A-4810-99CC-E7AA7838CADF}"/>
              </a:ext>
            </a:extLst>
          </p:cNvPr>
          <p:cNvSpPr txBox="1"/>
          <p:nvPr/>
        </p:nvSpPr>
        <p:spPr>
          <a:xfrm>
            <a:off x="7146069" y="1443841"/>
            <a:ext cx="440871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Bell MT" panose="02020503060305020303" pitchFamily="18" charset="0"/>
              </a:rPr>
              <a:t>The correlation matrix shows that income has high correlation with</a:t>
            </a:r>
          </a:p>
          <a:p>
            <a:endParaRPr lang="en-US" sz="3600" dirty="0">
              <a:solidFill>
                <a:srgbClr val="00B0F0"/>
              </a:solidFill>
              <a:latin typeface="Bell MT" panose="020205030603050203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accent3"/>
                </a:solidFill>
                <a:latin typeface="Bell MT" panose="02020503060305020303" pitchFamily="18" charset="0"/>
              </a:rPr>
              <a:t> </a:t>
            </a:r>
            <a:r>
              <a:rPr lang="en-US" sz="3600" b="1" dirty="0">
                <a:solidFill>
                  <a:schemeClr val="accent3"/>
                </a:solidFill>
                <a:latin typeface="Bell MT" panose="02020503060305020303" pitchFamily="18" charset="0"/>
              </a:rPr>
              <a:t>educational-num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accent3"/>
                </a:solidFill>
                <a:latin typeface="Bell MT" panose="02020503060305020303" pitchFamily="18" charset="0"/>
              </a:rPr>
              <a:t>Age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accent3"/>
                </a:solidFill>
                <a:latin typeface="Bell MT" panose="02020503060305020303" pitchFamily="18" charset="0"/>
              </a:rPr>
              <a:t>Hours-per-week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0BB383-B227-0067-C1F2-487B7604E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17" y="1236347"/>
            <a:ext cx="6426769" cy="52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3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8CB533-9260-9CA5-75E6-379C9DEC3566}"/>
              </a:ext>
            </a:extLst>
          </p:cNvPr>
          <p:cNvSpPr txBox="1"/>
          <p:nvPr/>
        </p:nvSpPr>
        <p:spPr>
          <a:xfrm>
            <a:off x="881743" y="0"/>
            <a:ext cx="6096000" cy="425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81201-8FDF-4EFE-0FE8-07BCF259FEFA}"/>
              </a:ext>
            </a:extLst>
          </p:cNvPr>
          <p:cNvSpPr txBox="1"/>
          <p:nvPr/>
        </p:nvSpPr>
        <p:spPr>
          <a:xfrm>
            <a:off x="1513114" y="1072107"/>
            <a:ext cx="6096000" cy="625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Fixing ‘?’ values in the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E76A0-DA3A-24A0-74AA-77CACF6835A1}"/>
              </a:ext>
            </a:extLst>
          </p:cNvPr>
          <p:cNvSpPr txBox="1"/>
          <p:nvPr/>
        </p:nvSpPr>
        <p:spPr>
          <a:xfrm>
            <a:off x="2841171" y="1910306"/>
            <a:ext cx="8860972" cy="625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By replacing them with most occurring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E5DC2-312D-C09B-DF0E-0F2FD0E15888}"/>
              </a:ext>
            </a:extLst>
          </p:cNvPr>
          <p:cNvSpPr txBox="1"/>
          <p:nvPr/>
        </p:nvSpPr>
        <p:spPr>
          <a:xfrm>
            <a:off x="1513114" y="3036841"/>
            <a:ext cx="6096000" cy="625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Feature Selecting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A2DE5-EB06-CA52-65EB-AFFF7D7FE4EC}"/>
              </a:ext>
            </a:extLst>
          </p:cNvPr>
          <p:cNvSpPr txBox="1"/>
          <p:nvPr/>
        </p:nvSpPr>
        <p:spPr>
          <a:xfrm>
            <a:off x="2841171" y="3765638"/>
            <a:ext cx="8860972" cy="625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Dropped feature: ‘</a:t>
            </a:r>
            <a:r>
              <a:rPr lang="en-US" sz="3200" dirty="0" err="1">
                <a:solidFill>
                  <a:srgbClr val="FFC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fnlwgt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’ and ‘capital-loss’</a:t>
            </a:r>
            <a:endParaRPr lang="en-US" sz="3200" dirty="0">
              <a:solidFill>
                <a:srgbClr val="FFC000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FE1B4-CB64-5168-657B-006367A494E5}"/>
              </a:ext>
            </a:extLst>
          </p:cNvPr>
          <p:cNvSpPr txBox="1"/>
          <p:nvPr/>
        </p:nvSpPr>
        <p:spPr>
          <a:xfrm>
            <a:off x="1393371" y="4892173"/>
            <a:ext cx="6096000" cy="625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Fixing Imbalance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FC5F2-AE59-DC07-F731-A35F83957982}"/>
              </a:ext>
            </a:extLst>
          </p:cNvPr>
          <p:cNvSpPr txBox="1"/>
          <p:nvPr/>
        </p:nvSpPr>
        <p:spPr>
          <a:xfrm>
            <a:off x="2841171" y="5620970"/>
            <a:ext cx="8860972" cy="625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We fixed this problem by oversampling technique</a:t>
            </a:r>
            <a:endParaRPr lang="en-US" sz="3200" dirty="0">
              <a:solidFill>
                <a:srgbClr val="FFC000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10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8BA8D2-48E6-D8F6-6AAC-4A113B709B6A}"/>
              </a:ext>
            </a:extLst>
          </p:cNvPr>
          <p:cNvSpPr txBox="1"/>
          <p:nvPr/>
        </p:nvSpPr>
        <p:spPr>
          <a:xfrm>
            <a:off x="881743" y="0"/>
            <a:ext cx="6096000" cy="425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Data Modeling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3A960-C788-840C-CAB5-3A2375E08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687" y="425501"/>
            <a:ext cx="9122228" cy="626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0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30F00D-6B19-A993-3EB0-6CFBDFCDD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80" y="926127"/>
            <a:ext cx="9890769" cy="40051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5C893F-6A67-BA9A-2E54-91C573F1B809}"/>
              </a:ext>
            </a:extLst>
          </p:cNvPr>
          <p:cNvSpPr txBox="1"/>
          <p:nvPr/>
        </p:nvSpPr>
        <p:spPr>
          <a:xfrm>
            <a:off x="283029" y="5098696"/>
            <a:ext cx="11713028" cy="1487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 this project, I build various models like logistic regression, KNN classifier, support vector classifier, decision tree classifier, random forest classifier and </a:t>
            </a:r>
            <a:r>
              <a:rPr lang="en-US" sz="2000" b="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XGboost</a:t>
            </a:r>
            <a:r>
              <a:rPr lang="en-US" sz="2000" b="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classifier.</a:t>
            </a:r>
            <a:endParaRPr lang="en-US" sz="24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 Random Forest Classifier (without hyper parameter tunned) gives the highest accuracy score of 90.50% and f1 score of 90.90%.</a:t>
            </a:r>
            <a:endParaRPr lang="en-US" sz="24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375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rutvimgohel@gmail.com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AF8153-A3E5-4067-A7BB-25F7ADD1F5FA}"/>
              </a:ext>
            </a:extLst>
          </p:cNvPr>
          <p:cNvSpPr txBox="1"/>
          <p:nvPr/>
        </p:nvSpPr>
        <p:spPr>
          <a:xfrm>
            <a:off x="5740400" y="527318"/>
            <a:ext cx="52425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0" dirty="0">
                <a:solidFill>
                  <a:srgbClr val="FFFF00"/>
                </a:solidFill>
                <a:effectLst/>
                <a:latin typeface="Bell MT" panose="02020503060305020303" pitchFamily="18" charset="0"/>
              </a:rPr>
              <a:t>For the first Census, 650 men on horseback were dispatched to go door-to-door around the original 13 states. The overall cost in 1790 was $45,000. </a:t>
            </a:r>
            <a:endParaRPr lang="en-US" sz="4400" b="1" dirty="0">
              <a:solidFill>
                <a:srgbClr val="FFFF00"/>
              </a:solidFill>
              <a:latin typeface="Bell MT" panose="020205030603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C8DE7-784F-4140-8447-D0E002EA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51" y="223338"/>
            <a:ext cx="4389329" cy="621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7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1565A-47E5-4BE6-A1E5-83440C09742C}"/>
              </a:ext>
            </a:extLst>
          </p:cNvPr>
          <p:cNvSpPr txBox="1"/>
          <p:nvPr/>
        </p:nvSpPr>
        <p:spPr>
          <a:xfrm>
            <a:off x="213361" y="978932"/>
            <a:ext cx="11877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FFFF00"/>
                </a:solidFill>
                <a:effectLst/>
                <a:latin typeface="Bell MT" panose="02020503060305020303" pitchFamily="18" charset="0"/>
              </a:rPr>
              <a:t>Income inequality has long been a significant problem in the U.S., with a large percentage of wealth going to a small percentage of the population.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3F988-942E-43C8-A114-E53D0771BA88}"/>
              </a:ext>
            </a:extLst>
          </p:cNvPr>
          <p:cNvSpPr txBox="1"/>
          <p:nvPr/>
        </p:nvSpPr>
        <p:spPr>
          <a:xfrm>
            <a:off x="457200" y="609600"/>
            <a:ext cx="271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Baguet Script" panose="00000500000000000000" pitchFamily="2" charset="0"/>
              </a:rPr>
              <a:t>Introduction</a:t>
            </a:r>
          </a:p>
        </p:txBody>
      </p:sp>
      <p:pic>
        <p:nvPicPr>
          <p:cNvPr id="1026" name="Picture 2" descr="The Growing Income Inequality | NewsClick">
            <a:extLst>
              <a:ext uri="{FF2B5EF4-FFF2-40B4-BE49-F238E27FC236}">
                <a16:creationId xmlns:a16="http://schemas.microsoft.com/office/drawing/2014/main" id="{1FD86582-BF8E-425E-A286-F3A441EF4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20" y="2550691"/>
            <a:ext cx="4958079" cy="279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273D45-7012-404C-903E-770520C36179}"/>
              </a:ext>
            </a:extLst>
          </p:cNvPr>
          <p:cNvSpPr txBox="1"/>
          <p:nvPr/>
        </p:nvSpPr>
        <p:spPr>
          <a:xfrm>
            <a:off x="6289444" y="263985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FFCC66"/>
                </a:solidFill>
                <a:effectLst/>
                <a:latin typeface="Bell MT" panose="02020503060305020303" pitchFamily="18" charset="0"/>
              </a:rPr>
              <a:t>Income inequality has been correlated with…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3EBFE-FEEC-41B6-A4E0-31F53FC291E9}"/>
              </a:ext>
            </a:extLst>
          </p:cNvPr>
          <p:cNvSpPr txBox="1"/>
          <p:nvPr/>
        </p:nvSpPr>
        <p:spPr>
          <a:xfrm>
            <a:off x="6626767" y="323160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FF0000"/>
                </a:solidFill>
                <a:effectLst/>
                <a:latin typeface="Bell MT" panose="02020503060305020303" pitchFamily="18" charset="0"/>
              </a:rPr>
              <a:t>Higher</a:t>
            </a:r>
            <a:r>
              <a:rPr lang="en-US" sz="2800" b="1" i="0" dirty="0">
                <a:solidFill>
                  <a:srgbClr val="FF3300"/>
                </a:solidFill>
                <a:effectLst/>
                <a:latin typeface="Bell MT" panose="02020503060305020303" pitchFamily="18" charset="0"/>
              </a:rPr>
              <a:t> levels of crime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C68B8-00A0-4E40-A9E4-DEB533777392}"/>
              </a:ext>
            </a:extLst>
          </p:cNvPr>
          <p:cNvSpPr txBox="1"/>
          <p:nvPr/>
        </p:nvSpPr>
        <p:spPr>
          <a:xfrm>
            <a:off x="6647087" y="3946453"/>
            <a:ext cx="617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FF0000"/>
                </a:solidFill>
                <a:effectLst/>
                <a:latin typeface="Bell MT" panose="02020503060305020303" pitchFamily="18" charset="0"/>
              </a:rPr>
              <a:t>Stress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041460-931C-4EA9-8492-80A4667E6660}"/>
              </a:ext>
            </a:extLst>
          </p:cNvPr>
          <p:cNvSpPr txBox="1"/>
          <p:nvPr/>
        </p:nvSpPr>
        <p:spPr>
          <a:xfrm>
            <a:off x="6652571" y="4661305"/>
            <a:ext cx="6283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FF0000"/>
                </a:solidFill>
                <a:effectLst/>
                <a:latin typeface="Bell MT" panose="02020503060305020303" pitchFamily="18" charset="0"/>
              </a:rPr>
              <a:t>Mental illness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Mississippi's Crime Rate is Down">
            <a:extLst>
              <a:ext uri="{FF2B5EF4-FFF2-40B4-BE49-F238E27FC236}">
                <a16:creationId xmlns:a16="http://schemas.microsoft.com/office/drawing/2014/main" id="{58D9F0A2-2C58-46D0-9111-C6FC95BA8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63641">
            <a:off x="759254" y="2435096"/>
            <a:ext cx="4681220" cy="324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Deal With Stress At Work | School Stress">
            <a:extLst>
              <a:ext uri="{FF2B5EF4-FFF2-40B4-BE49-F238E27FC236}">
                <a16:creationId xmlns:a16="http://schemas.microsoft.com/office/drawing/2014/main" id="{52931CC5-7A89-475E-B598-7A128C0B6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7569">
            <a:off x="831534" y="2402748"/>
            <a:ext cx="5028724" cy="31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ental Illness Awareness Week and World Mental Health Day 2020 - Wellness  Connection - Blog - UTHealth">
            <a:extLst>
              <a:ext uri="{FF2B5EF4-FFF2-40B4-BE49-F238E27FC236}">
                <a16:creationId xmlns:a16="http://schemas.microsoft.com/office/drawing/2014/main" id="{7C9BEE9C-E17A-4E07-B53F-7E998D398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00" y="1960836"/>
            <a:ext cx="3989117" cy="398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43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C82E4C-A387-48C0-8A84-3BDD9C31B109}"/>
              </a:ext>
            </a:extLst>
          </p:cNvPr>
          <p:cNvSpPr txBox="1"/>
          <p:nvPr/>
        </p:nvSpPr>
        <p:spPr>
          <a:xfrm>
            <a:off x="435426" y="1077685"/>
            <a:ext cx="11506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FFFF00"/>
                </a:solidFill>
                <a:latin typeface="Bell MT" panose="02020503060305020303" pitchFamily="18" charset="0"/>
              </a:rPr>
              <a:t>This study aims to show the usage of machine learning techniques to address the income equality problem.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AEA9B-2662-4014-8398-094967E0C80C}"/>
              </a:ext>
            </a:extLst>
          </p:cNvPr>
          <p:cNvSpPr txBox="1"/>
          <p:nvPr/>
        </p:nvSpPr>
        <p:spPr>
          <a:xfrm rot="10800000" flipV="1">
            <a:off x="870856" y="47897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Baguet Script" panose="00000500000000000000" pitchFamily="2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B29FC-D648-4DD2-917A-62D98EC8E5AE}"/>
              </a:ext>
            </a:extLst>
          </p:cNvPr>
          <p:cNvSpPr txBox="1"/>
          <p:nvPr/>
        </p:nvSpPr>
        <p:spPr>
          <a:xfrm>
            <a:off x="435425" y="2579440"/>
            <a:ext cx="115062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FFCC66"/>
                </a:solidFill>
                <a:latin typeface="Bell MT" panose="02020503060305020303" pitchFamily="18" charset="0"/>
              </a:rPr>
              <a:t>Classification has been done to predict whether a person’s yearly income is US falls in the income category of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Either grater than 50K Dollars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Or Less-Equal to 50K Dollars</a:t>
            </a:r>
          </a:p>
          <a:p>
            <a:pPr algn="ctr"/>
            <a:r>
              <a:rPr lang="en-US" sz="2800" b="1" dirty="0">
                <a:solidFill>
                  <a:srgbClr val="FFCC66"/>
                </a:solidFill>
                <a:latin typeface="Bell MT" panose="02020503060305020303" pitchFamily="18" charset="0"/>
              </a:rPr>
              <a:t>Based on other attributes.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E93F46-A1AC-423B-B93F-03C62AD1F1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8975" y="3572770"/>
            <a:ext cx="3149762" cy="3143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8CF3A0-DA3E-4883-B2BB-1558D24C34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672" y="3572770"/>
            <a:ext cx="2720271" cy="2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6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arch365 and Microsoft tackle the big data minefield – Microsoft Australia  News Centre">
            <a:extLst>
              <a:ext uri="{FF2B5EF4-FFF2-40B4-BE49-F238E27FC236}">
                <a16:creationId xmlns:a16="http://schemas.microsoft.com/office/drawing/2014/main" id="{5846D88F-5E2A-49FF-BEE6-97FC1E935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3AF9F9-50B6-441B-8F91-63DC5AD69C37}"/>
              </a:ext>
            </a:extLst>
          </p:cNvPr>
          <p:cNvSpPr txBox="1"/>
          <p:nvPr/>
        </p:nvSpPr>
        <p:spPr>
          <a:xfrm>
            <a:off x="533400" y="576943"/>
            <a:ext cx="315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Baguet Script" panose="00000500000000000000" pitchFamily="2" charset="0"/>
              </a:rPr>
              <a:t>What our dataset contains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A574B-0881-475E-B0B6-577AF045B97C}"/>
              </a:ext>
            </a:extLst>
          </p:cNvPr>
          <p:cNvGrpSpPr/>
          <p:nvPr/>
        </p:nvGrpSpPr>
        <p:grpSpPr>
          <a:xfrm>
            <a:off x="1202871" y="1288574"/>
            <a:ext cx="3951514" cy="889795"/>
            <a:chOff x="496568" y="356392"/>
            <a:chExt cx="6310391" cy="7127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BE8B8A-D5F0-4569-BDE2-93F818418CBC}"/>
                </a:ext>
              </a:extLst>
            </p:cNvPr>
            <p:cNvSpPr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9D7640-34E2-4A71-913C-83A6DEBAAE46}"/>
                </a:ext>
              </a:extLst>
            </p:cNvPr>
            <p:cNvSpPr txBox="1"/>
            <p:nvPr/>
          </p:nvSpPr>
          <p:spPr>
            <a:xfrm>
              <a:off x="496568" y="356392"/>
              <a:ext cx="6310391" cy="7127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5775" tIns="88900" rIns="88900" bIns="88900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kern="1200" dirty="0">
                  <a:solidFill>
                    <a:schemeClr val="accent1">
                      <a:lumMod val="50000"/>
                    </a:schemeClr>
                  </a:solidFill>
                  <a:latin typeface="Bell MT" panose="02020503060305020303" pitchFamily="18" charset="0"/>
                </a:rPr>
                <a:t>Kaggle Dataset	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B4E4F8F-00C7-4AD4-AA4F-A0E5ABF86E92}"/>
              </a:ext>
            </a:extLst>
          </p:cNvPr>
          <p:cNvGrpSpPr/>
          <p:nvPr/>
        </p:nvGrpSpPr>
        <p:grpSpPr>
          <a:xfrm>
            <a:off x="1202871" y="2376106"/>
            <a:ext cx="3951514" cy="889793"/>
            <a:chOff x="496568" y="356393"/>
            <a:chExt cx="6310391" cy="7127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5E9852-EAE0-4E9D-9351-9B33A7B0D32D}"/>
                </a:ext>
              </a:extLst>
            </p:cNvPr>
            <p:cNvSpPr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DEFDE9-2C29-4E05-902D-54A357B292C7}"/>
                </a:ext>
              </a:extLst>
            </p:cNvPr>
            <p:cNvSpPr txBox="1"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5775" tIns="88900" rIns="88900" bIns="88900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dirty="0">
                  <a:solidFill>
                    <a:schemeClr val="accent1">
                      <a:lumMod val="50000"/>
                    </a:schemeClr>
                  </a:solidFill>
                  <a:latin typeface="Bell MT" panose="02020503060305020303" pitchFamily="18" charset="0"/>
                </a:rPr>
                <a:t>48,842 Records</a:t>
              </a:r>
              <a:r>
                <a:rPr lang="en-US" sz="3600" b="1" kern="1200" dirty="0">
                  <a:solidFill>
                    <a:schemeClr val="accent1">
                      <a:lumMod val="50000"/>
                    </a:schemeClr>
                  </a:solidFill>
                  <a:latin typeface="Bell MT" panose="02020503060305020303" pitchFamily="18" charset="0"/>
                </a:rPr>
                <a:t>	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2FF22AE-E8F9-41D4-B943-815856D8E5F7}"/>
              </a:ext>
            </a:extLst>
          </p:cNvPr>
          <p:cNvGrpSpPr/>
          <p:nvPr/>
        </p:nvGrpSpPr>
        <p:grpSpPr>
          <a:xfrm>
            <a:off x="1202871" y="3469453"/>
            <a:ext cx="3951514" cy="889794"/>
            <a:chOff x="496568" y="356393"/>
            <a:chExt cx="6310391" cy="7127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D42004-BA8F-4F49-9437-56192F2B8751}"/>
                </a:ext>
              </a:extLst>
            </p:cNvPr>
            <p:cNvSpPr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1816E3-9FAD-49C0-9C30-A32A9A871D5C}"/>
                </a:ext>
              </a:extLst>
            </p:cNvPr>
            <p:cNvSpPr txBox="1"/>
            <p:nvPr/>
          </p:nvSpPr>
          <p:spPr>
            <a:xfrm>
              <a:off x="496568" y="372747"/>
              <a:ext cx="6162628" cy="6964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5775" tIns="88900" rIns="88900" bIns="88900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b="1" kern="1200" dirty="0">
                  <a:solidFill>
                    <a:schemeClr val="accent1">
                      <a:lumMod val="50000"/>
                    </a:schemeClr>
                  </a:solidFill>
                  <a:latin typeface="Bell MT" panose="02020503060305020303" pitchFamily="18" charset="0"/>
                </a:rPr>
                <a:t>42 Countries	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424377-9D05-4AB9-AEC4-08B31E76BA9C}"/>
              </a:ext>
            </a:extLst>
          </p:cNvPr>
          <p:cNvGrpSpPr/>
          <p:nvPr/>
        </p:nvGrpSpPr>
        <p:grpSpPr>
          <a:xfrm>
            <a:off x="1202871" y="4544937"/>
            <a:ext cx="3951514" cy="889793"/>
            <a:chOff x="496568" y="356393"/>
            <a:chExt cx="6310391" cy="71278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B1B987-7A23-40AF-8132-28E10C476A29}"/>
                </a:ext>
              </a:extLst>
            </p:cNvPr>
            <p:cNvSpPr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6ABD9A-3F21-4022-BF62-AD3BBA933DBA}"/>
                </a:ext>
              </a:extLst>
            </p:cNvPr>
            <p:cNvSpPr txBox="1"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5775" tIns="88900" rIns="88900" bIns="88900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b="1" kern="1200" dirty="0">
                  <a:solidFill>
                    <a:schemeClr val="accent1">
                      <a:lumMod val="50000"/>
                    </a:schemeClr>
                  </a:solidFill>
                  <a:latin typeface="Bell MT" panose="02020503060305020303" pitchFamily="18" charset="0"/>
                </a:rPr>
                <a:t>1</a:t>
              </a:r>
              <a:r>
                <a:rPr lang="en-US" sz="4000" b="1" dirty="0">
                  <a:solidFill>
                    <a:schemeClr val="accent1">
                      <a:lumMod val="50000"/>
                    </a:schemeClr>
                  </a:solidFill>
                  <a:latin typeface="Bell MT" panose="02020503060305020303" pitchFamily="18" charset="0"/>
                </a:rPr>
                <a:t>4 Attributes</a:t>
              </a:r>
              <a:r>
                <a:rPr lang="en-US" sz="4000" b="1" kern="1200" dirty="0">
                  <a:solidFill>
                    <a:schemeClr val="accent1">
                      <a:lumMod val="50000"/>
                    </a:schemeClr>
                  </a:solidFill>
                  <a:latin typeface="Bell MT" panose="02020503060305020303" pitchFamily="18" charset="0"/>
                </a:rPr>
                <a:t>	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B9523D7-8486-47FC-B8B7-67BDFCF12465}"/>
              </a:ext>
            </a:extLst>
          </p:cNvPr>
          <p:cNvGrpSpPr/>
          <p:nvPr/>
        </p:nvGrpSpPr>
        <p:grpSpPr>
          <a:xfrm>
            <a:off x="185846" y="5620420"/>
            <a:ext cx="6391224" cy="869379"/>
            <a:chOff x="496568" y="356393"/>
            <a:chExt cx="6310391" cy="71278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FF27619-435B-4940-A025-29CC7787404F}"/>
                </a:ext>
              </a:extLst>
            </p:cNvPr>
            <p:cNvSpPr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CAC251-7BD4-40BB-BB55-345D0F618CA8}"/>
                </a:ext>
              </a:extLst>
            </p:cNvPr>
            <p:cNvSpPr txBox="1"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5775" tIns="88900" rIns="88900" bIns="88900" numCol="1" spcCol="1270" anchor="ctr" anchorCtr="0">
              <a:noAutofit/>
            </a:bodyPr>
            <a:lstStyle/>
            <a:p>
              <a:pPr marL="0" lvl="0" indent="0" defTabSz="1555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b="1" dirty="0">
                  <a:solidFill>
                    <a:schemeClr val="accent1">
                      <a:lumMod val="50000"/>
                    </a:schemeClr>
                  </a:solidFill>
                  <a:latin typeface="Bell MT" panose="02020503060305020303" pitchFamily="18" charset="0"/>
                </a:rPr>
                <a:t>Income – Target column</a:t>
              </a:r>
              <a:endParaRPr lang="en-US" sz="4000" b="1" kern="1200" dirty="0">
                <a:solidFill>
                  <a:schemeClr val="accent1">
                    <a:lumMod val="50000"/>
                  </a:schemeClr>
                </a:solidFill>
                <a:latin typeface="Bell MT" panose="02020503060305020303" pitchFamily="18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F6565A9-E4DD-4666-9DAC-87A187F9E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916" y="1148221"/>
            <a:ext cx="4826829" cy="4642464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ED2FDA7-466E-45AA-AA7C-19AFE95BB39A}"/>
              </a:ext>
            </a:extLst>
          </p:cNvPr>
          <p:cNvSpPr/>
          <p:nvPr/>
        </p:nvSpPr>
        <p:spPr>
          <a:xfrm>
            <a:off x="9140143" y="1201293"/>
            <a:ext cx="605927" cy="4536319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FB74781-EED2-4F85-89EE-D75DBAA9DE7C}"/>
              </a:ext>
            </a:extLst>
          </p:cNvPr>
          <p:cNvSpPr/>
          <p:nvPr/>
        </p:nvSpPr>
        <p:spPr>
          <a:xfrm>
            <a:off x="9397388" y="2821002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5448FD2-06C2-4FF3-99DC-A8194198175E}"/>
              </a:ext>
            </a:extLst>
          </p:cNvPr>
          <p:cNvSpPr/>
          <p:nvPr/>
        </p:nvSpPr>
        <p:spPr>
          <a:xfrm>
            <a:off x="6905936" y="1315514"/>
            <a:ext cx="415690" cy="4536319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94EF9B6-65A9-4F73-8D9F-1EFE4C1774F2}"/>
              </a:ext>
            </a:extLst>
          </p:cNvPr>
          <p:cNvSpPr/>
          <p:nvPr/>
        </p:nvSpPr>
        <p:spPr>
          <a:xfrm rot="16200000">
            <a:off x="8975500" y="3042462"/>
            <a:ext cx="401662" cy="4826828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7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D5D9EF-F0E4-44DD-BA05-5EB545B0E4EF}"/>
              </a:ext>
            </a:extLst>
          </p:cNvPr>
          <p:cNvSpPr txBox="1"/>
          <p:nvPr/>
        </p:nvSpPr>
        <p:spPr>
          <a:xfrm rot="10800000" flipV="1">
            <a:off x="561860" y="593160"/>
            <a:ext cx="2732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Baguet Script" panose="00000500000000000000" pitchFamily="2" charset="0"/>
              </a:rPr>
              <a:t>Data Assessment</a:t>
            </a:r>
            <a:endParaRPr lang="en-US" dirty="0">
              <a:solidFill>
                <a:srgbClr val="FFFF00"/>
              </a:solidFill>
              <a:latin typeface="Baguet Scrip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4A45D-65FA-44A0-A250-471946259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61" y="1164771"/>
            <a:ext cx="4641772" cy="4778829"/>
          </a:xfrm>
          <a:prstGeom prst="rect">
            <a:avLst/>
          </a:prstGeom>
        </p:spPr>
      </p:pic>
      <p:sp>
        <p:nvSpPr>
          <p:cNvPr id="13" name="Hexagon 12">
            <a:extLst>
              <a:ext uri="{FF2B5EF4-FFF2-40B4-BE49-F238E27FC236}">
                <a16:creationId xmlns:a16="http://schemas.microsoft.com/office/drawing/2014/main" id="{140CE5C6-FF77-4EEB-ADAE-772E72D31E72}"/>
              </a:ext>
            </a:extLst>
          </p:cNvPr>
          <p:cNvSpPr/>
          <p:nvPr/>
        </p:nvSpPr>
        <p:spPr>
          <a:xfrm>
            <a:off x="6540028" y="1515785"/>
            <a:ext cx="4016829" cy="1200328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Bell MT" panose="02020503060305020303" pitchFamily="18" charset="0"/>
              </a:rPr>
              <a:t>45, 222 Records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7D9FA0-C83D-4BDC-ABB9-2BF397F90875}"/>
              </a:ext>
            </a:extLst>
          </p:cNvPr>
          <p:cNvCxnSpPr>
            <a:cxnSpLocks/>
          </p:cNvCxnSpPr>
          <p:nvPr/>
        </p:nvCxnSpPr>
        <p:spPr>
          <a:xfrm>
            <a:off x="7476200" y="2717321"/>
            <a:ext cx="0" cy="108857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BE10A9-D41C-42FA-ADFA-5CA79E2273D0}"/>
              </a:ext>
            </a:extLst>
          </p:cNvPr>
          <p:cNvCxnSpPr>
            <a:cxnSpLocks/>
          </p:cNvCxnSpPr>
          <p:nvPr/>
        </p:nvCxnSpPr>
        <p:spPr>
          <a:xfrm>
            <a:off x="9838400" y="2717321"/>
            <a:ext cx="0" cy="108857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Hexagon 29">
            <a:extLst>
              <a:ext uri="{FF2B5EF4-FFF2-40B4-BE49-F238E27FC236}">
                <a16:creationId xmlns:a16="http://schemas.microsoft.com/office/drawing/2014/main" id="{993035C4-8FE4-47BD-BCE9-F1292B210538}"/>
              </a:ext>
            </a:extLst>
          </p:cNvPr>
          <p:cNvSpPr/>
          <p:nvPr/>
        </p:nvSpPr>
        <p:spPr>
          <a:xfrm>
            <a:off x="5647659" y="3429000"/>
            <a:ext cx="2460692" cy="145069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Bell MT" panose="02020503060305020303" pitchFamily="18" charset="0"/>
              </a:rPr>
              <a:t>34,000 people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Bell MT" panose="02020503060305020303" pitchFamily="18" charset="0"/>
              </a:rPr>
              <a:t>&lt;=50K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0952D021-1F4D-4D85-AABD-F5ACA746C063}"/>
              </a:ext>
            </a:extLst>
          </p:cNvPr>
          <p:cNvSpPr/>
          <p:nvPr/>
        </p:nvSpPr>
        <p:spPr>
          <a:xfrm>
            <a:off x="9169447" y="3429000"/>
            <a:ext cx="2460692" cy="145069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Bell MT" panose="02020503060305020303" pitchFamily="18" charset="0"/>
              </a:rPr>
              <a:t>11,000 people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Bell MT" panose="02020503060305020303" pitchFamily="18" charset="0"/>
              </a:rPr>
              <a:t>&gt;50K</a:t>
            </a:r>
          </a:p>
        </p:txBody>
      </p:sp>
    </p:spTree>
    <p:extLst>
      <p:ext uri="{BB962C8B-B14F-4D97-AF65-F5344CB8AC3E}">
        <p14:creationId xmlns:p14="http://schemas.microsoft.com/office/powerpoint/2010/main" val="126396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784D53-DDB6-4DF5-A3BA-23172CCB0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17" y="682965"/>
            <a:ext cx="7050012" cy="528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0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FB0998-5C2A-69B2-56B8-A8644A514C2B}"/>
              </a:ext>
            </a:extLst>
          </p:cNvPr>
          <p:cNvSpPr txBox="1"/>
          <p:nvPr/>
        </p:nvSpPr>
        <p:spPr>
          <a:xfrm>
            <a:off x="664028" y="0"/>
            <a:ext cx="6096000" cy="425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Univariate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27F19-7FDB-3CF1-3EFC-DD9D301A6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88" y="539924"/>
            <a:ext cx="9768712" cy="60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2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DB3A68-9FA7-66D8-D1FA-A8B0A2D6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72" y="1624441"/>
            <a:ext cx="11191794" cy="360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622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179</TotalTime>
  <Words>287</Words>
  <Application>Microsoft Office PowerPoint</Application>
  <PresentationFormat>Widescreen</PresentationFormat>
  <Paragraphs>48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Baguet Script</vt:lpstr>
      <vt:lpstr>Bell MT</vt:lpstr>
      <vt:lpstr>Calibri</vt:lpstr>
      <vt:lpstr>Gill Sans MT</vt:lpstr>
      <vt:lpstr>Wingdings</vt:lpstr>
      <vt:lpstr>Wingdings 2</vt:lpstr>
      <vt:lpstr>Dividend</vt:lpstr>
      <vt:lpstr>Adult income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Adult income prediction</dc:title>
  <dc:creator>mc1129009</dc:creator>
  <cp:lastModifiedBy>mc1129009</cp:lastModifiedBy>
  <cp:revision>2</cp:revision>
  <dcterms:created xsi:type="dcterms:W3CDTF">2022-04-28T14:12:44Z</dcterms:created>
  <dcterms:modified xsi:type="dcterms:W3CDTF">2022-06-17T21:00:24Z</dcterms:modified>
</cp:coreProperties>
</file>