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8"/>
  </p:notesMasterIdLst>
  <p:sldIdLst>
    <p:sldId id="256" r:id="rId2"/>
    <p:sldId id="258" r:id="rId3"/>
    <p:sldId id="456" r:id="rId4"/>
    <p:sldId id="423" r:id="rId5"/>
    <p:sldId id="457" r:id="rId6"/>
    <p:sldId id="263" r:id="rId7"/>
    <p:sldId id="458" r:id="rId8"/>
    <p:sldId id="424" r:id="rId9"/>
    <p:sldId id="425" r:id="rId10"/>
    <p:sldId id="426" r:id="rId11"/>
    <p:sldId id="427" r:id="rId12"/>
    <p:sldId id="428" r:id="rId13"/>
    <p:sldId id="429" r:id="rId14"/>
    <p:sldId id="459" r:id="rId15"/>
    <p:sldId id="265" r:id="rId16"/>
    <p:sldId id="460" r:id="rId17"/>
    <p:sldId id="430" r:id="rId18"/>
    <p:sldId id="431" r:id="rId19"/>
    <p:sldId id="461" r:id="rId20"/>
    <p:sldId id="433" r:id="rId21"/>
    <p:sldId id="432" r:id="rId22"/>
    <p:sldId id="434" r:id="rId23"/>
    <p:sldId id="435" r:id="rId24"/>
    <p:sldId id="436" r:id="rId25"/>
    <p:sldId id="437" r:id="rId26"/>
    <p:sldId id="438" r:id="rId27"/>
    <p:sldId id="439" r:id="rId28"/>
    <p:sldId id="465" r:id="rId29"/>
    <p:sldId id="466" r:id="rId30"/>
    <p:sldId id="467" r:id="rId31"/>
    <p:sldId id="440" r:id="rId32"/>
    <p:sldId id="441" r:id="rId33"/>
    <p:sldId id="442" r:id="rId34"/>
    <p:sldId id="443" r:id="rId35"/>
    <p:sldId id="444" r:id="rId36"/>
    <p:sldId id="462" r:id="rId37"/>
    <p:sldId id="445" r:id="rId38"/>
    <p:sldId id="446" r:id="rId39"/>
    <p:sldId id="463" r:id="rId40"/>
    <p:sldId id="448" r:id="rId41"/>
    <p:sldId id="449" r:id="rId42"/>
    <p:sldId id="464" r:id="rId43"/>
    <p:sldId id="450" r:id="rId44"/>
    <p:sldId id="447" r:id="rId45"/>
    <p:sldId id="451" r:id="rId46"/>
    <p:sldId id="452" r:id="rId4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71" d="100"/>
          <a:sy n="71" d="100"/>
        </p:scale>
        <p:origin x="5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Cabrera Landín" userId="0f57056e-0ee3-4912-8539-b376b15e7913" providerId="ADAL" clId="{C799F919-153A-429B-BEB5-2ED28B44A4EF}"/>
    <pc:docChg chg="modSld">
      <pc:chgData name="Antonio Cabrera Landín" userId="0f57056e-0ee3-4912-8539-b376b15e7913" providerId="ADAL" clId="{C799F919-153A-429B-BEB5-2ED28B44A4EF}" dt="2023-11-20T10:29:19.840" v="3" actId="1038"/>
      <pc:docMkLst>
        <pc:docMk/>
      </pc:docMkLst>
      <pc:sldChg chg="modSp mod">
        <pc:chgData name="Antonio Cabrera Landín" userId="0f57056e-0ee3-4912-8539-b376b15e7913" providerId="ADAL" clId="{C799F919-153A-429B-BEB5-2ED28B44A4EF}" dt="2023-11-20T10:11:46.769" v="0" actId="14734"/>
        <pc:sldMkLst>
          <pc:docMk/>
          <pc:sldMk cId="1590251403" sldId="263"/>
        </pc:sldMkLst>
        <pc:graphicFrameChg chg="modGraphic">
          <ac:chgData name="Antonio Cabrera Landín" userId="0f57056e-0ee3-4912-8539-b376b15e7913" providerId="ADAL" clId="{C799F919-153A-429B-BEB5-2ED28B44A4EF}" dt="2023-11-20T10:11:46.769" v="0" actId="14734"/>
          <ac:graphicFrameMkLst>
            <pc:docMk/>
            <pc:sldMk cId="1590251403" sldId="263"/>
            <ac:graphicFrameMk id="10" creationId="{B3A96AFE-D87F-4059-B3DF-F2CD75205E55}"/>
          </ac:graphicFrameMkLst>
        </pc:graphicFrameChg>
      </pc:sldChg>
      <pc:sldChg chg="modSp mod">
        <pc:chgData name="Antonio Cabrera Landín" userId="0f57056e-0ee3-4912-8539-b376b15e7913" providerId="ADAL" clId="{C799F919-153A-429B-BEB5-2ED28B44A4EF}" dt="2023-11-20T10:29:19.840" v="3" actId="1038"/>
        <pc:sldMkLst>
          <pc:docMk/>
          <pc:sldMk cId="3467990497" sldId="430"/>
        </pc:sldMkLst>
        <pc:picChg chg="mod">
          <ac:chgData name="Antonio Cabrera Landín" userId="0f57056e-0ee3-4912-8539-b376b15e7913" providerId="ADAL" clId="{C799F919-153A-429B-BEB5-2ED28B44A4EF}" dt="2023-11-20T10:29:19.840" v="3" actId="1038"/>
          <ac:picMkLst>
            <pc:docMk/>
            <pc:sldMk cId="3467990497" sldId="430"/>
            <ac:picMk id="3" creationId="{F484F977-5C76-42BE-AE3D-D5CE7412B7F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350" b="0" strike="noStrike" spc="-1">
                <a:solidFill>
                  <a:srgbClr val="000000"/>
                </a:solidFill>
                <a:latin typeface="Calibri"/>
              </a:rPr>
              <a:t>Pulse para desplazar la página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12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D433688-6D32-48F7-B308-A96197FD4BE3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01B6E81-DED3-474A-A443-A9165B1C40EA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1306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6708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8902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0240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2705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4923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6179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9621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8203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9973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9947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1666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588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2331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9176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8465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40775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4160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59754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970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30939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2340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06508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69657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51566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6894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51994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03244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35515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57113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4996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56188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90946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13609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29459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44101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38366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36843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46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0213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0412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5156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0475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11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362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5B7E3F4-BDC7-448D-AA6B-A23F66ADFB14}"/>
              </a:ext>
            </a:extLst>
          </p:cNvPr>
          <p:cNvSpPr txBox="1"/>
          <p:nvPr userDrawn="1"/>
        </p:nvSpPr>
        <p:spPr>
          <a:xfrm rot="16200000">
            <a:off x="-605643" y="332956"/>
            <a:ext cx="13805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dirty="0">
                <a:solidFill>
                  <a:schemeClr val="bg2">
                    <a:lumMod val="90000"/>
                  </a:schemeClr>
                </a:solidFill>
              </a:rPr>
              <a:t>SSOO Javier García Algarra 2020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3 Marcador de pie de página">
            <a:extLst>
              <a:ext uri="{FF2B5EF4-FFF2-40B4-BE49-F238E27FC236}">
                <a16:creationId xmlns:a16="http://schemas.microsoft.com/office/drawing/2014/main" id="{749EC5CE-810F-4117-BBA0-B107EC391EF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89986" y="1588"/>
            <a:ext cx="2340883" cy="366274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s-ES"/>
              <a:t>SSOO 2020-2021 Javier Gª Algarra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251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396" y="1454706"/>
            <a:ext cx="6115731" cy="2139553"/>
          </a:xfrm>
        </p:spPr>
        <p:txBody>
          <a:bodyPr anchor="b"/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2396" y="3614500"/>
            <a:ext cx="6115732" cy="112514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DE157B29-00A7-4167-8C14-2765A1C6B7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12" y="170447"/>
            <a:ext cx="3169752" cy="6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2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8280" y="0"/>
            <a:ext cx="1211040" cy="5142960"/>
          </a:xfrm>
          <a:prstGeom prst="rect">
            <a:avLst/>
          </a:prstGeom>
          <a:solidFill>
            <a:srgbClr val="0D4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2"/>
          <p:cNvPicPr/>
          <p:nvPr/>
        </p:nvPicPr>
        <p:blipFill>
          <a:blip r:embed="rId5"/>
          <a:srcRect t="10620" r="4264" b="35523"/>
          <a:stretch/>
        </p:blipFill>
        <p:spPr>
          <a:xfrm>
            <a:off x="-8280" y="4398840"/>
            <a:ext cx="1211040" cy="68112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350" b="0" strike="noStrike" spc="-1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latin typeface="Calibri Light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600" b="0" strike="noStrike" spc="-1">
                <a:solidFill>
                  <a:srgbClr val="000000"/>
                </a:solidFill>
                <a:latin typeface="Calibri Light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50" b="0" strike="noStrike" spc="-1">
                <a:solidFill>
                  <a:srgbClr val="000000"/>
                </a:solidFill>
                <a:latin typeface="Calibri Light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350" b="0" strike="noStrike" spc="-1">
                <a:solidFill>
                  <a:srgbClr val="000000"/>
                </a:solidFill>
                <a:latin typeface="Calibri Light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568880" y="1400399"/>
            <a:ext cx="7103880" cy="18698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tIns="45720" rIns="91440" bIns="45720" anchor="b"/>
          <a:lstStyle/>
          <a:p>
            <a:pPr algn="ctr">
              <a:lnSpc>
                <a:spcPct val="90000"/>
              </a:lnSpc>
            </a:pPr>
            <a:r>
              <a:rPr lang="es-ES" sz="2000" b="0" strike="noStrike" spc="-1" dirty="0">
                <a:solidFill>
                  <a:srgbClr val="1F4E79"/>
                </a:solidFill>
                <a:latin typeface="Calibri Light"/>
              </a:rPr>
              <a:t>Tema 3</a:t>
            </a:r>
            <a:br>
              <a:rPr lang="es-ES" dirty="0"/>
            </a:br>
            <a:br>
              <a:rPr lang="es-ES" dirty="0"/>
            </a:br>
            <a:r>
              <a:rPr lang="es-ES" sz="4000" b="0" strike="noStrike" spc="-1" dirty="0">
                <a:solidFill>
                  <a:srgbClr val="1F4E79"/>
                </a:solidFill>
                <a:latin typeface="Calibri Light"/>
              </a:rPr>
              <a:t>Estadística Descriptiva </a:t>
            </a:r>
            <a:r>
              <a:rPr lang="es-ES" sz="4000" spc="-1" dirty="0">
                <a:solidFill>
                  <a:srgbClr val="1F4E79"/>
                </a:solidFill>
                <a:latin typeface="Calibri Light"/>
              </a:rPr>
              <a:t>II</a:t>
            </a:r>
            <a:endParaRPr lang="es-ES" dirty="0"/>
          </a:p>
          <a:p>
            <a:pPr algn="ctr">
              <a:lnSpc>
                <a:spcPct val="90000"/>
              </a:lnSpc>
            </a:pPr>
            <a:r>
              <a:rPr lang="es-ES" sz="4000" b="0" strike="noStrike" spc="-1" dirty="0">
                <a:solidFill>
                  <a:srgbClr val="1F4E79"/>
                </a:solidFill>
                <a:latin typeface="Calibri Light"/>
              </a:rPr>
              <a:t>Distribuciones Bidimensionales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1762560" y="3270240"/>
            <a:ext cx="6910560" cy="1124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algn="r">
              <a:lnSpc>
                <a:spcPct val="90000"/>
              </a:lnSpc>
              <a:spcBef>
                <a:spcPts val="751"/>
              </a:spcBef>
            </a:pPr>
            <a:endParaRPr lang="es-ES" sz="2400" b="0" strike="noStrike" spc="-1" dirty="0">
              <a:solidFill>
                <a:srgbClr val="000000"/>
              </a:solidFill>
              <a:latin typeface="Calibri Light"/>
            </a:endParaRPr>
          </a:p>
          <a:p>
            <a:pPr algn="r">
              <a:lnSpc>
                <a:spcPct val="90000"/>
              </a:lnSpc>
              <a:spcBef>
                <a:spcPts val="751"/>
              </a:spcBef>
            </a:pPr>
            <a:endParaRPr lang="es-ES" sz="2400" b="0" strike="noStrike" spc="-1" dirty="0">
              <a:solidFill>
                <a:srgbClr val="000000"/>
              </a:solidFill>
              <a:latin typeface="Calibri Light"/>
            </a:endParaRPr>
          </a:p>
          <a:p>
            <a:pPr algn="r">
              <a:lnSpc>
                <a:spcPct val="90000"/>
              </a:lnSpc>
              <a:spcBef>
                <a:spcPts val="751"/>
              </a:spcBef>
            </a:pPr>
            <a:r>
              <a:rPr lang="es-ES" sz="1800" b="0" strike="noStrike" spc="-1" dirty="0">
                <a:solidFill>
                  <a:srgbClr val="8B8B8B"/>
                </a:solidFill>
                <a:latin typeface="Calibri Light"/>
              </a:rPr>
              <a:t>Ingeniería del software</a:t>
            </a:r>
            <a:endParaRPr lang="es-ES" sz="18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stomShape 2">
                <a:extLst>
                  <a:ext uri="{FF2B5EF4-FFF2-40B4-BE49-F238E27FC236}">
                    <a16:creationId xmlns:a16="http://schemas.microsoft.com/office/drawing/2014/main" id="{9754B021-D893-43FE-904D-36B1EEFF8863}"/>
                  </a:ext>
                </a:extLst>
              </p:cNvPr>
              <p:cNvSpPr/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Ejemplo: </a:t>
                </a:r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Dada la siguiente tabla de frecuencias, creada a partir de la encuesta a un conjunto de personas, relacionando </a:t>
                </a:r>
                <a14:m>
                  <m:oMath xmlns:m="http://schemas.openxmlformats.org/officeDocument/2006/math">
                    <m:r>
                      <a:rPr lang="es-ES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s-ES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“edad del encuestado” e</a:t>
                </a:r>
                <a14:m>
                  <m:oMath xmlns:m="http://schemas.openxmlformats.org/officeDocument/2006/math">
                    <m:r>
                      <a:rPr lang="es-ES" sz="1200" b="0" i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ES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s-ES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“número de monedas que lleva en el bolsillo”,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Concretamente, la distribución marginal de </a:t>
                </a:r>
                <a14:m>
                  <m:oMath xmlns:m="http://schemas.openxmlformats.org/officeDocument/2006/math">
                    <m:r>
                      <a:rPr lang="es-ES" sz="16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 una variable estadística unidimensional que tiene, en este caso, la siguiente tabla de frecuencias: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CustomShape 2">
                <a:extLst>
                  <a:ext uri="{FF2B5EF4-FFF2-40B4-BE49-F238E27FC236}">
                    <a16:creationId xmlns:a16="http://schemas.microsoft.com/office/drawing/2014/main" id="{9754B021-D893-43FE-904D-36B1EEFF8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blipFill>
                <a:blip r:embed="rId3"/>
                <a:stretch>
                  <a:fillRect l="-497" t="-4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Distribuciones marginales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93911" y="892799"/>
            <a:ext cx="7331849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ES" sz="1050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916CBC22-1F6F-4610-93B2-EDDDD719B5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4550685"/>
                  </p:ext>
                </p:extLst>
              </p:nvPr>
            </p:nvGraphicFramePr>
            <p:xfrm>
              <a:off x="2792185" y="2490456"/>
              <a:ext cx="3559630" cy="1329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1744">
                      <a:extLst>
                        <a:ext uri="{9D8B030D-6E8A-4147-A177-3AD203B41FA5}">
                          <a16:colId xmlns:a16="http://schemas.microsoft.com/office/drawing/2014/main" val="1173635526"/>
                        </a:ext>
                      </a:extLst>
                    </a:gridCol>
                    <a:gridCol w="2005148">
                      <a:extLst>
                        <a:ext uri="{9D8B030D-6E8A-4147-A177-3AD203B41FA5}">
                          <a16:colId xmlns:a16="http://schemas.microsoft.com/office/drawing/2014/main" val="3423148471"/>
                        </a:ext>
                      </a:extLst>
                    </a:gridCol>
                    <a:gridCol w="672738">
                      <a:extLst>
                        <a:ext uri="{9D8B030D-6E8A-4147-A177-3AD203B41FA5}">
                          <a16:colId xmlns:a16="http://schemas.microsoft.com/office/drawing/2014/main" val="1294649596"/>
                        </a:ext>
                      </a:extLst>
                    </a:gridCol>
                  </a:tblGrid>
                  <a:tr h="23076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s-ES" sz="1100" b="0" i="1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b="0" i="1" kern="1200" dirty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b="0" i="1" kern="1200" dirty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s-ES" sz="1100" b="0" i="1" kern="1200" dirty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1100" b="0" i="1" kern="1200" dirty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s-ES" sz="1100" b="0" i="1" kern="1200" dirty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</m:sub>
                              </m:sSub>
                            </m:oMath>
                          </a14:m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742558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0" i="0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s-ES" sz="11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25+5+3+0+0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33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4643017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10+12+16+5+1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44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600843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1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20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s-ES" sz="1100" b="0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+2+5+1+5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469240"/>
                      </a:ext>
                    </a:extLst>
                  </a:tr>
                  <a:tr h="16933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0+0+5+19+16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96842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916CBC22-1F6F-4610-93B2-EDDDD719B5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4550685"/>
                  </p:ext>
                </p:extLst>
              </p:nvPr>
            </p:nvGraphicFramePr>
            <p:xfrm>
              <a:off x="2792185" y="2490456"/>
              <a:ext cx="3559630" cy="1329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1744">
                      <a:extLst>
                        <a:ext uri="{9D8B030D-6E8A-4147-A177-3AD203B41FA5}">
                          <a16:colId xmlns:a16="http://schemas.microsoft.com/office/drawing/2014/main" val="1173635526"/>
                        </a:ext>
                      </a:extLst>
                    </a:gridCol>
                    <a:gridCol w="2005148">
                      <a:extLst>
                        <a:ext uri="{9D8B030D-6E8A-4147-A177-3AD203B41FA5}">
                          <a16:colId xmlns:a16="http://schemas.microsoft.com/office/drawing/2014/main" val="3423148471"/>
                        </a:ext>
                      </a:extLst>
                    </a:gridCol>
                    <a:gridCol w="672738">
                      <a:extLst>
                        <a:ext uri="{9D8B030D-6E8A-4147-A177-3AD203B41FA5}">
                          <a16:colId xmlns:a16="http://schemas.microsoft.com/office/drawing/2014/main" val="1294649596"/>
                        </a:ext>
                      </a:extLst>
                    </a:gridCol>
                  </a:tblGrid>
                  <a:tr h="275463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379" t="-2222" r="-306207" b="-3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32727" t="-2222" r="-4545" b="-39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742558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379" t="-104545" r="-30620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4681" t="-104545" r="-3495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32727" t="-104545" r="-454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4643017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379" t="-204545" r="-30620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4681" t="-204545" r="-3495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32727" t="-204545" r="-454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600843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1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20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4681" t="-311628" r="-34954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32727" t="-311628" r="-4545" b="-1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46924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379" t="-411628" r="-306207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4681" t="-411628" r="-34954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32727" t="-411628" r="-4545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6842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140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stomShape 2">
                <a:extLst>
                  <a:ext uri="{FF2B5EF4-FFF2-40B4-BE49-F238E27FC236}">
                    <a16:creationId xmlns:a16="http://schemas.microsoft.com/office/drawing/2014/main" id="{9754B021-D893-43FE-904D-36B1EEFF8863}"/>
                  </a:ext>
                </a:extLst>
              </p:cNvPr>
              <p:cNvSpPr/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Ejemplo: </a:t>
                </a:r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Dada la siguiente tabla de frecuencias, creada a partir de la encuesta a un conjunto de personas, relacionando </a:t>
                </a:r>
                <a14:m>
                  <m:oMath xmlns:m="http://schemas.openxmlformats.org/officeDocument/2006/math">
                    <m:r>
                      <a:rPr lang="es-ES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s-ES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“edad del encuestado” e</a:t>
                </a:r>
                <a14:m>
                  <m:oMath xmlns:m="http://schemas.openxmlformats.org/officeDocument/2006/math">
                    <m:r>
                      <a:rPr lang="es-ES" sz="1200" b="0" i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ES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s-ES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“número de monedas que lleva en el bolsillo”,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Por tanto, las distribuciones marginales de este ejercicio son: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CustomShape 2">
                <a:extLst>
                  <a:ext uri="{FF2B5EF4-FFF2-40B4-BE49-F238E27FC236}">
                    <a16:creationId xmlns:a16="http://schemas.microsoft.com/office/drawing/2014/main" id="{9754B021-D893-43FE-904D-36B1EEFF8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blipFill>
                <a:blip r:embed="rId3"/>
                <a:stretch>
                  <a:fillRect l="-497" t="-4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Distribuciones marginales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93911" y="892799"/>
            <a:ext cx="7331849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ES" sz="1050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72D61FCB-36E2-4623-A746-4743760482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5746762"/>
                  </p:ext>
                </p:extLst>
              </p:nvPr>
            </p:nvGraphicFramePr>
            <p:xfrm>
              <a:off x="2730137" y="3169283"/>
              <a:ext cx="1585789" cy="1329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8617">
                      <a:extLst>
                        <a:ext uri="{9D8B030D-6E8A-4147-A177-3AD203B41FA5}">
                          <a16:colId xmlns:a16="http://schemas.microsoft.com/office/drawing/2014/main" val="21881219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1817811028"/>
                        </a:ext>
                      </a:extLst>
                    </a:gridCol>
                  </a:tblGrid>
                  <a:tr h="2650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s-ES" sz="1100" b="0" i="1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b="0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b="0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1100" b="0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s-ES" sz="1100" b="0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</m:sub>
                              </m:sSub>
                            </m:oMath>
                          </a14:m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434742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0" i="0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s-ES" sz="11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33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8583879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44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7838875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1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20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8514728"/>
                      </a:ext>
                    </a:extLst>
                  </a:tr>
                  <a:tr h="16933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3082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72D61FCB-36E2-4623-A746-4743760482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5746762"/>
                  </p:ext>
                </p:extLst>
              </p:nvPr>
            </p:nvGraphicFramePr>
            <p:xfrm>
              <a:off x="2730137" y="3169283"/>
              <a:ext cx="1585789" cy="1329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8617">
                      <a:extLst>
                        <a:ext uri="{9D8B030D-6E8A-4147-A177-3AD203B41FA5}">
                          <a16:colId xmlns:a16="http://schemas.microsoft.com/office/drawing/2014/main" val="21881219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1817811028"/>
                        </a:ext>
                      </a:extLst>
                    </a:gridCol>
                  </a:tblGrid>
                  <a:tr h="275463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769" t="-2174" r="-104615" b="-3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174" r="-3817" b="-38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4434742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769" t="-109302" r="-104615" b="-3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9302" r="-3817" b="-309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583879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769" t="-204545" r="-104615" b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4545" r="-3817" b="-20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838875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1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20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4545" r="-3817" b="-10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85147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769" t="-413953" r="-104615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413953" r="-3817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3082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9">
                <a:extLst>
                  <a:ext uri="{FF2B5EF4-FFF2-40B4-BE49-F238E27FC236}">
                    <a16:creationId xmlns:a16="http://schemas.microsoft.com/office/drawing/2014/main" id="{F352C29B-5310-44CD-9239-D9103F57FA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705461"/>
                  </p:ext>
                </p:extLst>
              </p:nvPr>
            </p:nvGraphicFramePr>
            <p:xfrm>
              <a:off x="5403668" y="3169283"/>
              <a:ext cx="1585789" cy="16116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8617">
                      <a:extLst>
                        <a:ext uri="{9D8B030D-6E8A-4147-A177-3AD203B41FA5}">
                          <a16:colId xmlns:a16="http://schemas.microsoft.com/office/drawing/2014/main" val="21881219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1817811028"/>
                        </a:ext>
                      </a:extLst>
                    </a:gridCol>
                  </a:tblGrid>
                  <a:tr h="2650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" sz="11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s-ES" sz="1100" b="0" i="1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b="0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b="0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1100" b="0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s-ES" sz="1100" b="0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434742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8583879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7838875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1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29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8514728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1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100" b="0" i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1227253"/>
                      </a:ext>
                    </a:extLst>
                  </a:tr>
                  <a:tr h="16933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3082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9">
                <a:extLst>
                  <a:ext uri="{FF2B5EF4-FFF2-40B4-BE49-F238E27FC236}">
                    <a16:creationId xmlns:a16="http://schemas.microsoft.com/office/drawing/2014/main" id="{F352C29B-5310-44CD-9239-D9103F57FA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705461"/>
                  </p:ext>
                </p:extLst>
              </p:nvPr>
            </p:nvGraphicFramePr>
            <p:xfrm>
              <a:off x="5403668" y="3169283"/>
              <a:ext cx="1585789" cy="16116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8617">
                      <a:extLst>
                        <a:ext uri="{9D8B030D-6E8A-4147-A177-3AD203B41FA5}">
                          <a16:colId xmlns:a16="http://schemas.microsoft.com/office/drawing/2014/main" val="21881219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1817811028"/>
                        </a:ext>
                      </a:extLst>
                    </a:gridCol>
                  </a:tblGrid>
                  <a:tr h="292354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6"/>
                          <a:stretch>
                            <a:fillRect l="-769" t="-2083" r="-103846" b="-4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2083" r="-3053" b="-45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4434742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6"/>
                          <a:stretch>
                            <a:fillRect l="-769" t="-111364" r="-10384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11364" r="-305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583879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6"/>
                          <a:stretch>
                            <a:fillRect l="-769" t="-211364" r="-10384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211364" r="-3053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838875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1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318605" r="-3053" b="-206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8514728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1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100" b="0" i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122725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6"/>
                          <a:stretch>
                            <a:fillRect l="-769" t="-520930" r="-103846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520930" r="-3053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30829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E2ED116B-5602-4497-B53B-17798BE7C3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1097" y="1528862"/>
            <a:ext cx="3035768" cy="89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9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stomShape 2">
                <a:extLst>
                  <a:ext uri="{FF2B5EF4-FFF2-40B4-BE49-F238E27FC236}">
                    <a16:creationId xmlns:a16="http://schemas.microsoft.com/office/drawing/2014/main" id="{9754B021-D893-43FE-904D-36B1EEFF8863}"/>
                  </a:ext>
                </a:extLst>
              </p:cNvPr>
              <p:cNvSpPr/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Ejemplo: </a:t>
                </a:r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Dada la siguiente tabla de frecuencias, creada a partir de la encuesta a un conjunto de personas, relacionando </a:t>
                </a:r>
                <a14:m>
                  <m:oMath xmlns:m="http://schemas.openxmlformats.org/officeDocument/2006/math">
                    <m:r>
                      <a:rPr lang="es-ES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s-ES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“edad del encuestado” e</a:t>
                </a:r>
                <a14:m>
                  <m:oMath xmlns:m="http://schemas.openxmlformats.org/officeDocument/2006/math">
                    <m:r>
                      <a:rPr lang="es-ES" sz="1200" b="0" i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ES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s-ES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“número de monedas que lleva en el bolsillo”,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CustomShape 2">
                <a:extLst>
                  <a:ext uri="{FF2B5EF4-FFF2-40B4-BE49-F238E27FC236}">
                    <a16:creationId xmlns:a16="http://schemas.microsoft.com/office/drawing/2014/main" id="{9754B021-D893-43FE-904D-36B1EEFF8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blipFill>
                <a:blip r:embed="rId3"/>
                <a:stretch>
                  <a:fillRect l="-497" t="-4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Distribuciones condicionadas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93911" y="892799"/>
            <a:ext cx="7331849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ES" sz="1050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9">
                <a:extLst>
                  <a:ext uri="{FF2B5EF4-FFF2-40B4-BE49-F238E27FC236}">
                    <a16:creationId xmlns:a16="http://schemas.microsoft.com/office/drawing/2014/main" id="{B3A96AFE-D87F-4059-B3DF-F2CD75205E5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21132" y="1781449"/>
              <a:ext cx="4774477" cy="1319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8617">
                      <a:extLst>
                        <a:ext uri="{9D8B030D-6E8A-4147-A177-3AD203B41FA5}">
                          <a16:colId xmlns:a16="http://schemas.microsoft.com/office/drawing/2014/main" val="1173635526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3423148471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1553023523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4219726993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2502353093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1294649596"/>
                        </a:ext>
                      </a:extLst>
                    </a:gridCol>
                  </a:tblGrid>
                  <a:tr h="2650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742558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0" i="0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s-ES" sz="11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4643017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600843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1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20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469240"/>
                      </a:ext>
                    </a:extLst>
                  </a:tr>
                  <a:tr h="16933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96842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9">
                <a:extLst>
                  <a:ext uri="{FF2B5EF4-FFF2-40B4-BE49-F238E27FC236}">
                    <a16:creationId xmlns:a16="http://schemas.microsoft.com/office/drawing/2014/main" id="{B3A96AFE-D87F-4059-B3DF-F2CD75205E5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21132" y="1781449"/>
              <a:ext cx="4774477" cy="1319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8617">
                      <a:extLst>
                        <a:ext uri="{9D8B030D-6E8A-4147-A177-3AD203B41FA5}">
                          <a16:colId xmlns:a16="http://schemas.microsoft.com/office/drawing/2014/main" val="1173635526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3423148471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1553023523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4219726993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2502353093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1294649596"/>
                        </a:ext>
                      </a:extLst>
                    </a:gridCol>
                  </a:tblGrid>
                  <a:tr h="2650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775" t="-2273" r="-510853" b="-3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99237" t="-2273" r="-403053" b="-3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99237" t="-2273" r="-303053" b="-3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99237" t="-2273" r="-203053" b="-3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399237" t="-2273" r="-103053" b="-3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99237" t="-2273" r="-3053" b="-397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742558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775" t="-104651" r="-510853" b="-3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99237" t="-104651" r="-403053" b="-3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99237" t="-104651" r="-303053" b="-3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99237" t="-104651" r="-203053" b="-3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399237" t="-104651" r="-103053" b="-3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99237" t="-104651" r="-3053" b="-306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4643017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775" t="-200000" r="-5108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99237" t="-200000" r="-4030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99237" t="-200000" r="-3030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99237" t="-200000" r="-2030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399237" t="-200000" r="-1030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99237" t="-200000" r="-305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600843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1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20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99237" t="-306977" r="-403053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99237" t="-306977" r="-303053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99237" t="-306977" r="-203053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399237" t="-306977" r="-103053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99237" t="-306977" r="-3053" b="-1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46924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775" t="-406977" r="-510853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99237" t="-406977" r="-403053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99237" t="-406977" r="-303053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99237" t="-406977" r="-203053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399237" t="-406977" r="-103053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99237" t="-406977" r="-3053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6842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50777FD4-ACAC-4EDD-A32A-BFBE9FDFCBDD}"/>
              </a:ext>
            </a:extLst>
          </p:cNvPr>
          <p:cNvSpPr txBox="1"/>
          <p:nvPr/>
        </p:nvSpPr>
        <p:spPr>
          <a:xfrm>
            <a:off x="2411199" y="3705072"/>
            <a:ext cx="6333852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>
                <a:solidFill>
                  <a:schemeClr val="accent1"/>
                </a:solidFill>
              </a:defRPr>
            </a:lvl1pPr>
          </a:lstStyle>
          <a:p>
            <a:pPr marL="0" lvl="1"/>
            <a:r>
              <a:rPr lang="es-ES" sz="1600" dirty="0">
                <a:solidFill>
                  <a:schemeClr val="accent1"/>
                </a:solidFill>
              </a:rPr>
              <a:t>¿Cuál es la distribución de monedas en las personas encuestadas de 18 años? ¿Cómo es la población, en función de la edad, de personas que llevan 4 monedas en el bolsillo?</a:t>
            </a:r>
          </a:p>
          <a:p>
            <a:pPr marL="0" lvl="1"/>
            <a:endParaRPr lang="es-ES" sz="1600" dirty="0">
              <a:solidFill>
                <a:schemeClr val="accent1"/>
              </a:solidFill>
            </a:endParaRPr>
          </a:p>
        </p:txBody>
      </p:sp>
      <p:pic>
        <p:nvPicPr>
          <p:cNvPr id="12" name="Gráfico 11" descr="Flechas de cheurón">
            <a:extLst>
              <a:ext uri="{FF2B5EF4-FFF2-40B4-BE49-F238E27FC236}">
                <a16:creationId xmlns:a16="http://schemas.microsoft.com/office/drawing/2014/main" id="{A38037CB-F9B5-4A00-9583-6341FD5D21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7926" y="3698569"/>
            <a:ext cx="552132" cy="5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2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stomShape 2">
                <a:extLst>
                  <a:ext uri="{FF2B5EF4-FFF2-40B4-BE49-F238E27FC236}">
                    <a16:creationId xmlns:a16="http://schemas.microsoft.com/office/drawing/2014/main" id="{9754B021-D893-43FE-904D-36B1EEFF8863}"/>
                  </a:ext>
                </a:extLst>
              </p:cNvPr>
              <p:cNvSpPr/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Ejemplo: </a:t>
                </a:r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Dada la siguiente tabla de frecuencias, creada a partir de la encuesta a un conjunto de personas, relacionando </a:t>
                </a:r>
                <a14:m>
                  <m:oMath xmlns:m="http://schemas.openxmlformats.org/officeDocument/2006/math">
                    <m:r>
                      <a:rPr lang="es-ES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s-ES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“edad del encuestado” e</a:t>
                </a:r>
                <a14:m>
                  <m:oMath xmlns:m="http://schemas.openxmlformats.org/officeDocument/2006/math">
                    <m:r>
                      <a:rPr lang="es-ES" sz="1200" b="0" i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ES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s-ES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“número de monedas que lleva en el bolsillo”,</a:t>
                </a: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 que observamos es que cada una de estas condiciones tiene su propia distribución de frecuencias: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6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sz="1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distribución de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sabiendo que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𝑌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vale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16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distribución de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𝑌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sabiendo que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vale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CustomShape 2">
                <a:extLst>
                  <a:ext uri="{FF2B5EF4-FFF2-40B4-BE49-F238E27FC236}">
                    <a16:creationId xmlns:a16="http://schemas.microsoft.com/office/drawing/2014/main" id="{9754B021-D893-43FE-904D-36B1EEFF8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blipFill>
                <a:blip r:embed="rId3"/>
                <a:stretch>
                  <a:fillRect l="-497" t="-4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Distribuciones condicionadas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93911" y="892799"/>
            <a:ext cx="7331849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ES" sz="1050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5A50968B-E2BB-4508-958E-D23CA8981EC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21132" y="1781449"/>
              <a:ext cx="4774477" cy="1319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8617">
                      <a:extLst>
                        <a:ext uri="{9D8B030D-6E8A-4147-A177-3AD203B41FA5}">
                          <a16:colId xmlns:a16="http://schemas.microsoft.com/office/drawing/2014/main" val="1173635526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3423148471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1553023523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4219726993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2502353093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1294649596"/>
                        </a:ext>
                      </a:extLst>
                    </a:gridCol>
                  </a:tblGrid>
                  <a:tr h="2650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742558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0" i="0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s-ES" sz="11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4643017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600843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1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20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469240"/>
                      </a:ext>
                    </a:extLst>
                  </a:tr>
                  <a:tr h="16933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96842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5A50968B-E2BB-4508-958E-D23CA8981EC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21132" y="1781449"/>
              <a:ext cx="4774477" cy="1319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8617">
                      <a:extLst>
                        <a:ext uri="{9D8B030D-6E8A-4147-A177-3AD203B41FA5}">
                          <a16:colId xmlns:a16="http://schemas.microsoft.com/office/drawing/2014/main" val="1173635526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3423148471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1553023523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4219726993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2502353093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1294649596"/>
                        </a:ext>
                      </a:extLst>
                    </a:gridCol>
                  </a:tblGrid>
                  <a:tr h="2650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775" t="-2273" r="-510853" b="-3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99237" t="-2273" r="-403053" b="-3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99237" t="-2273" r="-303053" b="-3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99237" t="-2273" r="-203053" b="-3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399237" t="-2273" r="-103053" b="-3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99237" t="-2273" r="-3053" b="-397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742558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775" t="-104651" r="-510853" b="-3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99237" t="-104651" r="-403053" b="-3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99237" t="-104651" r="-303053" b="-3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99237" t="-104651" r="-203053" b="-3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399237" t="-104651" r="-103053" b="-3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99237" t="-104651" r="-3053" b="-306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4643017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775" t="-200000" r="-5108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99237" t="-200000" r="-4030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99237" t="-200000" r="-3030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99237" t="-200000" r="-2030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399237" t="-200000" r="-1030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99237" t="-200000" r="-305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600843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1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20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99237" t="-306977" r="-403053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99237" t="-306977" r="-303053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99237" t="-306977" r="-203053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399237" t="-306977" r="-103053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99237" t="-306977" r="-3053" b="-1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46924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775" t="-406977" r="-510853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99237" t="-406977" r="-403053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99237" t="-406977" r="-303053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99237" t="-406977" r="-203053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399237" t="-406977" r="-103053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99237" t="-406977" r="-3053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6842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675103A7-4C81-4167-8611-7B262175DF3F}"/>
              </a:ext>
            </a:extLst>
          </p:cNvPr>
          <p:cNvSpPr/>
          <p:nvPr/>
        </p:nvSpPr>
        <p:spPr>
          <a:xfrm>
            <a:off x="2521132" y="2310746"/>
            <a:ext cx="4774477" cy="245007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DB87852-0B82-40C5-8A68-B2FF146B0D23}"/>
              </a:ext>
            </a:extLst>
          </p:cNvPr>
          <p:cNvSpPr/>
          <p:nvPr/>
        </p:nvSpPr>
        <p:spPr>
          <a:xfrm rot="5400000">
            <a:off x="4653651" y="2058982"/>
            <a:ext cx="1319288" cy="764222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F7D1AC98-A145-445C-8E0F-8F47416D8A43}"/>
                  </a:ext>
                </a:extLst>
              </p:cNvPr>
              <p:cNvSpPr/>
              <p:nvPr/>
            </p:nvSpPr>
            <p:spPr>
              <a:xfrm>
                <a:off x="7327865" y="2294751"/>
                <a:ext cx="112053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ES" sz="12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=18)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F7D1AC98-A145-445C-8E0F-8F47416D8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865" y="2294751"/>
                <a:ext cx="1120534" cy="27699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B88A2348-8B63-406E-99B1-14E6BBA5865F}"/>
                  </a:ext>
                </a:extLst>
              </p:cNvPr>
              <p:cNvSpPr/>
              <p:nvPr/>
            </p:nvSpPr>
            <p:spPr>
              <a:xfrm>
                <a:off x="4793079" y="3266912"/>
                <a:ext cx="101584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sz="1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ES" sz="1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sz="1400" b="0" i="1" dirty="0" smtClean="0">
                          <a:latin typeface="Cambria Math" panose="02040503050406030204" pitchFamily="18" charset="0"/>
                        </a:rPr>
                        <m:t>=4)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B88A2348-8B63-406E-99B1-14E6BBA58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079" y="3266912"/>
                <a:ext cx="1015841" cy="30777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104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Temario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61655" y="892799"/>
            <a:ext cx="7364105" cy="3921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indent="0">
              <a:lnSpc>
                <a:spcPct val="150000"/>
              </a:lnSpc>
              <a:buNone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TEMA 3: Estadística descriptiva 2. Distribuciones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Variables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Tablas de contingencia.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Distribuciones marginales y condicionadas.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Covarianza.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Visualización de los datos. Gráficas de datos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El modelo de regresión lineal simple. Ajuste por mínimos cuadrados.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Correlación lineal.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Otros modelos de regresión y correlación.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Bondad de ajuste.</a:t>
            </a:r>
          </a:p>
          <a:p>
            <a:pPr lvl="1">
              <a:lnSpc>
                <a:spcPct val="150000"/>
              </a:lnSpc>
            </a:pPr>
            <a:endParaRPr lang="es-ES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43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Covarianza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</a:t>
                </a:r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Covarianza muestral de una variable aleatoria bidimensional (</a:t>
                </a:r>
                <a14:m>
                  <m:oMath xmlns:m="http://schemas.openxmlformats.org/officeDocument/2006/math">
                    <m:r>
                      <a:rPr lang="es-ES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ES" b="1" i="1" baseline="-25000" dirty="0" smtClean="0">
                        <a:latin typeface="Cambria Math" panose="02040503050406030204" pitchFamily="18" charset="0"/>
                      </a:rPr>
                      <m:t>𝒙𝒚</m:t>
                    </m:r>
                  </m:oMath>
                </a14:m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mide el grado de interdependencia o asociación entre las 2 variables mediante cuantificar la variabilidad conjunta entre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ES" sz="16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ES" sz="1400" dirty="0">
                    <a:solidFill>
                      <a:schemeClr val="accent1">
                        <a:lumMod val="50000"/>
                      </a:schemeClr>
                    </a:solidFill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𝑥𝑦</m:t>
                        </m:r>
                      </m:sub>
                    </m:sSub>
                    <m:r>
                      <a:rPr lang="es-E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dependencia directa (positiva)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grandes valores de x, grandes valores de y.</a:t>
                </a:r>
              </a:p>
              <a:p>
                <a:endParaRPr lang="es-ES" sz="1400" i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𝑥𝑦</m:t>
                        </m:r>
                      </m:sub>
                    </m:sSub>
                    <m:r>
                      <a:rPr lang="es-E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independientes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 existe una relación lineal entre las dos variables estudiadas.</a:t>
                </a:r>
              </a:p>
              <a:p>
                <a:endParaRPr lang="es-ES" sz="1400" i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𝑥𝑦</m:t>
                        </m:r>
                      </m:sub>
                    </m:sSub>
                    <m:r>
                      <a:rPr lang="es-E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&lt;0</m:t>
                    </m:r>
                  </m:oMath>
                </a14:m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dependencia inversa (negativa)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grandes valores de x, pequeños valores de y.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s-ES" sz="1400" i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s-E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blipFill>
                <a:blip r:embed="rId4"/>
                <a:stretch>
                  <a:fillRect l="-498" t="-781" r="-166" b="-3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55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Temario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61655" y="892799"/>
            <a:ext cx="7364105" cy="3921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indent="0">
              <a:lnSpc>
                <a:spcPct val="150000"/>
              </a:lnSpc>
              <a:buNone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TEMA 3: Estadística descriptiva 2. Distribuciones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Variables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Tablas de contingencia.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Distribuciones marginales y condicionadas.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Covarianza.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Visualización de los datos. Gráficas de datos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El modelo de regresión lineal simple. Ajuste por mínimos cuadrados.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Correlación lineal.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Otros modelos de regresión y correlación.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Bondad de ajuste.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777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Gráficas estadísticas </a:t>
            </a:r>
            <a:r>
              <a:rPr lang="es-ES" sz="2000" spc="-1" dirty="0">
                <a:solidFill>
                  <a:srgbClr val="5B9BD5"/>
                </a:solidFill>
                <a:latin typeface="Calibri Light"/>
              </a:rPr>
              <a:t>(visualización de datos)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14" name="CustomShape 2">
            <a:extLst>
              <a:ext uri="{FF2B5EF4-FFF2-40B4-BE49-F238E27FC236}">
                <a16:creationId xmlns:a16="http://schemas.microsoft.com/office/drawing/2014/main" id="{1715F47E-F7A1-46A2-BE08-E9A81E616C2B}"/>
              </a:ext>
            </a:extLst>
          </p:cNvPr>
          <p:cNvSpPr/>
          <p:nvPr/>
        </p:nvSpPr>
        <p:spPr>
          <a:xfrm>
            <a:off x="1488720" y="1045199"/>
            <a:ext cx="704952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Nube de puntos (</a:t>
            </a:r>
            <a:r>
              <a:rPr lang="es-E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scatterplot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endParaRPr lang="es-ES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C2E00F-0C99-49E7-A098-FDBACD9D8F8C}"/>
              </a:ext>
            </a:extLst>
          </p:cNvPr>
          <p:cNvSpPr txBox="1"/>
          <p:nvPr/>
        </p:nvSpPr>
        <p:spPr>
          <a:xfrm>
            <a:off x="5829898" y="1089513"/>
            <a:ext cx="2153092" cy="3900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 sz="12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SOLO variables numéricas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84F977-5C76-42BE-AE3D-D5CE7412B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850" y="1768667"/>
            <a:ext cx="3223681" cy="26634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104D619-107B-474E-944A-10E4512C2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040" y="1914648"/>
            <a:ext cx="3650808" cy="2290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5CEC204-82B1-4207-AD33-DC24D921F83C}"/>
                  </a:ext>
                </a:extLst>
              </p:cNvPr>
              <p:cNvSpPr txBox="1"/>
              <p:nvPr/>
            </p:nvSpPr>
            <p:spPr>
              <a:xfrm>
                <a:off x="2411199" y="4560681"/>
                <a:ext cx="633385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s-ES"/>
                </a:defPPr>
                <a:lvl1pPr>
                  <a:defRPr sz="1600">
                    <a:solidFill>
                      <a:schemeClr val="accent1"/>
                    </a:solidFill>
                  </a:defRPr>
                </a:lvl1pPr>
              </a:lstStyle>
              <a:p>
                <a:pPr marL="0" lvl="1"/>
                <a:r>
                  <a:rPr lang="es-ES" sz="1600" dirty="0">
                    <a:solidFill>
                      <a:schemeClr val="accent1"/>
                    </a:solidFill>
                  </a:rPr>
                  <a:t>¿Existe alguna relación entre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sz="1600" dirty="0">
                    <a:solidFill>
                      <a:schemeClr val="accent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" sz="1600" dirty="0">
                    <a:solidFill>
                      <a:schemeClr val="accent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5CEC204-82B1-4207-AD33-DC24D921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199" y="4560681"/>
                <a:ext cx="6333852" cy="338554"/>
              </a:xfrm>
              <a:prstGeom prst="rect">
                <a:avLst/>
              </a:prstGeom>
              <a:blipFill>
                <a:blip r:embed="rId6"/>
                <a:stretch>
                  <a:fillRect l="-577" t="-5357" b="-214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ráfico 14" descr="Flechas de cheurón">
            <a:extLst>
              <a:ext uri="{FF2B5EF4-FFF2-40B4-BE49-F238E27FC236}">
                <a16:creationId xmlns:a16="http://schemas.microsoft.com/office/drawing/2014/main" id="{0D1AB252-D6EA-41A4-B951-17632AA787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7926" y="4456207"/>
            <a:ext cx="552132" cy="5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9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Gráficas estadísticas </a:t>
            </a:r>
            <a:r>
              <a:rPr lang="es-ES" sz="2000" spc="-1" dirty="0">
                <a:solidFill>
                  <a:srgbClr val="5B9BD5"/>
                </a:solidFill>
                <a:latin typeface="Calibri Light"/>
              </a:rPr>
              <a:t>(visualización de datos)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14" name="CustomShape 2">
            <a:extLst>
              <a:ext uri="{FF2B5EF4-FFF2-40B4-BE49-F238E27FC236}">
                <a16:creationId xmlns:a16="http://schemas.microsoft.com/office/drawing/2014/main" id="{1715F47E-F7A1-46A2-BE08-E9A81E616C2B}"/>
              </a:ext>
            </a:extLst>
          </p:cNvPr>
          <p:cNvSpPr/>
          <p:nvPr/>
        </p:nvSpPr>
        <p:spPr>
          <a:xfrm>
            <a:off x="1488720" y="1045199"/>
            <a:ext cx="704952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Recta de regresión:</a:t>
            </a:r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endParaRPr lang="es-ES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C2E00F-0C99-49E7-A098-FDBACD9D8F8C}"/>
              </a:ext>
            </a:extLst>
          </p:cNvPr>
          <p:cNvSpPr txBox="1"/>
          <p:nvPr/>
        </p:nvSpPr>
        <p:spPr>
          <a:xfrm>
            <a:off x="5829898" y="1089513"/>
            <a:ext cx="2153092" cy="3900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 sz="12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SOLO variables numéricas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5CEC204-82B1-4207-AD33-DC24D921F83C}"/>
                  </a:ext>
                </a:extLst>
              </p:cNvPr>
              <p:cNvSpPr txBox="1"/>
              <p:nvPr/>
            </p:nvSpPr>
            <p:spPr>
              <a:xfrm>
                <a:off x="2411199" y="4449650"/>
                <a:ext cx="633385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s-ES"/>
                </a:defPPr>
                <a:lvl1pPr>
                  <a:defRPr sz="1600">
                    <a:solidFill>
                      <a:schemeClr val="accent1"/>
                    </a:solidFill>
                  </a:defRPr>
                </a:lvl1pPr>
              </a:lstStyle>
              <a:p>
                <a:pPr marL="0" lvl="1"/>
                <a:r>
                  <a:rPr lang="es-ES" sz="1600" dirty="0">
                    <a:solidFill>
                      <a:schemeClr val="accent1"/>
                    </a:solidFill>
                  </a:rPr>
                  <a:t>Cuanto mayor es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sz="1600" dirty="0">
                    <a:solidFill>
                      <a:schemeClr val="accent1"/>
                    </a:solidFill>
                  </a:rPr>
                  <a:t>, mayor es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" sz="1600" dirty="0">
                    <a:solidFill>
                      <a:schemeClr val="accent1"/>
                    </a:solidFill>
                  </a:rPr>
                  <a:t> (y viceversa) </a:t>
                </a:r>
                <a:r>
                  <a:rPr lang="es-ES" sz="16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 existe una relación entre variables </a:t>
                </a:r>
                <a:endParaRPr lang="es-E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5CEC204-82B1-4207-AD33-DC24D921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199" y="4449650"/>
                <a:ext cx="6333852" cy="584775"/>
              </a:xfrm>
              <a:prstGeom prst="rect">
                <a:avLst/>
              </a:prstGeom>
              <a:blipFill>
                <a:blip r:embed="rId4"/>
                <a:stretch>
                  <a:fillRect l="-577" t="-3125" r="-385" b="-125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ráfico 14" descr="Flechas de cheurón">
            <a:extLst>
              <a:ext uri="{FF2B5EF4-FFF2-40B4-BE49-F238E27FC236}">
                <a16:creationId xmlns:a16="http://schemas.microsoft.com/office/drawing/2014/main" id="{0D1AB252-D6EA-41A4-B951-17632AA78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7926" y="4456207"/>
            <a:ext cx="552132" cy="5521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E01DCE-D639-454B-AC02-C2323B00F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1040" y="1765848"/>
            <a:ext cx="3761987" cy="219219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C93A2CC-7EDD-4A34-BE72-1C66F37E1E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941" y="1612622"/>
            <a:ext cx="3328312" cy="274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2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Temario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61655" y="892799"/>
            <a:ext cx="7364105" cy="3921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indent="0">
              <a:lnSpc>
                <a:spcPct val="150000"/>
              </a:lnSpc>
              <a:buNone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TEMA 3: Estadística descriptiva 2. Distribuciones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Variables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Tablas de contingencia.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Distribuciones marginales y condicionadas.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Covarianza.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Visualización de los datos. Gráficas de datos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modelo de regresión lineal simple. Ajuste por mínimos cuadrados.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Correlación lineal.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Otros modelos de regresión y correlación.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Bondad de ajuste.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s-ES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24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Temario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61655" y="892799"/>
            <a:ext cx="7364105" cy="3921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indent="0">
              <a:lnSpc>
                <a:spcPct val="150000"/>
              </a:lnSpc>
              <a:buNone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TEMA 3: Estadística descriptiva 2. Distribuciones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Variables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Tablas de contingencia.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Distribuciones marginales y condicionadas.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Covarianza.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Visualización de los datos. Gráficas de datos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El modelo de regresión lineal simple. Ajuste por mínimos cuadrados.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Correlación lineal.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Otros modelos de regresión y correlación.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Bondad de ajuste.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s-ES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Regresión lineal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</a:t>
                </a:r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recta de regresión lineal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la recta que mejor se aproxima a la nube de puntos de la muestra.</a:t>
                </a: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:    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s-E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blipFill>
                <a:blip r:embed="rId4"/>
                <a:stretch>
                  <a:fillRect l="-498" t="-7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0CB4C2C-E61D-4E05-BA28-F647FB25489B}"/>
                  </a:ext>
                </a:extLst>
              </p:cNvPr>
              <p:cNvSpPr txBox="1"/>
              <p:nvPr/>
            </p:nvSpPr>
            <p:spPr>
              <a:xfrm>
                <a:off x="1627959" y="3021083"/>
                <a:ext cx="3864972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Para cada punto de la nube de puntos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 la distancia entre dicho punto y el valor estimado por la recta de regresión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0CB4C2C-E61D-4E05-BA28-F647FB254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959" y="3021083"/>
                <a:ext cx="3864972" cy="1107996"/>
              </a:xfrm>
              <a:prstGeom prst="rect">
                <a:avLst/>
              </a:prstGeom>
              <a:blipFill>
                <a:blip r:embed="rId5"/>
                <a:stretch>
                  <a:fillRect l="-789" t="-1657" b="-66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74AEBB68-A78A-45CF-AC44-8CC386F133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388"/>
          <a:stretch/>
        </p:blipFill>
        <p:spPr>
          <a:xfrm>
            <a:off x="5721728" y="2571750"/>
            <a:ext cx="3033658" cy="1993866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9CDD0AA2-6675-4B25-9BAD-DBAEF5BD0810}"/>
              </a:ext>
            </a:extLst>
          </p:cNvPr>
          <p:cNvSpPr/>
          <p:nvPr/>
        </p:nvSpPr>
        <p:spPr>
          <a:xfrm>
            <a:off x="3285308" y="3291842"/>
            <a:ext cx="346165" cy="36576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BFB6DA5-9958-4991-873B-11EA539B3D3E}"/>
              </a:ext>
            </a:extLst>
          </p:cNvPr>
          <p:cNvSpPr/>
          <p:nvPr/>
        </p:nvSpPr>
        <p:spPr>
          <a:xfrm>
            <a:off x="7889963" y="2841173"/>
            <a:ext cx="701019" cy="701042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9B14507-C68E-461D-B9F8-7A6DB557510A}"/>
                  </a:ext>
                </a:extLst>
              </p:cNvPr>
              <p:cNvSpPr txBox="1"/>
              <p:nvPr/>
            </p:nvSpPr>
            <p:spPr>
              <a:xfrm>
                <a:off x="7976366" y="2288545"/>
                <a:ext cx="1078191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105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sz="105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05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05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s-ES" sz="105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05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105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sz="105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10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s-ES" sz="10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ES" sz="105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105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105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9B14507-C68E-461D-B9F8-7A6DB557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366" y="2288545"/>
                <a:ext cx="1078191" cy="253916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733F807-AB38-445F-BE01-3DB0CFE33EAE}"/>
              </a:ext>
            </a:extLst>
          </p:cNvPr>
          <p:cNvCxnSpPr>
            <a:cxnSpLocks/>
          </p:cNvCxnSpPr>
          <p:nvPr/>
        </p:nvCxnSpPr>
        <p:spPr>
          <a:xfrm>
            <a:off x="8177349" y="2539358"/>
            <a:ext cx="63124" cy="41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2368E3F-B0CE-4F25-916B-7255001CAA7B}"/>
                  </a:ext>
                </a:extLst>
              </p:cNvPr>
              <p:cNvSpPr txBox="1"/>
              <p:nvPr/>
            </p:nvSpPr>
            <p:spPr>
              <a:xfrm>
                <a:off x="7268276" y="2070743"/>
                <a:ext cx="1742257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valor estimado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05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05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s-ES" sz="10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05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0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10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2368E3F-B0CE-4F25-916B-7255001CA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276" y="2070743"/>
                <a:ext cx="1742257" cy="261610"/>
              </a:xfrm>
              <a:prstGeom prst="rect">
                <a:avLst/>
              </a:prstGeom>
              <a:blipFill>
                <a:blip r:embed="rId8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95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Regresión lineal </a:t>
            </a:r>
            <a:r>
              <a:rPr lang="es-ES" sz="2400" spc="-1" dirty="0">
                <a:solidFill>
                  <a:srgbClr val="5B9BD5"/>
                </a:solidFill>
                <a:latin typeface="Calibri Light"/>
              </a:rPr>
              <a:t>(mínimos cuadrados)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 cálculo de la recta de regresión lineal se realiza con el 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método de los Mínimos cuadrados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que es el siguiente:</a:t>
                </a: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 trata de encontrar aquella recta tal que 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sz="1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1400">
                          <a:latin typeface="Cambria Math" panose="02040503050406030204" pitchFamily="18" charset="0"/>
                        </a:rPr>
                        <m:t>=0, ∀</m:t>
                      </m:r>
                      <m:r>
                        <a:rPr lang="es-ES" sz="140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Dado que no siempre es posible, se trata al menos de resolver el siguiente problema de optimización </a:t>
                </a:r>
              </a:p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1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S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Por tanto, para calcular la recta de regresión, el problema se reduce a calcular los valores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1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14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40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sz="1400" dirty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s-ES" sz="1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 la recta de regresión, tales que minimicen la suma de los residuos.</a:t>
                </a: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blipFill>
                <a:blip r:embed="rId4"/>
                <a:stretch>
                  <a:fillRect l="-498" t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91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Regresión lineal </a:t>
            </a:r>
            <a:r>
              <a:rPr lang="es-ES" sz="2400" spc="-1" dirty="0">
                <a:solidFill>
                  <a:srgbClr val="5B9BD5"/>
                </a:solidFill>
                <a:latin typeface="Calibri Light"/>
              </a:rPr>
              <a:t>(mínimos cuadrados)</a:t>
            </a:r>
            <a:endParaRPr lang="es-E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Por tanto, para resolver la siguiente ecuación:</a:t>
                </a:r>
              </a:p>
              <a:p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14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1400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ES" sz="1400" dirty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s-ES" sz="1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ES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  <m:r>
                        <a:rPr lang="es-ES" sz="14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14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1400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ES" sz="1400" dirty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s-E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ES" sz="14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s-ES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" sz="1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14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1400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ES" sz="1400" dirty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4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s-ES" sz="14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1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s-ES" sz="14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" sz="1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Derivamos respecto de las variables que tenemos que calcular: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1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14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r>
                      <a:rPr lang="es-ES" sz="1400">
                        <a:latin typeface="Cambria Math" panose="02040503050406030204" pitchFamily="18" charset="0"/>
                      </a:rPr>
                      <m:t>0=</m:t>
                    </m:r>
                    <m:f>
                      <m:f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400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ES" sz="1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4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s-E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s-ES" sz="1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s-ES" sz="1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sz="1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400" dirty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y     </a:t>
                </a:r>
                <a14:m>
                  <m:oMath xmlns:m="http://schemas.openxmlformats.org/officeDocument/2006/math">
                    <m:r>
                      <a:rPr lang="es-ES" sz="1400">
                        <a:latin typeface="Cambria Math" panose="02040503050406030204" pitchFamily="18" charset="0"/>
                      </a:rPr>
                      <m:t>0= </m:t>
                    </m:r>
                    <m:f>
                      <m:f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400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ES" sz="1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4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s-E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s-ES" sz="1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s-ES" sz="1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s-E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400" dirty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blipFill>
                <a:blip r:embed="rId4"/>
                <a:stretch>
                  <a:fillRect l="-166" t="-1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797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Regresión lineal </a:t>
            </a:r>
            <a:r>
              <a:rPr lang="es-ES" sz="2400" spc="-1" dirty="0">
                <a:solidFill>
                  <a:srgbClr val="5B9BD5"/>
                </a:solidFill>
                <a:latin typeface="Calibri Light"/>
              </a:rPr>
              <a:t>(mínimos cuadrados)</a:t>
            </a:r>
            <a:endParaRPr lang="es-E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s-E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−</m:t>
                              </m:r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=2</m:t>
                      </m:r>
                      <m:d>
                        <m:d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−</m:t>
                          </m:r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s-ES" sz="14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</m:oMath>
                  </m:oMathPara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 algn="ctr">
                  <a:buNone/>
                </a:pP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3147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Por tanto,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quedaría así: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0=</m:t>
                      </m:r>
                      <m:nary>
                        <m:naryPr>
                          <m:chr m:val="∑"/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Despejamos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s-ES" sz="1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s-E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0=</m:t>
                      </m:r>
                      <m:nary>
                        <m:naryPr>
                          <m:chr m:val="∑"/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>
                  <a:buNone/>
                </a:pP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>
                  <a:buNone/>
                </a:pP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acc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>
                  <a:buNone/>
                </a:pP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blipFill>
                <a:blip r:embed="rId4"/>
                <a:stretch>
                  <a:fillRect l="-166" t="-1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>
            <a:extLst>
              <a:ext uri="{FF2B5EF4-FFF2-40B4-BE49-F238E27FC236}">
                <a16:creationId xmlns:a16="http://schemas.microsoft.com/office/drawing/2014/main" id="{BBC613E2-7D83-47D3-81FE-4E2A54789BDC}"/>
              </a:ext>
            </a:extLst>
          </p:cNvPr>
          <p:cNvSpPr/>
          <p:nvPr/>
        </p:nvSpPr>
        <p:spPr>
          <a:xfrm>
            <a:off x="4140926" y="4519751"/>
            <a:ext cx="2011680" cy="41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161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Regresión lineal </a:t>
            </a:r>
            <a:r>
              <a:rPr lang="es-ES" sz="2400" spc="-1" dirty="0">
                <a:solidFill>
                  <a:srgbClr val="5B9BD5"/>
                </a:solidFill>
                <a:latin typeface="Calibri Light"/>
              </a:rPr>
              <a:t>(mínimos cuadrados)</a:t>
            </a:r>
            <a:endParaRPr lang="es-E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d>
                    <m:r>
                      <a:rPr lang="es-E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−</m:t>
                              </m:r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=2</m:t>
                      </m:r>
                      <m:d>
                        <m:d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−</m:t>
                          </m:r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s-ES" sz="14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</m:oMath>
                  </m:oMathPara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 algn="ctr">
                  <a:buNone/>
                </a:pP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3147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Por tanto,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quedaría así:</a:t>
                </a:r>
              </a:p>
              <a:p>
                <a:pPr marL="45720" indent="0">
                  <a:buNone/>
                </a:pP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0=</m:t>
                      </m:r>
                      <m:nary>
                        <m:naryPr>
                          <m:chr m:val="∑"/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>
                  <a:buNone/>
                </a:pP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blipFill>
                <a:blip r:embed="rId4"/>
                <a:stretch>
                  <a:fillRect l="-166" t="-1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457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Regresión lineal </a:t>
            </a:r>
            <a:r>
              <a:rPr lang="es-ES" sz="2400" spc="-1" dirty="0">
                <a:solidFill>
                  <a:srgbClr val="5B9BD5"/>
                </a:solidFill>
                <a:latin typeface="Calibri Light"/>
              </a:rPr>
              <a:t>(mínimos cuadrados)</a:t>
            </a:r>
            <a:endParaRPr lang="es-E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Sustituimos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s-ES" sz="1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es-ES" sz="14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[1]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en </a:t>
                </a:r>
                <a14:m>
                  <m:oMath xmlns:m="http://schemas.openxmlformats.org/officeDocument/2006/math">
                    <m:r>
                      <a:rPr lang="es-ES" sz="14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[2]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45720" indent="0">
                  <a:buNone/>
                </a:pP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0=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0=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acc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0=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acc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acc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acc>
                        <m:accPr>
                          <m:chr m:val="̅"/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acc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>
                  <a:buNone/>
                </a:pP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blipFill>
                <a:blip r:embed="rId4"/>
                <a:stretch>
                  <a:fillRect l="-166" t="-1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284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Regresión lineal </a:t>
            </a:r>
            <a:r>
              <a:rPr lang="es-ES" sz="2400" spc="-1" dirty="0">
                <a:solidFill>
                  <a:srgbClr val="5B9BD5"/>
                </a:solidFill>
                <a:latin typeface="Calibri Light"/>
              </a:rPr>
              <a:t>(mínimos cuadrados)</a:t>
            </a:r>
            <a:endParaRPr lang="es-E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Despejamos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s-ES" sz="1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>
                  <a:buNone/>
                </a:pP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ES" sz="14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140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ES" sz="14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140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acc>
                                <m:accPr>
                                  <m:chr m:val="̅"/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>
                  <a:buNone/>
                </a:pP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sz="14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ES" sz="14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140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Sup>
                            <m:sSubSup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>
                  <a:buNone/>
                </a:pP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s-E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s-ES" sz="14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>
                  <a:buNone/>
                </a:pP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blipFill>
                <a:blip r:embed="rId4"/>
                <a:stretch>
                  <a:fillRect l="-166" t="-1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56DAA8C0-7605-43CA-9A81-1C011E85FD94}"/>
              </a:ext>
            </a:extLst>
          </p:cNvPr>
          <p:cNvSpPr/>
          <p:nvPr/>
        </p:nvSpPr>
        <p:spPr>
          <a:xfrm>
            <a:off x="4408714" y="2769330"/>
            <a:ext cx="1404257" cy="633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075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Regresión lineal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recta de regresión de </a:t>
                </a:r>
                <a14:m>
                  <m:oMath xmlns:m="http://schemas.openxmlformats.org/officeDocument/2006/math">
                    <m:r>
                      <a:rPr lang="es-ES" sz="1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𝒀</m:t>
                    </m:r>
                  </m:oMath>
                </a14:m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sobre </a:t>
                </a:r>
                <a14:m>
                  <m:oMath xmlns:m="http://schemas.openxmlformats.org/officeDocument/2006/math">
                    <m:r>
                      <a:rPr lang="es-ES" sz="1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𝑿</m:t>
                    </m:r>
                  </m:oMath>
                </a14:m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 calcula, por tanto, </a:t>
                </a: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E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acc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s-E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E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16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acc>
                      <m:r>
                        <a:rPr lang="es-E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 forma análoga con el método de los mínimos cuadrados, podría calcularse la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recta de regresión de </a:t>
                </a:r>
                <a14:m>
                  <m:oMath xmlns:m="http://schemas.openxmlformats.org/officeDocument/2006/math">
                    <m:r>
                      <a:rPr lang="es-ES" sz="1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𝑿</m:t>
                    </m:r>
                  </m:oMath>
                </a14:m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sobre </a:t>
                </a:r>
                <a14:m>
                  <m:oMath xmlns:m="http://schemas.openxmlformats.org/officeDocument/2006/math">
                    <m:r>
                      <a:rPr lang="es-E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𝒀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E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16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acc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s-E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E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acc>
                      <m:r>
                        <a:rPr lang="es-E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s-E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blipFill>
                <a:blip r:embed="rId4"/>
                <a:stretch>
                  <a:fillRect l="-498" t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 12">
            <a:extLst>
              <a:ext uri="{FF2B5EF4-FFF2-40B4-BE49-F238E27FC236}">
                <a16:creationId xmlns:a16="http://schemas.microsoft.com/office/drawing/2014/main" id="{3ED86568-B678-442A-AE12-A94FB33F55F9}"/>
              </a:ext>
            </a:extLst>
          </p:cNvPr>
          <p:cNvSpPr/>
          <p:nvPr/>
        </p:nvSpPr>
        <p:spPr>
          <a:xfrm>
            <a:off x="3896743" y="1708513"/>
            <a:ext cx="2477931" cy="747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FFD9F94-20DC-4C6B-BA40-E2939BBA1C61}"/>
              </a:ext>
            </a:extLst>
          </p:cNvPr>
          <p:cNvSpPr/>
          <p:nvPr/>
        </p:nvSpPr>
        <p:spPr>
          <a:xfrm>
            <a:off x="3898924" y="3448050"/>
            <a:ext cx="2477931" cy="747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396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Regresión lineal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 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coeficiente de regresión de </a:t>
                </a:r>
                <a14:m>
                  <m:oMath xmlns:m="http://schemas.openxmlformats.org/officeDocument/2006/math">
                    <m:r>
                      <a:rPr lang="es-ES" sz="1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𝒀</m:t>
                    </m:r>
                  </m:oMath>
                </a14:m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sobre </a:t>
                </a:r>
                <a14:m>
                  <m:oMath xmlns:m="http://schemas.openxmlformats.org/officeDocument/2006/math">
                    <m:r>
                      <a:rPr lang="es-ES" sz="1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𝑿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sz="1600" b="0" i="1" dirty="0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s-E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la pendiente de la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recta de regresión de </a:t>
                </a:r>
                <a14:m>
                  <m:oMath xmlns:m="http://schemas.openxmlformats.org/officeDocument/2006/math">
                    <m:r>
                      <a:rPr lang="es-ES" sz="1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𝒀</m:t>
                    </m:r>
                  </m:oMath>
                </a14:m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sobre </a:t>
                </a:r>
                <a14:m>
                  <m:oMath xmlns:m="http://schemas.openxmlformats.org/officeDocument/2006/math">
                    <m:r>
                      <a:rPr lang="es-ES" sz="1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𝑿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endParaRPr lang="es-ES" sz="16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ES" sz="1600" dirty="0"/>
                  <a:t>Representa el incremento de y por cada aumento unitario de x</a:t>
                </a: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s-E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blipFill>
                <a:blip r:embed="rId4"/>
                <a:stretch>
                  <a:fillRect l="-498" t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 12">
            <a:extLst>
              <a:ext uri="{FF2B5EF4-FFF2-40B4-BE49-F238E27FC236}">
                <a16:creationId xmlns:a16="http://schemas.microsoft.com/office/drawing/2014/main" id="{3ED86568-B678-442A-AE12-A94FB33F55F9}"/>
              </a:ext>
            </a:extLst>
          </p:cNvPr>
          <p:cNvSpPr/>
          <p:nvPr/>
        </p:nvSpPr>
        <p:spPr>
          <a:xfrm>
            <a:off x="3896743" y="1708513"/>
            <a:ext cx="2477931" cy="747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900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Regresión lineal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3ED86568-B678-442A-AE12-A94FB33F55F9}"/>
              </a:ext>
            </a:extLst>
          </p:cNvPr>
          <p:cNvSpPr/>
          <p:nvPr/>
        </p:nvSpPr>
        <p:spPr>
          <a:xfrm>
            <a:off x="3896743" y="1708513"/>
            <a:ext cx="2477931" cy="747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FFD9F94-20DC-4C6B-BA40-E2939BBA1C61}"/>
              </a:ext>
            </a:extLst>
          </p:cNvPr>
          <p:cNvSpPr/>
          <p:nvPr/>
        </p:nvSpPr>
        <p:spPr>
          <a:xfrm>
            <a:off x="3898924" y="3448050"/>
            <a:ext cx="2477931" cy="747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stomShape 2">
                <a:extLst>
                  <a:ext uri="{FF2B5EF4-FFF2-40B4-BE49-F238E27FC236}">
                    <a16:creationId xmlns:a16="http://schemas.microsoft.com/office/drawing/2014/main" id="{20F6ADC7-04B6-42C4-A6AA-0B1D4482DDFD}"/>
                  </a:ext>
                </a:extLst>
              </p:cNvPr>
              <p:cNvSpPr/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 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coeficiente de regresión de </a:t>
                </a:r>
                <a14:m>
                  <m:oMath xmlns:m="http://schemas.openxmlformats.org/officeDocument/2006/math">
                    <m:r>
                      <a:rPr lang="es-ES" sz="1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𝑿</m:t>
                    </m:r>
                  </m:oMath>
                </a14:m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sobre </a:t>
                </a:r>
                <a14:m>
                  <m:oMath xmlns:m="http://schemas.openxmlformats.org/officeDocument/2006/math">
                    <m:r>
                      <a:rPr lang="es-ES" sz="1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𝒀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sz="1600" b="0" i="1" dirty="0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s-E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 forma análoga con el método de los mínimos cuadrados, podría calcularse la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recta de regresión de </a:t>
                </a:r>
                <a14:m>
                  <m:oMath xmlns:m="http://schemas.openxmlformats.org/officeDocument/2006/math">
                    <m:r>
                      <a:rPr lang="es-ES" sz="1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𝑿</m:t>
                    </m:r>
                  </m:oMath>
                </a14:m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sobre </a:t>
                </a:r>
                <a14:m>
                  <m:oMath xmlns:m="http://schemas.openxmlformats.org/officeDocument/2006/math">
                    <m:r>
                      <a:rPr lang="es-E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𝒀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s-E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CustomShape 2">
                <a:extLst>
                  <a:ext uri="{FF2B5EF4-FFF2-40B4-BE49-F238E27FC236}">
                    <a16:creationId xmlns:a16="http://schemas.microsoft.com/office/drawing/2014/main" id="{20F6ADC7-04B6-42C4-A6AA-0B1D4482D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blipFill>
                <a:blip r:embed="rId4"/>
                <a:stretch>
                  <a:fillRect l="-498" t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83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Temario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61655" y="892799"/>
            <a:ext cx="7364105" cy="3921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indent="0">
              <a:lnSpc>
                <a:spcPct val="150000"/>
              </a:lnSpc>
              <a:buNone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TEMA 3: Estadística descriptiva 2. Distribuciones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Tablas de contingencia.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Distribuciones marginales y condicionadas.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Covarianza.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Visualización de los datos. Gráficas de datos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El modelo de regresión lineal simple. Ajuste por mínimos cuadrados.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Correlación lineal.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Otros modelos de regresión y correlación.</a:t>
            </a:r>
            <a:r>
              <a:rPr lang="es-ES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Bondad de ajuste.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s-ES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680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Regresión lineal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recta de regresión de </a:t>
                </a:r>
                <a14:m>
                  <m:oMath xmlns:m="http://schemas.openxmlformats.org/officeDocument/2006/math">
                    <m:r>
                      <a:rPr lang="es-ES" sz="1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𝒀</m:t>
                    </m:r>
                  </m:oMath>
                </a14:m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sobre </a:t>
                </a:r>
                <a14:m>
                  <m:oMath xmlns:m="http://schemas.openxmlformats.org/officeDocument/2006/math">
                    <m:r>
                      <a:rPr lang="es-ES" sz="1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𝑿</m:t>
                    </m:r>
                  </m:oMath>
                </a14:m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 calcula, por tanto, </a:t>
                </a: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E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acc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s-E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E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16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acc>
                      <m:r>
                        <a:rPr lang="es-E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 forma análoga con el método de los mínimos cuadrados, podría calcularse la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recta de regresión de </a:t>
                </a:r>
                <a14:m>
                  <m:oMath xmlns:m="http://schemas.openxmlformats.org/officeDocument/2006/math">
                    <m:r>
                      <a:rPr lang="es-ES" sz="1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𝑿</m:t>
                    </m:r>
                  </m:oMath>
                </a14:m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sobre </a:t>
                </a:r>
                <a14:m>
                  <m:oMath xmlns:m="http://schemas.openxmlformats.org/officeDocument/2006/math">
                    <m:r>
                      <a:rPr lang="es-E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𝒀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E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16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acc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s-E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E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acc>
                      <m:r>
                        <a:rPr lang="es-E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s-E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blipFill>
                <a:blip r:embed="rId4"/>
                <a:stretch>
                  <a:fillRect l="-498" t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 12">
            <a:extLst>
              <a:ext uri="{FF2B5EF4-FFF2-40B4-BE49-F238E27FC236}">
                <a16:creationId xmlns:a16="http://schemas.microsoft.com/office/drawing/2014/main" id="{3ED86568-B678-442A-AE12-A94FB33F55F9}"/>
              </a:ext>
            </a:extLst>
          </p:cNvPr>
          <p:cNvSpPr/>
          <p:nvPr/>
        </p:nvSpPr>
        <p:spPr>
          <a:xfrm>
            <a:off x="3896743" y="1708513"/>
            <a:ext cx="2477931" cy="747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FFD9F94-20DC-4C6B-BA40-E2939BBA1C61}"/>
              </a:ext>
            </a:extLst>
          </p:cNvPr>
          <p:cNvSpPr/>
          <p:nvPr/>
        </p:nvSpPr>
        <p:spPr>
          <a:xfrm>
            <a:off x="3898924" y="3448050"/>
            <a:ext cx="2477931" cy="747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929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Regresión lineal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14" name="CustomShape 2">
            <a:extLst>
              <a:ext uri="{FF2B5EF4-FFF2-40B4-BE49-F238E27FC236}">
                <a16:creationId xmlns:a16="http://schemas.microsoft.com/office/drawing/2014/main" id="{1715F47E-F7A1-46A2-BE08-E9A81E616C2B}"/>
              </a:ext>
            </a:extLst>
          </p:cNvPr>
          <p:cNvSpPr/>
          <p:nvPr/>
        </p:nvSpPr>
        <p:spPr>
          <a:xfrm>
            <a:off x="1488720" y="1045199"/>
            <a:ext cx="733704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s-E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endParaRPr lang="es-ES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B99BC7-F27F-4AD1-B5CF-90472F46C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389" y="1045199"/>
            <a:ext cx="4353618" cy="35970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4827DED-61DC-4C2D-8F16-D8A78FD19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057" y="1378130"/>
            <a:ext cx="2859107" cy="2818311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DF37265-D217-44D8-9CF4-49784B193B96}"/>
              </a:ext>
            </a:extLst>
          </p:cNvPr>
          <p:cNvCxnSpPr>
            <a:cxnSpLocks/>
          </p:cNvCxnSpPr>
          <p:nvPr/>
        </p:nvCxnSpPr>
        <p:spPr>
          <a:xfrm flipH="1" flipV="1">
            <a:off x="5349240" y="2096589"/>
            <a:ext cx="725818" cy="11821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B1B4AFB-BA74-4DC9-86C1-0C672E6DE9B5}"/>
              </a:ext>
            </a:extLst>
          </p:cNvPr>
          <p:cNvCxnSpPr>
            <a:cxnSpLocks/>
          </p:cNvCxnSpPr>
          <p:nvPr/>
        </p:nvCxnSpPr>
        <p:spPr>
          <a:xfrm flipH="1" flipV="1">
            <a:off x="4931229" y="1882115"/>
            <a:ext cx="1158389" cy="183321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156D40F-A1F9-460D-846F-184B965343C5}"/>
              </a:ext>
            </a:extLst>
          </p:cNvPr>
          <p:cNvCxnSpPr>
            <a:cxnSpLocks/>
          </p:cNvCxnSpPr>
          <p:nvPr/>
        </p:nvCxnSpPr>
        <p:spPr>
          <a:xfrm flipH="1" flipV="1">
            <a:off x="3836137" y="2720314"/>
            <a:ext cx="1158389" cy="183321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EF751DA-77FD-462C-899A-006A9F1D3DEC}"/>
              </a:ext>
            </a:extLst>
          </p:cNvPr>
          <p:cNvSpPr txBox="1"/>
          <p:nvPr/>
        </p:nvSpPr>
        <p:spPr>
          <a:xfrm>
            <a:off x="4572000" y="4529372"/>
            <a:ext cx="21080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centro de gravedad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222874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Regresión lineal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88720" y="758880"/>
                <a:ext cx="7337040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Propiedades de las rectas de regresión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𝑦𝑥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s-E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s-E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 el coeficiente de regresión de y sobre x y es el incremento que experimenta la variable y cuando la variable x aumenta en una unidad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𝑥𝑦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s-E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s-E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600" b="0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y</m:t>
                            </m:r>
                          </m:sub>
                          <m:sup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 el coeficiente de regresión de x sobre y :es el incremento que experimenta la variable x cuando la variable y aumenta en una unidad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s-E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s-E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6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son las pendientes de las rectas de regresión. </a:t>
                </a: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s-ES" sz="1400" dirty="0">
                    <a:solidFill>
                      <a:schemeClr val="accent1">
                        <a:lumMod val="50000"/>
                      </a:schemeClr>
                    </a:solidFill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𝑥𝑦</m:t>
                        </m:r>
                      </m:sub>
                    </m:sSub>
                    <m:r>
                      <a:rPr lang="es-E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dependencia directa (positiva) 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grandes valores de x, grandes valores de y.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𝑥𝑦</m:t>
                        </m:r>
                      </m:sub>
                    </m:sSub>
                    <m:r>
                      <a:rPr lang="es-E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independientes 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 existe una relación lineal entre las dos variables estudiadas.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𝑥𝑦</m:t>
                        </m:r>
                      </m:sub>
                    </m:sSub>
                    <m:r>
                      <a:rPr lang="es-E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&lt;0</m:t>
                    </m:r>
                  </m:oMath>
                </a14:m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dependencia inversa (negativa) 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grandes valores de x, pequeños valores de y.</a:t>
                </a: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Las dos rectas se cortan en el llamado centro de gravedad de la distribución que coincide con el punto </a:t>
                </a:r>
                <a14:m>
                  <m:oMath xmlns:m="http://schemas.openxmlformats.org/officeDocument/2006/math">
                    <m:r>
                      <a:rPr lang="es-E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s-E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acc>
                    <m:r>
                      <a:rPr lang="es-E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s-E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acc>
                    <m:r>
                      <a:rPr lang="es-E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s-E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758880"/>
                <a:ext cx="7337040" cy="3900873"/>
              </a:xfrm>
              <a:prstGeom prst="rect">
                <a:avLst/>
              </a:prstGeom>
              <a:blipFill>
                <a:blip r:embed="rId4"/>
                <a:stretch>
                  <a:fillRect l="-498" t="-469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242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Regresión lineal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93911" y="892799"/>
            <a:ext cx="7331849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Ejemplo 1: </a:t>
            </a:r>
          </a:p>
          <a:p>
            <a:endParaRPr lang="es-E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s-ES" sz="1200" dirty="0">
                <a:solidFill>
                  <a:schemeClr val="accent2">
                    <a:lumMod val="50000"/>
                  </a:schemeClr>
                </a:solidFill>
              </a:rPr>
              <a:t>Dados los siguientes datos sobre ingresos y consumo de un grupo de familias al cabo de un mes (en cientos de euros), se pide construir las rectas de regresión:</a:t>
            </a:r>
          </a:p>
          <a:p>
            <a:endParaRPr lang="es-ES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ES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ES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ES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ES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ES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ES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s-ES" sz="1200" dirty="0"/>
              <a:t>Nuestro objetivo será, </a:t>
            </a:r>
          </a:p>
          <a:p>
            <a:endParaRPr lang="es-ES" sz="1200" dirty="0"/>
          </a:p>
          <a:p>
            <a:pPr marL="228600" indent="-228600">
              <a:buFont typeface="+mj-lt"/>
              <a:buAutoNum type="arabicPeriod"/>
            </a:pPr>
            <a:r>
              <a:rPr lang="es-ES" sz="1200" dirty="0"/>
              <a:t>Calcular los estadísticos necesarios </a:t>
            </a:r>
            <a:r>
              <a:rPr lang="es-ES" sz="1200" dirty="0">
                <a:sym typeface="Wingdings" panose="05000000000000000000" pitchFamily="2" charset="2"/>
              </a:rPr>
              <a:t> medias, varianzas, covarianzas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sym typeface="Wingdings" panose="05000000000000000000" pitchFamily="2" charset="2"/>
              </a:rPr>
              <a:t>Calcular las rectas</a:t>
            </a:r>
            <a:endParaRPr lang="es-ES" sz="1200" dirty="0"/>
          </a:p>
          <a:p>
            <a:endParaRPr lang="es-ES" sz="1600" b="1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530EF773-D3B6-4317-A599-F6B2D70E5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0657"/>
              </p:ext>
            </p:extLst>
          </p:nvPr>
        </p:nvGraphicFramePr>
        <p:xfrm>
          <a:off x="1358537" y="2155369"/>
          <a:ext cx="7249891" cy="3954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8914">
                  <a:extLst>
                    <a:ext uri="{9D8B030D-6E8A-4147-A177-3AD203B41FA5}">
                      <a16:colId xmlns:a16="http://schemas.microsoft.com/office/drawing/2014/main" val="763485879"/>
                    </a:ext>
                  </a:extLst>
                </a:gridCol>
                <a:gridCol w="505526">
                  <a:extLst>
                    <a:ext uri="{9D8B030D-6E8A-4147-A177-3AD203B41FA5}">
                      <a16:colId xmlns:a16="http://schemas.microsoft.com/office/drawing/2014/main" val="3482293596"/>
                    </a:ext>
                  </a:extLst>
                </a:gridCol>
                <a:gridCol w="529046">
                  <a:extLst>
                    <a:ext uri="{9D8B030D-6E8A-4147-A177-3AD203B41FA5}">
                      <a16:colId xmlns:a16="http://schemas.microsoft.com/office/drawing/2014/main" val="1678510622"/>
                    </a:ext>
                  </a:extLst>
                </a:gridCol>
                <a:gridCol w="529046">
                  <a:extLst>
                    <a:ext uri="{9D8B030D-6E8A-4147-A177-3AD203B41FA5}">
                      <a16:colId xmlns:a16="http://schemas.microsoft.com/office/drawing/2014/main" val="493218051"/>
                    </a:ext>
                  </a:extLst>
                </a:gridCol>
                <a:gridCol w="495887">
                  <a:extLst>
                    <a:ext uri="{9D8B030D-6E8A-4147-A177-3AD203B41FA5}">
                      <a16:colId xmlns:a16="http://schemas.microsoft.com/office/drawing/2014/main" val="1383967581"/>
                    </a:ext>
                  </a:extLst>
                </a:gridCol>
                <a:gridCol w="557684">
                  <a:extLst>
                    <a:ext uri="{9D8B030D-6E8A-4147-A177-3AD203B41FA5}">
                      <a16:colId xmlns:a16="http://schemas.microsoft.com/office/drawing/2014/main" val="3474551788"/>
                    </a:ext>
                  </a:extLst>
                </a:gridCol>
                <a:gridCol w="557684">
                  <a:extLst>
                    <a:ext uri="{9D8B030D-6E8A-4147-A177-3AD203B41FA5}">
                      <a16:colId xmlns:a16="http://schemas.microsoft.com/office/drawing/2014/main" val="2987624689"/>
                    </a:ext>
                  </a:extLst>
                </a:gridCol>
                <a:gridCol w="557684">
                  <a:extLst>
                    <a:ext uri="{9D8B030D-6E8A-4147-A177-3AD203B41FA5}">
                      <a16:colId xmlns:a16="http://schemas.microsoft.com/office/drawing/2014/main" val="1952605006"/>
                    </a:ext>
                  </a:extLst>
                </a:gridCol>
                <a:gridCol w="557684">
                  <a:extLst>
                    <a:ext uri="{9D8B030D-6E8A-4147-A177-3AD203B41FA5}">
                      <a16:colId xmlns:a16="http://schemas.microsoft.com/office/drawing/2014/main" val="2238152066"/>
                    </a:ext>
                  </a:extLst>
                </a:gridCol>
                <a:gridCol w="557684">
                  <a:extLst>
                    <a:ext uri="{9D8B030D-6E8A-4147-A177-3AD203B41FA5}">
                      <a16:colId xmlns:a16="http://schemas.microsoft.com/office/drawing/2014/main" val="670366725"/>
                    </a:ext>
                  </a:extLst>
                </a:gridCol>
                <a:gridCol w="557684">
                  <a:extLst>
                    <a:ext uri="{9D8B030D-6E8A-4147-A177-3AD203B41FA5}">
                      <a16:colId xmlns:a16="http://schemas.microsoft.com/office/drawing/2014/main" val="1239870094"/>
                    </a:ext>
                  </a:extLst>
                </a:gridCol>
                <a:gridCol w="557684">
                  <a:extLst>
                    <a:ext uri="{9D8B030D-6E8A-4147-A177-3AD203B41FA5}">
                      <a16:colId xmlns:a16="http://schemas.microsoft.com/office/drawing/2014/main" val="1786157370"/>
                    </a:ext>
                  </a:extLst>
                </a:gridCol>
                <a:gridCol w="557684">
                  <a:extLst>
                    <a:ext uri="{9D8B030D-6E8A-4147-A177-3AD203B41FA5}">
                      <a16:colId xmlns:a16="http://schemas.microsoft.com/office/drawing/2014/main" val="4292489803"/>
                    </a:ext>
                  </a:extLst>
                </a:gridCol>
              </a:tblGrid>
              <a:tr h="19772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Ingresos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7903358"/>
                  </a:ext>
                </a:extLst>
              </a:tr>
              <a:tr h="19772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Consumo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956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809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Regresión lineal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93911" y="892799"/>
            <a:ext cx="7331849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Ejemplo 1: </a:t>
            </a:r>
          </a:p>
          <a:p>
            <a:endParaRPr lang="es-E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ES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ES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ES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ES" sz="1600" b="1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5">
                <a:extLst>
                  <a:ext uri="{FF2B5EF4-FFF2-40B4-BE49-F238E27FC236}">
                    <a16:creationId xmlns:a16="http://schemas.microsoft.com/office/drawing/2014/main" id="{12ABA661-6A70-4987-B411-CAC0EB2092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286963"/>
                  </p:ext>
                </p:extLst>
              </p:nvPr>
            </p:nvGraphicFramePr>
            <p:xfrm>
              <a:off x="1469574" y="1381941"/>
              <a:ext cx="3696790" cy="32268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358">
                      <a:extLst>
                        <a:ext uri="{9D8B030D-6E8A-4147-A177-3AD203B41FA5}">
                          <a16:colId xmlns:a16="http://schemas.microsoft.com/office/drawing/2014/main" val="1568526620"/>
                        </a:ext>
                      </a:extLst>
                    </a:gridCol>
                    <a:gridCol w="739358">
                      <a:extLst>
                        <a:ext uri="{9D8B030D-6E8A-4147-A177-3AD203B41FA5}">
                          <a16:colId xmlns:a16="http://schemas.microsoft.com/office/drawing/2014/main" val="1314295045"/>
                        </a:ext>
                      </a:extLst>
                    </a:gridCol>
                    <a:gridCol w="739358">
                      <a:extLst>
                        <a:ext uri="{9D8B030D-6E8A-4147-A177-3AD203B41FA5}">
                          <a16:colId xmlns:a16="http://schemas.microsoft.com/office/drawing/2014/main" val="1524879794"/>
                        </a:ext>
                      </a:extLst>
                    </a:gridCol>
                    <a:gridCol w="739358">
                      <a:extLst>
                        <a:ext uri="{9D8B030D-6E8A-4147-A177-3AD203B41FA5}">
                          <a16:colId xmlns:a16="http://schemas.microsoft.com/office/drawing/2014/main" val="2646129085"/>
                        </a:ext>
                      </a:extLst>
                    </a:gridCol>
                    <a:gridCol w="739358">
                      <a:extLst>
                        <a:ext uri="{9D8B030D-6E8A-4147-A177-3AD203B41FA5}">
                          <a16:colId xmlns:a16="http://schemas.microsoft.com/office/drawing/2014/main" val="1083250073"/>
                        </a:ext>
                      </a:extLst>
                    </a:gridCol>
                  </a:tblGrid>
                  <a:tr h="240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ES" sz="1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s-ES" sz="1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000" dirty="0" err="1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ES" sz="1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s-ES" sz="1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s-ES" sz="1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s-ES" sz="1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ES" sz="1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s-ES" sz="1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00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40937101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100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80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40701932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225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196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210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54721192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400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169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260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91480044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625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125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26103691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625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100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250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02073435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625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400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500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676520907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23490151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169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65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23463364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49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144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84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48917570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36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48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052251219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144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100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120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65172844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225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196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210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54829999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b="1" dirty="0"/>
                            <a:t>179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b="1" dirty="0"/>
                            <a:t>129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b="1" dirty="0"/>
                            <a:t>3.251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b="1" dirty="0"/>
                            <a:t>1.583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b="1" dirty="0"/>
                            <a:t>2.016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781492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5">
                <a:extLst>
                  <a:ext uri="{FF2B5EF4-FFF2-40B4-BE49-F238E27FC236}">
                    <a16:creationId xmlns:a16="http://schemas.microsoft.com/office/drawing/2014/main" id="{12ABA661-6A70-4987-B411-CAC0EB2092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286963"/>
                  </p:ext>
                </p:extLst>
              </p:nvPr>
            </p:nvGraphicFramePr>
            <p:xfrm>
              <a:off x="1469574" y="1381941"/>
              <a:ext cx="3696790" cy="32268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358">
                      <a:extLst>
                        <a:ext uri="{9D8B030D-6E8A-4147-A177-3AD203B41FA5}">
                          <a16:colId xmlns:a16="http://schemas.microsoft.com/office/drawing/2014/main" val="1568526620"/>
                        </a:ext>
                      </a:extLst>
                    </a:gridCol>
                    <a:gridCol w="739358">
                      <a:extLst>
                        <a:ext uri="{9D8B030D-6E8A-4147-A177-3AD203B41FA5}">
                          <a16:colId xmlns:a16="http://schemas.microsoft.com/office/drawing/2014/main" val="1314295045"/>
                        </a:ext>
                      </a:extLst>
                    </a:gridCol>
                    <a:gridCol w="739358">
                      <a:extLst>
                        <a:ext uri="{9D8B030D-6E8A-4147-A177-3AD203B41FA5}">
                          <a16:colId xmlns:a16="http://schemas.microsoft.com/office/drawing/2014/main" val="1524879794"/>
                        </a:ext>
                      </a:extLst>
                    </a:gridCol>
                    <a:gridCol w="739358">
                      <a:extLst>
                        <a:ext uri="{9D8B030D-6E8A-4147-A177-3AD203B41FA5}">
                          <a16:colId xmlns:a16="http://schemas.microsoft.com/office/drawing/2014/main" val="2646129085"/>
                        </a:ext>
                      </a:extLst>
                    </a:gridCol>
                    <a:gridCol w="739358">
                      <a:extLst>
                        <a:ext uri="{9D8B030D-6E8A-4147-A177-3AD203B41FA5}">
                          <a16:colId xmlns:a16="http://schemas.microsoft.com/office/drawing/2014/main" val="1083250073"/>
                        </a:ext>
                      </a:extLst>
                    </a:gridCol>
                  </a:tblGrid>
                  <a:tr h="240999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826" t="-2500" r="-404959" b="-12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0000" t="-2500" r="-301639" b="-12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1653" t="-2500" r="-204132" b="-12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99180" t="-2500" r="-102459" b="-12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402479" t="-2500" r="-3306" b="-12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937101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100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80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40701932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225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196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210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54721192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400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169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260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91480044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625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125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26103691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625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100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250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02073435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625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400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500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676520907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23490151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169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65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23463364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49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144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84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48917570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36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48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052251219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144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100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120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65172844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225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196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dirty="0"/>
                            <a:t>210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54829999"/>
                      </a:ext>
                    </a:extLst>
                  </a:tr>
                  <a:tr h="2296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b="1" dirty="0"/>
                            <a:t>179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b="1" dirty="0"/>
                            <a:t>129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b="1" dirty="0"/>
                            <a:t>3.251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b="1" dirty="0"/>
                            <a:t>1.583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00" b="1" dirty="0"/>
                            <a:t>2.016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781492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2E6BE23-EC21-4151-9471-767CC8BEF536}"/>
                  </a:ext>
                </a:extLst>
              </p:cNvPr>
              <p:cNvSpPr txBox="1"/>
              <p:nvPr/>
            </p:nvSpPr>
            <p:spPr>
              <a:xfrm>
                <a:off x="5392191" y="1639647"/>
                <a:ext cx="3608124" cy="2670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179</m:t>
                          </m:r>
                        </m:num>
                        <m:den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s-ES" sz="1200" i="1">
                          <a:latin typeface="Cambria Math" panose="02040503050406030204" pitchFamily="18" charset="0"/>
                        </a:rPr>
                        <m:t>=14,92</m:t>
                      </m:r>
                    </m:oMath>
                  </m:oMathPara>
                </a14:m>
                <a:endParaRPr lang="es-E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129</m:t>
                          </m:r>
                        </m:num>
                        <m:den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s-ES" sz="1200" i="1">
                          <a:latin typeface="Cambria Math" panose="02040503050406030204" pitchFamily="18" charset="0"/>
                        </a:rPr>
                        <m:t>=10,75</m:t>
                      </m:r>
                    </m:oMath>
                  </m:oMathPara>
                </a14:m>
                <a:endParaRPr lang="es-ES" sz="1200" i="1" dirty="0">
                  <a:latin typeface="Cambria Math" panose="02040503050406030204" pitchFamily="18" charset="0"/>
                </a:endParaRPr>
              </a:p>
              <a:p>
                <a:endParaRPr lang="es-ES" sz="1200" i="1" dirty="0">
                  <a:latin typeface="Cambria Math" panose="02040503050406030204" pitchFamily="18" charset="0"/>
                </a:endParaRPr>
              </a:p>
              <a:p>
                <a:endParaRPr lang="es-E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2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12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s-E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s-E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1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3251</m:t>
                          </m:r>
                        </m:num>
                        <m:den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s-ES" sz="1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sz="1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200" i="1" dirty="0">
                                  <a:latin typeface="Cambria Math" panose="02040503050406030204" pitchFamily="18" charset="0"/>
                                </a:rPr>
                                <m:t>14,917</m:t>
                              </m:r>
                            </m:e>
                          </m:d>
                        </m:e>
                        <m:sup>
                          <m:r>
                            <a:rPr lang="es-E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" sz="1200" dirty="0">
                          <a:latin typeface="Cambria Math" panose="02040503050406030204" pitchFamily="18" charset="0"/>
                        </a:rPr>
                        <m:t>48,4</m:t>
                      </m:r>
                    </m:oMath>
                  </m:oMathPara>
                </a14:m>
                <a:endParaRPr lang="es-ES" sz="12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2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12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s-E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s-E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1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s-ES" sz="1200" dirty="0">
                              <a:latin typeface="Cambria Math" panose="02040503050406030204" pitchFamily="18" charset="0"/>
                            </a:rPr>
                            <m:t>1583</m:t>
                          </m:r>
                        </m:num>
                        <m:den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s-ES" sz="1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sz="1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200" i="1" dirty="0">
                                  <a:latin typeface="Cambria Math" panose="02040503050406030204" pitchFamily="18" charset="0"/>
                                </a:rPr>
                                <m:t>10,75</m:t>
                              </m:r>
                            </m:e>
                          </m:d>
                        </m:e>
                        <m:sup>
                          <m:r>
                            <a:rPr lang="es-E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" sz="1200" dirty="0">
                          <a:latin typeface="Cambria Math" panose="02040503050406030204" pitchFamily="18" charset="0"/>
                        </a:rPr>
                        <m:t>16,35</m:t>
                      </m:r>
                    </m:oMath>
                  </m:oMathPara>
                </a14:m>
                <a:endParaRPr lang="es-ES" sz="1200" dirty="0">
                  <a:latin typeface="Cambria Math" panose="02040503050406030204" pitchFamily="18" charset="0"/>
                </a:endParaRPr>
              </a:p>
              <a:p>
                <a:endParaRPr lang="es-ES" sz="1200" i="1" dirty="0">
                  <a:latin typeface="Cambria Math" panose="02040503050406030204" pitchFamily="18" charset="0"/>
                </a:endParaRPr>
              </a:p>
              <a:p>
                <a:endParaRPr lang="es-E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1200" i="1" dirty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s-E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12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s-ES" sz="1200" dirty="0">
                              <a:latin typeface="Cambria Math" panose="02040503050406030204" pitchFamily="18" charset="0"/>
                            </a:rPr>
                            <m:t>2016</m:t>
                          </m:r>
                        </m:num>
                        <m:den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s-ES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14,92·10,75=7,64</m:t>
                      </m:r>
                    </m:oMath>
                  </m:oMathPara>
                </a14:m>
                <a:endParaRPr lang="es-E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2E6BE23-EC21-4151-9471-767CC8BEF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191" y="1639647"/>
                <a:ext cx="3608124" cy="2670859"/>
              </a:xfrm>
              <a:prstGeom prst="rect">
                <a:avLst/>
              </a:prstGeom>
              <a:blipFill>
                <a:blip r:embed="rId5"/>
                <a:stretch>
                  <a:fillRect t="-10274" b="-890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1395708-D8DF-4B42-831B-4198BAB79EA7}"/>
              </a:ext>
            </a:extLst>
          </p:cNvPr>
          <p:cNvCxnSpPr/>
          <p:nvPr/>
        </p:nvCxnSpPr>
        <p:spPr>
          <a:xfrm>
            <a:off x="5590903" y="2571750"/>
            <a:ext cx="27105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ED42786-A708-4A63-B6A4-6AEC9E412E1C}"/>
              </a:ext>
            </a:extLst>
          </p:cNvPr>
          <p:cNvCxnSpPr/>
          <p:nvPr/>
        </p:nvCxnSpPr>
        <p:spPr>
          <a:xfrm>
            <a:off x="5593084" y="3729993"/>
            <a:ext cx="27105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5204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Regresión lineal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93911" y="892799"/>
                <a:ext cx="7331849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Ejemplo 1: </a:t>
                </a:r>
              </a:p>
              <a:p>
                <a:endParaRPr lang="es-ES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Recta de regresión de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sobre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s-ES" sz="16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s-ES" sz="16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s-ES" sz="1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10,75</m:t>
                      </m:r>
                      <m:r>
                        <m:rPr>
                          <m:nor/>
                        </m:rPr>
                        <a:rPr lang="es-ES" sz="1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7,64</m:t>
                          </m:r>
                        </m:num>
                        <m:den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48,4</m:t>
                          </m:r>
                        </m:den>
                      </m:f>
                      <m:r>
                        <m:rPr>
                          <m:nor/>
                        </m:rPr>
                        <a:rPr lang="es-ES" sz="1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s-E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−14,92</m:t>
                          </m:r>
                        </m:e>
                      </m:d>
                      <m:r>
                        <a:rPr lang="es-ES" sz="16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=0,158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+8,392</m:t>
                      </m:r>
                    </m:oMath>
                  </m:oMathPara>
                </a14:m>
                <a:endParaRPr lang="es-ES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s-ES" sz="12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cada 100 euros más de ingresos, estas familias gastan 15,79 euros más</a:t>
                </a: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Recta de regresión de </a:t>
                </a:r>
                <a14:m>
                  <m:oMath xmlns:m="http://schemas.openxmlformats.org/officeDocument/2006/math">
                    <m:r>
                      <a:rPr lang="es-E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sobre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s-ES" sz="16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E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16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acc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s-E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s-E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E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E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acc>
                      <m:r>
                        <a:rPr lang="es-E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s-ES" sz="1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14,92</m:t>
                      </m:r>
                      <m:r>
                        <m:rPr>
                          <m:nor/>
                        </m:rPr>
                        <a:rPr lang="es-ES" sz="1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7,64</m:t>
                          </m:r>
                        </m:num>
                        <m:den>
                          <m:r>
                            <a:rPr lang="es-ES" sz="1600" b="0" i="1" dirty="0" smtClean="0">
                              <a:latin typeface="Cambria Math" panose="02040503050406030204" pitchFamily="18" charset="0"/>
                            </a:rPr>
                            <m:t>16,35</m:t>
                          </m:r>
                        </m:den>
                      </m:f>
                      <m:r>
                        <m:rPr>
                          <m:nor/>
                        </m:rPr>
                        <a:rPr lang="es-ES" sz="1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s-E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−10,75</m:t>
                          </m:r>
                        </m:e>
                      </m:d>
                      <m:r>
                        <a:rPr lang="es-ES" sz="16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=0,467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+9,9</m:t>
                      </m:r>
                    </m:oMath>
                  </m:oMathPara>
                </a14:m>
                <a:endParaRPr lang="es-ES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s-ES" sz="12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cada 100 euros más de consumo, los ingresos familiares son 46,7 euros mayores</a:t>
                </a:r>
              </a:p>
              <a:p>
                <a:endParaRPr lang="es-ES" sz="105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05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s-ES" sz="1600" b="1" dirty="0"/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11" y="892799"/>
                <a:ext cx="7331849" cy="3900873"/>
              </a:xfrm>
              <a:prstGeom prst="rect">
                <a:avLst/>
              </a:prstGeom>
              <a:blipFill>
                <a:blip r:embed="rId3"/>
                <a:stretch>
                  <a:fillRect l="-499" t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67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Temario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61655" y="892799"/>
            <a:ext cx="7364105" cy="3921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indent="0">
              <a:lnSpc>
                <a:spcPct val="150000"/>
              </a:lnSpc>
              <a:buNone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TEMA 3: Estadística descriptiva 2. Distribuciones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Variables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Tablas de contingencia.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Distribuciones marginales y condicionadas.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Covarianza.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Visualización de los datos. Gráficas de datos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El modelo de regresión lineal simple. Ajuste por mínimos cuadrados.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Correlación lineal.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Otros modelos de regresión y correlación.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Bondad de ajuste.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s-ES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57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Correlación lineal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93911" y="892799"/>
                <a:ext cx="7331849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 </a:t>
                </a:r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Coeficiente de correlación lineal de Pearson </a:t>
                </a:r>
                <a14:m>
                  <m:oMath xmlns:m="http://schemas.openxmlformats.org/officeDocument/2006/math">
                    <m:r>
                      <a:rPr lang="es-ES" b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s-ES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</m:t>
                        </m:r>
                      </m:e>
                      <m:sub>
                        <m:r>
                          <a:rPr lang="es-ES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𝒙𝒚</m:t>
                        </m:r>
                      </m:sub>
                    </m:sSub>
                    <m:r>
                      <a:rPr lang="es-ES" b="1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𝒓</m:t>
                    </m:r>
                    <m:r>
                      <a:rPr lang="es-ES" b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mide el grado de interdependencia entre las dos variables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s-ES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·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05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05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Nota: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16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16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dependencia directa (positiva)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16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16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independientes</a:t>
                </a: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16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16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dependencia inversa (negativa)</a:t>
                </a:r>
              </a:p>
              <a:p>
                <a:pPr lvl="1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Importante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>
                          <a:latin typeface="Cambria Math" panose="02040503050406030204" pitchFamily="18" charset="0"/>
                        </a:rPr>
                        <m:t>−1≤</m:t>
                      </m:r>
                      <m:r>
                        <a:rPr lang="es-ES" sz="160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60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s-ES" sz="1600" b="1" dirty="0"/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11" y="892799"/>
                <a:ext cx="7331849" cy="3900873"/>
              </a:xfrm>
              <a:prstGeom prst="rect">
                <a:avLst/>
              </a:prstGeom>
              <a:blipFill>
                <a:blip r:embed="rId3"/>
                <a:stretch>
                  <a:fillRect l="-499" t="-6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5041061-BDF7-4400-A2B4-F75E87B36392}"/>
              </a:ext>
            </a:extLst>
          </p:cNvPr>
          <p:cNvSpPr/>
          <p:nvPr/>
        </p:nvSpPr>
        <p:spPr>
          <a:xfrm>
            <a:off x="3735638" y="3774621"/>
            <a:ext cx="2477931" cy="747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307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Correlación lineal </a:t>
            </a:r>
            <a:r>
              <a:rPr lang="es-ES" sz="2400" spc="-1" dirty="0">
                <a:solidFill>
                  <a:srgbClr val="5B9BD5"/>
                </a:solidFill>
                <a:latin typeface="Calibri Light"/>
              </a:rPr>
              <a:t>(interpretación)</a:t>
            </a:r>
            <a:endParaRPr lang="es-E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93911" y="892799"/>
            <a:ext cx="7331849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ES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ES" sz="1600" b="1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A67319F-1724-4B05-8905-74E3E2DAD3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12306" r="731" b="1398"/>
          <a:stretch/>
        </p:blipFill>
        <p:spPr>
          <a:xfrm>
            <a:off x="2065177" y="3469154"/>
            <a:ext cx="6189315" cy="156309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A67DEE2-5287-4C36-B4AD-FE4186C0A2B6}"/>
              </a:ext>
            </a:extLst>
          </p:cNvPr>
          <p:cNvSpPr txBox="1"/>
          <p:nvPr/>
        </p:nvSpPr>
        <p:spPr>
          <a:xfrm>
            <a:off x="1386297" y="892799"/>
            <a:ext cx="7439463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14300"/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Caso 1: r = +1 </a:t>
            </a:r>
            <a:r>
              <a:rPr lang="es-E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-1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Interdependencia total y directa (r=1) o inversa (r=-1) entre las variables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Los valores observados coinciden con los teóricos y la recta de regresión pasa por los puntos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Toda la variabilidad de Y queda explicada por X mediante el ajuste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El ajuste es perfecto, todos los errores son 0 y la fiabilidad de las predicciones será del 100%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Las 2 rectas de regresión son coincidentes</a:t>
            </a:r>
          </a:p>
          <a:p>
            <a:pPr marL="0" lvl="1"/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Caso 2: r = 0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Interdependencia nula:  variables incorreladas. La independencia lineal es nula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Los valores observados están completamente alejados de los teóricos y la recta de regresión pasa muy alejada de la nube de puntos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El ajuste es nulo y la fiabilidad de cualquier predicción que hagamos con él será 0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Ninguna variabilidad de Y queda explicada por X mediante el ajuste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Las 2 rectas de regresión son perpendiculares</a:t>
            </a:r>
          </a:p>
          <a:p>
            <a:pPr marL="342900" lvl="1"/>
            <a:endParaRPr lang="es-E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073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Temario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61655" y="892799"/>
            <a:ext cx="7364105" cy="3921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indent="0">
              <a:lnSpc>
                <a:spcPct val="150000"/>
              </a:lnSpc>
              <a:buNone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TEMA 3: Estadística descriptiva 2. Distribuciones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Variables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Tablas de contingencia.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Distribuciones marginales y condicionadas.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Covarianza.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Visualización de los datos. Gráficas de datos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El modelo de regresión lineal simple. Ajuste por mínimos cuadrados.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Correlación lineal.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Otros modelos de regresión y correlación.</a:t>
            </a:r>
            <a:endParaRPr lang="es-E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Bondad de ajuste.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93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13916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Variables bidimensionales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Variable estadística bidimensional</a:t>
                </a:r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Surge cuando se estudian 2 características en una misma población.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decir, dos variables estadísticas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donde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toma los valores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toma los valores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Así, las observaciones de la variable estadística bidimensional serán </a:t>
                </a:r>
                <a14:m>
                  <m:oMath xmlns:m="http://schemas.openxmlformats.org/officeDocument/2006/math">
                    <m:r>
                      <a:rPr lang="es-ES" sz="16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s-E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={1,…,</m:t>
                    </m:r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siendo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el número de individuos muestreados (el tamaño muestral).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pueden ser discretas o continuas o una discreta y una continua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variable estadística bidimensional es cuantitativa cuando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toman valores numéricos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1"/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Ejemplos:</a:t>
                </a:r>
              </a:p>
              <a:p>
                <a:pPr marL="358775"/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Muestra de 500 alumnos </a:t>
                </a:r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(X </a:t>
                </a:r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altura (cm), Y = talla de zapato)</a:t>
                </a:r>
              </a:p>
              <a:p>
                <a:pPr marL="358775"/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Muestra de 50 familias </a:t>
                </a:r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(</a:t>
                </a:r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 = salario total, Y = número de hijos)</a:t>
                </a:r>
              </a:p>
              <a:p>
                <a:pPr marL="358775"/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Muestra de 1000 empleados </a:t>
                </a:r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(</a:t>
                </a:r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 = años trabajados en la empresa, Y = remuneración anual) Muestra de 30 niños de una escuela </a:t>
                </a:r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(</a:t>
                </a:r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 = peso en kg, Y = altura en cm)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blipFill>
                <a:blip r:embed="rId3"/>
                <a:stretch>
                  <a:fillRect l="-745" t="-7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922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b="0" strike="noStrike" spc="-1" dirty="0">
                <a:solidFill>
                  <a:srgbClr val="5B9BD5"/>
                </a:solidFill>
                <a:latin typeface="Calibri Light"/>
              </a:rPr>
              <a:t>Regresión múltiple y no lineal</a:t>
            </a:r>
            <a:endParaRPr lang="es-E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93911" y="892799"/>
            <a:ext cx="7331849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ES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ES" sz="1600" b="1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A67DEE2-5287-4C36-B4AD-FE4186C0A2B6}"/>
                  </a:ext>
                </a:extLst>
              </p:cNvPr>
              <p:cNvSpPr txBox="1"/>
              <p:nvPr/>
            </p:nvSpPr>
            <p:spPr>
              <a:xfrm>
                <a:off x="1386297" y="892799"/>
                <a:ext cx="7439463" cy="2511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Regresión lineal múltiple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una regresión que incluye más de una variable independiente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s-ES" sz="1600" dirty="0"/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sz="1400" b="0" dirty="0">
                  <a:ea typeface="Cambria Math" panose="02040503050406030204" pitchFamily="18" charset="0"/>
                </a:endParaRPr>
              </a:p>
              <a:p>
                <a:pPr marL="320040" lvl="1" indent="0">
                  <a:buNone/>
                </a:pPr>
                <a:endParaRPr lang="es-ES" sz="1400" dirty="0"/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 sz="1400" dirty="0"/>
              </a:p>
              <a:p>
                <a:pPr marL="342900" lvl="1"/>
                <a:endParaRPr lang="es-E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A67DEE2-5287-4C36-B4AD-FE4186C0A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297" y="892799"/>
                <a:ext cx="7439463" cy="2511778"/>
              </a:xfrm>
              <a:prstGeom prst="rect">
                <a:avLst/>
              </a:prstGeom>
              <a:blipFill>
                <a:blip r:embed="rId4"/>
                <a:stretch>
                  <a:fillRect l="-410" t="-72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745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b="0" strike="noStrike" spc="-1" dirty="0">
                <a:solidFill>
                  <a:srgbClr val="5B9BD5"/>
                </a:solidFill>
                <a:latin typeface="Calibri Light"/>
              </a:rPr>
              <a:t>Regresión múltiple y no lineal</a:t>
            </a:r>
            <a:endParaRPr lang="es-E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93911" y="892799"/>
            <a:ext cx="7331849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ES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ES" sz="1600" b="1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A67DEE2-5287-4C36-B4AD-FE4186C0A2B6}"/>
              </a:ext>
            </a:extLst>
          </p:cNvPr>
          <p:cNvSpPr txBox="1"/>
          <p:nvPr/>
        </p:nvSpPr>
        <p:spPr>
          <a:xfrm>
            <a:off x="1386297" y="892799"/>
            <a:ext cx="74394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Regresión no lineal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Es una regresión ajusta la nube de puntos por una función no lineal</a:t>
            </a: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9F426E-2E6B-4C7D-BDCE-D7E8ABF6D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855" y="2020900"/>
            <a:ext cx="7172345" cy="19555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8E4E52F2-88ED-4375-9669-3196B7572319}"/>
                  </a:ext>
                </a:extLst>
              </p:cNvPr>
              <p:cNvSpPr/>
              <p:nvPr/>
            </p:nvSpPr>
            <p:spPr>
              <a:xfrm>
                <a:off x="2056633" y="3962052"/>
                <a:ext cx="159835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8E4E52F2-88ED-4375-9669-3196B7572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633" y="3962052"/>
                <a:ext cx="1598355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4D4D8AC6-F1EB-4173-A19E-14486329260C}"/>
                  </a:ext>
                </a:extLst>
              </p:cNvPr>
              <p:cNvSpPr/>
              <p:nvPr/>
            </p:nvSpPr>
            <p:spPr>
              <a:xfrm>
                <a:off x="4496307" y="3976431"/>
                <a:ext cx="1000809" cy="285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200" i="1" smtClean="0">
                          <a:latin typeface="Cambria Math" panose="02040503050406030204" pitchFamily="18" charset="0"/>
                        </a:rPr>
                        <m:t>=⁡</m:t>
                      </m:r>
                      <m:sSup>
                        <m:sSupPr>
                          <m:ctrlP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4D4D8AC6-F1EB-4173-A19E-144863292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307" y="3976431"/>
                <a:ext cx="1000809" cy="285719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F768A218-6742-4D38-A65B-0FD3F3B626E5}"/>
                  </a:ext>
                </a:extLst>
              </p:cNvPr>
              <p:cNvSpPr/>
              <p:nvPr/>
            </p:nvSpPr>
            <p:spPr>
              <a:xfrm>
                <a:off x="6462533" y="3976431"/>
                <a:ext cx="141128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F768A218-6742-4D38-A65B-0FD3F3B62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533" y="3976431"/>
                <a:ext cx="1411285" cy="27699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354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Temario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61655" y="892799"/>
            <a:ext cx="7364105" cy="3921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indent="0">
              <a:lnSpc>
                <a:spcPct val="150000"/>
              </a:lnSpc>
              <a:buNone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TEMA 3: Estadística descriptiva 2. Distribuciones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Variables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Tablas de contingencia.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Distribuciones marginales y condicionadas.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Covarianza.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Visualización de los datos. Gráficas de datos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El modelo de regresión lineal simple. Ajuste por mínimos cuadrados.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Correlación lineal.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Otros modelos de regresión y correlación.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b="1" strike="noStrike" spc="-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Bondad de ajuste.</a:t>
            </a:r>
            <a:endParaRPr lang="es-ES" sz="1100" b="1" strike="noStrike" spc="-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664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b="0" strike="noStrike" spc="-1" dirty="0">
                <a:solidFill>
                  <a:srgbClr val="5B9BD5"/>
                </a:solidFill>
                <a:latin typeface="Calibri Light"/>
              </a:rPr>
              <a:t>Bondad de ajuste</a:t>
            </a:r>
            <a:endParaRPr lang="es-E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93911" y="892799"/>
            <a:ext cx="7331849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ES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ES" sz="1600" b="1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A67DEE2-5287-4C36-B4AD-FE4186C0A2B6}"/>
                  </a:ext>
                </a:extLst>
              </p:cNvPr>
              <p:cNvSpPr txBox="1"/>
              <p:nvPr/>
            </p:nvSpPr>
            <p:spPr>
              <a:xfrm>
                <a:off x="1386297" y="892799"/>
                <a:ext cx="7439463" cy="30315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Así, la nube de puntos no siempre se aproxima a una recta.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Para saber si la nube de puntos se rige por un comportamiento lineal, cuadrático, exponencial o logarítmico, 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necesitamos una medida que explique lo próxima que está la nube de puntos a la curva estimada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Estas medidas serán siempre funciones de los errores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Bondad de ajuste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el criterio que nos permite medir describir el ajuste entre un conjunto de observaciones y una curva de regresión.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Existen varios estadísticos para medir estos criterios. En regresión, el más utilizado es el 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coeficiente de determinación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342900" lvl="1"/>
                <a:endParaRPr lang="es-E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A67DEE2-5287-4C36-B4AD-FE4186C0A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297" y="892799"/>
                <a:ext cx="7439463" cy="3031599"/>
              </a:xfrm>
              <a:prstGeom prst="rect">
                <a:avLst/>
              </a:prstGeom>
              <a:blipFill>
                <a:blip r:embed="rId4"/>
                <a:stretch>
                  <a:fillRect l="-410" t="-6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367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b="0" strike="noStrike" spc="-1" dirty="0">
                <a:solidFill>
                  <a:srgbClr val="5B9BD5"/>
                </a:solidFill>
                <a:latin typeface="Calibri Light"/>
              </a:rPr>
              <a:t>Bondad de ajuste</a:t>
            </a:r>
            <a:endParaRPr lang="es-E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93911" y="892799"/>
                <a:ext cx="7331849" cy="41625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 </a:t>
                </a:r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Coeficiente de determinación lineal </a:t>
                </a:r>
                <a14:m>
                  <m:oMath xmlns:m="http://schemas.openxmlformats.org/officeDocument/2006/math">
                    <m:r>
                      <a:rPr lang="es-ES" b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s-E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ES" b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mide el grado de fiabilidad que hagamos con cualquier ajuste de regresión. </a:t>
                </a:r>
              </a:p>
              <a:p>
                <a:endParaRPr lang="es-ES" sz="105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E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↭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sz="1600" b="1" dirty="0"/>
              </a:p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Donde,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la varianza de los errores cometidos. Por tanto, en una recta de regresión de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sobre </a:t>
                </a:r>
                <a14:m>
                  <m:oMath xmlns:m="http://schemas.openxmlformats.org/officeDocument/2006/math">
                    <m:r>
                      <a:rPr lang="es-E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representa el porcentaje de variabilidad de los errores cometidos en el ajuste sobre la varianza marginal de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16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s-ES" sz="16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s-ES" sz="16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16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siempre es positivo.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ES" sz="16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Cuanto más se acerque al valor 1, mejor será el ajuste.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ES" sz="16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Cuanto más se acerque al valor 0, peor será el ajuste.</a:t>
                </a: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11" y="892799"/>
                <a:ext cx="7331849" cy="4162527"/>
              </a:xfrm>
              <a:prstGeom prst="rect">
                <a:avLst/>
              </a:prstGeom>
              <a:blipFill>
                <a:blip r:embed="rId3"/>
                <a:stretch>
                  <a:fillRect l="-499" t="-5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E94816A-CAEE-44BA-A5F7-B8C2F6105A4C}"/>
                  </a:ext>
                </a:extLst>
              </p:cNvPr>
              <p:cNvSpPr txBox="1"/>
              <p:nvPr/>
            </p:nvSpPr>
            <p:spPr>
              <a:xfrm>
                <a:off x="1861457" y="3370215"/>
                <a:ext cx="6315891" cy="44413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algn="ctr">
                  <a:defRPr sz="12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ES" sz="1600" b="1" dirty="0"/>
                  <a:t>En el caso de la regresión lineal simple,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s-ES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E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s-ES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s-ES" sz="1600" b="1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E94816A-CAEE-44BA-A5F7-B8C2F610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57" y="3370215"/>
                <a:ext cx="6315891" cy="444137"/>
              </a:xfrm>
              <a:prstGeom prst="rect">
                <a:avLst/>
              </a:prstGeom>
              <a:blipFill>
                <a:blip r:embed="rId5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0976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b="0" strike="noStrike" spc="-1" dirty="0">
                <a:solidFill>
                  <a:srgbClr val="5B9BD5"/>
                </a:solidFill>
                <a:latin typeface="Calibri Light"/>
              </a:rPr>
              <a:t>Bondad de ajuste</a:t>
            </a:r>
            <a:endParaRPr lang="es-E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93911" y="892799"/>
                <a:ext cx="7331849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Ejemplo 1: </a:t>
                </a:r>
              </a:p>
              <a:p>
                <a:endParaRPr lang="es-ES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Datos sobre ingresos y consumo de un grupo de familias al cabo de un mes (en cientos de euros)</a:t>
                </a:r>
              </a:p>
              <a:p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Interdependencia entre las variables:</a:t>
                </a:r>
              </a:p>
              <a:p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7,64</m:t>
                          </m:r>
                        </m:num>
                        <m:den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6,96 · 4,044</m:t>
                          </m:r>
                        </m:den>
                      </m:f>
                      <m:r>
                        <a:rPr lang="es-ES" sz="1400" b="0" i="1" dirty="0" smtClean="0">
                          <a:latin typeface="Cambria Math" panose="02040503050406030204" pitchFamily="18" charset="0"/>
                        </a:rPr>
                        <m:t>=+0,27</m:t>
                      </m:r>
                    </m:oMath>
                  </m:oMathPara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Interdependencia directa (a mayores ingresos, mayor consumo, y viceversa)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Interdependencia más bien débil entre X e Y</a:t>
                </a:r>
              </a:p>
              <a:p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Bondad de ajuste. Fiabilidad de las predicciones:</a:t>
                </a:r>
              </a:p>
              <a:p>
                <a:endParaRPr lang="es-E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s-ES" sz="14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s-ES" sz="14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s-ES" sz="1400" b="0" i="0" dirty="0" smtClean="0">
                          <a:latin typeface="Cambria Math" panose="02040503050406030204" pitchFamily="18" charset="0"/>
                        </a:rPr>
                        <m:t>,072</m:t>
                      </m:r>
                      <m:r>
                        <m:rPr>
                          <m:nor/>
                        </m:rPr>
                        <a:rPr lang="es-ES" sz="1400" dirty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s-ES" sz="1400" dirty="0">
                  <a:latin typeface="Cambria Math" panose="02040503050406030204" pitchFamily="18" charset="0"/>
                </a:endParaRP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Las predicciones que hagamos con este ajuste tendrán una fiabilidad del 7,29%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Valores teóricos muy alejados de los observados y recta de regresión que  pasa muy alejada de los puntos de la nube </a:t>
                </a: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s-ES" sz="1600" b="1" dirty="0"/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11" y="892799"/>
                <a:ext cx="7331849" cy="3900873"/>
              </a:xfrm>
              <a:prstGeom prst="rect">
                <a:avLst/>
              </a:prstGeom>
              <a:blipFill>
                <a:blip r:embed="rId3"/>
                <a:stretch>
                  <a:fillRect l="-499" t="-469" b="-53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197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Regresión </a:t>
            </a:r>
            <a:r>
              <a:rPr lang="es-ES" sz="2400" spc="-1" dirty="0">
                <a:solidFill>
                  <a:srgbClr val="5B9BD5"/>
                </a:solidFill>
                <a:latin typeface="Calibri Light"/>
              </a:rPr>
              <a:t>(notas finales)</a:t>
            </a:r>
            <a:endParaRPr lang="es-E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93911" y="892799"/>
                <a:ext cx="7331849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regresión es un modelo matemático utilizado principalmente para: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Explicar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la relación natural entre dos (o más) variables de una población.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Predecir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el comportamiento de una variable en función del conocimiento de la otra.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Las variables conocidas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se llaman 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variables independientes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variable desconocida (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se llama 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variable dependiente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 tipo de regresión depende de: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curva elegida: Lineal (recta, plano, hiperplano), Cuadrática (polinomio grado 2), Polinomial (polinomio de grado superior), Exponencial, Logarítmica, etc.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cantidad de variables dependientes: Una variable (simple) o varias variables (múltiple).</a:t>
                </a: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s-ES" sz="1600" b="1" dirty="0"/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11" y="892799"/>
                <a:ext cx="7331849" cy="3900873"/>
              </a:xfrm>
              <a:prstGeom prst="rect">
                <a:avLst/>
              </a:prstGeom>
              <a:blipFill>
                <a:blip r:embed="rId3"/>
                <a:stretch>
                  <a:fillRect l="-499" t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592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Temario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61655" y="892799"/>
            <a:ext cx="7364105" cy="3921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indent="0">
              <a:lnSpc>
                <a:spcPct val="150000"/>
              </a:lnSpc>
              <a:buNone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TEMA 3: Estadística descriptiva 2. Distribuciones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Variables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Tablas de contingencia.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Distribuciones marginales y condicionadas.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Covarianza.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Visualización de los datos. Gráficas de datos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El modelo de regresión lineal simple. Ajuste por mínimos cuadrados.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Correlación lineal.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Otros modelos de regresión y correlación.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Bondad de ajuste.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s-ES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49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stomShape 2">
                <a:extLst>
                  <a:ext uri="{FF2B5EF4-FFF2-40B4-BE49-F238E27FC236}">
                    <a16:creationId xmlns:a16="http://schemas.microsoft.com/office/drawing/2014/main" id="{9754B021-D893-43FE-904D-36B1EEFF8863}"/>
                  </a:ext>
                </a:extLst>
              </p:cNvPr>
              <p:cNvSpPr/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partir de una serie de observaciones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1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ES" sz="1600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s-E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600" i="1" dirty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s-E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16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se pueden agrupar los datos de las frecuencias para mostrarlos en una tabla bidimensional en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:r>
                  <a:rPr lang="es-ES" sz="16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grupos,  respectivamente, llamada </a:t>
                </a:r>
                <a:r>
                  <a:rPr lang="es-ES" b="1" u="sng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tabla de contingencia</a:t>
                </a:r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Para el caso discreto,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representa la frecuencia absoluta de observaciones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={1,…,</m:t>
                    </m:r>
                    <m:r>
                      <a:rPr lang="es-E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={1,…,</m:t>
                    </m:r>
                    <m:r>
                      <a:rPr lang="es-E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CustomShape 2">
                <a:extLst>
                  <a:ext uri="{FF2B5EF4-FFF2-40B4-BE49-F238E27FC236}">
                    <a16:creationId xmlns:a16="http://schemas.microsoft.com/office/drawing/2014/main" id="{9754B021-D893-43FE-904D-36B1EEFF8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blipFill>
                <a:blip r:embed="rId3"/>
                <a:stretch>
                  <a:fillRect l="-331" t="-4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Tablas de contingencia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93911" y="892799"/>
            <a:ext cx="7331849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ES" sz="1050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a 9">
                <a:extLst>
                  <a:ext uri="{FF2B5EF4-FFF2-40B4-BE49-F238E27FC236}">
                    <a16:creationId xmlns:a16="http://schemas.microsoft.com/office/drawing/2014/main" id="{B3A96AFE-D87F-4059-B3DF-F2CD75205E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3188337"/>
                  </p:ext>
                </p:extLst>
              </p:nvPr>
            </p:nvGraphicFramePr>
            <p:xfrm>
              <a:off x="1689616" y="2421529"/>
              <a:ext cx="4249871" cy="1319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772">
                      <a:extLst>
                        <a:ext uri="{9D8B030D-6E8A-4147-A177-3AD203B41FA5}">
                          <a16:colId xmlns:a16="http://schemas.microsoft.com/office/drawing/2014/main" val="1173635526"/>
                        </a:ext>
                      </a:extLst>
                    </a:gridCol>
                    <a:gridCol w="426783">
                      <a:extLst>
                        <a:ext uri="{9D8B030D-6E8A-4147-A177-3AD203B41FA5}">
                          <a16:colId xmlns:a16="http://schemas.microsoft.com/office/drawing/2014/main" val="3423148471"/>
                        </a:ext>
                      </a:extLst>
                    </a:gridCol>
                    <a:gridCol w="955772">
                      <a:extLst>
                        <a:ext uri="{9D8B030D-6E8A-4147-A177-3AD203B41FA5}">
                          <a16:colId xmlns:a16="http://schemas.microsoft.com/office/drawing/2014/main" val="1553023523"/>
                        </a:ext>
                      </a:extLst>
                    </a:gridCol>
                    <a:gridCol w="955772">
                      <a:extLst>
                        <a:ext uri="{9D8B030D-6E8A-4147-A177-3AD203B41FA5}">
                          <a16:colId xmlns:a16="http://schemas.microsoft.com/office/drawing/2014/main" val="4219726993"/>
                        </a:ext>
                      </a:extLst>
                    </a:gridCol>
                    <a:gridCol w="955772">
                      <a:extLst>
                        <a:ext uri="{9D8B030D-6E8A-4147-A177-3AD203B41FA5}">
                          <a16:colId xmlns:a16="http://schemas.microsoft.com/office/drawing/2014/main" val="2502353093"/>
                        </a:ext>
                      </a:extLst>
                    </a:gridCol>
                  </a:tblGrid>
                  <a:tr h="2650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742558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sz="1100" dirty="0" smtClean="0"/>
                                  <m:t>…</m:t>
                                </m:r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4643017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sz="1100" dirty="0" smtClean="0"/>
                                  <m:t>…</m:t>
                                </m:r>
                              </m:oMath>
                            </m:oMathPara>
                          </a14:m>
                          <a:endParaRPr lang="es-E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600843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100" b="0" i="1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469240"/>
                      </a:ext>
                    </a:extLst>
                  </a:tr>
                  <a:tr h="16933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sz="1100" dirty="0" smtClean="0"/>
                                  <m:t>…</m:t>
                                </m:r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96842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a 9">
                <a:extLst>
                  <a:ext uri="{FF2B5EF4-FFF2-40B4-BE49-F238E27FC236}">
                    <a16:creationId xmlns:a16="http://schemas.microsoft.com/office/drawing/2014/main" id="{B3A96AFE-D87F-4059-B3DF-F2CD75205E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3188337"/>
                  </p:ext>
                </p:extLst>
              </p:nvPr>
            </p:nvGraphicFramePr>
            <p:xfrm>
              <a:off x="1689616" y="2421529"/>
              <a:ext cx="4249871" cy="1319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772">
                      <a:extLst>
                        <a:ext uri="{9D8B030D-6E8A-4147-A177-3AD203B41FA5}">
                          <a16:colId xmlns:a16="http://schemas.microsoft.com/office/drawing/2014/main" val="1173635526"/>
                        </a:ext>
                      </a:extLst>
                    </a:gridCol>
                    <a:gridCol w="426783">
                      <a:extLst>
                        <a:ext uri="{9D8B030D-6E8A-4147-A177-3AD203B41FA5}">
                          <a16:colId xmlns:a16="http://schemas.microsoft.com/office/drawing/2014/main" val="3423148471"/>
                        </a:ext>
                      </a:extLst>
                    </a:gridCol>
                    <a:gridCol w="955772">
                      <a:extLst>
                        <a:ext uri="{9D8B030D-6E8A-4147-A177-3AD203B41FA5}">
                          <a16:colId xmlns:a16="http://schemas.microsoft.com/office/drawing/2014/main" val="1553023523"/>
                        </a:ext>
                      </a:extLst>
                    </a:gridCol>
                    <a:gridCol w="955772">
                      <a:extLst>
                        <a:ext uri="{9D8B030D-6E8A-4147-A177-3AD203B41FA5}">
                          <a16:colId xmlns:a16="http://schemas.microsoft.com/office/drawing/2014/main" val="4219726993"/>
                        </a:ext>
                      </a:extLst>
                    </a:gridCol>
                    <a:gridCol w="955772">
                      <a:extLst>
                        <a:ext uri="{9D8B030D-6E8A-4147-A177-3AD203B41FA5}">
                          <a16:colId xmlns:a16="http://schemas.microsoft.com/office/drawing/2014/main" val="2502353093"/>
                        </a:ext>
                      </a:extLst>
                    </a:gridCol>
                  </a:tblGrid>
                  <a:tr h="2650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637" t="-2273" r="-347134" b="-3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25714" t="-2273" r="-678571" b="-3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45223" t="-2273" r="-202548" b="-3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45223" t="-2273" r="-102548" b="-3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345223" t="-2273" r="-2548" b="-397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742558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637" t="-104651" r="-347134" b="-3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25714" t="-104651" r="-678571" b="-3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45223" t="-104651" r="-202548" b="-3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45223" t="-104651" r="-102548" b="-3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345223" t="-104651" r="-2548" b="-306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4643017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637" t="-200000" r="-34713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25714" t="-200000" r="-67857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45223" t="-200000" r="-20254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45223" t="-200000" r="-10254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345223" t="-200000" r="-254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600843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100" b="0" i="1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46924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637" t="-406977" r="-347134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25714" t="-406977" r="-678571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45223" t="-406977" r="-202548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45223" t="-406977" r="-102548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345223" t="-406977" r="-2548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6842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1612CDF-5972-4196-998E-DDBE9FA1D836}"/>
                  </a:ext>
                </a:extLst>
              </p:cNvPr>
              <p:cNvSpPr txBox="1"/>
              <p:nvPr/>
            </p:nvSpPr>
            <p:spPr>
              <a:xfrm>
                <a:off x="6869772" y="2185042"/>
                <a:ext cx="2040897" cy="166621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algn="ctr">
                  <a:defRPr sz="12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ES" dirty="0"/>
                  <a:t>De la misma forma que creamos una tabla de frecuencias absolutas conjunta, también podemos crear una tabla de frecuencias relativas conjunta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/>
                  <a:t> 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1612CDF-5972-4196-998E-DDBE9FA1D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772" y="2185042"/>
                <a:ext cx="2040897" cy="16662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25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Temario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61655" y="892799"/>
            <a:ext cx="7364105" cy="3921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indent="0">
              <a:lnSpc>
                <a:spcPct val="150000"/>
              </a:lnSpc>
              <a:buNone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TEMA 3: Estadística descriptiva 2. Distribuciones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Variables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Tablas de contingencia.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Distribuciones marginales y condicionadas.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Covarianza.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Visualización de los datos. Gráficas de datos bidimensionales.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El modelo de regresión lineal simple. Ajuste por mínimos cuadrados.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Correlación lineal.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Otros modelos de regresión y correlación.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Bondad de ajuste.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s-ES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89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stomShape 2">
                <a:extLst>
                  <a:ext uri="{FF2B5EF4-FFF2-40B4-BE49-F238E27FC236}">
                    <a16:creationId xmlns:a16="http://schemas.microsoft.com/office/drawing/2014/main" id="{9754B021-D893-43FE-904D-36B1EEFF8863}"/>
                  </a:ext>
                </a:extLst>
              </p:cNvPr>
              <p:cNvSpPr/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Ejemplo: </a:t>
                </a:r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Dada la siguiente tabla de frecuencias, creada a partir de la encuesta a un conjunto de personas, relacionando </a:t>
                </a:r>
                <a14:m>
                  <m:oMath xmlns:m="http://schemas.openxmlformats.org/officeDocument/2006/math">
                    <m:r>
                      <a:rPr lang="es-ES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s-ES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“edad del encuestado” e</a:t>
                </a:r>
                <a14:m>
                  <m:oMath xmlns:m="http://schemas.openxmlformats.org/officeDocument/2006/math">
                    <m:r>
                      <a:rPr lang="es-ES" sz="1200" b="0" i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ES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s-ES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“número de monedas que lleva en el bolsillo”,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CustomShape 2">
                <a:extLst>
                  <a:ext uri="{FF2B5EF4-FFF2-40B4-BE49-F238E27FC236}">
                    <a16:creationId xmlns:a16="http://schemas.microsoft.com/office/drawing/2014/main" id="{9754B021-D893-43FE-904D-36B1EEFF8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blipFill>
                <a:blip r:embed="rId3"/>
                <a:stretch>
                  <a:fillRect l="-497" t="-4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Distribuciones marginales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93911" y="892799"/>
            <a:ext cx="7331849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ES" sz="1050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9">
                <a:extLst>
                  <a:ext uri="{FF2B5EF4-FFF2-40B4-BE49-F238E27FC236}">
                    <a16:creationId xmlns:a16="http://schemas.microsoft.com/office/drawing/2014/main" id="{B3A96AFE-D87F-4059-B3DF-F2CD75205E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8110388"/>
                  </p:ext>
                </p:extLst>
              </p:nvPr>
            </p:nvGraphicFramePr>
            <p:xfrm>
              <a:off x="2521132" y="1781449"/>
              <a:ext cx="4774477" cy="1319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8617">
                      <a:extLst>
                        <a:ext uri="{9D8B030D-6E8A-4147-A177-3AD203B41FA5}">
                          <a16:colId xmlns:a16="http://schemas.microsoft.com/office/drawing/2014/main" val="1173635526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3423148471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1553023523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4219726993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2502353093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1294649596"/>
                        </a:ext>
                      </a:extLst>
                    </a:gridCol>
                  </a:tblGrid>
                  <a:tr h="2650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s-ES" sz="11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742558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s-ES" sz="1100" b="0" i="0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s-ES" sz="11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4643017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600843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1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20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469240"/>
                      </a:ext>
                    </a:extLst>
                  </a:tr>
                  <a:tr h="16933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s-ES" sz="11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96842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9">
                <a:extLst>
                  <a:ext uri="{FF2B5EF4-FFF2-40B4-BE49-F238E27FC236}">
                    <a16:creationId xmlns:a16="http://schemas.microsoft.com/office/drawing/2014/main" id="{B3A96AFE-D87F-4059-B3DF-F2CD75205E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8110388"/>
                  </p:ext>
                </p:extLst>
              </p:nvPr>
            </p:nvGraphicFramePr>
            <p:xfrm>
              <a:off x="2521132" y="1781449"/>
              <a:ext cx="4774477" cy="1319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8617">
                      <a:extLst>
                        <a:ext uri="{9D8B030D-6E8A-4147-A177-3AD203B41FA5}">
                          <a16:colId xmlns:a16="http://schemas.microsoft.com/office/drawing/2014/main" val="1173635526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3423148471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1553023523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4219726993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2502353093"/>
                        </a:ext>
                      </a:extLst>
                    </a:gridCol>
                    <a:gridCol w="797172">
                      <a:extLst>
                        <a:ext uri="{9D8B030D-6E8A-4147-A177-3AD203B41FA5}">
                          <a16:colId xmlns:a16="http://schemas.microsoft.com/office/drawing/2014/main" val="1294649596"/>
                        </a:ext>
                      </a:extLst>
                    </a:gridCol>
                  </a:tblGrid>
                  <a:tr h="2650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775" t="-2273" r="-510853" b="-3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99237" t="-2273" r="-403053" b="-3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99237" t="-2273" r="-303053" b="-3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99237" t="-2273" r="-203053" b="-3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399237" t="-2273" r="-103053" b="-3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99237" t="-2273" r="-3053" b="-397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742558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775" t="-104651" r="-510853" b="-3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99237" t="-104651" r="-403053" b="-3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99237" t="-104651" r="-303053" b="-3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99237" t="-104651" r="-203053" b="-3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399237" t="-104651" r="-103053" b="-3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99237" t="-104651" r="-3053" b="-306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4643017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775" t="-200000" r="-5108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99237" t="-200000" r="-4030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99237" t="-200000" r="-3030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99237" t="-200000" r="-2030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399237" t="-200000" r="-1030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99237" t="-200000" r="-305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600843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1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20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99237" t="-306977" r="-403053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99237" t="-306977" r="-303053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99237" t="-306977" r="-203053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399237" t="-306977" r="-103053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99237" t="-306977" r="-3053" b="-1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46924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775" t="-406977" r="-510853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99237" t="-406977" r="-403053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99237" t="-406977" r="-303053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99237" t="-406977" r="-203053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399237" t="-406977" r="-103053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99237" t="-406977" r="-3053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6842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50777FD4-ACAC-4EDD-A32A-BFBE9FDFCBDD}"/>
              </a:ext>
            </a:extLst>
          </p:cNvPr>
          <p:cNvSpPr txBox="1"/>
          <p:nvPr/>
        </p:nvSpPr>
        <p:spPr>
          <a:xfrm>
            <a:off x="2411199" y="3705072"/>
            <a:ext cx="6333852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>
                <a:solidFill>
                  <a:schemeClr val="accent1"/>
                </a:solidFill>
              </a:defRPr>
            </a:lvl1pPr>
          </a:lstStyle>
          <a:p>
            <a:pPr marL="0" lvl="1"/>
            <a:r>
              <a:rPr lang="es-ES" sz="1600" dirty="0">
                <a:solidFill>
                  <a:schemeClr val="accent1"/>
                </a:solidFill>
              </a:rPr>
              <a:t>¿Cuántas personas de las encuestadas tenían 18 años?</a:t>
            </a:r>
          </a:p>
          <a:p>
            <a:pPr marL="0" lvl="1"/>
            <a:r>
              <a:rPr lang="es-ES" sz="1600" dirty="0">
                <a:solidFill>
                  <a:schemeClr val="accent1"/>
                </a:solidFill>
              </a:rPr>
              <a:t>¿Cuántas personas de las encuestadas tenían 4 monedas en el bolsillo?</a:t>
            </a:r>
          </a:p>
        </p:txBody>
      </p:sp>
      <p:pic>
        <p:nvPicPr>
          <p:cNvPr id="12" name="Gráfico 11" descr="Flechas de cheurón">
            <a:extLst>
              <a:ext uri="{FF2B5EF4-FFF2-40B4-BE49-F238E27FC236}">
                <a16:creationId xmlns:a16="http://schemas.microsoft.com/office/drawing/2014/main" id="{A38037CB-F9B5-4A00-9583-6341FD5D21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7926" y="3698569"/>
            <a:ext cx="552132" cy="5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6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stomShape 2">
                <a:extLst>
                  <a:ext uri="{FF2B5EF4-FFF2-40B4-BE49-F238E27FC236}">
                    <a16:creationId xmlns:a16="http://schemas.microsoft.com/office/drawing/2014/main" id="{9754B021-D893-43FE-904D-36B1EEFF8863}"/>
                  </a:ext>
                </a:extLst>
              </p:cNvPr>
              <p:cNvSpPr/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Ejemplo: </a:t>
                </a:r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Dada la siguiente tabla de frecuencias, creada a partir de la encuesta a un conjunto de personas, relacionando </a:t>
                </a:r>
                <a14:m>
                  <m:oMath xmlns:m="http://schemas.openxmlformats.org/officeDocument/2006/math">
                    <m:r>
                      <a:rPr lang="es-ES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s-ES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“edad del encuestado” e</a:t>
                </a:r>
                <a14:m>
                  <m:oMath xmlns:m="http://schemas.openxmlformats.org/officeDocument/2006/math">
                    <m:r>
                      <a:rPr lang="es-ES" sz="1200" b="0" i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ES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s-ES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“número de monedas que lleva en el bolsillo”,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CustomShape 2">
                <a:extLst>
                  <a:ext uri="{FF2B5EF4-FFF2-40B4-BE49-F238E27FC236}">
                    <a16:creationId xmlns:a16="http://schemas.microsoft.com/office/drawing/2014/main" id="{9754B021-D893-43FE-904D-36B1EEFF8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blipFill>
                <a:blip r:embed="rId3"/>
                <a:stretch>
                  <a:fillRect l="-497" t="-4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Distribuciones marginales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93911" y="892799"/>
            <a:ext cx="7331849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ES" sz="1050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0777FD4-ACAC-4EDD-A32A-BFBE9FDFCBDD}"/>
                  </a:ext>
                </a:extLst>
              </p:cNvPr>
              <p:cNvSpPr txBox="1"/>
              <p:nvPr/>
            </p:nvSpPr>
            <p:spPr>
              <a:xfrm>
                <a:off x="2411199" y="1647678"/>
                <a:ext cx="6333852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s-ES"/>
                </a:defPPr>
                <a:lvl1pPr>
                  <a:defRPr sz="1600">
                    <a:solidFill>
                      <a:schemeClr val="accent1"/>
                    </a:solidFill>
                  </a:defRPr>
                </a:lvl1pPr>
              </a:lstStyle>
              <a:p>
                <a:pPr marL="0" lvl="1"/>
                <a:r>
                  <a:rPr lang="es-ES" sz="1600" dirty="0">
                    <a:solidFill>
                      <a:schemeClr val="accent1"/>
                    </a:solidFill>
                  </a:rPr>
                  <a:t>¿Cuántas personas de las encuestadas tenían 18 años?</a:t>
                </a:r>
              </a:p>
              <a:p>
                <a:pPr marL="0" lvl="1"/>
                <a:endParaRPr lang="es-ES" sz="1600" dirty="0">
                  <a:solidFill>
                    <a:schemeClr val="accent1"/>
                  </a:solidFill>
                </a:endParaRPr>
              </a:p>
              <a:p>
                <a:pPr marL="0" lvl="1"/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una pregunta relacionada con la variable </a:t>
                </a:r>
                <a14:m>
                  <m:oMath xmlns:m="http://schemas.openxmlformats.org/officeDocument/2006/math">
                    <m:r>
                      <a:rPr lang="es-ES" sz="1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pero para su respuesta no se ha necesitado conocimiento alguno sobre la variable </a:t>
                </a:r>
                <a14:m>
                  <m:oMath xmlns:m="http://schemas.openxmlformats.org/officeDocument/2006/math">
                    <m:r>
                      <a:rPr lang="es-ES" sz="1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lvl="1"/>
                <a:endParaRPr lang="es-ES" sz="1600" dirty="0">
                  <a:solidFill>
                    <a:schemeClr val="accent1"/>
                  </a:solidFill>
                </a:endParaRPr>
              </a:p>
              <a:p>
                <a:pPr marL="0" lvl="1"/>
                <a:r>
                  <a:rPr lang="es-ES" sz="1600" dirty="0">
                    <a:solidFill>
                      <a:schemeClr val="accent1"/>
                    </a:solidFill>
                  </a:rPr>
                  <a:t>¿Cuántas personas de las encuestadas tenían 4 monedas en el </a:t>
                </a:r>
              </a:p>
              <a:p>
                <a:pPr marL="0" lvl="1"/>
                <a:r>
                  <a:rPr lang="es-ES" sz="1600" dirty="0">
                    <a:solidFill>
                      <a:schemeClr val="accent1"/>
                    </a:solidFill>
                  </a:rPr>
                  <a:t>bolsillo?</a:t>
                </a:r>
              </a:p>
              <a:p>
                <a:pPr marL="0" lvl="1"/>
                <a:endParaRPr lang="es-ES" sz="1600" dirty="0">
                  <a:solidFill>
                    <a:schemeClr val="accent1"/>
                  </a:solidFill>
                </a:endParaRPr>
              </a:p>
              <a:p>
                <a:pPr marL="0" lvl="1"/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Análogamente, es una pregunta relacionada con la variable </a:t>
                </a:r>
                <a14:m>
                  <m:oMath xmlns:m="http://schemas.openxmlformats.org/officeDocument/2006/math">
                    <m:r>
                      <a:rPr lang="es-E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pero para su respuesta no se ha necesitado conocimiento alguno sobre la variable </a:t>
                </a:r>
                <a14:m>
                  <m:oMath xmlns:m="http://schemas.openxmlformats.org/officeDocument/2006/math">
                    <m:r>
                      <a:rPr lang="es-E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lvl="1"/>
                <a:endParaRPr lang="es-E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0777FD4-ACAC-4EDD-A32A-BFBE9FDFC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199" y="1647678"/>
                <a:ext cx="6333852" cy="2677656"/>
              </a:xfrm>
              <a:prstGeom prst="rect">
                <a:avLst/>
              </a:prstGeom>
              <a:blipFill>
                <a:blip r:embed="rId5"/>
                <a:stretch>
                  <a:fillRect l="-577" t="-6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áfico 11" descr="Flechas de cheurón">
            <a:extLst>
              <a:ext uri="{FF2B5EF4-FFF2-40B4-BE49-F238E27FC236}">
                <a16:creationId xmlns:a16="http://schemas.microsoft.com/office/drawing/2014/main" id="{A38037CB-F9B5-4A00-9583-6341FD5D21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6489" y="1588917"/>
            <a:ext cx="552132" cy="5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9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20908</TotalTime>
  <Words>3573</Words>
  <Application>Microsoft Office PowerPoint</Application>
  <PresentationFormat>Presentación en pantalla (16:9)</PresentationFormat>
  <Paragraphs>829</Paragraphs>
  <Slides>46</Slides>
  <Notes>46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Pontificia Comillas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subject/>
  <dc:creator>Carmen Escudero Guirado</dc:creator>
  <dc:description/>
  <cp:lastModifiedBy>Antonio Cabrera Landín</cp:lastModifiedBy>
  <cp:revision>724</cp:revision>
  <dcterms:created xsi:type="dcterms:W3CDTF">2017-07-19T07:53:01Z</dcterms:created>
  <dcterms:modified xsi:type="dcterms:W3CDTF">2023-11-20T10:29:30Z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Universidad Pontificia Comillas</vt:lpwstr>
  </property>
  <property fmtid="{D5CDD505-2E9C-101B-9397-08002B2CF9AE}" pid="4" name="ContentTypeId">
    <vt:lpwstr>0x010100AE6A9B1AE3C694449E1CBECB26767C28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51</vt:i4>
  </property>
  <property fmtid="{D5CDD505-2E9C-101B-9397-08002B2CF9AE}" pid="10" name="PresentationFormat">
    <vt:lpwstr>Presentación en pantalla (16:9)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60</vt:i4>
  </property>
</Properties>
</file>