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3"/>
  </p:notesMasterIdLst>
  <p:sldIdLst>
    <p:sldId id="256" r:id="rId2"/>
    <p:sldId id="258" r:id="rId3"/>
    <p:sldId id="449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50" r:id="rId14"/>
    <p:sldId id="432" r:id="rId15"/>
    <p:sldId id="433" r:id="rId16"/>
    <p:sldId id="434" r:id="rId17"/>
    <p:sldId id="435" r:id="rId18"/>
    <p:sldId id="436" r:id="rId19"/>
    <p:sldId id="437" r:id="rId20"/>
    <p:sldId id="263" r:id="rId21"/>
    <p:sldId id="445" r:id="rId22"/>
    <p:sldId id="451" r:id="rId23"/>
    <p:sldId id="438" r:id="rId24"/>
    <p:sldId id="439" r:id="rId25"/>
    <p:sldId id="452" r:id="rId26"/>
    <p:sldId id="440" r:id="rId27"/>
    <p:sldId id="453" r:id="rId28"/>
    <p:sldId id="441" r:id="rId29"/>
    <p:sldId id="446" r:id="rId30"/>
    <p:sldId id="447" r:id="rId31"/>
    <p:sldId id="448" r:id="rId3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30" d="100"/>
          <a:sy n="130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Pulse para desplazar la página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D433688-6D32-48F7-B308-A96197FD4BE3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1B6E81-DED3-474A-A443-A9165B1C40EA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32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25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687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104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917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352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8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4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57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23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5156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651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32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75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6173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7271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8306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659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9590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36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643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54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33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561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233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72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235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44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3A1FCD-F8EE-4326-BA8A-E991FDE25B8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568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5B7E3F4-BDC7-448D-AA6B-A23F66ADFB14}"/>
              </a:ext>
            </a:extLst>
          </p:cNvPr>
          <p:cNvSpPr txBox="1"/>
          <p:nvPr userDrawn="1"/>
        </p:nvSpPr>
        <p:spPr>
          <a:xfrm rot="16200000">
            <a:off x="-605643" y="332956"/>
            <a:ext cx="13805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solidFill>
                  <a:schemeClr val="bg2">
                    <a:lumMod val="90000"/>
                  </a:schemeClr>
                </a:solidFill>
              </a:rPr>
              <a:t>SSOO Javier García Algarra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749EC5CE-810F-4117-BBA0-B107EC391E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89986" y="1588"/>
            <a:ext cx="2340883" cy="366274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/>
              <a:t>SSOO 2020-2021 Javier Gª Algarra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5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96" y="1454706"/>
            <a:ext cx="6115731" cy="2139553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396" y="3614500"/>
            <a:ext cx="6115732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DE157B29-00A7-4167-8C14-2765A1C6B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12" y="170447"/>
            <a:ext cx="3169752" cy="6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8280" y="0"/>
            <a:ext cx="1211040" cy="5142960"/>
          </a:xfrm>
          <a:prstGeom prst="rect">
            <a:avLst/>
          </a:prstGeom>
          <a:solidFill>
            <a:srgbClr val="0D4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5"/>
          <a:srcRect t="10620" r="4264" b="35523"/>
          <a:stretch/>
        </p:blipFill>
        <p:spPr>
          <a:xfrm>
            <a:off x="-8280" y="4398840"/>
            <a:ext cx="1211040" cy="68112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5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 Light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00000"/>
                </a:solidFill>
                <a:latin typeface="Calibri Light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50" b="0" strike="noStrike" spc="-1">
                <a:solidFill>
                  <a:srgbClr val="000000"/>
                </a:solidFill>
                <a:latin typeface="Calibri Light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50" b="0" strike="noStrike" spc="-1">
                <a:solidFill>
                  <a:srgbClr val="000000"/>
                </a:solidFill>
                <a:latin typeface="Calibri Light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2"/>
          <p:cNvSpPr txBox="1"/>
          <p:nvPr/>
        </p:nvSpPr>
        <p:spPr>
          <a:xfrm>
            <a:off x="1762560" y="3270240"/>
            <a:ext cx="6910560" cy="112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ES" sz="2400" b="0" strike="noStrike" spc="-1" dirty="0">
              <a:solidFill>
                <a:srgbClr val="00000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endParaRPr lang="es-ES" sz="2400" b="0" strike="noStrike" spc="-1" dirty="0">
              <a:solidFill>
                <a:srgbClr val="000000"/>
              </a:solidFill>
              <a:latin typeface="Calibri Light"/>
            </a:endParaRPr>
          </a:p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s-ES" sz="1800" b="0" strike="noStrike" spc="-1" dirty="0">
                <a:solidFill>
                  <a:srgbClr val="8B8B8B"/>
                </a:solidFill>
                <a:latin typeface="Calibri Light"/>
              </a:rPr>
              <a:t>Ingeniería del software</a:t>
            </a:r>
            <a:endParaRPr lang="es-ES" sz="18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9A223621-F0AE-4E32-85B1-E276F0399162}"/>
              </a:ext>
            </a:extLst>
          </p:cNvPr>
          <p:cNvSpPr txBox="1"/>
          <p:nvPr/>
        </p:nvSpPr>
        <p:spPr>
          <a:xfrm>
            <a:off x="1568880" y="1400400"/>
            <a:ext cx="7103880" cy="152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2000" b="0" strike="noStrike" spc="-1" dirty="0">
                <a:solidFill>
                  <a:srgbClr val="1F4E79"/>
                </a:solidFill>
                <a:latin typeface="Calibri Light"/>
              </a:rPr>
              <a:t>Tema 4</a:t>
            </a:r>
            <a:br>
              <a:rPr dirty="0"/>
            </a:br>
            <a:br>
              <a:rPr dirty="0"/>
            </a:br>
            <a:r>
              <a:rPr lang="es-ES" sz="4000" b="0" strike="noStrike" spc="-1" dirty="0">
                <a:solidFill>
                  <a:srgbClr val="1F4E79"/>
                </a:solidFill>
                <a:latin typeface="Calibri Light"/>
              </a:rPr>
              <a:t>Probabilidad</a:t>
            </a:r>
            <a:endParaRPr lang="es-E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42900" indent="-34290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Sucesos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contenido en </a:t>
                </a:r>
                <a14:m>
                  <m:oMath xmlns:m="http://schemas.openxmlformats.org/officeDocument/2006/math">
                    <m:r>
                      <a:rPr lang="es-ES" sz="16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617220" lvl="1" indent="-342900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Siempre que ocurre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ocurre también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62940" lvl="1" indent="-342900">
                  <a:buFont typeface="+mj-lt"/>
                  <a:buAutoNum type="arabicParenR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</a:t>
                </a:r>
              </a:p>
              <a:p>
                <a:pPr lvl="1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Experimento: Lanzar una moneda dos veces.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Sacar cara en el primer lanzamiento.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Sacar, al menos, una cara en el experimento.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DC8E8D1-4E70-4813-8ED3-DC7491C89136}"/>
              </a:ext>
            </a:extLst>
          </p:cNvPr>
          <p:cNvSpPr/>
          <p:nvPr/>
        </p:nvSpPr>
        <p:spPr>
          <a:xfrm>
            <a:off x="2987499" y="1609181"/>
            <a:ext cx="3960440" cy="2160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C9D850B-618B-454C-8A01-C9403EEF7E33}"/>
              </a:ext>
            </a:extLst>
          </p:cNvPr>
          <p:cNvSpPr/>
          <p:nvPr/>
        </p:nvSpPr>
        <p:spPr>
          <a:xfrm rot="20113047">
            <a:off x="4372532" y="1717354"/>
            <a:ext cx="1622421" cy="19444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F4127A3-25AF-4E5C-9C6D-8971DE8F5FC2}"/>
              </a:ext>
            </a:extLst>
          </p:cNvPr>
          <p:cNvSpPr/>
          <p:nvPr/>
        </p:nvSpPr>
        <p:spPr>
          <a:xfrm rot="1397656">
            <a:off x="4606263" y="1951933"/>
            <a:ext cx="936104" cy="122413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EF7A963-4E1A-46EF-8FD2-39E018D2EE6E}"/>
                  </a:ext>
                </a:extLst>
              </p:cNvPr>
              <p:cNvSpPr txBox="1"/>
              <p:nvPr/>
            </p:nvSpPr>
            <p:spPr>
              <a:xfrm>
                <a:off x="4903423" y="2379335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EF7A963-4E1A-46EF-8FD2-39E018D2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423" y="2379335"/>
                <a:ext cx="3417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E6C8EB-3793-4819-B618-B7003AB11601}"/>
                  </a:ext>
                </a:extLst>
              </p:cNvPr>
              <p:cNvSpPr txBox="1"/>
              <p:nvPr/>
            </p:nvSpPr>
            <p:spPr>
              <a:xfrm>
                <a:off x="5462482" y="2859659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9E6C8EB-3793-4819-B618-B7003AB11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82" y="2859659"/>
                <a:ext cx="341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2EEAB02-619B-4B3B-B01E-36CF773570DA}"/>
                  </a:ext>
                </a:extLst>
              </p:cNvPr>
              <p:cNvSpPr txBox="1"/>
              <p:nvPr/>
            </p:nvSpPr>
            <p:spPr>
              <a:xfrm>
                <a:off x="2861739" y="1568531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2EEAB02-619B-4B3B-B01E-36CF7735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739" y="1568531"/>
                <a:ext cx="557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82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42900" indent="-34290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Propiedades: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Conmutativa: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Asociativa: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Distributiva: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)∩(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96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42900" indent="-34290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Propiedades: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 startAt="4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Idempotente: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 startAt="4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Neutralidad: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∅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∅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2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5B266B-4E52-4303-90F2-8317D95CC87B}"/>
                  </a:ext>
                </a:extLst>
              </p:cNvPr>
              <p:cNvSpPr txBox="1"/>
              <p:nvPr/>
            </p:nvSpPr>
            <p:spPr>
              <a:xfrm>
                <a:off x="4340136" y="905861"/>
                <a:ext cx="4575264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 startAt="6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Complementación: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 startAt="7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Leyes de Morgan: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dirty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17220" lvl="1" indent="-342900">
                  <a:buFont typeface="+mj-lt"/>
                  <a:buAutoNum type="arabicPeriod" startAt="8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Otras propiedades útiles: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5B266B-4E52-4303-90F2-8317D95C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36" y="905861"/>
                <a:ext cx="4575264" cy="3046988"/>
              </a:xfrm>
              <a:prstGeom prst="rect">
                <a:avLst/>
              </a:prstGeom>
              <a:blipFill>
                <a:blip r:embed="rId5"/>
                <a:stretch>
                  <a:fillRect b="-10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39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4: Probabilidad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Sucesos aleatorios. Espacio muestral.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Definiciones de probabilidad. Propiedades.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 condicionada. Independencia de sucesos.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probabilidad total.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Bayes.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94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42507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7BDD79-CDA6-4C83-987D-8EC343FFE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1700">
            <a:off x="1746568" y="1161769"/>
            <a:ext cx="3560087" cy="21641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04A10C-C23F-480B-B2E2-3F58B45C8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870">
            <a:off x="5021114" y="2415406"/>
            <a:ext cx="3366987" cy="23590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89A933-B5D1-4579-8B90-8E961896A25B}"/>
              </a:ext>
            </a:extLst>
          </p:cNvPr>
          <p:cNvSpPr txBox="1"/>
          <p:nvPr/>
        </p:nvSpPr>
        <p:spPr>
          <a:xfrm>
            <a:off x="5903045" y="574214"/>
            <a:ext cx="2685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1" dirty="0">
                <a:solidFill>
                  <a:srgbClr val="C00000"/>
                </a:solidFill>
              </a:rPr>
              <a:t>¿qué es la probabilidad?</a:t>
            </a:r>
            <a:endParaRPr lang="es-ES" sz="3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64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42507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89A933-B5D1-4579-8B90-8E961896A25B}"/>
              </a:ext>
            </a:extLst>
          </p:cNvPr>
          <p:cNvSpPr txBox="1"/>
          <p:nvPr/>
        </p:nvSpPr>
        <p:spPr>
          <a:xfrm>
            <a:off x="5903045" y="574214"/>
            <a:ext cx="2685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1" dirty="0">
                <a:solidFill>
                  <a:srgbClr val="C00000"/>
                </a:solidFill>
              </a:rPr>
              <a:t>¿qué es la probabilidad?</a:t>
            </a:r>
            <a:endParaRPr lang="es-ES" sz="3200" i="1" dirty="0">
              <a:solidFill>
                <a:srgbClr val="C0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21BA19-6700-4115-9406-4B3B18661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8392">
            <a:off x="1619000" y="1102935"/>
            <a:ext cx="3312370" cy="25733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7B1213-B2E8-451B-B8DC-79EEA3C96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991">
            <a:off x="4593172" y="2191021"/>
            <a:ext cx="4115086" cy="2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7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42507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89A933-B5D1-4579-8B90-8E961896A25B}"/>
              </a:ext>
            </a:extLst>
          </p:cNvPr>
          <p:cNvSpPr txBox="1"/>
          <p:nvPr/>
        </p:nvSpPr>
        <p:spPr>
          <a:xfrm>
            <a:off x="5903045" y="574214"/>
            <a:ext cx="2685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1" dirty="0">
                <a:solidFill>
                  <a:srgbClr val="C00000"/>
                </a:solidFill>
              </a:rPr>
              <a:t>¿qué es la probabilidad?</a:t>
            </a:r>
            <a:endParaRPr lang="es-ES" sz="3200" i="1" dirty="0">
              <a:solidFill>
                <a:srgbClr val="C0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D82D94-1B88-4FB3-AD8F-4BFE041D5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6671">
            <a:off x="1506963" y="1527375"/>
            <a:ext cx="3428540" cy="23762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93DAB2-28AD-4578-A157-EEF885D4E6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789">
            <a:off x="5083435" y="2317190"/>
            <a:ext cx="3323000" cy="23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6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Definición clásica (</a:t>
                </a:r>
                <a:r>
                  <a:rPr lang="es-ES" sz="16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Bernouilli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: </a:t>
                </a:r>
              </a:p>
              <a:p>
                <a:pPr marL="268288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 al que se aproximan las frecuencias relativas cuando repetimos de forma indefinida el experimento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Definición sistemática (Laplace): </a:t>
                </a:r>
              </a:p>
              <a:p>
                <a:pPr marL="268288"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en  un experimento aleatorio se pueden dar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resultados igualmente posibles y son incompatibles 2 a 2:</a:t>
                </a:r>
              </a:p>
              <a:p>
                <a:pPr marL="560070" lvl="1" indent="-28575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º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𝑐𝑎𝑠𝑜𝑠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𝑓𝑎𝑣𝑜𝑟𝑎𝑏𝑙𝑒𝑠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º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𝑐𝑎𝑠𝑜𝑠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𝑝𝑜𝑠𝑖𝑏𝑙𝑒𝑠</m:t>
                          </m:r>
                        </m:den>
                      </m:f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3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Definición axiomática (</a:t>
                </a:r>
                <a:r>
                  <a:rPr lang="es-ES" sz="16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Kolmogorov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: </a:t>
                </a: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una función </a:t>
                </a: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entre el conjunto de todos los subconjuntos posibles del espacio muestral,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 el intervalo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[0,1]</m:t>
                    </m:r>
                    <m:r>
                      <a:rPr lang="es-E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Tal que se cumplen los siguientes axiomas:</a:t>
                </a: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lvl="2"/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s-ES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s-E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s-ES" sz="1400" dirty="0"/>
              </a:p>
              <a:p>
                <a:pPr marL="502920" lvl="2"/>
                <a:endParaRPr lang="es-ES" sz="1400" dirty="0"/>
              </a:p>
              <a:p>
                <a:pPr marL="502920" lvl="2"/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s-E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ES" sz="1400" b="0" dirty="0"/>
              </a:p>
              <a:p>
                <a:pPr marL="502920" lvl="2"/>
                <a:endParaRPr lang="es-ES" sz="1400" b="0" dirty="0"/>
              </a:p>
              <a:p>
                <a:pPr marL="502920" lvl="2"/>
                <a:r>
                  <a:rPr lang="es-E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ES" sz="1400" dirty="0"/>
                  <a:t>, si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ES" sz="1400" dirty="0"/>
                  <a:t> y </a:t>
                </a:r>
                <a14:m>
                  <m:oMath xmlns:m="http://schemas.openxmlformats.org/officeDocument/2006/math">
                    <m:r>
                      <a:rPr lang="es-E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)=∅</m:t>
                    </m:r>
                  </m:oMath>
                </a14:m>
                <a:r>
                  <a:rPr lang="es-ES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 r="-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0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139160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Propiedades:</a:t>
                </a:r>
              </a:p>
              <a:p>
                <a:pPr marL="285750" indent="-285750"/>
                <a:endParaRPr lang="es-E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16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16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600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6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sz="1600" i="1" dirty="0"/>
                  <a:t>, </a:t>
                </a:r>
                <a:r>
                  <a:rPr lang="es-ES" sz="1600" dirty="0"/>
                  <a:t>si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E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E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s-E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ES" sz="1600" dirty="0"/>
                  <a:t> tales que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)≤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∪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∪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∪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∩</m:t>
                        </m:r>
                        <m:r>
                          <a:rPr lang="es-ES" sz="16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∩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∩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s-E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139160" cy="4250701"/>
              </a:xfrm>
              <a:prstGeom prst="rect">
                <a:avLst/>
              </a:prstGeom>
              <a:blipFill>
                <a:blip r:embed="rId3"/>
                <a:stretch>
                  <a:fillRect l="-512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4: Probabilidad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Sucesos aleatorios. Espacio muestral.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Definiciones de probabilidad. Propiedades.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 condicionada. Independencia de sucesos.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probabilidad total.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Bayes.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Ejemplo 1: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tres sucesos del espacio muestral en un experimento aleatorio. 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)=1/2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)=1/3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)=1/4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tales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)=1/6 , 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Calcular:</a:t>
                </a:r>
              </a:p>
              <a:p>
                <a:pPr marL="685800" lvl="1" indent="-2286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:endParaRPr lang="es-ES" sz="12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:endParaRPr lang="es-ES" sz="12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s-ES" sz="12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:endParaRPr lang="es-ES" sz="3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51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Ejemplo 1: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tres sucesos del espacio muestral en un experimento aleatorio. 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)=1/2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)=1/3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)=1/4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tales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)=1/6 , 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s-ES" sz="1200" b="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s-ES" sz="1200" b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Calcular:</a:t>
                </a:r>
              </a:p>
              <a:p>
                <a:pPr marL="685800" lvl="1" indent="-2286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s-E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:endParaRPr lang="es-E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:endParaRPr lang="es-ES" sz="12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s-E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:endParaRPr lang="es-ES" sz="12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s-ES" sz="12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12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:endParaRPr lang="es-ES" sz="300" b="0" i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85800" lvl="1" indent="-228600"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s-ES" sz="1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s-E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ES" sz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s-ES" sz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  <m:r>
                      <a:rPr lang="es-E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s-E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s-E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)∪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)∪</m:t>
                        </m:r>
                        <m:d>
                          <m:dPr>
                            <m:ctrlPr>
                              <a:rPr lang="es-E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E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s-E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 b="-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4: Probabilidad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Sucesos aleatorios. Espacio muestral.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Definiciones de probabilidad. Propiedades.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Probabilidad condicionada. Independencia de sucesos.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probabilidad total.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Bayes.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0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 condicionada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Probabilidad de A condicionada por el suceso B </a:t>
                </a:r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el cálculo de la probabilidad de un suceso en el que existe una información adicional: el hecho de que ha ocurrido el suceso B. </a:t>
                </a:r>
              </a:p>
              <a:p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sz="1600" dirty="0"/>
              </a:p>
              <a:p>
                <a:pPr marL="0" lvl="2"/>
                <a:r>
                  <a:rPr lang="es-ES" sz="1600" dirty="0"/>
                  <a:t>Nota: 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ES" sz="1600" dirty="0"/>
              </a:p>
              <a:p>
                <a:pPr lvl="2"/>
                <a:endParaRPr lang="es-E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p(A/B)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el suceso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favorece la ocurrencia del suceso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p(A/B) </a:t>
                </a:r>
                <a14:m>
                  <m:oMath xmlns:m="http://schemas.openxmlformats.org/officeDocument/2006/math">
                    <m:r>
                      <a:rPr lang="es-ES" sz="1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el suceso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1400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desfavorece la ocurrencia del suceso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s-ES" sz="1400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s-ES" sz="1400" b="1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p(A/B) </a:t>
                </a:r>
                <a14:m>
                  <m:oMath xmlns:m="http://schemas.openxmlformats.org/officeDocument/2006/math">
                    <m:r>
                      <a:rPr lang="es-ES" sz="14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14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  <m:d>
                      <m:dPr>
                        <m:ctrlPr>
                          <a:rPr lang="es-E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s-ES" sz="1400" b="1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400" b="1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los sucesos </a:t>
                </a:r>
                <a14:m>
                  <m:oMath xmlns:m="http://schemas.openxmlformats.org/officeDocument/2006/math">
                    <m:r>
                      <a:rPr lang="es-ES" sz="14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es-ES" sz="1400" b="1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4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</m:oMath>
                </a14:m>
                <a:r>
                  <a:rPr lang="es-ES" sz="1400" b="1" i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son independientes</a:t>
                </a:r>
                <a:endParaRPr lang="es-ES" sz="1400" b="1" i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endParaRPr lang="es-ES" sz="16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blipFill>
                <a:blip r:embed="rId3"/>
                <a:stretch>
                  <a:fillRect l="-512" t="-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35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 condicionada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750" indent="-28575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Propiedades:</a:t>
                </a:r>
              </a:p>
              <a:p>
                <a:pPr marL="285750" indent="-285750"/>
                <a:endParaRPr lang="es-E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ES" sz="1600" b="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b="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son independientes, entonces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 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Si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)=∅</m:t>
                    </m:r>
                  </m:oMath>
                </a14:m>
                <a:r>
                  <a:rPr lang="es-ES" sz="1600" dirty="0"/>
                  <a:t>, 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 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 </m:t>
                        </m:r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∩ 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blipFill>
                <a:blip r:embed="rId3"/>
                <a:stretch>
                  <a:fillRect l="-512" t="-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53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5: Probabilidad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Sucesos aleatorios. Espacio muestral.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Definiciones de probabilidad. Propiedades.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 condicionada. Independencia de sucesos.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Teorema de probabilidad total.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Bayes.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2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Teorema de Probabilidad total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Teorema de la Probabilidad total:</a:t>
                </a: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una partición de sucesos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entonces para todo suceso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cumple que</a:t>
                </a:r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1600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2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2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Nota: Una partición de sucesos es un conjunto de sucesos tales que: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=∅      ∀</m:t>
                      </m:r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s-ES" sz="16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sz="16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blipFill>
                <a:blip r:embed="rId3"/>
                <a:stretch>
                  <a:fillRect l="-512" t="-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9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>
                <a:latin typeface="Calibri" panose="020F0502020204030204" pitchFamily="34" charset="0"/>
                <a:cs typeface="Calibri" panose="020F0502020204030204" pitchFamily="34" charset="0"/>
              </a:rPr>
              <a:t>TEMA 4: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Probabilidad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Sucesos aleatorios. Espacio muestral.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Definiciones de probabilidad. Propiedades.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 condicionada. Independencia de sucesos.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probabilidad total.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Teorema de Bayes.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8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Teorema de Bayes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Teorema de la Bayes:</a:t>
                </a: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una partición de sucesos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entonces para todo suceso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cumple que</a:t>
                </a:r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2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139160" cy="3587761"/>
              </a:xfrm>
              <a:prstGeom prst="rect">
                <a:avLst/>
              </a:prstGeom>
              <a:blipFill>
                <a:blip r:embed="rId3"/>
                <a:stretch>
                  <a:fillRect l="-512" t="-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2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93911" y="892799"/>
            <a:ext cx="7331849" cy="390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2: </a:t>
            </a:r>
            <a:r>
              <a:rPr lang="es-E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está realizando un estudio de pagos de préstamos. La probabilidad de que una persona solicite un préstamo para hipoteca es de 0.3. De los préstamos de hipotecas, el 10% no se paga, y para otro tipo de préstamos, el 80% se paga. </a:t>
            </a: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pide:</a:t>
            </a:r>
          </a:p>
          <a:p>
            <a:endParaRPr lang="es-ES" sz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s-E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Calcular la probabilidad de que una persona haya solicitado préstamo para hipoteca sabiendo que el pago se ha realizado.</a:t>
            </a:r>
          </a:p>
          <a:p>
            <a:pPr marL="342900" lvl="0" indent="-342900">
              <a:buFont typeface="+mj-lt"/>
              <a:buAutoNum type="alphaLcParenR"/>
            </a:pPr>
            <a:endParaRPr lang="es-ES" sz="1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s-E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Calcular la probabilidad de no haya solicitado hipoteca sabiendo que no ha pagado el préstamo.</a:t>
            </a:r>
          </a:p>
          <a:p>
            <a:pPr lvl="1"/>
            <a:endParaRPr lang="es-E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65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Temario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3921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indent="0">
              <a:lnSpc>
                <a:spcPct val="150000"/>
              </a:lnSpc>
              <a:buNone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TEMA 4: Probabilidad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Sucesos aleatorios. Espacio muestral.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Definiciones de probabilidad. Propiedades.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 condicionada. Independencia de sucesos.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probabilidad total.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Teorema de Bayes.</a:t>
            </a:r>
          </a:p>
          <a:p>
            <a:pPr algn="just">
              <a:lnSpc>
                <a:spcPct val="100000"/>
              </a:lnSpc>
            </a:pPr>
            <a:endParaRPr lang="es-ES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6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está realizando un estudio de pagos de préstamos. La probabilidad de que una persona solicite un préstamo para hipoteca es de 0.3. De los préstamos de hipotecas, el 10% no se paga, y para otro tipo de préstamos, el 80% se paga. 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Toma de requisitos del enunciado:</a:t>
                </a:r>
              </a:p>
              <a:p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</m:d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s-E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s-ES" sz="1600" dirty="0"/>
              </a:p>
              <a:p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s-E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acc>
                          <m:accPr>
                            <m:chr m:val="̅"/>
                            <m:ctrlP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lphaLcParenR"/>
                </a:pPr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Calcular la probabilidad de que una persona haya solicitado préstamo para hipoteca sabiendo que el pago se ha realizado.</a:t>
                </a:r>
              </a:p>
              <a:p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den>
                          </m:f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0.9·0.3+0.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s-ES" sz="1600" dirty="0"/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4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04952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Probabilidad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 2: </a:t>
                </a:r>
                <a:r>
                  <a:rPr lang="es-ES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está realizando un estudio de pagos de préstamos. La probabilidad de que una persona solicite un préstamo para hipoteca es de 0.3. De los préstamos de hipotecas, el 10% no se paga, y para otro tipo de préstamos, el 80% se paga. </a:t>
                </a:r>
              </a:p>
              <a:p>
                <a:endParaRPr lang="es-ES" sz="12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lphaLcParenR" startAt="2"/>
                </a:pPr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Calcular la probabilidad de no haya solicitado hipoteca sabiendo que no ha pagado el préstamo.</a:t>
                </a:r>
              </a:p>
              <a:p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den>
                          </m:f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den>
                          </m:f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s-ES" sz="1600" dirty="0"/>
              </a:p>
              <a:p>
                <a:pPr lvl="0"/>
                <a:r>
                  <a:rPr lang="es-E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Otra forma:</a:t>
                </a:r>
              </a:p>
              <a:p>
                <a:pPr lvl="0"/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E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den>
                          </m:f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·0.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0.3·0.1+0.7·0.2</m:t>
                          </m:r>
                        </m:den>
                      </m:f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/>
                <a:endParaRPr lang="es-E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acc>
                            <m:accPr>
                              <m:chr m:val="̅"/>
                              <m:ctrlP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s-E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s-E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=1−0.18=0.82</m:t>
                      </m:r>
                    </m:oMath>
                  </m:oMathPara>
                </a14:m>
                <a:endParaRPr lang="es-E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1" y="892799"/>
                <a:ext cx="7331849" cy="3900873"/>
              </a:xfrm>
              <a:prstGeom prst="rect">
                <a:avLst/>
              </a:prstGeom>
              <a:blipFill>
                <a:blip r:embed="rId3"/>
                <a:stretch>
                  <a:fillRect l="-499" t="-469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61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Introducción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61655" y="892799"/>
            <a:ext cx="7364105" cy="42507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Cálculo de Probabilidades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es la parte de las Matemáticas que proporciona un modelo, conceptos y herramientas para describir el comportamiento del azar, que mide el grado de incertidumbre asociado a la ocurrencia de cada suceso.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Experimentos determinísticos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: son los que realizados en idénticas condiciones producen el mismo resultado</a:t>
            </a:r>
          </a:p>
          <a:p>
            <a:pPr lvl="2" algn="just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biométricas, gravedad, intensidad de corriente…</a:t>
            </a:r>
          </a:p>
          <a:p>
            <a:pPr lvl="2" algn="just"/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Experimentos aleatorios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: son los que realizándose en condiciones idénticas pueden dar resultados diferentes. Su resultado es por tanto impredecible</a:t>
            </a:r>
          </a:p>
          <a:p>
            <a:pPr lvl="2" algn="just"/>
            <a:r>
              <a:rPr lang="es-ES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lanzamiento de un dado, extraer carta de la baraja…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92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endParaRPr lang="es-E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Espacio muestral</a:t>
                </a:r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conjunto de todos los resultados posibles de un experimento aleatorio.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Suceso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cada uno de los resultados posibles del espacio muestral. Y estos pueden ser: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Sucesos elementales: </a:t>
                </a:r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Cada uno de los elementos del espacio muestral (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Suceso compuesto: </a:t>
                </a:r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Subconjunto del espacio muestral formado por operaciones entre sucesos elementales y/ sucesos compuestos: </a:t>
                </a:r>
                <a14:m>
                  <m:oMath xmlns:m="http://schemas.openxmlformats.org/officeDocument/2006/math">
                    <m:r>
                      <a:rPr lang="es-E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Suceso seguro: </a:t>
                </a:r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Siempre se cumple. Es por tanto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Suceso imposible: </a:t>
                </a:r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se realiza nunca. Se denota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16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716" r="-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6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Unión de Sucesos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verifica cuando ocurre, al menos, uno de los 2 sucesos</a:t>
                </a: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</a:t>
                </a:r>
              </a:p>
              <a:p>
                <a:pPr lvl="1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Experimento: Lanzar una moneda dos veces.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Sacar cara en el primer lanzamiento </a:t>
                </a:r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el segundo lanzamiento.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248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D724924-3A07-4B82-8AEA-D06645BB641B}"/>
              </a:ext>
            </a:extLst>
          </p:cNvPr>
          <p:cNvSpPr/>
          <p:nvPr/>
        </p:nvSpPr>
        <p:spPr>
          <a:xfrm>
            <a:off x="2947337" y="1684784"/>
            <a:ext cx="3969446" cy="2358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C35EE7-13E1-4010-AA71-8CB4088AC7AF}"/>
              </a:ext>
            </a:extLst>
          </p:cNvPr>
          <p:cNvSpPr/>
          <p:nvPr/>
        </p:nvSpPr>
        <p:spPr>
          <a:xfrm rot="1397656">
            <a:off x="4305422" y="2160542"/>
            <a:ext cx="938233" cy="13359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CD3205-9161-4846-AAEC-D722F356A55D}"/>
              </a:ext>
            </a:extLst>
          </p:cNvPr>
          <p:cNvSpPr/>
          <p:nvPr/>
        </p:nvSpPr>
        <p:spPr>
          <a:xfrm rot="20113047">
            <a:off x="5045278" y="2137587"/>
            <a:ext cx="938233" cy="13359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3153611-F4FC-428B-846B-BDE6C3C5EA7E}"/>
                  </a:ext>
                </a:extLst>
              </p:cNvPr>
              <p:cNvSpPr txBox="1"/>
              <p:nvPr/>
            </p:nvSpPr>
            <p:spPr>
              <a:xfrm>
                <a:off x="4564161" y="2935262"/>
                <a:ext cx="342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3153611-F4FC-428B-846B-BDE6C3C5E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61" y="2935262"/>
                <a:ext cx="342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E095122-EF6A-426F-8439-2F0A5DDDBEEB}"/>
                  </a:ext>
                </a:extLst>
              </p:cNvPr>
              <p:cNvSpPr txBox="1"/>
              <p:nvPr/>
            </p:nvSpPr>
            <p:spPr>
              <a:xfrm>
                <a:off x="5422319" y="2935262"/>
                <a:ext cx="342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E095122-EF6A-426F-8439-2F0A5DDD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319" y="2935262"/>
                <a:ext cx="342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E6CA6D5-FAF6-4517-A5BF-6988F68BFB89}"/>
                  </a:ext>
                </a:extLst>
              </p:cNvPr>
              <p:cNvSpPr txBox="1"/>
              <p:nvPr/>
            </p:nvSpPr>
            <p:spPr>
              <a:xfrm>
                <a:off x="2821577" y="1644134"/>
                <a:ext cx="559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E6CA6D5-FAF6-4517-A5BF-6988F68B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77" y="1644134"/>
                <a:ext cx="5590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262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Intersección de sucesos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 verifica cuando ocurren, simultáneamente, A y B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62940" lvl="1" indent="-342900">
                  <a:buFont typeface="+mj-lt"/>
                  <a:buAutoNum type="arabicParenR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</a:t>
                </a:r>
              </a:p>
              <a:p>
                <a:pPr lvl="1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Experimento: Lanzar una moneda dos veces.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Sacar cara en el primer lanzamiento </a:t>
                </a:r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el segundo lanzamiento.</a:t>
                </a:r>
              </a:p>
              <a:p>
                <a:endParaRPr lang="es-ES" sz="14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248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B041FE7-9167-48B6-8AA8-D63F9A559BE7}"/>
              </a:ext>
            </a:extLst>
          </p:cNvPr>
          <p:cNvSpPr/>
          <p:nvPr/>
        </p:nvSpPr>
        <p:spPr>
          <a:xfrm>
            <a:off x="3032246" y="1723972"/>
            <a:ext cx="3960440" cy="2160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9FE4FF9-3943-4D13-8275-9D96E20BC461}"/>
              </a:ext>
            </a:extLst>
          </p:cNvPr>
          <p:cNvSpPr/>
          <p:nvPr/>
        </p:nvSpPr>
        <p:spPr>
          <a:xfrm rot="1397656">
            <a:off x="4412530" y="2203867"/>
            <a:ext cx="936104" cy="1224137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9E9D8D6-28A4-4042-984F-0D28F3B2BA21}"/>
              </a:ext>
            </a:extLst>
          </p:cNvPr>
          <p:cNvSpPr/>
          <p:nvPr/>
        </p:nvSpPr>
        <p:spPr>
          <a:xfrm rot="20113047">
            <a:off x="5106848" y="2182371"/>
            <a:ext cx="936104" cy="1224137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454E356-A082-442F-B61B-81034250AFE3}"/>
                  </a:ext>
                </a:extLst>
              </p:cNvPr>
              <p:cNvSpPr txBox="1"/>
              <p:nvPr/>
            </p:nvSpPr>
            <p:spPr>
              <a:xfrm>
                <a:off x="4649071" y="2974450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454E356-A082-442F-B61B-81034250A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71" y="2974450"/>
                <a:ext cx="3417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03EE51-AF47-4CC0-B53B-BBCB3DDB110A}"/>
                  </a:ext>
                </a:extLst>
              </p:cNvPr>
              <p:cNvSpPr txBox="1"/>
              <p:nvPr/>
            </p:nvSpPr>
            <p:spPr>
              <a:xfrm>
                <a:off x="5507229" y="2974450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B03EE51-AF47-4CC0-B53B-BBCB3DDB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29" y="2974450"/>
                <a:ext cx="341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CFD98BF-D89E-44C4-BF87-28E3B423D665}"/>
                  </a:ext>
                </a:extLst>
              </p:cNvPr>
              <p:cNvSpPr txBox="1"/>
              <p:nvPr/>
            </p:nvSpPr>
            <p:spPr>
              <a:xfrm>
                <a:off x="2906486" y="1683322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CFD98BF-D89E-44C4-BF87-28E3B423D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86" y="1683322"/>
                <a:ext cx="557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ágrima 16">
            <a:extLst>
              <a:ext uri="{FF2B5EF4-FFF2-40B4-BE49-F238E27FC236}">
                <a16:creationId xmlns:a16="http://schemas.microsoft.com/office/drawing/2014/main" id="{73466ACE-AE8C-4DF1-854F-52C2B6CF7723}"/>
              </a:ext>
            </a:extLst>
          </p:cNvPr>
          <p:cNvSpPr/>
          <p:nvPr/>
        </p:nvSpPr>
        <p:spPr>
          <a:xfrm rot="18924191">
            <a:off x="5170769" y="2324016"/>
            <a:ext cx="155986" cy="230087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Lágrima 17">
            <a:extLst>
              <a:ext uri="{FF2B5EF4-FFF2-40B4-BE49-F238E27FC236}">
                <a16:creationId xmlns:a16="http://schemas.microsoft.com/office/drawing/2014/main" id="{0A40BCBF-11D1-4A99-8260-AFB526480DF7}"/>
              </a:ext>
            </a:extLst>
          </p:cNvPr>
          <p:cNvSpPr/>
          <p:nvPr/>
        </p:nvSpPr>
        <p:spPr>
          <a:xfrm rot="8616792">
            <a:off x="5138014" y="2866088"/>
            <a:ext cx="172675" cy="219599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FFDABF7-179B-4885-B63B-5DD6F83F0E3E}"/>
              </a:ext>
            </a:extLst>
          </p:cNvPr>
          <p:cNvSpPr/>
          <p:nvPr/>
        </p:nvSpPr>
        <p:spPr>
          <a:xfrm>
            <a:off x="5081017" y="2350087"/>
            <a:ext cx="304054" cy="6990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464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Suceso complementario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que se verifica cuando no se cumple A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62940" lvl="1" indent="-342900">
                  <a:buFont typeface="+mj-lt"/>
                  <a:buAutoNum type="arabicParenR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</a:t>
                </a:r>
              </a:p>
              <a:p>
                <a:pPr lvl="1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Experimento: Lanzar una moneda dos veces.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14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s-ES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sacar cara en el primer lanzamiento.</a:t>
                </a: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248" t="-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DA234-5CD1-48C4-955A-DAD77B161191}"/>
              </a:ext>
            </a:extLst>
          </p:cNvPr>
          <p:cNvSpPr/>
          <p:nvPr/>
        </p:nvSpPr>
        <p:spPr>
          <a:xfrm>
            <a:off x="3097560" y="1691315"/>
            <a:ext cx="3960440" cy="2160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70DCF64-9003-4755-A5FB-B11FA409B684}"/>
              </a:ext>
            </a:extLst>
          </p:cNvPr>
          <p:cNvSpPr/>
          <p:nvPr/>
        </p:nvSpPr>
        <p:spPr>
          <a:xfrm rot="1397656">
            <a:off x="4477844" y="2171210"/>
            <a:ext cx="936104" cy="12241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C0C01E9-2FD9-4D1F-B1EE-09A671844184}"/>
                  </a:ext>
                </a:extLst>
              </p:cNvPr>
              <p:cNvSpPr txBox="1"/>
              <p:nvPr/>
            </p:nvSpPr>
            <p:spPr>
              <a:xfrm>
                <a:off x="4714385" y="2941793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C0C01E9-2FD9-4D1F-B1EE-09A67184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85" y="2941793"/>
                <a:ext cx="3417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09BFDBC-03EB-48B4-A52C-469AEC83D0C9}"/>
                  </a:ext>
                </a:extLst>
              </p:cNvPr>
              <p:cNvSpPr txBox="1"/>
              <p:nvPr/>
            </p:nvSpPr>
            <p:spPr>
              <a:xfrm>
                <a:off x="2971800" y="1650665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09BFDBC-03EB-48B4-A52C-469AEC83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650665"/>
                <a:ext cx="5578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48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76240" y="228600"/>
            <a:ext cx="7139160" cy="53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s-ES" sz="3600" spc="-1" dirty="0">
                <a:solidFill>
                  <a:srgbClr val="5B9BD5"/>
                </a:solidFill>
                <a:latin typeface="Calibri Light"/>
              </a:rPr>
              <a:t>Sucesos</a:t>
            </a:r>
            <a:r>
              <a:rPr lang="es-ES" sz="2400" spc="-1" dirty="0">
                <a:solidFill>
                  <a:srgbClr val="5B9BD5"/>
                </a:solidFill>
                <a:latin typeface="Calibri Light"/>
              </a:rPr>
              <a:t> (operaciones de sucesos)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ustomShape 2"/>
              <p:cNvSpPr/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342900" indent="-342900"/>
                <a:r>
                  <a:rPr lang="es-E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Sucesos incompatibles: </a:t>
                </a:r>
              </a:p>
              <a:p>
                <a:pPr marL="617220" lvl="1" indent="-342900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Son aquellos que no pueden darse simultáneamente: </a:t>
                </a:r>
                <a14:m>
                  <m:oMath xmlns:m="http://schemas.openxmlformats.org/officeDocument/2006/math">
                    <m:r>
                      <a:rPr lang="es-ES" sz="16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6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lvl="1" indent="0"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1400" b="1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Ejemplo:</a:t>
                </a:r>
              </a:p>
              <a:p>
                <a:pPr lvl="1"/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Experimento: Lanzar una moneda dos veces.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Sacar cara en el primer lanzamiento.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4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4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Sacar cruz en el primer lanzamiento.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55" y="892799"/>
                <a:ext cx="7364105" cy="4250701"/>
              </a:xfrm>
              <a:prstGeom prst="rect">
                <a:avLst/>
              </a:prstGeom>
              <a:blipFill>
                <a:blip r:embed="rId3"/>
                <a:stretch>
                  <a:fillRect l="-497" t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3104D31F-2119-4A6E-8BB0-CCF1528D0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7175" cy="14668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922DEF4-6BC1-44E9-8A93-465AB31C4371}"/>
              </a:ext>
            </a:extLst>
          </p:cNvPr>
          <p:cNvSpPr/>
          <p:nvPr/>
        </p:nvSpPr>
        <p:spPr>
          <a:xfrm>
            <a:off x="3059346" y="1731478"/>
            <a:ext cx="3960440" cy="2160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A01E229-4AA5-49D5-B92C-34B894A3E7F5}"/>
              </a:ext>
            </a:extLst>
          </p:cNvPr>
          <p:cNvSpPr/>
          <p:nvPr/>
        </p:nvSpPr>
        <p:spPr>
          <a:xfrm rot="1397656">
            <a:off x="3947673" y="2211373"/>
            <a:ext cx="936104" cy="122413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797637C-4198-4D0C-A652-B5EBE269DB62}"/>
              </a:ext>
            </a:extLst>
          </p:cNvPr>
          <p:cNvSpPr/>
          <p:nvPr/>
        </p:nvSpPr>
        <p:spPr>
          <a:xfrm rot="20113047">
            <a:off x="5133948" y="2189877"/>
            <a:ext cx="936104" cy="122413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5F2F187-46EB-4A59-B86D-8D115ABA2C74}"/>
                  </a:ext>
                </a:extLst>
              </p:cNvPr>
              <p:cNvSpPr txBox="1"/>
              <p:nvPr/>
            </p:nvSpPr>
            <p:spPr>
              <a:xfrm>
                <a:off x="4184214" y="2981956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5F2F187-46EB-4A59-B86D-8D115ABA2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14" y="2981956"/>
                <a:ext cx="3417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285B999-B5FB-4904-99A5-B470B6F1A30B}"/>
                  </a:ext>
                </a:extLst>
              </p:cNvPr>
              <p:cNvSpPr txBox="1"/>
              <p:nvPr/>
            </p:nvSpPr>
            <p:spPr>
              <a:xfrm>
                <a:off x="5534329" y="2981956"/>
                <a:ext cx="341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285B999-B5FB-4904-99A5-B470B6F1A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329" y="2981956"/>
                <a:ext cx="341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0CBF648-2033-43FF-B7A8-CC76A2042EB0}"/>
                  </a:ext>
                </a:extLst>
              </p:cNvPr>
              <p:cNvSpPr txBox="1"/>
              <p:nvPr/>
            </p:nvSpPr>
            <p:spPr>
              <a:xfrm>
                <a:off x="2501538" y="1690828"/>
                <a:ext cx="55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0CBF648-2033-43FF-B7A8-CC76A204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38" y="1690828"/>
                <a:ext cx="557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04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19035</TotalTime>
  <Words>1983</Words>
  <Application>Microsoft Office PowerPoint</Application>
  <PresentationFormat>Presentación en pantalla (16:9)</PresentationFormat>
  <Paragraphs>392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Pontificia Comillas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subject/>
  <dc:creator>Carmen Escudero Guirado</dc:creator>
  <dc:description/>
  <cp:lastModifiedBy>María del Mar Angulo Martinez</cp:lastModifiedBy>
  <cp:revision>729</cp:revision>
  <dcterms:created xsi:type="dcterms:W3CDTF">2017-07-19T07:53:01Z</dcterms:created>
  <dcterms:modified xsi:type="dcterms:W3CDTF">2021-10-21T10:29:52Z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 Pontificia Comillas</vt:lpwstr>
  </property>
  <property fmtid="{D5CDD505-2E9C-101B-9397-08002B2CF9AE}" pid="4" name="ContentTypeId">
    <vt:lpwstr>0x010100AE6A9B1AE3C694449E1CBECB26767C28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51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60</vt:i4>
  </property>
</Properties>
</file>