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3.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5.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6.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8.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10.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12.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diagrams/data2.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ata4.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ata7.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ata9.xml" ContentType="application/vnd.openxmlformats-officedocument.drawingml.diagramData+xml"/>
  <Override PartName="/ppt/diagrams/layout50.xml" ContentType="application/vnd.openxmlformats-officedocument.drawingml.diagramLayout+xml"/>
  <Override PartName="/ppt/diagrams/quickStyle50.xml" ContentType="application/vnd.openxmlformats-officedocument.drawingml.diagramStyle+xml"/>
  <Override PartName="/ppt/diagrams/colors50.xml" ContentType="application/vnd.openxmlformats-officedocument.drawingml.diagramColors+xml"/>
  <Override PartName="/ppt/diagrams/data11.xml" ContentType="application/vnd.openxmlformats-officedocument.drawingml.diagramData+xml"/>
  <Override PartName="/ppt/diagrams/layout60.xml" ContentType="application/vnd.openxmlformats-officedocument.drawingml.diagramLayout+xml"/>
  <Override PartName="/ppt/diagrams/quickStyle60.xml" ContentType="application/vnd.openxmlformats-officedocument.drawingml.diagramStyle+xml"/>
  <Override PartName="/ppt/diagrams/colors60.xml" ContentType="application/vnd.openxmlformats-officedocument.drawingml.diagramColors+xml"/>
  <Override PartName="/ppt/diagrams/data13.xml" ContentType="application/vnd.openxmlformats-officedocument.drawingml.diagramData+xml"/>
  <Override PartName="/ppt/diagrams/layout70.xml" ContentType="application/vnd.openxmlformats-officedocument.drawingml.diagramLayout+xml"/>
  <Override PartName="/ppt/diagrams/quickStyle70.xml" ContentType="application/vnd.openxmlformats-officedocument.drawingml.diagramStyle+xml"/>
  <Override PartName="/ppt/diagrams/colors70.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2" r:id="rId1"/>
  </p:sldMasterIdLst>
  <p:notesMasterIdLst>
    <p:notesMasterId r:id="rId51"/>
  </p:notesMasterIdLst>
  <p:sldIdLst>
    <p:sldId id="259" r:id="rId2"/>
    <p:sldId id="277" r:id="rId3"/>
    <p:sldId id="286" r:id="rId4"/>
    <p:sldId id="282" r:id="rId5"/>
    <p:sldId id="283" r:id="rId6"/>
    <p:sldId id="284" r:id="rId7"/>
    <p:sldId id="285" r:id="rId8"/>
    <p:sldId id="289" r:id="rId9"/>
    <p:sldId id="325" r:id="rId10"/>
    <p:sldId id="326" r:id="rId11"/>
    <p:sldId id="290" r:id="rId12"/>
    <p:sldId id="327" r:id="rId13"/>
    <p:sldId id="328" r:id="rId14"/>
    <p:sldId id="330" r:id="rId15"/>
    <p:sldId id="329" r:id="rId16"/>
    <p:sldId id="331" r:id="rId17"/>
    <p:sldId id="292" r:id="rId18"/>
    <p:sldId id="332" r:id="rId19"/>
    <p:sldId id="301" r:id="rId20"/>
    <p:sldId id="302" r:id="rId21"/>
    <p:sldId id="303" r:id="rId22"/>
    <p:sldId id="287" r:id="rId23"/>
    <p:sldId id="288" r:id="rId24"/>
    <p:sldId id="333" r:id="rId25"/>
    <p:sldId id="293" r:id="rId26"/>
    <p:sldId id="295" r:id="rId27"/>
    <p:sldId id="297" r:id="rId28"/>
    <p:sldId id="294" r:id="rId29"/>
    <p:sldId id="296" r:id="rId30"/>
    <p:sldId id="313" r:id="rId31"/>
    <p:sldId id="322" r:id="rId32"/>
    <p:sldId id="323" r:id="rId33"/>
    <p:sldId id="324" r:id="rId34"/>
    <p:sldId id="298" r:id="rId35"/>
    <p:sldId id="299" r:id="rId36"/>
    <p:sldId id="300" r:id="rId37"/>
    <p:sldId id="305" r:id="rId38"/>
    <p:sldId id="306" r:id="rId39"/>
    <p:sldId id="304" r:id="rId40"/>
    <p:sldId id="318" r:id="rId41"/>
    <p:sldId id="307" r:id="rId42"/>
    <p:sldId id="321" r:id="rId43"/>
    <p:sldId id="319" r:id="rId44"/>
    <p:sldId id="311" r:id="rId45"/>
    <p:sldId id="312" r:id="rId46"/>
    <p:sldId id="320" r:id="rId47"/>
    <p:sldId id="310" r:id="rId48"/>
    <p:sldId id="314" r:id="rId49"/>
    <p:sldId id="334" r:id="rId50"/>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B7CB88-698C-4A2E-8361-76FE57B9EBA8}" v="4" dt="2023-10-30T16:51:37.7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0079" autoAdjust="0"/>
    <p:restoredTop sz="94660"/>
  </p:normalViewPr>
  <p:slideViewPr>
    <p:cSldViewPr>
      <p:cViewPr varScale="1">
        <p:scale>
          <a:sx n="81" d="100"/>
          <a:sy n="81" d="100"/>
        </p:scale>
        <p:origin x="56" y="264"/>
      </p:cViewPr>
      <p:guideLst>
        <p:guide orient="horz" pos="2160"/>
        <p:guide pos="2880"/>
      </p:guideLst>
    </p:cSldViewPr>
  </p:slideViewPr>
  <p:notesTextViewPr>
    <p:cViewPr>
      <p:scale>
        <a:sx n="1" d="1"/>
        <a:sy n="1" d="1"/>
      </p:scale>
      <p:origin x="0" y="0"/>
    </p:cViewPr>
  </p:notesTextViewPr>
  <p:notesViewPr>
    <p:cSldViewPr>
      <p:cViewPr varScale="1">
        <p:scale>
          <a:sx n="85" d="100"/>
          <a:sy n="85" d="100"/>
        </p:scale>
        <p:origin x="-315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onio Cabrera Landín" userId="0f57056e-0ee3-4912-8539-b376b15e7913" providerId="ADAL" clId="{71B7CB88-698C-4A2E-8361-76FE57B9EBA8}"/>
    <pc:docChg chg="modSld">
      <pc:chgData name="Antonio Cabrera Landín" userId="0f57056e-0ee3-4912-8539-b376b15e7913" providerId="ADAL" clId="{71B7CB88-698C-4A2E-8361-76FE57B9EBA8}" dt="2023-10-30T16:51:37.772" v="3" actId="1035"/>
      <pc:docMkLst>
        <pc:docMk/>
      </pc:docMkLst>
      <pc:sldChg chg="modSp">
        <pc:chgData name="Antonio Cabrera Landín" userId="0f57056e-0ee3-4912-8539-b376b15e7913" providerId="ADAL" clId="{71B7CB88-698C-4A2E-8361-76FE57B9EBA8}" dt="2023-10-30T16:51:37.772" v="3" actId="1035"/>
        <pc:sldMkLst>
          <pc:docMk/>
          <pc:sldMk cId="443763830" sldId="288"/>
        </pc:sldMkLst>
        <pc:picChg chg="mod">
          <ac:chgData name="Antonio Cabrera Landín" userId="0f57056e-0ee3-4912-8539-b376b15e7913" providerId="ADAL" clId="{71B7CB88-698C-4A2E-8361-76FE57B9EBA8}" dt="2023-10-30T16:51:37.772" v="3" actId="1035"/>
          <ac:picMkLst>
            <pc:docMk/>
            <pc:sldMk cId="443763830" sldId="288"/>
            <ac:picMk id="2056" creationId="{00000000-0000-0000-0000-000000000000}"/>
          </ac:picMkLst>
        </pc:picChg>
      </pc:sldChg>
    </pc:docChg>
  </pc:docChgLst>
</pc:chgInfo>
</file>

<file path=ppt/diagrams/_rels/data11.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image" Target="../media/image260.png"/></Relationships>
</file>

<file path=ppt/diagrams/_rels/data13.xml.rels><?xml version="1.0" encoding="UTF-8" standalone="yes"?>
<Relationships xmlns="http://schemas.openxmlformats.org/package/2006/relationships"><Relationship Id="rId1" Type="http://schemas.openxmlformats.org/officeDocument/2006/relationships/image" Target="../media/image2010.png"/></Relationships>
</file>

<file path=ppt/diagrams/_rels/data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image" Target="../media/image4.png"/></Relationships>
</file>

<file path=ppt/diagrams/_rels/data4.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image" Target="../media/image60.png"/></Relationships>
</file>

<file path=ppt/diagrams/_rels/data7.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71.png"/><Relationship Id="rId1" Type="http://schemas.openxmlformats.org/officeDocument/2006/relationships/image" Target="../media/image61.png"/></Relationships>
</file>

<file path=ppt/diagrams/_rels/data9.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image" Target="../media/image19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62C733-6B54-4CC8-83C4-F48E9D42821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s-ES"/>
        </a:p>
      </dgm:t>
    </dgm:pt>
    <mc:AlternateContent xmlns:mc="http://schemas.openxmlformats.org/markup-compatibility/2006" xmlns:a14="http://schemas.microsoft.com/office/drawing/2010/main">
      <mc:Choice Requires="a14">
        <dgm:pt modelId="{EA027A73-376A-4308-A0C9-EDF7FEBFD485}">
          <dgm:prSet custT="1"/>
          <dgm:spPr/>
          <dgm:t>
            <a:bodyPr/>
            <a:lstStyle/>
            <a:p>
              <a:pPr rtl="0"/>
              <a:r>
                <a:rPr lang="es-ES" sz="2700" b="1" dirty="0"/>
                <a:t>| Definición</a:t>
              </a:r>
              <a:r>
                <a:rPr lang="es-ES" sz="2700" dirty="0"/>
                <a:t>: Si </a:t>
              </a:r>
              <a14:m>
                <m:oMath xmlns:m="http://schemas.openxmlformats.org/officeDocument/2006/math">
                  <m:d>
                    <m:dPr>
                      <m:ctrlPr>
                        <a:rPr lang="es-ES" sz="2700" i="1">
                          <a:latin typeface="Cambria Math" panose="02040503050406030204" pitchFamily="18" charset="0"/>
                        </a:rPr>
                      </m:ctrlPr>
                    </m:dPr>
                    <m:e>
                      <m:r>
                        <a:rPr lang="es-ES" sz="2700" i="1">
                          <a:latin typeface="Cambria Math" panose="02040503050406030204" pitchFamily="18" charset="0"/>
                        </a:rPr>
                        <m:t>𝑋</m:t>
                      </m:r>
                      <m:r>
                        <a:rPr lang="es-ES" sz="2700" i="1">
                          <a:latin typeface="Cambria Math" panose="02040503050406030204" pitchFamily="18" charset="0"/>
                        </a:rPr>
                        <m:t>,</m:t>
                      </m:r>
                      <m:r>
                        <a:rPr lang="es-ES" sz="2700" i="1">
                          <a:latin typeface="Cambria Math" panose="02040503050406030204" pitchFamily="18" charset="0"/>
                        </a:rPr>
                        <m:t>𝑑</m:t>
                      </m:r>
                    </m:e>
                  </m:d>
                  <m:r>
                    <a:rPr lang="es-ES" sz="2700" i="1">
                      <a:latin typeface="Cambria Math" panose="02040503050406030204" pitchFamily="18" charset="0"/>
                    </a:rPr>
                    <m:t> </m:t>
                  </m:r>
                </m:oMath>
              </a14:m>
              <a:r>
                <a:rPr lang="es-ES" sz="2700" dirty="0"/>
                <a:t>es un espacio métrico, para cada punto </a:t>
              </a:r>
              <a14:m>
                <m:oMath xmlns:m="http://schemas.openxmlformats.org/officeDocument/2006/math">
                  <m:r>
                    <a:rPr lang="es-ES" sz="2700" i="1">
                      <a:latin typeface="Cambria Math" panose="02040503050406030204" pitchFamily="18" charset="0"/>
                    </a:rPr>
                    <m:t>𝑥</m:t>
                  </m:r>
                  <m:r>
                    <a:rPr lang="es-ES" sz="2700" i="1">
                      <a:latin typeface="Cambria Math" panose="02040503050406030204" pitchFamily="18" charset="0"/>
                    </a:rPr>
                    <m:t>∈</m:t>
                  </m:r>
                  <m:r>
                    <a:rPr lang="es-ES" sz="2700" i="1">
                      <a:latin typeface="Cambria Math" panose="02040503050406030204" pitchFamily="18" charset="0"/>
                    </a:rPr>
                    <m:t>𝑋</m:t>
                  </m:r>
                </m:oMath>
              </a14:m>
              <a:r>
                <a:rPr lang="es-ES" sz="2700" dirty="0"/>
                <a:t> una </a:t>
              </a:r>
              <a:r>
                <a:rPr lang="es-ES" sz="2700" b="1" dirty="0"/>
                <a:t>bola abierta </a:t>
              </a:r>
              <a:r>
                <a:rPr lang="es-ES" sz="2700" dirty="0"/>
                <a:t>de radio </a:t>
              </a:r>
              <a14:m>
                <m:oMath xmlns:m="http://schemas.openxmlformats.org/officeDocument/2006/math">
                  <m:r>
                    <a:rPr lang="es-ES" sz="2700" i="1">
                      <a:latin typeface="Cambria Math" panose="02040503050406030204" pitchFamily="18" charset="0"/>
                    </a:rPr>
                    <m:t>𝜀</m:t>
                  </m:r>
                </m:oMath>
              </a14:m>
              <a:r>
                <a:rPr lang="es-ES" sz="2700" dirty="0"/>
                <a:t> es</a:t>
              </a:r>
            </a:p>
          </dgm:t>
        </dgm:pt>
      </mc:Choice>
      <mc:Fallback xmlns="">
        <dgm:pt modelId="{EA027A73-376A-4308-A0C9-EDF7FEBFD485}">
          <dgm:prSet custT="1"/>
          <dgm:spPr/>
          <dgm:t>
            <a:bodyPr/>
            <a:lstStyle/>
            <a:p>
              <a:pPr rtl="0"/>
              <a:r>
                <a:rPr lang="es-ES" sz="2700" b="1" dirty="0" smtClean="0"/>
                <a:t>| Definición</a:t>
              </a:r>
              <a:r>
                <a:rPr lang="es-ES" sz="2700" dirty="0"/>
                <a:t>: Si </a:t>
              </a:r>
              <a:r>
                <a:rPr lang="es-ES" sz="2700" i="0"/>
                <a:t>(𝑋,𝑑)  </a:t>
              </a:r>
              <a:r>
                <a:rPr lang="es-ES" sz="2700" dirty="0"/>
                <a:t>es un espacio métrico, para cada punto </a:t>
              </a:r>
              <a:r>
                <a:rPr lang="es-ES" sz="2700" i="0"/>
                <a:t>𝑥∈𝑋</a:t>
              </a:r>
              <a:r>
                <a:rPr lang="es-ES" sz="2700" dirty="0"/>
                <a:t> una </a:t>
              </a:r>
              <a:r>
                <a:rPr lang="es-ES" sz="2700" b="1" dirty="0"/>
                <a:t>bola abierta </a:t>
              </a:r>
              <a:r>
                <a:rPr lang="es-ES" sz="2700" dirty="0"/>
                <a:t>de radio </a:t>
              </a:r>
              <a:r>
                <a:rPr lang="es-ES" sz="2700" i="0"/>
                <a:t>𝜀</a:t>
              </a:r>
              <a:r>
                <a:rPr lang="es-ES" sz="2700" dirty="0"/>
                <a:t> es</a:t>
              </a:r>
            </a:p>
          </dgm:t>
        </dgm:pt>
      </mc:Fallback>
    </mc:AlternateContent>
    <dgm:pt modelId="{526ECB2B-96F6-4409-AE85-1D9CA80FDBC5}" type="parTrans" cxnId="{596205F9-7305-49BD-AD60-ED48B4DE6884}">
      <dgm:prSet/>
      <dgm:spPr/>
      <dgm:t>
        <a:bodyPr/>
        <a:lstStyle/>
        <a:p>
          <a:endParaRPr lang="es-ES"/>
        </a:p>
      </dgm:t>
    </dgm:pt>
    <dgm:pt modelId="{155DBC8F-F333-4A64-AA1E-6D932AE449AB}" type="sibTrans" cxnId="{596205F9-7305-49BD-AD60-ED48B4DE6884}">
      <dgm:prSet/>
      <dgm:spPr/>
      <dgm:t>
        <a:bodyPr/>
        <a:lstStyle/>
        <a:p>
          <a:endParaRPr lang="es-ES"/>
        </a:p>
      </dgm:t>
    </dgm:pt>
    <mc:AlternateContent xmlns:mc="http://schemas.openxmlformats.org/markup-compatibility/2006" xmlns:a14="http://schemas.microsoft.com/office/drawing/2010/main">
      <mc:Choice Requires="a14">
        <dgm:pt modelId="{DF7A3B3D-E306-4261-8EB6-14D4593E80DF}">
          <dgm:prSet custT="1"/>
          <dgm:spPr/>
          <dgm:t>
            <a:bodyPr/>
            <a:lstStyle/>
            <a:p>
              <a:pPr rtl="0"/>
              <a14:m>
                <m:oMath xmlns:m="http://schemas.openxmlformats.org/officeDocument/2006/math">
                  <m:sSub>
                    <m:sSubPr>
                      <m:ctrlPr>
                        <a:rPr lang="es-ES" sz="2700" b="0" i="1" smtClean="0">
                          <a:latin typeface="Cambria Math" panose="02040503050406030204" pitchFamily="18" charset="0"/>
                        </a:rPr>
                      </m:ctrlPr>
                    </m:sSubPr>
                    <m:e>
                      <m:r>
                        <a:rPr lang="es-ES" sz="2700" b="0" i="1">
                          <a:latin typeface="Cambria Math" panose="02040503050406030204" pitchFamily="18" charset="0"/>
                        </a:rPr>
                        <m:t>𝐵</m:t>
                      </m:r>
                    </m:e>
                    <m:sub>
                      <m:r>
                        <a:rPr lang="es-ES" sz="2700" i="1">
                          <a:latin typeface="Cambria Math" panose="02040503050406030204" pitchFamily="18" charset="0"/>
                        </a:rPr>
                        <m:t>𝜀</m:t>
                      </m:r>
                    </m:sub>
                  </m:sSub>
                  <m:d>
                    <m:dPr>
                      <m:ctrlPr>
                        <a:rPr lang="es-ES" sz="2700" b="0" i="1">
                          <a:latin typeface="Cambria Math" panose="02040503050406030204" pitchFamily="18" charset="0"/>
                        </a:rPr>
                      </m:ctrlPr>
                    </m:dPr>
                    <m:e>
                      <m:r>
                        <a:rPr lang="es-ES" sz="2700" b="0" i="1">
                          <a:latin typeface="Cambria Math" panose="02040503050406030204" pitchFamily="18" charset="0"/>
                        </a:rPr>
                        <m:t>𝑥</m:t>
                      </m:r>
                    </m:e>
                  </m:d>
                  <m:r>
                    <a:rPr lang="es-ES" sz="2700" b="0" i="1">
                      <a:latin typeface="Cambria Math" panose="02040503050406030204" pitchFamily="18" charset="0"/>
                    </a:rPr>
                    <m:t>={</m:t>
                  </m:r>
                  <m:r>
                    <a:rPr lang="es-ES" sz="2700" b="0" i="1">
                      <a:latin typeface="Cambria Math" panose="02040503050406030204" pitchFamily="18" charset="0"/>
                    </a:rPr>
                    <m:t>𝑦</m:t>
                  </m:r>
                </m:oMath>
              </a14:m>
              <a:r>
                <a:rPr lang="es-ES" sz="2700" dirty="0"/>
                <a:t> </a:t>
              </a:r>
              <a14:m>
                <m:oMath xmlns:m="http://schemas.openxmlformats.org/officeDocument/2006/math">
                  <m:r>
                    <a:rPr lang="es-ES" sz="2700" i="1">
                      <a:latin typeface="Cambria Math" panose="02040503050406030204" pitchFamily="18" charset="0"/>
                    </a:rPr>
                    <m:t>∈</m:t>
                  </m:r>
                  <m:r>
                    <a:rPr lang="es-ES" sz="2700" b="0" i="1">
                      <a:latin typeface="Cambria Math" panose="02040503050406030204" pitchFamily="18" charset="0"/>
                    </a:rPr>
                    <m:t>𝑋</m:t>
                  </m:r>
                  <m:r>
                    <a:rPr lang="es-ES" sz="2700" b="0" i="1">
                      <a:latin typeface="Cambria Math" panose="02040503050406030204" pitchFamily="18" charset="0"/>
                    </a:rPr>
                    <m:t>:</m:t>
                  </m:r>
                  <m:r>
                    <a:rPr lang="es-ES" sz="2700" b="0" i="1">
                      <a:latin typeface="Cambria Math" panose="02040503050406030204" pitchFamily="18" charset="0"/>
                    </a:rPr>
                    <m:t>𝑑</m:t>
                  </m:r>
                  <m:d>
                    <m:dPr>
                      <m:ctrlPr>
                        <a:rPr lang="es-ES" sz="2700" b="0" i="1">
                          <a:latin typeface="Cambria Math" panose="02040503050406030204" pitchFamily="18" charset="0"/>
                        </a:rPr>
                      </m:ctrlPr>
                    </m:dPr>
                    <m:e>
                      <m:r>
                        <a:rPr lang="es-ES" sz="2700" b="0" i="1">
                          <a:latin typeface="Cambria Math" panose="02040503050406030204" pitchFamily="18" charset="0"/>
                        </a:rPr>
                        <m:t>𝑦</m:t>
                      </m:r>
                      <m:r>
                        <a:rPr lang="es-ES" sz="2700" b="0" i="1">
                          <a:latin typeface="Cambria Math" panose="02040503050406030204" pitchFamily="18" charset="0"/>
                        </a:rPr>
                        <m:t>,</m:t>
                      </m:r>
                      <m:r>
                        <a:rPr lang="es-ES" sz="2700" b="0" i="1">
                          <a:latin typeface="Cambria Math" panose="02040503050406030204" pitchFamily="18" charset="0"/>
                        </a:rPr>
                        <m:t>𝑥</m:t>
                      </m:r>
                    </m:e>
                  </m:d>
                  <m:r>
                    <a:rPr lang="es-ES" sz="2700" b="0" i="1">
                      <a:latin typeface="Cambria Math" panose="02040503050406030204" pitchFamily="18" charset="0"/>
                    </a:rPr>
                    <m:t>&lt;</m:t>
                  </m:r>
                  <m:r>
                    <a:rPr lang="es-ES" sz="2700" i="1">
                      <a:latin typeface="Cambria Math" panose="02040503050406030204" pitchFamily="18" charset="0"/>
                    </a:rPr>
                    <m:t>𝜀</m:t>
                  </m:r>
                </m:oMath>
              </a14:m>
              <a:r>
                <a:rPr lang="es-ES" sz="2700" dirty="0"/>
                <a:t>}</a:t>
              </a:r>
            </a:p>
          </dgm:t>
        </dgm:pt>
      </mc:Choice>
      <mc:Fallback xmlns="">
        <dgm:pt modelId="{DF7A3B3D-E306-4261-8EB6-14D4593E80DF}">
          <dgm:prSet custT="1"/>
          <dgm:spPr/>
          <dgm:t>
            <a:bodyPr/>
            <a:lstStyle/>
            <a:p>
              <a:pPr rtl="0"/>
              <a:r>
                <a:rPr lang="es-ES" sz="2700" b="0" i="0"/>
                <a:t>𝐵</a:t>
              </a:r>
              <a:r>
                <a:rPr lang="es-ES" sz="2700" b="0" i="0" smtClean="0"/>
                <a:t>_</a:t>
              </a:r>
              <a:r>
                <a:rPr lang="es-ES" sz="2700" i="0"/>
                <a:t>𝜀</a:t>
              </a:r>
              <a:r>
                <a:rPr lang="es-ES" sz="2700" b="0" i="0"/>
                <a:t> (𝑥)={𝑦</a:t>
              </a:r>
              <a:r>
                <a:rPr lang="es-ES" sz="2700" dirty="0"/>
                <a:t> </a:t>
              </a:r>
              <a:r>
                <a:rPr lang="es-ES" sz="2700" i="0"/>
                <a:t>∈</a:t>
              </a:r>
              <a:r>
                <a:rPr lang="es-ES" sz="2700" b="0" i="0"/>
                <a:t>𝑋:𝑑(𝑦,𝑥)&lt;</a:t>
              </a:r>
              <a:r>
                <a:rPr lang="es-ES" sz="2700" i="0"/>
                <a:t>𝜀</a:t>
              </a:r>
              <a:r>
                <a:rPr lang="es-ES" sz="2700" dirty="0"/>
                <a:t>}</a:t>
              </a:r>
            </a:p>
          </dgm:t>
        </dgm:pt>
      </mc:Fallback>
    </mc:AlternateContent>
    <dgm:pt modelId="{ED782240-1146-4525-AB56-1716ED6BBB8D}" type="parTrans" cxnId="{39188FDE-8B2C-4E87-ACAC-D548A9CC50BD}">
      <dgm:prSet/>
      <dgm:spPr/>
      <dgm:t>
        <a:bodyPr/>
        <a:lstStyle/>
        <a:p>
          <a:endParaRPr lang="es-ES"/>
        </a:p>
      </dgm:t>
    </dgm:pt>
    <dgm:pt modelId="{C0B8CDC5-0B3A-4E67-ADED-FDC8C86AB354}" type="sibTrans" cxnId="{39188FDE-8B2C-4E87-ACAC-D548A9CC50BD}">
      <dgm:prSet/>
      <dgm:spPr/>
      <dgm:t>
        <a:bodyPr/>
        <a:lstStyle/>
        <a:p>
          <a:endParaRPr lang="es-ES"/>
        </a:p>
      </dgm:t>
    </dgm:pt>
    <dgm:pt modelId="{0018777E-A5A7-430C-B2BF-CFC64AD1FF37}" type="pres">
      <dgm:prSet presAssocID="{9062C733-6B54-4CC8-83C4-F48E9D42821D}" presName="linear" presStyleCnt="0">
        <dgm:presLayoutVars>
          <dgm:animLvl val="lvl"/>
          <dgm:resizeHandles val="exact"/>
        </dgm:presLayoutVars>
      </dgm:prSet>
      <dgm:spPr/>
    </dgm:pt>
    <dgm:pt modelId="{DF7B9BB9-CA2E-4EAA-8C9F-E260B3FF3134}" type="pres">
      <dgm:prSet presAssocID="{EA027A73-376A-4308-A0C9-EDF7FEBFD485}" presName="parentText" presStyleLbl="node1" presStyleIdx="0" presStyleCnt="1" custLinFactNeighborX="-46" custLinFactNeighborY="-87482">
        <dgm:presLayoutVars>
          <dgm:chMax val="0"/>
          <dgm:bulletEnabled val="1"/>
        </dgm:presLayoutVars>
      </dgm:prSet>
      <dgm:spPr/>
    </dgm:pt>
    <dgm:pt modelId="{A72395C9-B1A2-4A41-9A09-BF5C40557596}" type="pres">
      <dgm:prSet presAssocID="{EA027A73-376A-4308-A0C9-EDF7FEBFD485}" presName="childText" presStyleLbl="revTx" presStyleIdx="0" presStyleCnt="1" custLinFactNeighborX="-192" custLinFactNeighborY="-59031">
        <dgm:presLayoutVars>
          <dgm:bulletEnabled val="1"/>
        </dgm:presLayoutVars>
      </dgm:prSet>
      <dgm:spPr/>
    </dgm:pt>
  </dgm:ptLst>
  <dgm:cxnLst>
    <dgm:cxn modelId="{D099A422-0CE3-463C-BA3B-2299C1186963}" type="presOf" srcId="{EA027A73-376A-4308-A0C9-EDF7FEBFD485}" destId="{DF7B9BB9-CA2E-4EAA-8C9F-E260B3FF3134}" srcOrd="0" destOrd="0" presId="urn:microsoft.com/office/officeart/2005/8/layout/vList2"/>
    <dgm:cxn modelId="{39188FDE-8B2C-4E87-ACAC-D548A9CC50BD}" srcId="{EA027A73-376A-4308-A0C9-EDF7FEBFD485}" destId="{DF7A3B3D-E306-4261-8EB6-14D4593E80DF}" srcOrd="0" destOrd="0" parTransId="{ED782240-1146-4525-AB56-1716ED6BBB8D}" sibTransId="{C0B8CDC5-0B3A-4E67-ADED-FDC8C86AB354}"/>
    <dgm:cxn modelId="{C0FA9FE0-C084-4178-A933-69D5486D6D06}" type="presOf" srcId="{DF7A3B3D-E306-4261-8EB6-14D4593E80DF}" destId="{A72395C9-B1A2-4A41-9A09-BF5C40557596}" srcOrd="0" destOrd="0" presId="urn:microsoft.com/office/officeart/2005/8/layout/vList2"/>
    <dgm:cxn modelId="{596205F9-7305-49BD-AD60-ED48B4DE6884}" srcId="{9062C733-6B54-4CC8-83C4-F48E9D42821D}" destId="{EA027A73-376A-4308-A0C9-EDF7FEBFD485}" srcOrd="0" destOrd="0" parTransId="{526ECB2B-96F6-4409-AE85-1D9CA80FDBC5}" sibTransId="{155DBC8F-F333-4A64-AA1E-6D932AE449AB}"/>
    <dgm:cxn modelId="{678B1DFA-B97E-4209-A687-21A0365A8459}" type="presOf" srcId="{9062C733-6B54-4CC8-83C4-F48E9D42821D}" destId="{0018777E-A5A7-430C-B2BF-CFC64AD1FF37}" srcOrd="0" destOrd="0" presId="urn:microsoft.com/office/officeart/2005/8/layout/vList2"/>
    <dgm:cxn modelId="{3890A3A8-564E-4333-8801-AC93F8A5F754}" type="presParOf" srcId="{0018777E-A5A7-430C-B2BF-CFC64AD1FF37}" destId="{DF7B9BB9-CA2E-4EAA-8C9F-E260B3FF3134}" srcOrd="0" destOrd="0" presId="urn:microsoft.com/office/officeart/2005/8/layout/vList2"/>
    <dgm:cxn modelId="{4E913D9E-9128-4263-83BC-778BEDB6B09D}" type="presParOf" srcId="{0018777E-A5A7-430C-B2BF-CFC64AD1FF37}" destId="{A72395C9-B1A2-4A41-9A09-BF5C40557596}"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C418787-E3C2-47E0-8D6E-E5192D22A30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s-ES"/>
        </a:p>
      </dgm:t>
    </dgm:pt>
    <mc:AlternateContent xmlns:mc="http://schemas.openxmlformats.org/markup-compatibility/2006" xmlns:a14="http://schemas.microsoft.com/office/drawing/2010/main">
      <mc:Choice Requires="a14">
        <dgm:pt modelId="{1B5FECD9-34F1-4B66-884A-A3E724FA4699}">
          <dgm:prSet custT="1"/>
          <dgm:spPr/>
          <dgm:t>
            <a:bodyPr/>
            <a:lstStyle/>
            <a:p>
              <a:pPr rtl="0"/>
              <a:r>
                <a:rPr lang="es-ES" sz="2700" b="1" dirty="0"/>
                <a:t>| Definición</a:t>
              </a:r>
              <a:r>
                <a:rPr lang="es-ES" sz="2700" dirty="0"/>
                <a:t>: El espacio </a:t>
              </a:r>
              <a14:m>
                <m:oMath xmlns:m="http://schemas.openxmlformats.org/officeDocument/2006/math">
                  <m:r>
                    <a:rPr lang="es-ES" sz="2700" b="0" i="1">
                      <a:latin typeface="Cambria Math" panose="02040503050406030204" pitchFamily="18" charset="0"/>
                    </a:rPr>
                    <m:t>𝑋</m:t>
                  </m:r>
                </m:oMath>
              </a14:m>
              <a:r>
                <a:rPr lang="es-ES" sz="2700" dirty="0"/>
                <a:t> se llama </a:t>
              </a:r>
              <a:r>
                <a:rPr lang="es-ES" sz="2700" b="1" dirty="0"/>
                <a:t>completo </a:t>
              </a:r>
              <a:r>
                <a:rPr lang="es-ES" sz="2700" dirty="0"/>
                <a:t>si cualquier sucesión de </a:t>
              </a:r>
              <a:r>
                <a:rPr lang="es-ES" sz="2700" dirty="0" err="1"/>
                <a:t>Cauchí</a:t>
              </a:r>
              <a:r>
                <a:rPr lang="es-ES" sz="2700" dirty="0"/>
                <a:t> converge, es decir</a:t>
              </a:r>
            </a:p>
          </dgm:t>
        </dgm:pt>
      </mc:Choice>
      <mc:Fallback xmlns="">
        <dgm:pt modelId="{1B5FECD9-34F1-4B66-884A-A3E724FA4699}">
          <dgm:prSet custT="1"/>
          <dgm:spPr/>
          <dgm:t>
            <a:bodyPr/>
            <a:lstStyle/>
            <a:p>
              <a:pPr rtl="0"/>
              <a:r>
                <a:rPr lang="es-ES" sz="2700" b="1" dirty="0" smtClean="0"/>
                <a:t>| Definición</a:t>
              </a:r>
              <a:r>
                <a:rPr lang="es-ES" sz="2700" dirty="0"/>
                <a:t>: El espacio </a:t>
              </a:r>
              <a:r>
                <a:rPr lang="es-ES" sz="2700" b="0" i="0"/>
                <a:t>𝑋</a:t>
              </a:r>
              <a:r>
                <a:rPr lang="es-ES" sz="2700" dirty="0"/>
                <a:t> se llama </a:t>
              </a:r>
              <a:r>
                <a:rPr lang="es-ES" sz="2700" b="1" dirty="0"/>
                <a:t>completo </a:t>
              </a:r>
              <a:r>
                <a:rPr lang="es-ES" sz="2700" dirty="0"/>
                <a:t>si cualquier sucesión de </a:t>
              </a:r>
              <a:r>
                <a:rPr lang="es-ES" sz="2700" dirty="0" err="1"/>
                <a:t>Cauchí</a:t>
              </a:r>
              <a:r>
                <a:rPr lang="es-ES" sz="2700" dirty="0"/>
                <a:t> converge, es decir</a:t>
              </a:r>
            </a:p>
          </dgm:t>
        </dgm:pt>
      </mc:Fallback>
    </mc:AlternateContent>
    <dgm:pt modelId="{9697A3C9-49C4-46C8-8CAE-E2BB2F91D483}" type="parTrans" cxnId="{4B6AB199-D9E4-489A-9673-4A121FC4B024}">
      <dgm:prSet/>
      <dgm:spPr/>
      <dgm:t>
        <a:bodyPr/>
        <a:lstStyle/>
        <a:p>
          <a:endParaRPr lang="es-ES"/>
        </a:p>
      </dgm:t>
    </dgm:pt>
    <dgm:pt modelId="{DE11E6EA-E70C-43C3-97FC-7AB34522452A}" type="sibTrans" cxnId="{4B6AB199-D9E4-489A-9673-4A121FC4B024}">
      <dgm:prSet/>
      <dgm:spPr/>
      <dgm:t>
        <a:bodyPr/>
        <a:lstStyle/>
        <a:p>
          <a:endParaRPr lang="es-ES"/>
        </a:p>
      </dgm:t>
    </dgm:pt>
    <mc:AlternateContent xmlns:mc="http://schemas.openxmlformats.org/markup-compatibility/2006" xmlns:a14="http://schemas.microsoft.com/office/drawing/2010/main">
      <mc:Choice Requires="a14">
        <dgm:pt modelId="{E332715C-BD8B-45F5-8C57-44A8ABAFE8B2}">
          <dgm:prSet custT="1"/>
          <dgm:spPr/>
          <dgm:t>
            <a:bodyPr/>
            <a:lstStyle/>
            <a:p>
              <a:pPr rtl="0"/>
              <a14:m>
                <m:oMathPara xmlns:m="http://schemas.openxmlformats.org/officeDocument/2006/math">
                  <m:oMathParaPr>
                    <m:jc m:val="centerGroup"/>
                  </m:oMathParaPr>
                  <m:oMath xmlns:m="http://schemas.openxmlformats.org/officeDocument/2006/math">
                    <m:func>
                      <m:funcPr>
                        <m:ctrlPr>
                          <a:rPr lang="es-ES" sz="2700" i="1" smtClean="0">
                            <a:latin typeface="Cambria Math" panose="02040503050406030204" pitchFamily="18" charset="0"/>
                          </a:rPr>
                        </m:ctrlPr>
                      </m:funcPr>
                      <m:fName>
                        <m:limLow>
                          <m:limLowPr>
                            <m:ctrlPr>
                              <a:rPr lang="es-ES" sz="2700" i="1">
                                <a:latin typeface="Cambria Math" panose="02040503050406030204" pitchFamily="18" charset="0"/>
                              </a:rPr>
                            </m:ctrlPr>
                          </m:limLowPr>
                          <m:e>
                            <m:r>
                              <m:rPr>
                                <m:sty m:val="p"/>
                              </m:rPr>
                              <a:rPr lang="es-ES" sz="2700" i="0">
                                <a:latin typeface="Cambria Math" panose="02040503050406030204" pitchFamily="18" charset="0"/>
                              </a:rPr>
                              <m:t>lim</m:t>
                            </m:r>
                          </m:e>
                          <m:lim>
                            <m:r>
                              <a:rPr lang="es-ES" sz="2700" b="0" i="1">
                                <a:latin typeface="Cambria Math" panose="02040503050406030204" pitchFamily="18" charset="0"/>
                              </a:rPr>
                              <m:t>𝑚</m:t>
                            </m:r>
                            <m:r>
                              <a:rPr lang="es-ES" sz="2700" b="0" i="1">
                                <a:latin typeface="Cambria Math" panose="02040503050406030204" pitchFamily="18" charset="0"/>
                              </a:rPr>
                              <m:t>,</m:t>
                            </m:r>
                            <m:r>
                              <a:rPr lang="es-ES" sz="2700" b="0" i="1">
                                <a:latin typeface="Cambria Math" panose="02040503050406030204" pitchFamily="18" charset="0"/>
                              </a:rPr>
                              <m:t>𝑛</m:t>
                            </m:r>
                            <m:r>
                              <a:rPr lang="es-ES" sz="2700" b="0" i="1">
                                <a:latin typeface="Cambria Math" panose="02040503050406030204" pitchFamily="18" charset="0"/>
                              </a:rPr>
                              <m:t>→∞</m:t>
                            </m:r>
                          </m:lim>
                        </m:limLow>
                      </m:fName>
                      <m:e>
                        <m:r>
                          <a:rPr lang="es-ES" sz="2700" b="0" i="1">
                            <a:latin typeface="Cambria Math" panose="02040503050406030204" pitchFamily="18" charset="0"/>
                          </a:rPr>
                          <m:t>𝑑</m:t>
                        </m:r>
                        <m:d>
                          <m:dPr>
                            <m:ctrlPr>
                              <a:rPr lang="es-ES" sz="2700" b="0" i="1">
                                <a:latin typeface="Cambria Math" panose="02040503050406030204" pitchFamily="18" charset="0"/>
                              </a:rPr>
                            </m:ctrlPr>
                          </m:dPr>
                          <m:e>
                            <m:sSub>
                              <m:sSubPr>
                                <m:ctrlPr>
                                  <a:rPr lang="es-ES" sz="2700" b="0" i="1">
                                    <a:latin typeface="Cambria Math" panose="02040503050406030204" pitchFamily="18" charset="0"/>
                                  </a:rPr>
                                </m:ctrlPr>
                              </m:sSubPr>
                              <m:e>
                                <m:r>
                                  <a:rPr lang="es-ES" sz="2700" b="0" i="1">
                                    <a:latin typeface="Cambria Math" panose="02040503050406030204" pitchFamily="18" charset="0"/>
                                  </a:rPr>
                                  <m:t>𝑥</m:t>
                                </m:r>
                              </m:e>
                              <m:sub>
                                <m:r>
                                  <a:rPr lang="es-ES" sz="2700" b="0" i="1">
                                    <a:latin typeface="Cambria Math" panose="02040503050406030204" pitchFamily="18" charset="0"/>
                                  </a:rPr>
                                  <m:t>𝑛</m:t>
                                </m:r>
                              </m:sub>
                            </m:sSub>
                            <m:r>
                              <a:rPr lang="es-ES" sz="2700" b="0" i="1">
                                <a:latin typeface="Cambria Math" panose="02040503050406030204" pitchFamily="18" charset="0"/>
                              </a:rPr>
                              <m:t>, </m:t>
                            </m:r>
                            <m:sSub>
                              <m:sSubPr>
                                <m:ctrlPr>
                                  <a:rPr lang="es-ES" sz="2700" b="0" i="1">
                                    <a:latin typeface="Cambria Math" panose="02040503050406030204" pitchFamily="18" charset="0"/>
                                  </a:rPr>
                                </m:ctrlPr>
                              </m:sSubPr>
                              <m:e>
                                <m:r>
                                  <a:rPr lang="es-ES" sz="2700" b="0" i="1">
                                    <a:latin typeface="Cambria Math" panose="02040503050406030204" pitchFamily="18" charset="0"/>
                                  </a:rPr>
                                  <m:t>𝑥</m:t>
                                </m:r>
                              </m:e>
                              <m:sub>
                                <m:r>
                                  <a:rPr lang="es-ES" sz="2700" b="0" i="1">
                                    <a:latin typeface="Cambria Math" panose="02040503050406030204" pitchFamily="18" charset="0"/>
                                  </a:rPr>
                                  <m:t>𝑚</m:t>
                                </m:r>
                              </m:sub>
                            </m:sSub>
                          </m:e>
                        </m:d>
                        <m:r>
                          <a:rPr lang="es-ES" sz="2700" b="0" i="1">
                            <a:latin typeface="Cambria Math" panose="02040503050406030204" pitchFamily="18" charset="0"/>
                          </a:rPr>
                          <m:t>=0⇒ </m:t>
                        </m:r>
                        <m:func>
                          <m:funcPr>
                            <m:ctrlPr>
                              <a:rPr lang="es-ES" sz="2700" b="0" i="1">
                                <a:latin typeface="Cambria Math" panose="02040503050406030204" pitchFamily="18" charset="0"/>
                              </a:rPr>
                            </m:ctrlPr>
                          </m:funcPr>
                          <m:fName>
                            <m:r>
                              <a:rPr lang="es-ES" sz="2700" i="1">
                                <a:latin typeface="Cambria Math" panose="02040503050406030204" pitchFamily="18" charset="0"/>
                              </a:rPr>
                              <m:t>∃</m:t>
                            </m:r>
                            <m:limLow>
                              <m:limLowPr>
                                <m:ctrlPr>
                                  <a:rPr lang="es-ES" sz="2700" b="0" i="1">
                                    <a:latin typeface="Cambria Math" panose="02040503050406030204" pitchFamily="18" charset="0"/>
                                  </a:rPr>
                                </m:ctrlPr>
                              </m:limLowPr>
                              <m:e>
                                <m:r>
                                  <m:rPr>
                                    <m:sty m:val="p"/>
                                  </m:rPr>
                                  <a:rPr lang="es-ES" sz="2700" b="0" i="0">
                                    <a:latin typeface="Cambria Math" panose="02040503050406030204" pitchFamily="18" charset="0"/>
                                  </a:rPr>
                                  <m:t>lim</m:t>
                                </m:r>
                              </m:e>
                              <m:lim>
                                <m:r>
                                  <a:rPr lang="es-ES" sz="2700" b="0" i="1">
                                    <a:latin typeface="Cambria Math" panose="02040503050406030204" pitchFamily="18" charset="0"/>
                                  </a:rPr>
                                  <m:t>𝑛</m:t>
                                </m:r>
                                <m:r>
                                  <a:rPr lang="es-ES" sz="2700" i="1">
                                    <a:latin typeface="Cambria Math" panose="02040503050406030204" pitchFamily="18" charset="0"/>
                                  </a:rPr>
                                  <m:t>→∞</m:t>
                                </m:r>
                              </m:lim>
                            </m:limLow>
                          </m:fName>
                          <m:e>
                            <m:sSub>
                              <m:sSubPr>
                                <m:ctrlPr>
                                  <a:rPr lang="es-ES" sz="2700" b="0" i="1">
                                    <a:latin typeface="Cambria Math" panose="02040503050406030204" pitchFamily="18" charset="0"/>
                                  </a:rPr>
                                </m:ctrlPr>
                              </m:sSubPr>
                              <m:e>
                                <m:r>
                                  <a:rPr lang="es-ES" sz="2700" b="0" i="1">
                                    <a:latin typeface="Cambria Math" panose="02040503050406030204" pitchFamily="18" charset="0"/>
                                  </a:rPr>
                                  <m:t>𝑥</m:t>
                                </m:r>
                              </m:e>
                              <m:sub>
                                <m:r>
                                  <a:rPr lang="es-ES" sz="2700" b="0" i="1">
                                    <a:latin typeface="Cambria Math" panose="02040503050406030204" pitchFamily="18" charset="0"/>
                                  </a:rPr>
                                  <m:t>𝑛</m:t>
                                </m:r>
                              </m:sub>
                            </m:sSub>
                          </m:e>
                        </m:func>
                      </m:e>
                    </m:func>
                  </m:oMath>
                </m:oMathPara>
              </a14:m>
              <a:endParaRPr lang="es-ES" sz="2700" dirty="0"/>
            </a:p>
          </dgm:t>
        </dgm:pt>
      </mc:Choice>
      <mc:Fallback xmlns="">
        <dgm:pt modelId="{E332715C-BD8B-45F5-8C57-44A8ABAFE8B2}">
          <dgm:prSet custT="1"/>
          <dgm:spPr/>
          <dgm:t>
            <a:bodyPr/>
            <a:lstStyle/>
            <a:p>
              <a:pPr rtl="0"/>
              <a:r>
                <a:rPr lang="es-ES" sz="2700" i="0"/>
                <a:t>lim┬(</a:t>
              </a:r>
              <a:r>
                <a:rPr lang="es-ES" sz="2700" b="0" i="0"/>
                <a:t>𝑚,𝑛→∞)</a:t>
              </a:r>
              <a:r>
                <a:rPr lang="es-ES" sz="2700" b="0" i="0" smtClean="0"/>
                <a:t>⁡〖</a:t>
              </a:r>
              <a:r>
                <a:rPr lang="es-ES" sz="2700" b="0" i="0"/>
                <a:t>𝑑(𝑥_𝑛, 𝑥_𝑚 )=0⇒ 〖</a:t>
              </a:r>
              <a:r>
                <a:rPr lang="es-ES" sz="2700" i="0"/>
                <a:t>∃</a:t>
              </a:r>
              <a:r>
                <a:rPr lang="es-ES" sz="2700" b="0" i="0"/>
                <a:t>lim┬(𝑛</a:t>
              </a:r>
              <a:r>
                <a:rPr lang="es-ES" sz="2700" i="0"/>
                <a:t>→∞</a:t>
              </a:r>
              <a:r>
                <a:rPr lang="es-ES" sz="2700" b="0" i="0"/>
                <a:t>)〗⁡〖𝑥_𝑛 〗 </a:t>
              </a:r>
              <a:r>
                <a:rPr lang="es-ES" sz="2700" b="0" i="0" smtClean="0"/>
                <a:t>〗</a:t>
              </a:r>
              <a:endParaRPr lang="es-ES" sz="2700" dirty="0"/>
            </a:p>
          </dgm:t>
        </dgm:pt>
      </mc:Fallback>
    </mc:AlternateContent>
    <dgm:pt modelId="{BAEB6A8C-B5EA-462A-A763-405498D52F35}" type="parTrans" cxnId="{DA3EDBF6-C31D-43F7-AB9B-4279637C5A24}">
      <dgm:prSet/>
      <dgm:spPr/>
      <dgm:t>
        <a:bodyPr/>
        <a:lstStyle/>
        <a:p>
          <a:endParaRPr lang="es-ES"/>
        </a:p>
      </dgm:t>
    </dgm:pt>
    <dgm:pt modelId="{B88137A2-6BCE-4481-95E3-4274EC5C2604}" type="sibTrans" cxnId="{DA3EDBF6-C31D-43F7-AB9B-4279637C5A24}">
      <dgm:prSet/>
      <dgm:spPr/>
      <dgm:t>
        <a:bodyPr/>
        <a:lstStyle/>
        <a:p>
          <a:endParaRPr lang="es-ES"/>
        </a:p>
      </dgm:t>
    </dgm:pt>
    <dgm:pt modelId="{67840009-FDAE-45BD-81EE-1D2675A31CB1}" type="pres">
      <dgm:prSet presAssocID="{4C418787-E3C2-47E0-8D6E-E5192D22A30A}" presName="linear" presStyleCnt="0">
        <dgm:presLayoutVars>
          <dgm:animLvl val="lvl"/>
          <dgm:resizeHandles val="exact"/>
        </dgm:presLayoutVars>
      </dgm:prSet>
      <dgm:spPr/>
    </dgm:pt>
    <dgm:pt modelId="{6F3EB3D6-D070-4174-B396-076DED55EE46}" type="pres">
      <dgm:prSet presAssocID="{1B5FECD9-34F1-4B66-884A-A3E724FA4699}" presName="parentText" presStyleLbl="node1" presStyleIdx="0" presStyleCnt="1" custLinFactY="-18383" custLinFactNeighborX="58" custLinFactNeighborY="-100000">
        <dgm:presLayoutVars>
          <dgm:chMax val="0"/>
          <dgm:bulletEnabled val="1"/>
        </dgm:presLayoutVars>
      </dgm:prSet>
      <dgm:spPr/>
    </dgm:pt>
    <dgm:pt modelId="{55153998-9977-4703-A486-BF749938B674}" type="pres">
      <dgm:prSet presAssocID="{1B5FECD9-34F1-4B66-884A-A3E724FA4699}" presName="childText" presStyleLbl="revTx" presStyleIdx="0" presStyleCnt="1" custLinFactNeighborX="343" custLinFactNeighborY="-70867">
        <dgm:presLayoutVars>
          <dgm:bulletEnabled val="1"/>
        </dgm:presLayoutVars>
      </dgm:prSet>
      <dgm:spPr/>
    </dgm:pt>
  </dgm:ptLst>
  <dgm:cxnLst>
    <dgm:cxn modelId="{FD277716-D345-4DD0-9F2A-8E2FDACBB44E}" type="presOf" srcId="{1B5FECD9-34F1-4B66-884A-A3E724FA4699}" destId="{6F3EB3D6-D070-4174-B396-076DED55EE46}" srcOrd="0" destOrd="0" presId="urn:microsoft.com/office/officeart/2005/8/layout/vList2"/>
    <dgm:cxn modelId="{2DD7CD69-E0D3-42FF-88D5-281077D482AC}" type="presOf" srcId="{E332715C-BD8B-45F5-8C57-44A8ABAFE8B2}" destId="{55153998-9977-4703-A486-BF749938B674}" srcOrd="0" destOrd="0" presId="urn:microsoft.com/office/officeart/2005/8/layout/vList2"/>
    <dgm:cxn modelId="{4B6AB199-D9E4-489A-9673-4A121FC4B024}" srcId="{4C418787-E3C2-47E0-8D6E-E5192D22A30A}" destId="{1B5FECD9-34F1-4B66-884A-A3E724FA4699}" srcOrd="0" destOrd="0" parTransId="{9697A3C9-49C4-46C8-8CAE-E2BB2F91D483}" sibTransId="{DE11E6EA-E70C-43C3-97FC-7AB34522452A}"/>
    <dgm:cxn modelId="{DA3EDBF6-C31D-43F7-AB9B-4279637C5A24}" srcId="{1B5FECD9-34F1-4B66-884A-A3E724FA4699}" destId="{E332715C-BD8B-45F5-8C57-44A8ABAFE8B2}" srcOrd="0" destOrd="0" parTransId="{BAEB6A8C-B5EA-462A-A763-405498D52F35}" sibTransId="{B88137A2-6BCE-4481-95E3-4274EC5C2604}"/>
    <dgm:cxn modelId="{172431FA-9006-47F8-9C3B-78756DCD71BE}" type="presOf" srcId="{4C418787-E3C2-47E0-8D6E-E5192D22A30A}" destId="{67840009-FDAE-45BD-81EE-1D2675A31CB1}" srcOrd="0" destOrd="0" presId="urn:microsoft.com/office/officeart/2005/8/layout/vList2"/>
    <dgm:cxn modelId="{0EDB5450-2787-4EC3-9904-3202525F0B5F}" type="presParOf" srcId="{67840009-FDAE-45BD-81EE-1D2675A31CB1}" destId="{6F3EB3D6-D070-4174-B396-076DED55EE46}" srcOrd="0" destOrd="0" presId="urn:microsoft.com/office/officeart/2005/8/layout/vList2"/>
    <dgm:cxn modelId="{CC098602-C637-40CD-B229-1397B485C214}" type="presParOf" srcId="{67840009-FDAE-45BD-81EE-1D2675A31CB1}" destId="{55153998-9977-4703-A486-BF749938B674}"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C418787-E3C2-47E0-8D6E-E5192D22A30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s-ES"/>
        </a:p>
      </dgm:t>
    </dgm:pt>
    <dgm:pt modelId="{1B5FECD9-34F1-4B66-884A-A3E724FA4699}">
      <dgm:prSet custT="1"/>
      <dgm:spPr>
        <a:blipFill rotWithShape="0">
          <a:blip xmlns:r="http://schemas.openxmlformats.org/officeDocument/2006/relationships" r:embed="rId1"/>
          <a:stretch>
            <a:fillRect l="-353"/>
          </a:stretch>
        </a:blipFill>
      </dgm:spPr>
      <dgm:t>
        <a:bodyPr/>
        <a:lstStyle/>
        <a:p>
          <a:r>
            <a:rPr lang="es-ES">
              <a:noFill/>
            </a:rPr>
            <a:t> </a:t>
          </a:r>
        </a:p>
      </dgm:t>
    </dgm:pt>
    <dgm:pt modelId="{9697A3C9-49C4-46C8-8CAE-E2BB2F91D483}" type="parTrans" cxnId="{4B6AB199-D9E4-489A-9673-4A121FC4B024}">
      <dgm:prSet/>
      <dgm:spPr/>
      <dgm:t>
        <a:bodyPr/>
        <a:lstStyle/>
        <a:p>
          <a:endParaRPr lang="es-ES"/>
        </a:p>
      </dgm:t>
    </dgm:pt>
    <dgm:pt modelId="{DE11E6EA-E70C-43C3-97FC-7AB34522452A}" type="sibTrans" cxnId="{4B6AB199-D9E4-489A-9673-4A121FC4B024}">
      <dgm:prSet/>
      <dgm:spPr/>
      <dgm:t>
        <a:bodyPr/>
        <a:lstStyle/>
        <a:p>
          <a:endParaRPr lang="es-ES"/>
        </a:p>
      </dgm:t>
    </dgm:pt>
    <dgm:pt modelId="{E332715C-BD8B-45F5-8C57-44A8ABAFE8B2}">
      <dgm:prSet custT="1"/>
      <dgm:spPr>
        <a:blipFill rotWithShape="0">
          <a:blip xmlns:r="http://schemas.openxmlformats.org/officeDocument/2006/relationships" r:embed="rId2"/>
          <a:stretch>
            <a:fillRect/>
          </a:stretch>
        </a:blipFill>
      </dgm:spPr>
      <dgm:t>
        <a:bodyPr/>
        <a:lstStyle/>
        <a:p>
          <a:r>
            <a:rPr lang="es-ES">
              <a:noFill/>
            </a:rPr>
            <a:t> </a:t>
          </a:r>
        </a:p>
      </dgm:t>
    </dgm:pt>
    <dgm:pt modelId="{BAEB6A8C-B5EA-462A-A763-405498D52F35}" type="parTrans" cxnId="{DA3EDBF6-C31D-43F7-AB9B-4279637C5A24}">
      <dgm:prSet/>
      <dgm:spPr/>
      <dgm:t>
        <a:bodyPr/>
        <a:lstStyle/>
        <a:p>
          <a:endParaRPr lang="es-ES"/>
        </a:p>
      </dgm:t>
    </dgm:pt>
    <dgm:pt modelId="{B88137A2-6BCE-4481-95E3-4274EC5C2604}" type="sibTrans" cxnId="{DA3EDBF6-C31D-43F7-AB9B-4279637C5A24}">
      <dgm:prSet/>
      <dgm:spPr/>
      <dgm:t>
        <a:bodyPr/>
        <a:lstStyle/>
        <a:p>
          <a:endParaRPr lang="es-ES"/>
        </a:p>
      </dgm:t>
    </dgm:pt>
    <dgm:pt modelId="{67840009-FDAE-45BD-81EE-1D2675A31CB1}" type="pres">
      <dgm:prSet presAssocID="{4C418787-E3C2-47E0-8D6E-E5192D22A30A}" presName="linear" presStyleCnt="0">
        <dgm:presLayoutVars>
          <dgm:animLvl val="lvl"/>
          <dgm:resizeHandles val="exact"/>
        </dgm:presLayoutVars>
      </dgm:prSet>
      <dgm:spPr/>
    </dgm:pt>
    <dgm:pt modelId="{6F3EB3D6-D070-4174-B396-076DED55EE46}" type="pres">
      <dgm:prSet presAssocID="{1B5FECD9-34F1-4B66-884A-A3E724FA4699}" presName="parentText" presStyleLbl="node1" presStyleIdx="0" presStyleCnt="1" custLinFactY="-18383" custLinFactNeighborX="58" custLinFactNeighborY="-100000">
        <dgm:presLayoutVars>
          <dgm:chMax val="0"/>
          <dgm:bulletEnabled val="1"/>
        </dgm:presLayoutVars>
      </dgm:prSet>
      <dgm:spPr/>
    </dgm:pt>
    <dgm:pt modelId="{55153998-9977-4703-A486-BF749938B674}" type="pres">
      <dgm:prSet presAssocID="{1B5FECD9-34F1-4B66-884A-A3E724FA4699}" presName="childText" presStyleLbl="revTx" presStyleIdx="0" presStyleCnt="1" custLinFactNeighborX="343" custLinFactNeighborY="-70867">
        <dgm:presLayoutVars>
          <dgm:bulletEnabled val="1"/>
        </dgm:presLayoutVars>
      </dgm:prSet>
      <dgm:spPr/>
    </dgm:pt>
  </dgm:ptLst>
  <dgm:cxnLst>
    <dgm:cxn modelId="{4B6AB199-D9E4-489A-9673-4A121FC4B024}" srcId="{4C418787-E3C2-47E0-8D6E-E5192D22A30A}" destId="{1B5FECD9-34F1-4B66-884A-A3E724FA4699}" srcOrd="0" destOrd="0" parTransId="{9697A3C9-49C4-46C8-8CAE-E2BB2F91D483}" sibTransId="{DE11E6EA-E70C-43C3-97FC-7AB34522452A}"/>
    <dgm:cxn modelId="{2DD7CD69-E0D3-42FF-88D5-281077D482AC}" type="presOf" srcId="{E332715C-BD8B-45F5-8C57-44A8ABAFE8B2}" destId="{55153998-9977-4703-A486-BF749938B674}" srcOrd="0" destOrd="0" presId="urn:microsoft.com/office/officeart/2005/8/layout/vList2"/>
    <dgm:cxn modelId="{DA3EDBF6-C31D-43F7-AB9B-4279637C5A24}" srcId="{1B5FECD9-34F1-4B66-884A-A3E724FA4699}" destId="{E332715C-BD8B-45F5-8C57-44A8ABAFE8B2}" srcOrd="0" destOrd="0" parTransId="{BAEB6A8C-B5EA-462A-A763-405498D52F35}" sibTransId="{B88137A2-6BCE-4481-95E3-4274EC5C2604}"/>
    <dgm:cxn modelId="{172431FA-9006-47F8-9C3B-78756DCD71BE}" type="presOf" srcId="{4C418787-E3C2-47E0-8D6E-E5192D22A30A}" destId="{67840009-FDAE-45BD-81EE-1D2675A31CB1}" srcOrd="0" destOrd="0" presId="urn:microsoft.com/office/officeart/2005/8/layout/vList2"/>
    <dgm:cxn modelId="{FD277716-D345-4DD0-9F2A-8E2FDACBB44E}" type="presOf" srcId="{1B5FECD9-34F1-4B66-884A-A3E724FA4699}" destId="{6F3EB3D6-D070-4174-B396-076DED55EE46}" srcOrd="0" destOrd="0" presId="urn:microsoft.com/office/officeart/2005/8/layout/vList2"/>
    <dgm:cxn modelId="{0EDB5450-2787-4EC3-9904-3202525F0B5F}" type="presParOf" srcId="{67840009-FDAE-45BD-81EE-1D2675A31CB1}" destId="{6F3EB3D6-D070-4174-B396-076DED55EE46}" srcOrd="0" destOrd="0" presId="urn:microsoft.com/office/officeart/2005/8/layout/vList2"/>
    <dgm:cxn modelId="{CC098602-C637-40CD-B229-1397B485C214}" type="presParOf" srcId="{67840009-FDAE-45BD-81EE-1D2675A31CB1}" destId="{55153998-9977-4703-A486-BF749938B674}"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5E6E413-595F-49D9-B2D9-396BA674710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
        </a:p>
      </dgm:t>
    </dgm:pt>
    <mc:AlternateContent xmlns:mc="http://schemas.openxmlformats.org/markup-compatibility/2006" xmlns:a14="http://schemas.microsoft.com/office/drawing/2010/main">
      <mc:Choice Requires="a14">
        <dgm:pt modelId="{88C83581-5EF7-4DEC-A594-715FFCFCF3FE}">
          <dgm:prSet custT="1"/>
          <dgm:spPr/>
          <dgm:t>
            <a:bodyPr/>
            <a:lstStyle/>
            <a:p>
              <a:pPr rtl="0"/>
              <a14:m>
                <m:oMathPara xmlns:m="http://schemas.openxmlformats.org/officeDocument/2006/math">
                  <m:oMathParaPr>
                    <m:jc m:val="centerGroup"/>
                  </m:oMathParaPr>
                  <m:oMath xmlns:m="http://schemas.openxmlformats.org/officeDocument/2006/math">
                    <m:r>
                      <a:rPr lang="es-ES" sz="2700" i="0" smtClean="0">
                        <a:latin typeface="Cambria Math" panose="02040503050406030204" pitchFamily="18" charset="0"/>
                      </a:rPr>
                      <m:t>|</m:t>
                    </m:r>
                    <m:r>
                      <a:rPr lang="es-ES" sz="2700" b="0" i="0">
                        <a:latin typeface="Cambria Math" panose="02040503050406030204" pitchFamily="18" charset="0"/>
                      </a:rPr>
                      <m:t> </m:t>
                    </m:r>
                    <m:r>
                      <m:rPr>
                        <m:sty m:val="p"/>
                      </m:rPr>
                      <a:rPr lang="es-ES" sz="2700" b="0" i="0">
                        <a:latin typeface="Cambria Math" panose="02040503050406030204" pitchFamily="18" charset="0"/>
                      </a:rPr>
                      <m:t>Definici</m:t>
                    </m:r>
                    <m:r>
                      <a:rPr lang="es-ES" sz="2700" b="0" i="0">
                        <a:latin typeface="Cambria Math" panose="02040503050406030204" pitchFamily="18" charset="0"/>
                      </a:rPr>
                      <m:t>ó</m:t>
                    </m:r>
                    <m:r>
                      <m:rPr>
                        <m:sty m:val="p"/>
                      </m:rPr>
                      <a:rPr lang="es-ES" sz="2700" b="0" i="0">
                        <a:latin typeface="Cambria Math" panose="02040503050406030204" pitchFamily="18" charset="0"/>
                      </a:rPr>
                      <m:t>n</m:t>
                    </m:r>
                    <m:r>
                      <a:rPr lang="es-ES" sz="2700" b="0" i="0">
                        <a:latin typeface="Cambria Math" panose="02040503050406030204" pitchFamily="18" charset="0"/>
                      </a:rPr>
                      <m:t>. </m:t>
                    </m:r>
                    <m:r>
                      <m:rPr>
                        <m:sty m:val="p"/>
                      </m:rPr>
                      <a:rPr lang="es-ES" sz="2700" b="0" i="0">
                        <a:latin typeface="Cambria Math" panose="02040503050406030204" pitchFamily="18" charset="0"/>
                      </a:rPr>
                      <m:t>El</m:t>
                    </m:r>
                    <m:r>
                      <a:rPr lang="es-ES" sz="2700" b="0" i="0">
                        <a:latin typeface="Cambria Math" panose="02040503050406030204" pitchFamily="18" charset="0"/>
                      </a:rPr>
                      <m:t> </m:t>
                    </m:r>
                    <m:r>
                      <m:rPr>
                        <m:sty m:val="p"/>
                      </m:rPr>
                      <a:rPr lang="es-ES" sz="2700" b="0" i="0">
                        <a:latin typeface="Cambria Math" panose="02040503050406030204" pitchFamily="18" charset="0"/>
                      </a:rPr>
                      <m:t>punto</m:t>
                    </m:r>
                    <m:r>
                      <a:rPr lang="es-ES" sz="2700" b="0" i="1">
                        <a:latin typeface="Cambria Math" panose="02040503050406030204" pitchFamily="18" charset="0"/>
                      </a:rPr>
                      <m:t> </m:t>
                    </m:r>
                    <m:r>
                      <a:rPr lang="es-ES" sz="2700" i="1">
                        <a:latin typeface="Cambria Math" panose="02040503050406030204" pitchFamily="18" charset="0"/>
                      </a:rPr>
                      <m:t>𝑥</m:t>
                    </m:r>
                    <m:r>
                      <a:rPr lang="es-ES" sz="2700" b="0" i="1">
                        <a:latin typeface="Cambria Math" panose="02040503050406030204" pitchFamily="18" charset="0"/>
                      </a:rPr>
                      <m:t> </m:t>
                    </m:r>
                    <m:r>
                      <m:rPr>
                        <m:sty m:val="p"/>
                      </m:rPr>
                      <a:rPr lang="es-ES" sz="2700" b="0" i="0">
                        <a:latin typeface="Cambria Math" panose="02040503050406030204" pitchFamily="18" charset="0"/>
                      </a:rPr>
                      <m:t>se</m:t>
                    </m:r>
                    <m:r>
                      <a:rPr lang="es-ES" sz="2700" b="0" i="0">
                        <a:latin typeface="Cambria Math" panose="02040503050406030204" pitchFamily="18" charset="0"/>
                      </a:rPr>
                      <m:t> </m:t>
                    </m:r>
                    <m:r>
                      <m:rPr>
                        <m:sty m:val="p"/>
                      </m:rPr>
                      <a:rPr lang="es-ES" sz="2700" b="0" i="0">
                        <a:latin typeface="Cambria Math" panose="02040503050406030204" pitchFamily="18" charset="0"/>
                      </a:rPr>
                      <m:t>llama</m:t>
                    </m:r>
                    <m:r>
                      <a:rPr lang="es-ES" sz="2700" b="0" i="0">
                        <a:latin typeface="Cambria Math" panose="02040503050406030204" pitchFamily="18" charset="0"/>
                      </a:rPr>
                      <m:t> </m:t>
                    </m:r>
                    <m:r>
                      <m:rPr>
                        <m:sty m:val="p"/>
                      </m:rPr>
                      <a:rPr lang="es-ES" sz="2700" b="0" i="0">
                        <a:latin typeface="Cambria Math" panose="02040503050406030204" pitchFamily="18" charset="0"/>
                      </a:rPr>
                      <m:t>punto</m:t>
                    </m:r>
                    <m:r>
                      <a:rPr lang="es-ES" sz="2700" b="0" i="0">
                        <a:latin typeface="Cambria Math" panose="02040503050406030204" pitchFamily="18" charset="0"/>
                      </a:rPr>
                      <m:t> </m:t>
                    </m:r>
                    <m:r>
                      <m:rPr>
                        <m:sty m:val="p"/>
                      </m:rPr>
                      <a:rPr lang="es-ES" sz="2700" b="0" i="0">
                        <a:latin typeface="Cambria Math" panose="02040503050406030204" pitchFamily="18" charset="0"/>
                      </a:rPr>
                      <m:t>fijo</m:t>
                    </m:r>
                    <m:r>
                      <a:rPr lang="es-ES" sz="2700" b="0" i="0">
                        <a:latin typeface="Cambria Math" panose="02040503050406030204" pitchFamily="18" charset="0"/>
                      </a:rPr>
                      <m:t> </m:t>
                    </m:r>
                    <m:r>
                      <m:rPr>
                        <m:sty m:val="p"/>
                      </m:rPr>
                      <a:rPr lang="es-ES" sz="2700" b="0" i="0">
                        <a:latin typeface="Cambria Math" panose="02040503050406030204" pitchFamily="18" charset="0"/>
                      </a:rPr>
                      <m:t>de</m:t>
                    </m:r>
                    <m:r>
                      <a:rPr lang="es-ES" sz="2700" b="0" i="0">
                        <a:latin typeface="Cambria Math" panose="02040503050406030204" pitchFamily="18" charset="0"/>
                      </a:rPr>
                      <m:t> </m:t>
                    </m:r>
                    <m:r>
                      <m:rPr>
                        <m:sty m:val="p"/>
                      </m:rPr>
                      <a:rPr lang="es-ES" sz="2700" b="0" i="0">
                        <a:latin typeface="Cambria Math" panose="02040503050406030204" pitchFamily="18" charset="0"/>
                      </a:rPr>
                      <m:t>la</m:t>
                    </m:r>
                    <m:r>
                      <a:rPr lang="es-ES" sz="2700" b="0" i="0">
                        <a:latin typeface="Cambria Math" panose="02040503050406030204" pitchFamily="18" charset="0"/>
                      </a:rPr>
                      <m:t> </m:t>
                    </m:r>
                    <m:r>
                      <m:rPr>
                        <m:sty m:val="p"/>
                      </m:rPr>
                      <a:rPr lang="es-ES" sz="2700" b="0" i="0">
                        <a:latin typeface="Cambria Math" panose="02040503050406030204" pitchFamily="18" charset="0"/>
                      </a:rPr>
                      <m:t>aplicaci</m:t>
                    </m:r>
                    <m:r>
                      <a:rPr lang="es-ES" sz="2700" b="0" i="0">
                        <a:latin typeface="Cambria Math" panose="02040503050406030204" pitchFamily="18" charset="0"/>
                      </a:rPr>
                      <m:t>ó</m:t>
                    </m:r>
                    <m:r>
                      <m:rPr>
                        <m:sty m:val="p"/>
                      </m:rPr>
                      <a:rPr lang="es-ES" sz="2700" b="0" i="0">
                        <a:latin typeface="Cambria Math" panose="02040503050406030204" pitchFamily="18" charset="0"/>
                      </a:rPr>
                      <m:t>n</m:t>
                    </m:r>
                  </m:oMath>
                  <m:oMath xmlns:m="http://schemas.openxmlformats.org/officeDocument/2006/math">
                    <m:r>
                      <a:rPr lang="es-ES" sz="2700" b="0" i="0">
                        <a:latin typeface="Cambria Math" panose="02040503050406030204" pitchFamily="18" charset="0"/>
                      </a:rPr>
                      <m:t> </m:t>
                    </m:r>
                    <m:r>
                      <a:rPr lang="es-ES" sz="2700" i="1">
                        <a:latin typeface="Cambria Math" panose="02040503050406030204" pitchFamily="18" charset="0"/>
                      </a:rPr>
                      <m:t>𝑓</m:t>
                    </m:r>
                    <m:r>
                      <a:rPr lang="es-ES" sz="2700" b="0" i="1">
                        <a:latin typeface="Cambria Math" panose="02040503050406030204" pitchFamily="18" charset="0"/>
                      </a:rPr>
                      <m:t>:</m:t>
                    </m:r>
                    <m:r>
                      <a:rPr lang="es-ES" sz="2700" b="0" i="1">
                        <a:latin typeface="Cambria Math" panose="02040503050406030204" pitchFamily="18" charset="0"/>
                      </a:rPr>
                      <m:t>𝑋</m:t>
                    </m:r>
                    <m:r>
                      <a:rPr lang="es-ES" sz="2700" b="0" i="1">
                        <a:latin typeface="Cambria Math" panose="02040503050406030204" pitchFamily="18" charset="0"/>
                      </a:rPr>
                      <m:t>→</m:t>
                    </m:r>
                    <m:r>
                      <a:rPr lang="es-ES" sz="2700" b="0" i="1">
                        <a:latin typeface="Cambria Math" panose="02040503050406030204" pitchFamily="18" charset="0"/>
                      </a:rPr>
                      <m:t>𝑋</m:t>
                    </m:r>
                    <m:r>
                      <a:rPr lang="es-ES" sz="2700" b="0" i="1">
                        <a:latin typeface="Cambria Math" panose="02040503050406030204" pitchFamily="18" charset="0"/>
                      </a:rPr>
                      <m:t> </m:t>
                    </m:r>
                    <m:r>
                      <a:rPr lang="es-ES" sz="2700" b="0" i="1">
                        <a:latin typeface="Cambria Math" panose="02040503050406030204" pitchFamily="18" charset="0"/>
                      </a:rPr>
                      <m:t>𝑠𝑖</m:t>
                    </m:r>
                    <m:r>
                      <a:rPr lang="es-ES" sz="2700" b="0" i="1">
                        <a:latin typeface="Cambria Math" panose="02040503050406030204" pitchFamily="18" charset="0"/>
                      </a:rPr>
                      <m:t> </m:t>
                    </m:r>
                    <m:r>
                      <a:rPr lang="es-ES" sz="2700" i="1">
                        <a:latin typeface="Cambria Math" panose="02040503050406030204" pitchFamily="18" charset="0"/>
                      </a:rPr>
                      <m:t>𝑓</m:t>
                    </m:r>
                    <m:d>
                      <m:dPr>
                        <m:ctrlPr>
                          <a:rPr lang="es-ES" sz="2700" b="0" i="1">
                            <a:latin typeface="Cambria Math" panose="02040503050406030204" pitchFamily="18" charset="0"/>
                          </a:rPr>
                        </m:ctrlPr>
                      </m:dPr>
                      <m:e>
                        <m:r>
                          <a:rPr lang="es-ES" sz="2700" b="0" i="1">
                            <a:latin typeface="Cambria Math" panose="02040503050406030204" pitchFamily="18" charset="0"/>
                          </a:rPr>
                          <m:t>𝑥</m:t>
                        </m:r>
                      </m:e>
                    </m:d>
                    <m:r>
                      <a:rPr lang="es-ES" sz="2700" b="0" i="1">
                        <a:latin typeface="Cambria Math" panose="02040503050406030204" pitchFamily="18" charset="0"/>
                      </a:rPr>
                      <m:t>=</m:t>
                    </m:r>
                    <m:r>
                      <a:rPr lang="es-ES" sz="2700" b="0" i="1">
                        <a:latin typeface="Cambria Math" panose="02040503050406030204" pitchFamily="18" charset="0"/>
                      </a:rPr>
                      <m:t>𝑥</m:t>
                    </m:r>
                  </m:oMath>
                </m:oMathPara>
              </a14:m>
              <a:endParaRPr lang="es-ES" sz="2700" dirty="0"/>
            </a:p>
          </dgm:t>
        </dgm:pt>
      </mc:Choice>
      <mc:Fallback xmlns="">
        <dgm:pt modelId="{88C83581-5EF7-4DEC-A594-715FFCFCF3FE}">
          <dgm:prSet custT="1"/>
          <dgm:spPr/>
          <dgm:t>
            <a:bodyPr/>
            <a:lstStyle/>
            <a:p>
              <a:pPr rtl="0"/>
              <a:r>
                <a:rPr lang="es-ES" sz="2700" i="0" smtClean="0"/>
                <a:t>|</a:t>
              </a:r>
              <a:r>
                <a:rPr lang="es-ES" sz="2700" b="0" i="0"/>
                <a:t> Definición. El punto </a:t>
              </a:r>
              <a:r>
                <a:rPr lang="es-ES" sz="2700" i="0"/>
                <a:t>𝑥</a:t>
              </a:r>
              <a:r>
                <a:rPr lang="es-ES" sz="2700" b="0" i="0"/>
                <a:t> se llama punto fijo de la aplicación</a:t>
              </a:r>
              <a:r>
                <a:rPr lang="es-ES" sz="2700" b="0" i="0" dirty="0" smtClean="0"/>
                <a:t/>
              </a:r>
              <a:br>
                <a:rPr lang="es-ES" sz="2700" b="0" i="0" dirty="0" smtClean="0"/>
              </a:br>
              <a:r>
                <a:rPr lang="es-ES" sz="2700" b="0" i="0"/>
                <a:t> </a:t>
              </a:r>
              <a:r>
                <a:rPr lang="es-ES" sz="2700" i="0"/>
                <a:t>𝑓</a:t>
              </a:r>
              <a:r>
                <a:rPr lang="es-ES" sz="2700" b="0" i="0"/>
                <a:t>:𝑋→𝑋 𝑠𝑖 </a:t>
              </a:r>
              <a:r>
                <a:rPr lang="es-ES" sz="2700" i="0"/>
                <a:t>𝑓</a:t>
              </a:r>
              <a:r>
                <a:rPr lang="es-ES" sz="2700" b="0" i="0"/>
                <a:t>(𝑥)=𝑥</a:t>
              </a:r>
              <a:endParaRPr lang="es-ES" sz="2700" dirty="0"/>
            </a:p>
          </dgm:t>
        </dgm:pt>
      </mc:Fallback>
    </mc:AlternateContent>
    <dgm:pt modelId="{336B7C16-84A9-4BBE-90BB-E9887D22A49D}" type="parTrans" cxnId="{812A2AB0-24E2-4543-B3D4-760FA8700C07}">
      <dgm:prSet/>
      <dgm:spPr/>
      <dgm:t>
        <a:bodyPr/>
        <a:lstStyle/>
        <a:p>
          <a:endParaRPr lang="es-ES"/>
        </a:p>
      </dgm:t>
    </dgm:pt>
    <dgm:pt modelId="{40AE4076-57F5-4707-8A96-3DE619944235}" type="sibTrans" cxnId="{812A2AB0-24E2-4543-B3D4-760FA8700C07}">
      <dgm:prSet/>
      <dgm:spPr/>
      <dgm:t>
        <a:bodyPr/>
        <a:lstStyle/>
        <a:p>
          <a:endParaRPr lang="es-ES"/>
        </a:p>
      </dgm:t>
    </dgm:pt>
    <dgm:pt modelId="{03D8FEF0-63CB-4629-A6DC-A582C56052BC}" type="pres">
      <dgm:prSet presAssocID="{35E6E413-595F-49D9-B2D9-396BA6747107}" presName="linear" presStyleCnt="0">
        <dgm:presLayoutVars>
          <dgm:animLvl val="lvl"/>
          <dgm:resizeHandles val="exact"/>
        </dgm:presLayoutVars>
      </dgm:prSet>
      <dgm:spPr/>
    </dgm:pt>
    <dgm:pt modelId="{A1CB2280-95DB-4AA1-A279-3F229DF31910}" type="pres">
      <dgm:prSet presAssocID="{88C83581-5EF7-4DEC-A594-715FFCFCF3FE}" presName="parentText" presStyleLbl="node1" presStyleIdx="0" presStyleCnt="1" custLinFactY="-9783" custLinFactNeighborX="-837" custLinFactNeighborY="-100000">
        <dgm:presLayoutVars>
          <dgm:chMax val="0"/>
          <dgm:bulletEnabled val="1"/>
        </dgm:presLayoutVars>
      </dgm:prSet>
      <dgm:spPr/>
    </dgm:pt>
  </dgm:ptLst>
  <dgm:cxnLst>
    <dgm:cxn modelId="{291312AC-B91E-4883-A633-26A7CCB608A4}" type="presOf" srcId="{35E6E413-595F-49D9-B2D9-396BA6747107}" destId="{03D8FEF0-63CB-4629-A6DC-A582C56052BC}" srcOrd="0" destOrd="0" presId="urn:microsoft.com/office/officeart/2005/8/layout/vList2"/>
    <dgm:cxn modelId="{812A2AB0-24E2-4543-B3D4-760FA8700C07}" srcId="{35E6E413-595F-49D9-B2D9-396BA6747107}" destId="{88C83581-5EF7-4DEC-A594-715FFCFCF3FE}" srcOrd="0" destOrd="0" parTransId="{336B7C16-84A9-4BBE-90BB-E9887D22A49D}" sibTransId="{40AE4076-57F5-4707-8A96-3DE619944235}"/>
    <dgm:cxn modelId="{38B176FF-EFE7-4113-8303-259C5A0C9642}" type="presOf" srcId="{88C83581-5EF7-4DEC-A594-715FFCFCF3FE}" destId="{A1CB2280-95DB-4AA1-A279-3F229DF31910}" srcOrd="0" destOrd="0" presId="urn:microsoft.com/office/officeart/2005/8/layout/vList2"/>
    <dgm:cxn modelId="{35AC05A8-9CD4-4DFD-99D3-272DA3380D3C}" type="presParOf" srcId="{03D8FEF0-63CB-4629-A6DC-A582C56052BC}" destId="{A1CB2280-95DB-4AA1-A279-3F229DF3191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5E6E413-595F-49D9-B2D9-396BA674710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
        </a:p>
      </dgm:t>
    </dgm:pt>
    <dgm:pt modelId="{88C83581-5EF7-4DEC-A594-715FFCFCF3FE}">
      <dgm:prSet custT="1"/>
      <dgm:spPr>
        <a:blipFill rotWithShape="0">
          <a:blip xmlns:r="http://schemas.openxmlformats.org/officeDocument/2006/relationships" r:embed="rId1"/>
          <a:stretch>
            <a:fillRect r="-1131"/>
          </a:stretch>
        </a:blipFill>
      </dgm:spPr>
      <dgm:t>
        <a:bodyPr/>
        <a:lstStyle/>
        <a:p>
          <a:r>
            <a:rPr lang="es-ES">
              <a:noFill/>
            </a:rPr>
            <a:t> </a:t>
          </a:r>
        </a:p>
      </dgm:t>
    </dgm:pt>
    <dgm:pt modelId="{336B7C16-84A9-4BBE-90BB-E9887D22A49D}" type="parTrans" cxnId="{812A2AB0-24E2-4543-B3D4-760FA8700C07}">
      <dgm:prSet/>
      <dgm:spPr/>
      <dgm:t>
        <a:bodyPr/>
        <a:lstStyle/>
        <a:p>
          <a:endParaRPr lang="es-ES"/>
        </a:p>
      </dgm:t>
    </dgm:pt>
    <dgm:pt modelId="{40AE4076-57F5-4707-8A96-3DE619944235}" type="sibTrans" cxnId="{812A2AB0-24E2-4543-B3D4-760FA8700C07}">
      <dgm:prSet/>
      <dgm:spPr/>
      <dgm:t>
        <a:bodyPr/>
        <a:lstStyle/>
        <a:p>
          <a:endParaRPr lang="es-ES"/>
        </a:p>
      </dgm:t>
    </dgm:pt>
    <dgm:pt modelId="{03D8FEF0-63CB-4629-A6DC-A582C56052BC}" type="pres">
      <dgm:prSet presAssocID="{35E6E413-595F-49D9-B2D9-396BA6747107}" presName="linear" presStyleCnt="0">
        <dgm:presLayoutVars>
          <dgm:animLvl val="lvl"/>
          <dgm:resizeHandles val="exact"/>
        </dgm:presLayoutVars>
      </dgm:prSet>
      <dgm:spPr/>
    </dgm:pt>
    <dgm:pt modelId="{A1CB2280-95DB-4AA1-A279-3F229DF31910}" type="pres">
      <dgm:prSet presAssocID="{88C83581-5EF7-4DEC-A594-715FFCFCF3FE}" presName="parentText" presStyleLbl="node1" presStyleIdx="0" presStyleCnt="1" custLinFactY="-9783" custLinFactNeighborX="-837" custLinFactNeighborY="-100000">
        <dgm:presLayoutVars>
          <dgm:chMax val="0"/>
          <dgm:bulletEnabled val="1"/>
        </dgm:presLayoutVars>
      </dgm:prSet>
      <dgm:spPr/>
    </dgm:pt>
  </dgm:ptLst>
  <dgm:cxnLst>
    <dgm:cxn modelId="{291312AC-B91E-4883-A633-26A7CCB608A4}" type="presOf" srcId="{35E6E413-595F-49D9-B2D9-396BA6747107}" destId="{03D8FEF0-63CB-4629-A6DC-A582C56052BC}" srcOrd="0" destOrd="0" presId="urn:microsoft.com/office/officeart/2005/8/layout/vList2"/>
    <dgm:cxn modelId="{38B176FF-EFE7-4113-8303-259C5A0C9642}" type="presOf" srcId="{88C83581-5EF7-4DEC-A594-715FFCFCF3FE}" destId="{A1CB2280-95DB-4AA1-A279-3F229DF31910}" srcOrd="0" destOrd="0" presId="urn:microsoft.com/office/officeart/2005/8/layout/vList2"/>
    <dgm:cxn modelId="{812A2AB0-24E2-4543-B3D4-760FA8700C07}" srcId="{35E6E413-595F-49D9-B2D9-396BA6747107}" destId="{88C83581-5EF7-4DEC-A594-715FFCFCF3FE}" srcOrd="0" destOrd="0" parTransId="{336B7C16-84A9-4BBE-90BB-E9887D22A49D}" sibTransId="{40AE4076-57F5-4707-8A96-3DE619944235}"/>
    <dgm:cxn modelId="{35AC05A8-9CD4-4DFD-99D3-272DA3380D3C}" type="presParOf" srcId="{03D8FEF0-63CB-4629-A6DC-A582C56052BC}" destId="{A1CB2280-95DB-4AA1-A279-3F229DF3191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62C733-6B54-4CC8-83C4-F48E9D42821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s-ES"/>
        </a:p>
      </dgm:t>
    </dgm:pt>
    <dgm:pt modelId="{EA027A73-376A-4308-A0C9-EDF7FEBFD485}">
      <dgm:prSet custT="1"/>
      <dgm:spPr>
        <a:blipFill rotWithShape="0">
          <a:blip xmlns:r="http://schemas.openxmlformats.org/officeDocument/2006/relationships" r:embed="rId1"/>
          <a:stretch>
            <a:fillRect l="-353"/>
          </a:stretch>
        </a:blipFill>
      </dgm:spPr>
      <dgm:t>
        <a:bodyPr/>
        <a:lstStyle/>
        <a:p>
          <a:r>
            <a:rPr lang="es-ES">
              <a:noFill/>
            </a:rPr>
            <a:t> </a:t>
          </a:r>
        </a:p>
      </dgm:t>
    </dgm:pt>
    <dgm:pt modelId="{526ECB2B-96F6-4409-AE85-1D9CA80FDBC5}" type="parTrans" cxnId="{596205F9-7305-49BD-AD60-ED48B4DE6884}">
      <dgm:prSet/>
      <dgm:spPr/>
      <dgm:t>
        <a:bodyPr/>
        <a:lstStyle/>
        <a:p>
          <a:endParaRPr lang="es-ES"/>
        </a:p>
      </dgm:t>
    </dgm:pt>
    <dgm:pt modelId="{155DBC8F-F333-4A64-AA1E-6D932AE449AB}" type="sibTrans" cxnId="{596205F9-7305-49BD-AD60-ED48B4DE6884}">
      <dgm:prSet/>
      <dgm:spPr/>
      <dgm:t>
        <a:bodyPr/>
        <a:lstStyle/>
        <a:p>
          <a:endParaRPr lang="es-ES"/>
        </a:p>
      </dgm:t>
    </dgm:pt>
    <dgm:pt modelId="{DF7A3B3D-E306-4261-8EB6-14D4593E80DF}">
      <dgm:prSet custT="1"/>
      <dgm:spPr>
        <a:blipFill rotWithShape="0">
          <a:blip xmlns:r="http://schemas.openxmlformats.org/officeDocument/2006/relationships" r:embed="rId2"/>
          <a:stretch>
            <a:fillRect t="-9605"/>
          </a:stretch>
        </a:blipFill>
      </dgm:spPr>
      <dgm:t>
        <a:bodyPr/>
        <a:lstStyle/>
        <a:p>
          <a:r>
            <a:rPr lang="es-ES">
              <a:noFill/>
            </a:rPr>
            <a:t> </a:t>
          </a:r>
        </a:p>
      </dgm:t>
    </dgm:pt>
    <dgm:pt modelId="{ED782240-1146-4525-AB56-1716ED6BBB8D}" type="parTrans" cxnId="{39188FDE-8B2C-4E87-ACAC-D548A9CC50BD}">
      <dgm:prSet/>
      <dgm:spPr/>
      <dgm:t>
        <a:bodyPr/>
        <a:lstStyle/>
        <a:p>
          <a:endParaRPr lang="es-ES"/>
        </a:p>
      </dgm:t>
    </dgm:pt>
    <dgm:pt modelId="{C0B8CDC5-0B3A-4E67-ADED-FDC8C86AB354}" type="sibTrans" cxnId="{39188FDE-8B2C-4E87-ACAC-D548A9CC50BD}">
      <dgm:prSet/>
      <dgm:spPr/>
      <dgm:t>
        <a:bodyPr/>
        <a:lstStyle/>
        <a:p>
          <a:endParaRPr lang="es-ES"/>
        </a:p>
      </dgm:t>
    </dgm:pt>
    <dgm:pt modelId="{0018777E-A5A7-430C-B2BF-CFC64AD1FF37}" type="pres">
      <dgm:prSet presAssocID="{9062C733-6B54-4CC8-83C4-F48E9D42821D}" presName="linear" presStyleCnt="0">
        <dgm:presLayoutVars>
          <dgm:animLvl val="lvl"/>
          <dgm:resizeHandles val="exact"/>
        </dgm:presLayoutVars>
      </dgm:prSet>
      <dgm:spPr/>
    </dgm:pt>
    <dgm:pt modelId="{DF7B9BB9-CA2E-4EAA-8C9F-E260B3FF3134}" type="pres">
      <dgm:prSet presAssocID="{EA027A73-376A-4308-A0C9-EDF7FEBFD485}" presName="parentText" presStyleLbl="node1" presStyleIdx="0" presStyleCnt="1" custLinFactNeighborX="-46" custLinFactNeighborY="-87482">
        <dgm:presLayoutVars>
          <dgm:chMax val="0"/>
          <dgm:bulletEnabled val="1"/>
        </dgm:presLayoutVars>
      </dgm:prSet>
      <dgm:spPr/>
    </dgm:pt>
    <dgm:pt modelId="{A72395C9-B1A2-4A41-9A09-BF5C40557596}" type="pres">
      <dgm:prSet presAssocID="{EA027A73-376A-4308-A0C9-EDF7FEBFD485}" presName="childText" presStyleLbl="revTx" presStyleIdx="0" presStyleCnt="1" custLinFactNeighborX="-192" custLinFactNeighborY="-59031">
        <dgm:presLayoutVars>
          <dgm:bulletEnabled val="1"/>
        </dgm:presLayoutVars>
      </dgm:prSet>
      <dgm:spPr/>
    </dgm:pt>
  </dgm:ptLst>
  <dgm:cxnLst>
    <dgm:cxn modelId="{D099A422-0CE3-463C-BA3B-2299C1186963}" type="presOf" srcId="{EA027A73-376A-4308-A0C9-EDF7FEBFD485}" destId="{DF7B9BB9-CA2E-4EAA-8C9F-E260B3FF3134}" srcOrd="0" destOrd="0" presId="urn:microsoft.com/office/officeart/2005/8/layout/vList2"/>
    <dgm:cxn modelId="{596205F9-7305-49BD-AD60-ED48B4DE6884}" srcId="{9062C733-6B54-4CC8-83C4-F48E9D42821D}" destId="{EA027A73-376A-4308-A0C9-EDF7FEBFD485}" srcOrd="0" destOrd="0" parTransId="{526ECB2B-96F6-4409-AE85-1D9CA80FDBC5}" sibTransId="{155DBC8F-F333-4A64-AA1E-6D932AE449AB}"/>
    <dgm:cxn modelId="{39188FDE-8B2C-4E87-ACAC-D548A9CC50BD}" srcId="{EA027A73-376A-4308-A0C9-EDF7FEBFD485}" destId="{DF7A3B3D-E306-4261-8EB6-14D4593E80DF}" srcOrd="0" destOrd="0" parTransId="{ED782240-1146-4525-AB56-1716ED6BBB8D}" sibTransId="{C0B8CDC5-0B3A-4E67-ADED-FDC8C86AB354}"/>
    <dgm:cxn modelId="{C0FA9FE0-C084-4178-A933-69D5486D6D06}" type="presOf" srcId="{DF7A3B3D-E306-4261-8EB6-14D4593E80DF}" destId="{A72395C9-B1A2-4A41-9A09-BF5C40557596}" srcOrd="0" destOrd="0" presId="urn:microsoft.com/office/officeart/2005/8/layout/vList2"/>
    <dgm:cxn modelId="{678B1DFA-B97E-4209-A687-21A0365A8459}" type="presOf" srcId="{9062C733-6B54-4CC8-83C4-F48E9D42821D}" destId="{0018777E-A5A7-430C-B2BF-CFC64AD1FF37}" srcOrd="0" destOrd="0" presId="urn:microsoft.com/office/officeart/2005/8/layout/vList2"/>
    <dgm:cxn modelId="{3890A3A8-564E-4333-8801-AC93F8A5F754}" type="presParOf" srcId="{0018777E-A5A7-430C-B2BF-CFC64AD1FF37}" destId="{DF7B9BB9-CA2E-4EAA-8C9F-E260B3FF3134}" srcOrd="0" destOrd="0" presId="urn:microsoft.com/office/officeart/2005/8/layout/vList2"/>
    <dgm:cxn modelId="{4E913D9E-9128-4263-83BC-778BEDB6B09D}" type="presParOf" srcId="{0018777E-A5A7-430C-B2BF-CFC64AD1FF37}" destId="{A72395C9-B1A2-4A41-9A09-BF5C40557596}"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062C733-6B54-4CC8-83C4-F48E9D42821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
        </a:p>
      </dgm:t>
    </dgm:pt>
    <mc:AlternateContent xmlns:mc="http://schemas.openxmlformats.org/markup-compatibility/2006" xmlns:a14="http://schemas.microsoft.com/office/drawing/2010/main">
      <mc:Choice Requires="a14">
        <dgm:pt modelId="{EA027A73-376A-4308-A0C9-EDF7FEBFD485}">
          <dgm:prSet custT="1"/>
          <dgm:spPr/>
          <dgm:t>
            <a:bodyPr/>
            <a:lstStyle/>
            <a:p>
              <a:pPr rtl="0"/>
              <a:r>
                <a:rPr lang="es-ES" sz="2700" b="1" dirty="0"/>
                <a:t>| Definición</a:t>
              </a:r>
              <a:r>
                <a:rPr lang="es-ES" sz="2700" dirty="0"/>
                <a:t>: Si </a:t>
              </a:r>
              <a14:m>
                <m:oMath xmlns:m="http://schemas.openxmlformats.org/officeDocument/2006/math">
                  <m:d>
                    <m:dPr>
                      <m:ctrlPr>
                        <a:rPr lang="es-ES" sz="2700" i="1">
                          <a:latin typeface="Cambria Math" panose="02040503050406030204" pitchFamily="18" charset="0"/>
                        </a:rPr>
                      </m:ctrlPr>
                    </m:dPr>
                    <m:e>
                      <m:r>
                        <a:rPr lang="es-ES" sz="2700" i="1">
                          <a:latin typeface="Cambria Math" panose="02040503050406030204" pitchFamily="18" charset="0"/>
                        </a:rPr>
                        <m:t>𝑋</m:t>
                      </m:r>
                      <m:r>
                        <a:rPr lang="es-ES" sz="2700" i="1">
                          <a:latin typeface="Cambria Math" panose="02040503050406030204" pitchFamily="18" charset="0"/>
                        </a:rPr>
                        <m:t>,</m:t>
                      </m:r>
                      <m:r>
                        <a:rPr lang="es-ES" sz="2700" i="1">
                          <a:latin typeface="Cambria Math" panose="02040503050406030204" pitchFamily="18" charset="0"/>
                        </a:rPr>
                        <m:t>𝑑</m:t>
                      </m:r>
                    </m:e>
                  </m:d>
                  <m:r>
                    <a:rPr lang="es-ES" sz="2700" i="1">
                      <a:latin typeface="Cambria Math" panose="02040503050406030204" pitchFamily="18" charset="0"/>
                    </a:rPr>
                    <m:t> </m:t>
                  </m:r>
                </m:oMath>
              </a14:m>
              <a:r>
                <a:rPr lang="es-ES" sz="2700" dirty="0"/>
                <a:t>es un espacio métrico, para cada punto </a:t>
              </a:r>
              <a14:m>
                <m:oMath xmlns:m="http://schemas.openxmlformats.org/officeDocument/2006/math">
                  <m:r>
                    <a:rPr lang="es-ES" sz="2700" i="1">
                      <a:latin typeface="Cambria Math" panose="02040503050406030204" pitchFamily="18" charset="0"/>
                    </a:rPr>
                    <m:t>𝑥</m:t>
                  </m:r>
                  <m:r>
                    <a:rPr lang="es-ES" sz="2700" i="1">
                      <a:latin typeface="Cambria Math" panose="02040503050406030204" pitchFamily="18" charset="0"/>
                    </a:rPr>
                    <m:t>∈</m:t>
                  </m:r>
                  <m:r>
                    <a:rPr lang="es-ES" sz="2700" i="1">
                      <a:latin typeface="Cambria Math" panose="02040503050406030204" pitchFamily="18" charset="0"/>
                    </a:rPr>
                    <m:t>𝑋</m:t>
                  </m:r>
                </m:oMath>
              </a14:m>
              <a:r>
                <a:rPr lang="es-ES" sz="2700" dirty="0"/>
                <a:t> una </a:t>
              </a:r>
              <a:r>
                <a:rPr lang="es-ES" sz="2700" b="1" dirty="0"/>
                <a:t>bola cerrada </a:t>
              </a:r>
              <a:r>
                <a:rPr lang="es-ES" sz="2700" dirty="0"/>
                <a:t>de radio </a:t>
              </a:r>
              <a14:m>
                <m:oMath xmlns:m="http://schemas.openxmlformats.org/officeDocument/2006/math">
                  <m:r>
                    <a:rPr lang="es-ES" sz="2700" i="1">
                      <a:latin typeface="Cambria Math" panose="02040503050406030204" pitchFamily="18" charset="0"/>
                    </a:rPr>
                    <m:t>𝜀</m:t>
                  </m:r>
                </m:oMath>
              </a14:m>
              <a:r>
                <a:rPr lang="es-ES" sz="2700" dirty="0"/>
                <a:t> es</a:t>
              </a:r>
            </a:p>
          </dgm:t>
        </dgm:pt>
      </mc:Choice>
      <mc:Fallback xmlns="">
        <dgm:pt modelId="{EA027A73-376A-4308-A0C9-EDF7FEBFD485}">
          <dgm:prSet custT="1"/>
          <dgm:spPr/>
          <dgm:t>
            <a:bodyPr/>
            <a:lstStyle/>
            <a:p>
              <a:pPr rtl="0"/>
              <a:r>
                <a:rPr lang="es-ES" sz="2700" b="1" dirty="0" smtClean="0"/>
                <a:t>| Definición</a:t>
              </a:r>
              <a:r>
                <a:rPr lang="es-ES" sz="2700" dirty="0"/>
                <a:t>: Si </a:t>
              </a:r>
              <a:r>
                <a:rPr lang="es-ES" sz="2700" i="0"/>
                <a:t>(𝑋,𝑑)  </a:t>
              </a:r>
              <a:r>
                <a:rPr lang="es-ES" sz="2700" dirty="0"/>
                <a:t>es un espacio métrico, para cada punto </a:t>
              </a:r>
              <a:r>
                <a:rPr lang="es-ES" sz="2700" i="0"/>
                <a:t>𝑥∈𝑋</a:t>
              </a:r>
              <a:r>
                <a:rPr lang="es-ES" sz="2700" dirty="0"/>
                <a:t> una </a:t>
              </a:r>
              <a:r>
                <a:rPr lang="es-ES" sz="2700" b="1" dirty="0"/>
                <a:t>bola </a:t>
              </a:r>
              <a:r>
                <a:rPr lang="es-ES" sz="2700" b="1" dirty="0" smtClean="0"/>
                <a:t>cerrada </a:t>
              </a:r>
              <a:r>
                <a:rPr lang="es-ES" sz="2700" dirty="0" smtClean="0"/>
                <a:t>de </a:t>
              </a:r>
              <a:r>
                <a:rPr lang="es-ES" sz="2700" dirty="0"/>
                <a:t>radio </a:t>
              </a:r>
              <a:r>
                <a:rPr lang="es-ES" sz="2700" i="0"/>
                <a:t>𝜀</a:t>
              </a:r>
              <a:r>
                <a:rPr lang="es-ES" sz="2700" dirty="0"/>
                <a:t> es</a:t>
              </a:r>
            </a:p>
          </dgm:t>
        </dgm:pt>
      </mc:Fallback>
    </mc:AlternateContent>
    <dgm:pt modelId="{526ECB2B-96F6-4409-AE85-1D9CA80FDBC5}" type="parTrans" cxnId="{596205F9-7305-49BD-AD60-ED48B4DE6884}">
      <dgm:prSet/>
      <dgm:spPr/>
      <dgm:t>
        <a:bodyPr/>
        <a:lstStyle/>
        <a:p>
          <a:endParaRPr lang="es-ES"/>
        </a:p>
      </dgm:t>
    </dgm:pt>
    <dgm:pt modelId="{155DBC8F-F333-4A64-AA1E-6D932AE449AB}" type="sibTrans" cxnId="{596205F9-7305-49BD-AD60-ED48B4DE6884}">
      <dgm:prSet/>
      <dgm:spPr/>
      <dgm:t>
        <a:bodyPr/>
        <a:lstStyle/>
        <a:p>
          <a:endParaRPr lang="es-ES"/>
        </a:p>
      </dgm:t>
    </dgm:pt>
    <mc:AlternateContent xmlns:mc="http://schemas.openxmlformats.org/markup-compatibility/2006" xmlns:a14="http://schemas.microsoft.com/office/drawing/2010/main">
      <mc:Choice Requires="a14">
        <dgm:pt modelId="{DF7A3B3D-E306-4261-8EB6-14D4593E80DF}">
          <dgm:prSet custT="1"/>
          <dgm:spPr/>
          <dgm:t>
            <a:bodyPr/>
            <a:lstStyle/>
            <a:p>
              <a:pPr rtl="0"/>
              <a14:m>
                <m:oMath xmlns:m="http://schemas.openxmlformats.org/officeDocument/2006/math">
                  <m:acc>
                    <m:accPr>
                      <m:chr m:val="̅"/>
                      <m:ctrlPr>
                        <a:rPr lang="es-ES" sz="2700" b="0" i="1" dirty="0" smtClean="0">
                          <a:latin typeface="Cambria Math" panose="02040503050406030204" pitchFamily="18" charset="0"/>
                        </a:rPr>
                      </m:ctrlPr>
                    </m:accPr>
                    <m:e>
                      <m:sSub>
                        <m:sSubPr>
                          <m:ctrlPr>
                            <a:rPr lang="es-ES" sz="2700" b="0" i="1" dirty="0" smtClean="0">
                              <a:latin typeface="Cambria Math" panose="02040503050406030204" pitchFamily="18" charset="0"/>
                            </a:rPr>
                          </m:ctrlPr>
                        </m:sSubPr>
                        <m:e>
                          <m:r>
                            <a:rPr lang="es-ES" sz="2700" b="0" i="1" dirty="0" smtClean="0">
                              <a:latin typeface="Cambria Math" panose="02040503050406030204" pitchFamily="18" charset="0"/>
                            </a:rPr>
                            <m:t>𝐵</m:t>
                          </m:r>
                        </m:e>
                        <m:sub>
                          <m:r>
                            <a:rPr lang="es-ES" sz="2700" b="0" i="1" dirty="0" smtClean="0">
                              <a:latin typeface="Cambria Math" panose="02040503050406030204" pitchFamily="18" charset="0"/>
                              <a:ea typeface="Cambria Math" panose="02040503050406030204" pitchFamily="18" charset="0"/>
                            </a:rPr>
                            <m:t>𝜀</m:t>
                          </m:r>
                        </m:sub>
                      </m:sSub>
                    </m:e>
                  </m:acc>
                  <m:d>
                    <m:dPr>
                      <m:ctrlPr>
                        <a:rPr lang="es-ES" sz="2700" b="0" i="1">
                          <a:latin typeface="Cambria Math" panose="02040503050406030204" pitchFamily="18" charset="0"/>
                        </a:rPr>
                      </m:ctrlPr>
                    </m:dPr>
                    <m:e>
                      <m:r>
                        <a:rPr lang="es-ES" sz="2700" b="0" i="1">
                          <a:latin typeface="Cambria Math" panose="02040503050406030204" pitchFamily="18" charset="0"/>
                        </a:rPr>
                        <m:t>𝑥</m:t>
                      </m:r>
                    </m:e>
                  </m:d>
                  <m:r>
                    <a:rPr lang="es-ES" sz="2700" b="0" i="1">
                      <a:latin typeface="Cambria Math" panose="02040503050406030204" pitchFamily="18" charset="0"/>
                    </a:rPr>
                    <m:t>={</m:t>
                  </m:r>
                  <m:r>
                    <a:rPr lang="es-ES" sz="2700" b="0" i="1">
                      <a:latin typeface="Cambria Math" panose="02040503050406030204" pitchFamily="18" charset="0"/>
                    </a:rPr>
                    <m:t>𝑦</m:t>
                  </m:r>
                </m:oMath>
              </a14:m>
              <a:r>
                <a:rPr lang="es-ES" sz="2700" dirty="0"/>
                <a:t> </a:t>
              </a:r>
              <a14:m>
                <m:oMath xmlns:m="http://schemas.openxmlformats.org/officeDocument/2006/math">
                  <m:r>
                    <a:rPr lang="es-ES" sz="2700" i="1">
                      <a:latin typeface="Cambria Math" panose="02040503050406030204" pitchFamily="18" charset="0"/>
                    </a:rPr>
                    <m:t>∈</m:t>
                  </m:r>
                  <m:r>
                    <a:rPr lang="es-ES" sz="2700" b="0" i="1">
                      <a:latin typeface="Cambria Math" panose="02040503050406030204" pitchFamily="18" charset="0"/>
                    </a:rPr>
                    <m:t>𝑋</m:t>
                  </m:r>
                  <m:r>
                    <a:rPr lang="es-ES" sz="2700" b="0" i="1">
                      <a:latin typeface="Cambria Math" panose="02040503050406030204" pitchFamily="18" charset="0"/>
                    </a:rPr>
                    <m:t>:</m:t>
                  </m:r>
                  <m:r>
                    <a:rPr lang="es-ES" sz="2700" b="0" i="1">
                      <a:latin typeface="Cambria Math" panose="02040503050406030204" pitchFamily="18" charset="0"/>
                    </a:rPr>
                    <m:t>𝑑</m:t>
                  </m:r>
                  <m:d>
                    <m:dPr>
                      <m:ctrlPr>
                        <a:rPr lang="es-ES" sz="2700" b="0" i="1">
                          <a:latin typeface="Cambria Math" panose="02040503050406030204" pitchFamily="18" charset="0"/>
                        </a:rPr>
                      </m:ctrlPr>
                    </m:dPr>
                    <m:e>
                      <m:r>
                        <a:rPr lang="es-ES" sz="2700" b="0" i="1">
                          <a:latin typeface="Cambria Math" panose="02040503050406030204" pitchFamily="18" charset="0"/>
                        </a:rPr>
                        <m:t>𝑦</m:t>
                      </m:r>
                      <m:r>
                        <a:rPr lang="es-ES" sz="2700" b="0" i="1">
                          <a:latin typeface="Cambria Math" panose="02040503050406030204" pitchFamily="18" charset="0"/>
                        </a:rPr>
                        <m:t>,</m:t>
                      </m:r>
                      <m:r>
                        <a:rPr lang="es-ES" sz="2700" b="0" i="1">
                          <a:latin typeface="Cambria Math" panose="02040503050406030204" pitchFamily="18" charset="0"/>
                        </a:rPr>
                        <m:t>𝑥</m:t>
                      </m:r>
                    </m:e>
                  </m:d>
                  <m:r>
                    <a:rPr lang="es-ES" sz="2700" b="0" i="1">
                      <a:latin typeface="Cambria Math" panose="02040503050406030204" pitchFamily="18" charset="0"/>
                    </a:rPr>
                    <m:t>≤</m:t>
                  </m:r>
                  <m:r>
                    <a:rPr lang="es-ES" sz="2700" i="1">
                      <a:latin typeface="Cambria Math" panose="02040503050406030204" pitchFamily="18" charset="0"/>
                    </a:rPr>
                    <m:t>𝜀</m:t>
                  </m:r>
                </m:oMath>
              </a14:m>
              <a:r>
                <a:rPr lang="es-ES" sz="2700" dirty="0"/>
                <a:t>}</a:t>
              </a:r>
            </a:p>
          </dgm:t>
        </dgm:pt>
      </mc:Choice>
      <mc:Fallback xmlns="">
        <dgm:pt modelId="{DF7A3B3D-E306-4261-8EB6-14D4593E80DF}">
          <dgm:prSet custT="1"/>
          <dgm:spPr/>
          <dgm:t>
            <a:bodyPr/>
            <a:lstStyle/>
            <a:p>
              <a:pPr rtl="0"/>
              <a:r>
                <a:rPr lang="es-ES" sz="2700" b="0" i="0" dirty="0" smtClean="0">
                  <a:latin typeface="Cambria Math" panose="02040503050406030204" pitchFamily="18" charset="0"/>
                </a:rPr>
                <a:t>(𝐵_</a:t>
              </a:r>
              <a:r>
                <a:rPr lang="es-ES" sz="2700" b="0" i="0" dirty="0" smtClean="0">
                  <a:latin typeface="Cambria Math" panose="02040503050406030204" pitchFamily="18" charset="0"/>
                  <a:ea typeface="Cambria Math" panose="02040503050406030204" pitchFamily="18" charset="0"/>
                </a:rPr>
                <a:t>𝜀 ) ̅</a:t>
              </a:r>
              <a:r>
                <a:rPr lang="es-ES" sz="2700" b="0" i="0"/>
                <a:t>(𝑥)={𝑦</a:t>
              </a:r>
              <a:r>
                <a:rPr lang="es-ES" sz="2700" dirty="0"/>
                <a:t> </a:t>
              </a:r>
              <a:r>
                <a:rPr lang="es-ES" sz="2700" i="0"/>
                <a:t>∈</a:t>
              </a:r>
              <a:r>
                <a:rPr lang="es-ES" sz="2700" b="0" i="0"/>
                <a:t>𝑋:𝑑(𝑦,𝑥)≤</a:t>
              </a:r>
              <a:r>
                <a:rPr lang="es-ES" sz="2700" i="0"/>
                <a:t>𝜀</a:t>
              </a:r>
              <a:r>
                <a:rPr lang="es-ES" sz="2700" dirty="0"/>
                <a:t>}</a:t>
              </a:r>
            </a:p>
          </dgm:t>
        </dgm:pt>
      </mc:Fallback>
    </mc:AlternateContent>
    <dgm:pt modelId="{ED782240-1146-4525-AB56-1716ED6BBB8D}" type="parTrans" cxnId="{39188FDE-8B2C-4E87-ACAC-D548A9CC50BD}">
      <dgm:prSet/>
      <dgm:spPr/>
      <dgm:t>
        <a:bodyPr/>
        <a:lstStyle/>
        <a:p>
          <a:endParaRPr lang="es-ES"/>
        </a:p>
      </dgm:t>
    </dgm:pt>
    <dgm:pt modelId="{C0B8CDC5-0B3A-4E67-ADED-FDC8C86AB354}" type="sibTrans" cxnId="{39188FDE-8B2C-4E87-ACAC-D548A9CC50BD}">
      <dgm:prSet/>
      <dgm:spPr/>
      <dgm:t>
        <a:bodyPr/>
        <a:lstStyle/>
        <a:p>
          <a:endParaRPr lang="es-ES"/>
        </a:p>
      </dgm:t>
    </dgm:pt>
    <dgm:pt modelId="{0018777E-A5A7-430C-B2BF-CFC64AD1FF37}" type="pres">
      <dgm:prSet presAssocID="{9062C733-6B54-4CC8-83C4-F48E9D42821D}" presName="linear" presStyleCnt="0">
        <dgm:presLayoutVars>
          <dgm:animLvl val="lvl"/>
          <dgm:resizeHandles val="exact"/>
        </dgm:presLayoutVars>
      </dgm:prSet>
      <dgm:spPr/>
    </dgm:pt>
    <dgm:pt modelId="{DF7B9BB9-CA2E-4EAA-8C9F-E260B3FF3134}" type="pres">
      <dgm:prSet presAssocID="{EA027A73-376A-4308-A0C9-EDF7FEBFD485}" presName="parentText" presStyleLbl="node1" presStyleIdx="0" presStyleCnt="1" custLinFactNeighborX="-46" custLinFactNeighborY="-87482">
        <dgm:presLayoutVars>
          <dgm:chMax val="0"/>
          <dgm:bulletEnabled val="1"/>
        </dgm:presLayoutVars>
      </dgm:prSet>
      <dgm:spPr/>
    </dgm:pt>
    <dgm:pt modelId="{A72395C9-B1A2-4A41-9A09-BF5C40557596}" type="pres">
      <dgm:prSet presAssocID="{EA027A73-376A-4308-A0C9-EDF7FEBFD485}" presName="childText" presStyleLbl="revTx" presStyleIdx="0" presStyleCnt="1" custLinFactNeighborX="-192" custLinFactNeighborY="-59031">
        <dgm:presLayoutVars>
          <dgm:bulletEnabled val="1"/>
        </dgm:presLayoutVars>
      </dgm:prSet>
      <dgm:spPr/>
    </dgm:pt>
  </dgm:ptLst>
  <dgm:cxnLst>
    <dgm:cxn modelId="{8A150324-EBDB-44CE-8A52-3F26317385D1}" type="presOf" srcId="{9062C733-6B54-4CC8-83C4-F48E9D42821D}" destId="{0018777E-A5A7-430C-B2BF-CFC64AD1FF37}" srcOrd="0" destOrd="0" presId="urn:microsoft.com/office/officeart/2005/8/layout/vList2"/>
    <dgm:cxn modelId="{2DAD9D37-8D8C-44A9-8DD2-9BF8E735CE27}" type="presOf" srcId="{EA027A73-376A-4308-A0C9-EDF7FEBFD485}" destId="{DF7B9BB9-CA2E-4EAA-8C9F-E260B3FF3134}" srcOrd="0" destOrd="0" presId="urn:microsoft.com/office/officeart/2005/8/layout/vList2"/>
    <dgm:cxn modelId="{9E0E4DDC-9E2B-4639-B7D7-12F7DFD79E25}" type="presOf" srcId="{DF7A3B3D-E306-4261-8EB6-14D4593E80DF}" destId="{A72395C9-B1A2-4A41-9A09-BF5C40557596}" srcOrd="0" destOrd="0" presId="urn:microsoft.com/office/officeart/2005/8/layout/vList2"/>
    <dgm:cxn modelId="{39188FDE-8B2C-4E87-ACAC-D548A9CC50BD}" srcId="{EA027A73-376A-4308-A0C9-EDF7FEBFD485}" destId="{DF7A3B3D-E306-4261-8EB6-14D4593E80DF}" srcOrd="0" destOrd="0" parTransId="{ED782240-1146-4525-AB56-1716ED6BBB8D}" sibTransId="{C0B8CDC5-0B3A-4E67-ADED-FDC8C86AB354}"/>
    <dgm:cxn modelId="{596205F9-7305-49BD-AD60-ED48B4DE6884}" srcId="{9062C733-6B54-4CC8-83C4-F48E9D42821D}" destId="{EA027A73-376A-4308-A0C9-EDF7FEBFD485}" srcOrd="0" destOrd="0" parTransId="{526ECB2B-96F6-4409-AE85-1D9CA80FDBC5}" sibTransId="{155DBC8F-F333-4A64-AA1E-6D932AE449AB}"/>
    <dgm:cxn modelId="{71FF3897-684F-4907-9136-EA00651FAA2F}" type="presParOf" srcId="{0018777E-A5A7-430C-B2BF-CFC64AD1FF37}" destId="{DF7B9BB9-CA2E-4EAA-8C9F-E260B3FF3134}" srcOrd="0" destOrd="0" presId="urn:microsoft.com/office/officeart/2005/8/layout/vList2"/>
    <dgm:cxn modelId="{68BFD3D7-B554-4C97-AE0E-F413EA471A36}" type="presParOf" srcId="{0018777E-A5A7-430C-B2BF-CFC64AD1FF37}" destId="{A72395C9-B1A2-4A41-9A09-BF5C40557596}"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062C733-6B54-4CC8-83C4-F48E9D42821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
        </a:p>
      </dgm:t>
    </dgm:pt>
    <dgm:pt modelId="{EA027A73-376A-4308-A0C9-EDF7FEBFD485}">
      <dgm:prSet custT="1"/>
      <dgm:spPr>
        <a:blipFill rotWithShape="0">
          <a:blip xmlns:r="http://schemas.openxmlformats.org/officeDocument/2006/relationships" r:embed="rId1"/>
          <a:stretch>
            <a:fillRect l="-353"/>
          </a:stretch>
        </a:blipFill>
      </dgm:spPr>
      <dgm:t>
        <a:bodyPr/>
        <a:lstStyle/>
        <a:p>
          <a:r>
            <a:rPr lang="es-ES">
              <a:noFill/>
            </a:rPr>
            <a:t> </a:t>
          </a:r>
        </a:p>
      </dgm:t>
    </dgm:pt>
    <dgm:pt modelId="{526ECB2B-96F6-4409-AE85-1D9CA80FDBC5}" type="parTrans" cxnId="{596205F9-7305-49BD-AD60-ED48B4DE6884}">
      <dgm:prSet/>
      <dgm:spPr/>
      <dgm:t>
        <a:bodyPr/>
        <a:lstStyle/>
        <a:p>
          <a:endParaRPr lang="es-ES"/>
        </a:p>
      </dgm:t>
    </dgm:pt>
    <dgm:pt modelId="{155DBC8F-F333-4A64-AA1E-6D932AE449AB}" type="sibTrans" cxnId="{596205F9-7305-49BD-AD60-ED48B4DE6884}">
      <dgm:prSet/>
      <dgm:spPr/>
      <dgm:t>
        <a:bodyPr/>
        <a:lstStyle/>
        <a:p>
          <a:endParaRPr lang="es-ES"/>
        </a:p>
      </dgm:t>
    </dgm:pt>
    <dgm:pt modelId="{DF7A3B3D-E306-4261-8EB6-14D4593E80DF}">
      <dgm:prSet custT="1"/>
      <dgm:spPr>
        <a:blipFill rotWithShape="0">
          <a:blip xmlns:r="http://schemas.openxmlformats.org/officeDocument/2006/relationships" r:embed="rId2"/>
          <a:stretch>
            <a:fillRect t="-9040"/>
          </a:stretch>
        </a:blipFill>
      </dgm:spPr>
      <dgm:t>
        <a:bodyPr/>
        <a:lstStyle/>
        <a:p>
          <a:r>
            <a:rPr lang="es-ES">
              <a:noFill/>
            </a:rPr>
            <a:t> </a:t>
          </a:r>
        </a:p>
      </dgm:t>
    </dgm:pt>
    <dgm:pt modelId="{ED782240-1146-4525-AB56-1716ED6BBB8D}" type="parTrans" cxnId="{39188FDE-8B2C-4E87-ACAC-D548A9CC50BD}">
      <dgm:prSet/>
      <dgm:spPr/>
      <dgm:t>
        <a:bodyPr/>
        <a:lstStyle/>
        <a:p>
          <a:endParaRPr lang="es-ES"/>
        </a:p>
      </dgm:t>
    </dgm:pt>
    <dgm:pt modelId="{C0B8CDC5-0B3A-4E67-ADED-FDC8C86AB354}" type="sibTrans" cxnId="{39188FDE-8B2C-4E87-ACAC-D548A9CC50BD}">
      <dgm:prSet/>
      <dgm:spPr/>
      <dgm:t>
        <a:bodyPr/>
        <a:lstStyle/>
        <a:p>
          <a:endParaRPr lang="es-ES"/>
        </a:p>
      </dgm:t>
    </dgm:pt>
    <dgm:pt modelId="{0018777E-A5A7-430C-B2BF-CFC64AD1FF37}" type="pres">
      <dgm:prSet presAssocID="{9062C733-6B54-4CC8-83C4-F48E9D42821D}" presName="linear" presStyleCnt="0">
        <dgm:presLayoutVars>
          <dgm:animLvl val="lvl"/>
          <dgm:resizeHandles val="exact"/>
        </dgm:presLayoutVars>
      </dgm:prSet>
      <dgm:spPr/>
    </dgm:pt>
    <dgm:pt modelId="{DF7B9BB9-CA2E-4EAA-8C9F-E260B3FF3134}" type="pres">
      <dgm:prSet presAssocID="{EA027A73-376A-4308-A0C9-EDF7FEBFD485}" presName="parentText" presStyleLbl="node1" presStyleIdx="0" presStyleCnt="1" custLinFactNeighborX="-46" custLinFactNeighborY="-87482">
        <dgm:presLayoutVars>
          <dgm:chMax val="0"/>
          <dgm:bulletEnabled val="1"/>
        </dgm:presLayoutVars>
      </dgm:prSet>
      <dgm:spPr/>
    </dgm:pt>
    <dgm:pt modelId="{A72395C9-B1A2-4A41-9A09-BF5C40557596}" type="pres">
      <dgm:prSet presAssocID="{EA027A73-376A-4308-A0C9-EDF7FEBFD485}" presName="childText" presStyleLbl="revTx" presStyleIdx="0" presStyleCnt="1" custLinFactNeighborX="-192" custLinFactNeighborY="-59031">
        <dgm:presLayoutVars>
          <dgm:bulletEnabled val="1"/>
        </dgm:presLayoutVars>
      </dgm:prSet>
      <dgm:spPr/>
      <dgm:t>
        <a:bodyPr/>
        <a:lstStyle/>
        <a:p>
          <a:endParaRPr lang="es-ES"/>
        </a:p>
      </dgm:t>
    </dgm:pt>
  </dgm:ptLst>
  <dgm:cxnLst>
    <dgm:cxn modelId="{9E0E4DDC-9E2B-4639-B7D7-12F7DFD79E25}" type="presOf" srcId="{DF7A3B3D-E306-4261-8EB6-14D4593E80DF}" destId="{A72395C9-B1A2-4A41-9A09-BF5C40557596}" srcOrd="0" destOrd="0" presId="urn:microsoft.com/office/officeart/2005/8/layout/vList2"/>
    <dgm:cxn modelId="{596205F9-7305-49BD-AD60-ED48B4DE6884}" srcId="{9062C733-6B54-4CC8-83C4-F48E9D42821D}" destId="{EA027A73-376A-4308-A0C9-EDF7FEBFD485}" srcOrd="0" destOrd="0" parTransId="{526ECB2B-96F6-4409-AE85-1D9CA80FDBC5}" sibTransId="{155DBC8F-F333-4A64-AA1E-6D932AE449AB}"/>
    <dgm:cxn modelId="{39188FDE-8B2C-4E87-ACAC-D548A9CC50BD}" srcId="{EA027A73-376A-4308-A0C9-EDF7FEBFD485}" destId="{DF7A3B3D-E306-4261-8EB6-14D4593E80DF}" srcOrd="0" destOrd="0" parTransId="{ED782240-1146-4525-AB56-1716ED6BBB8D}" sibTransId="{C0B8CDC5-0B3A-4E67-ADED-FDC8C86AB354}"/>
    <dgm:cxn modelId="{2DAD9D37-8D8C-44A9-8DD2-9BF8E735CE27}" type="presOf" srcId="{EA027A73-376A-4308-A0C9-EDF7FEBFD485}" destId="{DF7B9BB9-CA2E-4EAA-8C9F-E260B3FF3134}" srcOrd="0" destOrd="0" presId="urn:microsoft.com/office/officeart/2005/8/layout/vList2"/>
    <dgm:cxn modelId="{8A150324-EBDB-44CE-8A52-3F26317385D1}" type="presOf" srcId="{9062C733-6B54-4CC8-83C4-F48E9D42821D}" destId="{0018777E-A5A7-430C-B2BF-CFC64AD1FF37}" srcOrd="0" destOrd="0" presId="urn:microsoft.com/office/officeart/2005/8/layout/vList2"/>
    <dgm:cxn modelId="{71FF3897-684F-4907-9136-EA00651FAA2F}" type="presParOf" srcId="{0018777E-A5A7-430C-B2BF-CFC64AD1FF37}" destId="{DF7B9BB9-CA2E-4EAA-8C9F-E260B3FF3134}" srcOrd="0" destOrd="0" presId="urn:microsoft.com/office/officeart/2005/8/layout/vList2"/>
    <dgm:cxn modelId="{68BFD3D7-B554-4C97-AE0E-F413EA471A36}" type="presParOf" srcId="{0018777E-A5A7-430C-B2BF-CFC64AD1FF37}" destId="{A72395C9-B1A2-4A41-9A09-BF5C40557596}"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01873B4-9997-46CC-BD69-7D46AD703DD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s-ES"/>
        </a:p>
      </dgm:t>
    </dgm:pt>
    <dgm:pt modelId="{035A6740-F326-4967-B15C-15C262CDFF64}">
      <dgm:prSet/>
      <dgm:spPr/>
      <dgm:t>
        <a:bodyPr/>
        <a:lstStyle/>
        <a:p>
          <a:pPr rtl="0"/>
          <a:r>
            <a:rPr lang="es-ES" b="1"/>
            <a:t>| </a:t>
          </a:r>
          <a:r>
            <a:rPr lang="es-ES"/>
            <a:t>Un conjunto se llama </a:t>
          </a:r>
          <a:r>
            <a:rPr lang="es-ES" b="1"/>
            <a:t>abierto</a:t>
          </a:r>
          <a:r>
            <a:rPr lang="es-ES"/>
            <a:t> si cualquier punto suyo tiene un entorno abierto que está completamente dentro del conjunto</a:t>
          </a:r>
        </a:p>
      </dgm:t>
    </dgm:pt>
    <dgm:pt modelId="{EA74B899-908C-4ABF-88AA-236166E9C3B3}" type="parTrans" cxnId="{CC096ADF-DDD6-427D-8555-D04DC7844AE2}">
      <dgm:prSet/>
      <dgm:spPr/>
      <dgm:t>
        <a:bodyPr/>
        <a:lstStyle/>
        <a:p>
          <a:endParaRPr lang="es-ES"/>
        </a:p>
      </dgm:t>
    </dgm:pt>
    <dgm:pt modelId="{6BA996A6-7EF2-42EE-9DE1-7D4A2BEDDBBC}" type="sibTrans" cxnId="{CC096ADF-DDD6-427D-8555-D04DC7844AE2}">
      <dgm:prSet/>
      <dgm:spPr/>
      <dgm:t>
        <a:bodyPr/>
        <a:lstStyle/>
        <a:p>
          <a:endParaRPr lang="es-ES"/>
        </a:p>
      </dgm:t>
    </dgm:pt>
    <dgm:pt modelId="{4F143E5F-9668-49B7-8F7C-85D821B67121}">
      <dgm:prSet/>
      <dgm:spPr/>
      <dgm:t>
        <a:bodyPr/>
        <a:lstStyle/>
        <a:p>
          <a:pPr rtl="0"/>
          <a:r>
            <a:rPr lang="es-ES" b="1"/>
            <a:t>| </a:t>
          </a:r>
          <a:r>
            <a:rPr lang="es-ES"/>
            <a:t>Un punto se llama </a:t>
          </a:r>
          <a:r>
            <a:rPr lang="es-ES" b="1"/>
            <a:t>fronterizo</a:t>
          </a:r>
          <a:r>
            <a:rPr lang="es-ES"/>
            <a:t> si cualquier entorno suyo tiene puntos que pertenecen al conjunto y puntos que no le pertenecen</a:t>
          </a:r>
        </a:p>
      </dgm:t>
    </dgm:pt>
    <dgm:pt modelId="{7B5C3EA4-5C8F-4F62-9A58-1382173624F7}" type="parTrans" cxnId="{6841FFD2-0820-4377-AEF9-7E0F90EC86CE}">
      <dgm:prSet/>
      <dgm:spPr/>
      <dgm:t>
        <a:bodyPr/>
        <a:lstStyle/>
        <a:p>
          <a:endParaRPr lang="es-ES"/>
        </a:p>
      </dgm:t>
    </dgm:pt>
    <dgm:pt modelId="{48984DC6-390D-4567-ADB6-E46B729A0694}" type="sibTrans" cxnId="{6841FFD2-0820-4377-AEF9-7E0F90EC86CE}">
      <dgm:prSet/>
      <dgm:spPr/>
      <dgm:t>
        <a:bodyPr/>
        <a:lstStyle/>
        <a:p>
          <a:endParaRPr lang="es-ES"/>
        </a:p>
      </dgm:t>
    </dgm:pt>
    <dgm:pt modelId="{1516D86D-99E9-4DEE-BF91-AEBBE5C39FD2}">
      <dgm:prSet/>
      <dgm:spPr/>
      <dgm:t>
        <a:bodyPr/>
        <a:lstStyle/>
        <a:p>
          <a:pPr rtl="0"/>
          <a:r>
            <a:rPr lang="es-ES" b="1"/>
            <a:t>| </a:t>
          </a:r>
          <a:r>
            <a:rPr lang="es-ES"/>
            <a:t>El conjunto se llama </a:t>
          </a:r>
          <a:r>
            <a:rPr lang="es-ES" b="1"/>
            <a:t>cerrado</a:t>
          </a:r>
          <a:r>
            <a:rPr lang="es-ES"/>
            <a:t> si su frontera le pertenece</a:t>
          </a:r>
        </a:p>
      </dgm:t>
    </dgm:pt>
    <dgm:pt modelId="{7BCB0A19-A792-46D0-AD5E-3ECE67D98206}" type="parTrans" cxnId="{16115CE2-B563-4529-8720-B4FF810BCAA6}">
      <dgm:prSet/>
      <dgm:spPr/>
      <dgm:t>
        <a:bodyPr/>
        <a:lstStyle/>
        <a:p>
          <a:endParaRPr lang="es-ES"/>
        </a:p>
      </dgm:t>
    </dgm:pt>
    <dgm:pt modelId="{49E2E0D0-9D0B-4030-A0F8-9774664EA520}" type="sibTrans" cxnId="{16115CE2-B563-4529-8720-B4FF810BCAA6}">
      <dgm:prSet/>
      <dgm:spPr/>
      <dgm:t>
        <a:bodyPr/>
        <a:lstStyle/>
        <a:p>
          <a:endParaRPr lang="es-ES"/>
        </a:p>
      </dgm:t>
    </dgm:pt>
    <dgm:pt modelId="{8C215355-27AC-441B-B2B9-D16DAE46C035}" type="pres">
      <dgm:prSet presAssocID="{A01873B4-9997-46CC-BD69-7D46AD703DD3}" presName="linear" presStyleCnt="0">
        <dgm:presLayoutVars>
          <dgm:animLvl val="lvl"/>
          <dgm:resizeHandles val="exact"/>
        </dgm:presLayoutVars>
      </dgm:prSet>
      <dgm:spPr/>
    </dgm:pt>
    <dgm:pt modelId="{6BD1F90C-9147-4BB3-B3A0-09025948115B}" type="pres">
      <dgm:prSet presAssocID="{035A6740-F326-4967-B15C-15C262CDFF64}" presName="parentText" presStyleLbl="node1" presStyleIdx="0" presStyleCnt="3">
        <dgm:presLayoutVars>
          <dgm:chMax val="0"/>
          <dgm:bulletEnabled val="1"/>
        </dgm:presLayoutVars>
      </dgm:prSet>
      <dgm:spPr/>
    </dgm:pt>
    <dgm:pt modelId="{E5E91021-988D-4289-8FDA-CBF6E0326D55}" type="pres">
      <dgm:prSet presAssocID="{6BA996A6-7EF2-42EE-9DE1-7D4A2BEDDBBC}" presName="spacer" presStyleCnt="0"/>
      <dgm:spPr/>
    </dgm:pt>
    <dgm:pt modelId="{A5BB1BF4-FD47-4F0A-93E5-ED04083D0F8B}" type="pres">
      <dgm:prSet presAssocID="{4F143E5F-9668-49B7-8F7C-85D821B67121}" presName="parentText" presStyleLbl="node1" presStyleIdx="1" presStyleCnt="3">
        <dgm:presLayoutVars>
          <dgm:chMax val="0"/>
          <dgm:bulletEnabled val="1"/>
        </dgm:presLayoutVars>
      </dgm:prSet>
      <dgm:spPr/>
    </dgm:pt>
    <dgm:pt modelId="{CCF9ADC9-8FE1-4730-96CA-4DC4B8B0B885}" type="pres">
      <dgm:prSet presAssocID="{48984DC6-390D-4567-ADB6-E46B729A0694}" presName="spacer" presStyleCnt="0"/>
      <dgm:spPr/>
    </dgm:pt>
    <dgm:pt modelId="{B57AD473-9F54-45F1-AD0F-F21254692747}" type="pres">
      <dgm:prSet presAssocID="{1516D86D-99E9-4DEE-BF91-AEBBE5C39FD2}" presName="parentText" presStyleLbl="node1" presStyleIdx="2" presStyleCnt="3">
        <dgm:presLayoutVars>
          <dgm:chMax val="0"/>
          <dgm:bulletEnabled val="1"/>
        </dgm:presLayoutVars>
      </dgm:prSet>
      <dgm:spPr/>
    </dgm:pt>
  </dgm:ptLst>
  <dgm:cxnLst>
    <dgm:cxn modelId="{13F8071C-5D53-4A5B-BF5F-AB37F44B3ECB}" type="presOf" srcId="{035A6740-F326-4967-B15C-15C262CDFF64}" destId="{6BD1F90C-9147-4BB3-B3A0-09025948115B}" srcOrd="0" destOrd="0" presId="urn:microsoft.com/office/officeart/2005/8/layout/vList2"/>
    <dgm:cxn modelId="{23B30D68-7E68-4763-AAB5-AFFAD8E0EA44}" type="presOf" srcId="{1516D86D-99E9-4DEE-BF91-AEBBE5C39FD2}" destId="{B57AD473-9F54-45F1-AD0F-F21254692747}" srcOrd="0" destOrd="0" presId="urn:microsoft.com/office/officeart/2005/8/layout/vList2"/>
    <dgm:cxn modelId="{A3C04894-E241-4D7C-81FD-A8CF2ED43980}" type="presOf" srcId="{A01873B4-9997-46CC-BD69-7D46AD703DD3}" destId="{8C215355-27AC-441B-B2B9-D16DAE46C035}" srcOrd="0" destOrd="0" presId="urn:microsoft.com/office/officeart/2005/8/layout/vList2"/>
    <dgm:cxn modelId="{C272FE9D-CC46-4C5A-821B-D3B5291FD92B}" type="presOf" srcId="{4F143E5F-9668-49B7-8F7C-85D821B67121}" destId="{A5BB1BF4-FD47-4F0A-93E5-ED04083D0F8B}" srcOrd="0" destOrd="0" presId="urn:microsoft.com/office/officeart/2005/8/layout/vList2"/>
    <dgm:cxn modelId="{6841FFD2-0820-4377-AEF9-7E0F90EC86CE}" srcId="{A01873B4-9997-46CC-BD69-7D46AD703DD3}" destId="{4F143E5F-9668-49B7-8F7C-85D821B67121}" srcOrd="1" destOrd="0" parTransId="{7B5C3EA4-5C8F-4F62-9A58-1382173624F7}" sibTransId="{48984DC6-390D-4567-ADB6-E46B729A0694}"/>
    <dgm:cxn modelId="{CC096ADF-DDD6-427D-8555-D04DC7844AE2}" srcId="{A01873B4-9997-46CC-BD69-7D46AD703DD3}" destId="{035A6740-F326-4967-B15C-15C262CDFF64}" srcOrd="0" destOrd="0" parTransId="{EA74B899-908C-4ABF-88AA-236166E9C3B3}" sibTransId="{6BA996A6-7EF2-42EE-9DE1-7D4A2BEDDBBC}"/>
    <dgm:cxn modelId="{16115CE2-B563-4529-8720-B4FF810BCAA6}" srcId="{A01873B4-9997-46CC-BD69-7D46AD703DD3}" destId="{1516D86D-99E9-4DEE-BF91-AEBBE5C39FD2}" srcOrd="2" destOrd="0" parTransId="{7BCB0A19-A792-46D0-AD5E-3ECE67D98206}" sibTransId="{49E2E0D0-9D0B-4030-A0F8-9774664EA520}"/>
    <dgm:cxn modelId="{84CC459F-0698-4265-B128-E6388544AD55}" type="presParOf" srcId="{8C215355-27AC-441B-B2B9-D16DAE46C035}" destId="{6BD1F90C-9147-4BB3-B3A0-09025948115B}" srcOrd="0" destOrd="0" presId="urn:microsoft.com/office/officeart/2005/8/layout/vList2"/>
    <dgm:cxn modelId="{548FB784-DEEC-4466-8FF3-01A94BD2A378}" type="presParOf" srcId="{8C215355-27AC-441B-B2B9-D16DAE46C035}" destId="{E5E91021-988D-4289-8FDA-CBF6E0326D55}" srcOrd="1" destOrd="0" presId="urn:microsoft.com/office/officeart/2005/8/layout/vList2"/>
    <dgm:cxn modelId="{70E436CF-ED24-4ACF-8497-4C3E4CDCCB08}" type="presParOf" srcId="{8C215355-27AC-441B-B2B9-D16DAE46C035}" destId="{A5BB1BF4-FD47-4F0A-93E5-ED04083D0F8B}" srcOrd="2" destOrd="0" presId="urn:microsoft.com/office/officeart/2005/8/layout/vList2"/>
    <dgm:cxn modelId="{ACFEB450-E7CD-440C-8576-155541C6D3C4}" type="presParOf" srcId="{8C215355-27AC-441B-B2B9-D16DAE46C035}" destId="{CCF9ADC9-8FE1-4730-96CA-4DC4B8B0B885}" srcOrd="3" destOrd="0" presId="urn:microsoft.com/office/officeart/2005/8/layout/vList2"/>
    <dgm:cxn modelId="{DF905F23-1BD7-4AC6-82D5-084CF9741A0F}" type="presParOf" srcId="{8C215355-27AC-441B-B2B9-D16DAE46C035}" destId="{B57AD473-9F54-45F1-AD0F-F21254692747}"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5C4435B-E704-4FF2-B3F4-0EF4938ED39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
        </a:p>
      </dgm:t>
    </dgm:pt>
    <mc:AlternateContent xmlns:mc="http://schemas.openxmlformats.org/markup-compatibility/2006" xmlns:a14="http://schemas.microsoft.com/office/drawing/2010/main">
      <mc:Choice Requires="a14">
        <dgm:pt modelId="{CAFAAE7E-524A-44A5-A411-E24B634318BA}">
          <dgm:prSet custT="1"/>
          <dgm:spPr/>
          <dgm:t>
            <a:bodyPr/>
            <a:lstStyle/>
            <a:p>
              <a:pPr rtl="0"/>
              <a:r>
                <a:rPr lang="es-ES" sz="2700" b="1" dirty="0"/>
                <a:t>| Definición</a:t>
              </a:r>
              <a:r>
                <a:rPr lang="es-ES" sz="2700" dirty="0"/>
                <a:t>: Si </a:t>
              </a:r>
              <a14:m>
                <m:oMath xmlns:m="http://schemas.openxmlformats.org/officeDocument/2006/math">
                  <m:d>
                    <m:dPr>
                      <m:ctrlPr>
                        <a:rPr lang="es-ES" sz="2700" i="1">
                          <a:latin typeface="Cambria Math" panose="02040503050406030204" pitchFamily="18" charset="0"/>
                        </a:rPr>
                      </m:ctrlPr>
                    </m:dPr>
                    <m:e>
                      <m:sSub>
                        <m:sSubPr>
                          <m:ctrlPr>
                            <a:rPr lang="es-ES" sz="2700" b="0" i="1">
                              <a:latin typeface="Cambria Math" panose="02040503050406030204" pitchFamily="18" charset="0"/>
                            </a:rPr>
                          </m:ctrlPr>
                        </m:sSubPr>
                        <m:e>
                          <m:r>
                            <a:rPr lang="es-ES" sz="2700" i="1">
                              <a:latin typeface="Cambria Math" panose="02040503050406030204" pitchFamily="18" charset="0"/>
                            </a:rPr>
                            <m:t>𝑋</m:t>
                          </m:r>
                        </m:e>
                        <m:sub>
                          <m:r>
                            <a:rPr lang="es-ES" sz="2700" b="0" i="1">
                              <a:latin typeface="Cambria Math" panose="02040503050406030204" pitchFamily="18" charset="0"/>
                            </a:rPr>
                            <m:t>1</m:t>
                          </m:r>
                        </m:sub>
                      </m:sSub>
                      <m:r>
                        <a:rPr lang="es-ES" sz="2700" i="1">
                          <a:latin typeface="Cambria Math" panose="02040503050406030204" pitchFamily="18" charset="0"/>
                        </a:rPr>
                        <m:t>,</m:t>
                      </m:r>
                      <m:sSub>
                        <m:sSubPr>
                          <m:ctrlPr>
                            <a:rPr lang="es-ES" sz="2700" b="0" i="1">
                              <a:latin typeface="Cambria Math" panose="02040503050406030204" pitchFamily="18" charset="0"/>
                            </a:rPr>
                          </m:ctrlPr>
                        </m:sSubPr>
                        <m:e>
                          <m:r>
                            <a:rPr lang="es-ES" sz="2700" i="1">
                              <a:latin typeface="Cambria Math" panose="02040503050406030204" pitchFamily="18" charset="0"/>
                            </a:rPr>
                            <m:t>𝑑</m:t>
                          </m:r>
                        </m:e>
                        <m:sub>
                          <m:r>
                            <a:rPr lang="es-ES" sz="2700" b="0" i="1">
                              <a:latin typeface="Cambria Math" panose="02040503050406030204" pitchFamily="18" charset="0"/>
                            </a:rPr>
                            <m:t>1</m:t>
                          </m:r>
                        </m:sub>
                      </m:sSub>
                    </m:e>
                  </m:d>
                  <m:r>
                    <a:rPr lang="es-ES" sz="2700" b="0" i="1">
                      <a:latin typeface="Cambria Math" panose="02040503050406030204" pitchFamily="18" charset="0"/>
                    </a:rPr>
                    <m:t>,</m:t>
                  </m:r>
                  <m:d>
                    <m:dPr>
                      <m:ctrlPr>
                        <a:rPr lang="es-ES" sz="2700" i="1">
                          <a:latin typeface="Cambria Math" panose="02040503050406030204" pitchFamily="18" charset="0"/>
                        </a:rPr>
                      </m:ctrlPr>
                    </m:dPr>
                    <m:e>
                      <m:sSub>
                        <m:sSubPr>
                          <m:ctrlPr>
                            <a:rPr lang="es-ES" sz="2700" i="1">
                              <a:latin typeface="Cambria Math" panose="02040503050406030204" pitchFamily="18" charset="0"/>
                            </a:rPr>
                          </m:ctrlPr>
                        </m:sSubPr>
                        <m:e>
                          <m:r>
                            <a:rPr lang="es-ES" sz="2700" i="1">
                              <a:latin typeface="Cambria Math" panose="02040503050406030204" pitchFamily="18" charset="0"/>
                            </a:rPr>
                            <m:t>𝑋</m:t>
                          </m:r>
                        </m:e>
                        <m:sub>
                          <m:r>
                            <a:rPr lang="es-ES" sz="2700" b="0" i="1">
                              <a:latin typeface="Cambria Math" panose="02040503050406030204" pitchFamily="18" charset="0"/>
                            </a:rPr>
                            <m:t>2</m:t>
                          </m:r>
                        </m:sub>
                      </m:sSub>
                      <m:r>
                        <a:rPr lang="es-ES" sz="2700" i="1">
                          <a:latin typeface="Cambria Math" panose="02040503050406030204" pitchFamily="18" charset="0"/>
                        </a:rPr>
                        <m:t>,</m:t>
                      </m:r>
                      <m:sSub>
                        <m:sSubPr>
                          <m:ctrlPr>
                            <a:rPr lang="es-ES" sz="2700" i="1">
                              <a:latin typeface="Cambria Math" panose="02040503050406030204" pitchFamily="18" charset="0"/>
                            </a:rPr>
                          </m:ctrlPr>
                        </m:sSubPr>
                        <m:e>
                          <m:r>
                            <a:rPr lang="es-ES" sz="2700" i="1">
                              <a:latin typeface="Cambria Math" panose="02040503050406030204" pitchFamily="18" charset="0"/>
                            </a:rPr>
                            <m:t>𝑑</m:t>
                          </m:r>
                        </m:e>
                        <m:sub>
                          <m:r>
                            <a:rPr lang="es-ES" sz="2700" b="0" i="1">
                              <a:latin typeface="Cambria Math" panose="02040503050406030204" pitchFamily="18" charset="0"/>
                            </a:rPr>
                            <m:t>2</m:t>
                          </m:r>
                        </m:sub>
                      </m:sSub>
                    </m:e>
                  </m:d>
                </m:oMath>
              </a14:m>
              <a:r>
                <a:rPr lang="es-ES" sz="2700" dirty="0"/>
                <a:t> son espacios métricos, la función </a:t>
              </a:r>
              <a14:m>
                <m:oMath xmlns:m="http://schemas.openxmlformats.org/officeDocument/2006/math">
                  <m:r>
                    <a:rPr lang="es-ES" sz="2700" b="0" i="1">
                      <a:latin typeface="Cambria Math" panose="02040503050406030204" pitchFamily="18" charset="0"/>
                    </a:rPr>
                    <m:t>𝑓</m:t>
                  </m:r>
                  <m:r>
                    <a:rPr lang="es-ES" sz="2700" b="0" i="1">
                      <a:latin typeface="Cambria Math" panose="02040503050406030204" pitchFamily="18" charset="0"/>
                    </a:rPr>
                    <m:t>:</m:t>
                  </m:r>
                  <m:sSub>
                    <m:sSubPr>
                      <m:ctrlPr>
                        <a:rPr lang="es-ES" sz="2700" b="0" i="1">
                          <a:latin typeface="Cambria Math" panose="02040503050406030204" pitchFamily="18" charset="0"/>
                        </a:rPr>
                      </m:ctrlPr>
                    </m:sSubPr>
                    <m:e>
                      <m:r>
                        <a:rPr lang="es-ES" sz="2700" b="0" i="1">
                          <a:latin typeface="Cambria Math" panose="02040503050406030204" pitchFamily="18" charset="0"/>
                        </a:rPr>
                        <m:t>𝑋</m:t>
                      </m:r>
                    </m:e>
                    <m:sub>
                      <m:r>
                        <a:rPr lang="es-ES" sz="2700" b="0" i="1">
                          <a:latin typeface="Cambria Math" panose="02040503050406030204" pitchFamily="18" charset="0"/>
                        </a:rPr>
                        <m:t>1</m:t>
                      </m:r>
                    </m:sub>
                  </m:sSub>
                  <m:r>
                    <a:rPr lang="es-ES" sz="2700" b="0" i="1">
                      <a:latin typeface="Cambria Math" panose="02040503050406030204" pitchFamily="18" charset="0"/>
                    </a:rPr>
                    <m:t>→</m:t>
                  </m:r>
                  <m:sSub>
                    <m:sSubPr>
                      <m:ctrlPr>
                        <a:rPr lang="es-ES" sz="2700" b="0" i="1">
                          <a:latin typeface="Cambria Math" panose="02040503050406030204" pitchFamily="18" charset="0"/>
                        </a:rPr>
                      </m:ctrlPr>
                    </m:sSubPr>
                    <m:e>
                      <m:r>
                        <a:rPr lang="es-ES" sz="2700" b="0" i="1">
                          <a:latin typeface="Cambria Math" panose="02040503050406030204" pitchFamily="18" charset="0"/>
                        </a:rPr>
                        <m:t>𝑋</m:t>
                      </m:r>
                    </m:e>
                    <m:sub>
                      <m:r>
                        <a:rPr lang="es-ES" sz="2700" b="0" i="1">
                          <a:latin typeface="Cambria Math" panose="02040503050406030204" pitchFamily="18" charset="0"/>
                        </a:rPr>
                        <m:t>2</m:t>
                      </m:r>
                    </m:sub>
                  </m:sSub>
                </m:oMath>
              </a14:m>
              <a:r>
                <a:rPr lang="es-ES" sz="2700" dirty="0"/>
                <a:t> se llama </a:t>
              </a:r>
              <a:r>
                <a:rPr lang="es-ES" sz="2700" b="1" dirty="0"/>
                <a:t>continua en </a:t>
              </a:r>
              <a14:m>
                <m:oMath xmlns:m="http://schemas.openxmlformats.org/officeDocument/2006/math">
                  <m:r>
                    <a:rPr lang="es-ES" sz="2700" b="1" i="1" smtClean="0">
                      <a:latin typeface="Cambria Math" panose="02040503050406030204" pitchFamily="18" charset="0"/>
                    </a:rPr>
                    <m:t>𝒙</m:t>
                  </m:r>
                  <m:r>
                    <a:rPr lang="es-ES" sz="2700" b="0" i="1" smtClean="0">
                      <a:latin typeface="Cambria Math" panose="02040503050406030204" pitchFamily="18" charset="0"/>
                      <a:ea typeface="Cambria Math" panose="02040503050406030204" pitchFamily="18" charset="0"/>
                    </a:rPr>
                    <m:t>∈</m:t>
                  </m:r>
                  <m:sSub>
                    <m:sSubPr>
                      <m:ctrlPr>
                        <a:rPr lang="es-ES" sz="2700" b="0" i="1" smtClean="0">
                          <a:latin typeface="Cambria Math" panose="02040503050406030204" pitchFamily="18" charset="0"/>
                          <a:ea typeface="Cambria Math" panose="02040503050406030204" pitchFamily="18" charset="0"/>
                        </a:rPr>
                      </m:ctrlPr>
                    </m:sSubPr>
                    <m:e>
                      <m:r>
                        <a:rPr lang="es-ES" sz="2700" b="0" i="1" smtClean="0">
                          <a:latin typeface="Cambria Math" panose="02040503050406030204" pitchFamily="18" charset="0"/>
                          <a:ea typeface="Cambria Math" panose="02040503050406030204" pitchFamily="18" charset="0"/>
                        </a:rPr>
                        <m:t>𝑋</m:t>
                      </m:r>
                    </m:e>
                    <m:sub>
                      <m:r>
                        <a:rPr lang="es-ES" sz="2700" b="0" i="1" smtClean="0">
                          <a:latin typeface="Cambria Math" panose="02040503050406030204" pitchFamily="18" charset="0"/>
                          <a:ea typeface="Cambria Math" panose="02040503050406030204" pitchFamily="18" charset="0"/>
                        </a:rPr>
                        <m:t>1</m:t>
                      </m:r>
                    </m:sub>
                  </m:sSub>
                </m:oMath>
              </a14:m>
              <a:r>
                <a:rPr lang="es-ES" sz="2700" dirty="0"/>
                <a:t> si y solo si</a:t>
              </a:r>
            </a:p>
          </dgm:t>
        </dgm:pt>
      </mc:Choice>
      <mc:Fallback xmlns="">
        <dgm:pt modelId="{CAFAAE7E-524A-44A5-A411-E24B634318BA}">
          <dgm:prSet custT="1"/>
          <dgm:spPr/>
          <dgm:t>
            <a:bodyPr/>
            <a:lstStyle/>
            <a:p>
              <a:pPr rtl="0"/>
              <a:r>
                <a:rPr lang="es-ES" sz="2700" b="1" dirty="0" smtClean="0"/>
                <a:t>| Definición</a:t>
              </a:r>
              <a:r>
                <a:rPr lang="es-ES" sz="2700" dirty="0"/>
                <a:t>: Si </a:t>
              </a:r>
              <a:r>
                <a:rPr lang="es-ES" sz="2700" i="0">
                  <a:latin typeface="Cambria Math" panose="02040503050406030204" pitchFamily="18" charset="0"/>
                </a:rPr>
                <a:t>(𝑋</a:t>
              </a:r>
              <a:r>
                <a:rPr lang="es-ES" sz="2700" b="0" i="0">
                  <a:latin typeface="Cambria Math" panose="02040503050406030204" pitchFamily="18" charset="0"/>
                </a:rPr>
                <a:t>_1</a:t>
              </a:r>
              <a:r>
                <a:rPr lang="es-ES" sz="2700" i="0">
                  <a:latin typeface="Cambria Math" panose="02040503050406030204" pitchFamily="18" charset="0"/>
                </a:rPr>
                <a:t>,𝑑</a:t>
              </a:r>
              <a:r>
                <a:rPr lang="es-ES" sz="2700" b="0" i="0">
                  <a:latin typeface="Cambria Math" panose="02040503050406030204" pitchFamily="18" charset="0"/>
                </a:rPr>
                <a:t>_1 ),</a:t>
              </a:r>
              <a:r>
                <a:rPr lang="es-ES" sz="2700" i="0">
                  <a:latin typeface="Cambria Math" panose="02040503050406030204" pitchFamily="18" charset="0"/>
                </a:rPr>
                <a:t>(𝑋_</a:t>
              </a:r>
              <a:r>
                <a:rPr lang="es-ES" sz="2700" b="0" i="0">
                  <a:latin typeface="Cambria Math" panose="02040503050406030204" pitchFamily="18" charset="0"/>
                </a:rPr>
                <a:t>2</a:t>
              </a:r>
              <a:r>
                <a:rPr lang="es-ES" sz="2700" i="0">
                  <a:latin typeface="Cambria Math" panose="02040503050406030204" pitchFamily="18" charset="0"/>
                </a:rPr>
                <a:t>,𝑑_</a:t>
              </a:r>
              <a:r>
                <a:rPr lang="es-ES" sz="2700" b="0" i="0">
                  <a:latin typeface="Cambria Math" panose="02040503050406030204" pitchFamily="18" charset="0"/>
                </a:rPr>
                <a:t>2 )</a:t>
              </a:r>
              <a:r>
                <a:rPr lang="es-ES" sz="2700" dirty="0"/>
                <a:t> son espacios métricos, la función </a:t>
              </a:r>
              <a:r>
                <a:rPr lang="es-ES" sz="2700" b="0" i="0">
                  <a:latin typeface="Cambria Math" panose="02040503050406030204" pitchFamily="18" charset="0"/>
                </a:rPr>
                <a:t>𝑓:𝑋_1→𝑋_2</a:t>
              </a:r>
              <a:r>
                <a:rPr lang="es-ES" sz="2700" dirty="0"/>
                <a:t> se llama </a:t>
              </a:r>
              <a:r>
                <a:rPr lang="es-ES" sz="2700" b="1" dirty="0"/>
                <a:t>continua </a:t>
              </a:r>
              <a:r>
                <a:rPr lang="es-ES" sz="2700" b="1" dirty="0" smtClean="0"/>
                <a:t>en </a:t>
              </a:r>
              <a:r>
                <a:rPr lang="es-ES" sz="2700" b="1" i="0" smtClean="0">
                  <a:latin typeface="Cambria Math" panose="02040503050406030204" pitchFamily="18" charset="0"/>
                </a:rPr>
                <a:t>𝒙</a:t>
              </a:r>
              <a:r>
                <a:rPr lang="es-ES" sz="2700" b="0" i="0" smtClean="0">
                  <a:latin typeface="Cambria Math" panose="02040503050406030204" pitchFamily="18" charset="0"/>
                  <a:ea typeface="Cambria Math" panose="02040503050406030204" pitchFamily="18" charset="0"/>
                </a:rPr>
                <a:t>∈𝑋_1</a:t>
              </a:r>
              <a:r>
                <a:rPr lang="es-ES" sz="2700" dirty="0" smtClean="0"/>
                <a:t> si </a:t>
              </a:r>
              <a:r>
                <a:rPr lang="es-ES" sz="2700" dirty="0"/>
                <a:t>y solo si</a:t>
              </a:r>
            </a:p>
          </dgm:t>
        </dgm:pt>
      </mc:Fallback>
    </mc:AlternateContent>
    <dgm:pt modelId="{1F075121-6F51-4860-95C5-752E4A4633AF}" type="parTrans" cxnId="{CD901E95-EEC9-4F4C-9BD1-B5BD97F7DC6E}">
      <dgm:prSet/>
      <dgm:spPr/>
      <dgm:t>
        <a:bodyPr/>
        <a:lstStyle/>
        <a:p>
          <a:endParaRPr lang="es-ES"/>
        </a:p>
      </dgm:t>
    </dgm:pt>
    <dgm:pt modelId="{2DE7D8C5-42F4-46D8-A4CE-5018A423F382}" type="sibTrans" cxnId="{CD901E95-EEC9-4F4C-9BD1-B5BD97F7DC6E}">
      <dgm:prSet/>
      <dgm:spPr/>
      <dgm:t>
        <a:bodyPr/>
        <a:lstStyle/>
        <a:p>
          <a:endParaRPr lang="es-ES"/>
        </a:p>
      </dgm:t>
    </dgm:pt>
    <dgm:pt modelId="{FD25BBCB-0C0E-4FF6-9C02-03F87F10173D}">
      <dgm:prSet custT="1"/>
      <dgm:spPr/>
      <dgm:t>
        <a:bodyPr/>
        <a:lstStyle/>
        <a:p>
          <a:pPr rtl="0"/>
          <a:endParaRPr lang="es-ES" sz="2700" dirty="0"/>
        </a:p>
      </dgm:t>
    </dgm:pt>
    <dgm:pt modelId="{C6F2B5FB-01FB-4878-A36F-A9D2FDBD7D4D}" type="parTrans" cxnId="{9D716F77-1926-4A03-9837-ED81A71BA2C0}">
      <dgm:prSet/>
      <dgm:spPr/>
      <dgm:t>
        <a:bodyPr/>
        <a:lstStyle/>
        <a:p>
          <a:endParaRPr lang="es-ES"/>
        </a:p>
      </dgm:t>
    </dgm:pt>
    <dgm:pt modelId="{44ED70F4-5274-47C2-87B7-53CEB1C24AC9}" type="sibTrans" cxnId="{9D716F77-1926-4A03-9837-ED81A71BA2C0}">
      <dgm:prSet/>
      <dgm:spPr/>
      <dgm:t>
        <a:bodyPr/>
        <a:lstStyle/>
        <a:p>
          <a:endParaRPr lang="es-ES"/>
        </a:p>
      </dgm:t>
    </dgm:pt>
    <mc:AlternateContent xmlns:mc="http://schemas.openxmlformats.org/markup-compatibility/2006" xmlns:a14="http://schemas.microsoft.com/office/drawing/2010/main">
      <mc:Choice Requires="a14">
        <dgm:pt modelId="{C425F737-DB3D-49A0-BBC8-47AEBD8DE001}">
          <dgm:prSet custT="1"/>
          <dgm:spPr/>
          <dgm:t>
            <a:bodyPr/>
            <a:lstStyle/>
            <a:p>
              <a:pPr rtl="0"/>
              <a14:m>
                <m:oMath xmlns:m="http://schemas.openxmlformats.org/officeDocument/2006/math">
                  <m:r>
                    <a:rPr lang="es-ES" sz="2700" i="1" smtClean="0">
                      <a:latin typeface="Cambria Math" panose="02040503050406030204" pitchFamily="18" charset="0"/>
                    </a:rPr>
                    <m:t>∀</m:t>
                  </m:r>
                  <m:r>
                    <a:rPr lang="es-ES" sz="2700" b="0" i="1">
                      <a:latin typeface="Cambria Math" panose="02040503050406030204" pitchFamily="18" charset="0"/>
                    </a:rPr>
                    <m:t> </m:t>
                  </m:r>
                  <m:r>
                    <a:rPr lang="es-ES" sz="2700" b="0" i="1">
                      <a:latin typeface="Cambria Math" panose="02040503050406030204" pitchFamily="18" charset="0"/>
                    </a:rPr>
                    <m:t>𝜀</m:t>
                  </m:r>
                  <m:r>
                    <a:rPr lang="es-ES" sz="2700" b="0" i="1">
                      <a:latin typeface="Cambria Math" panose="02040503050406030204" pitchFamily="18" charset="0"/>
                    </a:rPr>
                    <m:t>&gt;0 ∃ </m:t>
                  </m:r>
                  <m:r>
                    <a:rPr lang="es-ES" sz="2700" b="0" i="1">
                      <a:latin typeface="Cambria Math" panose="02040503050406030204" pitchFamily="18" charset="0"/>
                    </a:rPr>
                    <m:t>𝛿</m:t>
                  </m:r>
                  <m:r>
                    <a:rPr lang="es-ES" sz="2700" b="0" i="1">
                      <a:latin typeface="Cambria Math" panose="02040503050406030204" pitchFamily="18" charset="0"/>
                    </a:rPr>
                    <m:t>&gt;0:</m:t>
                  </m:r>
                  <m:r>
                    <a:rPr lang="es-ES" sz="2700" b="0" i="1">
                      <a:latin typeface="Cambria Math" panose="02040503050406030204" pitchFamily="18" charset="0"/>
                    </a:rPr>
                    <m:t>𝑓</m:t>
                  </m:r>
                  <m:r>
                    <a:rPr lang="es-ES" sz="2700" b="0" i="1">
                      <a:latin typeface="Cambria Math" panose="02040503050406030204" pitchFamily="18" charset="0"/>
                    </a:rPr>
                    <m:t>(</m:t>
                  </m:r>
                  <m:sSub>
                    <m:sSubPr>
                      <m:ctrlPr>
                        <a:rPr lang="es-ES" sz="2700" b="0" i="1">
                          <a:latin typeface="Cambria Math" panose="02040503050406030204" pitchFamily="18" charset="0"/>
                        </a:rPr>
                      </m:ctrlPr>
                    </m:sSubPr>
                    <m:e>
                      <m:r>
                        <a:rPr lang="es-ES" sz="2700" b="0" i="1">
                          <a:latin typeface="Cambria Math" panose="02040503050406030204" pitchFamily="18" charset="0"/>
                        </a:rPr>
                        <m:t>𝐵</m:t>
                      </m:r>
                    </m:e>
                    <m:sub>
                      <m:r>
                        <a:rPr lang="es-ES" sz="2700" b="0" i="1">
                          <a:latin typeface="Cambria Math" panose="02040503050406030204" pitchFamily="18" charset="0"/>
                        </a:rPr>
                        <m:t>𝛿</m:t>
                      </m:r>
                    </m:sub>
                  </m:sSub>
                  <m:d>
                    <m:dPr>
                      <m:ctrlPr>
                        <a:rPr lang="es-ES" sz="2700" b="0" i="1">
                          <a:latin typeface="Cambria Math" panose="02040503050406030204" pitchFamily="18" charset="0"/>
                        </a:rPr>
                      </m:ctrlPr>
                    </m:dPr>
                    <m:e>
                      <m:r>
                        <a:rPr lang="es-ES" sz="2700" b="0" i="1">
                          <a:latin typeface="Cambria Math" panose="02040503050406030204" pitchFamily="18" charset="0"/>
                        </a:rPr>
                        <m:t>𝑥</m:t>
                      </m:r>
                    </m:e>
                  </m:d>
                  <m:r>
                    <a:rPr lang="es-ES" sz="2700" b="0" i="1">
                      <a:latin typeface="Cambria Math" panose="02040503050406030204" pitchFamily="18" charset="0"/>
                    </a:rPr>
                    <m:t>)</m:t>
                  </m:r>
                  <m:r>
                    <m:rPr>
                      <m:nor/>
                    </m:rPr>
                    <a:rPr lang="es-ES" sz="2700"/>
                    <m:t>⊂</m:t>
                  </m:r>
                </m:oMath>
              </a14:m>
              <a:r>
                <a:rPr lang="es-ES" sz="2700" dirty="0"/>
                <a:t> </a:t>
              </a:r>
              <a14:m>
                <m:oMath xmlns:m="http://schemas.openxmlformats.org/officeDocument/2006/math">
                  <m:sSub>
                    <m:sSubPr>
                      <m:ctrlPr>
                        <a:rPr lang="es-ES" sz="2700" i="1">
                          <a:latin typeface="Cambria Math" panose="02040503050406030204" pitchFamily="18" charset="0"/>
                        </a:rPr>
                      </m:ctrlPr>
                    </m:sSubPr>
                    <m:e>
                      <m:r>
                        <a:rPr lang="es-ES" sz="2700" i="1">
                          <a:latin typeface="Cambria Math" panose="02040503050406030204" pitchFamily="18" charset="0"/>
                        </a:rPr>
                        <m:t>𝐵</m:t>
                      </m:r>
                    </m:e>
                    <m:sub>
                      <m:r>
                        <a:rPr lang="es-ES" sz="2700" i="1">
                          <a:latin typeface="Cambria Math" panose="02040503050406030204" pitchFamily="18" charset="0"/>
                        </a:rPr>
                        <m:t>𝜀</m:t>
                      </m:r>
                    </m:sub>
                  </m:sSub>
                  <m:d>
                    <m:dPr>
                      <m:ctrlPr>
                        <a:rPr lang="es-ES" sz="2700" i="1">
                          <a:latin typeface="Cambria Math" panose="02040503050406030204" pitchFamily="18" charset="0"/>
                        </a:rPr>
                      </m:ctrlPr>
                    </m:dPr>
                    <m:e>
                      <m:r>
                        <a:rPr lang="es-ES" sz="2700" b="0" i="1">
                          <a:latin typeface="Cambria Math" panose="02040503050406030204" pitchFamily="18" charset="0"/>
                        </a:rPr>
                        <m:t>𝑓</m:t>
                      </m:r>
                      <m:r>
                        <a:rPr lang="es-ES" sz="2700" b="0" i="1">
                          <a:latin typeface="Cambria Math" panose="02040503050406030204" pitchFamily="18" charset="0"/>
                        </a:rPr>
                        <m:t>(</m:t>
                      </m:r>
                      <m:r>
                        <a:rPr lang="es-ES" sz="2700" i="1">
                          <a:latin typeface="Cambria Math" panose="02040503050406030204" pitchFamily="18" charset="0"/>
                        </a:rPr>
                        <m:t>𝑥</m:t>
                      </m:r>
                    </m:e>
                  </m:d>
                  <m:r>
                    <a:rPr lang="es-ES" sz="2700" i="1">
                      <a:latin typeface="Cambria Math" panose="02040503050406030204" pitchFamily="18" charset="0"/>
                    </a:rPr>
                    <m:t>)</m:t>
                  </m:r>
                </m:oMath>
              </a14:m>
              <a:endParaRPr lang="es-ES" sz="2700" dirty="0"/>
            </a:p>
          </dgm:t>
        </dgm:pt>
      </mc:Choice>
      <mc:Fallback xmlns="">
        <dgm:pt modelId="{C425F737-DB3D-49A0-BBC8-47AEBD8DE001}">
          <dgm:prSet custT="1"/>
          <dgm:spPr/>
          <dgm:t>
            <a:bodyPr/>
            <a:lstStyle/>
            <a:p>
              <a:pPr rtl="0"/>
              <a:r>
                <a:rPr lang="es-ES" sz="2700" i="0" smtClean="0">
                  <a:latin typeface="Cambria Math" panose="02040503050406030204" pitchFamily="18" charset="0"/>
                </a:rPr>
                <a:t>∀</a:t>
              </a:r>
              <a:r>
                <a:rPr lang="es-ES" sz="2700" b="0" i="0">
                  <a:latin typeface="Cambria Math" panose="02040503050406030204" pitchFamily="18" charset="0"/>
                </a:rPr>
                <a:t> 𝜀&gt;0 ∃ 𝛿&gt;0:𝑓(𝐵_𝛿 (𝑥))"</a:t>
              </a:r>
              <a:r>
                <a:rPr lang="es-ES" sz="2700" i="0">
                  <a:latin typeface="Cambria Math" panose="02040503050406030204" pitchFamily="18" charset="0"/>
                </a:rPr>
                <a:t>⊂</a:t>
              </a:r>
              <a:r>
                <a:rPr lang="es-ES" sz="2700" i="0"/>
                <a:t>"</a:t>
              </a:r>
              <a:r>
                <a:rPr lang="es-ES" sz="2700" dirty="0"/>
                <a:t> </a:t>
              </a:r>
              <a:r>
                <a:rPr lang="es-ES" sz="2700" i="0">
                  <a:latin typeface="Cambria Math" panose="02040503050406030204" pitchFamily="18" charset="0"/>
                </a:rPr>
                <a:t>𝐵_𝜀 (</a:t>
              </a:r>
              <a:r>
                <a:rPr lang="es-ES" sz="2700" b="0" i="0">
                  <a:latin typeface="Cambria Math" panose="02040503050406030204" pitchFamily="18" charset="0"/>
                </a:rPr>
                <a:t>𝑓(</a:t>
              </a:r>
              <a:r>
                <a:rPr lang="es-ES" sz="2700" i="0">
                  <a:latin typeface="Cambria Math" panose="02040503050406030204" pitchFamily="18" charset="0"/>
                </a:rPr>
                <a:t>𝑥))</a:t>
              </a:r>
              <a:endParaRPr lang="es-ES" sz="2700" dirty="0"/>
            </a:p>
          </dgm:t>
        </dgm:pt>
      </mc:Fallback>
    </mc:AlternateContent>
    <dgm:pt modelId="{D9989C78-DF7C-4C78-9E30-56F7CAD98210}" type="parTrans" cxnId="{378E553C-9B67-4F1E-A440-FCE9AA8EF9D1}">
      <dgm:prSet/>
      <dgm:spPr/>
      <dgm:t>
        <a:bodyPr/>
        <a:lstStyle/>
        <a:p>
          <a:endParaRPr lang="es-ES"/>
        </a:p>
      </dgm:t>
    </dgm:pt>
    <dgm:pt modelId="{D5D12FC0-CA73-4636-B7BF-72BFB5A218D7}" type="sibTrans" cxnId="{378E553C-9B67-4F1E-A440-FCE9AA8EF9D1}">
      <dgm:prSet/>
      <dgm:spPr/>
      <dgm:t>
        <a:bodyPr/>
        <a:lstStyle/>
        <a:p>
          <a:endParaRPr lang="es-ES"/>
        </a:p>
      </dgm:t>
    </dgm:pt>
    <mc:AlternateContent xmlns:mc="http://schemas.openxmlformats.org/markup-compatibility/2006" xmlns:a14="http://schemas.microsoft.com/office/drawing/2010/main">
      <mc:Choice Requires="a14">
        <dgm:pt modelId="{C38FF976-C0A7-4068-9296-39516EE9D260}">
          <dgm:prSet custT="1"/>
          <dgm:spPr/>
          <dgm:t>
            <a:bodyPr/>
            <a:lstStyle/>
            <a:p>
              <a:pPr rtl="0"/>
              <a:r>
                <a:rPr lang="es-ES" sz="2700" b="1" dirty="0"/>
                <a:t>| Definición</a:t>
              </a:r>
              <a:r>
                <a:rPr lang="es-ES" sz="2700" dirty="0"/>
                <a:t>: la función </a:t>
              </a:r>
              <a14:m>
                <m:oMath xmlns:m="http://schemas.openxmlformats.org/officeDocument/2006/math">
                  <m:r>
                    <a:rPr lang="es-ES" sz="2700" b="0" i="1">
                      <a:latin typeface="Cambria Math" panose="02040503050406030204" pitchFamily="18" charset="0"/>
                    </a:rPr>
                    <m:t>𝑓</m:t>
                  </m:r>
                  <m:r>
                    <a:rPr lang="es-ES" sz="2700" b="0" i="1">
                      <a:latin typeface="Cambria Math" panose="02040503050406030204" pitchFamily="18" charset="0"/>
                    </a:rPr>
                    <m:t>:</m:t>
                  </m:r>
                  <m:sSub>
                    <m:sSubPr>
                      <m:ctrlPr>
                        <a:rPr lang="es-ES" sz="2700" b="0" i="1">
                          <a:latin typeface="Cambria Math" panose="02040503050406030204" pitchFamily="18" charset="0"/>
                        </a:rPr>
                      </m:ctrlPr>
                    </m:sSubPr>
                    <m:e>
                      <m:r>
                        <a:rPr lang="es-ES" sz="2700" b="0" i="1">
                          <a:latin typeface="Cambria Math" panose="02040503050406030204" pitchFamily="18" charset="0"/>
                        </a:rPr>
                        <m:t>𝑋</m:t>
                      </m:r>
                    </m:e>
                    <m:sub>
                      <m:r>
                        <a:rPr lang="es-ES" sz="2700" b="0" i="1">
                          <a:latin typeface="Cambria Math" panose="02040503050406030204" pitchFamily="18" charset="0"/>
                        </a:rPr>
                        <m:t>1</m:t>
                      </m:r>
                    </m:sub>
                  </m:sSub>
                  <m:r>
                    <a:rPr lang="es-ES" sz="2700" b="0" i="1">
                      <a:latin typeface="Cambria Math" panose="02040503050406030204" pitchFamily="18" charset="0"/>
                    </a:rPr>
                    <m:t>→</m:t>
                  </m:r>
                  <m:sSub>
                    <m:sSubPr>
                      <m:ctrlPr>
                        <a:rPr lang="es-ES" sz="2700" b="0" i="1">
                          <a:latin typeface="Cambria Math" panose="02040503050406030204" pitchFamily="18" charset="0"/>
                        </a:rPr>
                      </m:ctrlPr>
                    </m:sSubPr>
                    <m:e>
                      <m:r>
                        <a:rPr lang="es-ES" sz="2700" b="0" i="1">
                          <a:latin typeface="Cambria Math" panose="02040503050406030204" pitchFamily="18" charset="0"/>
                        </a:rPr>
                        <m:t>𝑋</m:t>
                      </m:r>
                    </m:e>
                    <m:sub>
                      <m:r>
                        <a:rPr lang="es-ES" sz="2700" b="0" i="1">
                          <a:latin typeface="Cambria Math" panose="02040503050406030204" pitchFamily="18" charset="0"/>
                        </a:rPr>
                        <m:t>2</m:t>
                      </m:r>
                    </m:sub>
                  </m:sSub>
                </m:oMath>
              </a14:m>
              <a:r>
                <a:rPr lang="es-ES" sz="2700" dirty="0"/>
                <a:t> se llama </a:t>
              </a:r>
              <a:r>
                <a:rPr lang="es-ES" sz="2700" b="1" dirty="0"/>
                <a:t>continua</a:t>
              </a:r>
              <a:r>
                <a:rPr lang="es-ES" sz="2700" dirty="0"/>
                <a:t> si lo es en todos los puntos de su dominio</a:t>
              </a:r>
            </a:p>
          </dgm:t>
        </dgm:pt>
      </mc:Choice>
      <mc:Fallback xmlns="">
        <dgm:pt modelId="{C38FF976-C0A7-4068-9296-39516EE9D260}">
          <dgm:prSet custT="1"/>
          <dgm:spPr/>
          <dgm:t>
            <a:bodyPr/>
            <a:lstStyle/>
            <a:p>
              <a:pPr rtl="0"/>
              <a:r>
                <a:rPr lang="es-ES" sz="2700" b="1" dirty="0" smtClean="0"/>
                <a:t>| Definición</a:t>
              </a:r>
              <a:r>
                <a:rPr lang="es-ES" sz="2700" dirty="0"/>
                <a:t>: </a:t>
              </a:r>
              <a:r>
                <a:rPr lang="es-ES" sz="2700" dirty="0" smtClean="0"/>
                <a:t>la </a:t>
              </a:r>
              <a:r>
                <a:rPr lang="es-ES" sz="2700" dirty="0"/>
                <a:t>función </a:t>
              </a:r>
              <a:r>
                <a:rPr lang="es-ES" sz="2700" b="0" i="0">
                  <a:latin typeface="Cambria Math" panose="02040503050406030204" pitchFamily="18" charset="0"/>
                </a:rPr>
                <a:t>𝑓:𝑋_1→𝑋_2</a:t>
              </a:r>
              <a:r>
                <a:rPr lang="es-ES" sz="2700" dirty="0"/>
                <a:t> se llama </a:t>
              </a:r>
              <a:r>
                <a:rPr lang="es-ES" sz="2700" b="1" dirty="0"/>
                <a:t>continua</a:t>
              </a:r>
              <a:r>
                <a:rPr lang="es-ES" sz="2700" dirty="0"/>
                <a:t> </a:t>
              </a:r>
              <a:r>
                <a:rPr lang="es-ES" sz="2700" dirty="0" smtClean="0"/>
                <a:t>si lo es en todos los puntos de su dominio</a:t>
              </a:r>
              <a:endParaRPr lang="es-ES" sz="2700" dirty="0"/>
            </a:p>
          </dgm:t>
        </dgm:pt>
      </mc:Fallback>
    </mc:AlternateContent>
    <dgm:pt modelId="{C5DDA889-3306-4308-9DC8-58D6CA84BAF5}" type="parTrans" cxnId="{3ABBE6B2-93F3-4ECC-BAAF-8926AD4EABD1}">
      <dgm:prSet/>
      <dgm:spPr/>
      <dgm:t>
        <a:bodyPr/>
        <a:lstStyle/>
        <a:p>
          <a:endParaRPr lang="es-ES"/>
        </a:p>
      </dgm:t>
    </dgm:pt>
    <dgm:pt modelId="{A9E049D4-3208-4BB9-8A94-087C0AC75200}" type="sibTrans" cxnId="{3ABBE6B2-93F3-4ECC-BAAF-8926AD4EABD1}">
      <dgm:prSet/>
      <dgm:spPr/>
      <dgm:t>
        <a:bodyPr/>
        <a:lstStyle/>
        <a:p>
          <a:endParaRPr lang="es-ES"/>
        </a:p>
      </dgm:t>
    </dgm:pt>
    <dgm:pt modelId="{38523353-DF2A-4E7D-84DD-24F93A7187B6}" type="pres">
      <dgm:prSet presAssocID="{A5C4435B-E704-4FF2-B3F4-0EF4938ED390}" presName="linear" presStyleCnt="0">
        <dgm:presLayoutVars>
          <dgm:animLvl val="lvl"/>
          <dgm:resizeHandles val="exact"/>
        </dgm:presLayoutVars>
      </dgm:prSet>
      <dgm:spPr/>
    </dgm:pt>
    <dgm:pt modelId="{FE11A0CF-F653-474A-8BB9-F94CFE4D624A}" type="pres">
      <dgm:prSet presAssocID="{CAFAAE7E-524A-44A5-A411-E24B634318BA}" presName="parentText" presStyleLbl="node1" presStyleIdx="0" presStyleCnt="2" custLinFactNeighborX="0" custLinFactNeighborY="-28362">
        <dgm:presLayoutVars>
          <dgm:chMax val="0"/>
          <dgm:bulletEnabled val="1"/>
        </dgm:presLayoutVars>
      </dgm:prSet>
      <dgm:spPr/>
    </dgm:pt>
    <dgm:pt modelId="{2EF7F31D-602A-410C-9E4B-B1FF9E562556}" type="pres">
      <dgm:prSet presAssocID="{CAFAAE7E-524A-44A5-A411-E24B634318BA}" presName="childText" presStyleLbl="revTx" presStyleIdx="0" presStyleCnt="1" custScaleY="113330" custLinFactNeighborY="-20313">
        <dgm:presLayoutVars>
          <dgm:bulletEnabled val="1"/>
        </dgm:presLayoutVars>
      </dgm:prSet>
      <dgm:spPr/>
    </dgm:pt>
    <dgm:pt modelId="{320457E1-7580-4E30-AB89-A1413C2262F3}" type="pres">
      <dgm:prSet presAssocID="{C38FF976-C0A7-4068-9296-39516EE9D260}" presName="parentText" presStyleLbl="node1" presStyleIdx="1" presStyleCnt="2" custLinFactNeighborY="-25184">
        <dgm:presLayoutVars>
          <dgm:chMax val="0"/>
          <dgm:bulletEnabled val="1"/>
        </dgm:presLayoutVars>
      </dgm:prSet>
      <dgm:spPr/>
    </dgm:pt>
  </dgm:ptLst>
  <dgm:cxnLst>
    <dgm:cxn modelId="{1FF06F19-6E0A-4038-B5A1-505764BF96B5}" type="presOf" srcId="{A5C4435B-E704-4FF2-B3F4-0EF4938ED390}" destId="{38523353-DF2A-4E7D-84DD-24F93A7187B6}" srcOrd="0" destOrd="0" presId="urn:microsoft.com/office/officeart/2005/8/layout/vList2"/>
    <dgm:cxn modelId="{378E553C-9B67-4F1E-A440-FCE9AA8EF9D1}" srcId="{CAFAAE7E-524A-44A5-A411-E24B634318BA}" destId="{C425F737-DB3D-49A0-BBC8-47AEBD8DE001}" srcOrd="1" destOrd="0" parTransId="{D9989C78-DF7C-4C78-9E30-56F7CAD98210}" sibTransId="{D5D12FC0-CA73-4636-B7BF-72BFB5A218D7}"/>
    <dgm:cxn modelId="{2DF5A53D-4C65-4E3F-A74A-8DB5981FE522}" type="presOf" srcId="{FD25BBCB-0C0E-4FF6-9C02-03F87F10173D}" destId="{2EF7F31D-602A-410C-9E4B-B1FF9E562556}" srcOrd="0" destOrd="0" presId="urn:microsoft.com/office/officeart/2005/8/layout/vList2"/>
    <dgm:cxn modelId="{9DA7CC5D-90D2-4E96-89D4-9B9038064369}" type="presOf" srcId="{C425F737-DB3D-49A0-BBC8-47AEBD8DE001}" destId="{2EF7F31D-602A-410C-9E4B-B1FF9E562556}" srcOrd="0" destOrd="1" presId="urn:microsoft.com/office/officeart/2005/8/layout/vList2"/>
    <dgm:cxn modelId="{9D716F77-1926-4A03-9837-ED81A71BA2C0}" srcId="{CAFAAE7E-524A-44A5-A411-E24B634318BA}" destId="{FD25BBCB-0C0E-4FF6-9C02-03F87F10173D}" srcOrd="0" destOrd="0" parTransId="{C6F2B5FB-01FB-4878-A36F-A9D2FDBD7D4D}" sibTransId="{44ED70F4-5274-47C2-87B7-53CEB1C24AC9}"/>
    <dgm:cxn modelId="{CD901E95-EEC9-4F4C-9BD1-B5BD97F7DC6E}" srcId="{A5C4435B-E704-4FF2-B3F4-0EF4938ED390}" destId="{CAFAAE7E-524A-44A5-A411-E24B634318BA}" srcOrd="0" destOrd="0" parTransId="{1F075121-6F51-4860-95C5-752E4A4633AF}" sibTransId="{2DE7D8C5-42F4-46D8-A4CE-5018A423F382}"/>
    <dgm:cxn modelId="{A27B6095-414D-40A0-8661-09EFC8ADC580}" type="presOf" srcId="{C38FF976-C0A7-4068-9296-39516EE9D260}" destId="{320457E1-7580-4E30-AB89-A1413C2262F3}" srcOrd="0" destOrd="0" presId="urn:microsoft.com/office/officeart/2005/8/layout/vList2"/>
    <dgm:cxn modelId="{3ABBE6B2-93F3-4ECC-BAAF-8926AD4EABD1}" srcId="{A5C4435B-E704-4FF2-B3F4-0EF4938ED390}" destId="{C38FF976-C0A7-4068-9296-39516EE9D260}" srcOrd="1" destOrd="0" parTransId="{C5DDA889-3306-4308-9DC8-58D6CA84BAF5}" sibTransId="{A9E049D4-3208-4BB9-8A94-087C0AC75200}"/>
    <dgm:cxn modelId="{F572B5B8-D21B-4CC4-9A22-16681F456A8C}" type="presOf" srcId="{CAFAAE7E-524A-44A5-A411-E24B634318BA}" destId="{FE11A0CF-F653-474A-8BB9-F94CFE4D624A}" srcOrd="0" destOrd="0" presId="urn:microsoft.com/office/officeart/2005/8/layout/vList2"/>
    <dgm:cxn modelId="{3A716CF4-3E9E-4317-8749-E74D37CB9774}" type="presParOf" srcId="{38523353-DF2A-4E7D-84DD-24F93A7187B6}" destId="{FE11A0CF-F653-474A-8BB9-F94CFE4D624A}" srcOrd="0" destOrd="0" presId="urn:microsoft.com/office/officeart/2005/8/layout/vList2"/>
    <dgm:cxn modelId="{1A8069DB-D248-4AB0-9C89-421AA2B30FC7}" type="presParOf" srcId="{38523353-DF2A-4E7D-84DD-24F93A7187B6}" destId="{2EF7F31D-602A-410C-9E4B-B1FF9E562556}" srcOrd="1" destOrd="0" presId="urn:microsoft.com/office/officeart/2005/8/layout/vList2"/>
    <dgm:cxn modelId="{39075FAB-0C73-4AFE-862F-DDD6DF745F9E}" type="presParOf" srcId="{38523353-DF2A-4E7D-84DD-24F93A7187B6}" destId="{320457E1-7580-4E30-AB89-A1413C2262F3}"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5C4435B-E704-4FF2-B3F4-0EF4938ED39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
        </a:p>
      </dgm:t>
    </dgm:pt>
    <dgm:pt modelId="{CAFAAE7E-524A-44A5-A411-E24B634318BA}">
      <dgm:prSet custT="1"/>
      <dgm:spPr>
        <a:blipFill rotWithShape="0">
          <a:blip xmlns:r="http://schemas.openxmlformats.org/officeDocument/2006/relationships" r:embed="rId1"/>
          <a:stretch>
            <a:fillRect l="-212" b="-417"/>
          </a:stretch>
        </a:blipFill>
      </dgm:spPr>
      <dgm:t>
        <a:bodyPr/>
        <a:lstStyle/>
        <a:p>
          <a:r>
            <a:rPr lang="es-ES">
              <a:noFill/>
            </a:rPr>
            <a:t> </a:t>
          </a:r>
        </a:p>
      </dgm:t>
    </dgm:pt>
    <dgm:pt modelId="{1F075121-6F51-4860-95C5-752E4A4633AF}" type="parTrans" cxnId="{CD901E95-EEC9-4F4C-9BD1-B5BD97F7DC6E}">
      <dgm:prSet/>
      <dgm:spPr/>
      <dgm:t>
        <a:bodyPr/>
        <a:lstStyle/>
        <a:p>
          <a:endParaRPr lang="es-ES"/>
        </a:p>
      </dgm:t>
    </dgm:pt>
    <dgm:pt modelId="{2DE7D8C5-42F4-46D8-A4CE-5018A423F382}" type="sibTrans" cxnId="{CD901E95-EEC9-4F4C-9BD1-B5BD97F7DC6E}">
      <dgm:prSet/>
      <dgm:spPr/>
      <dgm:t>
        <a:bodyPr/>
        <a:lstStyle/>
        <a:p>
          <a:endParaRPr lang="es-ES"/>
        </a:p>
      </dgm:t>
    </dgm:pt>
    <dgm:pt modelId="{FD25BBCB-0C0E-4FF6-9C02-03F87F10173D}">
      <dgm:prSet custT="1"/>
      <dgm:spPr>
        <a:blipFill rotWithShape="0">
          <a:blip xmlns:r="http://schemas.openxmlformats.org/officeDocument/2006/relationships" r:embed="rId2"/>
          <a:stretch>
            <a:fillRect/>
          </a:stretch>
        </a:blipFill>
      </dgm:spPr>
      <dgm:t>
        <a:bodyPr/>
        <a:lstStyle/>
        <a:p>
          <a:r>
            <a:rPr lang="es-ES">
              <a:noFill/>
            </a:rPr>
            <a:t> </a:t>
          </a:r>
        </a:p>
      </dgm:t>
    </dgm:pt>
    <dgm:pt modelId="{C6F2B5FB-01FB-4878-A36F-A9D2FDBD7D4D}" type="parTrans" cxnId="{9D716F77-1926-4A03-9837-ED81A71BA2C0}">
      <dgm:prSet/>
      <dgm:spPr/>
      <dgm:t>
        <a:bodyPr/>
        <a:lstStyle/>
        <a:p>
          <a:endParaRPr lang="es-ES"/>
        </a:p>
      </dgm:t>
    </dgm:pt>
    <dgm:pt modelId="{44ED70F4-5274-47C2-87B7-53CEB1C24AC9}" type="sibTrans" cxnId="{9D716F77-1926-4A03-9837-ED81A71BA2C0}">
      <dgm:prSet/>
      <dgm:spPr/>
      <dgm:t>
        <a:bodyPr/>
        <a:lstStyle/>
        <a:p>
          <a:endParaRPr lang="es-ES"/>
        </a:p>
      </dgm:t>
    </dgm:pt>
    <dgm:pt modelId="{C425F737-DB3D-49A0-BBC8-47AEBD8DE001}">
      <dgm:prSet custT="1"/>
      <dgm:spPr/>
      <dgm:t>
        <a:bodyPr/>
        <a:lstStyle/>
        <a:p>
          <a:r>
            <a:rPr lang="es-ES">
              <a:noFill/>
            </a:rPr>
            <a:t> </a:t>
          </a:r>
        </a:p>
      </dgm:t>
    </dgm:pt>
    <dgm:pt modelId="{D9989C78-DF7C-4C78-9E30-56F7CAD98210}" type="parTrans" cxnId="{378E553C-9B67-4F1E-A440-FCE9AA8EF9D1}">
      <dgm:prSet/>
      <dgm:spPr/>
      <dgm:t>
        <a:bodyPr/>
        <a:lstStyle/>
        <a:p>
          <a:endParaRPr lang="es-ES"/>
        </a:p>
      </dgm:t>
    </dgm:pt>
    <dgm:pt modelId="{D5D12FC0-CA73-4636-B7BF-72BFB5A218D7}" type="sibTrans" cxnId="{378E553C-9B67-4F1E-A440-FCE9AA8EF9D1}">
      <dgm:prSet/>
      <dgm:spPr/>
      <dgm:t>
        <a:bodyPr/>
        <a:lstStyle/>
        <a:p>
          <a:endParaRPr lang="es-ES"/>
        </a:p>
      </dgm:t>
    </dgm:pt>
    <dgm:pt modelId="{C38FF976-C0A7-4068-9296-39516EE9D260}">
      <dgm:prSet custT="1"/>
      <dgm:spPr>
        <a:blipFill rotWithShape="0">
          <a:blip xmlns:r="http://schemas.openxmlformats.org/officeDocument/2006/relationships" r:embed="rId3"/>
          <a:stretch>
            <a:fillRect l="-212"/>
          </a:stretch>
        </a:blipFill>
      </dgm:spPr>
      <dgm:t>
        <a:bodyPr/>
        <a:lstStyle/>
        <a:p>
          <a:r>
            <a:rPr lang="es-ES">
              <a:noFill/>
            </a:rPr>
            <a:t> </a:t>
          </a:r>
        </a:p>
      </dgm:t>
    </dgm:pt>
    <dgm:pt modelId="{C5DDA889-3306-4308-9DC8-58D6CA84BAF5}" type="parTrans" cxnId="{3ABBE6B2-93F3-4ECC-BAAF-8926AD4EABD1}">
      <dgm:prSet/>
      <dgm:spPr/>
      <dgm:t>
        <a:bodyPr/>
        <a:lstStyle/>
        <a:p>
          <a:endParaRPr lang="es-ES"/>
        </a:p>
      </dgm:t>
    </dgm:pt>
    <dgm:pt modelId="{A9E049D4-3208-4BB9-8A94-087C0AC75200}" type="sibTrans" cxnId="{3ABBE6B2-93F3-4ECC-BAAF-8926AD4EABD1}">
      <dgm:prSet/>
      <dgm:spPr/>
      <dgm:t>
        <a:bodyPr/>
        <a:lstStyle/>
        <a:p>
          <a:endParaRPr lang="es-ES"/>
        </a:p>
      </dgm:t>
    </dgm:pt>
    <dgm:pt modelId="{38523353-DF2A-4E7D-84DD-24F93A7187B6}" type="pres">
      <dgm:prSet presAssocID="{A5C4435B-E704-4FF2-B3F4-0EF4938ED390}" presName="linear" presStyleCnt="0">
        <dgm:presLayoutVars>
          <dgm:animLvl val="lvl"/>
          <dgm:resizeHandles val="exact"/>
        </dgm:presLayoutVars>
      </dgm:prSet>
      <dgm:spPr/>
      <dgm:t>
        <a:bodyPr/>
        <a:lstStyle/>
        <a:p>
          <a:endParaRPr lang="es-ES"/>
        </a:p>
      </dgm:t>
    </dgm:pt>
    <dgm:pt modelId="{FE11A0CF-F653-474A-8BB9-F94CFE4D624A}" type="pres">
      <dgm:prSet presAssocID="{CAFAAE7E-524A-44A5-A411-E24B634318BA}" presName="parentText" presStyleLbl="node1" presStyleIdx="0" presStyleCnt="2" custLinFactNeighborX="0" custLinFactNeighborY="-28362">
        <dgm:presLayoutVars>
          <dgm:chMax val="0"/>
          <dgm:bulletEnabled val="1"/>
        </dgm:presLayoutVars>
      </dgm:prSet>
      <dgm:spPr/>
      <dgm:t>
        <a:bodyPr/>
        <a:lstStyle/>
        <a:p>
          <a:endParaRPr lang="es-ES"/>
        </a:p>
      </dgm:t>
    </dgm:pt>
    <dgm:pt modelId="{2EF7F31D-602A-410C-9E4B-B1FF9E562556}" type="pres">
      <dgm:prSet presAssocID="{CAFAAE7E-524A-44A5-A411-E24B634318BA}" presName="childText" presStyleLbl="revTx" presStyleIdx="0" presStyleCnt="1" custScaleY="113330" custLinFactNeighborY="-20313">
        <dgm:presLayoutVars>
          <dgm:bulletEnabled val="1"/>
        </dgm:presLayoutVars>
      </dgm:prSet>
      <dgm:spPr/>
      <dgm:t>
        <a:bodyPr/>
        <a:lstStyle/>
        <a:p>
          <a:endParaRPr lang="es-ES"/>
        </a:p>
      </dgm:t>
    </dgm:pt>
    <dgm:pt modelId="{320457E1-7580-4E30-AB89-A1413C2262F3}" type="pres">
      <dgm:prSet presAssocID="{C38FF976-C0A7-4068-9296-39516EE9D260}" presName="parentText" presStyleLbl="node1" presStyleIdx="1" presStyleCnt="2" custLinFactNeighborY="-25184">
        <dgm:presLayoutVars>
          <dgm:chMax val="0"/>
          <dgm:bulletEnabled val="1"/>
        </dgm:presLayoutVars>
      </dgm:prSet>
      <dgm:spPr/>
      <dgm:t>
        <a:bodyPr/>
        <a:lstStyle/>
        <a:p>
          <a:endParaRPr lang="es-ES"/>
        </a:p>
      </dgm:t>
    </dgm:pt>
  </dgm:ptLst>
  <dgm:cxnLst>
    <dgm:cxn modelId="{1FF06F19-6E0A-4038-B5A1-505764BF96B5}" type="presOf" srcId="{A5C4435B-E704-4FF2-B3F4-0EF4938ED390}" destId="{38523353-DF2A-4E7D-84DD-24F93A7187B6}" srcOrd="0" destOrd="0" presId="urn:microsoft.com/office/officeart/2005/8/layout/vList2"/>
    <dgm:cxn modelId="{9DA7CC5D-90D2-4E96-89D4-9B9038064369}" type="presOf" srcId="{C425F737-DB3D-49A0-BBC8-47AEBD8DE001}" destId="{2EF7F31D-602A-410C-9E4B-B1FF9E562556}" srcOrd="0" destOrd="1" presId="urn:microsoft.com/office/officeart/2005/8/layout/vList2"/>
    <dgm:cxn modelId="{A27B6095-414D-40A0-8661-09EFC8ADC580}" type="presOf" srcId="{C38FF976-C0A7-4068-9296-39516EE9D260}" destId="{320457E1-7580-4E30-AB89-A1413C2262F3}" srcOrd="0" destOrd="0" presId="urn:microsoft.com/office/officeart/2005/8/layout/vList2"/>
    <dgm:cxn modelId="{F572B5B8-D21B-4CC4-9A22-16681F456A8C}" type="presOf" srcId="{CAFAAE7E-524A-44A5-A411-E24B634318BA}" destId="{FE11A0CF-F653-474A-8BB9-F94CFE4D624A}" srcOrd="0" destOrd="0" presId="urn:microsoft.com/office/officeart/2005/8/layout/vList2"/>
    <dgm:cxn modelId="{CD901E95-EEC9-4F4C-9BD1-B5BD97F7DC6E}" srcId="{A5C4435B-E704-4FF2-B3F4-0EF4938ED390}" destId="{CAFAAE7E-524A-44A5-A411-E24B634318BA}" srcOrd="0" destOrd="0" parTransId="{1F075121-6F51-4860-95C5-752E4A4633AF}" sibTransId="{2DE7D8C5-42F4-46D8-A4CE-5018A423F382}"/>
    <dgm:cxn modelId="{9D716F77-1926-4A03-9837-ED81A71BA2C0}" srcId="{CAFAAE7E-524A-44A5-A411-E24B634318BA}" destId="{FD25BBCB-0C0E-4FF6-9C02-03F87F10173D}" srcOrd="0" destOrd="0" parTransId="{C6F2B5FB-01FB-4878-A36F-A9D2FDBD7D4D}" sibTransId="{44ED70F4-5274-47C2-87B7-53CEB1C24AC9}"/>
    <dgm:cxn modelId="{3ABBE6B2-93F3-4ECC-BAAF-8926AD4EABD1}" srcId="{A5C4435B-E704-4FF2-B3F4-0EF4938ED390}" destId="{C38FF976-C0A7-4068-9296-39516EE9D260}" srcOrd="1" destOrd="0" parTransId="{C5DDA889-3306-4308-9DC8-58D6CA84BAF5}" sibTransId="{A9E049D4-3208-4BB9-8A94-087C0AC75200}"/>
    <dgm:cxn modelId="{378E553C-9B67-4F1E-A440-FCE9AA8EF9D1}" srcId="{CAFAAE7E-524A-44A5-A411-E24B634318BA}" destId="{C425F737-DB3D-49A0-BBC8-47AEBD8DE001}" srcOrd="1" destOrd="0" parTransId="{D9989C78-DF7C-4C78-9E30-56F7CAD98210}" sibTransId="{D5D12FC0-CA73-4636-B7BF-72BFB5A218D7}"/>
    <dgm:cxn modelId="{2DF5A53D-4C65-4E3F-A74A-8DB5981FE522}" type="presOf" srcId="{FD25BBCB-0C0E-4FF6-9C02-03F87F10173D}" destId="{2EF7F31D-602A-410C-9E4B-B1FF9E562556}" srcOrd="0" destOrd="0" presId="urn:microsoft.com/office/officeart/2005/8/layout/vList2"/>
    <dgm:cxn modelId="{3A716CF4-3E9E-4317-8749-E74D37CB9774}" type="presParOf" srcId="{38523353-DF2A-4E7D-84DD-24F93A7187B6}" destId="{FE11A0CF-F653-474A-8BB9-F94CFE4D624A}" srcOrd="0" destOrd="0" presId="urn:microsoft.com/office/officeart/2005/8/layout/vList2"/>
    <dgm:cxn modelId="{1A8069DB-D248-4AB0-9C89-421AA2B30FC7}" type="presParOf" srcId="{38523353-DF2A-4E7D-84DD-24F93A7187B6}" destId="{2EF7F31D-602A-410C-9E4B-B1FF9E562556}" srcOrd="1" destOrd="0" presId="urn:microsoft.com/office/officeart/2005/8/layout/vList2"/>
    <dgm:cxn modelId="{39075FAB-0C73-4AFE-862F-DDD6DF745F9E}" type="presParOf" srcId="{38523353-DF2A-4E7D-84DD-24F93A7187B6}" destId="{320457E1-7580-4E30-AB89-A1413C2262F3}"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5C4435B-E704-4FF2-B3F4-0EF4938ED39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
        </a:p>
      </dgm:t>
    </dgm:pt>
    <mc:AlternateContent xmlns:mc="http://schemas.openxmlformats.org/markup-compatibility/2006" xmlns:a14="http://schemas.microsoft.com/office/drawing/2010/main">
      <mc:Choice Requires="a14">
        <dgm:pt modelId="{CAFAAE7E-524A-44A5-A411-E24B634318BA}">
          <dgm:prSet custT="1"/>
          <dgm:spPr/>
          <dgm:t>
            <a:bodyPr/>
            <a:lstStyle/>
            <a:p>
              <a:pPr rtl="0"/>
              <a:r>
                <a:rPr lang="es-ES" sz="2700" b="1" dirty="0"/>
                <a:t>| Definición</a:t>
              </a:r>
              <a:r>
                <a:rPr lang="es-ES" sz="2700" dirty="0"/>
                <a:t>: Una sucesión de puntos </a:t>
              </a:r>
              <a14:m>
                <m:oMath xmlns:m="http://schemas.openxmlformats.org/officeDocument/2006/math">
                  <m:sSub>
                    <m:sSubPr>
                      <m:ctrlPr>
                        <a:rPr lang="es-ES" sz="2700" b="0" i="1">
                          <a:latin typeface="Cambria Math" panose="02040503050406030204" pitchFamily="18" charset="0"/>
                        </a:rPr>
                      </m:ctrlPr>
                    </m:sSubPr>
                    <m:e>
                      <m:r>
                        <a:rPr lang="es-ES" sz="2700" b="0" i="1" smtClean="0">
                          <a:latin typeface="Cambria Math" panose="02040503050406030204" pitchFamily="18" charset="0"/>
                        </a:rPr>
                        <m:t>𝑥</m:t>
                      </m:r>
                    </m:e>
                    <m:sub>
                      <m:r>
                        <a:rPr lang="es-ES" sz="2700" b="0" i="1">
                          <a:latin typeface="Cambria Math" panose="02040503050406030204" pitchFamily="18" charset="0"/>
                        </a:rPr>
                        <m:t>1</m:t>
                      </m:r>
                    </m:sub>
                  </m:sSub>
                  <m:r>
                    <a:rPr lang="es-ES" sz="2700" b="0" i="1" smtClean="0">
                      <a:latin typeface="Cambria Math" panose="02040503050406030204" pitchFamily="18" charset="0"/>
                    </a:rPr>
                    <m:t>,</m:t>
                  </m:r>
                  <m:sSub>
                    <m:sSubPr>
                      <m:ctrlPr>
                        <a:rPr lang="es-ES" sz="2700" b="0" i="1">
                          <a:latin typeface="Cambria Math" panose="02040503050406030204" pitchFamily="18" charset="0"/>
                        </a:rPr>
                      </m:ctrlPr>
                    </m:sSubPr>
                    <m:e>
                      <m:r>
                        <a:rPr lang="es-ES" sz="2700" b="0" i="1" smtClean="0">
                          <a:latin typeface="Cambria Math" panose="02040503050406030204" pitchFamily="18" charset="0"/>
                        </a:rPr>
                        <m:t>𝑥</m:t>
                      </m:r>
                    </m:e>
                    <m:sub>
                      <m:r>
                        <a:rPr lang="es-ES" sz="2700" b="0" i="1">
                          <a:latin typeface="Cambria Math" panose="02040503050406030204" pitchFamily="18" charset="0"/>
                        </a:rPr>
                        <m:t>2</m:t>
                      </m:r>
                    </m:sub>
                  </m:sSub>
                  <m:r>
                    <a:rPr lang="es-ES" sz="2700" b="0" i="1" smtClean="0">
                      <a:latin typeface="Cambria Math" panose="02040503050406030204" pitchFamily="18" charset="0"/>
                    </a:rPr>
                    <m:t>, </m:t>
                  </m:r>
                  <m:sSub>
                    <m:sSubPr>
                      <m:ctrlPr>
                        <a:rPr lang="es-ES" sz="2700" b="0" i="1" smtClean="0">
                          <a:latin typeface="Cambria Math" panose="02040503050406030204" pitchFamily="18" charset="0"/>
                        </a:rPr>
                      </m:ctrlPr>
                    </m:sSubPr>
                    <m:e>
                      <m:r>
                        <a:rPr lang="es-ES" sz="2700" b="0" i="1" smtClean="0">
                          <a:latin typeface="Cambria Math" panose="02040503050406030204" pitchFamily="18" charset="0"/>
                        </a:rPr>
                        <m:t>𝑥</m:t>
                      </m:r>
                    </m:e>
                    <m:sub>
                      <m:r>
                        <a:rPr lang="es-ES" sz="2700" b="0" i="1" smtClean="0">
                          <a:latin typeface="Cambria Math" panose="02040503050406030204" pitchFamily="18" charset="0"/>
                        </a:rPr>
                        <m:t>3</m:t>
                      </m:r>
                    </m:sub>
                  </m:sSub>
                  <m:r>
                    <a:rPr lang="es-ES" sz="2700" b="0" i="1" smtClean="0">
                      <a:latin typeface="Cambria Math" panose="02040503050406030204" pitchFamily="18" charset="0"/>
                    </a:rPr>
                    <m:t>,…</m:t>
                  </m:r>
                </m:oMath>
              </a14:m>
              <a:r>
                <a:rPr lang="es-ES" sz="2700" dirty="0"/>
                <a:t>  </a:t>
              </a:r>
              <a:r>
                <a:rPr lang="es-ES" sz="2700" b="1" dirty="0"/>
                <a:t>converge al punto </a:t>
              </a:r>
              <a14:m>
                <m:oMath xmlns:m="http://schemas.openxmlformats.org/officeDocument/2006/math">
                  <m:r>
                    <a:rPr lang="es-ES" sz="2700" b="1" i="1" smtClean="0">
                      <a:latin typeface="Cambria Math" panose="02040503050406030204" pitchFamily="18" charset="0"/>
                    </a:rPr>
                    <m:t>𝒙</m:t>
                  </m:r>
                  <m:r>
                    <a:rPr lang="es-ES" sz="2700" b="0" i="1" smtClean="0">
                      <a:latin typeface="Cambria Math" panose="02040503050406030204" pitchFamily="18" charset="0"/>
                      <a:ea typeface="Cambria Math" panose="02040503050406030204" pitchFamily="18" charset="0"/>
                    </a:rPr>
                    <m:t>∈</m:t>
                  </m:r>
                  <m:r>
                    <a:rPr lang="es-ES" sz="2700" b="0" i="1" smtClean="0">
                      <a:latin typeface="Cambria Math" panose="02040503050406030204" pitchFamily="18" charset="0"/>
                      <a:ea typeface="Cambria Math" panose="02040503050406030204" pitchFamily="18" charset="0"/>
                    </a:rPr>
                    <m:t>𝑋</m:t>
                  </m:r>
                </m:oMath>
              </a14:m>
              <a:r>
                <a:rPr lang="es-ES" sz="2700" dirty="0"/>
                <a:t> si</a:t>
              </a:r>
            </a:p>
          </dgm:t>
        </dgm:pt>
      </mc:Choice>
      <mc:Fallback xmlns="">
        <dgm:pt modelId="{CAFAAE7E-524A-44A5-A411-E24B634318BA}">
          <dgm:prSet custT="1"/>
          <dgm:spPr/>
          <dgm:t>
            <a:bodyPr/>
            <a:lstStyle/>
            <a:p>
              <a:pPr rtl="0"/>
              <a:r>
                <a:rPr lang="es-ES" sz="2700" b="1" dirty="0" smtClean="0"/>
                <a:t>| Definición</a:t>
              </a:r>
              <a:r>
                <a:rPr lang="es-ES" sz="2700" dirty="0"/>
                <a:t>: </a:t>
              </a:r>
              <a:r>
                <a:rPr lang="es-ES" sz="2700" dirty="0" smtClean="0"/>
                <a:t>Una sucesión de puntos </a:t>
              </a:r>
              <a:r>
                <a:rPr lang="es-ES" sz="2700" b="0" i="0" smtClean="0">
                  <a:latin typeface="Cambria Math" panose="02040503050406030204" pitchFamily="18" charset="0"/>
                </a:rPr>
                <a:t>𝑥</a:t>
              </a:r>
              <a:r>
                <a:rPr lang="es-ES" sz="2700" b="0" i="0">
                  <a:latin typeface="Cambria Math" panose="02040503050406030204" pitchFamily="18" charset="0"/>
                </a:rPr>
                <a:t>_</a:t>
              </a:r>
              <a:r>
                <a:rPr lang="es-ES" sz="2700" b="0" i="0">
                  <a:latin typeface="Cambria Math" panose="02040503050406030204" pitchFamily="18" charset="0"/>
                </a:rPr>
                <a:t>1</a:t>
              </a:r>
              <a:r>
                <a:rPr lang="es-ES" sz="2700" b="0" i="0" smtClean="0">
                  <a:latin typeface="Cambria Math" panose="02040503050406030204" pitchFamily="18" charset="0"/>
                </a:rPr>
                <a:t>,𝑥</a:t>
              </a:r>
              <a:r>
                <a:rPr lang="es-ES" sz="2700" b="0" i="0">
                  <a:latin typeface="Cambria Math" panose="02040503050406030204" pitchFamily="18" charset="0"/>
                </a:rPr>
                <a:t>_</a:t>
              </a:r>
              <a:r>
                <a:rPr lang="es-ES" sz="2700" b="0" i="0">
                  <a:latin typeface="Cambria Math" panose="02040503050406030204" pitchFamily="18" charset="0"/>
                </a:rPr>
                <a:t>2</a:t>
              </a:r>
              <a:r>
                <a:rPr lang="es-ES" sz="2700" b="0" i="0" smtClean="0">
                  <a:latin typeface="Cambria Math" panose="02040503050406030204" pitchFamily="18" charset="0"/>
                </a:rPr>
                <a:t>, 𝑥_3,…</a:t>
              </a:r>
              <a:r>
                <a:rPr lang="es-ES" sz="2700" dirty="0"/>
                <a:t> </a:t>
              </a:r>
              <a:r>
                <a:rPr lang="es-ES" sz="2700" dirty="0" smtClean="0"/>
                <a:t> </a:t>
              </a:r>
              <a:r>
                <a:rPr lang="es-ES" sz="2700" b="1" dirty="0" smtClean="0"/>
                <a:t>converge al punto </a:t>
              </a:r>
              <a:r>
                <a:rPr lang="es-ES" sz="2700" b="1" i="0" smtClean="0">
                  <a:latin typeface="Cambria Math" panose="02040503050406030204" pitchFamily="18" charset="0"/>
                </a:rPr>
                <a:t>𝒙</a:t>
              </a:r>
              <a:r>
                <a:rPr lang="es-ES" sz="2700" b="0" i="0" smtClean="0">
                  <a:latin typeface="Cambria Math" panose="02040503050406030204" pitchFamily="18" charset="0"/>
                  <a:ea typeface="Cambria Math" panose="02040503050406030204" pitchFamily="18" charset="0"/>
                </a:rPr>
                <a:t>∈𝑋</a:t>
              </a:r>
              <a:r>
                <a:rPr lang="es-ES" sz="2700" dirty="0" smtClean="0"/>
                <a:t> si</a:t>
              </a:r>
              <a:endParaRPr lang="es-ES" sz="2700" dirty="0"/>
            </a:p>
          </dgm:t>
        </dgm:pt>
      </mc:Fallback>
    </mc:AlternateContent>
    <dgm:pt modelId="{1F075121-6F51-4860-95C5-752E4A4633AF}" type="parTrans" cxnId="{CD901E95-EEC9-4F4C-9BD1-B5BD97F7DC6E}">
      <dgm:prSet/>
      <dgm:spPr/>
      <dgm:t>
        <a:bodyPr/>
        <a:lstStyle/>
        <a:p>
          <a:endParaRPr lang="es-ES"/>
        </a:p>
      </dgm:t>
    </dgm:pt>
    <dgm:pt modelId="{2DE7D8C5-42F4-46D8-A4CE-5018A423F382}" type="sibTrans" cxnId="{CD901E95-EEC9-4F4C-9BD1-B5BD97F7DC6E}">
      <dgm:prSet/>
      <dgm:spPr/>
      <dgm:t>
        <a:bodyPr/>
        <a:lstStyle/>
        <a:p>
          <a:endParaRPr lang="es-ES"/>
        </a:p>
      </dgm:t>
    </dgm:pt>
    <dgm:pt modelId="{FD25BBCB-0C0E-4FF6-9C02-03F87F10173D}">
      <dgm:prSet custT="1"/>
      <dgm:spPr/>
      <dgm:t>
        <a:bodyPr/>
        <a:lstStyle/>
        <a:p>
          <a:pPr rtl="0"/>
          <a:endParaRPr lang="es-ES" sz="2700" dirty="0"/>
        </a:p>
      </dgm:t>
    </dgm:pt>
    <dgm:pt modelId="{C6F2B5FB-01FB-4878-A36F-A9D2FDBD7D4D}" type="parTrans" cxnId="{9D716F77-1926-4A03-9837-ED81A71BA2C0}">
      <dgm:prSet/>
      <dgm:spPr/>
      <dgm:t>
        <a:bodyPr/>
        <a:lstStyle/>
        <a:p>
          <a:endParaRPr lang="es-ES"/>
        </a:p>
      </dgm:t>
    </dgm:pt>
    <dgm:pt modelId="{44ED70F4-5274-47C2-87B7-53CEB1C24AC9}" type="sibTrans" cxnId="{9D716F77-1926-4A03-9837-ED81A71BA2C0}">
      <dgm:prSet/>
      <dgm:spPr/>
      <dgm:t>
        <a:bodyPr/>
        <a:lstStyle/>
        <a:p>
          <a:endParaRPr lang="es-ES"/>
        </a:p>
      </dgm:t>
    </dgm:pt>
    <mc:AlternateContent xmlns:mc="http://schemas.openxmlformats.org/markup-compatibility/2006" xmlns:a14="http://schemas.microsoft.com/office/drawing/2010/main">
      <mc:Choice Requires="a14">
        <dgm:pt modelId="{C425F737-DB3D-49A0-BBC8-47AEBD8DE001}">
          <dgm:prSet custT="1"/>
          <dgm:spPr/>
          <dgm:t>
            <a:bodyPr/>
            <a:lstStyle/>
            <a:p>
              <a:pPr rtl="0"/>
              <a14:m>
                <m:oMath xmlns:m="http://schemas.openxmlformats.org/officeDocument/2006/math">
                  <m:r>
                    <a:rPr lang="es-ES" sz="2700" i="1" smtClean="0">
                      <a:latin typeface="Cambria Math" panose="02040503050406030204" pitchFamily="18" charset="0"/>
                    </a:rPr>
                    <m:t>∀</m:t>
                  </m:r>
                  <m:r>
                    <a:rPr lang="es-ES" sz="2700" b="0" i="1">
                      <a:latin typeface="Cambria Math" panose="02040503050406030204" pitchFamily="18" charset="0"/>
                    </a:rPr>
                    <m:t> </m:t>
                  </m:r>
                  <m:r>
                    <a:rPr lang="es-ES" sz="2700" b="0" i="1">
                      <a:latin typeface="Cambria Math" panose="02040503050406030204" pitchFamily="18" charset="0"/>
                    </a:rPr>
                    <m:t>𝜀</m:t>
                  </m:r>
                  <m:r>
                    <a:rPr lang="es-ES" sz="2700" b="0" i="1">
                      <a:latin typeface="Cambria Math" panose="02040503050406030204" pitchFamily="18" charset="0"/>
                    </a:rPr>
                    <m:t>&gt;0 ∃ </m:t>
                  </m:r>
                  <m:r>
                    <a:rPr lang="es-ES" sz="2700" b="0" i="1" smtClean="0">
                      <a:latin typeface="Cambria Math" panose="02040503050406030204" pitchFamily="18" charset="0"/>
                    </a:rPr>
                    <m:t>𝑁</m:t>
                  </m:r>
                  <m:r>
                    <a:rPr lang="es-ES" sz="2700" b="0" i="1" smtClean="0">
                      <a:latin typeface="Cambria Math" panose="02040503050406030204" pitchFamily="18" charset="0"/>
                    </a:rPr>
                    <m:t> ∀ </m:t>
                  </m:r>
                  <m:r>
                    <a:rPr lang="es-ES" sz="2700" b="0" i="1" smtClean="0">
                      <a:latin typeface="Cambria Math" panose="02040503050406030204" pitchFamily="18" charset="0"/>
                    </a:rPr>
                    <m:t>𝑛</m:t>
                  </m:r>
                  <m:r>
                    <a:rPr lang="es-ES" sz="2700" b="0" i="1">
                      <a:latin typeface="Cambria Math" panose="02040503050406030204" pitchFamily="18" charset="0"/>
                    </a:rPr>
                    <m:t>&gt;</m:t>
                  </m:r>
                  <m:r>
                    <a:rPr lang="es-ES" sz="2700" b="0" i="1" smtClean="0">
                      <a:latin typeface="Cambria Math" panose="02040503050406030204" pitchFamily="18" charset="0"/>
                    </a:rPr>
                    <m:t>𝑁</m:t>
                  </m:r>
                  <m:r>
                    <a:rPr lang="es-ES" sz="2700" b="0" i="1">
                      <a:latin typeface="Cambria Math" panose="02040503050406030204" pitchFamily="18" charset="0"/>
                    </a:rPr>
                    <m:t>:</m:t>
                  </m:r>
                  <m:sSub>
                    <m:sSubPr>
                      <m:ctrlPr>
                        <a:rPr lang="es-ES" sz="2700" b="0" i="1" smtClean="0">
                          <a:latin typeface="Cambria Math" panose="02040503050406030204" pitchFamily="18" charset="0"/>
                        </a:rPr>
                      </m:ctrlPr>
                    </m:sSubPr>
                    <m:e>
                      <m:r>
                        <a:rPr lang="es-ES" sz="2700" b="0" i="1" smtClean="0">
                          <a:latin typeface="Cambria Math" panose="02040503050406030204" pitchFamily="18" charset="0"/>
                        </a:rPr>
                        <m:t>𝑥</m:t>
                      </m:r>
                    </m:e>
                    <m:sub>
                      <m:r>
                        <a:rPr lang="es-ES" sz="2700" b="0" i="1" smtClean="0">
                          <a:latin typeface="Cambria Math" panose="02040503050406030204" pitchFamily="18" charset="0"/>
                        </a:rPr>
                        <m:t>𝑛</m:t>
                      </m:r>
                    </m:sub>
                  </m:sSub>
                  <m:r>
                    <m:rPr>
                      <m:nor/>
                    </m:rPr>
                    <a:rPr lang="es-ES" sz="2700"/>
                    <m:t>⊂</m:t>
                  </m:r>
                </m:oMath>
              </a14:m>
              <a:r>
                <a:rPr lang="es-ES" sz="2700" dirty="0"/>
                <a:t> </a:t>
              </a:r>
              <a14:m>
                <m:oMath xmlns:m="http://schemas.openxmlformats.org/officeDocument/2006/math">
                  <m:sSub>
                    <m:sSubPr>
                      <m:ctrlPr>
                        <a:rPr lang="es-ES" sz="2700" i="1">
                          <a:latin typeface="Cambria Math" panose="02040503050406030204" pitchFamily="18" charset="0"/>
                        </a:rPr>
                      </m:ctrlPr>
                    </m:sSubPr>
                    <m:e>
                      <m:r>
                        <a:rPr lang="es-ES" sz="2700" i="1">
                          <a:latin typeface="Cambria Math" panose="02040503050406030204" pitchFamily="18" charset="0"/>
                        </a:rPr>
                        <m:t>𝐵</m:t>
                      </m:r>
                    </m:e>
                    <m:sub>
                      <m:r>
                        <a:rPr lang="es-ES" sz="2700" i="1">
                          <a:latin typeface="Cambria Math" panose="02040503050406030204" pitchFamily="18" charset="0"/>
                        </a:rPr>
                        <m:t>𝜀</m:t>
                      </m:r>
                    </m:sub>
                  </m:sSub>
                  <m:r>
                    <a:rPr lang="es-ES" sz="2700" i="1" smtClean="0">
                      <a:latin typeface="Cambria Math" panose="02040503050406030204" pitchFamily="18" charset="0"/>
                    </a:rPr>
                    <m:t>(</m:t>
                  </m:r>
                  <m:r>
                    <a:rPr lang="es-ES" sz="2700" b="0" i="1" smtClean="0">
                      <a:latin typeface="Cambria Math" panose="02040503050406030204" pitchFamily="18" charset="0"/>
                    </a:rPr>
                    <m:t>𝑥</m:t>
                  </m:r>
                  <m:r>
                    <a:rPr lang="es-ES" sz="2700" i="1">
                      <a:latin typeface="Cambria Math" panose="02040503050406030204" pitchFamily="18" charset="0"/>
                    </a:rPr>
                    <m:t>)</m:t>
                  </m:r>
                </m:oMath>
              </a14:m>
              <a:endParaRPr lang="es-ES" sz="2700" dirty="0"/>
            </a:p>
          </dgm:t>
        </dgm:pt>
      </mc:Choice>
      <mc:Fallback xmlns="">
        <dgm:pt modelId="{C425F737-DB3D-49A0-BBC8-47AEBD8DE001}">
          <dgm:prSet custT="1"/>
          <dgm:spPr/>
          <dgm:t>
            <a:bodyPr/>
            <a:lstStyle/>
            <a:p>
              <a:pPr rtl="0"/>
              <a:r>
                <a:rPr lang="es-ES" sz="2700" i="0" smtClean="0">
                  <a:latin typeface="Cambria Math" panose="02040503050406030204" pitchFamily="18" charset="0"/>
                </a:rPr>
                <a:t>∀</a:t>
              </a:r>
              <a:r>
                <a:rPr lang="es-ES" sz="2700" b="0" i="0">
                  <a:latin typeface="Cambria Math" panose="02040503050406030204" pitchFamily="18" charset="0"/>
                </a:rPr>
                <a:t> 𝜀&gt;0 ∃ </a:t>
              </a:r>
              <a:r>
                <a:rPr lang="es-ES" sz="2700" b="0" i="0" smtClean="0">
                  <a:latin typeface="Cambria Math" panose="02040503050406030204" pitchFamily="18" charset="0"/>
                </a:rPr>
                <a:t>𝑁 </a:t>
              </a:r>
              <a:r>
                <a:rPr lang="es-ES" sz="2700" i="0" smtClean="0">
                  <a:latin typeface="Cambria Math" panose="02040503050406030204" pitchFamily="18" charset="0"/>
                </a:rPr>
                <a:t>∀</a:t>
              </a:r>
              <a:r>
                <a:rPr lang="es-ES" sz="2700" b="0" i="0" smtClean="0">
                  <a:latin typeface="Cambria Math" panose="02040503050406030204" pitchFamily="18" charset="0"/>
                </a:rPr>
                <a:t> 𝑛</a:t>
              </a:r>
              <a:r>
                <a:rPr lang="es-ES" sz="2700" b="0" i="0">
                  <a:latin typeface="Cambria Math" panose="02040503050406030204" pitchFamily="18" charset="0"/>
                </a:rPr>
                <a:t>&gt;</a:t>
              </a:r>
              <a:r>
                <a:rPr lang="es-ES" sz="2700" b="0" i="0" smtClean="0">
                  <a:latin typeface="Cambria Math" panose="02040503050406030204" pitchFamily="18" charset="0"/>
                </a:rPr>
                <a:t>𝑁</a:t>
              </a:r>
              <a:r>
                <a:rPr lang="es-ES" sz="2700" b="0" i="0">
                  <a:latin typeface="Cambria Math" panose="02040503050406030204" pitchFamily="18" charset="0"/>
                </a:rPr>
                <a:t>:</a:t>
              </a:r>
              <a:r>
                <a:rPr lang="es-ES" sz="2700" b="0" i="0" smtClean="0">
                  <a:latin typeface="Cambria Math" panose="02040503050406030204" pitchFamily="18" charset="0"/>
                </a:rPr>
                <a:t>𝑥_𝑛</a:t>
              </a:r>
              <a:r>
                <a:rPr lang="es-ES" sz="2700" b="0" i="0">
                  <a:latin typeface="Cambria Math" panose="02040503050406030204" pitchFamily="18" charset="0"/>
                </a:rPr>
                <a:t> "</a:t>
              </a:r>
              <a:r>
                <a:rPr lang="es-ES" sz="2700" i="0">
                  <a:latin typeface="Cambria Math" panose="02040503050406030204" pitchFamily="18" charset="0"/>
                </a:rPr>
                <a:t>⊂</a:t>
              </a:r>
              <a:r>
                <a:rPr lang="es-ES" sz="2700" i="0"/>
                <a:t>"</a:t>
              </a:r>
              <a:r>
                <a:rPr lang="es-ES" sz="2700" dirty="0"/>
                <a:t> </a:t>
              </a:r>
              <a:r>
                <a:rPr lang="es-ES" sz="2700" i="0">
                  <a:latin typeface="Cambria Math" panose="02040503050406030204" pitchFamily="18" charset="0"/>
                </a:rPr>
                <a:t>𝐵_𝜀</a:t>
              </a:r>
              <a:r>
                <a:rPr lang="es-ES" sz="2700" i="0" smtClean="0">
                  <a:latin typeface="Cambria Math" panose="02040503050406030204" pitchFamily="18" charset="0"/>
                </a:rPr>
                <a:t> (</a:t>
              </a:r>
              <a:r>
                <a:rPr lang="es-ES" sz="2700" b="0" i="0" smtClean="0">
                  <a:latin typeface="Cambria Math" panose="02040503050406030204" pitchFamily="18" charset="0"/>
                </a:rPr>
                <a:t>𝑥</a:t>
              </a:r>
              <a:r>
                <a:rPr lang="es-ES" sz="2700" i="0">
                  <a:latin typeface="Cambria Math" panose="02040503050406030204" pitchFamily="18" charset="0"/>
                </a:rPr>
                <a:t>)</a:t>
              </a:r>
              <a:endParaRPr lang="es-ES" sz="2700" dirty="0"/>
            </a:p>
          </dgm:t>
        </dgm:pt>
      </mc:Fallback>
    </mc:AlternateContent>
    <dgm:pt modelId="{D9989C78-DF7C-4C78-9E30-56F7CAD98210}" type="parTrans" cxnId="{378E553C-9B67-4F1E-A440-FCE9AA8EF9D1}">
      <dgm:prSet/>
      <dgm:spPr/>
      <dgm:t>
        <a:bodyPr/>
        <a:lstStyle/>
        <a:p>
          <a:endParaRPr lang="es-ES"/>
        </a:p>
      </dgm:t>
    </dgm:pt>
    <dgm:pt modelId="{D5D12FC0-CA73-4636-B7BF-72BFB5A218D7}" type="sibTrans" cxnId="{378E553C-9B67-4F1E-A440-FCE9AA8EF9D1}">
      <dgm:prSet/>
      <dgm:spPr/>
      <dgm:t>
        <a:bodyPr/>
        <a:lstStyle/>
        <a:p>
          <a:endParaRPr lang="es-ES"/>
        </a:p>
      </dgm:t>
    </dgm:pt>
    <dgm:pt modelId="{C38FF976-C0A7-4068-9296-39516EE9D260}">
      <dgm:prSet custT="1"/>
      <dgm:spPr/>
      <dgm:t>
        <a:bodyPr/>
        <a:lstStyle/>
        <a:p>
          <a:pPr rtl="0"/>
          <a:r>
            <a:rPr lang="es-ES" sz="2700" dirty="0"/>
            <a:t>Tal sucesión se llama </a:t>
          </a:r>
          <a:r>
            <a:rPr lang="es-ES" sz="2700" b="1" dirty="0"/>
            <a:t>convergente</a:t>
          </a:r>
        </a:p>
      </dgm:t>
    </dgm:pt>
    <dgm:pt modelId="{C5DDA889-3306-4308-9DC8-58D6CA84BAF5}" type="parTrans" cxnId="{3ABBE6B2-93F3-4ECC-BAAF-8926AD4EABD1}">
      <dgm:prSet/>
      <dgm:spPr/>
      <dgm:t>
        <a:bodyPr/>
        <a:lstStyle/>
        <a:p>
          <a:endParaRPr lang="es-ES"/>
        </a:p>
      </dgm:t>
    </dgm:pt>
    <dgm:pt modelId="{A9E049D4-3208-4BB9-8A94-087C0AC75200}" type="sibTrans" cxnId="{3ABBE6B2-93F3-4ECC-BAAF-8926AD4EABD1}">
      <dgm:prSet/>
      <dgm:spPr/>
      <dgm:t>
        <a:bodyPr/>
        <a:lstStyle/>
        <a:p>
          <a:endParaRPr lang="es-ES"/>
        </a:p>
      </dgm:t>
    </dgm:pt>
    <dgm:pt modelId="{38523353-DF2A-4E7D-84DD-24F93A7187B6}" type="pres">
      <dgm:prSet presAssocID="{A5C4435B-E704-4FF2-B3F4-0EF4938ED390}" presName="linear" presStyleCnt="0">
        <dgm:presLayoutVars>
          <dgm:animLvl val="lvl"/>
          <dgm:resizeHandles val="exact"/>
        </dgm:presLayoutVars>
      </dgm:prSet>
      <dgm:spPr/>
    </dgm:pt>
    <dgm:pt modelId="{FE11A0CF-F653-474A-8BB9-F94CFE4D624A}" type="pres">
      <dgm:prSet presAssocID="{CAFAAE7E-524A-44A5-A411-E24B634318BA}" presName="parentText" presStyleLbl="node1" presStyleIdx="0" presStyleCnt="2" custLinFactNeighborX="0" custLinFactNeighborY="-28362">
        <dgm:presLayoutVars>
          <dgm:chMax val="0"/>
          <dgm:bulletEnabled val="1"/>
        </dgm:presLayoutVars>
      </dgm:prSet>
      <dgm:spPr/>
    </dgm:pt>
    <dgm:pt modelId="{2EF7F31D-602A-410C-9E4B-B1FF9E562556}" type="pres">
      <dgm:prSet presAssocID="{CAFAAE7E-524A-44A5-A411-E24B634318BA}" presName="childText" presStyleLbl="revTx" presStyleIdx="0" presStyleCnt="1" custScaleY="113330" custLinFactNeighborY="-20313">
        <dgm:presLayoutVars>
          <dgm:bulletEnabled val="1"/>
        </dgm:presLayoutVars>
      </dgm:prSet>
      <dgm:spPr/>
    </dgm:pt>
    <dgm:pt modelId="{320457E1-7580-4E30-AB89-A1413C2262F3}" type="pres">
      <dgm:prSet presAssocID="{C38FF976-C0A7-4068-9296-39516EE9D260}" presName="parentText" presStyleLbl="node1" presStyleIdx="1" presStyleCnt="2" custLinFactNeighborY="-25184">
        <dgm:presLayoutVars>
          <dgm:chMax val="0"/>
          <dgm:bulletEnabled val="1"/>
        </dgm:presLayoutVars>
      </dgm:prSet>
      <dgm:spPr/>
    </dgm:pt>
  </dgm:ptLst>
  <dgm:cxnLst>
    <dgm:cxn modelId="{378E553C-9B67-4F1E-A440-FCE9AA8EF9D1}" srcId="{CAFAAE7E-524A-44A5-A411-E24B634318BA}" destId="{C425F737-DB3D-49A0-BBC8-47AEBD8DE001}" srcOrd="1" destOrd="0" parTransId="{D9989C78-DF7C-4C78-9E30-56F7CAD98210}" sibTransId="{D5D12FC0-CA73-4636-B7BF-72BFB5A218D7}"/>
    <dgm:cxn modelId="{9D716F77-1926-4A03-9837-ED81A71BA2C0}" srcId="{CAFAAE7E-524A-44A5-A411-E24B634318BA}" destId="{FD25BBCB-0C0E-4FF6-9C02-03F87F10173D}" srcOrd="0" destOrd="0" parTransId="{C6F2B5FB-01FB-4878-A36F-A9D2FDBD7D4D}" sibTransId="{44ED70F4-5274-47C2-87B7-53CEB1C24AC9}"/>
    <dgm:cxn modelId="{1C65B982-4578-4A2F-A6B6-54DC190D08F2}" type="presOf" srcId="{FD25BBCB-0C0E-4FF6-9C02-03F87F10173D}" destId="{2EF7F31D-602A-410C-9E4B-B1FF9E562556}" srcOrd="0" destOrd="0" presId="urn:microsoft.com/office/officeart/2005/8/layout/vList2"/>
    <dgm:cxn modelId="{1CB7E389-B8CA-4204-ACB6-9C52228E076C}" type="presOf" srcId="{CAFAAE7E-524A-44A5-A411-E24B634318BA}" destId="{FE11A0CF-F653-474A-8BB9-F94CFE4D624A}" srcOrd="0" destOrd="0" presId="urn:microsoft.com/office/officeart/2005/8/layout/vList2"/>
    <dgm:cxn modelId="{CD901E95-EEC9-4F4C-9BD1-B5BD97F7DC6E}" srcId="{A5C4435B-E704-4FF2-B3F4-0EF4938ED390}" destId="{CAFAAE7E-524A-44A5-A411-E24B634318BA}" srcOrd="0" destOrd="0" parTransId="{1F075121-6F51-4860-95C5-752E4A4633AF}" sibTransId="{2DE7D8C5-42F4-46D8-A4CE-5018A423F382}"/>
    <dgm:cxn modelId="{4ACCCBA6-4CE2-463A-BFFB-5B632FA7071D}" type="presOf" srcId="{C425F737-DB3D-49A0-BBC8-47AEBD8DE001}" destId="{2EF7F31D-602A-410C-9E4B-B1FF9E562556}" srcOrd="0" destOrd="1" presId="urn:microsoft.com/office/officeart/2005/8/layout/vList2"/>
    <dgm:cxn modelId="{3ABBE6B2-93F3-4ECC-BAAF-8926AD4EABD1}" srcId="{A5C4435B-E704-4FF2-B3F4-0EF4938ED390}" destId="{C38FF976-C0A7-4068-9296-39516EE9D260}" srcOrd="1" destOrd="0" parTransId="{C5DDA889-3306-4308-9DC8-58D6CA84BAF5}" sibTransId="{A9E049D4-3208-4BB9-8A94-087C0AC75200}"/>
    <dgm:cxn modelId="{84665DD0-9442-439B-A9D7-BF3D867F7294}" type="presOf" srcId="{C38FF976-C0A7-4068-9296-39516EE9D260}" destId="{320457E1-7580-4E30-AB89-A1413C2262F3}" srcOrd="0" destOrd="0" presId="urn:microsoft.com/office/officeart/2005/8/layout/vList2"/>
    <dgm:cxn modelId="{210124EA-300D-43F2-B4B4-03D5E13C4BE1}" type="presOf" srcId="{A5C4435B-E704-4FF2-B3F4-0EF4938ED390}" destId="{38523353-DF2A-4E7D-84DD-24F93A7187B6}" srcOrd="0" destOrd="0" presId="urn:microsoft.com/office/officeart/2005/8/layout/vList2"/>
    <dgm:cxn modelId="{8A2EAAA8-6723-47E7-B9DA-CDBEF3B31C39}" type="presParOf" srcId="{38523353-DF2A-4E7D-84DD-24F93A7187B6}" destId="{FE11A0CF-F653-474A-8BB9-F94CFE4D624A}" srcOrd="0" destOrd="0" presId="urn:microsoft.com/office/officeart/2005/8/layout/vList2"/>
    <dgm:cxn modelId="{B1029477-CCAC-4FFA-8957-2464D286EC92}" type="presParOf" srcId="{38523353-DF2A-4E7D-84DD-24F93A7187B6}" destId="{2EF7F31D-602A-410C-9E4B-B1FF9E562556}" srcOrd="1" destOrd="0" presId="urn:microsoft.com/office/officeart/2005/8/layout/vList2"/>
    <dgm:cxn modelId="{C0745BF8-88CE-4923-994D-4FF792F08FD4}" type="presParOf" srcId="{38523353-DF2A-4E7D-84DD-24F93A7187B6}" destId="{320457E1-7580-4E30-AB89-A1413C2262F3}"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5C4435B-E704-4FF2-B3F4-0EF4938ED39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
        </a:p>
      </dgm:t>
    </dgm:pt>
    <dgm:pt modelId="{CAFAAE7E-524A-44A5-A411-E24B634318BA}">
      <dgm:prSet custT="1"/>
      <dgm:spPr>
        <a:blipFill rotWithShape="0">
          <a:blip xmlns:r="http://schemas.openxmlformats.org/officeDocument/2006/relationships" r:embed="rId1"/>
          <a:stretch>
            <a:fillRect l="-353"/>
          </a:stretch>
        </a:blipFill>
      </dgm:spPr>
      <dgm:t>
        <a:bodyPr/>
        <a:lstStyle/>
        <a:p>
          <a:r>
            <a:rPr lang="es-ES">
              <a:noFill/>
            </a:rPr>
            <a:t> </a:t>
          </a:r>
        </a:p>
      </dgm:t>
    </dgm:pt>
    <dgm:pt modelId="{1F075121-6F51-4860-95C5-752E4A4633AF}" type="parTrans" cxnId="{CD901E95-EEC9-4F4C-9BD1-B5BD97F7DC6E}">
      <dgm:prSet/>
      <dgm:spPr/>
      <dgm:t>
        <a:bodyPr/>
        <a:lstStyle/>
        <a:p>
          <a:endParaRPr lang="es-ES"/>
        </a:p>
      </dgm:t>
    </dgm:pt>
    <dgm:pt modelId="{2DE7D8C5-42F4-46D8-A4CE-5018A423F382}" type="sibTrans" cxnId="{CD901E95-EEC9-4F4C-9BD1-B5BD97F7DC6E}">
      <dgm:prSet/>
      <dgm:spPr/>
      <dgm:t>
        <a:bodyPr/>
        <a:lstStyle/>
        <a:p>
          <a:endParaRPr lang="es-ES"/>
        </a:p>
      </dgm:t>
    </dgm:pt>
    <dgm:pt modelId="{FD25BBCB-0C0E-4FF6-9C02-03F87F10173D}">
      <dgm:prSet custT="1"/>
      <dgm:spPr>
        <a:blipFill rotWithShape="0">
          <a:blip xmlns:r="http://schemas.openxmlformats.org/officeDocument/2006/relationships" r:embed="rId2"/>
          <a:stretch>
            <a:fillRect/>
          </a:stretch>
        </a:blipFill>
      </dgm:spPr>
      <dgm:t>
        <a:bodyPr/>
        <a:lstStyle/>
        <a:p>
          <a:r>
            <a:rPr lang="es-ES">
              <a:noFill/>
            </a:rPr>
            <a:t> </a:t>
          </a:r>
        </a:p>
      </dgm:t>
    </dgm:pt>
    <dgm:pt modelId="{C6F2B5FB-01FB-4878-A36F-A9D2FDBD7D4D}" type="parTrans" cxnId="{9D716F77-1926-4A03-9837-ED81A71BA2C0}">
      <dgm:prSet/>
      <dgm:spPr/>
      <dgm:t>
        <a:bodyPr/>
        <a:lstStyle/>
        <a:p>
          <a:endParaRPr lang="es-ES"/>
        </a:p>
      </dgm:t>
    </dgm:pt>
    <dgm:pt modelId="{44ED70F4-5274-47C2-87B7-53CEB1C24AC9}" type="sibTrans" cxnId="{9D716F77-1926-4A03-9837-ED81A71BA2C0}">
      <dgm:prSet/>
      <dgm:spPr/>
      <dgm:t>
        <a:bodyPr/>
        <a:lstStyle/>
        <a:p>
          <a:endParaRPr lang="es-ES"/>
        </a:p>
      </dgm:t>
    </dgm:pt>
    <dgm:pt modelId="{C425F737-DB3D-49A0-BBC8-47AEBD8DE001}">
      <dgm:prSet custT="1"/>
      <dgm:spPr/>
      <dgm:t>
        <a:bodyPr/>
        <a:lstStyle/>
        <a:p>
          <a:r>
            <a:rPr lang="es-ES">
              <a:noFill/>
            </a:rPr>
            <a:t> </a:t>
          </a:r>
        </a:p>
      </dgm:t>
    </dgm:pt>
    <dgm:pt modelId="{D9989C78-DF7C-4C78-9E30-56F7CAD98210}" type="parTrans" cxnId="{378E553C-9B67-4F1E-A440-FCE9AA8EF9D1}">
      <dgm:prSet/>
      <dgm:spPr/>
      <dgm:t>
        <a:bodyPr/>
        <a:lstStyle/>
        <a:p>
          <a:endParaRPr lang="es-ES"/>
        </a:p>
      </dgm:t>
    </dgm:pt>
    <dgm:pt modelId="{D5D12FC0-CA73-4636-B7BF-72BFB5A218D7}" type="sibTrans" cxnId="{378E553C-9B67-4F1E-A440-FCE9AA8EF9D1}">
      <dgm:prSet/>
      <dgm:spPr/>
      <dgm:t>
        <a:bodyPr/>
        <a:lstStyle/>
        <a:p>
          <a:endParaRPr lang="es-ES"/>
        </a:p>
      </dgm:t>
    </dgm:pt>
    <dgm:pt modelId="{C38FF976-C0A7-4068-9296-39516EE9D260}">
      <dgm:prSet custT="1"/>
      <dgm:spPr/>
      <dgm:t>
        <a:bodyPr/>
        <a:lstStyle/>
        <a:p>
          <a:pPr rtl="0"/>
          <a:r>
            <a:rPr lang="es-ES" sz="2700" dirty="0" smtClean="0"/>
            <a:t>Tal sucesión se llama </a:t>
          </a:r>
          <a:r>
            <a:rPr lang="es-ES" sz="2700" b="1" dirty="0" smtClean="0"/>
            <a:t>convergente</a:t>
          </a:r>
          <a:endParaRPr lang="es-ES" sz="2700" b="1" dirty="0"/>
        </a:p>
      </dgm:t>
    </dgm:pt>
    <dgm:pt modelId="{C5DDA889-3306-4308-9DC8-58D6CA84BAF5}" type="parTrans" cxnId="{3ABBE6B2-93F3-4ECC-BAAF-8926AD4EABD1}">
      <dgm:prSet/>
      <dgm:spPr/>
      <dgm:t>
        <a:bodyPr/>
        <a:lstStyle/>
        <a:p>
          <a:endParaRPr lang="es-ES"/>
        </a:p>
      </dgm:t>
    </dgm:pt>
    <dgm:pt modelId="{A9E049D4-3208-4BB9-8A94-087C0AC75200}" type="sibTrans" cxnId="{3ABBE6B2-93F3-4ECC-BAAF-8926AD4EABD1}">
      <dgm:prSet/>
      <dgm:spPr/>
      <dgm:t>
        <a:bodyPr/>
        <a:lstStyle/>
        <a:p>
          <a:endParaRPr lang="es-ES"/>
        </a:p>
      </dgm:t>
    </dgm:pt>
    <dgm:pt modelId="{38523353-DF2A-4E7D-84DD-24F93A7187B6}" type="pres">
      <dgm:prSet presAssocID="{A5C4435B-E704-4FF2-B3F4-0EF4938ED390}" presName="linear" presStyleCnt="0">
        <dgm:presLayoutVars>
          <dgm:animLvl val="lvl"/>
          <dgm:resizeHandles val="exact"/>
        </dgm:presLayoutVars>
      </dgm:prSet>
      <dgm:spPr/>
      <dgm:t>
        <a:bodyPr/>
        <a:lstStyle/>
        <a:p>
          <a:endParaRPr lang="es-ES"/>
        </a:p>
      </dgm:t>
    </dgm:pt>
    <dgm:pt modelId="{FE11A0CF-F653-474A-8BB9-F94CFE4D624A}" type="pres">
      <dgm:prSet presAssocID="{CAFAAE7E-524A-44A5-A411-E24B634318BA}" presName="parentText" presStyleLbl="node1" presStyleIdx="0" presStyleCnt="2" custLinFactNeighborX="0" custLinFactNeighborY="-28362">
        <dgm:presLayoutVars>
          <dgm:chMax val="0"/>
          <dgm:bulletEnabled val="1"/>
        </dgm:presLayoutVars>
      </dgm:prSet>
      <dgm:spPr/>
      <dgm:t>
        <a:bodyPr/>
        <a:lstStyle/>
        <a:p>
          <a:endParaRPr lang="es-ES"/>
        </a:p>
      </dgm:t>
    </dgm:pt>
    <dgm:pt modelId="{2EF7F31D-602A-410C-9E4B-B1FF9E562556}" type="pres">
      <dgm:prSet presAssocID="{CAFAAE7E-524A-44A5-A411-E24B634318BA}" presName="childText" presStyleLbl="revTx" presStyleIdx="0" presStyleCnt="1" custScaleY="113330" custLinFactNeighborY="-20313">
        <dgm:presLayoutVars>
          <dgm:bulletEnabled val="1"/>
        </dgm:presLayoutVars>
      </dgm:prSet>
      <dgm:spPr/>
      <dgm:t>
        <a:bodyPr/>
        <a:lstStyle/>
        <a:p>
          <a:endParaRPr lang="es-ES"/>
        </a:p>
      </dgm:t>
    </dgm:pt>
    <dgm:pt modelId="{320457E1-7580-4E30-AB89-A1413C2262F3}" type="pres">
      <dgm:prSet presAssocID="{C38FF976-C0A7-4068-9296-39516EE9D260}" presName="parentText" presStyleLbl="node1" presStyleIdx="1" presStyleCnt="2" custLinFactNeighborY="-25184">
        <dgm:presLayoutVars>
          <dgm:chMax val="0"/>
          <dgm:bulletEnabled val="1"/>
        </dgm:presLayoutVars>
      </dgm:prSet>
      <dgm:spPr/>
      <dgm:t>
        <a:bodyPr/>
        <a:lstStyle/>
        <a:p>
          <a:endParaRPr lang="es-ES"/>
        </a:p>
      </dgm:t>
    </dgm:pt>
  </dgm:ptLst>
  <dgm:cxnLst>
    <dgm:cxn modelId="{84665DD0-9442-439B-A9D7-BF3D867F7294}" type="presOf" srcId="{C38FF976-C0A7-4068-9296-39516EE9D260}" destId="{320457E1-7580-4E30-AB89-A1413C2262F3}" srcOrd="0" destOrd="0" presId="urn:microsoft.com/office/officeart/2005/8/layout/vList2"/>
    <dgm:cxn modelId="{CD901E95-EEC9-4F4C-9BD1-B5BD97F7DC6E}" srcId="{A5C4435B-E704-4FF2-B3F4-0EF4938ED390}" destId="{CAFAAE7E-524A-44A5-A411-E24B634318BA}" srcOrd="0" destOrd="0" parTransId="{1F075121-6F51-4860-95C5-752E4A4633AF}" sibTransId="{2DE7D8C5-42F4-46D8-A4CE-5018A423F382}"/>
    <dgm:cxn modelId="{210124EA-300D-43F2-B4B4-03D5E13C4BE1}" type="presOf" srcId="{A5C4435B-E704-4FF2-B3F4-0EF4938ED390}" destId="{38523353-DF2A-4E7D-84DD-24F93A7187B6}" srcOrd="0" destOrd="0" presId="urn:microsoft.com/office/officeart/2005/8/layout/vList2"/>
    <dgm:cxn modelId="{4ACCCBA6-4CE2-463A-BFFB-5B632FA7071D}" type="presOf" srcId="{C425F737-DB3D-49A0-BBC8-47AEBD8DE001}" destId="{2EF7F31D-602A-410C-9E4B-B1FF9E562556}" srcOrd="0" destOrd="1" presId="urn:microsoft.com/office/officeart/2005/8/layout/vList2"/>
    <dgm:cxn modelId="{9D716F77-1926-4A03-9837-ED81A71BA2C0}" srcId="{CAFAAE7E-524A-44A5-A411-E24B634318BA}" destId="{FD25BBCB-0C0E-4FF6-9C02-03F87F10173D}" srcOrd="0" destOrd="0" parTransId="{C6F2B5FB-01FB-4878-A36F-A9D2FDBD7D4D}" sibTransId="{44ED70F4-5274-47C2-87B7-53CEB1C24AC9}"/>
    <dgm:cxn modelId="{1CB7E389-B8CA-4204-ACB6-9C52228E076C}" type="presOf" srcId="{CAFAAE7E-524A-44A5-A411-E24B634318BA}" destId="{FE11A0CF-F653-474A-8BB9-F94CFE4D624A}" srcOrd="0" destOrd="0" presId="urn:microsoft.com/office/officeart/2005/8/layout/vList2"/>
    <dgm:cxn modelId="{3ABBE6B2-93F3-4ECC-BAAF-8926AD4EABD1}" srcId="{A5C4435B-E704-4FF2-B3F4-0EF4938ED390}" destId="{C38FF976-C0A7-4068-9296-39516EE9D260}" srcOrd="1" destOrd="0" parTransId="{C5DDA889-3306-4308-9DC8-58D6CA84BAF5}" sibTransId="{A9E049D4-3208-4BB9-8A94-087C0AC75200}"/>
    <dgm:cxn modelId="{378E553C-9B67-4F1E-A440-FCE9AA8EF9D1}" srcId="{CAFAAE7E-524A-44A5-A411-E24B634318BA}" destId="{C425F737-DB3D-49A0-BBC8-47AEBD8DE001}" srcOrd="1" destOrd="0" parTransId="{D9989C78-DF7C-4C78-9E30-56F7CAD98210}" sibTransId="{D5D12FC0-CA73-4636-B7BF-72BFB5A218D7}"/>
    <dgm:cxn modelId="{1C65B982-4578-4A2F-A6B6-54DC190D08F2}" type="presOf" srcId="{FD25BBCB-0C0E-4FF6-9C02-03F87F10173D}" destId="{2EF7F31D-602A-410C-9E4B-B1FF9E562556}" srcOrd="0" destOrd="0" presId="urn:microsoft.com/office/officeart/2005/8/layout/vList2"/>
    <dgm:cxn modelId="{8A2EAAA8-6723-47E7-B9DA-CDBEF3B31C39}" type="presParOf" srcId="{38523353-DF2A-4E7D-84DD-24F93A7187B6}" destId="{FE11A0CF-F653-474A-8BB9-F94CFE4D624A}" srcOrd="0" destOrd="0" presId="urn:microsoft.com/office/officeart/2005/8/layout/vList2"/>
    <dgm:cxn modelId="{B1029477-CCAC-4FFA-8957-2464D286EC92}" type="presParOf" srcId="{38523353-DF2A-4E7D-84DD-24F93A7187B6}" destId="{2EF7F31D-602A-410C-9E4B-B1FF9E562556}" srcOrd="1" destOrd="0" presId="urn:microsoft.com/office/officeart/2005/8/layout/vList2"/>
    <dgm:cxn modelId="{C0745BF8-88CE-4923-994D-4FF792F08FD4}" type="presParOf" srcId="{38523353-DF2A-4E7D-84DD-24F93A7187B6}" destId="{320457E1-7580-4E30-AB89-A1413C2262F3}"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7B9BB9-CA2E-4EAA-8C9F-E260B3FF3134}">
      <dsp:nvSpPr>
        <dsp:cNvPr id="0" name=""/>
        <dsp:cNvSpPr/>
      </dsp:nvSpPr>
      <dsp:spPr>
        <a:xfrm>
          <a:off x="0" y="0"/>
          <a:ext cx="8605935" cy="12168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s-ES" sz="2700" b="1" kern="1200" dirty="0"/>
            <a:t>| Definición</a:t>
          </a:r>
          <a:r>
            <a:rPr lang="es-ES" sz="2700" kern="1200" dirty="0"/>
            <a:t>: Si </a:t>
          </a:r>
          <a14:m xmlns:a14="http://schemas.microsoft.com/office/drawing/2010/main">
            <m:oMath xmlns:m="http://schemas.openxmlformats.org/officeDocument/2006/math">
              <m:d>
                <m:dPr>
                  <m:ctrlPr>
                    <a:rPr lang="es-ES" sz="2700" i="1" kern="1200">
                      <a:latin typeface="Cambria Math" panose="02040503050406030204" pitchFamily="18" charset="0"/>
                    </a:rPr>
                  </m:ctrlPr>
                </m:dPr>
                <m:e>
                  <m:r>
                    <a:rPr lang="es-ES" sz="2700" i="1" kern="1200">
                      <a:latin typeface="Cambria Math" panose="02040503050406030204" pitchFamily="18" charset="0"/>
                    </a:rPr>
                    <m:t>𝑋</m:t>
                  </m:r>
                  <m:r>
                    <a:rPr lang="es-ES" sz="2700" i="1" kern="1200">
                      <a:latin typeface="Cambria Math" panose="02040503050406030204" pitchFamily="18" charset="0"/>
                    </a:rPr>
                    <m:t>,</m:t>
                  </m:r>
                  <m:r>
                    <a:rPr lang="es-ES" sz="2700" i="1" kern="1200">
                      <a:latin typeface="Cambria Math" panose="02040503050406030204" pitchFamily="18" charset="0"/>
                    </a:rPr>
                    <m:t>𝑑</m:t>
                  </m:r>
                </m:e>
              </m:d>
              <m:r>
                <a:rPr lang="es-ES" sz="2700" i="1" kern="1200">
                  <a:latin typeface="Cambria Math" panose="02040503050406030204" pitchFamily="18" charset="0"/>
                </a:rPr>
                <m:t> </m:t>
              </m:r>
            </m:oMath>
          </a14:m>
          <a:r>
            <a:rPr lang="es-ES" sz="2700" kern="1200" dirty="0"/>
            <a:t>es un espacio métrico, para cada punto </a:t>
          </a:r>
          <a14:m xmlns:a14="http://schemas.microsoft.com/office/drawing/2010/main">
            <m:oMath xmlns:m="http://schemas.openxmlformats.org/officeDocument/2006/math">
              <m:r>
                <a:rPr lang="es-ES" sz="2700" i="1" kern="1200">
                  <a:latin typeface="Cambria Math" panose="02040503050406030204" pitchFamily="18" charset="0"/>
                </a:rPr>
                <m:t>𝑥</m:t>
              </m:r>
              <m:r>
                <a:rPr lang="es-ES" sz="2700" i="1" kern="1200">
                  <a:latin typeface="Cambria Math" panose="02040503050406030204" pitchFamily="18" charset="0"/>
                </a:rPr>
                <m:t>∈</m:t>
              </m:r>
              <m:r>
                <a:rPr lang="es-ES" sz="2700" i="1" kern="1200">
                  <a:latin typeface="Cambria Math" panose="02040503050406030204" pitchFamily="18" charset="0"/>
                </a:rPr>
                <m:t>𝑋</m:t>
              </m:r>
            </m:oMath>
          </a14:m>
          <a:r>
            <a:rPr lang="es-ES" sz="2700" kern="1200" dirty="0"/>
            <a:t> una </a:t>
          </a:r>
          <a:r>
            <a:rPr lang="es-ES" sz="2700" b="1" kern="1200" dirty="0"/>
            <a:t>bola abierta </a:t>
          </a:r>
          <a:r>
            <a:rPr lang="es-ES" sz="2700" kern="1200" dirty="0"/>
            <a:t>de radio </a:t>
          </a:r>
          <a14:m xmlns:a14="http://schemas.microsoft.com/office/drawing/2010/main">
            <m:oMath xmlns:m="http://schemas.openxmlformats.org/officeDocument/2006/math">
              <m:r>
                <a:rPr lang="es-ES" sz="2700" i="1" kern="1200">
                  <a:latin typeface="Cambria Math" panose="02040503050406030204" pitchFamily="18" charset="0"/>
                </a:rPr>
                <m:t>𝜀</m:t>
              </m:r>
            </m:oMath>
          </a14:m>
          <a:r>
            <a:rPr lang="es-ES" sz="2700" kern="1200" dirty="0"/>
            <a:t> es</a:t>
          </a:r>
        </a:p>
      </dsp:txBody>
      <dsp:txXfrm>
        <a:off x="59399" y="59399"/>
        <a:ext cx="8487137" cy="1098002"/>
      </dsp:txXfrm>
    </dsp:sp>
    <dsp:sp modelId="{A72395C9-B1A2-4A41-9A09-BF5C40557596}">
      <dsp:nvSpPr>
        <dsp:cNvPr id="0" name=""/>
        <dsp:cNvSpPr/>
      </dsp:nvSpPr>
      <dsp:spPr>
        <a:xfrm>
          <a:off x="0" y="1368154"/>
          <a:ext cx="8605935"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3238" tIns="34290" rIns="192024" bIns="34290" numCol="1" spcCol="1270" anchor="t" anchorCtr="0">
          <a:noAutofit/>
        </a:bodyPr>
        <a:lstStyle/>
        <a:p>
          <a:pPr marL="228600" lvl="1" indent="-228600" algn="l" defTabSz="1200150" rtl="0">
            <a:lnSpc>
              <a:spcPct val="90000"/>
            </a:lnSpc>
            <a:spcBef>
              <a:spcPct val="0"/>
            </a:spcBef>
            <a:spcAft>
              <a:spcPct val="20000"/>
            </a:spcAft>
            <a:buChar char="•"/>
          </a:pPr>
          <a14:m xmlns:a14="http://schemas.microsoft.com/office/drawing/2010/main">
            <m:oMath xmlns:m="http://schemas.openxmlformats.org/officeDocument/2006/math">
              <m:sSub>
                <m:sSubPr>
                  <m:ctrlPr>
                    <a:rPr lang="es-ES" sz="2700" b="0" i="1" kern="1200" smtClean="0">
                      <a:latin typeface="Cambria Math" panose="02040503050406030204" pitchFamily="18" charset="0"/>
                    </a:rPr>
                  </m:ctrlPr>
                </m:sSubPr>
                <m:e>
                  <m:r>
                    <a:rPr lang="es-ES" sz="2700" b="0" i="1" kern="1200">
                      <a:latin typeface="Cambria Math" panose="02040503050406030204" pitchFamily="18" charset="0"/>
                    </a:rPr>
                    <m:t>𝐵</m:t>
                  </m:r>
                </m:e>
                <m:sub>
                  <m:r>
                    <a:rPr lang="es-ES" sz="2700" i="1" kern="1200">
                      <a:latin typeface="Cambria Math" panose="02040503050406030204" pitchFamily="18" charset="0"/>
                    </a:rPr>
                    <m:t>𝜀</m:t>
                  </m:r>
                </m:sub>
              </m:sSub>
              <m:d>
                <m:dPr>
                  <m:ctrlPr>
                    <a:rPr lang="es-ES" sz="2700" b="0" i="1" kern="1200">
                      <a:latin typeface="Cambria Math" panose="02040503050406030204" pitchFamily="18" charset="0"/>
                    </a:rPr>
                  </m:ctrlPr>
                </m:dPr>
                <m:e>
                  <m:r>
                    <a:rPr lang="es-ES" sz="2700" b="0" i="1" kern="1200">
                      <a:latin typeface="Cambria Math" panose="02040503050406030204" pitchFamily="18" charset="0"/>
                    </a:rPr>
                    <m:t>𝑥</m:t>
                  </m:r>
                </m:e>
              </m:d>
              <m:r>
                <a:rPr lang="es-ES" sz="2700" b="0" i="1" kern="1200">
                  <a:latin typeface="Cambria Math" panose="02040503050406030204" pitchFamily="18" charset="0"/>
                </a:rPr>
                <m:t>={</m:t>
              </m:r>
              <m:r>
                <a:rPr lang="es-ES" sz="2700" b="0" i="1" kern="1200">
                  <a:latin typeface="Cambria Math" panose="02040503050406030204" pitchFamily="18" charset="0"/>
                </a:rPr>
                <m:t>𝑦</m:t>
              </m:r>
            </m:oMath>
          </a14:m>
          <a:r>
            <a:rPr lang="es-ES" sz="2700" kern="1200" dirty="0"/>
            <a:t> </a:t>
          </a:r>
          <a14:m xmlns:a14="http://schemas.microsoft.com/office/drawing/2010/main">
            <m:oMath xmlns:m="http://schemas.openxmlformats.org/officeDocument/2006/math">
              <m:r>
                <a:rPr lang="es-ES" sz="2700" i="1" kern="1200">
                  <a:latin typeface="Cambria Math" panose="02040503050406030204" pitchFamily="18" charset="0"/>
                </a:rPr>
                <m:t>∈</m:t>
              </m:r>
              <m:r>
                <a:rPr lang="es-ES" sz="2700" b="0" i="1" kern="1200">
                  <a:latin typeface="Cambria Math" panose="02040503050406030204" pitchFamily="18" charset="0"/>
                </a:rPr>
                <m:t>𝑋</m:t>
              </m:r>
              <m:r>
                <a:rPr lang="es-ES" sz="2700" b="0" i="1" kern="1200">
                  <a:latin typeface="Cambria Math" panose="02040503050406030204" pitchFamily="18" charset="0"/>
                </a:rPr>
                <m:t>:</m:t>
              </m:r>
              <m:r>
                <a:rPr lang="es-ES" sz="2700" b="0" i="1" kern="1200">
                  <a:latin typeface="Cambria Math" panose="02040503050406030204" pitchFamily="18" charset="0"/>
                </a:rPr>
                <m:t>𝑑</m:t>
              </m:r>
              <m:d>
                <m:dPr>
                  <m:ctrlPr>
                    <a:rPr lang="es-ES" sz="2700" b="0" i="1" kern="1200">
                      <a:latin typeface="Cambria Math" panose="02040503050406030204" pitchFamily="18" charset="0"/>
                    </a:rPr>
                  </m:ctrlPr>
                </m:dPr>
                <m:e>
                  <m:r>
                    <a:rPr lang="es-ES" sz="2700" b="0" i="1" kern="1200">
                      <a:latin typeface="Cambria Math" panose="02040503050406030204" pitchFamily="18" charset="0"/>
                    </a:rPr>
                    <m:t>𝑦</m:t>
                  </m:r>
                  <m:r>
                    <a:rPr lang="es-ES" sz="2700" b="0" i="1" kern="1200">
                      <a:latin typeface="Cambria Math" panose="02040503050406030204" pitchFamily="18" charset="0"/>
                    </a:rPr>
                    <m:t>,</m:t>
                  </m:r>
                  <m:r>
                    <a:rPr lang="es-ES" sz="2700" b="0" i="1" kern="1200">
                      <a:latin typeface="Cambria Math" panose="02040503050406030204" pitchFamily="18" charset="0"/>
                    </a:rPr>
                    <m:t>𝑥</m:t>
                  </m:r>
                </m:e>
              </m:d>
              <m:r>
                <a:rPr lang="es-ES" sz="2700" b="0" i="1" kern="1200">
                  <a:latin typeface="Cambria Math" panose="02040503050406030204" pitchFamily="18" charset="0"/>
                </a:rPr>
                <m:t>&lt;</m:t>
              </m:r>
              <m:r>
                <a:rPr lang="es-ES" sz="2700" i="1" kern="1200">
                  <a:latin typeface="Cambria Math" panose="02040503050406030204" pitchFamily="18" charset="0"/>
                </a:rPr>
                <m:t>𝜀</m:t>
              </m:r>
            </m:oMath>
          </a14:m>
          <a:r>
            <a:rPr lang="es-ES" sz="2700" kern="1200" dirty="0"/>
            <a:t>}</a:t>
          </a:r>
        </a:p>
      </dsp:txBody>
      <dsp:txXfrm>
        <a:off x="0" y="1368154"/>
        <a:ext cx="8605935" cy="10764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7B9BB9-CA2E-4EAA-8C9F-E260B3FF3134}">
      <dsp:nvSpPr>
        <dsp:cNvPr id="0" name=""/>
        <dsp:cNvSpPr/>
      </dsp:nvSpPr>
      <dsp:spPr>
        <a:xfrm>
          <a:off x="0" y="0"/>
          <a:ext cx="8605935" cy="12168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s-ES" sz="2700" b="1" kern="1200" dirty="0"/>
            <a:t>| Definición</a:t>
          </a:r>
          <a:r>
            <a:rPr lang="es-ES" sz="2700" kern="1200" dirty="0"/>
            <a:t>: Si </a:t>
          </a:r>
          <a14:m xmlns:a14="http://schemas.microsoft.com/office/drawing/2010/main">
            <m:oMath xmlns:m="http://schemas.openxmlformats.org/officeDocument/2006/math">
              <m:d>
                <m:dPr>
                  <m:ctrlPr>
                    <a:rPr lang="es-ES" sz="2700" i="1" kern="1200">
                      <a:latin typeface="Cambria Math" panose="02040503050406030204" pitchFamily="18" charset="0"/>
                    </a:rPr>
                  </m:ctrlPr>
                </m:dPr>
                <m:e>
                  <m:r>
                    <a:rPr lang="es-ES" sz="2700" i="1" kern="1200">
                      <a:latin typeface="Cambria Math" panose="02040503050406030204" pitchFamily="18" charset="0"/>
                    </a:rPr>
                    <m:t>𝑋</m:t>
                  </m:r>
                  <m:r>
                    <a:rPr lang="es-ES" sz="2700" i="1" kern="1200">
                      <a:latin typeface="Cambria Math" panose="02040503050406030204" pitchFamily="18" charset="0"/>
                    </a:rPr>
                    <m:t>,</m:t>
                  </m:r>
                  <m:r>
                    <a:rPr lang="es-ES" sz="2700" i="1" kern="1200">
                      <a:latin typeface="Cambria Math" panose="02040503050406030204" pitchFamily="18" charset="0"/>
                    </a:rPr>
                    <m:t>𝑑</m:t>
                  </m:r>
                </m:e>
              </m:d>
              <m:r>
                <a:rPr lang="es-ES" sz="2700" i="1" kern="1200">
                  <a:latin typeface="Cambria Math" panose="02040503050406030204" pitchFamily="18" charset="0"/>
                </a:rPr>
                <m:t> </m:t>
              </m:r>
            </m:oMath>
          </a14:m>
          <a:r>
            <a:rPr lang="es-ES" sz="2700" kern="1200" dirty="0"/>
            <a:t>es un espacio métrico, para cada punto </a:t>
          </a:r>
          <a14:m xmlns:a14="http://schemas.microsoft.com/office/drawing/2010/main">
            <m:oMath xmlns:m="http://schemas.openxmlformats.org/officeDocument/2006/math">
              <m:r>
                <a:rPr lang="es-ES" sz="2700" i="1" kern="1200">
                  <a:latin typeface="Cambria Math" panose="02040503050406030204" pitchFamily="18" charset="0"/>
                </a:rPr>
                <m:t>𝑥</m:t>
              </m:r>
              <m:r>
                <a:rPr lang="es-ES" sz="2700" i="1" kern="1200">
                  <a:latin typeface="Cambria Math" panose="02040503050406030204" pitchFamily="18" charset="0"/>
                </a:rPr>
                <m:t>∈</m:t>
              </m:r>
              <m:r>
                <a:rPr lang="es-ES" sz="2700" i="1" kern="1200">
                  <a:latin typeface="Cambria Math" panose="02040503050406030204" pitchFamily="18" charset="0"/>
                </a:rPr>
                <m:t>𝑋</m:t>
              </m:r>
            </m:oMath>
          </a14:m>
          <a:r>
            <a:rPr lang="es-ES" sz="2700" kern="1200" dirty="0"/>
            <a:t> una </a:t>
          </a:r>
          <a:r>
            <a:rPr lang="es-ES" sz="2700" b="1" kern="1200" dirty="0"/>
            <a:t>bola cerrada </a:t>
          </a:r>
          <a:r>
            <a:rPr lang="es-ES" sz="2700" kern="1200" dirty="0"/>
            <a:t>de radio </a:t>
          </a:r>
          <a14:m xmlns:a14="http://schemas.microsoft.com/office/drawing/2010/main">
            <m:oMath xmlns:m="http://schemas.openxmlformats.org/officeDocument/2006/math">
              <m:r>
                <a:rPr lang="es-ES" sz="2700" i="1" kern="1200">
                  <a:latin typeface="Cambria Math" panose="02040503050406030204" pitchFamily="18" charset="0"/>
                </a:rPr>
                <m:t>𝜀</m:t>
              </m:r>
            </m:oMath>
          </a14:m>
          <a:r>
            <a:rPr lang="es-ES" sz="2700" kern="1200" dirty="0"/>
            <a:t> es</a:t>
          </a:r>
        </a:p>
      </dsp:txBody>
      <dsp:txXfrm>
        <a:off x="59399" y="59399"/>
        <a:ext cx="8487137" cy="1098002"/>
      </dsp:txXfrm>
    </dsp:sp>
    <dsp:sp modelId="{A72395C9-B1A2-4A41-9A09-BF5C40557596}">
      <dsp:nvSpPr>
        <dsp:cNvPr id="0" name=""/>
        <dsp:cNvSpPr/>
      </dsp:nvSpPr>
      <dsp:spPr>
        <a:xfrm>
          <a:off x="0" y="1368154"/>
          <a:ext cx="8605935"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3238" tIns="34290" rIns="192024" bIns="34290" numCol="1" spcCol="1270" anchor="t" anchorCtr="0">
          <a:noAutofit/>
        </a:bodyPr>
        <a:lstStyle/>
        <a:p>
          <a:pPr marL="228600" lvl="1" indent="-228600" algn="l" defTabSz="1200150" rtl="0">
            <a:lnSpc>
              <a:spcPct val="90000"/>
            </a:lnSpc>
            <a:spcBef>
              <a:spcPct val="0"/>
            </a:spcBef>
            <a:spcAft>
              <a:spcPct val="20000"/>
            </a:spcAft>
            <a:buChar char="•"/>
          </a:pPr>
          <a14:m xmlns:a14="http://schemas.microsoft.com/office/drawing/2010/main">
            <m:oMath xmlns:m="http://schemas.openxmlformats.org/officeDocument/2006/math">
              <m:acc>
                <m:accPr>
                  <m:chr m:val="̅"/>
                  <m:ctrlPr>
                    <a:rPr lang="es-ES" sz="2700" b="0" i="1" kern="1200" dirty="0" smtClean="0">
                      <a:latin typeface="Cambria Math" panose="02040503050406030204" pitchFamily="18" charset="0"/>
                    </a:rPr>
                  </m:ctrlPr>
                </m:accPr>
                <m:e>
                  <m:sSub>
                    <m:sSubPr>
                      <m:ctrlPr>
                        <a:rPr lang="es-ES" sz="2700" b="0" i="1" kern="1200" dirty="0" smtClean="0">
                          <a:latin typeface="Cambria Math" panose="02040503050406030204" pitchFamily="18" charset="0"/>
                        </a:rPr>
                      </m:ctrlPr>
                    </m:sSubPr>
                    <m:e>
                      <m:r>
                        <a:rPr lang="es-ES" sz="2700" b="0" i="1" kern="1200" dirty="0" smtClean="0">
                          <a:latin typeface="Cambria Math" panose="02040503050406030204" pitchFamily="18" charset="0"/>
                        </a:rPr>
                        <m:t>𝐵</m:t>
                      </m:r>
                    </m:e>
                    <m:sub>
                      <m:r>
                        <a:rPr lang="es-ES" sz="2700" b="0" i="1" kern="1200" dirty="0" smtClean="0">
                          <a:latin typeface="Cambria Math" panose="02040503050406030204" pitchFamily="18" charset="0"/>
                          <a:ea typeface="Cambria Math" panose="02040503050406030204" pitchFamily="18" charset="0"/>
                        </a:rPr>
                        <m:t>𝜀</m:t>
                      </m:r>
                    </m:sub>
                  </m:sSub>
                </m:e>
              </m:acc>
              <m:d>
                <m:dPr>
                  <m:ctrlPr>
                    <a:rPr lang="es-ES" sz="2700" b="0" i="1" kern="1200">
                      <a:latin typeface="Cambria Math" panose="02040503050406030204" pitchFamily="18" charset="0"/>
                    </a:rPr>
                  </m:ctrlPr>
                </m:dPr>
                <m:e>
                  <m:r>
                    <a:rPr lang="es-ES" sz="2700" b="0" i="1" kern="1200">
                      <a:latin typeface="Cambria Math" panose="02040503050406030204" pitchFamily="18" charset="0"/>
                    </a:rPr>
                    <m:t>𝑥</m:t>
                  </m:r>
                </m:e>
              </m:d>
              <m:r>
                <a:rPr lang="es-ES" sz="2700" b="0" i="1" kern="1200">
                  <a:latin typeface="Cambria Math" panose="02040503050406030204" pitchFamily="18" charset="0"/>
                </a:rPr>
                <m:t>={</m:t>
              </m:r>
              <m:r>
                <a:rPr lang="es-ES" sz="2700" b="0" i="1" kern="1200">
                  <a:latin typeface="Cambria Math" panose="02040503050406030204" pitchFamily="18" charset="0"/>
                </a:rPr>
                <m:t>𝑦</m:t>
              </m:r>
            </m:oMath>
          </a14:m>
          <a:r>
            <a:rPr lang="es-ES" sz="2700" kern="1200" dirty="0"/>
            <a:t> </a:t>
          </a:r>
          <a14:m xmlns:a14="http://schemas.microsoft.com/office/drawing/2010/main">
            <m:oMath xmlns:m="http://schemas.openxmlformats.org/officeDocument/2006/math">
              <m:r>
                <a:rPr lang="es-ES" sz="2700" i="1" kern="1200">
                  <a:latin typeface="Cambria Math" panose="02040503050406030204" pitchFamily="18" charset="0"/>
                </a:rPr>
                <m:t>∈</m:t>
              </m:r>
              <m:r>
                <a:rPr lang="es-ES" sz="2700" b="0" i="1" kern="1200">
                  <a:latin typeface="Cambria Math" panose="02040503050406030204" pitchFamily="18" charset="0"/>
                </a:rPr>
                <m:t>𝑋</m:t>
              </m:r>
              <m:r>
                <a:rPr lang="es-ES" sz="2700" b="0" i="1" kern="1200">
                  <a:latin typeface="Cambria Math" panose="02040503050406030204" pitchFamily="18" charset="0"/>
                </a:rPr>
                <m:t>:</m:t>
              </m:r>
              <m:r>
                <a:rPr lang="es-ES" sz="2700" b="0" i="1" kern="1200">
                  <a:latin typeface="Cambria Math" panose="02040503050406030204" pitchFamily="18" charset="0"/>
                </a:rPr>
                <m:t>𝑑</m:t>
              </m:r>
              <m:d>
                <m:dPr>
                  <m:ctrlPr>
                    <a:rPr lang="es-ES" sz="2700" b="0" i="1" kern="1200">
                      <a:latin typeface="Cambria Math" panose="02040503050406030204" pitchFamily="18" charset="0"/>
                    </a:rPr>
                  </m:ctrlPr>
                </m:dPr>
                <m:e>
                  <m:r>
                    <a:rPr lang="es-ES" sz="2700" b="0" i="1" kern="1200">
                      <a:latin typeface="Cambria Math" panose="02040503050406030204" pitchFamily="18" charset="0"/>
                    </a:rPr>
                    <m:t>𝑦</m:t>
                  </m:r>
                  <m:r>
                    <a:rPr lang="es-ES" sz="2700" b="0" i="1" kern="1200">
                      <a:latin typeface="Cambria Math" panose="02040503050406030204" pitchFamily="18" charset="0"/>
                    </a:rPr>
                    <m:t>,</m:t>
                  </m:r>
                  <m:r>
                    <a:rPr lang="es-ES" sz="2700" b="0" i="1" kern="1200">
                      <a:latin typeface="Cambria Math" panose="02040503050406030204" pitchFamily="18" charset="0"/>
                    </a:rPr>
                    <m:t>𝑥</m:t>
                  </m:r>
                </m:e>
              </m:d>
              <m:r>
                <a:rPr lang="es-ES" sz="2700" b="0" i="1" kern="1200">
                  <a:latin typeface="Cambria Math" panose="02040503050406030204" pitchFamily="18" charset="0"/>
                </a:rPr>
                <m:t>≤</m:t>
              </m:r>
              <m:r>
                <a:rPr lang="es-ES" sz="2700" i="1" kern="1200">
                  <a:latin typeface="Cambria Math" panose="02040503050406030204" pitchFamily="18" charset="0"/>
                </a:rPr>
                <m:t>𝜀</m:t>
              </m:r>
            </m:oMath>
          </a14:m>
          <a:r>
            <a:rPr lang="es-ES" sz="2700" kern="1200" dirty="0"/>
            <a:t>}</a:t>
          </a:r>
        </a:p>
      </dsp:txBody>
      <dsp:txXfrm>
        <a:off x="0" y="1368154"/>
        <a:ext cx="8605935" cy="10764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D1F90C-9147-4BB3-B3A0-09025948115B}">
      <dsp:nvSpPr>
        <dsp:cNvPr id="0" name=""/>
        <dsp:cNvSpPr/>
      </dsp:nvSpPr>
      <dsp:spPr>
        <a:xfrm>
          <a:off x="0" y="51724"/>
          <a:ext cx="8605935" cy="126359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s-ES" sz="2400" b="1" kern="1200"/>
            <a:t>| </a:t>
          </a:r>
          <a:r>
            <a:rPr lang="es-ES" sz="2400" kern="1200"/>
            <a:t>Un conjunto se llama </a:t>
          </a:r>
          <a:r>
            <a:rPr lang="es-ES" sz="2400" b="1" kern="1200"/>
            <a:t>abierto</a:t>
          </a:r>
          <a:r>
            <a:rPr lang="es-ES" sz="2400" kern="1200"/>
            <a:t> si cualquier punto suyo tiene un entorno abierto que está completamente dentro del conjunto</a:t>
          </a:r>
        </a:p>
      </dsp:txBody>
      <dsp:txXfrm>
        <a:off x="61684" y="113408"/>
        <a:ext cx="8482567" cy="1140231"/>
      </dsp:txXfrm>
    </dsp:sp>
    <dsp:sp modelId="{A5BB1BF4-FD47-4F0A-93E5-ED04083D0F8B}">
      <dsp:nvSpPr>
        <dsp:cNvPr id="0" name=""/>
        <dsp:cNvSpPr/>
      </dsp:nvSpPr>
      <dsp:spPr>
        <a:xfrm>
          <a:off x="0" y="1384444"/>
          <a:ext cx="8605935" cy="126359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s-ES" sz="2400" b="1" kern="1200"/>
            <a:t>| </a:t>
          </a:r>
          <a:r>
            <a:rPr lang="es-ES" sz="2400" kern="1200"/>
            <a:t>Un punto se llama </a:t>
          </a:r>
          <a:r>
            <a:rPr lang="es-ES" sz="2400" b="1" kern="1200"/>
            <a:t>fronterizo</a:t>
          </a:r>
          <a:r>
            <a:rPr lang="es-ES" sz="2400" kern="1200"/>
            <a:t> si cualquier entorno suyo tiene puntos que pertenecen al conjunto y puntos que no le pertenecen</a:t>
          </a:r>
        </a:p>
      </dsp:txBody>
      <dsp:txXfrm>
        <a:off x="61684" y="1446128"/>
        <a:ext cx="8482567" cy="1140231"/>
      </dsp:txXfrm>
    </dsp:sp>
    <dsp:sp modelId="{B57AD473-9F54-45F1-AD0F-F21254692747}">
      <dsp:nvSpPr>
        <dsp:cNvPr id="0" name=""/>
        <dsp:cNvSpPr/>
      </dsp:nvSpPr>
      <dsp:spPr>
        <a:xfrm>
          <a:off x="0" y="2717164"/>
          <a:ext cx="8605935" cy="126359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s-ES" sz="2400" b="1" kern="1200"/>
            <a:t>| </a:t>
          </a:r>
          <a:r>
            <a:rPr lang="es-ES" sz="2400" kern="1200"/>
            <a:t>El conjunto se llama </a:t>
          </a:r>
          <a:r>
            <a:rPr lang="es-ES" sz="2400" b="1" kern="1200"/>
            <a:t>cerrado</a:t>
          </a:r>
          <a:r>
            <a:rPr lang="es-ES" sz="2400" kern="1200"/>
            <a:t> si su frontera le pertenece</a:t>
          </a:r>
        </a:p>
      </dsp:txBody>
      <dsp:txXfrm>
        <a:off x="61684" y="2778848"/>
        <a:ext cx="8482567" cy="114023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11A0CF-F653-474A-8BB9-F94CFE4D624A}">
      <dsp:nvSpPr>
        <dsp:cNvPr id="0" name=""/>
        <dsp:cNvSpPr/>
      </dsp:nvSpPr>
      <dsp:spPr>
        <a:xfrm>
          <a:off x="0" y="0"/>
          <a:ext cx="8605935" cy="144494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s-ES" sz="2700" b="1" kern="1200" dirty="0"/>
            <a:t>| Definición</a:t>
          </a:r>
          <a:r>
            <a:rPr lang="es-ES" sz="2700" kern="1200" dirty="0"/>
            <a:t>: Si </a:t>
          </a:r>
          <a14:m xmlns:a14="http://schemas.microsoft.com/office/drawing/2010/main">
            <m:oMath xmlns:m="http://schemas.openxmlformats.org/officeDocument/2006/math">
              <m:d>
                <m:dPr>
                  <m:ctrlPr>
                    <a:rPr lang="es-ES" sz="2700" i="1" kern="1200">
                      <a:latin typeface="Cambria Math" panose="02040503050406030204" pitchFamily="18" charset="0"/>
                    </a:rPr>
                  </m:ctrlPr>
                </m:dPr>
                <m:e>
                  <m:sSub>
                    <m:sSubPr>
                      <m:ctrlPr>
                        <a:rPr lang="es-ES" sz="2700" b="0" i="1" kern="1200">
                          <a:latin typeface="Cambria Math" panose="02040503050406030204" pitchFamily="18" charset="0"/>
                        </a:rPr>
                      </m:ctrlPr>
                    </m:sSubPr>
                    <m:e>
                      <m:r>
                        <a:rPr lang="es-ES" sz="2700" i="1" kern="1200">
                          <a:latin typeface="Cambria Math" panose="02040503050406030204" pitchFamily="18" charset="0"/>
                        </a:rPr>
                        <m:t>𝑋</m:t>
                      </m:r>
                    </m:e>
                    <m:sub>
                      <m:r>
                        <a:rPr lang="es-ES" sz="2700" b="0" i="1" kern="1200">
                          <a:latin typeface="Cambria Math" panose="02040503050406030204" pitchFamily="18" charset="0"/>
                        </a:rPr>
                        <m:t>1</m:t>
                      </m:r>
                    </m:sub>
                  </m:sSub>
                  <m:r>
                    <a:rPr lang="es-ES" sz="2700" i="1" kern="1200">
                      <a:latin typeface="Cambria Math" panose="02040503050406030204" pitchFamily="18" charset="0"/>
                    </a:rPr>
                    <m:t>,</m:t>
                  </m:r>
                  <m:sSub>
                    <m:sSubPr>
                      <m:ctrlPr>
                        <a:rPr lang="es-ES" sz="2700" b="0" i="1" kern="1200">
                          <a:latin typeface="Cambria Math" panose="02040503050406030204" pitchFamily="18" charset="0"/>
                        </a:rPr>
                      </m:ctrlPr>
                    </m:sSubPr>
                    <m:e>
                      <m:r>
                        <a:rPr lang="es-ES" sz="2700" i="1" kern="1200">
                          <a:latin typeface="Cambria Math" panose="02040503050406030204" pitchFamily="18" charset="0"/>
                        </a:rPr>
                        <m:t>𝑑</m:t>
                      </m:r>
                    </m:e>
                    <m:sub>
                      <m:r>
                        <a:rPr lang="es-ES" sz="2700" b="0" i="1" kern="1200">
                          <a:latin typeface="Cambria Math" panose="02040503050406030204" pitchFamily="18" charset="0"/>
                        </a:rPr>
                        <m:t>1</m:t>
                      </m:r>
                    </m:sub>
                  </m:sSub>
                </m:e>
              </m:d>
              <m:r>
                <a:rPr lang="es-ES" sz="2700" b="0" i="1" kern="1200">
                  <a:latin typeface="Cambria Math" panose="02040503050406030204" pitchFamily="18" charset="0"/>
                </a:rPr>
                <m:t>,</m:t>
              </m:r>
              <m:d>
                <m:dPr>
                  <m:ctrlPr>
                    <a:rPr lang="es-ES" sz="2700" i="1" kern="1200">
                      <a:latin typeface="Cambria Math" panose="02040503050406030204" pitchFamily="18" charset="0"/>
                    </a:rPr>
                  </m:ctrlPr>
                </m:dPr>
                <m:e>
                  <m:sSub>
                    <m:sSubPr>
                      <m:ctrlPr>
                        <a:rPr lang="es-ES" sz="2700" i="1" kern="1200">
                          <a:latin typeface="Cambria Math" panose="02040503050406030204" pitchFamily="18" charset="0"/>
                        </a:rPr>
                      </m:ctrlPr>
                    </m:sSubPr>
                    <m:e>
                      <m:r>
                        <a:rPr lang="es-ES" sz="2700" i="1" kern="1200">
                          <a:latin typeface="Cambria Math" panose="02040503050406030204" pitchFamily="18" charset="0"/>
                        </a:rPr>
                        <m:t>𝑋</m:t>
                      </m:r>
                    </m:e>
                    <m:sub>
                      <m:r>
                        <a:rPr lang="es-ES" sz="2700" b="0" i="1" kern="1200">
                          <a:latin typeface="Cambria Math" panose="02040503050406030204" pitchFamily="18" charset="0"/>
                        </a:rPr>
                        <m:t>2</m:t>
                      </m:r>
                    </m:sub>
                  </m:sSub>
                  <m:r>
                    <a:rPr lang="es-ES" sz="2700" i="1" kern="1200">
                      <a:latin typeface="Cambria Math" panose="02040503050406030204" pitchFamily="18" charset="0"/>
                    </a:rPr>
                    <m:t>,</m:t>
                  </m:r>
                  <m:sSub>
                    <m:sSubPr>
                      <m:ctrlPr>
                        <a:rPr lang="es-ES" sz="2700" i="1" kern="1200">
                          <a:latin typeface="Cambria Math" panose="02040503050406030204" pitchFamily="18" charset="0"/>
                        </a:rPr>
                      </m:ctrlPr>
                    </m:sSubPr>
                    <m:e>
                      <m:r>
                        <a:rPr lang="es-ES" sz="2700" i="1" kern="1200">
                          <a:latin typeface="Cambria Math" panose="02040503050406030204" pitchFamily="18" charset="0"/>
                        </a:rPr>
                        <m:t>𝑑</m:t>
                      </m:r>
                    </m:e>
                    <m:sub>
                      <m:r>
                        <a:rPr lang="es-ES" sz="2700" b="0" i="1" kern="1200">
                          <a:latin typeface="Cambria Math" panose="02040503050406030204" pitchFamily="18" charset="0"/>
                        </a:rPr>
                        <m:t>2</m:t>
                      </m:r>
                    </m:sub>
                  </m:sSub>
                </m:e>
              </m:d>
            </m:oMath>
          </a14:m>
          <a:r>
            <a:rPr lang="es-ES" sz="2700" kern="1200" dirty="0"/>
            <a:t> son espacios métricos, la función </a:t>
          </a:r>
          <a14:m xmlns:a14="http://schemas.microsoft.com/office/drawing/2010/main">
            <m:oMath xmlns:m="http://schemas.openxmlformats.org/officeDocument/2006/math">
              <m:r>
                <a:rPr lang="es-ES" sz="2700" b="0" i="1" kern="1200">
                  <a:latin typeface="Cambria Math" panose="02040503050406030204" pitchFamily="18" charset="0"/>
                </a:rPr>
                <m:t>𝑓</m:t>
              </m:r>
              <m:r>
                <a:rPr lang="es-ES" sz="2700" b="0" i="1" kern="1200">
                  <a:latin typeface="Cambria Math" panose="02040503050406030204" pitchFamily="18" charset="0"/>
                </a:rPr>
                <m:t>:</m:t>
              </m:r>
              <m:sSub>
                <m:sSubPr>
                  <m:ctrlPr>
                    <a:rPr lang="es-ES" sz="2700" b="0" i="1" kern="1200">
                      <a:latin typeface="Cambria Math" panose="02040503050406030204" pitchFamily="18" charset="0"/>
                    </a:rPr>
                  </m:ctrlPr>
                </m:sSubPr>
                <m:e>
                  <m:r>
                    <a:rPr lang="es-ES" sz="2700" b="0" i="1" kern="1200">
                      <a:latin typeface="Cambria Math" panose="02040503050406030204" pitchFamily="18" charset="0"/>
                    </a:rPr>
                    <m:t>𝑋</m:t>
                  </m:r>
                </m:e>
                <m:sub>
                  <m:r>
                    <a:rPr lang="es-ES" sz="2700" b="0" i="1" kern="1200">
                      <a:latin typeface="Cambria Math" panose="02040503050406030204" pitchFamily="18" charset="0"/>
                    </a:rPr>
                    <m:t>1</m:t>
                  </m:r>
                </m:sub>
              </m:sSub>
              <m:r>
                <a:rPr lang="es-ES" sz="2700" b="0" i="1" kern="1200">
                  <a:latin typeface="Cambria Math" panose="02040503050406030204" pitchFamily="18" charset="0"/>
                </a:rPr>
                <m:t>→</m:t>
              </m:r>
              <m:sSub>
                <m:sSubPr>
                  <m:ctrlPr>
                    <a:rPr lang="es-ES" sz="2700" b="0" i="1" kern="1200">
                      <a:latin typeface="Cambria Math" panose="02040503050406030204" pitchFamily="18" charset="0"/>
                    </a:rPr>
                  </m:ctrlPr>
                </m:sSubPr>
                <m:e>
                  <m:r>
                    <a:rPr lang="es-ES" sz="2700" b="0" i="1" kern="1200">
                      <a:latin typeface="Cambria Math" panose="02040503050406030204" pitchFamily="18" charset="0"/>
                    </a:rPr>
                    <m:t>𝑋</m:t>
                  </m:r>
                </m:e>
                <m:sub>
                  <m:r>
                    <a:rPr lang="es-ES" sz="2700" b="0" i="1" kern="1200">
                      <a:latin typeface="Cambria Math" panose="02040503050406030204" pitchFamily="18" charset="0"/>
                    </a:rPr>
                    <m:t>2</m:t>
                  </m:r>
                </m:sub>
              </m:sSub>
            </m:oMath>
          </a14:m>
          <a:r>
            <a:rPr lang="es-ES" sz="2700" kern="1200" dirty="0"/>
            <a:t> se llama </a:t>
          </a:r>
          <a:r>
            <a:rPr lang="es-ES" sz="2700" b="1" kern="1200" dirty="0"/>
            <a:t>continua en </a:t>
          </a:r>
          <a14:m xmlns:a14="http://schemas.microsoft.com/office/drawing/2010/main">
            <m:oMath xmlns:m="http://schemas.openxmlformats.org/officeDocument/2006/math">
              <m:r>
                <a:rPr lang="es-ES" sz="2700" b="1" i="1" kern="1200" smtClean="0">
                  <a:latin typeface="Cambria Math" panose="02040503050406030204" pitchFamily="18" charset="0"/>
                </a:rPr>
                <m:t>𝒙</m:t>
              </m:r>
              <m:r>
                <a:rPr lang="es-ES" sz="2700" b="0" i="1" kern="1200" smtClean="0">
                  <a:latin typeface="Cambria Math" panose="02040503050406030204" pitchFamily="18" charset="0"/>
                  <a:ea typeface="Cambria Math" panose="02040503050406030204" pitchFamily="18" charset="0"/>
                </a:rPr>
                <m:t>∈</m:t>
              </m:r>
              <m:sSub>
                <m:sSubPr>
                  <m:ctrlPr>
                    <a:rPr lang="es-ES" sz="2700" b="0" i="1" kern="1200" smtClean="0">
                      <a:latin typeface="Cambria Math" panose="02040503050406030204" pitchFamily="18" charset="0"/>
                      <a:ea typeface="Cambria Math" panose="02040503050406030204" pitchFamily="18" charset="0"/>
                    </a:rPr>
                  </m:ctrlPr>
                </m:sSubPr>
                <m:e>
                  <m:r>
                    <a:rPr lang="es-ES" sz="2700" b="0" i="1" kern="1200" smtClean="0">
                      <a:latin typeface="Cambria Math" panose="02040503050406030204" pitchFamily="18" charset="0"/>
                      <a:ea typeface="Cambria Math" panose="02040503050406030204" pitchFamily="18" charset="0"/>
                    </a:rPr>
                    <m:t>𝑋</m:t>
                  </m:r>
                </m:e>
                <m:sub>
                  <m:r>
                    <a:rPr lang="es-ES" sz="2700" b="0" i="1" kern="1200" smtClean="0">
                      <a:latin typeface="Cambria Math" panose="02040503050406030204" pitchFamily="18" charset="0"/>
                      <a:ea typeface="Cambria Math" panose="02040503050406030204" pitchFamily="18" charset="0"/>
                    </a:rPr>
                    <m:t>1</m:t>
                  </m:r>
                </m:sub>
              </m:sSub>
            </m:oMath>
          </a14:m>
          <a:r>
            <a:rPr lang="es-ES" sz="2700" kern="1200" dirty="0"/>
            <a:t> si y solo si</a:t>
          </a:r>
        </a:p>
      </dsp:txBody>
      <dsp:txXfrm>
        <a:off x="70537" y="70537"/>
        <a:ext cx="8464861" cy="1303875"/>
      </dsp:txXfrm>
    </dsp:sp>
    <dsp:sp modelId="{2EF7F31D-602A-410C-9E4B-B1FF9E562556}">
      <dsp:nvSpPr>
        <dsp:cNvPr id="0" name=""/>
        <dsp:cNvSpPr/>
      </dsp:nvSpPr>
      <dsp:spPr>
        <a:xfrm>
          <a:off x="0" y="1214203"/>
          <a:ext cx="8605935" cy="12198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3238" tIns="34290" rIns="192024" bIns="34290" numCol="1" spcCol="1270" anchor="t" anchorCtr="0">
          <a:noAutofit/>
        </a:bodyPr>
        <a:lstStyle/>
        <a:p>
          <a:pPr marL="228600" lvl="1" indent="-228600" algn="l" defTabSz="1200150" rtl="0">
            <a:lnSpc>
              <a:spcPct val="90000"/>
            </a:lnSpc>
            <a:spcBef>
              <a:spcPct val="0"/>
            </a:spcBef>
            <a:spcAft>
              <a:spcPct val="20000"/>
            </a:spcAft>
            <a:buChar char="•"/>
          </a:pPr>
          <a:endParaRPr lang="es-ES" sz="2700" kern="1200" dirty="0"/>
        </a:p>
        <a:p>
          <a:pPr marL="228600" lvl="1" indent="-228600" algn="l" defTabSz="1200150" rtl="0">
            <a:lnSpc>
              <a:spcPct val="90000"/>
            </a:lnSpc>
            <a:spcBef>
              <a:spcPct val="0"/>
            </a:spcBef>
            <a:spcAft>
              <a:spcPct val="20000"/>
            </a:spcAft>
            <a:buChar char="•"/>
          </a:pPr>
          <a14:m xmlns:a14="http://schemas.microsoft.com/office/drawing/2010/main">
            <m:oMath xmlns:m="http://schemas.openxmlformats.org/officeDocument/2006/math">
              <m:r>
                <a:rPr lang="es-ES" sz="2700" i="1" kern="1200" smtClean="0">
                  <a:latin typeface="Cambria Math" panose="02040503050406030204" pitchFamily="18" charset="0"/>
                </a:rPr>
                <m:t>∀</m:t>
              </m:r>
              <m:r>
                <a:rPr lang="es-ES" sz="2700" b="0" i="1" kern="1200">
                  <a:latin typeface="Cambria Math" panose="02040503050406030204" pitchFamily="18" charset="0"/>
                </a:rPr>
                <m:t> </m:t>
              </m:r>
              <m:r>
                <a:rPr lang="es-ES" sz="2700" b="0" i="1" kern="1200">
                  <a:latin typeface="Cambria Math" panose="02040503050406030204" pitchFamily="18" charset="0"/>
                </a:rPr>
                <m:t>𝜀</m:t>
              </m:r>
              <m:r>
                <a:rPr lang="es-ES" sz="2700" b="0" i="1" kern="1200">
                  <a:latin typeface="Cambria Math" panose="02040503050406030204" pitchFamily="18" charset="0"/>
                </a:rPr>
                <m:t>&gt;0 ∃ </m:t>
              </m:r>
              <m:r>
                <a:rPr lang="es-ES" sz="2700" b="0" i="1" kern="1200">
                  <a:latin typeface="Cambria Math" panose="02040503050406030204" pitchFamily="18" charset="0"/>
                </a:rPr>
                <m:t>𝛿</m:t>
              </m:r>
              <m:r>
                <a:rPr lang="es-ES" sz="2700" b="0" i="1" kern="1200">
                  <a:latin typeface="Cambria Math" panose="02040503050406030204" pitchFamily="18" charset="0"/>
                </a:rPr>
                <m:t>&gt;0:</m:t>
              </m:r>
              <m:r>
                <a:rPr lang="es-ES" sz="2700" b="0" i="1" kern="1200">
                  <a:latin typeface="Cambria Math" panose="02040503050406030204" pitchFamily="18" charset="0"/>
                </a:rPr>
                <m:t>𝑓</m:t>
              </m:r>
              <m:r>
                <a:rPr lang="es-ES" sz="2700" b="0" i="1" kern="1200">
                  <a:latin typeface="Cambria Math" panose="02040503050406030204" pitchFamily="18" charset="0"/>
                </a:rPr>
                <m:t>(</m:t>
              </m:r>
              <m:sSub>
                <m:sSubPr>
                  <m:ctrlPr>
                    <a:rPr lang="es-ES" sz="2700" b="0" i="1" kern="1200">
                      <a:latin typeface="Cambria Math" panose="02040503050406030204" pitchFamily="18" charset="0"/>
                    </a:rPr>
                  </m:ctrlPr>
                </m:sSubPr>
                <m:e>
                  <m:r>
                    <a:rPr lang="es-ES" sz="2700" b="0" i="1" kern="1200">
                      <a:latin typeface="Cambria Math" panose="02040503050406030204" pitchFamily="18" charset="0"/>
                    </a:rPr>
                    <m:t>𝐵</m:t>
                  </m:r>
                </m:e>
                <m:sub>
                  <m:r>
                    <a:rPr lang="es-ES" sz="2700" b="0" i="1" kern="1200">
                      <a:latin typeface="Cambria Math" panose="02040503050406030204" pitchFamily="18" charset="0"/>
                    </a:rPr>
                    <m:t>𝛿</m:t>
                  </m:r>
                </m:sub>
              </m:sSub>
              <m:d>
                <m:dPr>
                  <m:ctrlPr>
                    <a:rPr lang="es-ES" sz="2700" b="0" i="1" kern="1200">
                      <a:latin typeface="Cambria Math" panose="02040503050406030204" pitchFamily="18" charset="0"/>
                    </a:rPr>
                  </m:ctrlPr>
                </m:dPr>
                <m:e>
                  <m:r>
                    <a:rPr lang="es-ES" sz="2700" b="0" i="1" kern="1200">
                      <a:latin typeface="Cambria Math" panose="02040503050406030204" pitchFamily="18" charset="0"/>
                    </a:rPr>
                    <m:t>𝑥</m:t>
                  </m:r>
                </m:e>
              </m:d>
              <m:r>
                <a:rPr lang="es-ES" sz="2700" b="0" i="1" kern="1200">
                  <a:latin typeface="Cambria Math" panose="02040503050406030204" pitchFamily="18" charset="0"/>
                </a:rPr>
                <m:t>)</m:t>
              </m:r>
              <m:r>
                <m:rPr>
                  <m:nor/>
                </m:rPr>
                <a:rPr lang="es-ES" sz="2700" kern="1200"/>
                <m:t>⊂</m:t>
              </m:r>
            </m:oMath>
          </a14:m>
          <a:r>
            <a:rPr lang="es-ES" sz="2700" kern="1200" dirty="0"/>
            <a:t> </a:t>
          </a:r>
          <a14:m xmlns:a14="http://schemas.microsoft.com/office/drawing/2010/main">
            <m:oMath xmlns:m="http://schemas.openxmlformats.org/officeDocument/2006/math">
              <m:sSub>
                <m:sSubPr>
                  <m:ctrlPr>
                    <a:rPr lang="es-ES" sz="2700" i="1" kern="1200">
                      <a:latin typeface="Cambria Math" panose="02040503050406030204" pitchFamily="18" charset="0"/>
                    </a:rPr>
                  </m:ctrlPr>
                </m:sSubPr>
                <m:e>
                  <m:r>
                    <a:rPr lang="es-ES" sz="2700" i="1" kern="1200">
                      <a:latin typeface="Cambria Math" panose="02040503050406030204" pitchFamily="18" charset="0"/>
                    </a:rPr>
                    <m:t>𝐵</m:t>
                  </m:r>
                </m:e>
                <m:sub>
                  <m:r>
                    <a:rPr lang="es-ES" sz="2700" i="1" kern="1200">
                      <a:latin typeface="Cambria Math" panose="02040503050406030204" pitchFamily="18" charset="0"/>
                    </a:rPr>
                    <m:t>𝜀</m:t>
                  </m:r>
                </m:sub>
              </m:sSub>
              <m:d>
                <m:dPr>
                  <m:ctrlPr>
                    <a:rPr lang="es-ES" sz="2700" i="1" kern="1200">
                      <a:latin typeface="Cambria Math" panose="02040503050406030204" pitchFamily="18" charset="0"/>
                    </a:rPr>
                  </m:ctrlPr>
                </m:dPr>
                <m:e>
                  <m:r>
                    <a:rPr lang="es-ES" sz="2700" b="0" i="1" kern="1200">
                      <a:latin typeface="Cambria Math" panose="02040503050406030204" pitchFamily="18" charset="0"/>
                    </a:rPr>
                    <m:t>𝑓</m:t>
                  </m:r>
                  <m:r>
                    <a:rPr lang="es-ES" sz="2700" b="0" i="1" kern="1200">
                      <a:latin typeface="Cambria Math" panose="02040503050406030204" pitchFamily="18" charset="0"/>
                    </a:rPr>
                    <m:t>(</m:t>
                  </m:r>
                  <m:r>
                    <a:rPr lang="es-ES" sz="2700" i="1" kern="1200">
                      <a:latin typeface="Cambria Math" panose="02040503050406030204" pitchFamily="18" charset="0"/>
                    </a:rPr>
                    <m:t>𝑥</m:t>
                  </m:r>
                </m:e>
              </m:d>
              <m:r>
                <a:rPr lang="es-ES" sz="2700" i="1" kern="1200">
                  <a:latin typeface="Cambria Math" panose="02040503050406030204" pitchFamily="18" charset="0"/>
                </a:rPr>
                <m:t>)</m:t>
              </m:r>
            </m:oMath>
          </a14:m>
          <a:endParaRPr lang="es-ES" sz="2700" kern="1200" dirty="0"/>
        </a:p>
      </dsp:txBody>
      <dsp:txXfrm>
        <a:off x="0" y="1214203"/>
        <a:ext cx="8605935" cy="1219884"/>
      </dsp:txXfrm>
    </dsp:sp>
    <dsp:sp modelId="{320457E1-7580-4E30-AB89-A1413C2262F3}">
      <dsp:nvSpPr>
        <dsp:cNvPr id="0" name=""/>
        <dsp:cNvSpPr/>
      </dsp:nvSpPr>
      <dsp:spPr>
        <a:xfrm>
          <a:off x="0" y="2456519"/>
          <a:ext cx="8605935" cy="144494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s-ES" sz="2700" b="1" kern="1200" dirty="0"/>
            <a:t>| Definición</a:t>
          </a:r>
          <a:r>
            <a:rPr lang="es-ES" sz="2700" kern="1200" dirty="0"/>
            <a:t>: la función </a:t>
          </a:r>
          <a14:m xmlns:a14="http://schemas.microsoft.com/office/drawing/2010/main">
            <m:oMath xmlns:m="http://schemas.openxmlformats.org/officeDocument/2006/math">
              <m:r>
                <a:rPr lang="es-ES" sz="2700" b="0" i="1" kern="1200">
                  <a:latin typeface="Cambria Math" panose="02040503050406030204" pitchFamily="18" charset="0"/>
                </a:rPr>
                <m:t>𝑓</m:t>
              </m:r>
              <m:r>
                <a:rPr lang="es-ES" sz="2700" b="0" i="1" kern="1200">
                  <a:latin typeface="Cambria Math" panose="02040503050406030204" pitchFamily="18" charset="0"/>
                </a:rPr>
                <m:t>:</m:t>
              </m:r>
              <m:sSub>
                <m:sSubPr>
                  <m:ctrlPr>
                    <a:rPr lang="es-ES" sz="2700" b="0" i="1" kern="1200">
                      <a:latin typeface="Cambria Math" panose="02040503050406030204" pitchFamily="18" charset="0"/>
                    </a:rPr>
                  </m:ctrlPr>
                </m:sSubPr>
                <m:e>
                  <m:r>
                    <a:rPr lang="es-ES" sz="2700" b="0" i="1" kern="1200">
                      <a:latin typeface="Cambria Math" panose="02040503050406030204" pitchFamily="18" charset="0"/>
                    </a:rPr>
                    <m:t>𝑋</m:t>
                  </m:r>
                </m:e>
                <m:sub>
                  <m:r>
                    <a:rPr lang="es-ES" sz="2700" b="0" i="1" kern="1200">
                      <a:latin typeface="Cambria Math" panose="02040503050406030204" pitchFamily="18" charset="0"/>
                    </a:rPr>
                    <m:t>1</m:t>
                  </m:r>
                </m:sub>
              </m:sSub>
              <m:r>
                <a:rPr lang="es-ES" sz="2700" b="0" i="1" kern="1200">
                  <a:latin typeface="Cambria Math" panose="02040503050406030204" pitchFamily="18" charset="0"/>
                </a:rPr>
                <m:t>→</m:t>
              </m:r>
              <m:sSub>
                <m:sSubPr>
                  <m:ctrlPr>
                    <a:rPr lang="es-ES" sz="2700" b="0" i="1" kern="1200">
                      <a:latin typeface="Cambria Math" panose="02040503050406030204" pitchFamily="18" charset="0"/>
                    </a:rPr>
                  </m:ctrlPr>
                </m:sSubPr>
                <m:e>
                  <m:r>
                    <a:rPr lang="es-ES" sz="2700" b="0" i="1" kern="1200">
                      <a:latin typeface="Cambria Math" panose="02040503050406030204" pitchFamily="18" charset="0"/>
                    </a:rPr>
                    <m:t>𝑋</m:t>
                  </m:r>
                </m:e>
                <m:sub>
                  <m:r>
                    <a:rPr lang="es-ES" sz="2700" b="0" i="1" kern="1200">
                      <a:latin typeface="Cambria Math" panose="02040503050406030204" pitchFamily="18" charset="0"/>
                    </a:rPr>
                    <m:t>2</m:t>
                  </m:r>
                </m:sub>
              </m:sSub>
            </m:oMath>
          </a14:m>
          <a:r>
            <a:rPr lang="es-ES" sz="2700" kern="1200" dirty="0"/>
            <a:t> se llama </a:t>
          </a:r>
          <a:r>
            <a:rPr lang="es-ES" sz="2700" b="1" kern="1200" dirty="0"/>
            <a:t>continua</a:t>
          </a:r>
          <a:r>
            <a:rPr lang="es-ES" sz="2700" kern="1200" dirty="0"/>
            <a:t> si lo es en todos los puntos de su dominio</a:t>
          </a:r>
        </a:p>
      </dsp:txBody>
      <dsp:txXfrm>
        <a:off x="70537" y="2527056"/>
        <a:ext cx="8464861" cy="130387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11A0CF-F653-474A-8BB9-F94CFE4D624A}">
      <dsp:nvSpPr>
        <dsp:cNvPr id="0" name=""/>
        <dsp:cNvSpPr/>
      </dsp:nvSpPr>
      <dsp:spPr>
        <a:xfrm>
          <a:off x="0" y="0"/>
          <a:ext cx="8605935" cy="12168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s-ES" sz="2700" b="1" kern="1200" dirty="0"/>
            <a:t>| Definición</a:t>
          </a:r>
          <a:r>
            <a:rPr lang="es-ES" sz="2700" kern="1200" dirty="0"/>
            <a:t>: Una sucesión de puntos </a:t>
          </a:r>
          <a14:m xmlns:a14="http://schemas.microsoft.com/office/drawing/2010/main">
            <m:oMath xmlns:m="http://schemas.openxmlformats.org/officeDocument/2006/math">
              <m:sSub>
                <m:sSubPr>
                  <m:ctrlPr>
                    <a:rPr lang="es-ES" sz="2700" b="0" i="1" kern="1200">
                      <a:latin typeface="Cambria Math" panose="02040503050406030204" pitchFamily="18" charset="0"/>
                    </a:rPr>
                  </m:ctrlPr>
                </m:sSubPr>
                <m:e>
                  <m:r>
                    <a:rPr lang="es-ES" sz="2700" b="0" i="1" kern="1200" smtClean="0">
                      <a:latin typeface="Cambria Math" panose="02040503050406030204" pitchFamily="18" charset="0"/>
                    </a:rPr>
                    <m:t>𝑥</m:t>
                  </m:r>
                </m:e>
                <m:sub>
                  <m:r>
                    <a:rPr lang="es-ES" sz="2700" b="0" i="1" kern="1200">
                      <a:latin typeface="Cambria Math" panose="02040503050406030204" pitchFamily="18" charset="0"/>
                    </a:rPr>
                    <m:t>1</m:t>
                  </m:r>
                </m:sub>
              </m:sSub>
              <m:r>
                <a:rPr lang="es-ES" sz="2700" b="0" i="1" kern="1200" smtClean="0">
                  <a:latin typeface="Cambria Math" panose="02040503050406030204" pitchFamily="18" charset="0"/>
                </a:rPr>
                <m:t>,</m:t>
              </m:r>
              <m:sSub>
                <m:sSubPr>
                  <m:ctrlPr>
                    <a:rPr lang="es-ES" sz="2700" b="0" i="1" kern="1200">
                      <a:latin typeface="Cambria Math" panose="02040503050406030204" pitchFamily="18" charset="0"/>
                    </a:rPr>
                  </m:ctrlPr>
                </m:sSubPr>
                <m:e>
                  <m:r>
                    <a:rPr lang="es-ES" sz="2700" b="0" i="1" kern="1200" smtClean="0">
                      <a:latin typeface="Cambria Math" panose="02040503050406030204" pitchFamily="18" charset="0"/>
                    </a:rPr>
                    <m:t>𝑥</m:t>
                  </m:r>
                </m:e>
                <m:sub>
                  <m:r>
                    <a:rPr lang="es-ES" sz="2700" b="0" i="1" kern="1200">
                      <a:latin typeface="Cambria Math" panose="02040503050406030204" pitchFamily="18" charset="0"/>
                    </a:rPr>
                    <m:t>2</m:t>
                  </m:r>
                </m:sub>
              </m:sSub>
              <m:r>
                <a:rPr lang="es-ES" sz="2700" b="0" i="1" kern="1200" smtClean="0">
                  <a:latin typeface="Cambria Math" panose="02040503050406030204" pitchFamily="18" charset="0"/>
                </a:rPr>
                <m:t>, </m:t>
              </m:r>
              <m:sSub>
                <m:sSubPr>
                  <m:ctrlPr>
                    <a:rPr lang="es-ES" sz="2700" b="0" i="1" kern="1200" smtClean="0">
                      <a:latin typeface="Cambria Math" panose="02040503050406030204" pitchFamily="18" charset="0"/>
                    </a:rPr>
                  </m:ctrlPr>
                </m:sSubPr>
                <m:e>
                  <m:r>
                    <a:rPr lang="es-ES" sz="2700" b="0" i="1" kern="1200" smtClean="0">
                      <a:latin typeface="Cambria Math" panose="02040503050406030204" pitchFamily="18" charset="0"/>
                    </a:rPr>
                    <m:t>𝑥</m:t>
                  </m:r>
                </m:e>
                <m:sub>
                  <m:r>
                    <a:rPr lang="es-ES" sz="2700" b="0" i="1" kern="1200" smtClean="0">
                      <a:latin typeface="Cambria Math" panose="02040503050406030204" pitchFamily="18" charset="0"/>
                    </a:rPr>
                    <m:t>3</m:t>
                  </m:r>
                </m:sub>
              </m:sSub>
              <m:r>
                <a:rPr lang="es-ES" sz="2700" b="0" i="1" kern="1200" smtClean="0">
                  <a:latin typeface="Cambria Math" panose="02040503050406030204" pitchFamily="18" charset="0"/>
                </a:rPr>
                <m:t>,…</m:t>
              </m:r>
            </m:oMath>
          </a14:m>
          <a:r>
            <a:rPr lang="es-ES" sz="2700" kern="1200" dirty="0"/>
            <a:t>  </a:t>
          </a:r>
          <a:r>
            <a:rPr lang="es-ES" sz="2700" b="1" kern="1200" dirty="0"/>
            <a:t>converge al punto </a:t>
          </a:r>
          <a14:m xmlns:a14="http://schemas.microsoft.com/office/drawing/2010/main">
            <m:oMath xmlns:m="http://schemas.openxmlformats.org/officeDocument/2006/math">
              <m:r>
                <a:rPr lang="es-ES" sz="2700" b="1" i="1" kern="1200" smtClean="0">
                  <a:latin typeface="Cambria Math" panose="02040503050406030204" pitchFamily="18" charset="0"/>
                </a:rPr>
                <m:t>𝒙</m:t>
              </m:r>
              <m:r>
                <a:rPr lang="es-ES" sz="2700" b="0" i="1" kern="1200" smtClean="0">
                  <a:latin typeface="Cambria Math" panose="02040503050406030204" pitchFamily="18" charset="0"/>
                  <a:ea typeface="Cambria Math" panose="02040503050406030204" pitchFamily="18" charset="0"/>
                </a:rPr>
                <m:t>∈</m:t>
              </m:r>
              <m:r>
                <a:rPr lang="es-ES" sz="2700" b="0" i="1" kern="1200" smtClean="0">
                  <a:latin typeface="Cambria Math" panose="02040503050406030204" pitchFamily="18" charset="0"/>
                  <a:ea typeface="Cambria Math" panose="02040503050406030204" pitchFamily="18" charset="0"/>
                </a:rPr>
                <m:t>𝑋</m:t>
              </m:r>
            </m:oMath>
          </a14:m>
          <a:r>
            <a:rPr lang="es-ES" sz="2700" kern="1200" dirty="0"/>
            <a:t> si</a:t>
          </a:r>
        </a:p>
      </dsp:txBody>
      <dsp:txXfrm>
        <a:off x="59399" y="59399"/>
        <a:ext cx="8487137" cy="1098002"/>
      </dsp:txXfrm>
    </dsp:sp>
    <dsp:sp modelId="{2EF7F31D-602A-410C-9E4B-B1FF9E562556}">
      <dsp:nvSpPr>
        <dsp:cNvPr id="0" name=""/>
        <dsp:cNvSpPr/>
      </dsp:nvSpPr>
      <dsp:spPr>
        <a:xfrm>
          <a:off x="0" y="1260547"/>
          <a:ext cx="8605935" cy="12198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3238" tIns="34290" rIns="192024" bIns="34290" numCol="1" spcCol="1270" anchor="t" anchorCtr="0">
          <a:noAutofit/>
        </a:bodyPr>
        <a:lstStyle/>
        <a:p>
          <a:pPr marL="228600" lvl="1" indent="-228600" algn="l" defTabSz="1200150" rtl="0">
            <a:lnSpc>
              <a:spcPct val="90000"/>
            </a:lnSpc>
            <a:spcBef>
              <a:spcPct val="0"/>
            </a:spcBef>
            <a:spcAft>
              <a:spcPct val="20000"/>
            </a:spcAft>
            <a:buChar char="•"/>
          </a:pPr>
          <a:endParaRPr lang="es-ES" sz="2700" kern="1200" dirty="0"/>
        </a:p>
        <a:p>
          <a:pPr marL="228600" lvl="1" indent="-228600" algn="l" defTabSz="1200150" rtl="0">
            <a:lnSpc>
              <a:spcPct val="90000"/>
            </a:lnSpc>
            <a:spcBef>
              <a:spcPct val="0"/>
            </a:spcBef>
            <a:spcAft>
              <a:spcPct val="20000"/>
            </a:spcAft>
            <a:buChar char="•"/>
          </a:pPr>
          <a14:m xmlns:a14="http://schemas.microsoft.com/office/drawing/2010/main">
            <m:oMath xmlns:m="http://schemas.openxmlformats.org/officeDocument/2006/math">
              <m:r>
                <a:rPr lang="es-ES" sz="2700" i="1" kern="1200" smtClean="0">
                  <a:latin typeface="Cambria Math" panose="02040503050406030204" pitchFamily="18" charset="0"/>
                </a:rPr>
                <m:t>∀</m:t>
              </m:r>
              <m:r>
                <a:rPr lang="es-ES" sz="2700" b="0" i="1" kern="1200">
                  <a:latin typeface="Cambria Math" panose="02040503050406030204" pitchFamily="18" charset="0"/>
                </a:rPr>
                <m:t> </m:t>
              </m:r>
              <m:r>
                <a:rPr lang="es-ES" sz="2700" b="0" i="1" kern="1200">
                  <a:latin typeface="Cambria Math" panose="02040503050406030204" pitchFamily="18" charset="0"/>
                </a:rPr>
                <m:t>𝜀</m:t>
              </m:r>
              <m:r>
                <a:rPr lang="es-ES" sz="2700" b="0" i="1" kern="1200">
                  <a:latin typeface="Cambria Math" panose="02040503050406030204" pitchFamily="18" charset="0"/>
                </a:rPr>
                <m:t>&gt;0 ∃ </m:t>
              </m:r>
              <m:r>
                <a:rPr lang="es-ES" sz="2700" b="0" i="1" kern="1200" smtClean="0">
                  <a:latin typeface="Cambria Math" panose="02040503050406030204" pitchFamily="18" charset="0"/>
                </a:rPr>
                <m:t>𝑁</m:t>
              </m:r>
              <m:r>
                <a:rPr lang="es-ES" sz="2700" b="0" i="1" kern="1200" smtClean="0">
                  <a:latin typeface="Cambria Math" panose="02040503050406030204" pitchFamily="18" charset="0"/>
                </a:rPr>
                <m:t> ∀ </m:t>
              </m:r>
              <m:r>
                <a:rPr lang="es-ES" sz="2700" b="0" i="1" kern="1200" smtClean="0">
                  <a:latin typeface="Cambria Math" panose="02040503050406030204" pitchFamily="18" charset="0"/>
                </a:rPr>
                <m:t>𝑛</m:t>
              </m:r>
              <m:r>
                <a:rPr lang="es-ES" sz="2700" b="0" i="1" kern="1200">
                  <a:latin typeface="Cambria Math" panose="02040503050406030204" pitchFamily="18" charset="0"/>
                </a:rPr>
                <m:t>&gt;</m:t>
              </m:r>
              <m:r>
                <a:rPr lang="es-ES" sz="2700" b="0" i="1" kern="1200" smtClean="0">
                  <a:latin typeface="Cambria Math" panose="02040503050406030204" pitchFamily="18" charset="0"/>
                </a:rPr>
                <m:t>𝑁</m:t>
              </m:r>
              <m:r>
                <a:rPr lang="es-ES" sz="2700" b="0" i="1" kern="1200">
                  <a:latin typeface="Cambria Math" panose="02040503050406030204" pitchFamily="18" charset="0"/>
                </a:rPr>
                <m:t>:</m:t>
              </m:r>
              <m:sSub>
                <m:sSubPr>
                  <m:ctrlPr>
                    <a:rPr lang="es-ES" sz="2700" b="0" i="1" kern="1200" smtClean="0">
                      <a:latin typeface="Cambria Math" panose="02040503050406030204" pitchFamily="18" charset="0"/>
                    </a:rPr>
                  </m:ctrlPr>
                </m:sSubPr>
                <m:e>
                  <m:r>
                    <a:rPr lang="es-ES" sz="2700" b="0" i="1" kern="1200" smtClean="0">
                      <a:latin typeface="Cambria Math" panose="02040503050406030204" pitchFamily="18" charset="0"/>
                    </a:rPr>
                    <m:t>𝑥</m:t>
                  </m:r>
                </m:e>
                <m:sub>
                  <m:r>
                    <a:rPr lang="es-ES" sz="2700" b="0" i="1" kern="1200" smtClean="0">
                      <a:latin typeface="Cambria Math" panose="02040503050406030204" pitchFamily="18" charset="0"/>
                    </a:rPr>
                    <m:t>𝑛</m:t>
                  </m:r>
                </m:sub>
              </m:sSub>
              <m:r>
                <m:rPr>
                  <m:nor/>
                </m:rPr>
                <a:rPr lang="es-ES" sz="2700" kern="1200"/>
                <m:t>⊂</m:t>
              </m:r>
            </m:oMath>
          </a14:m>
          <a:r>
            <a:rPr lang="es-ES" sz="2700" kern="1200" dirty="0"/>
            <a:t> </a:t>
          </a:r>
          <a14:m xmlns:a14="http://schemas.microsoft.com/office/drawing/2010/main">
            <m:oMath xmlns:m="http://schemas.openxmlformats.org/officeDocument/2006/math">
              <m:sSub>
                <m:sSubPr>
                  <m:ctrlPr>
                    <a:rPr lang="es-ES" sz="2700" i="1" kern="1200">
                      <a:latin typeface="Cambria Math" panose="02040503050406030204" pitchFamily="18" charset="0"/>
                    </a:rPr>
                  </m:ctrlPr>
                </m:sSubPr>
                <m:e>
                  <m:r>
                    <a:rPr lang="es-ES" sz="2700" i="1" kern="1200">
                      <a:latin typeface="Cambria Math" panose="02040503050406030204" pitchFamily="18" charset="0"/>
                    </a:rPr>
                    <m:t>𝐵</m:t>
                  </m:r>
                </m:e>
                <m:sub>
                  <m:r>
                    <a:rPr lang="es-ES" sz="2700" i="1" kern="1200">
                      <a:latin typeface="Cambria Math" panose="02040503050406030204" pitchFamily="18" charset="0"/>
                    </a:rPr>
                    <m:t>𝜀</m:t>
                  </m:r>
                </m:sub>
              </m:sSub>
              <m:r>
                <a:rPr lang="es-ES" sz="2700" i="1" kern="1200" smtClean="0">
                  <a:latin typeface="Cambria Math" panose="02040503050406030204" pitchFamily="18" charset="0"/>
                </a:rPr>
                <m:t>(</m:t>
              </m:r>
              <m:r>
                <a:rPr lang="es-ES" sz="2700" b="0" i="1" kern="1200" smtClean="0">
                  <a:latin typeface="Cambria Math" panose="02040503050406030204" pitchFamily="18" charset="0"/>
                </a:rPr>
                <m:t>𝑥</m:t>
              </m:r>
              <m:r>
                <a:rPr lang="es-ES" sz="2700" i="1" kern="1200">
                  <a:latin typeface="Cambria Math" panose="02040503050406030204" pitchFamily="18" charset="0"/>
                </a:rPr>
                <m:t>)</m:t>
              </m:r>
            </m:oMath>
          </a14:m>
          <a:endParaRPr lang="es-ES" sz="2700" kern="1200" dirty="0"/>
        </a:p>
      </dsp:txBody>
      <dsp:txXfrm>
        <a:off x="0" y="1260547"/>
        <a:ext cx="8605935" cy="1219884"/>
      </dsp:txXfrm>
    </dsp:sp>
    <dsp:sp modelId="{320457E1-7580-4E30-AB89-A1413C2262F3}">
      <dsp:nvSpPr>
        <dsp:cNvPr id="0" name=""/>
        <dsp:cNvSpPr/>
      </dsp:nvSpPr>
      <dsp:spPr>
        <a:xfrm>
          <a:off x="0" y="2456519"/>
          <a:ext cx="8605935" cy="12168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s-ES" sz="2700" kern="1200" dirty="0"/>
            <a:t>Tal sucesión se llama </a:t>
          </a:r>
          <a:r>
            <a:rPr lang="es-ES" sz="2700" b="1" kern="1200" dirty="0"/>
            <a:t>convergente</a:t>
          </a:r>
        </a:p>
      </dsp:txBody>
      <dsp:txXfrm>
        <a:off x="59399" y="2515918"/>
        <a:ext cx="8487137" cy="109800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3EB3D6-D070-4174-B396-076DED55EE46}">
      <dsp:nvSpPr>
        <dsp:cNvPr id="0" name=""/>
        <dsp:cNvSpPr/>
      </dsp:nvSpPr>
      <dsp:spPr>
        <a:xfrm>
          <a:off x="0" y="0"/>
          <a:ext cx="8605935" cy="12168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s-ES" sz="2700" b="1" kern="1200" dirty="0"/>
            <a:t>| Definición</a:t>
          </a:r>
          <a:r>
            <a:rPr lang="es-ES" sz="2700" kern="1200" dirty="0"/>
            <a:t>: El espacio </a:t>
          </a:r>
          <a14:m xmlns:a14="http://schemas.microsoft.com/office/drawing/2010/main">
            <m:oMath xmlns:m="http://schemas.openxmlformats.org/officeDocument/2006/math">
              <m:r>
                <a:rPr lang="es-ES" sz="2700" b="0" i="1" kern="1200">
                  <a:latin typeface="Cambria Math" panose="02040503050406030204" pitchFamily="18" charset="0"/>
                </a:rPr>
                <m:t>𝑋</m:t>
              </m:r>
            </m:oMath>
          </a14:m>
          <a:r>
            <a:rPr lang="es-ES" sz="2700" kern="1200" dirty="0"/>
            <a:t> se llama </a:t>
          </a:r>
          <a:r>
            <a:rPr lang="es-ES" sz="2700" b="1" kern="1200" dirty="0"/>
            <a:t>completo </a:t>
          </a:r>
          <a:r>
            <a:rPr lang="es-ES" sz="2700" kern="1200" dirty="0"/>
            <a:t>si cualquier sucesión de </a:t>
          </a:r>
          <a:r>
            <a:rPr lang="es-ES" sz="2700" kern="1200" dirty="0" err="1"/>
            <a:t>Cauchí</a:t>
          </a:r>
          <a:r>
            <a:rPr lang="es-ES" sz="2700" kern="1200" dirty="0"/>
            <a:t> converge, es decir</a:t>
          </a:r>
        </a:p>
      </dsp:txBody>
      <dsp:txXfrm>
        <a:off x="59399" y="59399"/>
        <a:ext cx="8487137" cy="1098002"/>
      </dsp:txXfrm>
    </dsp:sp>
    <dsp:sp modelId="{55153998-9977-4703-A486-BF749938B674}">
      <dsp:nvSpPr>
        <dsp:cNvPr id="0" name=""/>
        <dsp:cNvSpPr/>
      </dsp:nvSpPr>
      <dsp:spPr>
        <a:xfrm>
          <a:off x="0" y="1224134"/>
          <a:ext cx="8605935"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3238" tIns="34290" rIns="192024" bIns="34290" numCol="1" spcCol="1270" anchor="t" anchorCtr="0">
          <a:noAutofit/>
        </a:bodyPr>
        <a:lstStyle/>
        <a:p>
          <a:pPr marL="228600" lvl="1" indent="-228600" algn="l" defTabSz="1200150" rtl="0">
            <a:lnSpc>
              <a:spcPct val="90000"/>
            </a:lnSpc>
            <a:spcBef>
              <a:spcPct val="0"/>
            </a:spcBef>
            <a:spcAft>
              <a:spcPct val="20000"/>
            </a:spcAft>
            <a:buChar char="•"/>
          </a:pPr>
          <a14:m xmlns:a14="http://schemas.microsoft.com/office/drawing/2010/main">
            <m:oMath xmlns:m="http://schemas.openxmlformats.org/officeDocument/2006/math">
              <m:func>
                <m:funcPr>
                  <m:ctrlPr>
                    <a:rPr lang="es-ES" sz="2700" i="1" kern="1200" smtClean="0">
                      <a:latin typeface="Cambria Math" panose="02040503050406030204" pitchFamily="18" charset="0"/>
                    </a:rPr>
                  </m:ctrlPr>
                </m:funcPr>
                <m:fName>
                  <m:limLow>
                    <m:limLowPr>
                      <m:ctrlPr>
                        <a:rPr lang="es-ES" sz="2700" i="1" kern="1200">
                          <a:latin typeface="Cambria Math" panose="02040503050406030204" pitchFamily="18" charset="0"/>
                        </a:rPr>
                      </m:ctrlPr>
                    </m:limLowPr>
                    <m:e>
                      <m:r>
                        <m:rPr>
                          <m:sty m:val="p"/>
                        </m:rPr>
                        <a:rPr lang="es-ES" sz="2700" i="0" kern="1200">
                          <a:latin typeface="Cambria Math" panose="02040503050406030204" pitchFamily="18" charset="0"/>
                        </a:rPr>
                        <m:t>lim</m:t>
                      </m:r>
                    </m:e>
                    <m:lim>
                      <m:r>
                        <a:rPr lang="es-ES" sz="2700" b="0" i="1" kern="1200">
                          <a:latin typeface="Cambria Math" panose="02040503050406030204" pitchFamily="18" charset="0"/>
                        </a:rPr>
                        <m:t>𝑚</m:t>
                      </m:r>
                      <m:r>
                        <a:rPr lang="es-ES" sz="2700" b="0" i="1" kern="1200">
                          <a:latin typeface="Cambria Math" panose="02040503050406030204" pitchFamily="18" charset="0"/>
                        </a:rPr>
                        <m:t>,</m:t>
                      </m:r>
                      <m:r>
                        <a:rPr lang="es-ES" sz="2700" b="0" i="1" kern="1200">
                          <a:latin typeface="Cambria Math" panose="02040503050406030204" pitchFamily="18" charset="0"/>
                        </a:rPr>
                        <m:t>𝑛</m:t>
                      </m:r>
                      <m:r>
                        <a:rPr lang="es-ES" sz="2700" b="0" i="1" kern="1200">
                          <a:latin typeface="Cambria Math" panose="02040503050406030204" pitchFamily="18" charset="0"/>
                        </a:rPr>
                        <m:t>→∞</m:t>
                      </m:r>
                    </m:lim>
                  </m:limLow>
                </m:fName>
                <m:e>
                  <m:r>
                    <a:rPr lang="es-ES" sz="2700" b="0" i="1" kern="1200">
                      <a:latin typeface="Cambria Math" panose="02040503050406030204" pitchFamily="18" charset="0"/>
                    </a:rPr>
                    <m:t>𝑑</m:t>
                  </m:r>
                  <m:d>
                    <m:dPr>
                      <m:ctrlPr>
                        <a:rPr lang="es-ES" sz="2700" b="0" i="1" kern="1200">
                          <a:latin typeface="Cambria Math" panose="02040503050406030204" pitchFamily="18" charset="0"/>
                        </a:rPr>
                      </m:ctrlPr>
                    </m:dPr>
                    <m:e>
                      <m:sSub>
                        <m:sSubPr>
                          <m:ctrlPr>
                            <a:rPr lang="es-ES" sz="2700" b="0" i="1" kern="1200">
                              <a:latin typeface="Cambria Math" panose="02040503050406030204" pitchFamily="18" charset="0"/>
                            </a:rPr>
                          </m:ctrlPr>
                        </m:sSubPr>
                        <m:e>
                          <m:r>
                            <a:rPr lang="es-ES" sz="2700" b="0" i="1" kern="1200">
                              <a:latin typeface="Cambria Math" panose="02040503050406030204" pitchFamily="18" charset="0"/>
                            </a:rPr>
                            <m:t>𝑥</m:t>
                          </m:r>
                        </m:e>
                        <m:sub>
                          <m:r>
                            <a:rPr lang="es-ES" sz="2700" b="0" i="1" kern="1200">
                              <a:latin typeface="Cambria Math" panose="02040503050406030204" pitchFamily="18" charset="0"/>
                            </a:rPr>
                            <m:t>𝑛</m:t>
                          </m:r>
                        </m:sub>
                      </m:sSub>
                      <m:r>
                        <a:rPr lang="es-ES" sz="2700" b="0" i="1" kern="1200">
                          <a:latin typeface="Cambria Math" panose="02040503050406030204" pitchFamily="18" charset="0"/>
                        </a:rPr>
                        <m:t>, </m:t>
                      </m:r>
                      <m:sSub>
                        <m:sSubPr>
                          <m:ctrlPr>
                            <a:rPr lang="es-ES" sz="2700" b="0" i="1" kern="1200">
                              <a:latin typeface="Cambria Math" panose="02040503050406030204" pitchFamily="18" charset="0"/>
                            </a:rPr>
                          </m:ctrlPr>
                        </m:sSubPr>
                        <m:e>
                          <m:r>
                            <a:rPr lang="es-ES" sz="2700" b="0" i="1" kern="1200">
                              <a:latin typeface="Cambria Math" panose="02040503050406030204" pitchFamily="18" charset="0"/>
                            </a:rPr>
                            <m:t>𝑥</m:t>
                          </m:r>
                        </m:e>
                        <m:sub>
                          <m:r>
                            <a:rPr lang="es-ES" sz="2700" b="0" i="1" kern="1200">
                              <a:latin typeface="Cambria Math" panose="02040503050406030204" pitchFamily="18" charset="0"/>
                            </a:rPr>
                            <m:t>𝑚</m:t>
                          </m:r>
                        </m:sub>
                      </m:sSub>
                    </m:e>
                  </m:d>
                  <m:r>
                    <a:rPr lang="es-ES" sz="2700" b="0" i="1" kern="1200">
                      <a:latin typeface="Cambria Math" panose="02040503050406030204" pitchFamily="18" charset="0"/>
                    </a:rPr>
                    <m:t>=0⇒ </m:t>
                  </m:r>
                  <m:func>
                    <m:funcPr>
                      <m:ctrlPr>
                        <a:rPr lang="es-ES" sz="2700" b="0" i="1" kern="1200">
                          <a:latin typeface="Cambria Math" panose="02040503050406030204" pitchFamily="18" charset="0"/>
                        </a:rPr>
                      </m:ctrlPr>
                    </m:funcPr>
                    <m:fName>
                      <m:r>
                        <a:rPr lang="es-ES" sz="2700" i="1" kern="1200">
                          <a:latin typeface="Cambria Math" panose="02040503050406030204" pitchFamily="18" charset="0"/>
                        </a:rPr>
                        <m:t>∃</m:t>
                      </m:r>
                      <m:limLow>
                        <m:limLowPr>
                          <m:ctrlPr>
                            <a:rPr lang="es-ES" sz="2700" b="0" i="1" kern="1200">
                              <a:latin typeface="Cambria Math" panose="02040503050406030204" pitchFamily="18" charset="0"/>
                            </a:rPr>
                          </m:ctrlPr>
                        </m:limLowPr>
                        <m:e>
                          <m:r>
                            <m:rPr>
                              <m:sty m:val="p"/>
                            </m:rPr>
                            <a:rPr lang="es-ES" sz="2700" b="0" i="0" kern="1200">
                              <a:latin typeface="Cambria Math" panose="02040503050406030204" pitchFamily="18" charset="0"/>
                            </a:rPr>
                            <m:t>lim</m:t>
                          </m:r>
                        </m:e>
                        <m:lim>
                          <m:r>
                            <a:rPr lang="es-ES" sz="2700" b="0" i="1" kern="1200">
                              <a:latin typeface="Cambria Math" panose="02040503050406030204" pitchFamily="18" charset="0"/>
                            </a:rPr>
                            <m:t>𝑛</m:t>
                          </m:r>
                          <m:r>
                            <a:rPr lang="es-ES" sz="2700" i="1" kern="1200">
                              <a:latin typeface="Cambria Math" panose="02040503050406030204" pitchFamily="18" charset="0"/>
                            </a:rPr>
                            <m:t>→∞</m:t>
                          </m:r>
                        </m:lim>
                      </m:limLow>
                    </m:fName>
                    <m:e>
                      <m:sSub>
                        <m:sSubPr>
                          <m:ctrlPr>
                            <a:rPr lang="es-ES" sz="2700" b="0" i="1" kern="1200">
                              <a:latin typeface="Cambria Math" panose="02040503050406030204" pitchFamily="18" charset="0"/>
                            </a:rPr>
                          </m:ctrlPr>
                        </m:sSubPr>
                        <m:e>
                          <m:r>
                            <a:rPr lang="es-ES" sz="2700" b="0" i="1" kern="1200">
                              <a:latin typeface="Cambria Math" panose="02040503050406030204" pitchFamily="18" charset="0"/>
                            </a:rPr>
                            <m:t>𝑥</m:t>
                          </m:r>
                        </m:e>
                        <m:sub>
                          <m:r>
                            <a:rPr lang="es-ES" sz="2700" b="0" i="1" kern="1200">
                              <a:latin typeface="Cambria Math" panose="02040503050406030204" pitchFamily="18" charset="0"/>
                            </a:rPr>
                            <m:t>𝑛</m:t>
                          </m:r>
                        </m:sub>
                      </m:sSub>
                    </m:e>
                  </m:func>
                </m:e>
              </m:func>
            </m:oMath>
          </a14:m>
          <a:endParaRPr lang="es-ES" sz="2700" kern="1200" dirty="0"/>
        </a:p>
      </dsp:txBody>
      <dsp:txXfrm>
        <a:off x="0" y="1224134"/>
        <a:ext cx="8605935" cy="10764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CB2280-95DB-4AA1-A279-3F229DF31910}">
      <dsp:nvSpPr>
        <dsp:cNvPr id="0" name=""/>
        <dsp:cNvSpPr/>
      </dsp:nvSpPr>
      <dsp:spPr>
        <a:xfrm>
          <a:off x="0" y="72004"/>
          <a:ext cx="8605935" cy="12168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s-ES" sz="2700" i="0" kern="1200" smtClean="0">
                    <a:latin typeface="Cambria Math" panose="02040503050406030204" pitchFamily="18" charset="0"/>
                  </a:rPr>
                  <m:t>|</m:t>
                </m:r>
                <m:r>
                  <a:rPr lang="es-ES" sz="2700" b="0" i="0" kern="1200">
                    <a:latin typeface="Cambria Math" panose="02040503050406030204" pitchFamily="18" charset="0"/>
                  </a:rPr>
                  <m:t> </m:t>
                </m:r>
                <m:r>
                  <m:rPr>
                    <m:sty m:val="p"/>
                  </m:rPr>
                  <a:rPr lang="es-ES" sz="2700" b="0" i="0" kern="1200">
                    <a:latin typeface="Cambria Math" panose="02040503050406030204" pitchFamily="18" charset="0"/>
                  </a:rPr>
                  <m:t>Definici</m:t>
                </m:r>
                <m:r>
                  <a:rPr lang="es-ES" sz="2700" b="0" i="0" kern="1200">
                    <a:latin typeface="Cambria Math" panose="02040503050406030204" pitchFamily="18" charset="0"/>
                  </a:rPr>
                  <m:t>ó</m:t>
                </m:r>
                <m:r>
                  <m:rPr>
                    <m:sty m:val="p"/>
                  </m:rPr>
                  <a:rPr lang="es-ES" sz="2700" b="0" i="0" kern="1200">
                    <a:latin typeface="Cambria Math" panose="02040503050406030204" pitchFamily="18" charset="0"/>
                  </a:rPr>
                  <m:t>n</m:t>
                </m:r>
                <m:r>
                  <a:rPr lang="es-ES" sz="2700" b="0" i="0" kern="1200">
                    <a:latin typeface="Cambria Math" panose="02040503050406030204" pitchFamily="18" charset="0"/>
                  </a:rPr>
                  <m:t>. </m:t>
                </m:r>
                <m:r>
                  <m:rPr>
                    <m:sty m:val="p"/>
                  </m:rPr>
                  <a:rPr lang="es-ES" sz="2700" b="0" i="0" kern="1200">
                    <a:latin typeface="Cambria Math" panose="02040503050406030204" pitchFamily="18" charset="0"/>
                  </a:rPr>
                  <m:t>El</m:t>
                </m:r>
                <m:r>
                  <a:rPr lang="es-ES" sz="2700" b="0" i="0" kern="1200">
                    <a:latin typeface="Cambria Math" panose="02040503050406030204" pitchFamily="18" charset="0"/>
                  </a:rPr>
                  <m:t> </m:t>
                </m:r>
                <m:r>
                  <m:rPr>
                    <m:sty m:val="p"/>
                  </m:rPr>
                  <a:rPr lang="es-ES" sz="2700" b="0" i="0" kern="1200">
                    <a:latin typeface="Cambria Math" panose="02040503050406030204" pitchFamily="18" charset="0"/>
                  </a:rPr>
                  <m:t>punto</m:t>
                </m:r>
                <m:r>
                  <a:rPr lang="es-ES" sz="2700" b="0" i="1" kern="1200">
                    <a:latin typeface="Cambria Math" panose="02040503050406030204" pitchFamily="18" charset="0"/>
                  </a:rPr>
                  <m:t> </m:t>
                </m:r>
                <m:r>
                  <a:rPr lang="es-ES" sz="2700" i="1" kern="1200">
                    <a:latin typeface="Cambria Math" panose="02040503050406030204" pitchFamily="18" charset="0"/>
                  </a:rPr>
                  <m:t>𝑥</m:t>
                </m:r>
                <m:r>
                  <a:rPr lang="es-ES" sz="2700" b="0" i="1" kern="1200">
                    <a:latin typeface="Cambria Math" panose="02040503050406030204" pitchFamily="18" charset="0"/>
                  </a:rPr>
                  <m:t> </m:t>
                </m:r>
                <m:r>
                  <m:rPr>
                    <m:sty m:val="p"/>
                  </m:rPr>
                  <a:rPr lang="es-ES" sz="2700" b="0" i="0" kern="1200">
                    <a:latin typeface="Cambria Math" panose="02040503050406030204" pitchFamily="18" charset="0"/>
                  </a:rPr>
                  <m:t>se</m:t>
                </m:r>
                <m:r>
                  <a:rPr lang="es-ES" sz="2700" b="0" i="0" kern="1200">
                    <a:latin typeface="Cambria Math" panose="02040503050406030204" pitchFamily="18" charset="0"/>
                  </a:rPr>
                  <m:t> </m:t>
                </m:r>
                <m:r>
                  <m:rPr>
                    <m:sty m:val="p"/>
                  </m:rPr>
                  <a:rPr lang="es-ES" sz="2700" b="0" i="0" kern="1200">
                    <a:latin typeface="Cambria Math" panose="02040503050406030204" pitchFamily="18" charset="0"/>
                  </a:rPr>
                  <m:t>llama</m:t>
                </m:r>
                <m:r>
                  <a:rPr lang="es-ES" sz="2700" b="0" i="0" kern="1200">
                    <a:latin typeface="Cambria Math" panose="02040503050406030204" pitchFamily="18" charset="0"/>
                  </a:rPr>
                  <m:t> </m:t>
                </m:r>
                <m:r>
                  <m:rPr>
                    <m:sty m:val="p"/>
                  </m:rPr>
                  <a:rPr lang="es-ES" sz="2700" b="0" i="0" kern="1200">
                    <a:latin typeface="Cambria Math" panose="02040503050406030204" pitchFamily="18" charset="0"/>
                  </a:rPr>
                  <m:t>punto</m:t>
                </m:r>
                <m:r>
                  <a:rPr lang="es-ES" sz="2700" b="0" i="0" kern="1200">
                    <a:latin typeface="Cambria Math" panose="02040503050406030204" pitchFamily="18" charset="0"/>
                  </a:rPr>
                  <m:t> </m:t>
                </m:r>
                <m:r>
                  <m:rPr>
                    <m:sty m:val="p"/>
                  </m:rPr>
                  <a:rPr lang="es-ES" sz="2700" b="0" i="0" kern="1200">
                    <a:latin typeface="Cambria Math" panose="02040503050406030204" pitchFamily="18" charset="0"/>
                  </a:rPr>
                  <m:t>fijo</m:t>
                </m:r>
                <m:r>
                  <a:rPr lang="es-ES" sz="2700" b="0" i="0" kern="1200">
                    <a:latin typeface="Cambria Math" panose="02040503050406030204" pitchFamily="18" charset="0"/>
                  </a:rPr>
                  <m:t> </m:t>
                </m:r>
                <m:r>
                  <m:rPr>
                    <m:sty m:val="p"/>
                  </m:rPr>
                  <a:rPr lang="es-ES" sz="2700" b="0" i="0" kern="1200">
                    <a:latin typeface="Cambria Math" panose="02040503050406030204" pitchFamily="18" charset="0"/>
                  </a:rPr>
                  <m:t>de</m:t>
                </m:r>
                <m:r>
                  <a:rPr lang="es-ES" sz="2700" b="0" i="0" kern="1200">
                    <a:latin typeface="Cambria Math" panose="02040503050406030204" pitchFamily="18" charset="0"/>
                  </a:rPr>
                  <m:t> </m:t>
                </m:r>
                <m:r>
                  <m:rPr>
                    <m:sty m:val="p"/>
                  </m:rPr>
                  <a:rPr lang="es-ES" sz="2700" b="0" i="0" kern="1200">
                    <a:latin typeface="Cambria Math" panose="02040503050406030204" pitchFamily="18" charset="0"/>
                  </a:rPr>
                  <m:t>la</m:t>
                </m:r>
                <m:r>
                  <a:rPr lang="es-ES" sz="2700" b="0" i="0" kern="1200">
                    <a:latin typeface="Cambria Math" panose="02040503050406030204" pitchFamily="18" charset="0"/>
                  </a:rPr>
                  <m:t> </m:t>
                </m:r>
                <m:r>
                  <m:rPr>
                    <m:sty m:val="p"/>
                  </m:rPr>
                  <a:rPr lang="es-ES" sz="2700" b="0" i="0" kern="1200">
                    <a:latin typeface="Cambria Math" panose="02040503050406030204" pitchFamily="18" charset="0"/>
                  </a:rPr>
                  <m:t>aplicaci</m:t>
                </m:r>
                <m:r>
                  <a:rPr lang="es-ES" sz="2700" b="0" i="0" kern="1200">
                    <a:latin typeface="Cambria Math" panose="02040503050406030204" pitchFamily="18" charset="0"/>
                  </a:rPr>
                  <m:t>ó</m:t>
                </m:r>
                <m:r>
                  <m:rPr>
                    <m:sty m:val="p"/>
                  </m:rPr>
                  <a:rPr lang="es-ES" sz="2700" b="0" i="0" kern="1200">
                    <a:latin typeface="Cambria Math" panose="02040503050406030204" pitchFamily="18" charset="0"/>
                  </a:rPr>
                  <m:t>n</m:t>
                </m:r>
              </m:oMath>
              <m:oMath xmlns:m="http://schemas.openxmlformats.org/officeDocument/2006/math">
                <m:r>
                  <a:rPr lang="es-ES" sz="2700" b="0" i="0" kern="1200">
                    <a:latin typeface="Cambria Math" panose="02040503050406030204" pitchFamily="18" charset="0"/>
                  </a:rPr>
                  <m:t> </m:t>
                </m:r>
                <m:r>
                  <a:rPr lang="es-ES" sz="2700" i="1" kern="1200">
                    <a:latin typeface="Cambria Math" panose="02040503050406030204" pitchFamily="18" charset="0"/>
                  </a:rPr>
                  <m:t>𝑓</m:t>
                </m:r>
                <m:r>
                  <a:rPr lang="es-ES" sz="2700" b="0" i="1" kern="1200">
                    <a:latin typeface="Cambria Math" panose="02040503050406030204" pitchFamily="18" charset="0"/>
                  </a:rPr>
                  <m:t>:</m:t>
                </m:r>
                <m:r>
                  <a:rPr lang="es-ES" sz="2700" b="0" i="1" kern="1200">
                    <a:latin typeface="Cambria Math" panose="02040503050406030204" pitchFamily="18" charset="0"/>
                  </a:rPr>
                  <m:t>𝑋</m:t>
                </m:r>
                <m:r>
                  <a:rPr lang="es-ES" sz="2700" b="0" i="1" kern="1200">
                    <a:latin typeface="Cambria Math" panose="02040503050406030204" pitchFamily="18" charset="0"/>
                  </a:rPr>
                  <m:t>→</m:t>
                </m:r>
                <m:r>
                  <a:rPr lang="es-ES" sz="2700" b="0" i="1" kern="1200">
                    <a:latin typeface="Cambria Math" panose="02040503050406030204" pitchFamily="18" charset="0"/>
                  </a:rPr>
                  <m:t>𝑋</m:t>
                </m:r>
                <m:r>
                  <a:rPr lang="es-ES" sz="2700" b="0" i="1" kern="1200">
                    <a:latin typeface="Cambria Math" panose="02040503050406030204" pitchFamily="18" charset="0"/>
                  </a:rPr>
                  <m:t> </m:t>
                </m:r>
                <m:r>
                  <a:rPr lang="es-ES" sz="2700" b="0" i="1" kern="1200">
                    <a:latin typeface="Cambria Math" panose="02040503050406030204" pitchFamily="18" charset="0"/>
                  </a:rPr>
                  <m:t>𝑠𝑖</m:t>
                </m:r>
                <m:r>
                  <a:rPr lang="es-ES" sz="2700" b="0" i="1" kern="1200">
                    <a:latin typeface="Cambria Math" panose="02040503050406030204" pitchFamily="18" charset="0"/>
                  </a:rPr>
                  <m:t> </m:t>
                </m:r>
                <m:r>
                  <a:rPr lang="es-ES" sz="2700" i="1" kern="1200">
                    <a:latin typeface="Cambria Math" panose="02040503050406030204" pitchFamily="18" charset="0"/>
                  </a:rPr>
                  <m:t>𝑓</m:t>
                </m:r>
                <m:d>
                  <m:dPr>
                    <m:ctrlPr>
                      <a:rPr lang="es-ES" sz="2700" b="0" i="1" kern="1200">
                        <a:latin typeface="Cambria Math" panose="02040503050406030204" pitchFamily="18" charset="0"/>
                      </a:rPr>
                    </m:ctrlPr>
                  </m:dPr>
                  <m:e>
                    <m:r>
                      <a:rPr lang="es-ES" sz="2700" b="0" i="1" kern="1200">
                        <a:latin typeface="Cambria Math" panose="02040503050406030204" pitchFamily="18" charset="0"/>
                      </a:rPr>
                      <m:t>𝑥</m:t>
                    </m:r>
                  </m:e>
                </m:d>
                <m:r>
                  <a:rPr lang="es-ES" sz="2700" b="0" i="1" kern="1200">
                    <a:latin typeface="Cambria Math" panose="02040503050406030204" pitchFamily="18" charset="0"/>
                  </a:rPr>
                  <m:t>=</m:t>
                </m:r>
                <m:r>
                  <a:rPr lang="es-ES" sz="2700" b="0" i="1" kern="1200">
                    <a:latin typeface="Cambria Math" panose="02040503050406030204" pitchFamily="18" charset="0"/>
                  </a:rPr>
                  <m:t>𝑥</m:t>
                </m:r>
              </m:oMath>
            </m:oMathPara>
          </a14:m>
          <a:endParaRPr lang="es-ES" sz="2700" kern="1200" dirty="0"/>
        </a:p>
      </dsp:txBody>
      <dsp:txXfrm>
        <a:off x="59399" y="131403"/>
        <a:ext cx="8487137" cy="109800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628EB8-949E-4A49-BCFC-D69CB43FA443}" type="datetimeFigureOut">
              <a:rPr lang="es-ES" smtClean="0"/>
              <a:t>30/10/2023</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26A500-1DA6-4541-BE61-DEBA7B330470}" type="slidenum">
              <a:rPr lang="es-ES" smtClean="0"/>
              <a:t>‹Nº›</a:t>
            </a:fld>
            <a:endParaRPr lang="es-ES"/>
          </a:p>
        </p:txBody>
      </p:sp>
    </p:spTree>
    <p:extLst>
      <p:ext uri="{BB962C8B-B14F-4D97-AF65-F5344CB8AC3E}">
        <p14:creationId xmlns:p14="http://schemas.microsoft.com/office/powerpoint/2010/main" val="2866110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1916832"/>
            <a:ext cx="7315200" cy="1944215"/>
          </a:xfrm>
        </p:spPr>
        <p:txBody>
          <a:bodyPr>
            <a:normAutofit/>
          </a:bodyPr>
          <a:lstStyle>
            <a:lvl1pPr algn="ctr">
              <a:defRPr sz="3600">
                <a:solidFill>
                  <a:schemeClr val="tx2">
                    <a:lumMod val="75000"/>
                  </a:schemeClr>
                </a:solidFill>
              </a:defRPr>
            </a:lvl1pPr>
          </a:lstStyle>
          <a:p>
            <a:r>
              <a:rPr lang="es-ES" dirty="0"/>
              <a:t>HAGA CLIC PARA MODIFICAR EL TÍTULO</a:t>
            </a:r>
            <a:endParaRPr lang="en-US" dirty="0"/>
          </a:p>
        </p:txBody>
      </p:sp>
      <p:sp>
        <p:nvSpPr>
          <p:cNvPr id="3" name="Subtitle 2"/>
          <p:cNvSpPr>
            <a:spLocks noGrp="1"/>
          </p:cNvSpPr>
          <p:nvPr>
            <p:ph type="subTitle" idx="1" hasCustomPrompt="1"/>
          </p:nvPr>
        </p:nvSpPr>
        <p:spPr>
          <a:xfrm>
            <a:off x="2735796" y="5013176"/>
            <a:ext cx="3672408" cy="720080"/>
          </a:xfrm>
        </p:spPr>
        <p:txBody>
          <a:bodyPr>
            <a:normAutofit/>
          </a:bodyPr>
          <a:lstStyle>
            <a:lvl1pPr marL="0" indent="0" algn="ctr">
              <a:buNone/>
              <a:defRPr sz="1600" baseline="0">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dirty="0"/>
              <a:t>Profesor / Curso académico:</a:t>
            </a:r>
            <a:endParaRPr lang="en-US" dirty="0"/>
          </a:p>
        </p:txBody>
      </p:sp>
      <p:sp>
        <p:nvSpPr>
          <p:cNvPr id="20" name="Text Placeholder 2"/>
          <p:cNvSpPr>
            <a:spLocks noGrp="1"/>
          </p:cNvSpPr>
          <p:nvPr>
            <p:ph type="body" idx="11" hasCustomPrompt="1"/>
          </p:nvPr>
        </p:nvSpPr>
        <p:spPr>
          <a:xfrm>
            <a:off x="914400" y="4077072"/>
            <a:ext cx="7315200" cy="526424"/>
          </a:xfrm>
        </p:spPr>
        <p:txBody>
          <a:bodyPr anchor="ctr"/>
          <a:lstStyle>
            <a:lvl1pPr marL="0" indent="0" algn="ctr">
              <a:buNone/>
              <a:defRPr sz="2000">
                <a:solidFill>
                  <a:schemeClr val="accent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dirty="0"/>
              <a:t>ASIGNATURA</a:t>
            </a:r>
          </a:p>
        </p:txBody>
      </p:sp>
      <p:pic>
        <p:nvPicPr>
          <p:cNvPr id="1026" name="Picture 2" descr="C:\Users\eva.perandones\Downloads\Logo azul.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59832" y="404664"/>
            <a:ext cx="3309791" cy="12425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20" name="Rectangle 9"/>
          <p:cNvSpPr/>
          <p:nvPr userDrawn="1"/>
        </p:nvSpPr>
        <p:spPr>
          <a:xfrm>
            <a:off x="8435268" y="213845"/>
            <a:ext cx="86236" cy="7920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0"/>
          <p:cNvSpPr/>
          <p:nvPr userDrawn="1"/>
        </p:nvSpPr>
        <p:spPr>
          <a:xfrm>
            <a:off x="8569419" y="213845"/>
            <a:ext cx="576072" cy="7920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0" name="Footer Placeholder 4"/>
          <p:cNvSpPr>
            <a:spLocks noGrp="1"/>
          </p:cNvSpPr>
          <p:nvPr>
            <p:ph type="ftr" sz="quarter" idx="3"/>
          </p:nvPr>
        </p:nvSpPr>
        <p:spPr>
          <a:xfrm>
            <a:off x="4554487" y="476672"/>
            <a:ext cx="3600400" cy="301227"/>
          </a:xfrm>
          <a:prstGeom prst="rect">
            <a:avLst/>
          </a:prstGeom>
        </p:spPr>
        <p:txBody>
          <a:bodyPr vert="horz" lIns="91440" tIns="0" rIns="91440" bIns="45720" rtlCol="0" anchor="ctr"/>
          <a:lstStyle>
            <a:lvl1pPr algn="r">
              <a:defRPr sz="1200">
                <a:solidFill>
                  <a:schemeClr val="tx2">
                    <a:lumMod val="75000"/>
                  </a:schemeClr>
                </a:solidFill>
              </a:defRPr>
            </a:lvl1pPr>
          </a:lstStyle>
          <a:p>
            <a:r>
              <a:rPr lang="es-ES" dirty="0"/>
              <a:t>Asignatura/Tema</a:t>
            </a:r>
          </a:p>
        </p:txBody>
      </p:sp>
      <p:sp>
        <p:nvSpPr>
          <p:cNvPr id="16" name="15 Título"/>
          <p:cNvSpPr>
            <a:spLocks noGrp="1"/>
          </p:cNvSpPr>
          <p:nvPr>
            <p:ph type="title"/>
          </p:nvPr>
        </p:nvSpPr>
        <p:spPr/>
        <p:txBody>
          <a:bodyPr/>
          <a:lstStyle>
            <a:lvl1pPr>
              <a:defRPr>
                <a:solidFill>
                  <a:schemeClr val="tx2">
                    <a:lumMod val="75000"/>
                  </a:schemeClr>
                </a:solidFill>
              </a:defRPr>
            </a:lvl1pPr>
          </a:lstStyle>
          <a:p>
            <a:r>
              <a:rPr lang="es-ES" dirty="0"/>
              <a:t>Haga clic para modificar el estilo de título del patrón</a:t>
            </a:r>
          </a:p>
        </p:txBody>
      </p:sp>
      <p:sp>
        <p:nvSpPr>
          <p:cNvPr id="18" name="5 Marcador de número de diapositiva"/>
          <p:cNvSpPr txBox="1">
            <a:spLocks/>
          </p:cNvSpPr>
          <p:nvPr userDrawn="1"/>
        </p:nvSpPr>
        <p:spPr>
          <a:xfrm>
            <a:off x="8532438" y="404664"/>
            <a:ext cx="596305" cy="365125"/>
          </a:xfrm>
          <a:prstGeom prst="rect">
            <a:avLst/>
          </a:prstGeom>
        </p:spPr>
        <p:txBody>
          <a:bodyPr anchor="ctr"/>
          <a:lstStyle>
            <a:defPPr>
              <a:defRPr lang="es-ES"/>
            </a:defPPr>
            <a:lvl1pPr marL="0" algn="l" defTabSz="914400" rtl="0" eaLnBrk="1" latinLnBrk="0" hangingPunct="1">
              <a:defRPr sz="18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D5034FA-E3E3-464F-AB21-ECE51F6ED024}" type="slidenum">
              <a:rPr lang="es-ES" sz="1400" b="0" smtClean="0"/>
              <a:pPr algn="ctr"/>
              <a:t>‹Nº›</a:t>
            </a:fld>
            <a:endParaRPr lang="es-ES" sz="1400" b="0" dirty="0"/>
          </a:p>
        </p:txBody>
      </p:sp>
      <p:pic>
        <p:nvPicPr>
          <p:cNvPr id="11" name="Picture 2" descr="C:\Users\eva.perandones\Downloads\Logo azul.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7504" y="299254"/>
            <a:ext cx="1654895" cy="621270"/>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11 Conector recto"/>
          <p:cNvCxnSpPr/>
          <p:nvPr userDrawn="1"/>
        </p:nvCxnSpPr>
        <p:spPr>
          <a:xfrm>
            <a:off x="251520" y="1988840"/>
            <a:ext cx="8605935" cy="0"/>
          </a:xfrm>
          <a:prstGeom prst="line">
            <a:avLst/>
          </a:prstGeom>
        </p:spPr>
        <p:style>
          <a:lnRef idx="1">
            <a:schemeClr val="accent5"/>
          </a:lnRef>
          <a:fillRef idx="0">
            <a:schemeClr val="accent5"/>
          </a:fillRef>
          <a:effectRef idx="0">
            <a:schemeClr val="accent5"/>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23" name="Rectangle 9"/>
          <p:cNvSpPr/>
          <p:nvPr userDrawn="1"/>
        </p:nvSpPr>
        <p:spPr>
          <a:xfrm>
            <a:off x="8435268" y="213845"/>
            <a:ext cx="86236" cy="7920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0"/>
          <p:cNvSpPr/>
          <p:nvPr userDrawn="1"/>
        </p:nvSpPr>
        <p:spPr>
          <a:xfrm>
            <a:off x="8569419" y="213845"/>
            <a:ext cx="576072" cy="7920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p:cNvSpPr>
            <a:spLocks noGrp="1"/>
          </p:cNvSpPr>
          <p:nvPr>
            <p:ph sz="quarter" idx="13"/>
          </p:nvPr>
        </p:nvSpPr>
        <p:spPr>
          <a:xfrm>
            <a:off x="914400" y="2205178"/>
            <a:ext cx="3566160" cy="4131614"/>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1" name="Content Placeholder 10"/>
          <p:cNvSpPr>
            <a:spLocks noGrp="1"/>
          </p:cNvSpPr>
          <p:nvPr>
            <p:ph sz="quarter" idx="14"/>
          </p:nvPr>
        </p:nvSpPr>
        <p:spPr>
          <a:xfrm>
            <a:off x="4681728" y="2204864"/>
            <a:ext cx="3566160" cy="413402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0" name="Title 1"/>
          <p:cNvSpPr>
            <a:spLocks noGrp="1"/>
          </p:cNvSpPr>
          <p:nvPr>
            <p:ph type="title"/>
          </p:nvPr>
        </p:nvSpPr>
        <p:spPr>
          <a:xfrm>
            <a:off x="251519" y="1268760"/>
            <a:ext cx="8605935" cy="720080"/>
          </a:xfrm>
        </p:spPr>
        <p:txBody>
          <a:bodyPr/>
          <a:lstStyle>
            <a:lvl1pPr>
              <a:defRPr>
                <a:solidFill>
                  <a:schemeClr val="tx2">
                    <a:lumMod val="75000"/>
                  </a:schemeClr>
                </a:solidFill>
              </a:defRPr>
            </a:lvl1pPr>
          </a:lstStyle>
          <a:p>
            <a:r>
              <a:rPr lang="es-ES" dirty="0"/>
              <a:t>Haga clic para modificar el estilo de título del patrón</a:t>
            </a:r>
            <a:endParaRPr lang="en-US" dirty="0"/>
          </a:p>
        </p:txBody>
      </p:sp>
      <p:cxnSp>
        <p:nvCxnSpPr>
          <p:cNvPr id="12" name="11 Conector recto"/>
          <p:cNvCxnSpPr/>
          <p:nvPr userDrawn="1"/>
        </p:nvCxnSpPr>
        <p:spPr>
          <a:xfrm>
            <a:off x="251520" y="1988840"/>
            <a:ext cx="8605935" cy="0"/>
          </a:xfrm>
          <a:prstGeom prst="line">
            <a:avLst/>
          </a:prstGeom>
        </p:spPr>
        <p:style>
          <a:lnRef idx="1">
            <a:schemeClr val="accent5"/>
          </a:lnRef>
          <a:fillRef idx="0">
            <a:schemeClr val="accent5"/>
          </a:fillRef>
          <a:effectRef idx="0">
            <a:schemeClr val="accent5"/>
          </a:effectRef>
          <a:fontRef idx="minor">
            <a:schemeClr val="tx1"/>
          </a:fontRef>
        </p:style>
      </p:cxnSp>
      <p:sp>
        <p:nvSpPr>
          <p:cNvPr id="20" name="Footer Placeholder 4"/>
          <p:cNvSpPr>
            <a:spLocks noGrp="1"/>
          </p:cNvSpPr>
          <p:nvPr>
            <p:ph type="ftr" sz="quarter" idx="3"/>
          </p:nvPr>
        </p:nvSpPr>
        <p:spPr>
          <a:xfrm>
            <a:off x="4554487" y="476672"/>
            <a:ext cx="3600400" cy="301227"/>
          </a:xfrm>
          <a:prstGeom prst="rect">
            <a:avLst/>
          </a:prstGeom>
        </p:spPr>
        <p:txBody>
          <a:bodyPr vert="horz" lIns="91440" tIns="0" rIns="91440" bIns="45720" rtlCol="0" anchor="ctr"/>
          <a:lstStyle>
            <a:lvl1pPr algn="r">
              <a:defRPr sz="1200">
                <a:solidFill>
                  <a:schemeClr val="tx2">
                    <a:lumMod val="75000"/>
                  </a:schemeClr>
                </a:solidFill>
              </a:defRPr>
            </a:lvl1pPr>
          </a:lstStyle>
          <a:p>
            <a:r>
              <a:rPr lang="es-ES" dirty="0"/>
              <a:t>Asignatura/Tema</a:t>
            </a:r>
          </a:p>
        </p:txBody>
      </p:sp>
      <p:sp>
        <p:nvSpPr>
          <p:cNvPr id="21" name="5 Marcador de número de diapositiva"/>
          <p:cNvSpPr txBox="1">
            <a:spLocks/>
          </p:cNvSpPr>
          <p:nvPr userDrawn="1"/>
        </p:nvSpPr>
        <p:spPr>
          <a:xfrm>
            <a:off x="8532438" y="404664"/>
            <a:ext cx="596305" cy="365125"/>
          </a:xfrm>
          <a:prstGeom prst="rect">
            <a:avLst/>
          </a:prstGeom>
        </p:spPr>
        <p:txBody>
          <a:bodyPr anchor="ctr"/>
          <a:lstStyle>
            <a:defPPr>
              <a:defRPr lang="es-ES"/>
            </a:defPPr>
            <a:lvl1pPr marL="0" algn="l" defTabSz="914400" rtl="0" eaLnBrk="1" latinLnBrk="0" hangingPunct="1">
              <a:defRPr sz="18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D5034FA-E3E3-464F-AB21-ECE51F6ED024}" type="slidenum">
              <a:rPr lang="es-ES" sz="1400" b="0" smtClean="0"/>
              <a:pPr algn="ctr"/>
              <a:t>‹Nº›</a:t>
            </a:fld>
            <a:endParaRPr lang="es-ES" sz="1400" b="0" dirty="0"/>
          </a:p>
        </p:txBody>
      </p:sp>
      <p:pic>
        <p:nvPicPr>
          <p:cNvPr id="13" name="Picture 2" descr="C:\Users\eva.perandones\Downloads\Logo azul.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7504" y="299254"/>
            <a:ext cx="1654895" cy="6212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17" name="Rectangle 9"/>
          <p:cNvSpPr/>
          <p:nvPr userDrawn="1"/>
        </p:nvSpPr>
        <p:spPr>
          <a:xfrm>
            <a:off x="8435268" y="213845"/>
            <a:ext cx="86236" cy="7920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0"/>
          <p:cNvSpPr/>
          <p:nvPr userDrawn="1"/>
        </p:nvSpPr>
        <p:spPr>
          <a:xfrm>
            <a:off x="8569419" y="213845"/>
            <a:ext cx="576072" cy="7920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solidFill>
                  <a:schemeClr val="tx2">
                    <a:lumMod val="75000"/>
                  </a:schemeClr>
                </a:solidFill>
              </a:defRPr>
            </a:lvl1pPr>
          </a:lstStyle>
          <a:p>
            <a:r>
              <a:rPr lang="es-ES" dirty="0"/>
              <a:t>Haga clic para modificar el estilo de título del patrón</a:t>
            </a:r>
            <a:endParaRPr lang="en-US" dirty="0"/>
          </a:p>
        </p:txBody>
      </p:sp>
      <p:cxnSp>
        <p:nvCxnSpPr>
          <p:cNvPr id="10" name="9 Conector recto"/>
          <p:cNvCxnSpPr/>
          <p:nvPr userDrawn="1"/>
        </p:nvCxnSpPr>
        <p:spPr>
          <a:xfrm>
            <a:off x="251520" y="1988840"/>
            <a:ext cx="8605935" cy="0"/>
          </a:xfrm>
          <a:prstGeom prst="line">
            <a:avLst/>
          </a:prstGeom>
        </p:spPr>
        <p:style>
          <a:lnRef idx="1">
            <a:schemeClr val="accent5"/>
          </a:lnRef>
          <a:fillRef idx="0">
            <a:schemeClr val="accent5"/>
          </a:fillRef>
          <a:effectRef idx="0">
            <a:schemeClr val="accent5"/>
          </a:effectRef>
          <a:fontRef idx="minor">
            <a:schemeClr val="tx1"/>
          </a:fontRef>
        </p:style>
      </p:cxnSp>
      <p:sp>
        <p:nvSpPr>
          <p:cNvPr id="14" name="Footer Placeholder 4"/>
          <p:cNvSpPr>
            <a:spLocks noGrp="1"/>
          </p:cNvSpPr>
          <p:nvPr>
            <p:ph type="ftr" sz="quarter" idx="3"/>
          </p:nvPr>
        </p:nvSpPr>
        <p:spPr>
          <a:xfrm>
            <a:off x="4554487" y="476672"/>
            <a:ext cx="3600400" cy="301227"/>
          </a:xfrm>
          <a:prstGeom prst="rect">
            <a:avLst/>
          </a:prstGeom>
        </p:spPr>
        <p:txBody>
          <a:bodyPr vert="horz" lIns="91440" tIns="0" rIns="91440" bIns="45720" rtlCol="0" anchor="ctr"/>
          <a:lstStyle>
            <a:lvl1pPr algn="r">
              <a:defRPr sz="1200">
                <a:solidFill>
                  <a:schemeClr val="tx2">
                    <a:lumMod val="75000"/>
                  </a:schemeClr>
                </a:solidFill>
              </a:defRPr>
            </a:lvl1pPr>
          </a:lstStyle>
          <a:p>
            <a:r>
              <a:rPr lang="es-ES" dirty="0"/>
              <a:t>Asignatura/Tema</a:t>
            </a:r>
          </a:p>
        </p:txBody>
      </p:sp>
      <p:sp>
        <p:nvSpPr>
          <p:cNvPr id="15" name="5 Marcador de número de diapositiva"/>
          <p:cNvSpPr txBox="1">
            <a:spLocks/>
          </p:cNvSpPr>
          <p:nvPr userDrawn="1"/>
        </p:nvSpPr>
        <p:spPr>
          <a:xfrm>
            <a:off x="8532438" y="404664"/>
            <a:ext cx="596305" cy="365125"/>
          </a:xfrm>
          <a:prstGeom prst="rect">
            <a:avLst/>
          </a:prstGeom>
        </p:spPr>
        <p:txBody>
          <a:bodyPr anchor="ctr"/>
          <a:lstStyle>
            <a:defPPr>
              <a:defRPr lang="es-ES"/>
            </a:defPPr>
            <a:lvl1pPr marL="0" algn="l" defTabSz="914400" rtl="0" eaLnBrk="1" latinLnBrk="0" hangingPunct="1">
              <a:defRPr sz="18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D5034FA-E3E3-464F-AB21-ECE51F6ED024}" type="slidenum">
              <a:rPr lang="es-ES" sz="1400" b="0" smtClean="0"/>
              <a:pPr algn="ctr"/>
              <a:t>‹Nº›</a:t>
            </a:fld>
            <a:endParaRPr lang="es-ES" sz="1400" b="0" dirty="0"/>
          </a:p>
        </p:txBody>
      </p:sp>
      <p:pic>
        <p:nvPicPr>
          <p:cNvPr id="9" name="Picture 2" descr="C:\Users\eva.perandones\Downloads\Logo azul.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7504" y="299254"/>
            <a:ext cx="1654895" cy="6212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13" name="Rectangle 9"/>
          <p:cNvSpPr/>
          <p:nvPr userDrawn="1"/>
        </p:nvSpPr>
        <p:spPr>
          <a:xfrm>
            <a:off x="8435268" y="213845"/>
            <a:ext cx="86236" cy="7920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0"/>
          <p:cNvSpPr/>
          <p:nvPr userDrawn="1"/>
        </p:nvSpPr>
        <p:spPr>
          <a:xfrm>
            <a:off x="8569419" y="213845"/>
            <a:ext cx="576072" cy="7920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ooter Placeholder 4"/>
          <p:cNvSpPr>
            <a:spLocks noGrp="1"/>
          </p:cNvSpPr>
          <p:nvPr>
            <p:ph type="ftr" sz="quarter" idx="3"/>
          </p:nvPr>
        </p:nvSpPr>
        <p:spPr>
          <a:xfrm>
            <a:off x="4554487" y="476672"/>
            <a:ext cx="3600400" cy="301227"/>
          </a:xfrm>
          <a:prstGeom prst="rect">
            <a:avLst/>
          </a:prstGeom>
        </p:spPr>
        <p:txBody>
          <a:bodyPr vert="horz" lIns="91440" tIns="0" rIns="91440" bIns="45720" rtlCol="0" anchor="ctr"/>
          <a:lstStyle>
            <a:lvl1pPr algn="r">
              <a:defRPr sz="1200">
                <a:solidFill>
                  <a:schemeClr val="tx2">
                    <a:lumMod val="75000"/>
                  </a:schemeClr>
                </a:solidFill>
              </a:defRPr>
            </a:lvl1pPr>
          </a:lstStyle>
          <a:p>
            <a:r>
              <a:rPr lang="es-ES" dirty="0"/>
              <a:t>Asignatura/Tema</a:t>
            </a:r>
          </a:p>
        </p:txBody>
      </p:sp>
      <p:sp>
        <p:nvSpPr>
          <p:cNvPr id="11" name="5 Marcador de número de diapositiva"/>
          <p:cNvSpPr txBox="1">
            <a:spLocks/>
          </p:cNvSpPr>
          <p:nvPr userDrawn="1"/>
        </p:nvSpPr>
        <p:spPr>
          <a:xfrm>
            <a:off x="8532438" y="404664"/>
            <a:ext cx="596305" cy="365125"/>
          </a:xfrm>
          <a:prstGeom prst="rect">
            <a:avLst/>
          </a:prstGeom>
        </p:spPr>
        <p:txBody>
          <a:bodyPr anchor="ctr"/>
          <a:lstStyle>
            <a:defPPr>
              <a:defRPr lang="es-ES"/>
            </a:defPPr>
            <a:lvl1pPr marL="0" algn="l" defTabSz="914400" rtl="0" eaLnBrk="1" latinLnBrk="0" hangingPunct="1">
              <a:defRPr sz="18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D5034FA-E3E3-464F-AB21-ECE51F6ED024}" type="slidenum">
              <a:rPr lang="es-ES" sz="1400" b="0" smtClean="0"/>
              <a:pPr algn="ctr"/>
              <a:t>‹Nº›</a:t>
            </a:fld>
            <a:endParaRPr lang="es-ES" sz="1400" b="0" dirty="0"/>
          </a:p>
        </p:txBody>
      </p:sp>
      <p:pic>
        <p:nvPicPr>
          <p:cNvPr id="7" name="Picture 2" descr="C:\Users\eva.perandones\Downloads\Logo azul.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7504" y="299254"/>
            <a:ext cx="1654895" cy="6212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519" y="1268760"/>
            <a:ext cx="8605935" cy="720080"/>
          </a:xfrm>
          <a:prstGeom prst="rect">
            <a:avLst/>
          </a:prstGeom>
        </p:spPr>
        <p:txBody>
          <a:bodyPr vert="horz" lIns="91440" tIns="45720" rIns="91440" bIns="45720" rtlCol="0" anchor="ctr">
            <a:no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251519" y="2276873"/>
            <a:ext cx="8605935" cy="4032488"/>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14" name="Footer Placeholder 4"/>
          <p:cNvSpPr>
            <a:spLocks noGrp="1"/>
          </p:cNvSpPr>
          <p:nvPr>
            <p:ph type="ftr" sz="quarter" idx="3"/>
          </p:nvPr>
        </p:nvSpPr>
        <p:spPr>
          <a:xfrm>
            <a:off x="4554487" y="476672"/>
            <a:ext cx="3600400" cy="301227"/>
          </a:xfrm>
          <a:prstGeom prst="rect">
            <a:avLst/>
          </a:prstGeom>
        </p:spPr>
        <p:txBody>
          <a:bodyPr vert="horz" lIns="91440" tIns="0" rIns="91440" bIns="45720" rtlCol="0" anchor="ctr"/>
          <a:lstStyle>
            <a:lvl1pPr algn="r">
              <a:defRPr sz="1200">
                <a:solidFill>
                  <a:schemeClr val="tx2"/>
                </a:solidFill>
              </a:defRPr>
            </a:lvl1pPr>
          </a:lstStyle>
          <a:p>
            <a:r>
              <a:rPr lang="es-ES" dirty="0"/>
              <a:t>Asignatura/Tema</a:t>
            </a:r>
          </a:p>
        </p:txBody>
      </p:sp>
      <p:sp>
        <p:nvSpPr>
          <p:cNvPr id="15" name="14 Marcador de número de diapositiva"/>
          <p:cNvSpPr>
            <a:spLocks noGrp="1"/>
          </p:cNvSpPr>
          <p:nvPr>
            <p:ph type="sldNum" sz="quarter" idx="4"/>
          </p:nvPr>
        </p:nvSpPr>
        <p:spPr>
          <a:xfrm>
            <a:off x="8567936" y="476672"/>
            <a:ext cx="576064" cy="301752"/>
          </a:xfrm>
          <a:prstGeom prst="rect">
            <a:avLst/>
          </a:prstGeom>
        </p:spPr>
        <p:txBody>
          <a:bodyPr/>
          <a:lstStyle>
            <a:lvl1pPr>
              <a:defRPr b="1">
                <a:solidFill>
                  <a:schemeClr val="bg1"/>
                </a:solidFill>
              </a:defRPr>
            </a:lvl1pPr>
          </a:lstStyle>
          <a:p>
            <a:r>
              <a:rPr lang="es-ES"/>
              <a:t>Nº</a:t>
            </a:r>
            <a:endParaRPr lang="es-ES" dirty="0"/>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6" r:id="rId3"/>
    <p:sldLayoutId id="2147483798" r:id="rId4"/>
    <p:sldLayoutId id="2147483799" r:id="rId5"/>
  </p:sldLayoutIdLst>
  <p:hf sldNum="0" hdr="0" dt="0"/>
  <p:txStyles>
    <p:titleStyle>
      <a:lvl1pPr algn="l" defTabSz="914400" rtl="0" eaLnBrk="1" latinLnBrk="0" hangingPunct="1">
        <a:spcBef>
          <a:spcPct val="0"/>
        </a:spcBef>
        <a:buNone/>
        <a:defRPr sz="28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tabLst/>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diagramColors" Target="../diagrams/colors10.xml"/><Relationship Id="rId4" Type="http://schemas.openxmlformats.org/officeDocument/2006/relationships/diagramQuickStyle" Target="../diagrams/quickStyle1.xml"/><Relationship Id="rId9" Type="http://schemas.openxmlformats.org/officeDocument/2006/relationships/diagramQuickStyle" Target="../diagrams/quickStyle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diagramLayout" Target="../diagrams/layout40.xml"/><Relationship Id="rId3" Type="http://schemas.openxmlformats.org/officeDocument/2006/relationships/diagramLayout" Target="../diagrams/layout4.xml"/><Relationship Id="rId7" Type="http://schemas.openxmlformats.org/officeDocument/2006/relationships/diagramData" Target="../diagrams/data7.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10" Type="http://schemas.openxmlformats.org/officeDocument/2006/relationships/diagramColors" Target="../diagrams/colors40.xml"/><Relationship Id="rId4" Type="http://schemas.openxmlformats.org/officeDocument/2006/relationships/diagramQuickStyle" Target="../diagrams/quickStyle4.xml"/><Relationship Id="rId9" Type="http://schemas.openxmlformats.org/officeDocument/2006/relationships/diagramQuickStyle" Target="../diagrams/quickStyle40.xml"/></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gif"/><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diagramLayout" Target="../diagrams/layout50.xml"/><Relationship Id="rId3" Type="http://schemas.openxmlformats.org/officeDocument/2006/relationships/diagramLayout" Target="../diagrams/layout5.xml"/><Relationship Id="rId7" Type="http://schemas.openxmlformats.org/officeDocument/2006/relationships/diagramData" Target="../diagrams/data9.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10" Type="http://schemas.openxmlformats.org/officeDocument/2006/relationships/diagramColors" Target="../diagrams/colors50.xml"/><Relationship Id="rId4" Type="http://schemas.openxmlformats.org/officeDocument/2006/relationships/diagramQuickStyle" Target="../diagrams/quickStyle5.xml"/><Relationship Id="rId9" Type="http://schemas.openxmlformats.org/officeDocument/2006/relationships/diagramQuickStyle" Target="../diagrams/quickStyle50.xml"/></Relationships>
</file>

<file path=ppt/slides/_rels/slide29.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0.xml"/><Relationship Id="rId3" Type="http://schemas.openxmlformats.org/officeDocument/2006/relationships/diagramLayout" Target="../diagrams/layout2.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10" Type="http://schemas.openxmlformats.org/officeDocument/2006/relationships/diagramColors" Target="../diagrams/colors20.xml"/><Relationship Id="rId4" Type="http://schemas.openxmlformats.org/officeDocument/2006/relationships/diagramQuickStyle" Target="../diagrams/quickStyle2.xml"/><Relationship Id="rId9" Type="http://schemas.openxmlformats.org/officeDocument/2006/relationships/diagramQuickStyle" Target="../diagrams/quickStyle20.xml"/></Relationships>
</file>

<file path=ppt/slides/_rels/slide30.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diagramLayout" Target="../diagrams/layout60.xml"/><Relationship Id="rId3" Type="http://schemas.openxmlformats.org/officeDocument/2006/relationships/diagramLayout" Target="../diagrams/layout6.xml"/><Relationship Id="rId7" Type="http://schemas.openxmlformats.org/officeDocument/2006/relationships/diagramData" Target="../diagrams/data11.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10" Type="http://schemas.openxmlformats.org/officeDocument/2006/relationships/diagramColors" Target="../diagrams/colors60.xml"/><Relationship Id="rId4" Type="http://schemas.openxmlformats.org/officeDocument/2006/relationships/diagramQuickStyle" Target="../diagrams/quickStyle6.xml"/><Relationship Id="rId9" Type="http://schemas.openxmlformats.org/officeDocument/2006/relationships/diagramQuickStyle" Target="../diagrams/quickStyle60.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8" Type="http://schemas.openxmlformats.org/officeDocument/2006/relationships/diagramLayout" Target="../diagrams/layout70.xml"/><Relationship Id="rId3" Type="http://schemas.openxmlformats.org/officeDocument/2006/relationships/diagramLayout" Target="../diagrams/layout7.xml"/><Relationship Id="rId7" Type="http://schemas.openxmlformats.org/officeDocument/2006/relationships/diagramData" Target="../diagrams/data13.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10" Type="http://schemas.openxmlformats.org/officeDocument/2006/relationships/diagramColors" Target="../diagrams/colors70.xml"/><Relationship Id="rId4" Type="http://schemas.openxmlformats.org/officeDocument/2006/relationships/diagramQuickStyle" Target="../diagrams/quickStyle7.xml"/><Relationship Id="rId9" Type="http://schemas.openxmlformats.org/officeDocument/2006/relationships/diagramQuickStyle" Target="../diagrams/quickStyle70.xml"/></Relationships>
</file>

<file path=ppt/slides/_rels/slide41.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ctrTitle"/>
          </p:nvPr>
        </p:nvSpPr>
        <p:spPr/>
        <p:txBody>
          <a:bodyPr/>
          <a:lstStyle/>
          <a:p>
            <a:r>
              <a:rPr lang="es-ES" dirty="0"/>
              <a:t>Continuidad y convergencia</a:t>
            </a:r>
          </a:p>
        </p:txBody>
      </p:sp>
      <p:sp>
        <p:nvSpPr>
          <p:cNvPr id="4" name="3 Subtítulo"/>
          <p:cNvSpPr>
            <a:spLocks noGrp="1"/>
          </p:cNvSpPr>
          <p:nvPr>
            <p:ph type="subTitle" idx="1"/>
          </p:nvPr>
        </p:nvSpPr>
        <p:spPr/>
        <p:txBody>
          <a:bodyPr/>
          <a:lstStyle/>
          <a:p>
            <a:r>
              <a:rPr lang="es-ES" dirty="0"/>
              <a:t>Georgy Nuzhdin</a:t>
            </a:r>
          </a:p>
          <a:p>
            <a:r>
              <a:rPr lang="es-ES" dirty="0"/>
              <a:t>2022-2023</a:t>
            </a:r>
          </a:p>
        </p:txBody>
      </p:sp>
      <p:sp>
        <p:nvSpPr>
          <p:cNvPr id="5" name="4 Marcador de texto"/>
          <p:cNvSpPr>
            <a:spLocks noGrp="1"/>
          </p:cNvSpPr>
          <p:nvPr>
            <p:ph type="body" idx="11"/>
          </p:nvPr>
        </p:nvSpPr>
        <p:spPr/>
        <p:txBody>
          <a:bodyPr/>
          <a:lstStyle/>
          <a:p>
            <a:r>
              <a:rPr lang="es-ES" dirty="0"/>
              <a:t>Topología - 2</a:t>
            </a:r>
          </a:p>
        </p:txBody>
      </p:sp>
    </p:spTree>
    <p:extLst>
      <p:ext uri="{BB962C8B-B14F-4D97-AF65-F5344CB8AC3E}">
        <p14:creationId xmlns:p14="http://schemas.microsoft.com/office/powerpoint/2010/main" val="3369892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p:cNvSpPr>
                <a:spLocks noGrp="1"/>
              </p:cNvSpPr>
              <p:nvPr>
                <p:ph idx="1"/>
              </p:nvPr>
            </p:nvSpPr>
            <p:spPr/>
            <p:txBody>
              <a:bodyPr>
                <a:normAutofit/>
              </a:bodyPr>
              <a:lstStyle/>
              <a:p>
                <a:pPr lvl="1"/>
                <a:r>
                  <a:rPr lang="es-ES" dirty="0"/>
                  <a:t>[3; 5] sí</a:t>
                </a:r>
                <a:endParaRPr lang="es-ES" sz="1400" dirty="0"/>
              </a:p>
              <a:p>
                <a:pPr lvl="1"/>
                <a:r>
                  <a:rPr lang="es-ES" dirty="0"/>
                  <a:t>(3; 5) no</a:t>
                </a:r>
                <a:endParaRPr lang="es-ES" sz="1400" dirty="0"/>
              </a:p>
              <a:p>
                <a:pPr lvl="1"/>
                <a:r>
                  <a:rPr lang="es-ES" dirty="0"/>
                  <a:t>El punto 3 en la recta numérica: sí</a:t>
                </a:r>
                <a:endParaRPr lang="es-ES" sz="1400" dirty="0"/>
              </a:p>
              <a:p>
                <a:pPr lvl="1"/>
                <a14:m>
                  <m:oMath xmlns:m="http://schemas.openxmlformats.org/officeDocument/2006/math">
                    <m:r>
                      <a:rPr lang="es-ES" sz="2000" i="1">
                        <a:latin typeface="Cambria Math" panose="02040503050406030204" pitchFamily="18" charset="0"/>
                      </a:rPr>
                      <m:t>ℝ</m:t>
                    </m:r>
                  </m:oMath>
                </a14:m>
                <a:r>
                  <a:rPr lang="es-ES" sz="1400" dirty="0"/>
                  <a:t>:</a:t>
                </a:r>
                <a:r>
                  <a:rPr lang="es-ES" dirty="0"/>
                  <a:t> es abierto y cerrado a la vez</a:t>
                </a:r>
              </a:p>
              <a:p>
                <a:pPr marL="320040" lvl="1" indent="0">
                  <a:buNone/>
                </a:pPr>
                <a:endParaRPr lang="es-ES" dirty="0"/>
              </a:p>
              <a:p>
                <a:pPr lvl="1"/>
                <a:endParaRPr lang="es-ES" sz="1400" dirty="0"/>
              </a:p>
            </p:txBody>
          </p:sp>
        </mc:Choice>
        <mc:Fallback xmlns="">
          <p:sp>
            <p:nvSpPr>
              <p:cNvPr id="2" name="Marcador de contenido 1"/>
              <p:cNvSpPr>
                <a:spLocks noGrp="1" noRot="1" noChangeAspect="1" noMove="1" noResize="1" noEditPoints="1" noAdjustHandles="1" noChangeArrowheads="1" noChangeShapeType="1" noTextEdit="1"/>
              </p:cNvSpPr>
              <p:nvPr>
                <p:ph idx="1"/>
              </p:nvPr>
            </p:nvSpPr>
            <p:spPr>
              <a:blipFill rotWithShape="0">
                <a:blip r:embed="rId2"/>
                <a:stretch>
                  <a:fillRect t="-908"/>
                </a:stretch>
              </a:blipFill>
            </p:spPr>
            <p:txBody>
              <a:bodyPr/>
              <a:lstStyle/>
              <a:p>
                <a:r>
                  <a:rPr lang="es-ES">
                    <a:noFill/>
                  </a:rPr>
                  <a:t> </a:t>
                </a:r>
              </a:p>
            </p:txBody>
          </p:sp>
        </mc:Fallback>
      </mc:AlternateContent>
      <p:sp>
        <p:nvSpPr>
          <p:cNvPr id="3" name="Marcador de pie de página 2"/>
          <p:cNvSpPr>
            <a:spLocks noGrp="1"/>
          </p:cNvSpPr>
          <p:nvPr>
            <p:ph type="ftr" sz="quarter" idx="3"/>
          </p:nvPr>
        </p:nvSpPr>
        <p:spPr/>
        <p:txBody>
          <a:bodyPr/>
          <a:lstStyle/>
          <a:p>
            <a:r>
              <a:rPr lang="es-ES" dirty="0"/>
              <a:t>Topología - 2. Continuidad</a:t>
            </a:r>
          </a:p>
        </p:txBody>
      </p:sp>
      <p:sp>
        <p:nvSpPr>
          <p:cNvPr id="4" name="Título 3"/>
          <p:cNvSpPr>
            <a:spLocks noGrp="1"/>
          </p:cNvSpPr>
          <p:nvPr>
            <p:ph type="title"/>
          </p:nvPr>
        </p:nvSpPr>
        <p:spPr/>
        <p:txBody>
          <a:bodyPr/>
          <a:lstStyle/>
          <a:p>
            <a:r>
              <a:rPr lang="es-ES" dirty="0"/>
              <a:t>¿Son abiertos o cerrados?</a:t>
            </a:r>
          </a:p>
        </p:txBody>
      </p:sp>
    </p:spTree>
    <p:extLst>
      <p:ext uri="{BB962C8B-B14F-4D97-AF65-F5344CB8AC3E}">
        <p14:creationId xmlns:p14="http://schemas.microsoft.com/office/powerpoint/2010/main" val="2735812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p:cNvSpPr>
                <a:spLocks noGrp="1"/>
              </p:cNvSpPr>
              <p:nvPr>
                <p:ph idx="1"/>
              </p:nvPr>
            </p:nvSpPr>
            <p:spPr/>
            <p:txBody>
              <a:bodyPr>
                <a:normAutofit/>
              </a:bodyPr>
              <a:lstStyle/>
              <a:p>
                <a:pPr lvl="1"/>
                <a14:m>
                  <m:oMath xmlns:m="http://schemas.openxmlformats.org/officeDocument/2006/math">
                    <m:r>
                      <a:rPr lang="es-ES" i="1">
                        <a:latin typeface="Cambria Math" panose="02040503050406030204" pitchFamily="18" charset="0"/>
                      </a:rPr>
                      <m:t>{(</m:t>
                    </m:r>
                    <m:r>
                      <a:rPr lang="es-ES" i="1">
                        <a:latin typeface="Cambria Math" panose="02040503050406030204" pitchFamily="18" charset="0"/>
                      </a:rPr>
                      <m:t>𝑥</m:t>
                    </m:r>
                    <m:r>
                      <a:rPr lang="es-ES" i="1">
                        <a:latin typeface="Cambria Math" panose="02040503050406030204" pitchFamily="18" charset="0"/>
                      </a:rPr>
                      <m:t>,</m:t>
                    </m:r>
                    <m:r>
                      <a:rPr lang="es-ES" i="1">
                        <a:latin typeface="Cambria Math" panose="02040503050406030204" pitchFamily="18" charset="0"/>
                      </a:rPr>
                      <m:t>𝑦</m:t>
                    </m:r>
                    <m:r>
                      <a:rPr lang="es-ES" i="1">
                        <a:latin typeface="Cambria Math" panose="02040503050406030204" pitchFamily="18" charset="0"/>
                      </a:rPr>
                      <m:t>)|</m:t>
                    </m:r>
                    <m:sSup>
                      <m:sSupPr>
                        <m:ctrlPr>
                          <a:rPr lang="es-ES" i="1">
                            <a:latin typeface="Cambria Math" panose="02040503050406030204" pitchFamily="18" charset="0"/>
                          </a:rPr>
                        </m:ctrlPr>
                      </m:sSupPr>
                      <m:e>
                        <m:r>
                          <a:rPr lang="es-ES" i="1">
                            <a:latin typeface="Cambria Math" panose="02040503050406030204" pitchFamily="18" charset="0"/>
                          </a:rPr>
                          <m:t> </m:t>
                        </m:r>
                        <m:r>
                          <a:rPr lang="es-ES" i="1">
                            <a:latin typeface="Cambria Math" panose="02040503050406030204" pitchFamily="18" charset="0"/>
                          </a:rPr>
                          <m:t>𝑥</m:t>
                        </m:r>
                      </m:e>
                      <m:sup>
                        <m:r>
                          <a:rPr lang="es-ES" i="1">
                            <a:latin typeface="Cambria Math" panose="02040503050406030204" pitchFamily="18" charset="0"/>
                          </a:rPr>
                          <m:t>2</m:t>
                        </m:r>
                      </m:sup>
                    </m:sSup>
                    <m:r>
                      <a:rPr lang="es-ES" i="1">
                        <a:latin typeface="Cambria Math" panose="02040503050406030204" pitchFamily="18" charset="0"/>
                      </a:rPr>
                      <m:t>+</m:t>
                    </m:r>
                    <m:sSup>
                      <m:sSupPr>
                        <m:ctrlPr>
                          <a:rPr lang="es-ES" i="1">
                            <a:latin typeface="Cambria Math" panose="02040503050406030204" pitchFamily="18" charset="0"/>
                          </a:rPr>
                        </m:ctrlPr>
                      </m:sSupPr>
                      <m:e>
                        <m:r>
                          <a:rPr lang="es-ES" i="1">
                            <a:latin typeface="Cambria Math" panose="02040503050406030204" pitchFamily="18" charset="0"/>
                          </a:rPr>
                          <m:t>𝑦</m:t>
                        </m:r>
                      </m:e>
                      <m:sup>
                        <m:r>
                          <a:rPr lang="es-ES" i="1">
                            <a:latin typeface="Cambria Math" panose="02040503050406030204" pitchFamily="18" charset="0"/>
                          </a:rPr>
                          <m:t>2</m:t>
                        </m:r>
                      </m:sup>
                    </m:sSup>
                    <m:r>
                      <a:rPr lang="es-ES" i="1">
                        <a:latin typeface="Cambria Math" panose="02040503050406030204" pitchFamily="18" charset="0"/>
                      </a:rPr>
                      <m:t>&lt;9}</m:t>
                    </m:r>
                  </m:oMath>
                </a14:m>
                <a:endParaRPr lang="es-ES" sz="1400" dirty="0"/>
              </a:p>
              <a:p>
                <a:pPr lvl="1"/>
                <a14:m>
                  <m:oMath xmlns:m="http://schemas.openxmlformats.org/officeDocument/2006/math">
                    <m:r>
                      <a:rPr lang="es-ES" i="1">
                        <a:latin typeface="Cambria Math" panose="02040503050406030204" pitchFamily="18" charset="0"/>
                      </a:rPr>
                      <m:t>{(</m:t>
                    </m:r>
                    <m:r>
                      <a:rPr lang="es-ES" i="1">
                        <a:latin typeface="Cambria Math" panose="02040503050406030204" pitchFamily="18" charset="0"/>
                      </a:rPr>
                      <m:t>𝑥</m:t>
                    </m:r>
                    <m:r>
                      <a:rPr lang="es-ES" i="1">
                        <a:latin typeface="Cambria Math" panose="02040503050406030204" pitchFamily="18" charset="0"/>
                      </a:rPr>
                      <m:t>,</m:t>
                    </m:r>
                    <m:r>
                      <a:rPr lang="es-ES" i="1">
                        <a:latin typeface="Cambria Math" panose="02040503050406030204" pitchFamily="18" charset="0"/>
                      </a:rPr>
                      <m:t>𝑦</m:t>
                    </m:r>
                    <m:r>
                      <a:rPr lang="es-ES" i="1">
                        <a:latin typeface="Cambria Math" panose="02040503050406030204" pitchFamily="18" charset="0"/>
                      </a:rPr>
                      <m:t>)|</m:t>
                    </m:r>
                    <m:sSup>
                      <m:sSupPr>
                        <m:ctrlPr>
                          <a:rPr lang="es-ES" i="1">
                            <a:latin typeface="Cambria Math" panose="02040503050406030204" pitchFamily="18" charset="0"/>
                          </a:rPr>
                        </m:ctrlPr>
                      </m:sSupPr>
                      <m:e>
                        <m:r>
                          <a:rPr lang="es-ES" i="1">
                            <a:latin typeface="Cambria Math" panose="02040503050406030204" pitchFamily="18" charset="0"/>
                          </a:rPr>
                          <m:t> </m:t>
                        </m:r>
                        <m:r>
                          <a:rPr lang="es-ES" i="1">
                            <a:latin typeface="Cambria Math" panose="02040503050406030204" pitchFamily="18" charset="0"/>
                          </a:rPr>
                          <m:t>𝑥</m:t>
                        </m:r>
                      </m:e>
                      <m:sup>
                        <m:r>
                          <a:rPr lang="es-ES" i="1">
                            <a:latin typeface="Cambria Math" panose="02040503050406030204" pitchFamily="18" charset="0"/>
                          </a:rPr>
                          <m:t>2</m:t>
                        </m:r>
                      </m:sup>
                    </m:sSup>
                    <m:r>
                      <a:rPr lang="es-ES" i="1">
                        <a:latin typeface="Cambria Math" panose="02040503050406030204" pitchFamily="18" charset="0"/>
                      </a:rPr>
                      <m:t>+</m:t>
                    </m:r>
                    <m:sSup>
                      <m:sSupPr>
                        <m:ctrlPr>
                          <a:rPr lang="es-ES" i="1">
                            <a:latin typeface="Cambria Math" panose="02040503050406030204" pitchFamily="18" charset="0"/>
                          </a:rPr>
                        </m:ctrlPr>
                      </m:sSupPr>
                      <m:e>
                        <m:r>
                          <a:rPr lang="es-ES" i="1">
                            <a:latin typeface="Cambria Math" panose="02040503050406030204" pitchFamily="18" charset="0"/>
                          </a:rPr>
                          <m:t>𝑦</m:t>
                        </m:r>
                      </m:e>
                      <m:sup>
                        <m:r>
                          <a:rPr lang="es-ES" i="1">
                            <a:latin typeface="Cambria Math" panose="02040503050406030204" pitchFamily="18" charset="0"/>
                          </a:rPr>
                          <m:t>2</m:t>
                        </m:r>
                      </m:sup>
                    </m:sSup>
                    <m:r>
                      <a:rPr lang="es-ES" i="1">
                        <a:latin typeface="Cambria Math" panose="02040503050406030204" pitchFamily="18" charset="0"/>
                      </a:rPr>
                      <m:t>≤9}</m:t>
                    </m:r>
                  </m:oMath>
                </a14:m>
                <a:endParaRPr lang="es-ES" sz="1400" dirty="0"/>
              </a:p>
              <a:p>
                <a:pPr lvl="1"/>
                <a14:m>
                  <m:oMath xmlns:m="http://schemas.openxmlformats.org/officeDocument/2006/math">
                    <m:r>
                      <a:rPr lang="es-ES" i="1">
                        <a:latin typeface="Cambria Math" panose="02040503050406030204" pitchFamily="18" charset="0"/>
                      </a:rPr>
                      <m:t>{(</m:t>
                    </m:r>
                    <m:r>
                      <a:rPr lang="es-ES" i="1">
                        <a:latin typeface="Cambria Math" panose="02040503050406030204" pitchFamily="18" charset="0"/>
                      </a:rPr>
                      <m:t>𝑥</m:t>
                    </m:r>
                    <m:r>
                      <a:rPr lang="es-ES" i="1">
                        <a:latin typeface="Cambria Math" panose="02040503050406030204" pitchFamily="18" charset="0"/>
                      </a:rPr>
                      <m:t>,</m:t>
                    </m:r>
                    <m:r>
                      <a:rPr lang="es-ES" i="1">
                        <a:latin typeface="Cambria Math" panose="02040503050406030204" pitchFamily="18" charset="0"/>
                      </a:rPr>
                      <m:t>𝑦</m:t>
                    </m:r>
                    <m:r>
                      <a:rPr lang="es-ES" i="1">
                        <a:latin typeface="Cambria Math" panose="02040503050406030204" pitchFamily="18" charset="0"/>
                      </a:rPr>
                      <m:t>)|</m:t>
                    </m:r>
                    <m:sSup>
                      <m:sSupPr>
                        <m:ctrlPr>
                          <a:rPr lang="es-ES" i="1">
                            <a:latin typeface="Cambria Math" panose="02040503050406030204" pitchFamily="18" charset="0"/>
                          </a:rPr>
                        </m:ctrlPr>
                      </m:sSupPr>
                      <m:e>
                        <m:r>
                          <a:rPr lang="es-ES" i="1">
                            <a:latin typeface="Cambria Math" panose="02040503050406030204" pitchFamily="18" charset="0"/>
                          </a:rPr>
                          <m:t> </m:t>
                        </m:r>
                        <m:r>
                          <a:rPr lang="es-ES" b="0" i="1" smtClean="0">
                            <a:latin typeface="Cambria Math" panose="02040503050406030204" pitchFamily="18" charset="0"/>
                          </a:rPr>
                          <m:t>1&lt;</m:t>
                        </m:r>
                        <m:r>
                          <a:rPr lang="es-ES" i="1">
                            <a:latin typeface="Cambria Math" panose="02040503050406030204" pitchFamily="18" charset="0"/>
                          </a:rPr>
                          <m:t>𝑥</m:t>
                        </m:r>
                      </m:e>
                      <m:sup>
                        <m:r>
                          <a:rPr lang="es-ES" i="1">
                            <a:latin typeface="Cambria Math" panose="02040503050406030204" pitchFamily="18" charset="0"/>
                          </a:rPr>
                          <m:t>2</m:t>
                        </m:r>
                      </m:sup>
                    </m:sSup>
                    <m:r>
                      <a:rPr lang="es-ES" i="1">
                        <a:latin typeface="Cambria Math" panose="02040503050406030204" pitchFamily="18" charset="0"/>
                      </a:rPr>
                      <m:t>+</m:t>
                    </m:r>
                    <m:sSup>
                      <m:sSupPr>
                        <m:ctrlPr>
                          <a:rPr lang="es-ES" i="1">
                            <a:latin typeface="Cambria Math" panose="02040503050406030204" pitchFamily="18" charset="0"/>
                          </a:rPr>
                        </m:ctrlPr>
                      </m:sSupPr>
                      <m:e>
                        <m:r>
                          <a:rPr lang="es-ES" i="1">
                            <a:latin typeface="Cambria Math" panose="02040503050406030204" pitchFamily="18" charset="0"/>
                          </a:rPr>
                          <m:t>𝑦</m:t>
                        </m:r>
                      </m:e>
                      <m:sup>
                        <m:r>
                          <a:rPr lang="es-ES" i="1">
                            <a:latin typeface="Cambria Math" panose="02040503050406030204" pitchFamily="18" charset="0"/>
                          </a:rPr>
                          <m:t>2</m:t>
                        </m:r>
                      </m:sup>
                    </m:sSup>
                    <m:r>
                      <a:rPr lang="es-ES" i="1">
                        <a:latin typeface="Cambria Math" panose="02040503050406030204" pitchFamily="18" charset="0"/>
                      </a:rPr>
                      <m:t>≤9}</m:t>
                    </m:r>
                  </m:oMath>
                </a14:m>
                <a:endParaRPr lang="es-ES" sz="1400" dirty="0"/>
              </a:p>
              <a:p>
                <a:pPr lvl="1"/>
                <a14:m>
                  <m:oMath xmlns:m="http://schemas.openxmlformats.org/officeDocument/2006/math">
                    <m:sSup>
                      <m:sSupPr>
                        <m:ctrlPr>
                          <a:rPr lang="es-ES" i="1">
                            <a:latin typeface="Cambria Math" panose="02040503050406030204" pitchFamily="18" charset="0"/>
                          </a:rPr>
                        </m:ctrlPr>
                      </m:sSupPr>
                      <m:e>
                        <m:r>
                          <a:rPr lang="es-ES" i="1">
                            <a:latin typeface="Cambria Math" panose="02040503050406030204" pitchFamily="18" charset="0"/>
                          </a:rPr>
                          <m:t>ℝ</m:t>
                        </m:r>
                      </m:e>
                      <m:sup>
                        <m:r>
                          <a:rPr lang="es-ES" i="1">
                            <a:latin typeface="Cambria Math" panose="02040503050406030204" pitchFamily="18" charset="0"/>
                          </a:rPr>
                          <m:t>2</m:t>
                        </m:r>
                      </m:sup>
                    </m:sSup>
                  </m:oMath>
                </a14:m>
                <a:r>
                  <a:rPr lang="es-ES" dirty="0"/>
                  <a:t> \ </a:t>
                </a:r>
                <a14:m>
                  <m:oMath xmlns:m="http://schemas.openxmlformats.org/officeDocument/2006/math">
                    <m:d>
                      <m:dPr>
                        <m:begChr m:val="{"/>
                        <m:endChr m:val="}"/>
                        <m:ctrlPr>
                          <a:rPr lang="es-ES" i="1">
                            <a:latin typeface="Cambria Math" panose="02040503050406030204" pitchFamily="18" charset="0"/>
                          </a:rPr>
                        </m:ctrlPr>
                      </m:dPr>
                      <m:e>
                        <m:d>
                          <m:dPr>
                            <m:ctrlPr>
                              <a:rPr lang="es-ES" i="1">
                                <a:latin typeface="Cambria Math" panose="02040503050406030204" pitchFamily="18" charset="0"/>
                              </a:rPr>
                            </m:ctrlPr>
                          </m:dPr>
                          <m:e>
                            <m:r>
                              <a:rPr lang="es-ES" i="1">
                                <a:latin typeface="Cambria Math" panose="02040503050406030204" pitchFamily="18" charset="0"/>
                              </a:rPr>
                              <m:t>𝑥</m:t>
                            </m:r>
                            <m:r>
                              <a:rPr lang="es-ES" i="1">
                                <a:latin typeface="Cambria Math" panose="02040503050406030204" pitchFamily="18" charset="0"/>
                              </a:rPr>
                              <m:t>,</m:t>
                            </m:r>
                            <m:r>
                              <a:rPr lang="es-ES" i="1">
                                <a:latin typeface="Cambria Math" panose="02040503050406030204" pitchFamily="18" charset="0"/>
                              </a:rPr>
                              <m:t>𝑦</m:t>
                            </m:r>
                          </m:e>
                        </m:d>
                      </m:e>
                      <m:e>
                        <m:sSup>
                          <m:sSupPr>
                            <m:ctrlPr>
                              <a:rPr lang="es-ES" i="1">
                                <a:latin typeface="Cambria Math" panose="02040503050406030204" pitchFamily="18" charset="0"/>
                              </a:rPr>
                            </m:ctrlPr>
                          </m:sSupPr>
                          <m:e>
                            <m:r>
                              <a:rPr lang="es-ES" i="1">
                                <a:latin typeface="Cambria Math" panose="02040503050406030204" pitchFamily="18" charset="0"/>
                              </a:rPr>
                              <m:t> </m:t>
                            </m:r>
                            <m:r>
                              <a:rPr lang="es-ES" i="1">
                                <a:latin typeface="Cambria Math" panose="02040503050406030204" pitchFamily="18" charset="0"/>
                              </a:rPr>
                              <m:t>𝑥</m:t>
                            </m:r>
                          </m:e>
                          <m:sup>
                            <m:r>
                              <a:rPr lang="es-ES" i="1">
                                <a:latin typeface="Cambria Math" panose="02040503050406030204" pitchFamily="18" charset="0"/>
                              </a:rPr>
                              <m:t>2</m:t>
                            </m:r>
                          </m:sup>
                        </m:sSup>
                        <m:r>
                          <a:rPr lang="es-ES" i="1">
                            <a:latin typeface="Cambria Math" panose="02040503050406030204" pitchFamily="18" charset="0"/>
                          </a:rPr>
                          <m:t>+</m:t>
                        </m:r>
                        <m:sSup>
                          <m:sSupPr>
                            <m:ctrlPr>
                              <a:rPr lang="es-ES" i="1">
                                <a:latin typeface="Cambria Math" panose="02040503050406030204" pitchFamily="18" charset="0"/>
                              </a:rPr>
                            </m:ctrlPr>
                          </m:sSupPr>
                          <m:e>
                            <m:r>
                              <a:rPr lang="es-ES" i="1">
                                <a:latin typeface="Cambria Math" panose="02040503050406030204" pitchFamily="18" charset="0"/>
                              </a:rPr>
                              <m:t>𝑦</m:t>
                            </m:r>
                          </m:e>
                          <m:sup>
                            <m:r>
                              <a:rPr lang="es-ES" i="1">
                                <a:latin typeface="Cambria Math" panose="02040503050406030204" pitchFamily="18" charset="0"/>
                              </a:rPr>
                              <m:t>2</m:t>
                            </m:r>
                          </m:sup>
                        </m:sSup>
                        <m:r>
                          <a:rPr lang="es-ES" i="1">
                            <a:latin typeface="Cambria Math" panose="02040503050406030204" pitchFamily="18" charset="0"/>
                          </a:rPr>
                          <m:t>&lt;9</m:t>
                        </m:r>
                      </m:e>
                    </m:d>
                  </m:oMath>
                </a14:m>
                <a:endParaRPr lang="es-ES" dirty="0"/>
              </a:p>
              <a:p>
                <a:pPr lvl="1"/>
                <a14:m>
                  <m:oMath xmlns:m="http://schemas.openxmlformats.org/officeDocument/2006/math">
                    <m:sSup>
                      <m:sSupPr>
                        <m:ctrlPr>
                          <a:rPr lang="es-ES" i="1">
                            <a:latin typeface="Cambria Math" panose="02040503050406030204" pitchFamily="18" charset="0"/>
                          </a:rPr>
                        </m:ctrlPr>
                      </m:sSupPr>
                      <m:e>
                        <m:r>
                          <a:rPr lang="es-ES" i="1">
                            <a:latin typeface="Cambria Math" panose="02040503050406030204" pitchFamily="18" charset="0"/>
                          </a:rPr>
                          <m:t>ℝ</m:t>
                        </m:r>
                      </m:e>
                      <m:sup>
                        <m:r>
                          <a:rPr lang="es-ES" i="1">
                            <a:latin typeface="Cambria Math" panose="02040503050406030204" pitchFamily="18" charset="0"/>
                          </a:rPr>
                          <m:t>2</m:t>
                        </m:r>
                      </m:sup>
                    </m:sSup>
                  </m:oMath>
                </a14:m>
                <a:r>
                  <a:rPr lang="es-ES" dirty="0"/>
                  <a:t> \ </a:t>
                </a:r>
                <a14:m>
                  <m:oMath xmlns:m="http://schemas.openxmlformats.org/officeDocument/2006/math">
                    <m:r>
                      <a:rPr lang="es-ES" i="1">
                        <a:latin typeface="Cambria Math" panose="02040503050406030204" pitchFamily="18" charset="0"/>
                      </a:rPr>
                      <m:t>{(</m:t>
                    </m:r>
                    <m:r>
                      <a:rPr lang="es-ES" i="1">
                        <a:latin typeface="Cambria Math" panose="02040503050406030204" pitchFamily="18" charset="0"/>
                      </a:rPr>
                      <m:t>𝑥</m:t>
                    </m:r>
                    <m:r>
                      <a:rPr lang="es-ES" i="1">
                        <a:latin typeface="Cambria Math" panose="02040503050406030204" pitchFamily="18" charset="0"/>
                      </a:rPr>
                      <m:t>,</m:t>
                    </m:r>
                    <m:r>
                      <a:rPr lang="es-ES" i="1">
                        <a:latin typeface="Cambria Math" panose="02040503050406030204" pitchFamily="18" charset="0"/>
                      </a:rPr>
                      <m:t>𝑦</m:t>
                    </m:r>
                    <m:r>
                      <a:rPr lang="es-ES" i="1">
                        <a:latin typeface="Cambria Math" panose="02040503050406030204" pitchFamily="18" charset="0"/>
                      </a:rPr>
                      <m:t>)|</m:t>
                    </m:r>
                    <m:sSup>
                      <m:sSupPr>
                        <m:ctrlPr>
                          <a:rPr lang="es-ES" i="1">
                            <a:latin typeface="Cambria Math" panose="02040503050406030204" pitchFamily="18" charset="0"/>
                          </a:rPr>
                        </m:ctrlPr>
                      </m:sSupPr>
                      <m:e>
                        <m:r>
                          <a:rPr lang="es-ES" i="1">
                            <a:latin typeface="Cambria Math" panose="02040503050406030204" pitchFamily="18" charset="0"/>
                          </a:rPr>
                          <m:t> </m:t>
                        </m:r>
                        <m:r>
                          <a:rPr lang="es-ES" i="1">
                            <a:latin typeface="Cambria Math" panose="02040503050406030204" pitchFamily="18" charset="0"/>
                          </a:rPr>
                          <m:t>𝑥</m:t>
                        </m:r>
                      </m:e>
                      <m:sup>
                        <m:r>
                          <a:rPr lang="es-ES" i="1">
                            <a:latin typeface="Cambria Math" panose="02040503050406030204" pitchFamily="18" charset="0"/>
                          </a:rPr>
                          <m:t>2</m:t>
                        </m:r>
                      </m:sup>
                    </m:sSup>
                    <m:r>
                      <a:rPr lang="es-ES" i="1">
                        <a:latin typeface="Cambria Math" panose="02040503050406030204" pitchFamily="18" charset="0"/>
                      </a:rPr>
                      <m:t>+</m:t>
                    </m:r>
                    <m:sSup>
                      <m:sSupPr>
                        <m:ctrlPr>
                          <a:rPr lang="es-ES" i="1">
                            <a:latin typeface="Cambria Math" panose="02040503050406030204" pitchFamily="18" charset="0"/>
                          </a:rPr>
                        </m:ctrlPr>
                      </m:sSupPr>
                      <m:e>
                        <m:r>
                          <a:rPr lang="es-ES" i="1">
                            <a:latin typeface="Cambria Math" panose="02040503050406030204" pitchFamily="18" charset="0"/>
                          </a:rPr>
                          <m:t>𝑦</m:t>
                        </m:r>
                      </m:e>
                      <m:sup>
                        <m:r>
                          <a:rPr lang="es-ES" i="1">
                            <a:latin typeface="Cambria Math" panose="02040503050406030204" pitchFamily="18" charset="0"/>
                          </a:rPr>
                          <m:t>2</m:t>
                        </m:r>
                      </m:sup>
                    </m:sSup>
                    <m:r>
                      <a:rPr lang="es-ES" i="1">
                        <a:latin typeface="Cambria Math" panose="02040503050406030204" pitchFamily="18" charset="0"/>
                      </a:rPr>
                      <m:t>≤9}</m:t>
                    </m:r>
                  </m:oMath>
                </a14:m>
                <a:endParaRPr lang="es-ES" sz="1400" dirty="0"/>
              </a:p>
              <a:p>
                <a:pPr marL="320040" lvl="1" indent="0">
                  <a:buNone/>
                </a:pPr>
                <a:endParaRPr lang="es-ES" dirty="0"/>
              </a:p>
              <a:p>
                <a:pPr lvl="1"/>
                <a:endParaRPr lang="es-ES" sz="1400" dirty="0"/>
              </a:p>
            </p:txBody>
          </p:sp>
        </mc:Choice>
        <mc:Fallback xmlns="">
          <p:sp>
            <p:nvSpPr>
              <p:cNvPr id="2" name="Marcador de contenido 1"/>
              <p:cNvSpPr>
                <a:spLocks noGrp="1" noRot="1" noChangeAspect="1" noMove="1" noResize="1" noEditPoints="1" noAdjustHandles="1" noChangeArrowheads="1" noChangeShapeType="1" noTextEdit="1"/>
              </p:cNvSpPr>
              <p:nvPr>
                <p:ph idx="1"/>
              </p:nvPr>
            </p:nvSpPr>
            <p:spPr>
              <a:blipFill rotWithShape="0">
                <a:blip r:embed="rId2"/>
                <a:stretch>
                  <a:fillRect t="-303"/>
                </a:stretch>
              </a:blipFill>
            </p:spPr>
            <p:txBody>
              <a:bodyPr/>
              <a:lstStyle/>
              <a:p>
                <a:r>
                  <a:rPr lang="es-ES">
                    <a:noFill/>
                  </a:rPr>
                  <a:t> </a:t>
                </a:r>
              </a:p>
            </p:txBody>
          </p:sp>
        </mc:Fallback>
      </mc:AlternateContent>
      <p:sp>
        <p:nvSpPr>
          <p:cNvPr id="3" name="Marcador de pie de página 2"/>
          <p:cNvSpPr>
            <a:spLocks noGrp="1"/>
          </p:cNvSpPr>
          <p:nvPr>
            <p:ph type="ftr" sz="quarter" idx="3"/>
          </p:nvPr>
        </p:nvSpPr>
        <p:spPr/>
        <p:txBody>
          <a:bodyPr/>
          <a:lstStyle/>
          <a:p>
            <a:r>
              <a:rPr lang="es-ES" dirty="0"/>
              <a:t>Topología - 2. Continuidad</a:t>
            </a:r>
          </a:p>
        </p:txBody>
      </p:sp>
      <p:sp>
        <p:nvSpPr>
          <p:cNvPr id="4" name="Título 3"/>
          <p:cNvSpPr>
            <a:spLocks noGrp="1"/>
          </p:cNvSpPr>
          <p:nvPr>
            <p:ph type="title"/>
          </p:nvPr>
        </p:nvSpPr>
        <p:spPr/>
        <p:txBody>
          <a:bodyPr/>
          <a:lstStyle/>
          <a:p>
            <a:r>
              <a:rPr lang="es-ES" dirty="0"/>
              <a:t>¿Son abiertos o cerrados?</a:t>
            </a:r>
          </a:p>
        </p:txBody>
      </p:sp>
    </p:spTree>
    <p:extLst>
      <p:ext uri="{BB962C8B-B14F-4D97-AF65-F5344CB8AC3E}">
        <p14:creationId xmlns:p14="http://schemas.microsoft.com/office/powerpoint/2010/main" val="3370644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p:cNvSpPr>
                <a:spLocks noGrp="1"/>
              </p:cNvSpPr>
              <p:nvPr>
                <p:ph idx="1"/>
              </p:nvPr>
            </p:nvSpPr>
            <p:spPr/>
            <p:txBody>
              <a:bodyPr>
                <a:normAutofit/>
              </a:bodyPr>
              <a:lstStyle/>
              <a:p>
                <a:pPr lvl="1"/>
                <a14:m>
                  <m:oMath xmlns:m="http://schemas.openxmlformats.org/officeDocument/2006/math">
                    <m:r>
                      <a:rPr lang="es-ES" i="1" smtClean="0">
                        <a:latin typeface="Cambria Math" panose="02040503050406030204" pitchFamily="18" charset="0"/>
                      </a:rPr>
                      <m:t>{(</m:t>
                    </m:r>
                    <m:r>
                      <a:rPr lang="es-ES" i="1" smtClean="0">
                        <a:latin typeface="Cambria Math" panose="02040503050406030204" pitchFamily="18" charset="0"/>
                      </a:rPr>
                      <m:t>𝑥</m:t>
                    </m:r>
                    <m:r>
                      <a:rPr lang="es-ES" i="1" smtClean="0">
                        <a:latin typeface="Cambria Math" panose="02040503050406030204" pitchFamily="18" charset="0"/>
                      </a:rPr>
                      <m:t>,</m:t>
                    </m:r>
                    <m:r>
                      <a:rPr lang="es-ES" i="1" smtClean="0">
                        <a:latin typeface="Cambria Math" panose="02040503050406030204" pitchFamily="18" charset="0"/>
                      </a:rPr>
                      <m:t>𝑦</m:t>
                    </m:r>
                    <m:r>
                      <a:rPr lang="es-ES" i="1" smtClean="0">
                        <a:latin typeface="Cambria Math" panose="02040503050406030204" pitchFamily="18" charset="0"/>
                      </a:rPr>
                      <m:t>)|</m:t>
                    </m:r>
                    <m:sSup>
                      <m:sSupPr>
                        <m:ctrlPr>
                          <a:rPr lang="es-ES" i="1">
                            <a:latin typeface="Cambria Math" panose="02040503050406030204" pitchFamily="18" charset="0"/>
                          </a:rPr>
                        </m:ctrlPr>
                      </m:sSupPr>
                      <m:e>
                        <m:r>
                          <a:rPr lang="es-ES" i="1">
                            <a:latin typeface="Cambria Math" panose="02040503050406030204" pitchFamily="18" charset="0"/>
                          </a:rPr>
                          <m:t> </m:t>
                        </m:r>
                        <m:r>
                          <a:rPr lang="es-ES" i="1">
                            <a:latin typeface="Cambria Math" panose="02040503050406030204" pitchFamily="18" charset="0"/>
                          </a:rPr>
                          <m:t>𝑥</m:t>
                        </m:r>
                      </m:e>
                      <m:sup>
                        <m:r>
                          <a:rPr lang="es-ES" i="1">
                            <a:latin typeface="Cambria Math" panose="02040503050406030204" pitchFamily="18" charset="0"/>
                          </a:rPr>
                          <m:t>2</m:t>
                        </m:r>
                      </m:sup>
                    </m:sSup>
                    <m:r>
                      <a:rPr lang="es-ES" i="1">
                        <a:latin typeface="Cambria Math" panose="02040503050406030204" pitchFamily="18" charset="0"/>
                      </a:rPr>
                      <m:t>+</m:t>
                    </m:r>
                    <m:sSup>
                      <m:sSupPr>
                        <m:ctrlPr>
                          <a:rPr lang="es-ES" i="1">
                            <a:latin typeface="Cambria Math" panose="02040503050406030204" pitchFamily="18" charset="0"/>
                          </a:rPr>
                        </m:ctrlPr>
                      </m:sSupPr>
                      <m:e>
                        <m:r>
                          <a:rPr lang="es-ES" i="1">
                            <a:latin typeface="Cambria Math" panose="02040503050406030204" pitchFamily="18" charset="0"/>
                          </a:rPr>
                          <m:t>𝑦</m:t>
                        </m:r>
                      </m:e>
                      <m:sup>
                        <m:r>
                          <a:rPr lang="es-ES" i="1">
                            <a:latin typeface="Cambria Math" panose="02040503050406030204" pitchFamily="18" charset="0"/>
                          </a:rPr>
                          <m:t>2</m:t>
                        </m:r>
                      </m:sup>
                    </m:sSup>
                    <m:r>
                      <a:rPr lang="es-ES" i="1">
                        <a:latin typeface="Cambria Math" panose="02040503050406030204" pitchFamily="18" charset="0"/>
                      </a:rPr>
                      <m:t>&lt;9}</m:t>
                    </m:r>
                  </m:oMath>
                </a14:m>
                <a:r>
                  <a:rPr lang="es-ES" sz="1400" dirty="0"/>
                  <a:t> </a:t>
                </a:r>
                <a:r>
                  <a:rPr lang="es-ES" dirty="0"/>
                  <a:t>abierto</a:t>
                </a:r>
                <a:endParaRPr lang="es-ES" sz="1400" dirty="0"/>
              </a:p>
              <a:p>
                <a:pPr lvl="1"/>
                <a14:m>
                  <m:oMath xmlns:m="http://schemas.openxmlformats.org/officeDocument/2006/math">
                    <m:d>
                      <m:dPr>
                        <m:begChr m:val="{"/>
                        <m:endChr m:val="}"/>
                        <m:ctrlPr>
                          <a:rPr lang="es-ES" i="1">
                            <a:latin typeface="Cambria Math" panose="02040503050406030204" pitchFamily="18" charset="0"/>
                          </a:rPr>
                        </m:ctrlPr>
                      </m:dPr>
                      <m:e>
                        <m:d>
                          <m:dPr>
                            <m:ctrlPr>
                              <a:rPr lang="es-ES" i="1">
                                <a:latin typeface="Cambria Math" panose="02040503050406030204" pitchFamily="18" charset="0"/>
                              </a:rPr>
                            </m:ctrlPr>
                          </m:dPr>
                          <m:e>
                            <m:r>
                              <a:rPr lang="es-ES" i="1">
                                <a:latin typeface="Cambria Math" panose="02040503050406030204" pitchFamily="18" charset="0"/>
                              </a:rPr>
                              <m:t>𝑥</m:t>
                            </m:r>
                            <m:r>
                              <a:rPr lang="es-ES" i="1">
                                <a:latin typeface="Cambria Math" panose="02040503050406030204" pitchFamily="18" charset="0"/>
                              </a:rPr>
                              <m:t>,</m:t>
                            </m:r>
                            <m:r>
                              <a:rPr lang="es-ES" i="1">
                                <a:latin typeface="Cambria Math" panose="02040503050406030204" pitchFamily="18" charset="0"/>
                              </a:rPr>
                              <m:t>𝑦</m:t>
                            </m:r>
                          </m:e>
                        </m:d>
                      </m:e>
                      <m:e>
                        <m:sSup>
                          <m:sSupPr>
                            <m:ctrlPr>
                              <a:rPr lang="es-ES" i="1">
                                <a:latin typeface="Cambria Math" panose="02040503050406030204" pitchFamily="18" charset="0"/>
                              </a:rPr>
                            </m:ctrlPr>
                          </m:sSupPr>
                          <m:e>
                            <m:r>
                              <a:rPr lang="es-ES" i="1">
                                <a:latin typeface="Cambria Math" panose="02040503050406030204" pitchFamily="18" charset="0"/>
                              </a:rPr>
                              <m:t> </m:t>
                            </m:r>
                            <m:r>
                              <a:rPr lang="es-ES" i="1">
                                <a:latin typeface="Cambria Math" panose="02040503050406030204" pitchFamily="18" charset="0"/>
                              </a:rPr>
                              <m:t>𝑥</m:t>
                            </m:r>
                          </m:e>
                          <m:sup>
                            <m:r>
                              <a:rPr lang="es-ES" i="1">
                                <a:latin typeface="Cambria Math" panose="02040503050406030204" pitchFamily="18" charset="0"/>
                              </a:rPr>
                              <m:t>2</m:t>
                            </m:r>
                          </m:sup>
                        </m:sSup>
                        <m:r>
                          <a:rPr lang="es-ES" i="1">
                            <a:latin typeface="Cambria Math" panose="02040503050406030204" pitchFamily="18" charset="0"/>
                          </a:rPr>
                          <m:t>+</m:t>
                        </m:r>
                        <m:sSup>
                          <m:sSupPr>
                            <m:ctrlPr>
                              <a:rPr lang="es-ES" i="1">
                                <a:latin typeface="Cambria Math" panose="02040503050406030204" pitchFamily="18" charset="0"/>
                              </a:rPr>
                            </m:ctrlPr>
                          </m:sSupPr>
                          <m:e>
                            <m:r>
                              <a:rPr lang="es-ES" i="1">
                                <a:latin typeface="Cambria Math" panose="02040503050406030204" pitchFamily="18" charset="0"/>
                              </a:rPr>
                              <m:t>𝑦</m:t>
                            </m:r>
                          </m:e>
                          <m:sup>
                            <m:r>
                              <a:rPr lang="es-ES" i="1">
                                <a:latin typeface="Cambria Math" panose="02040503050406030204" pitchFamily="18" charset="0"/>
                              </a:rPr>
                              <m:t>2</m:t>
                            </m:r>
                          </m:sup>
                        </m:sSup>
                        <m:r>
                          <a:rPr lang="es-ES" i="1">
                            <a:latin typeface="Cambria Math" panose="02040503050406030204" pitchFamily="18" charset="0"/>
                          </a:rPr>
                          <m:t>≤9</m:t>
                        </m:r>
                      </m:e>
                    </m:d>
                  </m:oMath>
                </a14:m>
                <a:r>
                  <a:rPr lang="es-ES" sz="1400" dirty="0"/>
                  <a:t> </a:t>
                </a:r>
                <a:r>
                  <a:rPr lang="es-ES" dirty="0"/>
                  <a:t>cerrado</a:t>
                </a:r>
                <a:endParaRPr lang="es-ES" sz="1400" dirty="0"/>
              </a:p>
              <a:p>
                <a:pPr lvl="1"/>
                <a14:m>
                  <m:oMath xmlns:m="http://schemas.openxmlformats.org/officeDocument/2006/math">
                    <m:r>
                      <a:rPr lang="es-ES" i="1">
                        <a:latin typeface="Cambria Math" panose="02040503050406030204" pitchFamily="18" charset="0"/>
                      </a:rPr>
                      <m:t>{(</m:t>
                    </m:r>
                    <m:r>
                      <a:rPr lang="es-ES" i="1">
                        <a:latin typeface="Cambria Math" panose="02040503050406030204" pitchFamily="18" charset="0"/>
                      </a:rPr>
                      <m:t>𝑥</m:t>
                    </m:r>
                    <m:r>
                      <a:rPr lang="es-ES" i="1">
                        <a:latin typeface="Cambria Math" panose="02040503050406030204" pitchFamily="18" charset="0"/>
                      </a:rPr>
                      <m:t>,</m:t>
                    </m:r>
                    <m:r>
                      <a:rPr lang="es-ES" i="1">
                        <a:latin typeface="Cambria Math" panose="02040503050406030204" pitchFamily="18" charset="0"/>
                      </a:rPr>
                      <m:t>𝑦</m:t>
                    </m:r>
                    <m:r>
                      <a:rPr lang="es-ES" i="1">
                        <a:latin typeface="Cambria Math" panose="02040503050406030204" pitchFamily="18" charset="0"/>
                      </a:rPr>
                      <m:t>)|</m:t>
                    </m:r>
                    <m:sSup>
                      <m:sSupPr>
                        <m:ctrlPr>
                          <a:rPr lang="es-ES" i="1">
                            <a:latin typeface="Cambria Math" panose="02040503050406030204" pitchFamily="18" charset="0"/>
                          </a:rPr>
                        </m:ctrlPr>
                      </m:sSupPr>
                      <m:e>
                        <m:r>
                          <a:rPr lang="es-ES" i="1">
                            <a:latin typeface="Cambria Math" panose="02040503050406030204" pitchFamily="18" charset="0"/>
                          </a:rPr>
                          <m:t> </m:t>
                        </m:r>
                        <m:r>
                          <a:rPr lang="es-ES" b="0" i="1" smtClean="0">
                            <a:latin typeface="Cambria Math" panose="02040503050406030204" pitchFamily="18" charset="0"/>
                          </a:rPr>
                          <m:t>1&lt;</m:t>
                        </m:r>
                        <m:r>
                          <a:rPr lang="es-ES" i="1">
                            <a:latin typeface="Cambria Math" panose="02040503050406030204" pitchFamily="18" charset="0"/>
                          </a:rPr>
                          <m:t>𝑥</m:t>
                        </m:r>
                      </m:e>
                      <m:sup>
                        <m:r>
                          <a:rPr lang="es-ES" i="1">
                            <a:latin typeface="Cambria Math" panose="02040503050406030204" pitchFamily="18" charset="0"/>
                          </a:rPr>
                          <m:t>2</m:t>
                        </m:r>
                      </m:sup>
                    </m:sSup>
                    <m:r>
                      <a:rPr lang="es-ES" i="1">
                        <a:latin typeface="Cambria Math" panose="02040503050406030204" pitchFamily="18" charset="0"/>
                      </a:rPr>
                      <m:t>+</m:t>
                    </m:r>
                    <m:sSup>
                      <m:sSupPr>
                        <m:ctrlPr>
                          <a:rPr lang="es-ES" i="1">
                            <a:latin typeface="Cambria Math" panose="02040503050406030204" pitchFamily="18" charset="0"/>
                          </a:rPr>
                        </m:ctrlPr>
                      </m:sSupPr>
                      <m:e>
                        <m:r>
                          <a:rPr lang="es-ES" i="1">
                            <a:latin typeface="Cambria Math" panose="02040503050406030204" pitchFamily="18" charset="0"/>
                          </a:rPr>
                          <m:t>𝑦</m:t>
                        </m:r>
                      </m:e>
                      <m:sup>
                        <m:r>
                          <a:rPr lang="es-ES" i="1">
                            <a:latin typeface="Cambria Math" panose="02040503050406030204" pitchFamily="18" charset="0"/>
                          </a:rPr>
                          <m:t>2</m:t>
                        </m:r>
                      </m:sup>
                    </m:sSup>
                    <m:r>
                      <a:rPr lang="es-ES" i="1">
                        <a:latin typeface="Cambria Math" panose="02040503050406030204" pitchFamily="18" charset="0"/>
                      </a:rPr>
                      <m:t>≤9}</m:t>
                    </m:r>
                  </m:oMath>
                </a14:m>
                <a:r>
                  <a:rPr lang="es-ES" sz="1400" dirty="0"/>
                  <a:t> NI ABIERTO NI CERRADO</a:t>
                </a:r>
              </a:p>
              <a:p>
                <a:pPr lvl="1"/>
                <a14:m>
                  <m:oMath xmlns:m="http://schemas.openxmlformats.org/officeDocument/2006/math">
                    <m:sSup>
                      <m:sSupPr>
                        <m:ctrlPr>
                          <a:rPr lang="es-ES" i="1">
                            <a:latin typeface="Cambria Math" panose="02040503050406030204" pitchFamily="18" charset="0"/>
                          </a:rPr>
                        </m:ctrlPr>
                      </m:sSupPr>
                      <m:e>
                        <m:r>
                          <a:rPr lang="es-ES" i="1">
                            <a:latin typeface="Cambria Math" panose="02040503050406030204" pitchFamily="18" charset="0"/>
                          </a:rPr>
                          <m:t>ℝ</m:t>
                        </m:r>
                      </m:e>
                      <m:sup>
                        <m:r>
                          <a:rPr lang="es-ES" i="1">
                            <a:latin typeface="Cambria Math" panose="02040503050406030204" pitchFamily="18" charset="0"/>
                          </a:rPr>
                          <m:t>2</m:t>
                        </m:r>
                      </m:sup>
                    </m:sSup>
                  </m:oMath>
                </a14:m>
                <a:r>
                  <a:rPr lang="es-ES" dirty="0"/>
                  <a:t> \ </a:t>
                </a:r>
                <a14:m>
                  <m:oMath xmlns:m="http://schemas.openxmlformats.org/officeDocument/2006/math">
                    <m:d>
                      <m:dPr>
                        <m:begChr m:val="{"/>
                        <m:endChr m:val="}"/>
                        <m:ctrlPr>
                          <a:rPr lang="es-ES" i="1">
                            <a:latin typeface="Cambria Math" panose="02040503050406030204" pitchFamily="18" charset="0"/>
                          </a:rPr>
                        </m:ctrlPr>
                      </m:dPr>
                      <m:e>
                        <m:d>
                          <m:dPr>
                            <m:ctrlPr>
                              <a:rPr lang="es-ES" i="1">
                                <a:latin typeface="Cambria Math" panose="02040503050406030204" pitchFamily="18" charset="0"/>
                              </a:rPr>
                            </m:ctrlPr>
                          </m:dPr>
                          <m:e>
                            <m:r>
                              <a:rPr lang="es-ES" i="1">
                                <a:latin typeface="Cambria Math" panose="02040503050406030204" pitchFamily="18" charset="0"/>
                              </a:rPr>
                              <m:t>𝑥</m:t>
                            </m:r>
                            <m:r>
                              <a:rPr lang="es-ES" i="1">
                                <a:latin typeface="Cambria Math" panose="02040503050406030204" pitchFamily="18" charset="0"/>
                              </a:rPr>
                              <m:t>,</m:t>
                            </m:r>
                            <m:r>
                              <a:rPr lang="es-ES" i="1">
                                <a:latin typeface="Cambria Math" panose="02040503050406030204" pitchFamily="18" charset="0"/>
                              </a:rPr>
                              <m:t>𝑦</m:t>
                            </m:r>
                          </m:e>
                        </m:d>
                      </m:e>
                      <m:e>
                        <m:sSup>
                          <m:sSupPr>
                            <m:ctrlPr>
                              <a:rPr lang="es-ES" i="1">
                                <a:latin typeface="Cambria Math" panose="02040503050406030204" pitchFamily="18" charset="0"/>
                              </a:rPr>
                            </m:ctrlPr>
                          </m:sSupPr>
                          <m:e>
                            <m:r>
                              <a:rPr lang="es-ES" i="1">
                                <a:latin typeface="Cambria Math" panose="02040503050406030204" pitchFamily="18" charset="0"/>
                              </a:rPr>
                              <m:t> </m:t>
                            </m:r>
                            <m:r>
                              <a:rPr lang="es-ES" i="1">
                                <a:latin typeface="Cambria Math" panose="02040503050406030204" pitchFamily="18" charset="0"/>
                              </a:rPr>
                              <m:t>𝑥</m:t>
                            </m:r>
                          </m:e>
                          <m:sup>
                            <m:r>
                              <a:rPr lang="es-ES" i="1">
                                <a:latin typeface="Cambria Math" panose="02040503050406030204" pitchFamily="18" charset="0"/>
                              </a:rPr>
                              <m:t>2</m:t>
                            </m:r>
                          </m:sup>
                        </m:sSup>
                        <m:r>
                          <a:rPr lang="es-ES" i="1">
                            <a:latin typeface="Cambria Math" panose="02040503050406030204" pitchFamily="18" charset="0"/>
                          </a:rPr>
                          <m:t>+</m:t>
                        </m:r>
                        <m:sSup>
                          <m:sSupPr>
                            <m:ctrlPr>
                              <a:rPr lang="es-ES" i="1">
                                <a:latin typeface="Cambria Math" panose="02040503050406030204" pitchFamily="18" charset="0"/>
                              </a:rPr>
                            </m:ctrlPr>
                          </m:sSupPr>
                          <m:e>
                            <m:r>
                              <a:rPr lang="es-ES" i="1">
                                <a:latin typeface="Cambria Math" panose="02040503050406030204" pitchFamily="18" charset="0"/>
                              </a:rPr>
                              <m:t>𝑦</m:t>
                            </m:r>
                          </m:e>
                          <m:sup>
                            <m:r>
                              <a:rPr lang="es-ES" i="1">
                                <a:latin typeface="Cambria Math" panose="02040503050406030204" pitchFamily="18" charset="0"/>
                              </a:rPr>
                              <m:t>2</m:t>
                            </m:r>
                          </m:sup>
                        </m:sSup>
                        <m:r>
                          <a:rPr lang="es-ES" i="1">
                            <a:latin typeface="Cambria Math" panose="02040503050406030204" pitchFamily="18" charset="0"/>
                          </a:rPr>
                          <m:t>&lt;9</m:t>
                        </m:r>
                      </m:e>
                    </m:d>
                  </m:oMath>
                </a14:m>
                <a:r>
                  <a:rPr lang="es-ES" dirty="0"/>
                  <a:t> cerrado</a:t>
                </a:r>
              </a:p>
              <a:p>
                <a:pPr lvl="1"/>
                <a14:m>
                  <m:oMath xmlns:m="http://schemas.openxmlformats.org/officeDocument/2006/math">
                    <m:sSup>
                      <m:sSupPr>
                        <m:ctrlPr>
                          <a:rPr lang="es-ES" i="1">
                            <a:latin typeface="Cambria Math" panose="02040503050406030204" pitchFamily="18" charset="0"/>
                          </a:rPr>
                        </m:ctrlPr>
                      </m:sSupPr>
                      <m:e>
                        <m:r>
                          <a:rPr lang="es-ES" i="1">
                            <a:latin typeface="Cambria Math" panose="02040503050406030204" pitchFamily="18" charset="0"/>
                          </a:rPr>
                          <m:t>ℝ</m:t>
                        </m:r>
                      </m:e>
                      <m:sup>
                        <m:r>
                          <a:rPr lang="es-ES" i="1">
                            <a:latin typeface="Cambria Math" panose="02040503050406030204" pitchFamily="18" charset="0"/>
                          </a:rPr>
                          <m:t>2</m:t>
                        </m:r>
                      </m:sup>
                    </m:sSup>
                  </m:oMath>
                </a14:m>
                <a:r>
                  <a:rPr lang="es-ES" dirty="0"/>
                  <a:t> \ </a:t>
                </a:r>
                <a14:m>
                  <m:oMath xmlns:m="http://schemas.openxmlformats.org/officeDocument/2006/math">
                    <m:r>
                      <a:rPr lang="es-ES" i="1">
                        <a:latin typeface="Cambria Math" panose="02040503050406030204" pitchFamily="18" charset="0"/>
                      </a:rPr>
                      <m:t>{(</m:t>
                    </m:r>
                    <m:r>
                      <a:rPr lang="es-ES" i="1">
                        <a:latin typeface="Cambria Math" panose="02040503050406030204" pitchFamily="18" charset="0"/>
                      </a:rPr>
                      <m:t>𝑥</m:t>
                    </m:r>
                    <m:r>
                      <a:rPr lang="es-ES" i="1">
                        <a:latin typeface="Cambria Math" panose="02040503050406030204" pitchFamily="18" charset="0"/>
                      </a:rPr>
                      <m:t>,</m:t>
                    </m:r>
                    <m:r>
                      <a:rPr lang="es-ES" i="1">
                        <a:latin typeface="Cambria Math" panose="02040503050406030204" pitchFamily="18" charset="0"/>
                      </a:rPr>
                      <m:t>𝑦</m:t>
                    </m:r>
                    <m:r>
                      <a:rPr lang="es-ES" i="1">
                        <a:latin typeface="Cambria Math" panose="02040503050406030204" pitchFamily="18" charset="0"/>
                      </a:rPr>
                      <m:t>)|</m:t>
                    </m:r>
                    <m:sSup>
                      <m:sSupPr>
                        <m:ctrlPr>
                          <a:rPr lang="es-ES" i="1">
                            <a:latin typeface="Cambria Math" panose="02040503050406030204" pitchFamily="18" charset="0"/>
                          </a:rPr>
                        </m:ctrlPr>
                      </m:sSupPr>
                      <m:e>
                        <m:r>
                          <a:rPr lang="es-ES" i="1">
                            <a:latin typeface="Cambria Math" panose="02040503050406030204" pitchFamily="18" charset="0"/>
                          </a:rPr>
                          <m:t> </m:t>
                        </m:r>
                        <m:r>
                          <a:rPr lang="es-ES" i="1">
                            <a:latin typeface="Cambria Math" panose="02040503050406030204" pitchFamily="18" charset="0"/>
                          </a:rPr>
                          <m:t>𝑥</m:t>
                        </m:r>
                      </m:e>
                      <m:sup>
                        <m:r>
                          <a:rPr lang="es-ES" i="1">
                            <a:latin typeface="Cambria Math" panose="02040503050406030204" pitchFamily="18" charset="0"/>
                          </a:rPr>
                          <m:t>2</m:t>
                        </m:r>
                      </m:sup>
                    </m:sSup>
                    <m:r>
                      <a:rPr lang="es-ES" i="1">
                        <a:latin typeface="Cambria Math" panose="02040503050406030204" pitchFamily="18" charset="0"/>
                      </a:rPr>
                      <m:t>+</m:t>
                    </m:r>
                    <m:sSup>
                      <m:sSupPr>
                        <m:ctrlPr>
                          <a:rPr lang="es-ES" i="1">
                            <a:latin typeface="Cambria Math" panose="02040503050406030204" pitchFamily="18" charset="0"/>
                          </a:rPr>
                        </m:ctrlPr>
                      </m:sSupPr>
                      <m:e>
                        <m:r>
                          <a:rPr lang="es-ES" i="1">
                            <a:latin typeface="Cambria Math" panose="02040503050406030204" pitchFamily="18" charset="0"/>
                          </a:rPr>
                          <m:t>𝑦</m:t>
                        </m:r>
                      </m:e>
                      <m:sup>
                        <m:r>
                          <a:rPr lang="es-ES" i="1">
                            <a:latin typeface="Cambria Math" panose="02040503050406030204" pitchFamily="18" charset="0"/>
                          </a:rPr>
                          <m:t>2</m:t>
                        </m:r>
                      </m:sup>
                    </m:sSup>
                    <m:r>
                      <a:rPr lang="es-ES" i="1">
                        <a:latin typeface="Cambria Math" panose="02040503050406030204" pitchFamily="18" charset="0"/>
                      </a:rPr>
                      <m:t>≤9}</m:t>
                    </m:r>
                  </m:oMath>
                </a14:m>
                <a:r>
                  <a:rPr lang="es-ES" sz="1400" dirty="0"/>
                  <a:t> </a:t>
                </a:r>
                <a:r>
                  <a:rPr lang="es-ES" dirty="0"/>
                  <a:t>abierto</a:t>
                </a:r>
                <a:endParaRPr lang="es-ES" sz="1400" dirty="0"/>
              </a:p>
              <a:p>
                <a:pPr marL="320040" lvl="1" indent="0">
                  <a:buNone/>
                </a:pPr>
                <a:endParaRPr lang="es-ES" dirty="0"/>
              </a:p>
              <a:p>
                <a:pPr lvl="1"/>
                <a:endParaRPr lang="es-ES" sz="1400" dirty="0"/>
              </a:p>
            </p:txBody>
          </p:sp>
        </mc:Choice>
        <mc:Fallback xmlns="">
          <p:sp>
            <p:nvSpPr>
              <p:cNvPr id="2" name="Marcador de contenido 1"/>
              <p:cNvSpPr>
                <a:spLocks noGrp="1" noRot="1" noChangeAspect="1" noMove="1" noResize="1" noEditPoints="1" noAdjustHandles="1" noChangeArrowheads="1" noChangeShapeType="1" noTextEdit="1"/>
              </p:cNvSpPr>
              <p:nvPr>
                <p:ph idx="1"/>
              </p:nvPr>
            </p:nvSpPr>
            <p:spPr>
              <a:blipFill rotWithShape="0">
                <a:blip r:embed="rId2"/>
                <a:stretch>
                  <a:fillRect t="-908"/>
                </a:stretch>
              </a:blipFill>
            </p:spPr>
            <p:txBody>
              <a:bodyPr/>
              <a:lstStyle/>
              <a:p>
                <a:r>
                  <a:rPr lang="es-ES">
                    <a:noFill/>
                  </a:rPr>
                  <a:t> </a:t>
                </a:r>
              </a:p>
            </p:txBody>
          </p:sp>
        </mc:Fallback>
      </mc:AlternateContent>
      <p:sp>
        <p:nvSpPr>
          <p:cNvPr id="3" name="Marcador de pie de página 2"/>
          <p:cNvSpPr>
            <a:spLocks noGrp="1"/>
          </p:cNvSpPr>
          <p:nvPr>
            <p:ph type="ftr" sz="quarter" idx="3"/>
          </p:nvPr>
        </p:nvSpPr>
        <p:spPr/>
        <p:txBody>
          <a:bodyPr/>
          <a:lstStyle/>
          <a:p>
            <a:r>
              <a:rPr lang="es-ES" dirty="0"/>
              <a:t>Topología - 2. Continuidad</a:t>
            </a:r>
          </a:p>
        </p:txBody>
      </p:sp>
      <p:sp>
        <p:nvSpPr>
          <p:cNvPr id="4" name="Título 3"/>
          <p:cNvSpPr>
            <a:spLocks noGrp="1"/>
          </p:cNvSpPr>
          <p:nvPr>
            <p:ph type="title"/>
          </p:nvPr>
        </p:nvSpPr>
        <p:spPr/>
        <p:txBody>
          <a:bodyPr/>
          <a:lstStyle/>
          <a:p>
            <a:r>
              <a:rPr lang="es-ES" dirty="0"/>
              <a:t>¿Son abiertos o cerrados?</a:t>
            </a:r>
          </a:p>
        </p:txBody>
      </p:sp>
    </p:spTree>
    <p:extLst>
      <p:ext uri="{BB962C8B-B14F-4D97-AF65-F5344CB8AC3E}">
        <p14:creationId xmlns:p14="http://schemas.microsoft.com/office/powerpoint/2010/main" val="2181550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lstStyle/>
          <a:p>
            <a:r>
              <a:rPr lang="es-ES" dirty="0"/>
              <a:t>El complemento de un abierto (TODO menos un abierto) es un</a:t>
            </a:r>
          </a:p>
          <a:p>
            <a:r>
              <a:rPr lang="es-ES" dirty="0"/>
              <a:t>CERRADO</a:t>
            </a:r>
          </a:p>
          <a:p>
            <a:r>
              <a:rPr lang="es-ES" dirty="0"/>
              <a:t>El complemento de un cerrado (TODO menos un cerrado) es un</a:t>
            </a:r>
          </a:p>
          <a:p>
            <a:r>
              <a:rPr lang="es-ES" dirty="0"/>
              <a:t>ABIERTO</a:t>
            </a:r>
          </a:p>
          <a:p>
            <a:endParaRPr lang="es-ES" dirty="0"/>
          </a:p>
        </p:txBody>
      </p:sp>
      <p:sp>
        <p:nvSpPr>
          <p:cNvPr id="3" name="Marcador de pie de página 2"/>
          <p:cNvSpPr>
            <a:spLocks noGrp="1"/>
          </p:cNvSpPr>
          <p:nvPr>
            <p:ph type="ftr" sz="quarter" idx="3"/>
          </p:nvPr>
        </p:nvSpPr>
        <p:spPr/>
        <p:txBody>
          <a:bodyPr/>
          <a:lstStyle/>
          <a:p>
            <a:r>
              <a:rPr lang="es-ES"/>
              <a:t>Asignatura/Tema</a:t>
            </a:r>
            <a:endParaRPr lang="es-ES" dirty="0"/>
          </a:p>
        </p:txBody>
      </p:sp>
      <p:sp>
        <p:nvSpPr>
          <p:cNvPr id="4" name="Título 3"/>
          <p:cNvSpPr>
            <a:spLocks noGrp="1"/>
          </p:cNvSpPr>
          <p:nvPr>
            <p:ph type="title"/>
          </p:nvPr>
        </p:nvSpPr>
        <p:spPr/>
        <p:txBody>
          <a:bodyPr/>
          <a:lstStyle/>
          <a:p>
            <a:r>
              <a:rPr lang="es-ES" dirty="0"/>
              <a:t>Os habréis dado cuenta de que </a:t>
            </a:r>
          </a:p>
        </p:txBody>
      </p:sp>
    </p:spTree>
    <p:extLst>
      <p:ext uri="{BB962C8B-B14F-4D97-AF65-F5344CB8AC3E}">
        <p14:creationId xmlns:p14="http://schemas.microsoft.com/office/powerpoint/2010/main" val="545773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normAutofit/>
          </a:bodyPr>
          <a:lstStyle/>
          <a:p>
            <a:pPr lvl="1"/>
            <a:r>
              <a:rPr lang="es-ES" sz="2400" dirty="0"/>
              <a:t>La respuesta es SÍ</a:t>
            </a:r>
          </a:p>
        </p:txBody>
      </p:sp>
      <p:sp>
        <p:nvSpPr>
          <p:cNvPr id="3" name="Marcador de pie de página 2"/>
          <p:cNvSpPr>
            <a:spLocks noGrp="1"/>
          </p:cNvSpPr>
          <p:nvPr>
            <p:ph type="ftr" sz="quarter" idx="3"/>
          </p:nvPr>
        </p:nvSpPr>
        <p:spPr/>
        <p:txBody>
          <a:bodyPr/>
          <a:lstStyle/>
          <a:p>
            <a:r>
              <a:rPr lang="es-ES" dirty="0"/>
              <a:t>Topología - 2. Continuidad</a:t>
            </a:r>
          </a:p>
        </p:txBody>
      </p:sp>
      <p:sp>
        <p:nvSpPr>
          <p:cNvPr id="4" name="Título 3"/>
          <p:cNvSpPr>
            <a:spLocks noGrp="1"/>
          </p:cNvSpPr>
          <p:nvPr>
            <p:ph type="title"/>
          </p:nvPr>
        </p:nvSpPr>
        <p:spPr>
          <a:xfrm>
            <a:off x="251519" y="1412776"/>
            <a:ext cx="8605935" cy="720080"/>
          </a:xfrm>
        </p:spPr>
        <p:txBody>
          <a:bodyPr/>
          <a:lstStyle/>
          <a:p>
            <a:r>
              <a:rPr lang="es-ES" dirty="0"/>
              <a:t>¿Puede la unión infinita de conjuntos cerrados ser conjunto abierto?</a:t>
            </a:r>
            <a:br>
              <a:rPr lang="es-ES" dirty="0"/>
            </a:br>
            <a:endParaRPr lang="es-ES" dirty="0"/>
          </a:p>
        </p:txBody>
      </p:sp>
    </p:spTree>
    <p:extLst>
      <p:ext uri="{BB962C8B-B14F-4D97-AF65-F5344CB8AC3E}">
        <p14:creationId xmlns:p14="http://schemas.microsoft.com/office/powerpoint/2010/main" val="1442927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p:cNvSpPr>
                <a:spLocks noGrp="1"/>
              </p:cNvSpPr>
              <p:nvPr>
                <p:ph idx="1"/>
              </p:nvPr>
            </p:nvSpPr>
            <p:spPr/>
            <p:txBody>
              <a:bodyPr/>
              <a:lstStyle/>
              <a:p>
                <a:r>
                  <a:rPr lang="es-ES" i="1" dirty="0">
                    <a:latin typeface="Cambria Math" panose="02040503050406030204" pitchFamily="18" charset="0"/>
                  </a:rPr>
                  <a:t>Sean </a:t>
                </a:r>
                <a14:m>
                  <m:oMath xmlns:m="http://schemas.openxmlformats.org/officeDocument/2006/math">
                    <m:sSub>
                      <m:sSubPr>
                        <m:ctrlPr>
                          <a:rPr lang="es-ES" i="1">
                            <a:latin typeface="Cambria Math" panose="02040503050406030204" pitchFamily="18" charset="0"/>
                          </a:rPr>
                        </m:ctrlPr>
                      </m:sSubPr>
                      <m:e>
                        <m:r>
                          <a:rPr lang="es-ES" i="1">
                            <a:latin typeface="Cambria Math" panose="02040503050406030204" pitchFamily="18" charset="0"/>
                          </a:rPr>
                          <m:t>𝐶</m:t>
                        </m:r>
                      </m:e>
                      <m:sub>
                        <m:r>
                          <a:rPr lang="es-ES" i="1">
                            <a:latin typeface="Cambria Math" panose="02040503050406030204" pitchFamily="18" charset="0"/>
                          </a:rPr>
                          <m:t>𝑖</m:t>
                        </m:r>
                      </m:sub>
                    </m:sSub>
                    <m:r>
                      <a:rPr lang="es-ES" i="1">
                        <a:latin typeface="Cambria Math" panose="02040503050406030204" pitchFamily="18" charset="0"/>
                      </a:rPr>
                      <m:t>=[</m:t>
                    </m:r>
                    <m:f>
                      <m:fPr>
                        <m:ctrlPr>
                          <a:rPr lang="es-ES" i="1">
                            <a:latin typeface="Cambria Math" panose="02040503050406030204" pitchFamily="18" charset="0"/>
                          </a:rPr>
                        </m:ctrlPr>
                      </m:fPr>
                      <m:num>
                        <m:r>
                          <a:rPr lang="es-ES" i="1">
                            <a:latin typeface="Cambria Math" panose="02040503050406030204" pitchFamily="18" charset="0"/>
                          </a:rPr>
                          <m:t>1</m:t>
                        </m:r>
                      </m:num>
                      <m:den>
                        <m:r>
                          <a:rPr lang="es-ES" i="1">
                            <a:latin typeface="Cambria Math" panose="02040503050406030204" pitchFamily="18" charset="0"/>
                          </a:rPr>
                          <m:t>𝑛</m:t>
                        </m:r>
                      </m:den>
                    </m:f>
                    <m:r>
                      <a:rPr lang="es-ES" i="1">
                        <a:latin typeface="Cambria Math" panose="02040503050406030204" pitchFamily="18" charset="0"/>
                      </a:rPr>
                      <m:t>;2−</m:t>
                    </m:r>
                    <m:f>
                      <m:fPr>
                        <m:ctrlPr>
                          <a:rPr lang="es-ES" i="1">
                            <a:latin typeface="Cambria Math" panose="02040503050406030204" pitchFamily="18" charset="0"/>
                          </a:rPr>
                        </m:ctrlPr>
                      </m:fPr>
                      <m:num>
                        <m:r>
                          <a:rPr lang="es-ES" i="1">
                            <a:latin typeface="Cambria Math" panose="02040503050406030204" pitchFamily="18" charset="0"/>
                          </a:rPr>
                          <m:t>1</m:t>
                        </m:r>
                      </m:num>
                      <m:den>
                        <m:r>
                          <a:rPr lang="es-ES" i="1">
                            <a:latin typeface="Cambria Math" panose="02040503050406030204" pitchFamily="18" charset="0"/>
                          </a:rPr>
                          <m:t>𝑛</m:t>
                        </m:r>
                      </m:den>
                    </m:f>
                    <m:r>
                      <a:rPr lang="es-ES" i="1">
                        <a:latin typeface="Cambria Math" panose="02040503050406030204" pitchFamily="18" charset="0"/>
                      </a:rPr>
                      <m:t>]</m:t>
                    </m:r>
                  </m:oMath>
                </a14:m>
                <a:endParaRPr lang="es-ES" i="1" dirty="0">
                  <a:latin typeface="Cambria Math" panose="02040503050406030204" pitchFamily="18" charset="0"/>
                </a:endParaRPr>
              </a:p>
              <a:p>
                <a14:m>
                  <m:oMath xmlns:m="http://schemas.openxmlformats.org/officeDocument/2006/math">
                    <m:nary>
                      <m:naryPr>
                        <m:chr m:val="⋃"/>
                        <m:ctrlPr>
                          <a:rPr lang="es-ES" i="1" smtClean="0">
                            <a:latin typeface="Cambria Math" panose="02040503050406030204" pitchFamily="18" charset="0"/>
                          </a:rPr>
                        </m:ctrlPr>
                      </m:naryPr>
                      <m:sub>
                        <m:r>
                          <m:rPr>
                            <m:brk m:alnAt="23"/>
                          </m:rPr>
                          <a:rPr lang="es-ES" b="0" i="1" smtClean="0">
                            <a:latin typeface="Cambria Math" panose="02040503050406030204" pitchFamily="18" charset="0"/>
                          </a:rPr>
                          <m:t>𝑛</m:t>
                        </m:r>
                        <m:r>
                          <a:rPr lang="es-ES" b="0" i="1" smtClean="0">
                            <a:latin typeface="Cambria Math" panose="02040503050406030204" pitchFamily="18" charset="0"/>
                          </a:rPr>
                          <m:t>=1</m:t>
                        </m:r>
                      </m:sub>
                      <m:sup>
                        <m:r>
                          <a:rPr lang="es-ES" b="0" i="1" smtClean="0">
                            <a:latin typeface="Cambria Math" panose="02040503050406030204" pitchFamily="18" charset="0"/>
                          </a:rPr>
                          <m:t>∞</m:t>
                        </m:r>
                      </m:sup>
                      <m:e>
                        <m:sSub>
                          <m:sSubPr>
                            <m:ctrlPr>
                              <a:rPr lang="es-ES" b="0" i="1" smtClean="0">
                                <a:latin typeface="Cambria Math" panose="02040503050406030204" pitchFamily="18" charset="0"/>
                              </a:rPr>
                            </m:ctrlPr>
                          </m:sSubPr>
                          <m:e>
                            <m:r>
                              <a:rPr lang="es-ES" b="0" i="1" smtClean="0">
                                <a:latin typeface="Cambria Math" panose="02040503050406030204" pitchFamily="18" charset="0"/>
                              </a:rPr>
                              <m:t>𝐶</m:t>
                            </m:r>
                          </m:e>
                          <m:sub>
                            <m:r>
                              <a:rPr lang="es-ES" b="0" i="1" smtClean="0">
                                <a:latin typeface="Cambria Math" panose="02040503050406030204" pitchFamily="18" charset="0"/>
                              </a:rPr>
                              <m:t>𝑖</m:t>
                            </m:r>
                          </m:sub>
                        </m:sSub>
                        <m:r>
                          <a:rPr lang="es-ES" b="0" i="1" smtClean="0">
                            <a:latin typeface="Cambria Math" panose="02040503050406030204" pitchFamily="18" charset="0"/>
                          </a:rPr>
                          <m:t>=? </m:t>
                        </m:r>
                      </m:e>
                    </m:nary>
                  </m:oMath>
                </a14:m>
                <a:endParaRPr lang="es-ES" dirty="0"/>
              </a:p>
              <a:p>
                <a14:m>
                  <m:oMath xmlns:m="http://schemas.openxmlformats.org/officeDocument/2006/math">
                    <m:nary>
                      <m:naryPr>
                        <m:chr m:val="⋃"/>
                        <m:ctrlPr>
                          <a:rPr lang="es-ES" i="1">
                            <a:latin typeface="Cambria Math" panose="02040503050406030204" pitchFamily="18" charset="0"/>
                          </a:rPr>
                        </m:ctrlPr>
                      </m:naryPr>
                      <m:sub>
                        <m:r>
                          <m:rPr>
                            <m:brk m:alnAt="23"/>
                          </m:rPr>
                          <a:rPr lang="es-ES" i="1">
                            <a:latin typeface="Cambria Math" panose="02040503050406030204" pitchFamily="18" charset="0"/>
                          </a:rPr>
                          <m:t>𝑛</m:t>
                        </m:r>
                        <m:r>
                          <a:rPr lang="es-ES" i="1">
                            <a:latin typeface="Cambria Math" panose="02040503050406030204" pitchFamily="18" charset="0"/>
                          </a:rPr>
                          <m:t>=1</m:t>
                        </m:r>
                      </m:sub>
                      <m:sup>
                        <m:r>
                          <a:rPr lang="es-ES" i="1">
                            <a:latin typeface="Cambria Math" panose="02040503050406030204" pitchFamily="18" charset="0"/>
                          </a:rPr>
                          <m:t>∞</m:t>
                        </m:r>
                      </m:sup>
                      <m:e>
                        <m:sSub>
                          <m:sSubPr>
                            <m:ctrlPr>
                              <a:rPr lang="es-ES" i="1">
                                <a:latin typeface="Cambria Math" panose="02040503050406030204" pitchFamily="18" charset="0"/>
                              </a:rPr>
                            </m:ctrlPr>
                          </m:sSubPr>
                          <m:e>
                            <m:r>
                              <a:rPr lang="es-ES" i="1">
                                <a:latin typeface="Cambria Math" panose="02040503050406030204" pitchFamily="18" charset="0"/>
                              </a:rPr>
                              <m:t>𝐶</m:t>
                            </m:r>
                          </m:e>
                          <m:sub>
                            <m:r>
                              <a:rPr lang="es-ES" i="1">
                                <a:latin typeface="Cambria Math" panose="02040503050406030204" pitchFamily="18" charset="0"/>
                              </a:rPr>
                              <m:t>𝑖</m:t>
                            </m:r>
                          </m:sub>
                        </m:sSub>
                        <m:r>
                          <a:rPr lang="es-ES" i="1">
                            <a:latin typeface="Cambria Math" panose="02040503050406030204" pitchFamily="18" charset="0"/>
                          </a:rPr>
                          <m:t>=</m:t>
                        </m:r>
                        <m:r>
                          <a:rPr lang="es-ES" b="0" i="1" smtClean="0">
                            <a:latin typeface="Cambria Math" panose="02040503050406030204" pitchFamily="18" charset="0"/>
                          </a:rPr>
                          <m:t>(0;2)</m:t>
                        </m:r>
                        <m:r>
                          <a:rPr lang="es-ES" i="1">
                            <a:latin typeface="Cambria Math" panose="02040503050406030204" pitchFamily="18" charset="0"/>
                          </a:rPr>
                          <m:t> </m:t>
                        </m:r>
                      </m:e>
                    </m:nary>
                  </m:oMath>
                </a14:m>
                <a:endParaRPr lang="es-ES" dirty="0"/>
              </a:p>
            </p:txBody>
          </p:sp>
        </mc:Choice>
        <mc:Fallback xmlns="">
          <p:sp>
            <p:nvSpPr>
              <p:cNvPr id="2" name="Marcador de contenido 1"/>
              <p:cNvSpPr>
                <a:spLocks noGrp="1" noRot="1" noChangeAspect="1" noMove="1" noResize="1" noEditPoints="1" noAdjustHandles="1" noChangeArrowheads="1" noChangeShapeType="1" noTextEdit="1"/>
              </p:cNvSpPr>
              <p:nvPr>
                <p:ph idx="1"/>
              </p:nvPr>
            </p:nvSpPr>
            <p:spPr>
              <a:blipFill rotWithShape="0">
                <a:blip r:embed="rId2"/>
                <a:stretch>
                  <a:fillRect l="-637"/>
                </a:stretch>
              </a:blipFill>
            </p:spPr>
            <p:txBody>
              <a:bodyPr/>
              <a:lstStyle/>
              <a:p>
                <a:r>
                  <a:rPr lang="es-ES">
                    <a:noFill/>
                  </a:rPr>
                  <a:t> </a:t>
                </a:r>
              </a:p>
            </p:txBody>
          </p:sp>
        </mc:Fallback>
      </mc:AlternateContent>
      <p:sp>
        <p:nvSpPr>
          <p:cNvPr id="3" name="Marcador de pie de página 2"/>
          <p:cNvSpPr>
            <a:spLocks noGrp="1"/>
          </p:cNvSpPr>
          <p:nvPr>
            <p:ph type="ftr" sz="quarter" idx="3"/>
          </p:nvPr>
        </p:nvSpPr>
        <p:spPr/>
        <p:txBody>
          <a:bodyPr/>
          <a:lstStyle/>
          <a:p>
            <a:r>
              <a:rPr lang="es-ES"/>
              <a:t>Asignatura/Tema</a:t>
            </a:r>
            <a:endParaRPr lang="es-ES" dirty="0"/>
          </a:p>
        </p:txBody>
      </p:sp>
      <p:sp>
        <p:nvSpPr>
          <p:cNvPr id="4" name="Título 3"/>
          <p:cNvSpPr>
            <a:spLocks noGrp="1"/>
          </p:cNvSpPr>
          <p:nvPr>
            <p:ph type="title"/>
          </p:nvPr>
        </p:nvSpPr>
        <p:spPr/>
        <p:txBody>
          <a:bodyPr/>
          <a:lstStyle/>
          <a:p>
            <a:r>
              <a:rPr lang="es-ES" dirty="0"/>
              <a:t>Ejemplo importante</a:t>
            </a:r>
          </a:p>
        </p:txBody>
      </p:sp>
    </p:spTree>
    <p:extLst>
      <p:ext uri="{BB962C8B-B14F-4D97-AF65-F5344CB8AC3E}">
        <p14:creationId xmlns:p14="http://schemas.microsoft.com/office/powerpoint/2010/main" val="694870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p:cNvSpPr>
                <a:spLocks noGrp="1"/>
              </p:cNvSpPr>
              <p:nvPr>
                <p:ph idx="1"/>
              </p:nvPr>
            </p:nvSpPr>
            <p:spPr>
              <a:xfrm>
                <a:off x="251519" y="2276872"/>
                <a:ext cx="8605935" cy="4104455"/>
              </a:xfrm>
            </p:spPr>
            <p:txBody>
              <a:bodyPr>
                <a:normAutofit fontScale="92500"/>
              </a:bodyPr>
              <a:lstStyle/>
              <a:p>
                <a:pPr lvl="1"/>
                <a:r>
                  <a:rPr lang="es-ES" sz="2400" dirty="0"/>
                  <a:t>La respuesta es NO</a:t>
                </a:r>
              </a:p>
              <a:p>
                <a:pPr lvl="1"/>
                <a:r>
                  <a:rPr lang="es-ES" sz="2400" dirty="0"/>
                  <a:t>Demostración:</a:t>
                </a:r>
              </a:p>
              <a:p>
                <a:pPr lvl="1"/>
                <a:r>
                  <a:rPr lang="es-ES" sz="2400" dirty="0"/>
                  <a:t>Supongamos que </a:t>
                </a:r>
                <a14:m>
                  <m:oMath xmlns:m="http://schemas.openxmlformats.org/officeDocument/2006/math">
                    <m:r>
                      <a:rPr lang="es-ES" sz="2400" b="0" i="1" smtClean="0">
                        <a:latin typeface="Cambria Math" panose="02040503050406030204" pitchFamily="18" charset="0"/>
                      </a:rPr>
                      <m:t>∃ </m:t>
                    </m:r>
                    <m:r>
                      <a:rPr lang="es-ES" sz="2400" b="0" i="1" smtClean="0">
                        <a:latin typeface="Cambria Math" panose="02040503050406030204" pitchFamily="18" charset="0"/>
                      </a:rPr>
                      <m:t>𝐶</m:t>
                    </m:r>
                    <m:r>
                      <a:rPr lang="es-ES" sz="2400" b="0" i="1" smtClean="0">
                        <a:latin typeface="Cambria Math" panose="02040503050406030204" pitchFamily="18" charset="0"/>
                      </a:rPr>
                      <m:t> </m:t>
                    </m:r>
                    <m:d>
                      <m:dPr>
                        <m:ctrlPr>
                          <a:rPr lang="es-ES" sz="2400" b="0" i="1" smtClean="0">
                            <a:latin typeface="Cambria Math" panose="02040503050406030204" pitchFamily="18" charset="0"/>
                          </a:rPr>
                        </m:ctrlPr>
                      </m:dPr>
                      <m:e>
                        <m:r>
                          <a:rPr lang="es-ES" sz="2400" b="0" i="1" smtClean="0">
                            <a:latin typeface="Cambria Math" panose="02040503050406030204" pitchFamily="18" charset="0"/>
                          </a:rPr>
                          <m:t>𝑐𝑒𝑟𝑟𝑎𝑑𝑜</m:t>
                        </m:r>
                      </m:e>
                    </m:d>
                    <m:r>
                      <a:rPr lang="es-ES" sz="2400" b="0" i="1" smtClean="0">
                        <a:latin typeface="Cambria Math" panose="02040503050406030204" pitchFamily="18" charset="0"/>
                      </a:rPr>
                      <m:t>:</m:t>
                    </m:r>
                    <m:r>
                      <a:rPr lang="es-ES" sz="2400" b="0" i="1" smtClean="0">
                        <a:latin typeface="Cambria Math" panose="02040503050406030204" pitchFamily="18" charset="0"/>
                      </a:rPr>
                      <m:t>𝐶</m:t>
                    </m:r>
                    <m:r>
                      <a:rPr lang="es-ES" sz="2400" b="0" i="1" smtClean="0">
                        <a:latin typeface="Cambria Math" panose="02040503050406030204" pitchFamily="18" charset="0"/>
                      </a:rPr>
                      <m:t>=</m:t>
                    </m:r>
                    <m:nary>
                      <m:naryPr>
                        <m:chr m:val="⋃"/>
                        <m:ctrlPr>
                          <a:rPr lang="es-ES" sz="2400" b="0" i="1" smtClean="0">
                            <a:latin typeface="Cambria Math" panose="02040503050406030204" pitchFamily="18" charset="0"/>
                          </a:rPr>
                        </m:ctrlPr>
                      </m:naryPr>
                      <m:sub>
                        <m:r>
                          <m:rPr>
                            <m:brk m:alnAt="23"/>
                          </m:rPr>
                          <a:rPr lang="es-ES" sz="2400" b="0" i="1" smtClean="0">
                            <a:latin typeface="Cambria Math" panose="02040503050406030204" pitchFamily="18" charset="0"/>
                          </a:rPr>
                          <m:t>𝑛</m:t>
                        </m:r>
                        <m:r>
                          <a:rPr lang="es-ES" sz="2400" b="0" i="1" smtClean="0">
                            <a:latin typeface="Cambria Math" panose="02040503050406030204" pitchFamily="18" charset="0"/>
                          </a:rPr>
                          <m:t>=1</m:t>
                        </m:r>
                      </m:sub>
                      <m:sup>
                        <m:r>
                          <a:rPr lang="es-ES" sz="2400" b="0" i="1" smtClean="0">
                            <a:latin typeface="Cambria Math" panose="02040503050406030204" pitchFamily="18" charset="0"/>
                          </a:rPr>
                          <m:t>∞</m:t>
                        </m:r>
                      </m:sup>
                      <m:e>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𝐴</m:t>
                            </m:r>
                          </m:e>
                          <m:sub>
                            <m:r>
                              <a:rPr lang="es-ES" sz="2400" b="0" i="1" smtClean="0">
                                <a:latin typeface="Cambria Math" panose="02040503050406030204" pitchFamily="18" charset="0"/>
                              </a:rPr>
                              <m:t>𝑛</m:t>
                            </m:r>
                          </m:sub>
                        </m:sSub>
                      </m:e>
                    </m:nary>
                  </m:oMath>
                </a14:m>
                <a:r>
                  <a:rPr lang="es-ES" sz="2400" dirty="0"/>
                  <a:t>, </a:t>
                </a:r>
                <a14:m>
                  <m:oMath xmlns:m="http://schemas.openxmlformats.org/officeDocument/2006/math">
                    <m:sSub>
                      <m:sSubPr>
                        <m:ctrlPr>
                          <a:rPr lang="es-ES" sz="2400" i="1">
                            <a:latin typeface="Cambria Math" panose="02040503050406030204" pitchFamily="18" charset="0"/>
                          </a:rPr>
                        </m:ctrlPr>
                      </m:sSubPr>
                      <m:e>
                        <m:r>
                          <a:rPr lang="es-ES" sz="2400" i="1">
                            <a:latin typeface="Cambria Math" panose="02040503050406030204" pitchFamily="18" charset="0"/>
                          </a:rPr>
                          <m:t>𝐴</m:t>
                        </m:r>
                      </m:e>
                      <m:sub>
                        <m:r>
                          <a:rPr lang="es-ES" sz="2400" i="1">
                            <a:latin typeface="Cambria Math" panose="02040503050406030204" pitchFamily="18" charset="0"/>
                          </a:rPr>
                          <m:t>𝑛</m:t>
                        </m:r>
                      </m:sub>
                    </m:sSub>
                  </m:oMath>
                </a14:m>
                <a:r>
                  <a:rPr lang="es-ES" sz="2400" dirty="0"/>
                  <a:t> son abiertos</a:t>
                </a:r>
              </a:p>
              <a:p>
                <a:pPr lvl="1"/>
                <a:r>
                  <a:rPr lang="es-ES" sz="2400" dirty="0"/>
                  <a:t>Ya que </a:t>
                </a:r>
                <a14:m>
                  <m:oMath xmlns:m="http://schemas.openxmlformats.org/officeDocument/2006/math">
                    <m:r>
                      <a:rPr lang="es-ES" sz="2400" i="1">
                        <a:latin typeface="Cambria Math" panose="02040503050406030204" pitchFamily="18" charset="0"/>
                      </a:rPr>
                      <m:t>𝐶</m:t>
                    </m:r>
                  </m:oMath>
                </a14:m>
                <a:r>
                  <a:rPr lang="es-ES" sz="2400" dirty="0"/>
                  <a:t> es un conjunto cerrado, tiene al menos un punto fronterizo </a:t>
                </a:r>
                <a14:m>
                  <m:oMath xmlns:m="http://schemas.openxmlformats.org/officeDocument/2006/math">
                    <m:r>
                      <a:rPr lang="es-ES" sz="2400" b="0" i="1" smtClean="0">
                        <a:latin typeface="Cambria Math" panose="02040503050406030204" pitchFamily="18" charset="0"/>
                      </a:rPr>
                      <m:t>𝑥</m:t>
                    </m:r>
                  </m:oMath>
                </a14:m>
                <a:r>
                  <a:rPr lang="es-ES" sz="2400" dirty="0"/>
                  <a:t>. Esto supone que </a:t>
                </a:r>
                <a:r>
                  <a:rPr lang="es-ES" sz="2400" b="1" dirty="0"/>
                  <a:t>cualquier bola abierta </a:t>
                </a:r>
                <a:r>
                  <a:rPr lang="es-ES" sz="2400" dirty="0"/>
                  <a:t>alrededor de </a:t>
                </a:r>
                <a14:m>
                  <m:oMath xmlns:m="http://schemas.openxmlformats.org/officeDocument/2006/math">
                    <m:r>
                      <a:rPr lang="es-ES" sz="2400" b="0" i="1" smtClean="0">
                        <a:latin typeface="Cambria Math" panose="02040503050406030204" pitchFamily="18" charset="0"/>
                      </a:rPr>
                      <m:t>𝑥</m:t>
                    </m:r>
                  </m:oMath>
                </a14:m>
                <a:r>
                  <a:rPr lang="es-ES" sz="2400" dirty="0"/>
                  <a:t> tiene puntos dentro de </a:t>
                </a:r>
                <a14:m>
                  <m:oMath xmlns:m="http://schemas.openxmlformats.org/officeDocument/2006/math">
                    <m:r>
                      <a:rPr lang="es-ES" sz="2400" i="1">
                        <a:latin typeface="Cambria Math" panose="02040503050406030204" pitchFamily="18" charset="0"/>
                      </a:rPr>
                      <m:t>𝐶</m:t>
                    </m:r>
                  </m:oMath>
                </a14:m>
                <a:r>
                  <a:rPr lang="es-ES" sz="2400" dirty="0"/>
                  <a:t> y puntos fuera</a:t>
                </a:r>
              </a:p>
              <a:p>
                <a:pPr lvl="1"/>
                <a:r>
                  <a:rPr lang="es-ES" sz="2400" dirty="0"/>
                  <a:t>Pero (!! Momento central !!) este punto </a:t>
                </a:r>
                <a14:m>
                  <m:oMath xmlns:m="http://schemas.openxmlformats.org/officeDocument/2006/math">
                    <m:r>
                      <a:rPr lang="es-ES" sz="2400" b="0" i="1" smtClean="0">
                        <a:latin typeface="Cambria Math" panose="02040503050406030204" pitchFamily="18" charset="0"/>
                      </a:rPr>
                      <m:t>𝑥</m:t>
                    </m:r>
                  </m:oMath>
                </a14:m>
                <a:r>
                  <a:rPr lang="es-ES" sz="2400" dirty="0"/>
                  <a:t> viene de algún </a:t>
                </a:r>
                <a14:m>
                  <m:oMath xmlns:m="http://schemas.openxmlformats.org/officeDocument/2006/math">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𝐴</m:t>
                        </m:r>
                      </m:e>
                      <m:sub>
                        <m:r>
                          <a:rPr lang="es-ES" sz="2400" b="0" i="1" smtClean="0">
                            <a:latin typeface="Cambria Math" panose="02040503050406030204" pitchFamily="18" charset="0"/>
                          </a:rPr>
                          <m:t>𝑘</m:t>
                        </m:r>
                      </m:sub>
                    </m:sSub>
                  </m:oMath>
                </a14:m>
                <a:r>
                  <a:rPr lang="es-ES" sz="2400" dirty="0"/>
                  <a:t> (si no </a:t>
                </a:r>
                <a:r>
                  <a:rPr lang="es-ES" sz="2400" dirty="0" err="1"/>
                  <a:t>no</a:t>
                </a:r>
                <a:r>
                  <a:rPr lang="es-ES" sz="2400" dirty="0"/>
                  <a:t> estaría en la unión). Al pertenecer a un abierto, tiene alrededor </a:t>
                </a:r>
                <a:r>
                  <a:rPr lang="es-ES" sz="2400" b="1" dirty="0"/>
                  <a:t>una bola abierta que está completamente dentro</a:t>
                </a:r>
                <a:r>
                  <a:rPr lang="es-ES" sz="2400" dirty="0"/>
                  <a:t> de este </a:t>
                </a:r>
                <a14:m>
                  <m:oMath xmlns:m="http://schemas.openxmlformats.org/officeDocument/2006/math">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𝐴</m:t>
                        </m:r>
                      </m:e>
                      <m:sub>
                        <m:r>
                          <a:rPr lang="es-ES" sz="2400" b="0" i="1" smtClean="0">
                            <a:latin typeface="Cambria Math" panose="02040503050406030204" pitchFamily="18" charset="0"/>
                          </a:rPr>
                          <m:t>𝑘</m:t>
                        </m:r>
                      </m:sub>
                    </m:sSub>
                  </m:oMath>
                </a14:m>
                <a:r>
                  <a:rPr lang="es-ES" sz="2400" dirty="0"/>
                  <a:t>(y, por tanto, dentro de </a:t>
                </a:r>
                <a14:m>
                  <m:oMath xmlns:m="http://schemas.openxmlformats.org/officeDocument/2006/math">
                    <m:r>
                      <a:rPr lang="es-ES" sz="2400" i="1">
                        <a:latin typeface="Cambria Math" panose="02040503050406030204" pitchFamily="18" charset="0"/>
                      </a:rPr>
                      <m:t>𝐶</m:t>
                    </m:r>
                  </m:oMath>
                </a14:m>
                <a:r>
                  <a:rPr lang="es-ES" sz="2400" dirty="0"/>
                  <a:t>). Contradicción.</a:t>
                </a:r>
              </a:p>
            </p:txBody>
          </p:sp>
        </mc:Choice>
        <mc:Fallback xmlns="">
          <p:sp>
            <p:nvSpPr>
              <p:cNvPr id="2" name="Marcador de contenido 1"/>
              <p:cNvSpPr>
                <a:spLocks noGrp="1" noRot="1" noChangeAspect="1" noMove="1" noResize="1" noEditPoints="1" noAdjustHandles="1" noChangeArrowheads="1" noChangeShapeType="1" noTextEdit="1"/>
              </p:cNvSpPr>
              <p:nvPr>
                <p:ph idx="1"/>
              </p:nvPr>
            </p:nvSpPr>
            <p:spPr>
              <a:xfrm>
                <a:off x="251519" y="2276872"/>
                <a:ext cx="8605935" cy="4104455"/>
              </a:xfrm>
              <a:blipFill rotWithShape="0">
                <a:blip r:embed="rId2"/>
                <a:stretch>
                  <a:fillRect t="-892" r="-1487"/>
                </a:stretch>
              </a:blipFill>
            </p:spPr>
            <p:txBody>
              <a:bodyPr/>
              <a:lstStyle/>
              <a:p>
                <a:r>
                  <a:rPr lang="es-ES">
                    <a:noFill/>
                  </a:rPr>
                  <a:t> </a:t>
                </a:r>
              </a:p>
            </p:txBody>
          </p:sp>
        </mc:Fallback>
      </mc:AlternateContent>
      <p:sp>
        <p:nvSpPr>
          <p:cNvPr id="3" name="Marcador de pie de página 2"/>
          <p:cNvSpPr>
            <a:spLocks noGrp="1"/>
          </p:cNvSpPr>
          <p:nvPr>
            <p:ph type="ftr" sz="quarter" idx="3"/>
          </p:nvPr>
        </p:nvSpPr>
        <p:spPr/>
        <p:txBody>
          <a:bodyPr/>
          <a:lstStyle/>
          <a:p>
            <a:r>
              <a:rPr lang="es-ES" dirty="0"/>
              <a:t>Topología - 2. Continuidad</a:t>
            </a:r>
          </a:p>
        </p:txBody>
      </p:sp>
      <p:sp>
        <p:nvSpPr>
          <p:cNvPr id="4" name="Título 3"/>
          <p:cNvSpPr>
            <a:spLocks noGrp="1"/>
          </p:cNvSpPr>
          <p:nvPr>
            <p:ph type="title"/>
          </p:nvPr>
        </p:nvSpPr>
        <p:spPr>
          <a:xfrm>
            <a:off x="251519" y="1412776"/>
            <a:ext cx="8605935" cy="720080"/>
          </a:xfrm>
        </p:spPr>
        <p:txBody>
          <a:bodyPr/>
          <a:lstStyle/>
          <a:p>
            <a:r>
              <a:rPr lang="es-ES" dirty="0"/>
              <a:t>¿Puede la unión infinita de conjuntos abiertos ser conjunto cerrado?</a:t>
            </a:r>
            <a:br>
              <a:rPr lang="es-ES" dirty="0"/>
            </a:br>
            <a:endParaRPr lang="es-ES" dirty="0"/>
          </a:p>
        </p:txBody>
      </p:sp>
    </p:spTree>
    <p:extLst>
      <p:ext uri="{BB962C8B-B14F-4D97-AF65-F5344CB8AC3E}">
        <p14:creationId xmlns:p14="http://schemas.microsoft.com/office/powerpoint/2010/main" val="742665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normAutofit/>
          </a:bodyPr>
          <a:lstStyle/>
          <a:p>
            <a:pPr lvl="1"/>
            <a:r>
              <a:rPr lang="es-ES" sz="2800" dirty="0"/>
              <a:t>¿Puede la intersección infinita de conjuntos cerrados ser conjunto abierto? </a:t>
            </a:r>
          </a:p>
          <a:p>
            <a:pPr lvl="1"/>
            <a:r>
              <a:rPr lang="es-ES" sz="2800" dirty="0"/>
              <a:t>¿Puede la intersección infinita de conjuntos abiertos ser conjunto cerrado?</a:t>
            </a:r>
            <a:br>
              <a:rPr lang="es-ES" sz="2800" dirty="0"/>
            </a:br>
            <a:endParaRPr lang="es-ES" sz="2800" dirty="0"/>
          </a:p>
          <a:p>
            <a:pPr lvl="1"/>
            <a:endParaRPr lang="es-ES" sz="1400" dirty="0"/>
          </a:p>
        </p:txBody>
      </p:sp>
      <p:sp>
        <p:nvSpPr>
          <p:cNvPr id="3" name="Marcador de pie de página 2"/>
          <p:cNvSpPr>
            <a:spLocks noGrp="1"/>
          </p:cNvSpPr>
          <p:nvPr>
            <p:ph type="ftr" sz="quarter" idx="3"/>
          </p:nvPr>
        </p:nvSpPr>
        <p:spPr/>
        <p:txBody>
          <a:bodyPr/>
          <a:lstStyle/>
          <a:p>
            <a:r>
              <a:rPr lang="es-ES" dirty="0"/>
              <a:t>Topología - 2. Continuidad</a:t>
            </a:r>
          </a:p>
        </p:txBody>
      </p:sp>
      <p:sp>
        <p:nvSpPr>
          <p:cNvPr id="4" name="Título 3"/>
          <p:cNvSpPr>
            <a:spLocks noGrp="1"/>
          </p:cNvSpPr>
          <p:nvPr>
            <p:ph type="title"/>
          </p:nvPr>
        </p:nvSpPr>
        <p:spPr>
          <a:xfrm>
            <a:off x="251519" y="1412776"/>
            <a:ext cx="8605935" cy="720080"/>
          </a:xfrm>
        </p:spPr>
        <p:txBody>
          <a:bodyPr/>
          <a:lstStyle/>
          <a:p>
            <a:r>
              <a:rPr lang="es-ES" dirty="0"/>
              <a:t>Dos preguntas más</a:t>
            </a:r>
          </a:p>
        </p:txBody>
      </p:sp>
    </p:spTree>
    <p:extLst>
      <p:ext uri="{BB962C8B-B14F-4D97-AF65-F5344CB8AC3E}">
        <p14:creationId xmlns:p14="http://schemas.microsoft.com/office/powerpoint/2010/main" val="28163363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p:cNvSpPr>
                <a:spLocks noGrp="1"/>
              </p:cNvSpPr>
              <p:nvPr>
                <p:ph idx="1"/>
              </p:nvPr>
            </p:nvSpPr>
            <p:spPr/>
            <p:txBody>
              <a:bodyPr>
                <a:normAutofit fontScale="92500" lnSpcReduction="20000"/>
              </a:bodyPr>
              <a:lstStyle/>
              <a:p>
                <a:pPr lvl="1"/>
                <a:r>
                  <a:rPr lang="es-ES" sz="2800" dirty="0"/>
                  <a:t>¿Puede la intersección infinita de conjuntos cerrados ser conjunto abierto?</a:t>
                </a:r>
              </a:p>
              <a:p>
                <a:pPr lvl="1"/>
                <a:r>
                  <a:rPr lang="es-ES" sz="2800" dirty="0"/>
                  <a:t> NO. El complemento de la intersección de cerrados es unión de abiertos. Acabamos de demostrar que la unión de abiertos es siempre abierta, por lo que su complemento (intersección de cerrados) es siempre cerrado</a:t>
                </a:r>
              </a:p>
              <a:p>
                <a:pPr lvl="1"/>
                <a:r>
                  <a:rPr lang="es-ES" sz="2800" dirty="0"/>
                  <a:t>¿Puede la intersección infinita de conjuntos abiertos ser conjunto cerrado?</a:t>
                </a:r>
              </a:p>
              <a:p>
                <a:pPr lvl="1"/>
                <a:r>
                  <a:rPr lang="es-ES" sz="2800" dirty="0"/>
                  <a:t>SÍ. Ejemplo: </a:t>
                </a:r>
                <a14:m>
                  <m:oMath xmlns:m="http://schemas.openxmlformats.org/officeDocument/2006/math">
                    <m:nary>
                      <m:naryPr>
                        <m:chr m:val="⋂"/>
                        <m:ctrlPr>
                          <a:rPr lang="es-ES" sz="2800" i="1" smtClean="0">
                            <a:latin typeface="Cambria Math" panose="02040503050406030204" pitchFamily="18" charset="0"/>
                          </a:rPr>
                        </m:ctrlPr>
                      </m:naryPr>
                      <m:sub>
                        <m:r>
                          <m:rPr>
                            <m:brk m:alnAt="23"/>
                          </m:rPr>
                          <a:rPr lang="es-ES" sz="2800" b="0" i="1" smtClean="0">
                            <a:latin typeface="Cambria Math" panose="02040503050406030204" pitchFamily="18" charset="0"/>
                          </a:rPr>
                          <m:t>𝑛</m:t>
                        </m:r>
                        <m:r>
                          <a:rPr lang="es-ES" sz="2800" b="0" i="1" smtClean="0">
                            <a:latin typeface="Cambria Math" panose="02040503050406030204" pitchFamily="18" charset="0"/>
                          </a:rPr>
                          <m:t>=1</m:t>
                        </m:r>
                      </m:sub>
                      <m:sup>
                        <m:r>
                          <a:rPr lang="es-ES" sz="2800" b="0" i="1" smtClean="0">
                            <a:latin typeface="Cambria Math" panose="02040503050406030204" pitchFamily="18" charset="0"/>
                          </a:rPr>
                          <m:t>∞</m:t>
                        </m:r>
                      </m:sup>
                      <m:e>
                        <m:d>
                          <m:dPr>
                            <m:ctrlPr>
                              <a:rPr lang="es-ES" sz="2800" b="0" i="1" smtClean="0">
                                <a:latin typeface="Cambria Math" panose="02040503050406030204" pitchFamily="18" charset="0"/>
                              </a:rPr>
                            </m:ctrlPr>
                          </m:dPr>
                          <m:e>
                            <m:r>
                              <a:rPr lang="es-ES" sz="2800" b="0" i="1" smtClean="0">
                                <a:latin typeface="Cambria Math" panose="02040503050406030204" pitchFamily="18" charset="0"/>
                              </a:rPr>
                              <m:t>−</m:t>
                            </m:r>
                            <m:f>
                              <m:fPr>
                                <m:ctrlPr>
                                  <a:rPr lang="es-ES" sz="2800" b="0" i="1" smtClean="0">
                                    <a:latin typeface="Cambria Math" panose="02040503050406030204" pitchFamily="18" charset="0"/>
                                  </a:rPr>
                                </m:ctrlPr>
                              </m:fPr>
                              <m:num>
                                <m:r>
                                  <a:rPr lang="es-ES" sz="2800" b="0" i="1" smtClean="0">
                                    <a:latin typeface="Cambria Math" panose="02040503050406030204" pitchFamily="18" charset="0"/>
                                  </a:rPr>
                                  <m:t>1</m:t>
                                </m:r>
                              </m:num>
                              <m:den>
                                <m:r>
                                  <a:rPr lang="es-ES" sz="2800" b="0" i="1" smtClean="0">
                                    <a:latin typeface="Cambria Math" panose="02040503050406030204" pitchFamily="18" charset="0"/>
                                  </a:rPr>
                                  <m:t>𝑛</m:t>
                                </m:r>
                              </m:den>
                            </m:f>
                            <m:r>
                              <a:rPr lang="es-ES" sz="2800" b="0" i="1" smtClean="0">
                                <a:latin typeface="Cambria Math" panose="02040503050406030204" pitchFamily="18" charset="0"/>
                              </a:rPr>
                              <m:t>, 1+</m:t>
                            </m:r>
                            <m:f>
                              <m:fPr>
                                <m:ctrlPr>
                                  <a:rPr lang="es-ES" sz="2800" b="0" i="1" smtClean="0">
                                    <a:latin typeface="Cambria Math" panose="02040503050406030204" pitchFamily="18" charset="0"/>
                                  </a:rPr>
                                </m:ctrlPr>
                              </m:fPr>
                              <m:num>
                                <m:r>
                                  <a:rPr lang="es-ES" sz="2800" b="0" i="1" smtClean="0">
                                    <a:latin typeface="Cambria Math" panose="02040503050406030204" pitchFamily="18" charset="0"/>
                                  </a:rPr>
                                  <m:t>1</m:t>
                                </m:r>
                              </m:num>
                              <m:den>
                                <m:r>
                                  <a:rPr lang="es-ES" sz="2800" b="0" i="1" smtClean="0">
                                    <a:latin typeface="Cambria Math" panose="02040503050406030204" pitchFamily="18" charset="0"/>
                                  </a:rPr>
                                  <m:t>𝑛</m:t>
                                </m:r>
                              </m:den>
                            </m:f>
                          </m:e>
                        </m:d>
                        <m:r>
                          <a:rPr lang="es-ES" sz="2800" b="0" i="1" smtClean="0">
                            <a:latin typeface="Cambria Math" panose="02040503050406030204" pitchFamily="18" charset="0"/>
                          </a:rPr>
                          <m:t>=[0;1]</m:t>
                        </m:r>
                      </m:e>
                    </m:nary>
                  </m:oMath>
                </a14:m>
                <a:br>
                  <a:rPr lang="es-ES" sz="2800" dirty="0"/>
                </a:br>
                <a:endParaRPr lang="es-ES" sz="2800" dirty="0"/>
              </a:p>
              <a:p>
                <a:pPr lvl="1"/>
                <a:endParaRPr lang="es-ES" sz="1400" dirty="0"/>
              </a:p>
            </p:txBody>
          </p:sp>
        </mc:Choice>
        <mc:Fallback xmlns="">
          <p:sp>
            <p:nvSpPr>
              <p:cNvPr id="2" name="Marcador de contenido 1"/>
              <p:cNvSpPr>
                <a:spLocks noGrp="1" noRot="1" noChangeAspect="1" noMove="1" noResize="1" noEditPoints="1" noAdjustHandles="1" noChangeArrowheads="1" noChangeShapeType="1" noTextEdit="1"/>
              </p:cNvSpPr>
              <p:nvPr>
                <p:ph idx="1"/>
              </p:nvPr>
            </p:nvSpPr>
            <p:spPr>
              <a:blipFill rotWithShape="0">
                <a:blip r:embed="rId2"/>
                <a:stretch>
                  <a:fillRect t="-3480" r="-496"/>
                </a:stretch>
              </a:blipFill>
            </p:spPr>
            <p:txBody>
              <a:bodyPr/>
              <a:lstStyle/>
              <a:p>
                <a:r>
                  <a:rPr lang="es-ES">
                    <a:noFill/>
                  </a:rPr>
                  <a:t> </a:t>
                </a:r>
              </a:p>
            </p:txBody>
          </p:sp>
        </mc:Fallback>
      </mc:AlternateContent>
      <p:sp>
        <p:nvSpPr>
          <p:cNvPr id="3" name="Marcador de pie de página 2"/>
          <p:cNvSpPr>
            <a:spLocks noGrp="1"/>
          </p:cNvSpPr>
          <p:nvPr>
            <p:ph type="ftr" sz="quarter" idx="3"/>
          </p:nvPr>
        </p:nvSpPr>
        <p:spPr/>
        <p:txBody>
          <a:bodyPr/>
          <a:lstStyle/>
          <a:p>
            <a:r>
              <a:rPr lang="es-ES" dirty="0"/>
              <a:t>Topología - 2. Continuidad</a:t>
            </a:r>
          </a:p>
        </p:txBody>
      </p:sp>
      <p:sp>
        <p:nvSpPr>
          <p:cNvPr id="4" name="Título 3"/>
          <p:cNvSpPr>
            <a:spLocks noGrp="1"/>
          </p:cNvSpPr>
          <p:nvPr>
            <p:ph type="title"/>
          </p:nvPr>
        </p:nvSpPr>
        <p:spPr>
          <a:xfrm>
            <a:off x="251519" y="1412776"/>
            <a:ext cx="8605935" cy="720080"/>
          </a:xfrm>
        </p:spPr>
        <p:txBody>
          <a:bodyPr/>
          <a:lstStyle/>
          <a:p>
            <a:r>
              <a:rPr lang="es-ES" dirty="0"/>
              <a:t>Dos respuestas más</a:t>
            </a:r>
          </a:p>
        </p:txBody>
      </p:sp>
    </p:spTree>
    <p:extLst>
      <p:ext uri="{BB962C8B-B14F-4D97-AF65-F5344CB8AC3E}">
        <p14:creationId xmlns:p14="http://schemas.microsoft.com/office/powerpoint/2010/main" val="1932779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p:cNvSpPr>
                <a:spLocks noGrp="1"/>
              </p:cNvSpPr>
              <p:nvPr>
                <p:ph idx="1"/>
              </p:nvPr>
            </p:nvSpPr>
            <p:spPr/>
            <p:txBody>
              <a:bodyPr>
                <a:normAutofit/>
              </a:bodyPr>
              <a:lstStyle/>
              <a:p>
                <a:pPr lvl="1"/>
                <a:r>
                  <a:rPr lang="es-ES" sz="1400" dirty="0"/>
                  <a:t>Basta demostrar que cualquier punto </a:t>
                </a:r>
                <a14:m>
                  <m:oMath xmlns:m="http://schemas.openxmlformats.org/officeDocument/2006/math">
                    <m:r>
                      <a:rPr lang="es-ES" sz="1400" i="1">
                        <a:latin typeface="Cambria Math" panose="02040503050406030204" pitchFamily="18" charset="0"/>
                      </a:rPr>
                      <m:t>𝑥</m:t>
                    </m:r>
                    <m:r>
                      <a:rPr lang="es-ES" sz="1400" i="1">
                        <a:latin typeface="Cambria Math" panose="02040503050406030204" pitchFamily="18" charset="0"/>
                      </a:rPr>
                      <m:t> </m:t>
                    </m:r>
                  </m:oMath>
                </a14:m>
                <a:r>
                  <a:rPr lang="es-ES" sz="1400" dirty="0"/>
                  <a:t>de la bola abierta tiene alrededor una pequeña bola abierta que cabe íntegramente dentro de la grande</a:t>
                </a:r>
              </a:p>
              <a:p>
                <a:pPr lvl="1"/>
                <a:r>
                  <a:rPr lang="es-ES" sz="1400" dirty="0"/>
                  <a:t>Para ello, elijamos una bola de radio = radio de la bola grande – la distancia del centro de la bola grande al punto </a:t>
                </a:r>
                <a14:m>
                  <m:oMath xmlns:m="http://schemas.openxmlformats.org/officeDocument/2006/math">
                    <m:r>
                      <a:rPr lang="es-ES" sz="1400" b="0" i="1" smtClean="0">
                        <a:latin typeface="Cambria Math" panose="02040503050406030204" pitchFamily="18" charset="0"/>
                      </a:rPr>
                      <m:t>𝑥</m:t>
                    </m:r>
                  </m:oMath>
                </a14:m>
                <a:endParaRPr lang="es-ES" sz="1400" dirty="0"/>
              </a:p>
            </p:txBody>
          </p:sp>
        </mc:Choice>
        <mc:Fallback xmlns="">
          <p:sp>
            <p:nvSpPr>
              <p:cNvPr id="2" name="Marcador de contenido 1"/>
              <p:cNvSpPr>
                <a:spLocks noGrp="1" noRot="1" noChangeAspect="1" noMove="1" noResize="1" noEditPoints="1" noAdjustHandles="1" noChangeArrowheads="1" noChangeShapeType="1" noTextEdit="1"/>
              </p:cNvSpPr>
              <p:nvPr>
                <p:ph idx="1"/>
              </p:nvPr>
            </p:nvSpPr>
            <p:spPr>
              <a:blipFill rotWithShape="0">
                <a:blip r:embed="rId2"/>
                <a:stretch>
                  <a:fillRect t="-303"/>
                </a:stretch>
              </a:blipFill>
            </p:spPr>
            <p:txBody>
              <a:bodyPr/>
              <a:lstStyle/>
              <a:p>
                <a:r>
                  <a:rPr lang="es-ES">
                    <a:noFill/>
                  </a:rPr>
                  <a:t> </a:t>
                </a:r>
              </a:p>
            </p:txBody>
          </p:sp>
        </mc:Fallback>
      </mc:AlternateContent>
      <p:sp>
        <p:nvSpPr>
          <p:cNvPr id="3" name="Marcador de pie de página 2"/>
          <p:cNvSpPr>
            <a:spLocks noGrp="1"/>
          </p:cNvSpPr>
          <p:nvPr>
            <p:ph type="ftr" sz="quarter" idx="3"/>
          </p:nvPr>
        </p:nvSpPr>
        <p:spPr/>
        <p:txBody>
          <a:bodyPr/>
          <a:lstStyle/>
          <a:p>
            <a:r>
              <a:rPr lang="es-ES" dirty="0"/>
              <a:t>Topología - 2. Continuidad</a:t>
            </a:r>
          </a:p>
        </p:txBody>
      </p:sp>
      <p:sp>
        <p:nvSpPr>
          <p:cNvPr id="4" name="Título 3"/>
          <p:cNvSpPr>
            <a:spLocks noGrp="1"/>
          </p:cNvSpPr>
          <p:nvPr>
            <p:ph type="title"/>
          </p:nvPr>
        </p:nvSpPr>
        <p:spPr>
          <a:xfrm>
            <a:off x="251519" y="1412776"/>
            <a:ext cx="8605935" cy="720080"/>
          </a:xfrm>
        </p:spPr>
        <p:txBody>
          <a:bodyPr/>
          <a:lstStyle/>
          <a:p>
            <a:r>
              <a:rPr lang="es-ES" dirty="0"/>
              <a:t>Demuestra que cualquier bola abierta es abierta</a:t>
            </a:r>
            <a:br>
              <a:rPr lang="es-ES" dirty="0"/>
            </a:br>
            <a:endParaRPr lang="es-ES" dirty="0"/>
          </a:p>
        </p:txBody>
      </p:sp>
    </p:spTree>
    <p:extLst>
      <p:ext uri="{BB962C8B-B14F-4D97-AF65-F5344CB8AC3E}">
        <p14:creationId xmlns:p14="http://schemas.microsoft.com/office/powerpoint/2010/main" val="2728363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6" name="Marcador de contenido 5"/>
              <p:cNvGraphicFramePr>
                <a:graphicFrameLocks noGrp="1"/>
              </p:cNvGraphicFramePr>
              <p:nvPr>
                <p:ph idx="1"/>
                <p:extLst>
                  <p:ext uri="{D42A27DB-BD31-4B8C-83A1-F6EECF244321}">
                    <p14:modId xmlns:p14="http://schemas.microsoft.com/office/powerpoint/2010/main" val="3828854823"/>
                  </p:ext>
                </p:extLst>
              </p:nvPr>
            </p:nvGraphicFramePr>
            <p:xfrm>
              <a:off x="251519" y="2276873"/>
              <a:ext cx="8605935" cy="4032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6" name="Marcador de contenido 5"/>
              <p:cNvGraphicFramePr>
                <a:graphicFrameLocks noGrp="1"/>
              </p:cNvGraphicFramePr>
              <p:nvPr>
                <p:ph idx="1"/>
                <p:extLst>
                  <p:ext uri="{D42A27DB-BD31-4B8C-83A1-F6EECF244321}">
                    <p14:modId xmlns:p14="http://schemas.microsoft.com/office/powerpoint/2010/main" val="3828854823"/>
                  </p:ext>
                </p:extLst>
              </p:nvPr>
            </p:nvGraphicFramePr>
            <p:xfrm>
              <a:off x="251519" y="2276873"/>
              <a:ext cx="8605935" cy="40324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3" name="Marcador de pie de página 2"/>
          <p:cNvSpPr>
            <a:spLocks noGrp="1"/>
          </p:cNvSpPr>
          <p:nvPr>
            <p:ph type="ftr" sz="quarter" idx="3"/>
          </p:nvPr>
        </p:nvSpPr>
        <p:spPr/>
        <p:txBody>
          <a:bodyPr/>
          <a:lstStyle/>
          <a:p>
            <a:r>
              <a:rPr lang="es-ES" dirty="0"/>
              <a:t>Topología - 2. Continuidad</a:t>
            </a:r>
          </a:p>
        </p:txBody>
      </p:sp>
      <p:sp>
        <p:nvSpPr>
          <p:cNvPr id="4" name="Título 3"/>
          <p:cNvSpPr>
            <a:spLocks noGrp="1"/>
          </p:cNvSpPr>
          <p:nvPr>
            <p:ph type="title"/>
          </p:nvPr>
        </p:nvSpPr>
        <p:spPr/>
        <p:txBody>
          <a:bodyPr/>
          <a:lstStyle/>
          <a:p>
            <a:r>
              <a:rPr lang="es-ES" dirty="0"/>
              <a:t>Bolas abiertas / Entornos abiertos</a:t>
            </a:r>
          </a:p>
        </p:txBody>
      </p:sp>
    </p:spTree>
    <p:extLst>
      <p:ext uri="{BB962C8B-B14F-4D97-AF65-F5344CB8AC3E}">
        <p14:creationId xmlns:p14="http://schemas.microsoft.com/office/powerpoint/2010/main" val="4851300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normAutofit/>
          </a:bodyPr>
          <a:lstStyle/>
          <a:p>
            <a:pPr lvl="1"/>
            <a:endParaRPr lang="es-ES" sz="1400" dirty="0"/>
          </a:p>
        </p:txBody>
      </p:sp>
      <p:sp>
        <p:nvSpPr>
          <p:cNvPr id="3" name="Marcador de pie de página 2"/>
          <p:cNvSpPr>
            <a:spLocks noGrp="1"/>
          </p:cNvSpPr>
          <p:nvPr>
            <p:ph type="ftr" sz="quarter" idx="3"/>
          </p:nvPr>
        </p:nvSpPr>
        <p:spPr/>
        <p:txBody>
          <a:bodyPr/>
          <a:lstStyle/>
          <a:p>
            <a:r>
              <a:rPr lang="es-ES" dirty="0"/>
              <a:t>Topología - 2. Continuidad</a:t>
            </a:r>
          </a:p>
        </p:txBody>
      </p:sp>
      <p:sp>
        <p:nvSpPr>
          <p:cNvPr id="4" name="Título 3"/>
          <p:cNvSpPr>
            <a:spLocks noGrp="1"/>
          </p:cNvSpPr>
          <p:nvPr>
            <p:ph type="title"/>
          </p:nvPr>
        </p:nvSpPr>
        <p:spPr>
          <a:xfrm>
            <a:off x="251519" y="1340025"/>
            <a:ext cx="8605935" cy="936104"/>
          </a:xfrm>
        </p:spPr>
        <p:txBody>
          <a:bodyPr/>
          <a:lstStyle/>
          <a:p>
            <a:r>
              <a:rPr lang="es-ES" dirty="0"/>
              <a:t>Demuestra que el complementario de una bola abierta es cerrado y al revés</a:t>
            </a:r>
            <a:br>
              <a:rPr lang="es-ES" dirty="0"/>
            </a:br>
            <a:endParaRPr lang="es-ES" dirty="0"/>
          </a:p>
        </p:txBody>
      </p:sp>
    </p:spTree>
    <p:extLst>
      <p:ext uri="{BB962C8B-B14F-4D97-AF65-F5344CB8AC3E}">
        <p14:creationId xmlns:p14="http://schemas.microsoft.com/office/powerpoint/2010/main" val="16936538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normAutofit/>
          </a:bodyPr>
          <a:lstStyle/>
          <a:p>
            <a:pPr lvl="1"/>
            <a:endParaRPr lang="es-ES" sz="1400" dirty="0"/>
          </a:p>
        </p:txBody>
      </p:sp>
      <p:sp>
        <p:nvSpPr>
          <p:cNvPr id="3" name="Marcador de pie de página 2"/>
          <p:cNvSpPr>
            <a:spLocks noGrp="1"/>
          </p:cNvSpPr>
          <p:nvPr>
            <p:ph type="ftr" sz="quarter" idx="3"/>
          </p:nvPr>
        </p:nvSpPr>
        <p:spPr/>
        <p:txBody>
          <a:bodyPr/>
          <a:lstStyle/>
          <a:p>
            <a:r>
              <a:rPr lang="es-ES" dirty="0"/>
              <a:t>Topología - 2. Continuidad</a:t>
            </a:r>
          </a:p>
        </p:txBody>
      </p:sp>
      <mc:AlternateContent xmlns:mc="http://schemas.openxmlformats.org/markup-compatibility/2006" xmlns:a14="http://schemas.microsoft.com/office/drawing/2010/main">
        <mc:Choice Requires="a14">
          <p:sp>
            <p:nvSpPr>
              <p:cNvPr id="4" name="Título 3"/>
              <p:cNvSpPr>
                <a:spLocks noGrp="1"/>
              </p:cNvSpPr>
              <p:nvPr>
                <p:ph type="title"/>
              </p:nvPr>
            </p:nvSpPr>
            <p:spPr>
              <a:xfrm>
                <a:off x="251519" y="1340025"/>
                <a:ext cx="8605935" cy="936104"/>
              </a:xfrm>
            </p:spPr>
            <p:txBody>
              <a:bodyPr/>
              <a:lstStyle/>
              <a:p>
                <a:r>
                  <a:rPr lang="es-ES" dirty="0"/>
                  <a:t>¿Es abierto o cerrado el conjunto </a:t>
                </a:r>
                <a14:m>
                  <m:oMath xmlns:m="http://schemas.openxmlformats.org/officeDocument/2006/math">
                    <m:r>
                      <a:rPr lang="es-ES" b="0" i="1" smtClean="0">
                        <a:latin typeface="Cambria Math" panose="02040503050406030204" pitchFamily="18" charset="0"/>
                      </a:rPr>
                      <m:t>ℚ</m:t>
                    </m:r>
                    <m:r>
                      <a:rPr lang="es-ES" b="0" i="1" smtClean="0">
                        <a:latin typeface="Cambria Math" panose="02040503050406030204" pitchFamily="18" charset="0"/>
                      </a:rPr>
                      <m:t> </m:t>
                    </m:r>
                    <m:r>
                      <a:rPr lang="es-ES" b="0" i="1" smtClean="0">
                        <a:latin typeface="Cambria Math" panose="02040503050406030204" pitchFamily="18" charset="0"/>
                      </a:rPr>
                      <m:t>𝑒𝑛</m:t>
                    </m:r>
                    <m:r>
                      <a:rPr lang="es-ES" b="0" i="1" smtClean="0">
                        <a:latin typeface="Cambria Math" panose="02040503050406030204" pitchFamily="18" charset="0"/>
                      </a:rPr>
                      <m:t> </m:t>
                    </m:r>
                    <m:r>
                      <a:rPr lang="es-ES" b="0" i="1" smtClean="0">
                        <a:latin typeface="Cambria Math" panose="02040503050406030204" pitchFamily="18" charset="0"/>
                      </a:rPr>
                      <m:t>ℝ</m:t>
                    </m:r>
                  </m:oMath>
                </a14:m>
                <a:r>
                  <a:rPr lang="es-ES" dirty="0"/>
                  <a:t>?</a:t>
                </a:r>
                <a:br>
                  <a:rPr lang="es-ES" dirty="0"/>
                </a:br>
                <a:endParaRPr lang="es-ES" dirty="0"/>
              </a:p>
            </p:txBody>
          </p:sp>
        </mc:Choice>
        <mc:Fallback xmlns="">
          <p:sp>
            <p:nvSpPr>
              <p:cNvPr id="4" name="Título 3"/>
              <p:cNvSpPr>
                <a:spLocks noGrp="1" noRot="1" noChangeAspect="1" noMove="1" noResize="1" noEditPoints="1" noAdjustHandles="1" noChangeArrowheads="1" noChangeShapeType="1" noTextEdit="1"/>
              </p:cNvSpPr>
              <p:nvPr>
                <p:ph type="title"/>
              </p:nvPr>
            </p:nvSpPr>
            <p:spPr>
              <a:xfrm>
                <a:off x="251519" y="1340025"/>
                <a:ext cx="8605935" cy="936104"/>
              </a:xfrm>
              <a:blipFill rotWithShape="0">
                <a:blip r:embed="rId2"/>
                <a:stretch>
                  <a:fillRect l="-1416" t="-7190"/>
                </a:stretch>
              </a:blipFill>
            </p:spPr>
            <p:txBody>
              <a:bodyPr/>
              <a:lstStyle/>
              <a:p>
                <a:r>
                  <a:rPr lang="es-ES">
                    <a:noFill/>
                  </a:rPr>
                  <a:t> </a:t>
                </a:r>
              </a:p>
            </p:txBody>
          </p:sp>
        </mc:Fallback>
      </mc:AlternateContent>
    </p:spTree>
    <p:extLst>
      <p:ext uri="{BB962C8B-B14F-4D97-AF65-F5344CB8AC3E}">
        <p14:creationId xmlns:p14="http://schemas.microsoft.com/office/powerpoint/2010/main" val="19262809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5" name="Marcador de contenido 4"/>
              <p:cNvGraphicFramePr>
                <a:graphicFrameLocks noGrp="1"/>
              </p:cNvGraphicFramePr>
              <p:nvPr>
                <p:ph idx="1"/>
                <p:extLst>
                  <p:ext uri="{D42A27DB-BD31-4B8C-83A1-F6EECF244321}">
                    <p14:modId xmlns:p14="http://schemas.microsoft.com/office/powerpoint/2010/main" val="3989695056"/>
                  </p:ext>
                </p:extLst>
              </p:nvPr>
            </p:nvGraphicFramePr>
            <p:xfrm>
              <a:off x="179512" y="2276872"/>
              <a:ext cx="8605935" cy="42353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5" name="Marcador de contenido 4"/>
              <p:cNvGraphicFramePr>
                <a:graphicFrameLocks noGrp="1"/>
              </p:cNvGraphicFramePr>
              <p:nvPr>
                <p:ph idx="1"/>
                <p:extLst>
                  <p:ext uri="{D42A27DB-BD31-4B8C-83A1-F6EECF244321}">
                    <p14:modId xmlns:p14="http://schemas.microsoft.com/office/powerpoint/2010/main" val="3989695056"/>
                  </p:ext>
                </p:extLst>
              </p:nvPr>
            </p:nvGraphicFramePr>
            <p:xfrm>
              <a:off x="179512" y="2276872"/>
              <a:ext cx="8605935" cy="423531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3" name="Marcador de pie de página 2"/>
          <p:cNvSpPr>
            <a:spLocks noGrp="1"/>
          </p:cNvSpPr>
          <p:nvPr>
            <p:ph type="ftr" sz="quarter" idx="3"/>
          </p:nvPr>
        </p:nvSpPr>
        <p:spPr/>
        <p:txBody>
          <a:bodyPr/>
          <a:lstStyle/>
          <a:p>
            <a:r>
              <a:rPr lang="es-ES" dirty="0"/>
              <a:t>Topología - 2. Continuidad</a:t>
            </a:r>
          </a:p>
        </p:txBody>
      </p:sp>
      <p:sp>
        <p:nvSpPr>
          <p:cNvPr id="4" name="Título 3"/>
          <p:cNvSpPr>
            <a:spLocks noGrp="1"/>
          </p:cNvSpPr>
          <p:nvPr>
            <p:ph type="title"/>
          </p:nvPr>
        </p:nvSpPr>
        <p:spPr/>
        <p:txBody>
          <a:bodyPr/>
          <a:lstStyle/>
          <a:p>
            <a:r>
              <a:rPr lang="es-ES" dirty="0"/>
              <a:t>Función continua</a:t>
            </a:r>
          </a:p>
        </p:txBody>
      </p:sp>
    </p:spTree>
    <p:extLst>
      <p:ext uri="{BB962C8B-B14F-4D97-AF65-F5344CB8AC3E}">
        <p14:creationId xmlns:p14="http://schemas.microsoft.com/office/powerpoint/2010/main" val="37994028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ie de página 2"/>
          <p:cNvSpPr>
            <a:spLocks noGrp="1"/>
          </p:cNvSpPr>
          <p:nvPr>
            <p:ph type="ftr" sz="quarter" idx="3"/>
          </p:nvPr>
        </p:nvSpPr>
        <p:spPr/>
        <p:txBody>
          <a:bodyPr/>
          <a:lstStyle/>
          <a:p>
            <a:r>
              <a:rPr lang="es-ES" dirty="0"/>
              <a:t>Topología - 2. Continuidad</a:t>
            </a:r>
          </a:p>
        </p:txBody>
      </p:sp>
      <p:sp>
        <p:nvSpPr>
          <p:cNvPr id="4" name="Título 3"/>
          <p:cNvSpPr>
            <a:spLocks noGrp="1"/>
          </p:cNvSpPr>
          <p:nvPr>
            <p:ph type="title"/>
          </p:nvPr>
        </p:nvSpPr>
        <p:spPr/>
        <p:txBody>
          <a:bodyPr/>
          <a:lstStyle/>
          <a:p>
            <a:r>
              <a:rPr lang="es-ES" dirty="0"/>
              <a:t>¿Son continuas estas funciones con la distancia euclidiana?</a:t>
            </a:r>
          </a:p>
        </p:txBody>
      </p:sp>
      <p:sp>
        <p:nvSpPr>
          <p:cNvPr id="7" name="Elipse 6"/>
          <p:cNvSpPr/>
          <p:nvPr/>
        </p:nvSpPr>
        <p:spPr>
          <a:xfrm>
            <a:off x="6804248" y="4149080"/>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pic>
        <p:nvPicPr>
          <p:cNvPr id="2052" name="Picture 4" descr="discontinuidad - Diccionario de Matemáticas | Superpro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528" y="2132856"/>
            <a:ext cx="2321538" cy="223224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11 MATEMÁTICAS: 8 Lección: Funciones discontinuas: Discontinuidad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4005064"/>
            <a:ext cx="2861238" cy="248295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www.hiru.eus/documents/21564/941784/matematicas_040_03p/ed62f8c9-46bc-48a8-b027-5a585ae5892b?t=126084101078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2160" y="2348880"/>
            <a:ext cx="2383192" cy="2520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37638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p:cNvSpPr>
                <a:spLocks noGrp="1"/>
              </p:cNvSpPr>
              <p:nvPr>
                <p:ph idx="1"/>
              </p:nvPr>
            </p:nvSpPr>
            <p:spPr/>
            <p:txBody>
              <a:bodyPr/>
              <a:lstStyle/>
              <a:p>
                <a:r>
                  <a:rPr lang="es-ES" dirty="0"/>
                  <a:t>Con esta distancia: </a:t>
                </a:r>
                <a14:m>
                  <m:oMath xmlns:m="http://schemas.openxmlformats.org/officeDocument/2006/math">
                    <m:r>
                      <a:rPr lang="es-ES" i="1">
                        <a:latin typeface="Cambria Math" panose="02040503050406030204" pitchFamily="18" charset="0"/>
                      </a:rPr>
                      <m:t>𝑑</m:t>
                    </m:r>
                    <m:d>
                      <m:dPr>
                        <m:ctrlPr>
                          <a:rPr lang="es-ES" i="1">
                            <a:latin typeface="Cambria Math" panose="02040503050406030204" pitchFamily="18" charset="0"/>
                          </a:rPr>
                        </m:ctrlPr>
                      </m:dPr>
                      <m:e>
                        <m:r>
                          <a:rPr lang="es-ES" i="1">
                            <a:latin typeface="Cambria Math" panose="02040503050406030204" pitchFamily="18" charset="0"/>
                          </a:rPr>
                          <m:t>𝑥</m:t>
                        </m:r>
                        <m:r>
                          <a:rPr lang="es-ES" i="1">
                            <a:latin typeface="Cambria Math" panose="02040503050406030204" pitchFamily="18" charset="0"/>
                          </a:rPr>
                          <m:t>,</m:t>
                        </m:r>
                        <m:r>
                          <a:rPr lang="es-ES" i="1">
                            <a:latin typeface="Cambria Math" panose="02040503050406030204" pitchFamily="18" charset="0"/>
                          </a:rPr>
                          <m:t>𝑦</m:t>
                        </m:r>
                      </m:e>
                    </m:d>
                    <m:r>
                      <a:rPr lang="es-ES" i="1">
                        <a:latin typeface="Cambria Math" panose="02040503050406030204" pitchFamily="18" charset="0"/>
                      </a:rPr>
                      <m:t>=</m:t>
                    </m:r>
                    <m:r>
                      <m:rPr>
                        <m:sty m:val="p"/>
                      </m:rPr>
                      <a:rPr lang="es-ES">
                        <a:latin typeface="Cambria Math" panose="02040503050406030204" pitchFamily="18" charset="0"/>
                      </a:rPr>
                      <m:t>min</m:t>
                    </m:r>
                    <m:r>
                      <a:rPr lang="es-ES" i="1">
                        <a:latin typeface="Cambria Math" panose="02040503050406030204" pitchFamily="18" charset="0"/>
                      </a:rPr>
                      <m:t>⁡(</m:t>
                    </m:r>
                    <m:d>
                      <m:dPr>
                        <m:begChr m:val="|"/>
                        <m:endChr m:val="|"/>
                        <m:ctrlPr>
                          <a:rPr lang="es-ES" i="1">
                            <a:latin typeface="Cambria Math" panose="02040503050406030204" pitchFamily="18" charset="0"/>
                          </a:rPr>
                        </m:ctrlPr>
                      </m:dPr>
                      <m:e>
                        <m:r>
                          <a:rPr lang="es-ES" i="1">
                            <a:latin typeface="Cambria Math" panose="02040503050406030204" pitchFamily="18" charset="0"/>
                          </a:rPr>
                          <m:t>𝑥</m:t>
                        </m:r>
                        <m:r>
                          <a:rPr lang="es-ES" i="1">
                            <a:latin typeface="Cambria Math" panose="02040503050406030204" pitchFamily="18" charset="0"/>
                          </a:rPr>
                          <m:t>−</m:t>
                        </m:r>
                        <m:r>
                          <a:rPr lang="es-ES" i="1">
                            <a:latin typeface="Cambria Math" panose="02040503050406030204" pitchFamily="18" charset="0"/>
                          </a:rPr>
                          <m:t>𝑦</m:t>
                        </m:r>
                      </m:e>
                    </m:d>
                    <m:r>
                      <a:rPr lang="es-ES" i="1">
                        <a:latin typeface="Cambria Math" panose="02040503050406030204" pitchFamily="18" charset="0"/>
                      </a:rPr>
                      <m:t>,1−</m:t>
                    </m:r>
                    <m:d>
                      <m:dPr>
                        <m:begChr m:val="|"/>
                        <m:endChr m:val="|"/>
                        <m:ctrlPr>
                          <a:rPr lang="es-ES" i="1">
                            <a:latin typeface="Cambria Math" panose="02040503050406030204" pitchFamily="18" charset="0"/>
                          </a:rPr>
                        </m:ctrlPr>
                      </m:dPr>
                      <m:e>
                        <m:r>
                          <a:rPr lang="es-ES" i="1">
                            <a:latin typeface="Cambria Math" panose="02040503050406030204" pitchFamily="18" charset="0"/>
                          </a:rPr>
                          <m:t>𝑥</m:t>
                        </m:r>
                        <m:r>
                          <a:rPr lang="es-ES" i="1">
                            <a:latin typeface="Cambria Math" panose="02040503050406030204" pitchFamily="18" charset="0"/>
                          </a:rPr>
                          <m:t>−</m:t>
                        </m:r>
                        <m:r>
                          <a:rPr lang="es-ES" i="1">
                            <a:latin typeface="Cambria Math" panose="02040503050406030204" pitchFamily="18" charset="0"/>
                          </a:rPr>
                          <m:t>𝑦</m:t>
                        </m:r>
                      </m:e>
                    </m:d>
                    <m:r>
                      <a:rPr lang="es-ES" i="1">
                        <a:latin typeface="Cambria Math" panose="02040503050406030204" pitchFamily="18" charset="0"/>
                      </a:rPr>
                      <m:t>)</m:t>
                    </m:r>
                  </m:oMath>
                </a14:m>
                <a:endParaRPr lang="es-ES" dirty="0"/>
              </a:p>
              <a:p>
                <a:r>
                  <a:rPr lang="es-ES" dirty="0"/>
                  <a:t>Calcula </a:t>
                </a:r>
              </a:p>
              <a:p>
                <a:pPr lvl="1"/>
                <a14:m>
                  <m:oMath xmlns:m="http://schemas.openxmlformats.org/officeDocument/2006/math">
                    <m:r>
                      <a:rPr lang="es-ES" i="1">
                        <a:latin typeface="Cambria Math" panose="02040503050406030204" pitchFamily="18" charset="0"/>
                      </a:rPr>
                      <m:t>𝑑</m:t>
                    </m:r>
                    <m:d>
                      <m:dPr>
                        <m:ctrlPr>
                          <a:rPr lang="es-ES" i="1">
                            <a:latin typeface="Cambria Math" panose="02040503050406030204" pitchFamily="18" charset="0"/>
                          </a:rPr>
                        </m:ctrlPr>
                      </m:dPr>
                      <m:e>
                        <m:r>
                          <a:rPr lang="es-ES" b="0" i="1" smtClean="0">
                            <a:latin typeface="Cambria Math" panose="02040503050406030204" pitchFamily="18" charset="0"/>
                          </a:rPr>
                          <m:t>0.1, 0.4</m:t>
                        </m:r>
                      </m:e>
                    </m:d>
                  </m:oMath>
                </a14:m>
                <a:endParaRPr lang="es-ES" dirty="0"/>
              </a:p>
              <a:p>
                <a:pPr lvl="1"/>
                <a14:m>
                  <m:oMath xmlns:m="http://schemas.openxmlformats.org/officeDocument/2006/math">
                    <m:r>
                      <a:rPr lang="es-ES" i="1">
                        <a:latin typeface="Cambria Math" panose="02040503050406030204" pitchFamily="18" charset="0"/>
                      </a:rPr>
                      <m:t>𝑑</m:t>
                    </m:r>
                    <m:d>
                      <m:dPr>
                        <m:ctrlPr>
                          <a:rPr lang="es-ES" i="1">
                            <a:latin typeface="Cambria Math" panose="02040503050406030204" pitchFamily="18" charset="0"/>
                          </a:rPr>
                        </m:ctrlPr>
                      </m:dPr>
                      <m:e>
                        <m:r>
                          <a:rPr lang="es-ES" i="1">
                            <a:latin typeface="Cambria Math" panose="02040503050406030204" pitchFamily="18" charset="0"/>
                          </a:rPr>
                          <m:t>0.1, 0.</m:t>
                        </m:r>
                        <m:r>
                          <a:rPr lang="es-ES" b="0" i="1" smtClean="0">
                            <a:latin typeface="Cambria Math" panose="02040503050406030204" pitchFamily="18" charset="0"/>
                          </a:rPr>
                          <m:t>8</m:t>
                        </m:r>
                      </m:e>
                    </m:d>
                  </m:oMath>
                </a14:m>
                <a:endParaRPr lang="es-ES" dirty="0"/>
              </a:p>
              <a:p>
                <a:r>
                  <a:rPr lang="es-ES" dirty="0"/>
                  <a:t>Imagínate que nuestro intervalo</a:t>
                </a:r>
                <a:br>
                  <a:rPr lang="es-ES" dirty="0"/>
                </a:br>
                <a:r>
                  <a:rPr lang="es-ES" dirty="0"/>
                  <a:t>es un camino circular para ciclistas</a:t>
                </a:r>
              </a:p>
              <a:p>
                <a:r>
                  <a:rPr lang="es-ES" dirty="0"/>
                  <a:t>¿Se entiende mejor esta distancia?</a:t>
                </a:r>
              </a:p>
            </p:txBody>
          </p:sp>
        </mc:Choice>
        <mc:Fallback xmlns="">
          <p:sp>
            <p:nvSpPr>
              <p:cNvPr id="2" name="Marcador de contenido 1"/>
              <p:cNvSpPr>
                <a:spLocks noGrp="1" noRot="1" noChangeAspect="1" noMove="1" noResize="1" noEditPoints="1" noAdjustHandles="1" noChangeArrowheads="1" noChangeShapeType="1" noTextEdit="1"/>
              </p:cNvSpPr>
              <p:nvPr>
                <p:ph idx="1"/>
              </p:nvPr>
            </p:nvSpPr>
            <p:spPr>
              <a:blipFill rotWithShape="0">
                <a:blip r:embed="rId2"/>
                <a:stretch>
                  <a:fillRect l="-71" t="-756"/>
                </a:stretch>
              </a:blipFill>
            </p:spPr>
            <p:txBody>
              <a:bodyPr/>
              <a:lstStyle/>
              <a:p>
                <a:r>
                  <a:rPr lang="es-ES">
                    <a:noFill/>
                  </a:rPr>
                  <a:t> </a:t>
                </a:r>
              </a:p>
            </p:txBody>
          </p:sp>
        </mc:Fallback>
      </mc:AlternateContent>
      <p:sp>
        <p:nvSpPr>
          <p:cNvPr id="3" name="Marcador de pie de página 2"/>
          <p:cNvSpPr>
            <a:spLocks noGrp="1"/>
          </p:cNvSpPr>
          <p:nvPr>
            <p:ph type="ftr" sz="quarter" idx="3"/>
          </p:nvPr>
        </p:nvSpPr>
        <p:spPr/>
        <p:txBody>
          <a:bodyPr/>
          <a:lstStyle/>
          <a:p>
            <a:r>
              <a:rPr lang="es-ES"/>
              <a:t>Asignatura/Tema</a:t>
            </a:r>
            <a:endParaRPr lang="es-ES" dirty="0"/>
          </a:p>
        </p:txBody>
      </p:sp>
      <p:sp>
        <p:nvSpPr>
          <p:cNvPr id="4" name="Título 3"/>
          <p:cNvSpPr>
            <a:spLocks noGrp="1"/>
          </p:cNvSpPr>
          <p:nvPr>
            <p:ph type="title"/>
          </p:nvPr>
        </p:nvSpPr>
        <p:spPr/>
        <p:txBody>
          <a:bodyPr/>
          <a:lstStyle/>
          <a:p>
            <a:r>
              <a:rPr lang="es-ES" dirty="0"/>
              <a:t>Si consideramos el intervalo [0; 1)</a:t>
            </a:r>
          </a:p>
        </p:txBody>
      </p:sp>
      <p:grpSp>
        <p:nvGrpSpPr>
          <p:cNvPr id="12" name="Grupo 11"/>
          <p:cNvGrpSpPr/>
          <p:nvPr/>
        </p:nvGrpSpPr>
        <p:grpSpPr>
          <a:xfrm>
            <a:off x="4644008" y="3274301"/>
            <a:ext cx="4161899" cy="3323093"/>
            <a:chOff x="4644008" y="3274301"/>
            <a:chExt cx="4161899" cy="3323093"/>
          </a:xfrm>
        </p:grpSpPr>
        <p:grpSp>
          <p:nvGrpSpPr>
            <p:cNvPr id="7" name="Grupo 6"/>
            <p:cNvGrpSpPr/>
            <p:nvPr/>
          </p:nvGrpSpPr>
          <p:grpSpPr>
            <a:xfrm>
              <a:off x="5462072" y="3645024"/>
              <a:ext cx="2664296" cy="2520280"/>
              <a:chOff x="3275856" y="3212976"/>
              <a:chExt cx="2664296" cy="2520280"/>
            </a:xfrm>
          </p:grpSpPr>
          <p:sp>
            <p:nvSpPr>
              <p:cNvPr id="5" name="Elipse 4"/>
              <p:cNvSpPr/>
              <p:nvPr/>
            </p:nvSpPr>
            <p:spPr>
              <a:xfrm>
                <a:off x="3275856" y="3212976"/>
                <a:ext cx="2664296" cy="25202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Elipse 5"/>
              <p:cNvSpPr/>
              <p:nvPr/>
            </p:nvSpPr>
            <p:spPr>
              <a:xfrm>
                <a:off x="3347864" y="3284984"/>
                <a:ext cx="2520280" cy="237626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S" dirty="0"/>
              </a:p>
            </p:txBody>
          </p:sp>
        </p:grpSp>
        <p:sp>
          <p:nvSpPr>
            <p:cNvPr id="8" name="CuadroTexto 7"/>
            <p:cNvSpPr txBox="1"/>
            <p:nvPr/>
          </p:nvSpPr>
          <p:spPr>
            <a:xfrm>
              <a:off x="6637767" y="3274301"/>
              <a:ext cx="312906" cy="369332"/>
            </a:xfrm>
            <a:prstGeom prst="rect">
              <a:avLst/>
            </a:prstGeom>
            <a:noFill/>
          </p:spPr>
          <p:txBody>
            <a:bodyPr wrap="none" rtlCol="0">
              <a:spAutoFit/>
            </a:bodyPr>
            <a:lstStyle/>
            <a:p>
              <a:r>
                <a:rPr lang="es-ES" dirty="0"/>
                <a:t>0</a:t>
              </a:r>
            </a:p>
          </p:txBody>
        </p:sp>
        <p:sp>
          <p:nvSpPr>
            <p:cNvPr id="9" name="CuadroTexto 8"/>
            <p:cNvSpPr txBox="1"/>
            <p:nvPr/>
          </p:nvSpPr>
          <p:spPr>
            <a:xfrm>
              <a:off x="8172400" y="4720498"/>
              <a:ext cx="633507" cy="369332"/>
            </a:xfrm>
            <a:prstGeom prst="rect">
              <a:avLst/>
            </a:prstGeom>
            <a:noFill/>
          </p:spPr>
          <p:txBody>
            <a:bodyPr wrap="none" rtlCol="0">
              <a:spAutoFit/>
            </a:bodyPr>
            <a:lstStyle/>
            <a:p>
              <a:r>
                <a:rPr lang="es-ES" dirty="0"/>
                <a:t>0.25</a:t>
              </a:r>
            </a:p>
          </p:txBody>
        </p:sp>
        <p:sp>
          <p:nvSpPr>
            <p:cNvPr id="10" name="CuadroTexto 9"/>
            <p:cNvSpPr txBox="1"/>
            <p:nvPr/>
          </p:nvSpPr>
          <p:spPr>
            <a:xfrm>
              <a:off x="6541586" y="6228062"/>
              <a:ext cx="505267" cy="369332"/>
            </a:xfrm>
            <a:prstGeom prst="rect">
              <a:avLst/>
            </a:prstGeom>
            <a:noFill/>
          </p:spPr>
          <p:txBody>
            <a:bodyPr wrap="none" rtlCol="0">
              <a:spAutoFit/>
            </a:bodyPr>
            <a:lstStyle/>
            <a:p>
              <a:r>
                <a:rPr lang="es-ES" dirty="0"/>
                <a:t>0.5</a:t>
              </a:r>
            </a:p>
          </p:txBody>
        </p:sp>
        <p:sp>
          <p:nvSpPr>
            <p:cNvPr id="11" name="CuadroTexto 10"/>
            <p:cNvSpPr txBox="1"/>
            <p:nvPr/>
          </p:nvSpPr>
          <p:spPr>
            <a:xfrm>
              <a:off x="4644008" y="4720498"/>
              <a:ext cx="633507" cy="369332"/>
            </a:xfrm>
            <a:prstGeom prst="rect">
              <a:avLst/>
            </a:prstGeom>
            <a:noFill/>
          </p:spPr>
          <p:txBody>
            <a:bodyPr wrap="none" rtlCol="0">
              <a:spAutoFit/>
            </a:bodyPr>
            <a:lstStyle/>
            <a:p>
              <a:r>
                <a:rPr lang="es-ES" dirty="0"/>
                <a:t>0.75</a:t>
              </a:r>
            </a:p>
          </p:txBody>
        </p:sp>
      </p:grpSp>
    </p:spTree>
    <p:extLst>
      <p:ext uri="{BB962C8B-B14F-4D97-AF65-F5344CB8AC3E}">
        <p14:creationId xmlns:p14="http://schemas.microsoft.com/office/powerpoint/2010/main" val="1425410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p:cNvSpPr>
                <a:spLocks noGrp="1"/>
              </p:cNvSpPr>
              <p:nvPr>
                <p:ph idx="1"/>
              </p:nvPr>
            </p:nvSpPr>
            <p:spPr/>
            <p:txBody>
              <a:bodyPr>
                <a:normAutofit/>
              </a:bodyPr>
              <a:lstStyle/>
              <a:p>
                <a:pPr lvl="1"/>
                <a14:m>
                  <m:oMath xmlns:m="http://schemas.openxmlformats.org/officeDocument/2006/math">
                    <m:r>
                      <a:rPr lang="es-ES" sz="2400" b="0" i="1" smtClean="0">
                        <a:latin typeface="Cambria Math" panose="02040503050406030204" pitchFamily="18" charset="0"/>
                      </a:rPr>
                      <m:t>𝑓</m:t>
                    </m:r>
                    <m:d>
                      <m:dPr>
                        <m:ctrlPr>
                          <a:rPr lang="es-ES" sz="2400" b="0" i="1" smtClean="0">
                            <a:latin typeface="Cambria Math" panose="02040503050406030204" pitchFamily="18" charset="0"/>
                          </a:rPr>
                        </m:ctrlPr>
                      </m:dPr>
                      <m:e>
                        <m:r>
                          <a:rPr lang="es-ES" sz="2400" b="0" i="1" smtClean="0">
                            <a:latin typeface="Cambria Math" panose="02040503050406030204" pitchFamily="18" charset="0"/>
                          </a:rPr>
                          <m:t>𝑥</m:t>
                        </m:r>
                      </m:e>
                    </m:d>
                    <m:r>
                      <a:rPr lang="es-ES" sz="2400" b="0" i="1" smtClean="0">
                        <a:latin typeface="Cambria Math" panose="02040503050406030204" pitchFamily="18" charset="0"/>
                      </a:rPr>
                      <m:t>=</m:t>
                    </m:r>
                    <m:r>
                      <a:rPr lang="es-ES" sz="2400" b="0" i="1" smtClean="0">
                        <a:latin typeface="Cambria Math" panose="02040503050406030204" pitchFamily="18" charset="0"/>
                      </a:rPr>
                      <m:t>𝑥</m:t>
                    </m:r>
                    <m:r>
                      <a:rPr lang="es-ES" sz="2400" b="0" i="1" smtClean="0">
                        <a:latin typeface="Cambria Math" panose="02040503050406030204" pitchFamily="18" charset="0"/>
                      </a:rPr>
                      <m:t> </m:t>
                    </m:r>
                    <m:r>
                      <a:rPr lang="es-ES" sz="2400" b="0" i="1" smtClean="0">
                        <a:latin typeface="Cambria Math" panose="02040503050406030204" pitchFamily="18" charset="0"/>
                      </a:rPr>
                      <m:t>𝑐𝑜𝑛</m:t>
                    </m:r>
                    <m:r>
                      <a:rPr lang="es-ES" sz="2400" b="0" i="1" smtClean="0">
                        <a:latin typeface="Cambria Math" panose="02040503050406030204" pitchFamily="18" charset="0"/>
                      </a:rPr>
                      <m:t> </m:t>
                    </m:r>
                    <m:r>
                      <a:rPr lang="es-ES" sz="2400" b="0" i="1" smtClean="0">
                        <a:latin typeface="Cambria Math" panose="02040503050406030204" pitchFamily="18" charset="0"/>
                      </a:rPr>
                      <m:t>𝑙𝑎</m:t>
                    </m:r>
                    <m:r>
                      <a:rPr lang="es-ES" sz="2400" b="0" i="1" smtClean="0">
                        <a:latin typeface="Cambria Math" panose="02040503050406030204" pitchFamily="18" charset="0"/>
                      </a:rPr>
                      <m:t> </m:t>
                    </m:r>
                    <m:r>
                      <a:rPr lang="es-ES" sz="2400" b="0" i="1" smtClean="0">
                        <a:latin typeface="Cambria Math" panose="02040503050406030204" pitchFamily="18" charset="0"/>
                      </a:rPr>
                      <m:t>𝑑𝑖𝑠𝑡𝑎𝑛𝑐𝑖𝑎</m:t>
                    </m:r>
                    <m:r>
                      <a:rPr lang="es-ES" sz="2400" b="0" i="1" smtClean="0">
                        <a:latin typeface="Cambria Math" panose="02040503050406030204" pitchFamily="18" charset="0"/>
                      </a:rPr>
                      <m:t> </m:t>
                    </m:r>
                    <m:r>
                      <a:rPr lang="es-ES" sz="2400" b="0" i="1" smtClean="0">
                        <a:latin typeface="Cambria Math" panose="02040503050406030204" pitchFamily="18" charset="0"/>
                      </a:rPr>
                      <m:t>𝑑</m:t>
                    </m:r>
                    <m:d>
                      <m:dPr>
                        <m:ctrlPr>
                          <a:rPr lang="es-ES" sz="2400" b="0" i="1" smtClean="0">
                            <a:latin typeface="Cambria Math" panose="02040503050406030204" pitchFamily="18" charset="0"/>
                          </a:rPr>
                        </m:ctrlPr>
                      </m:dPr>
                      <m:e>
                        <m:r>
                          <a:rPr lang="es-ES" sz="2400" b="0" i="1" smtClean="0">
                            <a:latin typeface="Cambria Math" panose="02040503050406030204" pitchFamily="18" charset="0"/>
                          </a:rPr>
                          <m:t>𝑥</m:t>
                        </m:r>
                        <m:r>
                          <a:rPr lang="es-ES" sz="2400" b="0" i="1" smtClean="0">
                            <a:latin typeface="Cambria Math" panose="02040503050406030204" pitchFamily="18" charset="0"/>
                          </a:rPr>
                          <m:t>,</m:t>
                        </m:r>
                        <m:r>
                          <a:rPr lang="es-ES" sz="2400" b="0" i="1" smtClean="0">
                            <a:latin typeface="Cambria Math" panose="02040503050406030204" pitchFamily="18" charset="0"/>
                          </a:rPr>
                          <m:t>𝑦</m:t>
                        </m:r>
                      </m:e>
                    </m:d>
                    <m:r>
                      <a:rPr lang="es-ES" sz="2400" b="0" i="1" smtClean="0">
                        <a:latin typeface="Cambria Math" panose="02040503050406030204" pitchFamily="18" charset="0"/>
                      </a:rPr>
                      <m:t>=|</m:t>
                    </m:r>
                    <m:r>
                      <a:rPr lang="es-ES" sz="2400" b="0" i="1" smtClean="0">
                        <a:latin typeface="Cambria Math" panose="02040503050406030204" pitchFamily="18" charset="0"/>
                      </a:rPr>
                      <m:t>𝑥</m:t>
                    </m:r>
                    <m:r>
                      <a:rPr lang="es-ES" sz="2400" b="0" i="1" smtClean="0">
                        <a:latin typeface="Cambria Math" panose="02040503050406030204" pitchFamily="18" charset="0"/>
                      </a:rPr>
                      <m:t>−</m:t>
                    </m:r>
                    <m:r>
                      <a:rPr lang="es-ES" sz="2400" b="0" i="1" smtClean="0">
                        <a:latin typeface="Cambria Math" panose="02040503050406030204" pitchFamily="18" charset="0"/>
                      </a:rPr>
                      <m:t>𝑦</m:t>
                    </m:r>
                    <m:r>
                      <a:rPr lang="es-ES" sz="2400" b="0" i="1" smtClean="0">
                        <a:latin typeface="Cambria Math" panose="02040503050406030204" pitchFamily="18" charset="0"/>
                      </a:rPr>
                      <m:t>|</m:t>
                    </m:r>
                  </m:oMath>
                </a14:m>
                <a:endParaRPr lang="es-ES" sz="2400" dirty="0"/>
              </a:p>
              <a:p>
                <a:pPr lvl="1"/>
                <a14:m>
                  <m:oMath xmlns:m="http://schemas.openxmlformats.org/officeDocument/2006/math">
                    <m:r>
                      <a:rPr lang="es-ES" sz="2400" i="1">
                        <a:latin typeface="Cambria Math" panose="02040503050406030204" pitchFamily="18" charset="0"/>
                      </a:rPr>
                      <m:t>𝑓</m:t>
                    </m:r>
                    <m:d>
                      <m:dPr>
                        <m:ctrlPr>
                          <a:rPr lang="es-ES" sz="2400" i="1">
                            <a:latin typeface="Cambria Math" panose="02040503050406030204" pitchFamily="18" charset="0"/>
                          </a:rPr>
                        </m:ctrlPr>
                      </m:dPr>
                      <m:e>
                        <m:r>
                          <a:rPr lang="es-ES" sz="2400" i="1">
                            <a:latin typeface="Cambria Math" panose="02040503050406030204" pitchFamily="18" charset="0"/>
                          </a:rPr>
                          <m:t>𝑥</m:t>
                        </m:r>
                      </m:e>
                    </m:d>
                    <m:r>
                      <a:rPr lang="es-ES" sz="2400" i="1">
                        <a:latin typeface="Cambria Math" panose="02040503050406030204" pitchFamily="18" charset="0"/>
                      </a:rPr>
                      <m:t>=</m:t>
                    </m:r>
                    <m:r>
                      <a:rPr lang="es-ES" sz="2400" i="1">
                        <a:latin typeface="Cambria Math" panose="02040503050406030204" pitchFamily="18" charset="0"/>
                      </a:rPr>
                      <m:t>𝑥</m:t>
                    </m:r>
                    <m:r>
                      <a:rPr lang="es-ES" sz="2400" i="1">
                        <a:latin typeface="Cambria Math" panose="02040503050406030204" pitchFamily="18" charset="0"/>
                      </a:rPr>
                      <m:t> </m:t>
                    </m:r>
                    <m:r>
                      <a:rPr lang="es-ES" sz="2400" i="1">
                        <a:latin typeface="Cambria Math" panose="02040503050406030204" pitchFamily="18" charset="0"/>
                      </a:rPr>
                      <m:t>𝑐𝑜𝑛</m:t>
                    </m:r>
                    <m:r>
                      <a:rPr lang="es-ES" sz="2400" i="1">
                        <a:latin typeface="Cambria Math" panose="02040503050406030204" pitchFamily="18" charset="0"/>
                      </a:rPr>
                      <m:t> </m:t>
                    </m:r>
                    <m:r>
                      <a:rPr lang="es-ES" sz="2400" i="1">
                        <a:latin typeface="Cambria Math" panose="02040503050406030204" pitchFamily="18" charset="0"/>
                      </a:rPr>
                      <m:t>𝑙𝑎</m:t>
                    </m:r>
                    <m:r>
                      <a:rPr lang="es-ES" sz="2400" i="1">
                        <a:latin typeface="Cambria Math" panose="02040503050406030204" pitchFamily="18" charset="0"/>
                      </a:rPr>
                      <m:t> </m:t>
                    </m:r>
                    <m:r>
                      <a:rPr lang="es-ES" sz="2400" i="1">
                        <a:latin typeface="Cambria Math" panose="02040503050406030204" pitchFamily="18" charset="0"/>
                      </a:rPr>
                      <m:t>𝑑𝑖𝑠𝑡𝑎𝑛𝑐𝑖𝑎</m:t>
                    </m:r>
                    <m:r>
                      <a:rPr lang="es-ES" sz="2400" i="1">
                        <a:latin typeface="Cambria Math" panose="02040503050406030204" pitchFamily="18" charset="0"/>
                      </a:rPr>
                      <m:t> </m:t>
                    </m:r>
                    <m:r>
                      <a:rPr lang="es-ES" sz="2400" i="1">
                        <a:latin typeface="Cambria Math" panose="02040503050406030204" pitchFamily="18" charset="0"/>
                      </a:rPr>
                      <m:t>𝑑</m:t>
                    </m:r>
                    <m:d>
                      <m:dPr>
                        <m:ctrlPr>
                          <a:rPr lang="es-ES" sz="2400" i="1">
                            <a:latin typeface="Cambria Math" panose="02040503050406030204" pitchFamily="18" charset="0"/>
                          </a:rPr>
                        </m:ctrlPr>
                      </m:dPr>
                      <m:e>
                        <m:r>
                          <a:rPr lang="es-ES" sz="2400" i="1">
                            <a:latin typeface="Cambria Math" panose="02040503050406030204" pitchFamily="18" charset="0"/>
                          </a:rPr>
                          <m:t>𝑥</m:t>
                        </m:r>
                        <m:r>
                          <a:rPr lang="es-ES" sz="2400" i="1">
                            <a:latin typeface="Cambria Math" panose="02040503050406030204" pitchFamily="18" charset="0"/>
                          </a:rPr>
                          <m:t>,</m:t>
                        </m:r>
                        <m:r>
                          <a:rPr lang="es-ES" sz="2400" i="1">
                            <a:latin typeface="Cambria Math" panose="02040503050406030204" pitchFamily="18" charset="0"/>
                          </a:rPr>
                          <m:t>𝑦</m:t>
                        </m:r>
                      </m:e>
                    </m:d>
                    <m:r>
                      <a:rPr lang="es-ES" sz="2400" i="1">
                        <a:latin typeface="Cambria Math" panose="02040503050406030204" pitchFamily="18" charset="0"/>
                      </a:rPr>
                      <m:t>=</m:t>
                    </m:r>
                    <m:r>
                      <m:rPr>
                        <m:sty m:val="p"/>
                      </m:rPr>
                      <a:rPr lang="es-ES" sz="2400" b="0" i="0" smtClean="0">
                        <a:latin typeface="Cambria Math" panose="02040503050406030204" pitchFamily="18" charset="0"/>
                      </a:rPr>
                      <m:t>min</m:t>
                    </m:r>
                    <m:r>
                      <a:rPr lang="es-ES" sz="2400" b="0" i="1" smtClean="0">
                        <a:latin typeface="Cambria Math" panose="02040503050406030204" pitchFamily="18" charset="0"/>
                      </a:rPr>
                      <m:t>⁡(</m:t>
                    </m:r>
                    <m:d>
                      <m:dPr>
                        <m:begChr m:val="|"/>
                        <m:endChr m:val="|"/>
                        <m:ctrlPr>
                          <a:rPr lang="es-ES" sz="2400" b="0" i="1" smtClean="0">
                            <a:latin typeface="Cambria Math" panose="02040503050406030204" pitchFamily="18" charset="0"/>
                          </a:rPr>
                        </m:ctrlPr>
                      </m:dPr>
                      <m:e>
                        <m:r>
                          <a:rPr lang="es-ES" sz="2400" i="1">
                            <a:latin typeface="Cambria Math" panose="02040503050406030204" pitchFamily="18" charset="0"/>
                          </a:rPr>
                          <m:t>𝑥</m:t>
                        </m:r>
                        <m:r>
                          <a:rPr lang="es-ES" sz="2400" i="1">
                            <a:latin typeface="Cambria Math" panose="02040503050406030204" pitchFamily="18" charset="0"/>
                          </a:rPr>
                          <m:t>−</m:t>
                        </m:r>
                        <m:r>
                          <a:rPr lang="es-ES" sz="2400" i="1">
                            <a:latin typeface="Cambria Math" panose="02040503050406030204" pitchFamily="18" charset="0"/>
                          </a:rPr>
                          <m:t>𝑦</m:t>
                        </m:r>
                      </m:e>
                    </m:d>
                    <m:r>
                      <a:rPr lang="es-ES" sz="2400" b="0" i="1" smtClean="0">
                        <a:latin typeface="Cambria Math" panose="02040503050406030204" pitchFamily="18" charset="0"/>
                      </a:rPr>
                      <m:t>,1−</m:t>
                    </m:r>
                    <m:d>
                      <m:dPr>
                        <m:begChr m:val="|"/>
                        <m:endChr m:val="|"/>
                        <m:ctrlPr>
                          <a:rPr lang="es-ES" sz="2400" b="0" i="1" smtClean="0">
                            <a:latin typeface="Cambria Math" panose="02040503050406030204" pitchFamily="18" charset="0"/>
                          </a:rPr>
                        </m:ctrlPr>
                      </m:dPr>
                      <m:e>
                        <m:r>
                          <a:rPr lang="es-ES" sz="2400" b="0" i="1" smtClean="0">
                            <a:latin typeface="Cambria Math" panose="02040503050406030204" pitchFamily="18" charset="0"/>
                          </a:rPr>
                          <m:t>𝑥</m:t>
                        </m:r>
                        <m:r>
                          <a:rPr lang="es-ES" sz="2400" b="0" i="1" smtClean="0">
                            <a:latin typeface="Cambria Math" panose="02040503050406030204" pitchFamily="18" charset="0"/>
                          </a:rPr>
                          <m:t>−</m:t>
                        </m:r>
                        <m:r>
                          <a:rPr lang="es-ES" sz="2400" b="0" i="1" smtClean="0">
                            <a:latin typeface="Cambria Math" panose="02040503050406030204" pitchFamily="18" charset="0"/>
                          </a:rPr>
                          <m:t>𝑦</m:t>
                        </m:r>
                      </m:e>
                    </m:d>
                    <m:r>
                      <a:rPr lang="es-ES" sz="2400" b="0" i="1" smtClean="0">
                        <a:latin typeface="Cambria Math" panose="02040503050406030204" pitchFamily="18" charset="0"/>
                      </a:rPr>
                      <m:t>)</m:t>
                    </m:r>
                  </m:oMath>
                </a14:m>
                <a:endParaRPr lang="es-ES" sz="1400" dirty="0"/>
              </a:p>
              <a:p>
                <a:pPr lvl="1"/>
                <a:endParaRPr lang="es-ES" sz="1400" dirty="0"/>
              </a:p>
            </p:txBody>
          </p:sp>
        </mc:Choice>
        <mc:Fallback xmlns="">
          <p:sp>
            <p:nvSpPr>
              <p:cNvPr id="2" name="Marcador de contenido 1"/>
              <p:cNvSpPr>
                <a:spLocks noGrp="1" noRot="1" noChangeAspect="1" noMove="1" noResize="1" noEditPoints="1" noAdjustHandles="1" noChangeArrowheads="1" noChangeShapeType="1" noTextEdit="1"/>
              </p:cNvSpPr>
              <p:nvPr>
                <p:ph idx="1"/>
              </p:nvPr>
            </p:nvSpPr>
            <p:spPr>
              <a:blipFill rotWithShape="0">
                <a:blip r:embed="rId2"/>
                <a:stretch>
                  <a:fillRect t="-454"/>
                </a:stretch>
              </a:blipFill>
            </p:spPr>
            <p:txBody>
              <a:bodyPr/>
              <a:lstStyle/>
              <a:p>
                <a:r>
                  <a:rPr lang="es-ES">
                    <a:noFill/>
                  </a:rPr>
                  <a:t> </a:t>
                </a:r>
              </a:p>
            </p:txBody>
          </p:sp>
        </mc:Fallback>
      </mc:AlternateContent>
      <p:sp>
        <p:nvSpPr>
          <p:cNvPr id="3" name="Marcador de pie de página 2"/>
          <p:cNvSpPr>
            <a:spLocks noGrp="1"/>
          </p:cNvSpPr>
          <p:nvPr>
            <p:ph type="ftr" sz="quarter" idx="3"/>
          </p:nvPr>
        </p:nvSpPr>
        <p:spPr/>
        <p:txBody>
          <a:bodyPr/>
          <a:lstStyle/>
          <a:p>
            <a:r>
              <a:rPr lang="es-ES" dirty="0"/>
              <a:t>Topología - 2. Continuidad</a:t>
            </a:r>
          </a:p>
        </p:txBody>
      </p:sp>
      <mc:AlternateContent xmlns:mc="http://schemas.openxmlformats.org/markup-compatibility/2006" xmlns:a14="http://schemas.microsoft.com/office/drawing/2010/main">
        <mc:Choice Requires="a14">
          <p:sp>
            <p:nvSpPr>
              <p:cNvPr id="4" name="Título 3"/>
              <p:cNvSpPr>
                <a:spLocks noGrp="1"/>
              </p:cNvSpPr>
              <p:nvPr>
                <p:ph type="title"/>
              </p:nvPr>
            </p:nvSpPr>
            <p:spPr>
              <a:xfrm>
                <a:off x="251519" y="1412776"/>
                <a:ext cx="8605935" cy="720080"/>
              </a:xfrm>
            </p:spPr>
            <p:txBody>
              <a:bodyPr/>
              <a:lstStyle/>
              <a:p>
                <a:r>
                  <a:rPr lang="es-ES" dirty="0"/>
                  <a:t>¿Son estas funciones continuas en </a:t>
                </a:r>
                <a14:m>
                  <m:oMath xmlns:m="http://schemas.openxmlformats.org/officeDocument/2006/math">
                    <m:r>
                      <a:rPr lang="es-ES" b="0" i="1" smtClean="0">
                        <a:latin typeface="Cambria Math" panose="02040503050406030204" pitchFamily="18" charset="0"/>
                      </a:rPr>
                      <m:t>𝑋</m:t>
                    </m:r>
                    <m:r>
                      <a:rPr lang="es-ES" b="0" i="1" smtClean="0">
                        <a:latin typeface="Cambria Math" panose="02040503050406030204" pitchFamily="18" charset="0"/>
                      </a:rPr>
                      <m:t>=[0;1)</m:t>
                    </m:r>
                  </m:oMath>
                </a14:m>
                <a:r>
                  <a:rPr lang="es-ES" dirty="0"/>
                  <a:t>?</a:t>
                </a:r>
                <a:br>
                  <a:rPr lang="es-ES" dirty="0"/>
                </a:br>
                <a:endParaRPr lang="es-ES" dirty="0"/>
              </a:p>
            </p:txBody>
          </p:sp>
        </mc:Choice>
        <mc:Fallback xmlns="">
          <p:sp>
            <p:nvSpPr>
              <p:cNvPr id="4" name="Título 3"/>
              <p:cNvSpPr>
                <a:spLocks noGrp="1" noRot="1" noChangeAspect="1" noMove="1" noResize="1" noEditPoints="1" noAdjustHandles="1" noChangeArrowheads="1" noChangeShapeType="1" noTextEdit="1"/>
              </p:cNvSpPr>
              <p:nvPr>
                <p:ph type="title"/>
              </p:nvPr>
            </p:nvSpPr>
            <p:spPr>
              <a:xfrm>
                <a:off x="251519" y="1412776"/>
                <a:ext cx="8605935" cy="720080"/>
              </a:xfrm>
              <a:blipFill rotWithShape="0">
                <a:blip r:embed="rId3"/>
                <a:stretch>
                  <a:fillRect l="-1416" t="-24576"/>
                </a:stretch>
              </a:blipFill>
            </p:spPr>
            <p:txBody>
              <a:bodyPr/>
              <a:lstStyle/>
              <a:p>
                <a:r>
                  <a:rPr lang="es-ES">
                    <a:noFill/>
                  </a:rPr>
                  <a:t> </a:t>
                </a:r>
              </a:p>
            </p:txBody>
          </p:sp>
        </mc:Fallback>
      </mc:AlternateContent>
    </p:spTree>
    <p:extLst>
      <p:ext uri="{BB962C8B-B14F-4D97-AF65-F5344CB8AC3E}">
        <p14:creationId xmlns:p14="http://schemas.microsoft.com/office/powerpoint/2010/main" val="4929809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normAutofit/>
          </a:bodyPr>
          <a:lstStyle/>
          <a:p>
            <a:pPr marL="320040" lvl="1" indent="0">
              <a:buNone/>
            </a:pPr>
            <a:r>
              <a:rPr lang="es-ES" sz="2700" dirty="0"/>
              <a:t>Inventa una función continua y no constante en [0; 1) con esta métrica</a:t>
            </a:r>
          </a:p>
        </p:txBody>
      </p:sp>
      <p:sp>
        <p:nvSpPr>
          <p:cNvPr id="3" name="Marcador de pie de página 2"/>
          <p:cNvSpPr>
            <a:spLocks noGrp="1"/>
          </p:cNvSpPr>
          <p:nvPr>
            <p:ph type="ftr" sz="quarter" idx="3"/>
          </p:nvPr>
        </p:nvSpPr>
        <p:spPr/>
        <p:txBody>
          <a:bodyPr/>
          <a:lstStyle/>
          <a:p>
            <a:r>
              <a:rPr lang="es-ES" dirty="0"/>
              <a:t>Topología - 2. Continuidad</a:t>
            </a:r>
          </a:p>
        </p:txBody>
      </p:sp>
      <mc:AlternateContent xmlns:mc="http://schemas.openxmlformats.org/markup-compatibility/2006" xmlns:a14="http://schemas.microsoft.com/office/drawing/2010/main">
        <mc:Choice Requires="a14">
          <p:sp>
            <p:nvSpPr>
              <p:cNvPr id="4" name="Título 3"/>
              <p:cNvSpPr>
                <a:spLocks noGrp="1"/>
              </p:cNvSpPr>
              <p:nvPr>
                <p:ph type="title"/>
              </p:nvPr>
            </p:nvSpPr>
            <p:spPr>
              <a:xfrm>
                <a:off x="251518" y="1340768"/>
                <a:ext cx="8605935" cy="720080"/>
              </a:xfrm>
            </p:spPr>
            <p:txBody>
              <a:bodyPr/>
              <a:lstStyle/>
              <a:p>
                <a:r>
                  <a:rPr lang="es-ES" dirty="0"/>
                  <a:t>S</a:t>
                </a:r>
                <a14:m>
                  <m:oMath xmlns:m="http://schemas.openxmlformats.org/officeDocument/2006/math">
                    <m:r>
                      <m:rPr>
                        <m:sty m:val="p"/>
                      </m:rPr>
                      <a:rPr lang="es-ES" b="0" i="0" smtClean="0">
                        <a:latin typeface="Cambria Math" panose="02040503050406030204" pitchFamily="18" charset="0"/>
                      </a:rPr>
                      <m:t>i</m:t>
                    </m:r>
                    <m:r>
                      <a:rPr lang="es-ES" b="0" i="0" smtClean="0">
                        <a:latin typeface="Cambria Math" panose="02040503050406030204" pitchFamily="18" charset="0"/>
                      </a:rPr>
                      <m:t> </m:t>
                    </m:r>
                    <m:r>
                      <a:rPr lang="es-ES" i="1">
                        <a:latin typeface="Cambria Math" panose="02040503050406030204" pitchFamily="18" charset="0"/>
                      </a:rPr>
                      <m:t>𝑑</m:t>
                    </m:r>
                    <m:d>
                      <m:dPr>
                        <m:ctrlPr>
                          <a:rPr lang="es-ES" i="1">
                            <a:latin typeface="Cambria Math" panose="02040503050406030204" pitchFamily="18" charset="0"/>
                          </a:rPr>
                        </m:ctrlPr>
                      </m:dPr>
                      <m:e>
                        <m:r>
                          <a:rPr lang="es-ES" i="1">
                            <a:latin typeface="Cambria Math" panose="02040503050406030204" pitchFamily="18" charset="0"/>
                          </a:rPr>
                          <m:t>𝑥</m:t>
                        </m:r>
                        <m:r>
                          <a:rPr lang="es-ES" i="1">
                            <a:latin typeface="Cambria Math" panose="02040503050406030204" pitchFamily="18" charset="0"/>
                          </a:rPr>
                          <m:t>,</m:t>
                        </m:r>
                        <m:r>
                          <a:rPr lang="es-ES" i="1">
                            <a:latin typeface="Cambria Math" panose="02040503050406030204" pitchFamily="18" charset="0"/>
                          </a:rPr>
                          <m:t>𝑦</m:t>
                        </m:r>
                      </m:e>
                    </m:d>
                    <m:r>
                      <a:rPr lang="es-ES" i="1">
                        <a:latin typeface="Cambria Math" panose="02040503050406030204" pitchFamily="18" charset="0"/>
                      </a:rPr>
                      <m:t>=</m:t>
                    </m:r>
                    <m:r>
                      <m:rPr>
                        <m:sty m:val="p"/>
                      </m:rPr>
                      <a:rPr lang="es-ES">
                        <a:latin typeface="Cambria Math" panose="02040503050406030204" pitchFamily="18" charset="0"/>
                      </a:rPr>
                      <m:t>min</m:t>
                    </m:r>
                    <m:r>
                      <a:rPr lang="es-ES" i="1">
                        <a:latin typeface="Cambria Math" panose="02040503050406030204" pitchFamily="18" charset="0"/>
                      </a:rPr>
                      <m:t>⁡(</m:t>
                    </m:r>
                    <m:d>
                      <m:dPr>
                        <m:begChr m:val="|"/>
                        <m:endChr m:val="|"/>
                        <m:ctrlPr>
                          <a:rPr lang="es-ES" i="1">
                            <a:latin typeface="Cambria Math" panose="02040503050406030204" pitchFamily="18" charset="0"/>
                          </a:rPr>
                        </m:ctrlPr>
                      </m:dPr>
                      <m:e>
                        <m:r>
                          <a:rPr lang="es-ES" i="1">
                            <a:latin typeface="Cambria Math" panose="02040503050406030204" pitchFamily="18" charset="0"/>
                          </a:rPr>
                          <m:t>𝑥</m:t>
                        </m:r>
                        <m:r>
                          <a:rPr lang="es-ES" i="1">
                            <a:latin typeface="Cambria Math" panose="02040503050406030204" pitchFamily="18" charset="0"/>
                          </a:rPr>
                          <m:t>−</m:t>
                        </m:r>
                        <m:r>
                          <a:rPr lang="es-ES" i="1">
                            <a:latin typeface="Cambria Math" panose="02040503050406030204" pitchFamily="18" charset="0"/>
                          </a:rPr>
                          <m:t>𝑦</m:t>
                        </m:r>
                      </m:e>
                    </m:d>
                    <m:r>
                      <a:rPr lang="es-ES" i="1">
                        <a:latin typeface="Cambria Math" panose="02040503050406030204" pitchFamily="18" charset="0"/>
                      </a:rPr>
                      <m:t>,1−</m:t>
                    </m:r>
                    <m:d>
                      <m:dPr>
                        <m:begChr m:val="|"/>
                        <m:endChr m:val="|"/>
                        <m:ctrlPr>
                          <a:rPr lang="es-ES" i="1">
                            <a:latin typeface="Cambria Math" panose="02040503050406030204" pitchFamily="18" charset="0"/>
                          </a:rPr>
                        </m:ctrlPr>
                      </m:dPr>
                      <m:e>
                        <m:r>
                          <a:rPr lang="es-ES" i="1">
                            <a:latin typeface="Cambria Math" panose="02040503050406030204" pitchFamily="18" charset="0"/>
                          </a:rPr>
                          <m:t>𝑥</m:t>
                        </m:r>
                        <m:r>
                          <a:rPr lang="es-ES" i="1">
                            <a:latin typeface="Cambria Math" panose="02040503050406030204" pitchFamily="18" charset="0"/>
                          </a:rPr>
                          <m:t>−</m:t>
                        </m:r>
                        <m:r>
                          <a:rPr lang="es-ES" i="1">
                            <a:latin typeface="Cambria Math" panose="02040503050406030204" pitchFamily="18" charset="0"/>
                          </a:rPr>
                          <m:t>𝑦</m:t>
                        </m:r>
                      </m:e>
                    </m:d>
                    <m:r>
                      <a:rPr lang="es-ES" i="1">
                        <a:latin typeface="Cambria Math" panose="02040503050406030204" pitchFamily="18" charset="0"/>
                      </a:rPr>
                      <m:t>)</m:t>
                    </m:r>
                  </m:oMath>
                </a14:m>
                <a:endParaRPr lang="es-ES" dirty="0"/>
              </a:p>
            </p:txBody>
          </p:sp>
        </mc:Choice>
        <mc:Fallback xmlns="">
          <p:sp>
            <p:nvSpPr>
              <p:cNvPr id="4" name="Título 3"/>
              <p:cNvSpPr>
                <a:spLocks noGrp="1" noRot="1" noChangeAspect="1" noMove="1" noResize="1" noEditPoints="1" noAdjustHandles="1" noChangeArrowheads="1" noChangeShapeType="1" noTextEdit="1"/>
              </p:cNvSpPr>
              <p:nvPr>
                <p:ph type="title"/>
              </p:nvPr>
            </p:nvSpPr>
            <p:spPr>
              <a:xfrm>
                <a:off x="251518" y="1340768"/>
                <a:ext cx="8605935" cy="720080"/>
              </a:xfrm>
              <a:blipFill rotWithShape="0">
                <a:blip r:embed="rId2"/>
                <a:stretch>
                  <a:fillRect l="-1416" b="-10169"/>
                </a:stretch>
              </a:blipFill>
            </p:spPr>
            <p:txBody>
              <a:bodyPr/>
              <a:lstStyle/>
              <a:p>
                <a:r>
                  <a:rPr lang="es-ES">
                    <a:noFill/>
                  </a:rPr>
                  <a:t> </a:t>
                </a:r>
              </a:p>
            </p:txBody>
          </p:sp>
        </mc:Fallback>
      </mc:AlternateContent>
    </p:spTree>
    <p:extLst>
      <p:ext uri="{BB962C8B-B14F-4D97-AF65-F5344CB8AC3E}">
        <p14:creationId xmlns:p14="http://schemas.microsoft.com/office/powerpoint/2010/main" val="30406613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normAutofit/>
          </a:bodyPr>
          <a:lstStyle/>
          <a:p>
            <a:pPr marL="320040" lvl="1" indent="0">
              <a:buNone/>
            </a:pPr>
            <a:r>
              <a:rPr lang="es-ES" sz="2700" dirty="0"/>
              <a:t>Inventa una definición para</a:t>
            </a:r>
          </a:p>
          <a:p>
            <a:pPr lvl="1"/>
            <a:r>
              <a:rPr lang="es-ES" sz="2700" dirty="0"/>
              <a:t>Curva finita</a:t>
            </a:r>
          </a:p>
          <a:p>
            <a:pPr lvl="1"/>
            <a:r>
              <a:rPr lang="es-ES" sz="2700" dirty="0"/>
              <a:t>Curva infinita</a:t>
            </a:r>
          </a:p>
          <a:p>
            <a:pPr lvl="1"/>
            <a:r>
              <a:rPr lang="es-ES" sz="2700" dirty="0"/>
              <a:t>Curva cerrada</a:t>
            </a:r>
          </a:p>
        </p:txBody>
      </p:sp>
      <p:sp>
        <p:nvSpPr>
          <p:cNvPr id="3" name="Marcador de pie de página 2"/>
          <p:cNvSpPr>
            <a:spLocks noGrp="1"/>
          </p:cNvSpPr>
          <p:nvPr>
            <p:ph type="ftr" sz="quarter" idx="3"/>
          </p:nvPr>
        </p:nvSpPr>
        <p:spPr/>
        <p:txBody>
          <a:bodyPr/>
          <a:lstStyle/>
          <a:p>
            <a:r>
              <a:rPr lang="es-ES" dirty="0"/>
              <a:t>Topología - 2. Continuidad</a:t>
            </a:r>
          </a:p>
        </p:txBody>
      </p:sp>
      <p:sp>
        <p:nvSpPr>
          <p:cNvPr id="4" name="Título 3"/>
          <p:cNvSpPr>
            <a:spLocks noGrp="1"/>
          </p:cNvSpPr>
          <p:nvPr>
            <p:ph type="title"/>
          </p:nvPr>
        </p:nvSpPr>
        <p:spPr>
          <a:xfrm>
            <a:off x="251518" y="1340768"/>
            <a:ext cx="8605935" cy="720080"/>
          </a:xfrm>
        </p:spPr>
        <p:txBody>
          <a:bodyPr/>
          <a:lstStyle/>
          <a:p>
            <a:r>
              <a:rPr lang="es-ES" dirty="0"/>
              <a:t>¿Qué es una curva?</a:t>
            </a:r>
            <a:br>
              <a:rPr lang="es-ES" dirty="0"/>
            </a:br>
            <a:endParaRPr lang="es-ES" dirty="0"/>
          </a:p>
        </p:txBody>
      </p:sp>
    </p:spTree>
    <p:extLst>
      <p:ext uri="{BB962C8B-B14F-4D97-AF65-F5344CB8AC3E}">
        <p14:creationId xmlns:p14="http://schemas.microsoft.com/office/powerpoint/2010/main" val="20484923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5" name="Marcador de contenido 4"/>
              <p:cNvGraphicFramePr>
                <a:graphicFrameLocks noGrp="1"/>
              </p:cNvGraphicFramePr>
              <p:nvPr>
                <p:ph idx="1"/>
                <p:extLst>
                  <p:ext uri="{D42A27DB-BD31-4B8C-83A1-F6EECF244321}">
                    <p14:modId xmlns:p14="http://schemas.microsoft.com/office/powerpoint/2010/main" val="2317303562"/>
                  </p:ext>
                </p:extLst>
              </p:nvPr>
            </p:nvGraphicFramePr>
            <p:xfrm>
              <a:off x="179512" y="2276872"/>
              <a:ext cx="8605935" cy="42353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5" name="Marcador de contenido 4"/>
              <p:cNvGraphicFramePr>
                <a:graphicFrameLocks noGrp="1"/>
              </p:cNvGraphicFramePr>
              <p:nvPr>
                <p:ph idx="1"/>
                <p:extLst>
                  <p:ext uri="{D42A27DB-BD31-4B8C-83A1-F6EECF244321}">
                    <p14:modId xmlns:p14="http://schemas.microsoft.com/office/powerpoint/2010/main" val="2317303562"/>
                  </p:ext>
                </p:extLst>
              </p:nvPr>
            </p:nvGraphicFramePr>
            <p:xfrm>
              <a:off x="179512" y="2276872"/>
              <a:ext cx="8605935" cy="423531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3" name="Marcador de pie de página 2"/>
          <p:cNvSpPr>
            <a:spLocks noGrp="1"/>
          </p:cNvSpPr>
          <p:nvPr>
            <p:ph type="ftr" sz="quarter" idx="3"/>
          </p:nvPr>
        </p:nvSpPr>
        <p:spPr/>
        <p:txBody>
          <a:bodyPr/>
          <a:lstStyle/>
          <a:p>
            <a:r>
              <a:rPr lang="es-ES" dirty="0"/>
              <a:t>Topología - 2. Continuidad</a:t>
            </a:r>
          </a:p>
        </p:txBody>
      </p:sp>
      <p:sp>
        <p:nvSpPr>
          <p:cNvPr id="4" name="Título 3"/>
          <p:cNvSpPr>
            <a:spLocks noGrp="1"/>
          </p:cNvSpPr>
          <p:nvPr>
            <p:ph type="title"/>
          </p:nvPr>
        </p:nvSpPr>
        <p:spPr/>
        <p:txBody>
          <a:bodyPr/>
          <a:lstStyle/>
          <a:p>
            <a:r>
              <a:rPr lang="es-ES" dirty="0"/>
              <a:t>Sucesión convergente</a:t>
            </a:r>
          </a:p>
        </p:txBody>
      </p:sp>
    </p:spTree>
    <p:extLst>
      <p:ext uri="{BB962C8B-B14F-4D97-AF65-F5344CB8AC3E}">
        <p14:creationId xmlns:p14="http://schemas.microsoft.com/office/powerpoint/2010/main" val="34471467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p:cNvSpPr>
                <a:spLocks noGrp="1"/>
              </p:cNvSpPr>
              <p:nvPr>
                <p:ph idx="1"/>
              </p:nvPr>
            </p:nvSpPr>
            <p:spPr/>
            <p:txBody>
              <a:bodyPr>
                <a:normAutofit fontScale="92500"/>
              </a:bodyPr>
              <a:lstStyle/>
              <a:p>
                <a:r>
                  <a:rPr lang="es-ES" i="1" dirty="0"/>
                  <a:t>Sea </a:t>
                </a:r>
                <a14:m>
                  <m:oMath xmlns:m="http://schemas.openxmlformats.org/officeDocument/2006/math">
                    <m:r>
                      <a:rPr lang="es-ES" b="0" i="1" smtClean="0">
                        <a:latin typeface="Cambria Math" panose="02040503050406030204" pitchFamily="18" charset="0"/>
                      </a:rPr>
                      <m:t>𝑓</m:t>
                    </m:r>
                    <m:r>
                      <a:rPr lang="es-ES" b="0" i="1" smtClean="0">
                        <a:latin typeface="Cambria Math" panose="02040503050406030204" pitchFamily="18" charset="0"/>
                      </a:rPr>
                      <m:t>: </m:t>
                    </m:r>
                    <m:d>
                      <m:dPr>
                        <m:ctrlPr>
                          <a:rPr lang="es-ES" i="1">
                            <a:latin typeface="Cambria Math" panose="02040503050406030204" pitchFamily="18" charset="0"/>
                          </a:rPr>
                        </m:ctrlPr>
                      </m:dPr>
                      <m:e>
                        <m:sSub>
                          <m:sSubPr>
                            <m:ctrlPr>
                              <a:rPr lang="es-ES" i="1">
                                <a:latin typeface="Cambria Math" panose="02040503050406030204" pitchFamily="18" charset="0"/>
                              </a:rPr>
                            </m:ctrlPr>
                          </m:sSubPr>
                          <m:e>
                            <m:r>
                              <a:rPr lang="es-ES" i="1">
                                <a:latin typeface="Cambria Math" panose="02040503050406030204" pitchFamily="18" charset="0"/>
                              </a:rPr>
                              <m:t>𝑋</m:t>
                            </m:r>
                          </m:e>
                          <m:sub>
                            <m:r>
                              <a:rPr lang="es-ES" i="1">
                                <a:latin typeface="Cambria Math" panose="02040503050406030204" pitchFamily="18" charset="0"/>
                              </a:rPr>
                              <m:t>1</m:t>
                            </m:r>
                          </m:sub>
                        </m:sSub>
                        <m:r>
                          <a:rPr lang="es-ES" i="1">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𝑑</m:t>
                            </m:r>
                          </m:e>
                          <m:sub>
                            <m:r>
                              <a:rPr lang="es-ES" i="1">
                                <a:latin typeface="Cambria Math" panose="02040503050406030204" pitchFamily="18" charset="0"/>
                              </a:rPr>
                              <m:t>1</m:t>
                            </m:r>
                          </m:sub>
                        </m:sSub>
                      </m:e>
                    </m:d>
                    <m:r>
                      <a:rPr lang="es-ES" i="1">
                        <a:latin typeface="Cambria Math" panose="02040503050406030204" pitchFamily="18" charset="0"/>
                      </a:rPr>
                      <m:t>→</m:t>
                    </m:r>
                    <m:d>
                      <m:dPr>
                        <m:ctrlPr>
                          <a:rPr lang="es-ES" i="1">
                            <a:latin typeface="Cambria Math" panose="02040503050406030204" pitchFamily="18" charset="0"/>
                          </a:rPr>
                        </m:ctrlPr>
                      </m:dPr>
                      <m:e>
                        <m:sSub>
                          <m:sSubPr>
                            <m:ctrlPr>
                              <a:rPr lang="es-ES" i="1">
                                <a:latin typeface="Cambria Math" panose="02040503050406030204" pitchFamily="18" charset="0"/>
                              </a:rPr>
                            </m:ctrlPr>
                          </m:sSubPr>
                          <m:e>
                            <m:r>
                              <a:rPr lang="es-ES" i="1">
                                <a:latin typeface="Cambria Math" panose="02040503050406030204" pitchFamily="18" charset="0"/>
                              </a:rPr>
                              <m:t>𝑋</m:t>
                            </m:r>
                          </m:e>
                          <m:sub>
                            <m:r>
                              <a:rPr lang="es-ES" i="1">
                                <a:latin typeface="Cambria Math" panose="02040503050406030204" pitchFamily="18" charset="0"/>
                              </a:rPr>
                              <m:t>2</m:t>
                            </m:r>
                          </m:sub>
                        </m:sSub>
                        <m:r>
                          <a:rPr lang="es-ES" i="1">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𝑑</m:t>
                            </m:r>
                          </m:e>
                          <m:sub>
                            <m:r>
                              <a:rPr lang="es-ES" i="1">
                                <a:latin typeface="Cambria Math" panose="02040503050406030204" pitchFamily="18" charset="0"/>
                              </a:rPr>
                              <m:t>2</m:t>
                            </m:r>
                          </m:sub>
                        </m:sSub>
                      </m:e>
                    </m:d>
                  </m:oMath>
                </a14:m>
                <a:r>
                  <a:rPr lang="es-ES" i="1" dirty="0"/>
                  <a:t> una función entre espacios métricos.</a:t>
                </a:r>
              </a:p>
              <a:p>
                <a:r>
                  <a:rPr lang="es-ES" i="1" dirty="0"/>
                  <a:t>La función f es continua en </a:t>
                </a:r>
                <a14:m>
                  <m:oMath xmlns:m="http://schemas.openxmlformats.org/officeDocument/2006/math">
                    <m:r>
                      <a:rPr lang="es-ES" b="0" i="1">
                        <a:latin typeface="Cambria Math" panose="02040503050406030204" pitchFamily="18" charset="0"/>
                      </a:rPr>
                      <m:t>𝑥</m:t>
                    </m:r>
                    <m:r>
                      <a:rPr lang="es-ES" i="1">
                        <a:latin typeface="Cambria Math" panose="02040503050406030204" pitchFamily="18" charset="0"/>
                        <a:ea typeface="Cambria Math" panose="02040503050406030204" pitchFamily="18" charset="0"/>
                      </a:rPr>
                      <m:t>∈</m:t>
                    </m:r>
                    <m:r>
                      <a:rPr lang="es-ES" i="1">
                        <a:latin typeface="Cambria Math" panose="02040503050406030204" pitchFamily="18" charset="0"/>
                        <a:ea typeface="Cambria Math" panose="02040503050406030204" pitchFamily="18" charset="0"/>
                      </a:rPr>
                      <m:t>𝑋</m:t>
                    </m:r>
                  </m:oMath>
                </a14:m>
                <a:r>
                  <a:rPr lang="es-ES" dirty="0"/>
                  <a:t> </a:t>
                </a:r>
                <a:r>
                  <a:rPr lang="es-ES" i="1" dirty="0"/>
                  <a:t>si y sólo si para toda sucesión </a:t>
                </a:r>
                <a14:m>
                  <m:oMath xmlns:m="http://schemas.openxmlformats.org/officeDocument/2006/math">
                    <m:sSub>
                      <m:sSubPr>
                        <m:ctrlPr>
                          <a:rPr lang="es-ES" i="1">
                            <a:latin typeface="Cambria Math" panose="02040503050406030204" pitchFamily="18" charset="0"/>
                          </a:rPr>
                        </m:ctrlPr>
                      </m:sSubPr>
                      <m:e>
                        <m:r>
                          <a:rPr lang="es-ES" i="1">
                            <a:latin typeface="Cambria Math" panose="02040503050406030204" pitchFamily="18" charset="0"/>
                          </a:rPr>
                          <m:t>𝑥</m:t>
                        </m:r>
                      </m:e>
                      <m:sub>
                        <m:r>
                          <a:rPr lang="es-ES" i="1">
                            <a:latin typeface="Cambria Math" panose="02040503050406030204" pitchFamily="18" charset="0"/>
                          </a:rPr>
                          <m:t>𝑛</m:t>
                        </m:r>
                      </m:sub>
                    </m:sSub>
                  </m:oMath>
                </a14:m>
                <a:r>
                  <a:rPr lang="es-ES" sz="1100" i="1" dirty="0"/>
                  <a:t> </a:t>
                </a:r>
                <a:r>
                  <a:rPr lang="es-ES" i="1" dirty="0"/>
                  <a:t>convergiendo a </a:t>
                </a:r>
                <a14:m>
                  <m:oMath xmlns:m="http://schemas.openxmlformats.org/officeDocument/2006/math">
                    <m:r>
                      <a:rPr lang="es-ES" b="0" i="1" smtClean="0">
                        <a:latin typeface="Cambria Math" panose="02040503050406030204" pitchFamily="18" charset="0"/>
                      </a:rPr>
                      <m:t>𝑥</m:t>
                    </m:r>
                  </m:oMath>
                </a14:m>
                <a:r>
                  <a:rPr lang="es-ES" i="1" dirty="0"/>
                  <a:t> se cumple que </a:t>
                </a:r>
                <a14:m>
                  <m:oMath xmlns:m="http://schemas.openxmlformats.org/officeDocument/2006/math">
                    <m:r>
                      <a:rPr lang="es-ES" i="1">
                        <a:latin typeface="Cambria Math" panose="02040503050406030204" pitchFamily="18" charset="0"/>
                      </a:rPr>
                      <m:t>𝑓</m:t>
                    </m:r>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e>
                      <m:sub>
                        <m:r>
                          <a:rPr lang="es-ES" b="0" i="1" smtClean="0">
                            <a:latin typeface="Cambria Math" panose="02040503050406030204" pitchFamily="18" charset="0"/>
                          </a:rPr>
                          <m:t>𝑛</m:t>
                        </m:r>
                      </m:sub>
                    </m:sSub>
                    <m:r>
                      <a:rPr lang="es-ES" b="0" i="1" smtClean="0">
                        <a:latin typeface="Cambria Math" panose="02040503050406030204" pitchFamily="18" charset="0"/>
                      </a:rPr>
                      <m:t>)</m:t>
                    </m:r>
                  </m:oMath>
                </a14:m>
                <a:r>
                  <a:rPr lang="es-ES" dirty="0"/>
                  <a:t> </a:t>
                </a:r>
                <a:r>
                  <a:rPr lang="es-ES" i="1" dirty="0"/>
                  <a:t>converge a </a:t>
                </a:r>
                <a14:m>
                  <m:oMath xmlns:m="http://schemas.openxmlformats.org/officeDocument/2006/math">
                    <m:r>
                      <a:rPr lang="es-ES" i="1">
                        <a:latin typeface="Cambria Math" panose="02040503050406030204" pitchFamily="18" charset="0"/>
                      </a:rPr>
                      <m:t>𝑓</m:t>
                    </m:r>
                    <m:r>
                      <a:rPr lang="es-ES" b="0" i="1" smtClean="0">
                        <a:latin typeface="Cambria Math" panose="02040503050406030204" pitchFamily="18" charset="0"/>
                      </a:rPr>
                      <m:t>(</m:t>
                    </m:r>
                    <m:r>
                      <a:rPr lang="es-ES" b="0" i="1" smtClean="0">
                        <a:latin typeface="Cambria Math" panose="02040503050406030204" pitchFamily="18" charset="0"/>
                      </a:rPr>
                      <m:t>𝑥</m:t>
                    </m:r>
                    <m:r>
                      <a:rPr lang="es-ES" b="0" i="1" smtClean="0">
                        <a:latin typeface="Cambria Math" panose="02040503050406030204" pitchFamily="18" charset="0"/>
                      </a:rPr>
                      <m:t>)</m:t>
                    </m:r>
                  </m:oMath>
                </a14:m>
                <a:r>
                  <a:rPr lang="es-ES" i="1" dirty="0"/>
                  <a:t>.</a:t>
                </a:r>
              </a:p>
              <a:p>
                <a:r>
                  <a:rPr lang="es-ES" sz="2700" dirty="0">
                    <a:latin typeface="+mj-lt"/>
                    <a:ea typeface="Cambria Math" panose="02040503050406030204" pitchFamily="18" charset="0"/>
                  </a:rPr>
                  <a:t>⇒ Si es continua, converge</a:t>
                </a:r>
              </a:p>
              <a:p>
                <a:r>
                  <a:rPr lang="es-ES" sz="2700" dirty="0">
                    <a:latin typeface="+mj-lt"/>
                    <a:ea typeface="Cambria Math" panose="02040503050406030204" pitchFamily="18" charset="0"/>
                  </a:rPr>
                  <a:t> Si </a:t>
                </a:r>
                <a14:m>
                  <m:oMath xmlns:m="http://schemas.openxmlformats.org/officeDocument/2006/math">
                    <m:r>
                      <a:rPr lang="es-ES" sz="2700" b="0" i="1" smtClean="0">
                        <a:latin typeface="Cambria Math" panose="02040503050406030204" pitchFamily="18" charset="0"/>
                      </a:rPr>
                      <m:t>𝑓</m:t>
                    </m:r>
                    <m:r>
                      <a:rPr lang="es-ES" sz="2700" i="1">
                        <a:latin typeface="Cambria Math" panose="02040503050406030204" pitchFamily="18" charset="0"/>
                      </a:rPr>
                      <m:t> </m:t>
                    </m:r>
                  </m:oMath>
                </a14:m>
                <a:r>
                  <a:rPr lang="es-ES" sz="2700" dirty="0">
                    <a:latin typeface="+mj-lt"/>
                    <a:ea typeface="Cambria Math" panose="02040503050406030204" pitchFamily="18" charset="0"/>
                  </a:rPr>
                  <a:t>es continua en </a:t>
                </a:r>
                <a14:m>
                  <m:oMath xmlns:m="http://schemas.openxmlformats.org/officeDocument/2006/math">
                    <m:r>
                      <a:rPr lang="es-ES" sz="2700" i="1">
                        <a:latin typeface="Cambria Math" panose="02040503050406030204" pitchFamily="18" charset="0"/>
                      </a:rPr>
                      <m:t>𝑥</m:t>
                    </m:r>
                    <m:r>
                      <a:rPr lang="es-ES" sz="2700" i="1">
                        <a:latin typeface="Cambria Math" panose="02040503050406030204" pitchFamily="18" charset="0"/>
                      </a:rPr>
                      <m:t> </m:t>
                    </m:r>
                  </m:oMath>
                </a14:m>
                <a:r>
                  <a:rPr lang="es-ES" sz="2700" dirty="0">
                    <a:latin typeface="+mj-lt"/>
                    <a:ea typeface="Cambria Math" panose="02040503050406030204" pitchFamily="18" charset="0"/>
                  </a:rPr>
                  <a:t> </a:t>
                </a:r>
                <a14:m>
                  <m:oMath xmlns:m="http://schemas.openxmlformats.org/officeDocument/2006/math">
                    <m:r>
                      <a:rPr lang="es-ES" sz="2700" i="1">
                        <a:latin typeface="Cambria Math" panose="02040503050406030204" pitchFamily="18" charset="0"/>
                      </a:rPr>
                      <m:t>∀ </m:t>
                    </m:r>
                    <m:r>
                      <a:rPr lang="es-ES" sz="2700" i="1">
                        <a:latin typeface="Cambria Math" panose="02040503050406030204" pitchFamily="18" charset="0"/>
                      </a:rPr>
                      <m:t>𝜀</m:t>
                    </m:r>
                    <m:r>
                      <a:rPr lang="es-ES" sz="2700" i="1">
                        <a:latin typeface="Cambria Math" panose="02040503050406030204" pitchFamily="18" charset="0"/>
                      </a:rPr>
                      <m:t>&gt;0 ∃ </m:t>
                    </m:r>
                    <m:r>
                      <a:rPr lang="es-ES" sz="2700" i="1">
                        <a:latin typeface="Cambria Math" panose="02040503050406030204" pitchFamily="18" charset="0"/>
                      </a:rPr>
                      <m:t>𝛿</m:t>
                    </m:r>
                    <m:r>
                      <a:rPr lang="es-ES" sz="2700" i="1">
                        <a:latin typeface="Cambria Math" panose="02040503050406030204" pitchFamily="18" charset="0"/>
                      </a:rPr>
                      <m:t>&gt;0:</m:t>
                    </m:r>
                    <m:r>
                      <a:rPr lang="es-ES" sz="2700" i="1">
                        <a:latin typeface="Cambria Math" panose="02040503050406030204" pitchFamily="18" charset="0"/>
                      </a:rPr>
                      <m:t>𝑓</m:t>
                    </m:r>
                    <m:r>
                      <a:rPr lang="es-ES" sz="2700" i="1">
                        <a:latin typeface="Cambria Math" panose="02040503050406030204" pitchFamily="18" charset="0"/>
                      </a:rPr>
                      <m:t>(</m:t>
                    </m:r>
                    <m:sSub>
                      <m:sSubPr>
                        <m:ctrlPr>
                          <a:rPr lang="es-ES" sz="2700" i="1">
                            <a:latin typeface="Cambria Math" panose="02040503050406030204" pitchFamily="18" charset="0"/>
                          </a:rPr>
                        </m:ctrlPr>
                      </m:sSubPr>
                      <m:e>
                        <m:r>
                          <a:rPr lang="es-ES" sz="2700" i="1">
                            <a:latin typeface="Cambria Math" panose="02040503050406030204" pitchFamily="18" charset="0"/>
                          </a:rPr>
                          <m:t>𝐵</m:t>
                        </m:r>
                      </m:e>
                      <m:sub>
                        <m:r>
                          <a:rPr lang="es-ES" sz="2700" i="1">
                            <a:latin typeface="Cambria Math" panose="02040503050406030204" pitchFamily="18" charset="0"/>
                          </a:rPr>
                          <m:t>𝛿</m:t>
                        </m:r>
                      </m:sub>
                    </m:sSub>
                    <m:d>
                      <m:dPr>
                        <m:ctrlPr>
                          <a:rPr lang="es-ES" sz="2700" i="1">
                            <a:latin typeface="Cambria Math" panose="02040503050406030204" pitchFamily="18" charset="0"/>
                          </a:rPr>
                        </m:ctrlPr>
                      </m:dPr>
                      <m:e>
                        <m:r>
                          <a:rPr lang="es-ES" sz="2700" i="1">
                            <a:latin typeface="Cambria Math" panose="02040503050406030204" pitchFamily="18" charset="0"/>
                          </a:rPr>
                          <m:t>𝑥</m:t>
                        </m:r>
                      </m:e>
                    </m:d>
                    <m:r>
                      <a:rPr lang="es-ES" sz="2700" i="1">
                        <a:latin typeface="Cambria Math" panose="02040503050406030204" pitchFamily="18" charset="0"/>
                      </a:rPr>
                      <m:t>)</m:t>
                    </m:r>
                    <m:r>
                      <m:rPr>
                        <m:nor/>
                      </m:rPr>
                      <a:rPr lang="es-ES" sz="2700"/>
                      <m:t>⊂</m:t>
                    </m:r>
                  </m:oMath>
                </a14:m>
                <a:r>
                  <a:rPr lang="es-ES" sz="2700" dirty="0"/>
                  <a:t> </a:t>
                </a:r>
                <a14:m>
                  <m:oMath xmlns:m="http://schemas.openxmlformats.org/officeDocument/2006/math">
                    <m:sSub>
                      <m:sSubPr>
                        <m:ctrlPr>
                          <a:rPr lang="es-ES" sz="2700" i="1">
                            <a:latin typeface="Cambria Math" panose="02040503050406030204" pitchFamily="18" charset="0"/>
                          </a:rPr>
                        </m:ctrlPr>
                      </m:sSubPr>
                      <m:e>
                        <m:r>
                          <a:rPr lang="es-ES" sz="2700" i="1">
                            <a:latin typeface="Cambria Math" panose="02040503050406030204" pitchFamily="18" charset="0"/>
                          </a:rPr>
                          <m:t>𝐵</m:t>
                        </m:r>
                      </m:e>
                      <m:sub>
                        <m:r>
                          <a:rPr lang="es-ES" sz="2700" i="1">
                            <a:latin typeface="Cambria Math" panose="02040503050406030204" pitchFamily="18" charset="0"/>
                          </a:rPr>
                          <m:t>𝜀</m:t>
                        </m:r>
                      </m:sub>
                    </m:sSub>
                    <m:d>
                      <m:dPr>
                        <m:ctrlPr>
                          <a:rPr lang="es-ES" sz="2700" i="1">
                            <a:latin typeface="Cambria Math" panose="02040503050406030204" pitchFamily="18" charset="0"/>
                          </a:rPr>
                        </m:ctrlPr>
                      </m:dPr>
                      <m:e>
                        <m:r>
                          <a:rPr lang="es-ES" sz="2700" i="1">
                            <a:latin typeface="Cambria Math" panose="02040503050406030204" pitchFamily="18" charset="0"/>
                          </a:rPr>
                          <m:t>𝑓</m:t>
                        </m:r>
                        <m:r>
                          <a:rPr lang="es-ES" sz="2700" i="1">
                            <a:latin typeface="Cambria Math" panose="02040503050406030204" pitchFamily="18" charset="0"/>
                          </a:rPr>
                          <m:t>(</m:t>
                        </m:r>
                        <m:r>
                          <a:rPr lang="es-ES" sz="2700" i="1">
                            <a:latin typeface="Cambria Math" panose="02040503050406030204" pitchFamily="18" charset="0"/>
                          </a:rPr>
                          <m:t>𝑥</m:t>
                        </m:r>
                      </m:e>
                    </m:d>
                    <m:r>
                      <a:rPr lang="es-ES" sz="2700" i="1">
                        <a:latin typeface="Cambria Math" panose="02040503050406030204" pitchFamily="18" charset="0"/>
                      </a:rPr>
                      <m:t>)</m:t>
                    </m:r>
                  </m:oMath>
                </a14:m>
                <a:endParaRPr lang="es-ES" sz="2700" dirty="0"/>
              </a:p>
              <a:p>
                <a:r>
                  <a:rPr lang="es-ES" sz="2700" dirty="0">
                    <a:latin typeface="+mj-lt"/>
                    <a:ea typeface="Cambria Math" panose="02040503050406030204" pitchFamily="18" charset="0"/>
                  </a:rPr>
                  <a:t> La sucesión </a:t>
                </a:r>
                <a14:m>
                  <m:oMath xmlns:m="http://schemas.openxmlformats.org/officeDocument/2006/math">
                    <m:sSub>
                      <m:sSubPr>
                        <m:ctrlPr>
                          <a:rPr lang="es-ES" sz="2800" i="1">
                            <a:latin typeface="Cambria Math" panose="02040503050406030204" pitchFamily="18" charset="0"/>
                          </a:rPr>
                        </m:ctrlPr>
                      </m:sSubPr>
                      <m:e>
                        <m:r>
                          <a:rPr lang="es-ES" sz="2800" i="1">
                            <a:latin typeface="Cambria Math" panose="02040503050406030204" pitchFamily="18" charset="0"/>
                          </a:rPr>
                          <m:t>𝑥</m:t>
                        </m:r>
                      </m:e>
                      <m:sub>
                        <m:r>
                          <a:rPr lang="es-ES" sz="2800" i="1">
                            <a:latin typeface="Cambria Math" panose="02040503050406030204" pitchFamily="18" charset="0"/>
                          </a:rPr>
                          <m:t>𝑛</m:t>
                        </m:r>
                      </m:sub>
                    </m:sSub>
                  </m:oMath>
                </a14:m>
                <a:r>
                  <a:rPr lang="es-ES" sz="2700" dirty="0">
                    <a:latin typeface="+mj-lt"/>
                    <a:ea typeface="Cambria Math" panose="02040503050406030204" pitchFamily="18" charset="0"/>
                  </a:rPr>
                  <a:t> converge a </a:t>
                </a:r>
                <a14:m>
                  <m:oMath xmlns:m="http://schemas.openxmlformats.org/officeDocument/2006/math">
                    <m:r>
                      <a:rPr lang="es-ES" sz="2800" b="0" i="1" smtClean="0">
                        <a:latin typeface="Cambria Math" panose="02040503050406030204" pitchFamily="18" charset="0"/>
                      </a:rPr>
                      <m:t>𝑥</m:t>
                    </m:r>
                  </m:oMath>
                </a14:m>
                <a:r>
                  <a:rPr lang="es-ES" sz="2700" dirty="0">
                    <a:latin typeface="+mj-lt"/>
                    <a:ea typeface="Cambria Math" panose="02040503050406030204" pitchFamily="18" charset="0"/>
                  </a:rPr>
                  <a:t>, por tanto, a partir de algún momento estarán todos los elementos dentro de la bola </a:t>
                </a:r>
                <a14:m>
                  <m:oMath xmlns:m="http://schemas.openxmlformats.org/officeDocument/2006/math">
                    <m:sSub>
                      <m:sSubPr>
                        <m:ctrlPr>
                          <a:rPr lang="es-ES" sz="2700" i="1">
                            <a:latin typeface="Cambria Math" panose="02040503050406030204" pitchFamily="18" charset="0"/>
                          </a:rPr>
                        </m:ctrlPr>
                      </m:sSubPr>
                      <m:e>
                        <m:r>
                          <a:rPr lang="es-ES" sz="2700" i="1">
                            <a:latin typeface="Cambria Math" panose="02040503050406030204" pitchFamily="18" charset="0"/>
                          </a:rPr>
                          <m:t>𝐵</m:t>
                        </m:r>
                      </m:e>
                      <m:sub>
                        <m:r>
                          <a:rPr lang="es-ES" sz="2700" i="1">
                            <a:latin typeface="Cambria Math" panose="02040503050406030204" pitchFamily="18" charset="0"/>
                          </a:rPr>
                          <m:t>𝛿</m:t>
                        </m:r>
                      </m:sub>
                    </m:sSub>
                    <m:d>
                      <m:dPr>
                        <m:ctrlPr>
                          <a:rPr lang="es-ES" sz="2700" i="1">
                            <a:latin typeface="Cambria Math" panose="02040503050406030204" pitchFamily="18" charset="0"/>
                          </a:rPr>
                        </m:ctrlPr>
                      </m:dPr>
                      <m:e>
                        <m:r>
                          <a:rPr lang="es-ES" sz="2700" i="1">
                            <a:latin typeface="Cambria Math" panose="02040503050406030204" pitchFamily="18" charset="0"/>
                          </a:rPr>
                          <m:t>𝑥</m:t>
                        </m:r>
                      </m:e>
                    </m:d>
                  </m:oMath>
                </a14:m>
                <a:r>
                  <a:rPr lang="es-ES" sz="2700" dirty="0">
                    <a:latin typeface="+mj-lt"/>
                    <a:ea typeface="Cambria Math" panose="02040503050406030204" pitchFamily="18" charset="0"/>
                  </a:rPr>
                  <a:t>. Pero su imagen está en </a:t>
                </a:r>
                <a14:m>
                  <m:oMath xmlns:m="http://schemas.openxmlformats.org/officeDocument/2006/math">
                    <m:sSub>
                      <m:sSubPr>
                        <m:ctrlPr>
                          <a:rPr lang="es-ES" sz="2700" i="1">
                            <a:latin typeface="Cambria Math" panose="02040503050406030204" pitchFamily="18" charset="0"/>
                          </a:rPr>
                        </m:ctrlPr>
                      </m:sSubPr>
                      <m:e>
                        <m:r>
                          <a:rPr lang="es-ES" sz="2700" i="1">
                            <a:latin typeface="Cambria Math" panose="02040503050406030204" pitchFamily="18" charset="0"/>
                          </a:rPr>
                          <m:t>𝐵</m:t>
                        </m:r>
                      </m:e>
                      <m:sub>
                        <m:r>
                          <a:rPr lang="es-ES" sz="2700" i="1">
                            <a:latin typeface="Cambria Math" panose="02040503050406030204" pitchFamily="18" charset="0"/>
                          </a:rPr>
                          <m:t>𝜀</m:t>
                        </m:r>
                      </m:sub>
                    </m:sSub>
                    <m:d>
                      <m:dPr>
                        <m:ctrlPr>
                          <a:rPr lang="es-ES" sz="2700" i="1">
                            <a:latin typeface="Cambria Math" panose="02040503050406030204" pitchFamily="18" charset="0"/>
                          </a:rPr>
                        </m:ctrlPr>
                      </m:dPr>
                      <m:e>
                        <m:r>
                          <a:rPr lang="es-ES" sz="2700" i="1">
                            <a:latin typeface="Cambria Math" panose="02040503050406030204" pitchFamily="18" charset="0"/>
                          </a:rPr>
                          <m:t>𝑓</m:t>
                        </m:r>
                        <m:r>
                          <a:rPr lang="es-ES" sz="2700" i="1">
                            <a:latin typeface="Cambria Math" panose="02040503050406030204" pitchFamily="18" charset="0"/>
                          </a:rPr>
                          <m:t>(</m:t>
                        </m:r>
                        <m:r>
                          <a:rPr lang="es-ES" sz="2700" i="1">
                            <a:latin typeface="Cambria Math" panose="02040503050406030204" pitchFamily="18" charset="0"/>
                          </a:rPr>
                          <m:t>𝑥</m:t>
                        </m:r>
                      </m:e>
                    </m:d>
                    <m:r>
                      <a:rPr lang="es-ES" sz="2700" i="1">
                        <a:latin typeface="Cambria Math" panose="02040503050406030204" pitchFamily="18" charset="0"/>
                      </a:rPr>
                      <m:t>)</m:t>
                    </m:r>
                  </m:oMath>
                </a14:m>
                <a:r>
                  <a:rPr lang="es-ES" sz="2700" dirty="0">
                    <a:latin typeface="+mj-lt"/>
                    <a:ea typeface="Cambria Math" panose="02040503050406030204" pitchFamily="18" charset="0"/>
                  </a:rPr>
                  <a:t>. Esto significa que la imagen de la sucesión converge a </a:t>
                </a:r>
                <a14:m>
                  <m:oMath xmlns:m="http://schemas.openxmlformats.org/officeDocument/2006/math">
                    <m:r>
                      <a:rPr lang="es-ES" sz="2700" b="0" i="1" smtClean="0">
                        <a:latin typeface="Cambria Math" panose="02040503050406030204" pitchFamily="18" charset="0"/>
                      </a:rPr>
                      <m:t>𝑓</m:t>
                    </m:r>
                    <m:r>
                      <a:rPr lang="es-ES" sz="2700" b="0" i="1" smtClean="0">
                        <a:latin typeface="Cambria Math" panose="02040503050406030204" pitchFamily="18" charset="0"/>
                      </a:rPr>
                      <m:t>(</m:t>
                    </m:r>
                    <m:r>
                      <a:rPr lang="es-ES" sz="2700" b="0" i="1" smtClean="0">
                        <a:latin typeface="Cambria Math" panose="02040503050406030204" pitchFamily="18" charset="0"/>
                      </a:rPr>
                      <m:t>𝑥</m:t>
                    </m:r>
                    <m:r>
                      <a:rPr lang="es-ES" sz="2700" b="0" i="1" smtClean="0">
                        <a:latin typeface="Cambria Math" panose="02040503050406030204" pitchFamily="18" charset="0"/>
                      </a:rPr>
                      <m:t>)</m:t>
                    </m:r>
                  </m:oMath>
                </a14:m>
                <a:endParaRPr lang="es-ES" sz="2700" dirty="0">
                  <a:latin typeface="+mj-lt"/>
                  <a:ea typeface="Cambria Math" panose="02040503050406030204" pitchFamily="18" charset="0"/>
                </a:endParaRPr>
              </a:p>
            </p:txBody>
          </p:sp>
        </mc:Choice>
        <mc:Fallback xmlns="">
          <p:sp>
            <p:nvSpPr>
              <p:cNvPr id="2" name="Marcador de contenido 1"/>
              <p:cNvSpPr>
                <a:spLocks noGrp="1" noRot="1" noChangeAspect="1" noMove="1" noResize="1" noEditPoints="1" noAdjustHandles="1" noChangeArrowheads="1" noChangeShapeType="1" noTextEdit="1"/>
              </p:cNvSpPr>
              <p:nvPr>
                <p:ph idx="1"/>
              </p:nvPr>
            </p:nvSpPr>
            <p:spPr>
              <a:blipFill rotWithShape="0">
                <a:blip r:embed="rId2"/>
                <a:stretch>
                  <a:fillRect l="-425" t="-908" r="-637" b="-908"/>
                </a:stretch>
              </a:blipFill>
            </p:spPr>
            <p:txBody>
              <a:bodyPr/>
              <a:lstStyle/>
              <a:p>
                <a:r>
                  <a:rPr lang="es-ES">
                    <a:noFill/>
                  </a:rPr>
                  <a:t> </a:t>
                </a:r>
              </a:p>
            </p:txBody>
          </p:sp>
        </mc:Fallback>
      </mc:AlternateContent>
      <p:sp>
        <p:nvSpPr>
          <p:cNvPr id="3" name="Marcador de pie de página 2"/>
          <p:cNvSpPr>
            <a:spLocks noGrp="1"/>
          </p:cNvSpPr>
          <p:nvPr>
            <p:ph type="ftr" sz="quarter" idx="3"/>
          </p:nvPr>
        </p:nvSpPr>
        <p:spPr/>
        <p:txBody>
          <a:bodyPr/>
          <a:lstStyle/>
          <a:p>
            <a:r>
              <a:rPr lang="es-ES" dirty="0"/>
              <a:t>Topología - 2. Continuidad</a:t>
            </a:r>
          </a:p>
        </p:txBody>
      </p:sp>
      <p:sp>
        <p:nvSpPr>
          <p:cNvPr id="4" name="Título 3"/>
          <p:cNvSpPr>
            <a:spLocks noGrp="1"/>
          </p:cNvSpPr>
          <p:nvPr>
            <p:ph type="title"/>
          </p:nvPr>
        </p:nvSpPr>
        <p:spPr>
          <a:xfrm>
            <a:off x="251518" y="1340768"/>
            <a:ext cx="8605935" cy="720080"/>
          </a:xfrm>
        </p:spPr>
        <p:txBody>
          <a:bodyPr/>
          <a:lstStyle/>
          <a:p>
            <a:r>
              <a:rPr lang="es-ES" dirty="0"/>
              <a:t>Teorema de continuidad y convergencia</a:t>
            </a:r>
          </a:p>
        </p:txBody>
      </p:sp>
    </p:spTree>
    <p:extLst>
      <p:ext uri="{BB962C8B-B14F-4D97-AF65-F5344CB8AC3E}">
        <p14:creationId xmlns:p14="http://schemas.microsoft.com/office/powerpoint/2010/main" val="2909884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6" name="Marcador de contenido 5"/>
              <p:cNvGraphicFramePr>
                <a:graphicFrameLocks noGrp="1"/>
              </p:cNvGraphicFramePr>
              <p:nvPr>
                <p:ph idx="1"/>
                <p:extLst>
                  <p:ext uri="{D42A27DB-BD31-4B8C-83A1-F6EECF244321}">
                    <p14:modId xmlns:p14="http://schemas.microsoft.com/office/powerpoint/2010/main" val="3692527587"/>
                  </p:ext>
                </p:extLst>
              </p:nvPr>
            </p:nvGraphicFramePr>
            <p:xfrm>
              <a:off x="251519" y="2276873"/>
              <a:ext cx="8605935" cy="4032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6" name="Marcador de contenido 5"/>
              <p:cNvGraphicFramePr>
                <a:graphicFrameLocks noGrp="1"/>
              </p:cNvGraphicFramePr>
              <p:nvPr>
                <p:ph idx="1"/>
                <p:extLst>
                  <p:ext uri="{D42A27DB-BD31-4B8C-83A1-F6EECF244321}">
                    <p14:modId xmlns:p14="http://schemas.microsoft.com/office/powerpoint/2010/main" val="3692527587"/>
                  </p:ext>
                </p:extLst>
              </p:nvPr>
            </p:nvGraphicFramePr>
            <p:xfrm>
              <a:off x="251519" y="2276873"/>
              <a:ext cx="8605935" cy="40324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3" name="Marcador de pie de página 2"/>
          <p:cNvSpPr>
            <a:spLocks noGrp="1"/>
          </p:cNvSpPr>
          <p:nvPr>
            <p:ph type="ftr" sz="quarter" idx="3"/>
          </p:nvPr>
        </p:nvSpPr>
        <p:spPr/>
        <p:txBody>
          <a:bodyPr/>
          <a:lstStyle/>
          <a:p>
            <a:r>
              <a:rPr lang="es-ES" dirty="0"/>
              <a:t>Topología - 2. Continuidad</a:t>
            </a:r>
          </a:p>
        </p:txBody>
      </p:sp>
      <p:sp>
        <p:nvSpPr>
          <p:cNvPr id="4" name="Título 3"/>
          <p:cNvSpPr>
            <a:spLocks noGrp="1"/>
          </p:cNvSpPr>
          <p:nvPr>
            <p:ph type="title"/>
          </p:nvPr>
        </p:nvSpPr>
        <p:spPr/>
        <p:txBody>
          <a:bodyPr/>
          <a:lstStyle/>
          <a:p>
            <a:r>
              <a:rPr lang="es-ES" dirty="0"/>
              <a:t>Bolas cerradas / Entornos cerrados</a:t>
            </a:r>
          </a:p>
        </p:txBody>
      </p:sp>
    </p:spTree>
    <p:extLst>
      <p:ext uri="{BB962C8B-B14F-4D97-AF65-F5344CB8AC3E}">
        <p14:creationId xmlns:p14="http://schemas.microsoft.com/office/powerpoint/2010/main" val="39852395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p:cNvSpPr>
                <a:spLocks noGrp="1"/>
              </p:cNvSpPr>
              <p:nvPr>
                <p:ph idx="1"/>
              </p:nvPr>
            </p:nvSpPr>
            <p:spPr/>
            <p:txBody>
              <a:bodyPr>
                <a:normAutofit fontScale="92500" lnSpcReduction="10000"/>
              </a:bodyPr>
              <a:lstStyle/>
              <a:p>
                <a:r>
                  <a:rPr lang="es-ES" i="1" dirty="0"/>
                  <a:t>Sea </a:t>
                </a:r>
                <a14:m>
                  <m:oMath xmlns:m="http://schemas.openxmlformats.org/officeDocument/2006/math">
                    <m:r>
                      <a:rPr lang="es-ES" b="0" i="1" smtClean="0">
                        <a:latin typeface="Cambria Math" panose="02040503050406030204" pitchFamily="18" charset="0"/>
                      </a:rPr>
                      <m:t>𝑓</m:t>
                    </m:r>
                    <m:r>
                      <a:rPr lang="es-ES" b="0" i="1" smtClean="0">
                        <a:latin typeface="Cambria Math" panose="02040503050406030204" pitchFamily="18" charset="0"/>
                      </a:rPr>
                      <m:t>: </m:t>
                    </m:r>
                    <m:d>
                      <m:dPr>
                        <m:ctrlPr>
                          <a:rPr lang="es-ES" i="1">
                            <a:latin typeface="Cambria Math" panose="02040503050406030204" pitchFamily="18" charset="0"/>
                          </a:rPr>
                        </m:ctrlPr>
                      </m:dPr>
                      <m:e>
                        <m:sSub>
                          <m:sSubPr>
                            <m:ctrlPr>
                              <a:rPr lang="es-ES" i="1">
                                <a:latin typeface="Cambria Math" panose="02040503050406030204" pitchFamily="18" charset="0"/>
                              </a:rPr>
                            </m:ctrlPr>
                          </m:sSubPr>
                          <m:e>
                            <m:r>
                              <a:rPr lang="es-ES" i="1">
                                <a:latin typeface="Cambria Math" panose="02040503050406030204" pitchFamily="18" charset="0"/>
                              </a:rPr>
                              <m:t>𝑋</m:t>
                            </m:r>
                          </m:e>
                          <m:sub>
                            <m:r>
                              <a:rPr lang="es-ES" i="1">
                                <a:latin typeface="Cambria Math" panose="02040503050406030204" pitchFamily="18" charset="0"/>
                              </a:rPr>
                              <m:t>1</m:t>
                            </m:r>
                          </m:sub>
                        </m:sSub>
                        <m:r>
                          <a:rPr lang="es-ES" i="1">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𝑑</m:t>
                            </m:r>
                          </m:e>
                          <m:sub>
                            <m:r>
                              <a:rPr lang="es-ES" i="1">
                                <a:latin typeface="Cambria Math" panose="02040503050406030204" pitchFamily="18" charset="0"/>
                              </a:rPr>
                              <m:t>1</m:t>
                            </m:r>
                          </m:sub>
                        </m:sSub>
                      </m:e>
                    </m:d>
                    <m:r>
                      <a:rPr lang="es-ES" i="1">
                        <a:latin typeface="Cambria Math" panose="02040503050406030204" pitchFamily="18" charset="0"/>
                      </a:rPr>
                      <m:t>→</m:t>
                    </m:r>
                    <m:d>
                      <m:dPr>
                        <m:ctrlPr>
                          <a:rPr lang="es-ES" i="1">
                            <a:latin typeface="Cambria Math" panose="02040503050406030204" pitchFamily="18" charset="0"/>
                          </a:rPr>
                        </m:ctrlPr>
                      </m:dPr>
                      <m:e>
                        <m:sSub>
                          <m:sSubPr>
                            <m:ctrlPr>
                              <a:rPr lang="es-ES" i="1">
                                <a:latin typeface="Cambria Math" panose="02040503050406030204" pitchFamily="18" charset="0"/>
                              </a:rPr>
                            </m:ctrlPr>
                          </m:sSubPr>
                          <m:e>
                            <m:r>
                              <a:rPr lang="es-ES" i="1">
                                <a:latin typeface="Cambria Math" panose="02040503050406030204" pitchFamily="18" charset="0"/>
                              </a:rPr>
                              <m:t>𝑋</m:t>
                            </m:r>
                          </m:e>
                          <m:sub>
                            <m:r>
                              <a:rPr lang="es-ES" i="1">
                                <a:latin typeface="Cambria Math" panose="02040503050406030204" pitchFamily="18" charset="0"/>
                              </a:rPr>
                              <m:t>2</m:t>
                            </m:r>
                          </m:sub>
                        </m:sSub>
                        <m:r>
                          <a:rPr lang="es-ES" i="1">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𝑑</m:t>
                            </m:r>
                          </m:e>
                          <m:sub>
                            <m:r>
                              <a:rPr lang="es-ES" i="1">
                                <a:latin typeface="Cambria Math" panose="02040503050406030204" pitchFamily="18" charset="0"/>
                              </a:rPr>
                              <m:t>2</m:t>
                            </m:r>
                          </m:sub>
                        </m:sSub>
                      </m:e>
                    </m:d>
                  </m:oMath>
                </a14:m>
                <a:r>
                  <a:rPr lang="es-ES" i="1" dirty="0"/>
                  <a:t> una función entre espacios métricos.</a:t>
                </a:r>
              </a:p>
              <a:p>
                <a:r>
                  <a:rPr lang="es-ES" i="1" dirty="0"/>
                  <a:t>La función f es continua en </a:t>
                </a:r>
                <a14:m>
                  <m:oMath xmlns:m="http://schemas.openxmlformats.org/officeDocument/2006/math">
                    <m:r>
                      <a:rPr lang="es-ES" b="0" i="1">
                        <a:latin typeface="Cambria Math" panose="02040503050406030204" pitchFamily="18" charset="0"/>
                      </a:rPr>
                      <m:t>𝑥</m:t>
                    </m:r>
                    <m:r>
                      <a:rPr lang="es-ES" i="1">
                        <a:latin typeface="Cambria Math" panose="02040503050406030204" pitchFamily="18" charset="0"/>
                        <a:ea typeface="Cambria Math" panose="02040503050406030204" pitchFamily="18" charset="0"/>
                      </a:rPr>
                      <m:t>∈</m:t>
                    </m:r>
                    <m:r>
                      <a:rPr lang="es-ES" i="1">
                        <a:latin typeface="Cambria Math" panose="02040503050406030204" pitchFamily="18" charset="0"/>
                        <a:ea typeface="Cambria Math" panose="02040503050406030204" pitchFamily="18" charset="0"/>
                      </a:rPr>
                      <m:t>𝑋</m:t>
                    </m:r>
                  </m:oMath>
                </a14:m>
                <a:r>
                  <a:rPr lang="es-ES" dirty="0"/>
                  <a:t> </a:t>
                </a:r>
                <a:r>
                  <a:rPr lang="es-ES" i="1" dirty="0"/>
                  <a:t>si y sólo si para toda sucesión </a:t>
                </a:r>
                <a14:m>
                  <m:oMath xmlns:m="http://schemas.openxmlformats.org/officeDocument/2006/math">
                    <m:sSub>
                      <m:sSubPr>
                        <m:ctrlPr>
                          <a:rPr lang="es-ES" i="1">
                            <a:latin typeface="Cambria Math" panose="02040503050406030204" pitchFamily="18" charset="0"/>
                          </a:rPr>
                        </m:ctrlPr>
                      </m:sSubPr>
                      <m:e>
                        <m:r>
                          <a:rPr lang="es-ES" i="1">
                            <a:latin typeface="Cambria Math" panose="02040503050406030204" pitchFamily="18" charset="0"/>
                          </a:rPr>
                          <m:t>𝑥</m:t>
                        </m:r>
                      </m:e>
                      <m:sub>
                        <m:r>
                          <a:rPr lang="es-ES" i="1">
                            <a:latin typeface="Cambria Math" panose="02040503050406030204" pitchFamily="18" charset="0"/>
                          </a:rPr>
                          <m:t>𝑛</m:t>
                        </m:r>
                      </m:sub>
                    </m:sSub>
                  </m:oMath>
                </a14:m>
                <a:r>
                  <a:rPr lang="es-ES" sz="1100" i="1" dirty="0"/>
                  <a:t> </a:t>
                </a:r>
                <a:r>
                  <a:rPr lang="es-ES" i="1" dirty="0"/>
                  <a:t>convergiendo a </a:t>
                </a:r>
                <a14:m>
                  <m:oMath xmlns:m="http://schemas.openxmlformats.org/officeDocument/2006/math">
                    <m:r>
                      <a:rPr lang="es-ES" b="0" i="1" smtClean="0">
                        <a:latin typeface="Cambria Math" panose="02040503050406030204" pitchFamily="18" charset="0"/>
                      </a:rPr>
                      <m:t>𝑥</m:t>
                    </m:r>
                  </m:oMath>
                </a14:m>
                <a:r>
                  <a:rPr lang="es-ES" i="1" dirty="0"/>
                  <a:t> se cumple que </a:t>
                </a:r>
                <a14:m>
                  <m:oMath xmlns:m="http://schemas.openxmlformats.org/officeDocument/2006/math">
                    <m:r>
                      <a:rPr lang="es-ES" i="1">
                        <a:latin typeface="Cambria Math" panose="02040503050406030204" pitchFamily="18" charset="0"/>
                      </a:rPr>
                      <m:t>𝑓</m:t>
                    </m:r>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e>
                      <m:sub>
                        <m:r>
                          <a:rPr lang="es-ES" b="0" i="1" smtClean="0">
                            <a:latin typeface="Cambria Math" panose="02040503050406030204" pitchFamily="18" charset="0"/>
                          </a:rPr>
                          <m:t>𝑛</m:t>
                        </m:r>
                      </m:sub>
                    </m:sSub>
                    <m:r>
                      <a:rPr lang="es-ES" b="0" i="1" smtClean="0">
                        <a:latin typeface="Cambria Math" panose="02040503050406030204" pitchFamily="18" charset="0"/>
                      </a:rPr>
                      <m:t>)</m:t>
                    </m:r>
                  </m:oMath>
                </a14:m>
                <a:r>
                  <a:rPr lang="es-ES" dirty="0"/>
                  <a:t> </a:t>
                </a:r>
                <a:r>
                  <a:rPr lang="es-ES" i="1" dirty="0"/>
                  <a:t>converge a </a:t>
                </a:r>
                <a14:m>
                  <m:oMath xmlns:m="http://schemas.openxmlformats.org/officeDocument/2006/math">
                    <m:r>
                      <a:rPr lang="es-ES" i="1">
                        <a:latin typeface="Cambria Math" panose="02040503050406030204" pitchFamily="18" charset="0"/>
                      </a:rPr>
                      <m:t>𝑓</m:t>
                    </m:r>
                    <m:r>
                      <a:rPr lang="es-ES" b="0" i="1" smtClean="0">
                        <a:latin typeface="Cambria Math" panose="02040503050406030204" pitchFamily="18" charset="0"/>
                      </a:rPr>
                      <m:t>(</m:t>
                    </m:r>
                    <m:r>
                      <a:rPr lang="es-ES" b="0" i="1" smtClean="0">
                        <a:latin typeface="Cambria Math" panose="02040503050406030204" pitchFamily="18" charset="0"/>
                      </a:rPr>
                      <m:t>𝑥</m:t>
                    </m:r>
                    <m:r>
                      <a:rPr lang="es-ES" b="0" i="1" smtClean="0">
                        <a:latin typeface="Cambria Math" panose="02040503050406030204" pitchFamily="18" charset="0"/>
                      </a:rPr>
                      <m:t>)</m:t>
                    </m:r>
                  </m:oMath>
                </a14:m>
                <a:r>
                  <a:rPr lang="es-ES" i="1" dirty="0"/>
                  <a:t>.</a:t>
                </a:r>
              </a:p>
              <a:p>
                <a14:m>
                  <m:oMath xmlns:m="http://schemas.openxmlformats.org/officeDocument/2006/math">
                    <m:r>
                      <a:rPr lang="es-ES" sz="2700" b="0" i="1" smtClean="0">
                        <a:latin typeface="Cambria Math" panose="02040503050406030204" pitchFamily="18" charset="0"/>
                        <a:ea typeface="Cambria Math" panose="02040503050406030204" pitchFamily="18" charset="0"/>
                        <a:cs typeface="Arial" panose="020B0604020202020204" pitchFamily="34" charset="0"/>
                      </a:rPr>
                      <m:t>⇐</m:t>
                    </m:r>
                  </m:oMath>
                </a14:m>
                <a:r>
                  <a:rPr lang="es-ES" sz="2700" dirty="0">
                    <a:latin typeface="+mj-lt"/>
                    <a:ea typeface="Cambria Math" panose="02040503050406030204" pitchFamily="18" charset="0"/>
                  </a:rPr>
                  <a:t> Si converge, es continua</a:t>
                </a:r>
              </a:p>
              <a:p>
                <a:r>
                  <a:rPr lang="es-ES" sz="2700" dirty="0">
                    <a:latin typeface="+mj-lt"/>
                    <a:ea typeface="Cambria Math" panose="02040503050406030204" pitchFamily="18" charset="0"/>
                  </a:rPr>
                  <a:t> Vamos a demostrar que </a:t>
                </a:r>
                <a14:m>
                  <m:oMath xmlns:m="http://schemas.openxmlformats.org/officeDocument/2006/math">
                    <m:r>
                      <a:rPr lang="es-ES" sz="2700" i="1">
                        <a:latin typeface="Cambria Math" panose="02040503050406030204" pitchFamily="18" charset="0"/>
                      </a:rPr>
                      <m:t>𝑓</m:t>
                    </m:r>
                    <m:r>
                      <a:rPr lang="es-ES" sz="2700" i="1">
                        <a:latin typeface="Cambria Math" panose="02040503050406030204" pitchFamily="18" charset="0"/>
                      </a:rPr>
                      <m:t> </m:t>
                    </m:r>
                  </m:oMath>
                </a14:m>
                <a:r>
                  <a:rPr lang="es-ES" sz="2700" dirty="0">
                    <a:ea typeface="Cambria Math" panose="02040503050406030204" pitchFamily="18" charset="0"/>
                  </a:rPr>
                  <a:t>es continua en</a:t>
                </a:r>
                <a14:m>
                  <m:oMath xmlns:m="http://schemas.openxmlformats.org/officeDocument/2006/math">
                    <m:r>
                      <a:rPr lang="es-ES" sz="2700" b="0" i="0" smtClean="0">
                        <a:latin typeface="Cambria Math" panose="02040503050406030204" pitchFamily="18" charset="0"/>
                      </a:rPr>
                      <m:t> </m:t>
                    </m:r>
                    <m:r>
                      <a:rPr lang="es-ES" sz="2700" i="1">
                        <a:latin typeface="Cambria Math" panose="02040503050406030204" pitchFamily="18" charset="0"/>
                      </a:rPr>
                      <m:t>∀</m:t>
                    </m:r>
                    <m:r>
                      <a:rPr lang="es-ES" sz="2700" b="0" i="1" smtClean="0">
                        <a:latin typeface="Cambria Math" panose="02040503050406030204" pitchFamily="18" charset="0"/>
                      </a:rPr>
                      <m:t> </m:t>
                    </m:r>
                    <m:r>
                      <a:rPr lang="es-ES" sz="2700" i="1">
                        <a:latin typeface="Cambria Math" panose="02040503050406030204" pitchFamily="18" charset="0"/>
                      </a:rPr>
                      <m:t>𝑥</m:t>
                    </m:r>
                  </m:oMath>
                </a14:m>
                <a:r>
                  <a:rPr lang="es-ES" sz="2700" dirty="0">
                    <a:latin typeface="+mj-lt"/>
                    <a:ea typeface="Cambria Math" panose="02040503050406030204" pitchFamily="18" charset="0"/>
                  </a:rPr>
                  <a:t>. Supondremos lo contrario. </a:t>
                </a:r>
                <a:r>
                  <a:rPr lang="es-ES" sz="2700" dirty="0">
                    <a:solidFill>
                      <a:srgbClr val="FF0000"/>
                    </a:solidFill>
                    <a:latin typeface="+mj-lt"/>
                    <a:ea typeface="Cambria Math" panose="02040503050406030204" pitchFamily="18" charset="0"/>
                  </a:rPr>
                  <a:t>Entonces</a:t>
                </a:r>
              </a:p>
              <a:p>
                <a:r>
                  <a:rPr lang="es-ES" sz="2700" dirty="0">
                    <a:latin typeface="+mj-lt"/>
                    <a:ea typeface="Cambria Math" panose="02040503050406030204" pitchFamily="18" charset="0"/>
                  </a:rPr>
                  <a:t> </a:t>
                </a:r>
                <a14:m>
                  <m:oMath xmlns:m="http://schemas.openxmlformats.org/officeDocument/2006/math">
                    <m:r>
                      <a:rPr lang="es-ES" sz="2700" i="1">
                        <a:latin typeface="Cambria Math" panose="02040503050406030204" pitchFamily="18" charset="0"/>
                      </a:rPr>
                      <m:t>∃ </m:t>
                    </m:r>
                    <m:r>
                      <a:rPr lang="es-ES" sz="2700" i="1">
                        <a:latin typeface="Cambria Math" panose="02040503050406030204" pitchFamily="18" charset="0"/>
                      </a:rPr>
                      <m:t>𝜀</m:t>
                    </m:r>
                    <m:r>
                      <a:rPr lang="es-ES" sz="2700" i="1">
                        <a:latin typeface="Cambria Math" panose="02040503050406030204" pitchFamily="18" charset="0"/>
                      </a:rPr>
                      <m:t>&gt;0 ∀</m:t>
                    </m:r>
                    <m:r>
                      <a:rPr lang="es-ES" sz="2700" i="1">
                        <a:latin typeface="Cambria Math" panose="02040503050406030204" pitchFamily="18" charset="0"/>
                      </a:rPr>
                      <m:t>𝛿</m:t>
                    </m:r>
                    <m:r>
                      <a:rPr lang="es-ES" sz="2700" i="1">
                        <a:latin typeface="Cambria Math" panose="02040503050406030204" pitchFamily="18" charset="0"/>
                      </a:rPr>
                      <m:t>&gt;0:</m:t>
                    </m:r>
                    <m:r>
                      <a:rPr lang="es-ES" sz="2700" i="1">
                        <a:latin typeface="Cambria Math" panose="02040503050406030204" pitchFamily="18" charset="0"/>
                      </a:rPr>
                      <m:t>𝑓</m:t>
                    </m:r>
                    <m:r>
                      <a:rPr lang="es-ES" sz="2700" i="1">
                        <a:latin typeface="Cambria Math" panose="02040503050406030204" pitchFamily="18" charset="0"/>
                      </a:rPr>
                      <m:t>(</m:t>
                    </m:r>
                    <m:sSub>
                      <m:sSubPr>
                        <m:ctrlPr>
                          <a:rPr lang="es-ES" sz="2700" i="1">
                            <a:latin typeface="Cambria Math" panose="02040503050406030204" pitchFamily="18" charset="0"/>
                          </a:rPr>
                        </m:ctrlPr>
                      </m:sSubPr>
                      <m:e>
                        <m:r>
                          <a:rPr lang="es-ES" sz="2700" i="1">
                            <a:latin typeface="Cambria Math" panose="02040503050406030204" pitchFamily="18" charset="0"/>
                          </a:rPr>
                          <m:t>𝐵</m:t>
                        </m:r>
                      </m:e>
                      <m:sub>
                        <m:r>
                          <a:rPr lang="es-ES" sz="2700" i="1">
                            <a:latin typeface="Cambria Math" panose="02040503050406030204" pitchFamily="18" charset="0"/>
                          </a:rPr>
                          <m:t>𝛿</m:t>
                        </m:r>
                      </m:sub>
                    </m:sSub>
                    <m:d>
                      <m:dPr>
                        <m:ctrlPr>
                          <a:rPr lang="es-ES" sz="2700" i="1">
                            <a:latin typeface="Cambria Math" panose="02040503050406030204" pitchFamily="18" charset="0"/>
                          </a:rPr>
                        </m:ctrlPr>
                      </m:dPr>
                      <m:e>
                        <m:r>
                          <a:rPr lang="es-ES" sz="2700" i="1">
                            <a:latin typeface="Cambria Math" panose="02040503050406030204" pitchFamily="18" charset="0"/>
                          </a:rPr>
                          <m:t>𝑥</m:t>
                        </m:r>
                      </m:e>
                    </m:d>
                    <m:r>
                      <a:rPr lang="es-ES" sz="2700" i="1">
                        <a:latin typeface="Cambria Math" panose="02040503050406030204" pitchFamily="18" charset="0"/>
                      </a:rPr>
                      <m:t>)</m:t>
                    </m:r>
                    <m:r>
                      <m:rPr>
                        <m:nor/>
                      </m:rPr>
                      <a:rPr lang="es-ES" sz="2800"/>
                      <m:t>⊄ </m:t>
                    </m:r>
                  </m:oMath>
                </a14:m>
                <a:r>
                  <a:rPr lang="es-ES" sz="2700" dirty="0"/>
                  <a:t> </a:t>
                </a:r>
                <a14:m>
                  <m:oMath xmlns:m="http://schemas.openxmlformats.org/officeDocument/2006/math">
                    <m:sSub>
                      <m:sSubPr>
                        <m:ctrlPr>
                          <a:rPr lang="es-ES" sz="2700" i="1">
                            <a:latin typeface="Cambria Math" panose="02040503050406030204" pitchFamily="18" charset="0"/>
                          </a:rPr>
                        </m:ctrlPr>
                      </m:sSubPr>
                      <m:e>
                        <m:r>
                          <a:rPr lang="es-ES" sz="2700" i="1">
                            <a:latin typeface="Cambria Math" panose="02040503050406030204" pitchFamily="18" charset="0"/>
                          </a:rPr>
                          <m:t>𝐵</m:t>
                        </m:r>
                      </m:e>
                      <m:sub>
                        <m:r>
                          <a:rPr lang="es-ES" sz="2700" i="1">
                            <a:latin typeface="Cambria Math" panose="02040503050406030204" pitchFamily="18" charset="0"/>
                          </a:rPr>
                          <m:t>𝜀</m:t>
                        </m:r>
                      </m:sub>
                    </m:sSub>
                    <m:d>
                      <m:dPr>
                        <m:ctrlPr>
                          <a:rPr lang="es-ES" sz="2700" i="1">
                            <a:latin typeface="Cambria Math" panose="02040503050406030204" pitchFamily="18" charset="0"/>
                          </a:rPr>
                        </m:ctrlPr>
                      </m:dPr>
                      <m:e>
                        <m:r>
                          <a:rPr lang="es-ES" sz="2700" i="1">
                            <a:latin typeface="Cambria Math" panose="02040503050406030204" pitchFamily="18" charset="0"/>
                          </a:rPr>
                          <m:t>𝑓</m:t>
                        </m:r>
                        <m:r>
                          <a:rPr lang="es-ES" sz="2700" i="1">
                            <a:latin typeface="Cambria Math" panose="02040503050406030204" pitchFamily="18" charset="0"/>
                          </a:rPr>
                          <m:t>(</m:t>
                        </m:r>
                        <m:r>
                          <a:rPr lang="es-ES" sz="2700" i="1">
                            <a:latin typeface="Cambria Math" panose="02040503050406030204" pitchFamily="18" charset="0"/>
                          </a:rPr>
                          <m:t>𝑥</m:t>
                        </m:r>
                      </m:e>
                    </m:d>
                    <m:r>
                      <a:rPr lang="es-ES" sz="2700" i="1">
                        <a:latin typeface="Cambria Math" panose="02040503050406030204" pitchFamily="18" charset="0"/>
                      </a:rPr>
                      <m:t>)</m:t>
                    </m:r>
                  </m:oMath>
                </a14:m>
                <a:endParaRPr lang="es-ES" sz="2700" dirty="0">
                  <a:latin typeface="+mj-lt"/>
                  <a:ea typeface="Cambria Math" panose="02040503050406030204" pitchFamily="18" charset="0"/>
                </a:endParaRPr>
              </a:p>
              <a:p>
                <a:r>
                  <a:rPr lang="es-ES" sz="2700" dirty="0">
                    <a:latin typeface="+mj-lt"/>
                    <a:ea typeface="Cambria Math" panose="02040503050406030204" pitchFamily="18" charset="0"/>
                  </a:rPr>
                  <a:t> Consideremos </a:t>
                </a:r>
                <a14:m>
                  <m:oMath xmlns:m="http://schemas.openxmlformats.org/officeDocument/2006/math">
                    <m:r>
                      <a:rPr lang="es-ES" sz="2700" i="1">
                        <a:latin typeface="Cambria Math" panose="02040503050406030204" pitchFamily="18" charset="0"/>
                      </a:rPr>
                      <m:t>𝛿</m:t>
                    </m:r>
                    <m:r>
                      <a:rPr lang="es-ES" sz="2700" b="0" i="1" smtClean="0">
                        <a:latin typeface="Cambria Math" panose="02040503050406030204" pitchFamily="18" charset="0"/>
                      </a:rPr>
                      <m:t>=</m:t>
                    </m:r>
                    <m:f>
                      <m:fPr>
                        <m:ctrlPr>
                          <a:rPr lang="es-ES" sz="2700" b="0" i="1" smtClean="0">
                            <a:latin typeface="Cambria Math" panose="02040503050406030204" pitchFamily="18" charset="0"/>
                          </a:rPr>
                        </m:ctrlPr>
                      </m:fPr>
                      <m:num>
                        <m:r>
                          <a:rPr lang="es-ES" sz="2700" b="0" i="1" smtClean="0">
                            <a:latin typeface="Cambria Math" panose="02040503050406030204" pitchFamily="18" charset="0"/>
                          </a:rPr>
                          <m:t>1</m:t>
                        </m:r>
                      </m:num>
                      <m:den>
                        <m:r>
                          <a:rPr lang="es-ES" sz="2700" b="0" i="1" smtClean="0">
                            <a:latin typeface="Cambria Math" panose="02040503050406030204" pitchFamily="18" charset="0"/>
                          </a:rPr>
                          <m:t>𝑛</m:t>
                        </m:r>
                      </m:den>
                    </m:f>
                    <m:r>
                      <a:rPr lang="es-ES" sz="2700" i="1">
                        <a:latin typeface="Cambria Math" panose="02040503050406030204" pitchFamily="18" charset="0"/>
                      </a:rPr>
                      <m:t> </m:t>
                    </m:r>
                  </m:oMath>
                </a14:m>
                <a:r>
                  <a:rPr lang="es-ES" sz="2700" dirty="0">
                    <a:latin typeface="+mj-lt"/>
                    <a:ea typeface="Cambria Math" panose="02040503050406030204" pitchFamily="18" charset="0"/>
                  </a:rPr>
                  <a:t> y una sucesión </a:t>
                </a:r>
                <a14:m>
                  <m:oMath xmlns:m="http://schemas.openxmlformats.org/officeDocument/2006/math">
                    <m:sSub>
                      <m:sSubPr>
                        <m:ctrlPr>
                          <a:rPr lang="es-ES" sz="2800" i="1">
                            <a:latin typeface="Cambria Math" panose="02040503050406030204" pitchFamily="18" charset="0"/>
                          </a:rPr>
                        </m:ctrlPr>
                      </m:sSubPr>
                      <m:e>
                        <m:r>
                          <a:rPr lang="es-ES" sz="2800" i="1">
                            <a:latin typeface="Cambria Math" panose="02040503050406030204" pitchFamily="18" charset="0"/>
                          </a:rPr>
                          <m:t>𝑥</m:t>
                        </m:r>
                      </m:e>
                      <m:sub>
                        <m:r>
                          <a:rPr lang="es-ES" sz="2800" i="1">
                            <a:latin typeface="Cambria Math" panose="02040503050406030204" pitchFamily="18" charset="0"/>
                          </a:rPr>
                          <m:t>𝑛</m:t>
                        </m:r>
                      </m:sub>
                    </m:sSub>
                  </m:oMath>
                </a14:m>
                <a:r>
                  <a:rPr lang="es-ES" sz="2700" dirty="0">
                    <a:latin typeface="+mj-lt"/>
                    <a:ea typeface="Cambria Math" panose="02040503050406030204" pitchFamily="18" charset="0"/>
                  </a:rPr>
                  <a:t> que converja a </a:t>
                </a:r>
                <a14:m>
                  <m:oMath xmlns:m="http://schemas.openxmlformats.org/officeDocument/2006/math">
                    <m:r>
                      <a:rPr lang="es-ES" sz="2700" i="1">
                        <a:latin typeface="Cambria Math" panose="02040503050406030204" pitchFamily="18" charset="0"/>
                      </a:rPr>
                      <m:t>𝑥</m:t>
                    </m:r>
                  </m:oMath>
                </a14:m>
                <a:r>
                  <a:rPr lang="es-ES" sz="2700" dirty="0">
                    <a:latin typeface="+mj-lt"/>
                    <a:ea typeface="Cambria Math" panose="02040503050406030204" pitchFamily="18" charset="0"/>
                  </a:rPr>
                  <a:t> y cuyas imágenes no estén en </a:t>
                </a:r>
                <a14:m>
                  <m:oMath xmlns:m="http://schemas.openxmlformats.org/officeDocument/2006/math">
                    <m:sSub>
                      <m:sSubPr>
                        <m:ctrlPr>
                          <a:rPr lang="es-ES" sz="2700" i="1">
                            <a:latin typeface="Cambria Math" panose="02040503050406030204" pitchFamily="18" charset="0"/>
                          </a:rPr>
                        </m:ctrlPr>
                      </m:sSubPr>
                      <m:e>
                        <m:r>
                          <a:rPr lang="es-ES" sz="2700" i="1">
                            <a:latin typeface="Cambria Math" panose="02040503050406030204" pitchFamily="18" charset="0"/>
                          </a:rPr>
                          <m:t>𝐵</m:t>
                        </m:r>
                      </m:e>
                      <m:sub>
                        <m:r>
                          <a:rPr lang="es-ES" sz="2700" i="1">
                            <a:latin typeface="Cambria Math" panose="02040503050406030204" pitchFamily="18" charset="0"/>
                          </a:rPr>
                          <m:t>𝜀</m:t>
                        </m:r>
                      </m:sub>
                    </m:sSub>
                    <m:d>
                      <m:dPr>
                        <m:ctrlPr>
                          <a:rPr lang="es-ES" sz="2700" i="1">
                            <a:latin typeface="Cambria Math" panose="02040503050406030204" pitchFamily="18" charset="0"/>
                          </a:rPr>
                        </m:ctrlPr>
                      </m:dPr>
                      <m:e>
                        <m:r>
                          <a:rPr lang="es-ES" sz="2700" i="1">
                            <a:latin typeface="Cambria Math" panose="02040503050406030204" pitchFamily="18" charset="0"/>
                          </a:rPr>
                          <m:t>𝑓</m:t>
                        </m:r>
                        <m:r>
                          <a:rPr lang="es-ES" sz="2700" i="1">
                            <a:latin typeface="Cambria Math" panose="02040503050406030204" pitchFamily="18" charset="0"/>
                          </a:rPr>
                          <m:t>(</m:t>
                        </m:r>
                        <m:r>
                          <a:rPr lang="es-ES" sz="2700" i="1">
                            <a:latin typeface="Cambria Math" panose="02040503050406030204" pitchFamily="18" charset="0"/>
                          </a:rPr>
                          <m:t>𝑥</m:t>
                        </m:r>
                      </m:e>
                    </m:d>
                    <m:r>
                      <a:rPr lang="es-ES" sz="2700" i="1">
                        <a:latin typeface="Cambria Math" panose="02040503050406030204" pitchFamily="18" charset="0"/>
                      </a:rPr>
                      <m:t>)</m:t>
                    </m:r>
                  </m:oMath>
                </a14:m>
                <a:r>
                  <a:rPr lang="es-ES" sz="2700" dirty="0">
                    <a:latin typeface="+mj-lt"/>
                    <a:ea typeface="Cambria Math" panose="02040503050406030204" pitchFamily="18" charset="0"/>
                  </a:rPr>
                  <a:t>. Resulta que la sucesión </a:t>
                </a:r>
                <a14:m>
                  <m:oMath xmlns:m="http://schemas.openxmlformats.org/officeDocument/2006/math">
                    <m:r>
                      <a:rPr lang="es-ES" sz="2700" b="0" i="1" smtClean="0">
                        <a:latin typeface="Cambria Math" panose="02040503050406030204" pitchFamily="18" charset="0"/>
                      </a:rPr>
                      <m:t>𝑓</m:t>
                    </m:r>
                    <m:r>
                      <a:rPr lang="es-ES" sz="2700" b="0" i="1" smtClean="0">
                        <a:latin typeface="Cambria Math" panose="02040503050406030204" pitchFamily="18" charset="0"/>
                      </a:rPr>
                      <m:t>(</m:t>
                    </m:r>
                    <m:sSub>
                      <m:sSubPr>
                        <m:ctrlPr>
                          <a:rPr lang="es-ES" sz="2700" b="0" i="1" smtClean="0">
                            <a:latin typeface="Cambria Math" panose="02040503050406030204" pitchFamily="18" charset="0"/>
                          </a:rPr>
                        </m:ctrlPr>
                      </m:sSubPr>
                      <m:e>
                        <m:r>
                          <a:rPr lang="es-ES" sz="2700" b="0" i="1" smtClean="0">
                            <a:latin typeface="Cambria Math" panose="02040503050406030204" pitchFamily="18" charset="0"/>
                          </a:rPr>
                          <m:t>𝑥</m:t>
                        </m:r>
                      </m:e>
                      <m:sub>
                        <m:r>
                          <a:rPr lang="es-ES" sz="2700" b="0" i="1" smtClean="0">
                            <a:latin typeface="Cambria Math" panose="02040503050406030204" pitchFamily="18" charset="0"/>
                          </a:rPr>
                          <m:t>𝑛</m:t>
                        </m:r>
                      </m:sub>
                    </m:sSub>
                    <m:r>
                      <a:rPr lang="es-ES" sz="2700" b="0" i="1" smtClean="0">
                        <a:latin typeface="Cambria Math" panose="02040503050406030204" pitchFamily="18" charset="0"/>
                      </a:rPr>
                      <m:t>)</m:t>
                    </m:r>
                  </m:oMath>
                </a14:m>
                <a:r>
                  <a:rPr lang="es-ES" sz="2700" dirty="0">
                    <a:latin typeface="+mj-lt"/>
                    <a:ea typeface="Cambria Math" panose="02040503050406030204" pitchFamily="18" charset="0"/>
                  </a:rPr>
                  <a:t> no puede converger a </a:t>
                </a:r>
                <a14:m>
                  <m:oMath xmlns:m="http://schemas.openxmlformats.org/officeDocument/2006/math">
                    <m:r>
                      <a:rPr lang="es-ES" sz="2700" b="0" i="1" smtClean="0">
                        <a:latin typeface="Cambria Math" panose="02040503050406030204" pitchFamily="18" charset="0"/>
                        <a:ea typeface="Cambria Math" panose="02040503050406030204" pitchFamily="18" charset="0"/>
                      </a:rPr>
                      <m:t>𝑓</m:t>
                    </m:r>
                    <m:d>
                      <m:dPr>
                        <m:ctrlPr>
                          <a:rPr lang="es-ES" sz="2700" b="0" i="1" smtClean="0">
                            <a:latin typeface="Cambria Math" panose="02040503050406030204" pitchFamily="18" charset="0"/>
                            <a:ea typeface="Cambria Math" panose="02040503050406030204" pitchFamily="18" charset="0"/>
                          </a:rPr>
                        </m:ctrlPr>
                      </m:dPr>
                      <m:e>
                        <m:r>
                          <a:rPr lang="es-ES" sz="2700" b="0" i="1" smtClean="0">
                            <a:latin typeface="Cambria Math" panose="02040503050406030204" pitchFamily="18" charset="0"/>
                            <a:ea typeface="Cambria Math" panose="02040503050406030204" pitchFamily="18" charset="0"/>
                          </a:rPr>
                          <m:t>𝑥</m:t>
                        </m:r>
                      </m:e>
                    </m:d>
                  </m:oMath>
                </a14:m>
                <a:r>
                  <a:rPr lang="es-ES" sz="2700" dirty="0">
                    <a:latin typeface="+mj-lt"/>
                    <a:ea typeface="Cambria Math" panose="02040503050406030204" pitchFamily="18" charset="0"/>
                  </a:rPr>
                  <a:t>. Contradicción</a:t>
                </a:r>
              </a:p>
              <a:p>
                <a:endParaRPr lang="es-ES" sz="2700" dirty="0">
                  <a:latin typeface="+mj-lt"/>
                  <a:ea typeface="Cambria Math" panose="02040503050406030204" pitchFamily="18" charset="0"/>
                </a:endParaRPr>
              </a:p>
              <a:p>
                <a:endParaRPr lang="es-ES" sz="2700" dirty="0">
                  <a:latin typeface="+mj-lt"/>
                  <a:ea typeface="Cambria Math" panose="02040503050406030204" pitchFamily="18" charset="0"/>
                </a:endParaRPr>
              </a:p>
            </p:txBody>
          </p:sp>
        </mc:Choice>
        <mc:Fallback xmlns="">
          <p:sp>
            <p:nvSpPr>
              <p:cNvPr id="2" name="Marcador de contenido 1"/>
              <p:cNvSpPr>
                <a:spLocks noGrp="1" noRot="1" noChangeAspect="1" noMove="1" noResize="1" noEditPoints="1" noAdjustHandles="1" noChangeArrowheads="1" noChangeShapeType="1" noTextEdit="1"/>
              </p:cNvSpPr>
              <p:nvPr>
                <p:ph idx="1"/>
              </p:nvPr>
            </p:nvSpPr>
            <p:spPr>
              <a:blipFill rotWithShape="0">
                <a:blip r:embed="rId2"/>
                <a:stretch>
                  <a:fillRect l="-425" t="-1513" r="-283"/>
                </a:stretch>
              </a:blipFill>
            </p:spPr>
            <p:txBody>
              <a:bodyPr/>
              <a:lstStyle/>
              <a:p>
                <a:r>
                  <a:rPr lang="es-ES">
                    <a:noFill/>
                  </a:rPr>
                  <a:t> </a:t>
                </a:r>
              </a:p>
            </p:txBody>
          </p:sp>
        </mc:Fallback>
      </mc:AlternateContent>
      <p:sp>
        <p:nvSpPr>
          <p:cNvPr id="3" name="Marcador de pie de página 2"/>
          <p:cNvSpPr>
            <a:spLocks noGrp="1"/>
          </p:cNvSpPr>
          <p:nvPr>
            <p:ph type="ftr" sz="quarter" idx="3"/>
          </p:nvPr>
        </p:nvSpPr>
        <p:spPr/>
        <p:txBody>
          <a:bodyPr/>
          <a:lstStyle/>
          <a:p>
            <a:r>
              <a:rPr lang="es-ES" dirty="0"/>
              <a:t>Topología - 2. Continuidad</a:t>
            </a:r>
          </a:p>
        </p:txBody>
      </p:sp>
      <p:sp>
        <p:nvSpPr>
          <p:cNvPr id="4" name="Título 3"/>
          <p:cNvSpPr>
            <a:spLocks noGrp="1"/>
          </p:cNvSpPr>
          <p:nvPr>
            <p:ph type="title"/>
          </p:nvPr>
        </p:nvSpPr>
        <p:spPr>
          <a:xfrm>
            <a:off x="251518" y="1340768"/>
            <a:ext cx="8605935" cy="720080"/>
          </a:xfrm>
        </p:spPr>
        <p:txBody>
          <a:bodyPr/>
          <a:lstStyle/>
          <a:p>
            <a:r>
              <a:rPr lang="es-ES" dirty="0"/>
              <a:t>Teorema de continuidad y convergencia</a:t>
            </a:r>
          </a:p>
        </p:txBody>
      </p:sp>
    </p:spTree>
    <p:extLst>
      <p:ext uri="{BB962C8B-B14F-4D97-AF65-F5344CB8AC3E}">
        <p14:creationId xmlns:p14="http://schemas.microsoft.com/office/powerpoint/2010/main" val="1084127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redondeado 5"/>
          <p:cNvSpPr/>
          <p:nvPr/>
        </p:nvSpPr>
        <p:spPr>
          <a:xfrm>
            <a:off x="266810" y="2008091"/>
            <a:ext cx="8496944"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2" name="Marcador de contenido 1"/>
              <p:cNvSpPr>
                <a:spLocks noGrp="1"/>
              </p:cNvSpPr>
              <p:nvPr>
                <p:ph idx="1"/>
              </p:nvPr>
            </p:nvSpPr>
            <p:spPr>
              <a:xfrm>
                <a:off x="251519" y="2060848"/>
                <a:ext cx="8605935" cy="4797152"/>
              </a:xfrm>
            </p:spPr>
            <p:txBody>
              <a:bodyPr>
                <a:normAutofit fontScale="92500" lnSpcReduction="20000"/>
              </a:bodyPr>
              <a:lstStyle/>
              <a:p>
                <a:pPr marL="45720" indent="0">
                  <a:buNone/>
                </a:pPr>
                <a:r>
                  <a:rPr lang="es-ES" sz="3000" dirty="0">
                    <a:solidFill>
                      <a:schemeClr val="bg1"/>
                    </a:solidFill>
                  </a:rPr>
                  <a:t>| Teorema. Una función es continua si y sólo si la </a:t>
                </a:r>
                <a:r>
                  <a:rPr lang="es-ES" sz="3000" dirty="0" err="1">
                    <a:solidFill>
                      <a:schemeClr val="bg1"/>
                    </a:solidFill>
                  </a:rPr>
                  <a:t>preimagen</a:t>
                </a:r>
                <a:r>
                  <a:rPr lang="es-ES" sz="3000" dirty="0">
                    <a:solidFill>
                      <a:schemeClr val="bg1"/>
                    </a:solidFill>
                  </a:rPr>
                  <a:t> de un conjunto abierto es abierta</a:t>
                </a:r>
              </a:p>
              <a:p>
                <a:pPr marL="45720" indent="0">
                  <a:buNone/>
                </a:pPr>
                <a:r>
                  <a:rPr lang="es-ES" sz="2700" dirty="0">
                    <a:latin typeface="+mj-lt"/>
                    <a:ea typeface="Cambria Math" panose="02040503050406030204" pitchFamily="18" charset="0"/>
                  </a:rPr>
                  <a:t>⇒ Si </a:t>
                </a:r>
                <a14:m>
                  <m:oMath xmlns:m="http://schemas.openxmlformats.org/officeDocument/2006/math">
                    <m:r>
                      <a:rPr lang="es-ES" sz="2700" b="0" i="1" smtClean="0">
                        <a:latin typeface="Cambria Math" panose="02040503050406030204" pitchFamily="18" charset="0"/>
                        <a:ea typeface="Cambria Math" panose="02040503050406030204" pitchFamily="18" charset="0"/>
                      </a:rPr>
                      <m:t>𝑓</m:t>
                    </m:r>
                    <m:d>
                      <m:dPr>
                        <m:ctrlPr>
                          <a:rPr lang="es-ES" sz="2700" b="0" i="1" smtClean="0">
                            <a:latin typeface="Cambria Math" panose="02040503050406030204" pitchFamily="18" charset="0"/>
                            <a:ea typeface="Cambria Math" panose="02040503050406030204" pitchFamily="18" charset="0"/>
                          </a:rPr>
                        </m:ctrlPr>
                      </m:dPr>
                      <m:e>
                        <m:r>
                          <a:rPr lang="es-ES" sz="2700" b="0" i="1" smtClean="0">
                            <a:latin typeface="Cambria Math" panose="02040503050406030204" pitchFamily="18" charset="0"/>
                            <a:ea typeface="Cambria Math" panose="02040503050406030204" pitchFamily="18" charset="0"/>
                          </a:rPr>
                          <m:t>𝑥</m:t>
                        </m:r>
                      </m:e>
                    </m:d>
                    <m:r>
                      <a:rPr lang="es-ES" sz="2700" b="0" i="1" smtClean="0">
                        <a:latin typeface="Cambria Math" panose="02040503050406030204" pitchFamily="18" charset="0"/>
                        <a:ea typeface="Cambria Math" panose="02040503050406030204" pitchFamily="18" charset="0"/>
                      </a:rPr>
                      <m:t>:</m:t>
                    </m:r>
                    <m:r>
                      <a:rPr lang="es-ES" sz="2700" b="0" i="1" smtClean="0">
                        <a:latin typeface="Cambria Math" panose="02040503050406030204" pitchFamily="18" charset="0"/>
                        <a:ea typeface="Cambria Math" panose="02040503050406030204" pitchFamily="18" charset="0"/>
                      </a:rPr>
                      <m:t>𝑋</m:t>
                    </m:r>
                    <m:r>
                      <a:rPr lang="es-ES" sz="2700" b="0" i="1" smtClean="0">
                        <a:latin typeface="Cambria Math" panose="02040503050406030204" pitchFamily="18" charset="0"/>
                        <a:ea typeface="Cambria Math" panose="02040503050406030204" pitchFamily="18" charset="0"/>
                      </a:rPr>
                      <m:t>→</m:t>
                    </m:r>
                    <m:r>
                      <a:rPr lang="es-ES" sz="2700" b="0" i="1" smtClean="0">
                        <a:latin typeface="Cambria Math" panose="02040503050406030204" pitchFamily="18" charset="0"/>
                        <a:ea typeface="Cambria Math" panose="02040503050406030204" pitchFamily="18" charset="0"/>
                      </a:rPr>
                      <m:t>𝑌</m:t>
                    </m:r>
                  </m:oMath>
                </a14:m>
                <a:r>
                  <a:rPr lang="es-ES" sz="2700" dirty="0">
                    <a:latin typeface="+mj-lt"/>
                    <a:ea typeface="Cambria Math" panose="02040503050406030204" pitchFamily="18" charset="0"/>
                  </a:rPr>
                  <a:t> es continua, la </a:t>
                </a:r>
                <a:r>
                  <a:rPr lang="es-ES" sz="2700" dirty="0" err="1">
                    <a:latin typeface="+mj-lt"/>
                    <a:ea typeface="Cambria Math" panose="02040503050406030204" pitchFamily="18" charset="0"/>
                  </a:rPr>
                  <a:t>preimagen</a:t>
                </a:r>
                <a:r>
                  <a:rPr lang="es-ES" sz="2700" dirty="0">
                    <a:latin typeface="+mj-lt"/>
                    <a:ea typeface="Cambria Math" panose="02040503050406030204" pitchFamily="18" charset="0"/>
                  </a:rPr>
                  <a:t> de un conjunto abierto es abierta</a:t>
                </a:r>
              </a:p>
              <a:p>
                <a:r>
                  <a:rPr lang="es-ES" sz="2700" dirty="0">
                    <a:latin typeface="+mj-lt"/>
                    <a:ea typeface="Cambria Math" panose="02040503050406030204" pitchFamily="18" charset="0"/>
                  </a:rPr>
                  <a:t> Elijamos un conjunto abierto </a:t>
                </a:r>
                <a14:m>
                  <m:oMath xmlns:m="http://schemas.openxmlformats.org/officeDocument/2006/math">
                    <m:r>
                      <m:rPr>
                        <m:sty m:val="p"/>
                      </m:rPr>
                      <a:rPr lang="es-ES" sz="2700" b="0" i="0" smtClean="0">
                        <a:latin typeface="Cambria Math" panose="02040503050406030204" pitchFamily="18" charset="0"/>
                        <a:ea typeface="Cambria Math" panose="02040503050406030204" pitchFamily="18" charset="0"/>
                      </a:rPr>
                      <m:t>U</m:t>
                    </m:r>
                    <m:r>
                      <a:rPr lang="es-ES" sz="2700" b="0" i="1" smtClean="0">
                        <a:latin typeface="Cambria Math" panose="02040503050406030204" pitchFamily="18" charset="0"/>
                        <a:ea typeface="Cambria Math" panose="02040503050406030204" pitchFamily="18" charset="0"/>
                      </a:rPr>
                      <m:t>⊂</m:t>
                    </m:r>
                    <m:r>
                      <a:rPr lang="es-ES" sz="2700" i="1">
                        <a:latin typeface="Cambria Math" panose="02040503050406030204" pitchFamily="18" charset="0"/>
                        <a:ea typeface="Cambria Math" panose="02040503050406030204" pitchFamily="18" charset="0"/>
                      </a:rPr>
                      <m:t>𝑌</m:t>
                    </m:r>
                  </m:oMath>
                </a14:m>
                <a:r>
                  <a:rPr lang="es-ES" sz="2700" dirty="0">
                    <a:latin typeface="+mj-lt"/>
                    <a:ea typeface="Cambria Math" panose="02040503050406030204" pitchFamily="18" charset="0"/>
                  </a:rPr>
                  <a:t> </a:t>
                </a:r>
                <a:br>
                  <a:rPr lang="es-ES" sz="2700" dirty="0">
                    <a:latin typeface="+mj-lt"/>
                    <a:ea typeface="Cambria Math" panose="02040503050406030204" pitchFamily="18" charset="0"/>
                  </a:rPr>
                </a:br>
                <a:r>
                  <a:rPr lang="es-ES" sz="2700" dirty="0">
                    <a:latin typeface="+mj-lt"/>
                    <a:ea typeface="Cambria Math" panose="02040503050406030204" pitchFamily="18" charset="0"/>
                  </a:rPr>
                  <a:t>Sea </a:t>
                </a:r>
                <a14:m>
                  <m:oMath xmlns:m="http://schemas.openxmlformats.org/officeDocument/2006/math">
                    <m:sSup>
                      <m:sSupPr>
                        <m:ctrlPr>
                          <a:rPr lang="es-ES" sz="2700" b="0" i="1" dirty="0" smtClean="0">
                            <a:latin typeface="Cambria Math" panose="02040503050406030204" pitchFamily="18" charset="0"/>
                            <a:ea typeface="Cambria Math" panose="02040503050406030204" pitchFamily="18" charset="0"/>
                          </a:rPr>
                        </m:ctrlPr>
                      </m:sSupPr>
                      <m:e>
                        <m:r>
                          <a:rPr lang="es-ES" sz="2700" b="0" i="1" dirty="0" smtClean="0">
                            <a:latin typeface="Cambria Math" panose="02040503050406030204" pitchFamily="18" charset="0"/>
                            <a:ea typeface="Cambria Math" panose="02040503050406030204" pitchFamily="18" charset="0"/>
                          </a:rPr>
                          <m:t>𝑉</m:t>
                        </m:r>
                        <m:r>
                          <a:rPr lang="es-ES" sz="2700" b="0" i="1" dirty="0" smtClean="0">
                            <a:latin typeface="Cambria Math" panose="02040503050406030204" pitchFamily="18" charset="0"/>
                            <a:ea typeface="Cambria Math" panose="02040503050406030204" pitchFamily="18" charset="0"/>
                          </a:rPr>
                          <m:t>=</m:t>
                        </m:r>
                        <m:r>
                          <a:rPr lang="es-ES" sz="2700" b="0" i="1" dirty="0" smtClean="0">
                            <a:latin typeface="Cambria Math" panose="02040503050406030204" pitchFamily="18" charset="0"/>
                            <a:ea typeface="Cambria Math" panose="02040503050406030204" pitchFamily="18" charset="0"/>
                          </a:rPr>
                          <m:t>𝑓</m:t>
                        </m:r>
                      </m:e>
                      <m:sup>
                        <m:r>
                          <a:rPr lang="es-ES" sz="2700" b="0" i="1" dirty="0" smtClean="0">
                            <a:latin typeface="Cambria Math" panose="02040503050406030204" pitchFamily="18" charset="0"/>
                            <a:ea typeface="Cambria Math" panose="02040503050406030204" pitchFamily="18" charset="0"/>
                          </a:rPr>
                          <m:t>−1</m:t>
                        </m:r>
                      </m:sup>
                    </m:sSup>
                    <m:d>
                      <m:dPr>
                        <m:ctrlPr>
                          <a:rPr lang="es-ES" sz="2700" b="0" i="1" dirty="0" smtClean="0">
                            <a:latin typeface="Cambria Math" panose="02040503050406030204" pitchFamily="18" charset="0"/>
                            <a:ea typeface="Cambria Math" panose="02040503050406030204" pitchFamily="18" charset="0"/>
                          </a:rPr>
                        </m:ctrlPr>
                      </m:dPr>
                      <m:e>
                        <m:r>
                          <a:rPr lang="es-ES" sz="2700" b="0" i="1" dirty="0" smtClean="0">
                            <a:latin typeface="Cambria Math" panose="02040503050406030204" pitchFamily="18" charset="0"/>
                            <a:ea typeface="Cambria Math" panose="02040503050406030204" pitchFamily="18" charset="0"/>
                          </a:rPr>
                          <m:t>𝑈</m:t>
                        </m:r>
                      </m:e>
                    </m:d>
                  </m:oMath>
                </a14:m>
                <a:r>
                  <a:rPr lang="es-ES" sz="2700" dirty="0">
                    <a:latin typeface="+mj-lt"/>
                    <a:ea typeface="Cambria Math" panose="02040503050406030204" pitchFamily="18" charset="0"/>
                  </a:rPr>
                  <a:t>. Tenemos que demostrar que es abierto</a:t>
                </a:r>
              </a:p>
              <a:p>
                <a:r>
                  <a:rPr lang="es-ES" sz="2700" dirty="0">
                    <a:latin typeface="+mj-lt"/>
                    <a:ea typeface="Cambria Math" panose="02040503050406030204" pitchFamily="18" charset="0"/>
                  </a:rPr>
                  <a:t> Supongamos lo contrario. Entonces tendrá un punto fronterizo </a:t>
                </a:r>
                <a14:m>
                  <m:oMath xmlns:m="http://schemas.openxmlformats.org/officeDocument/2006/math">
                    <m:r>
                      <a:rPr lang="es-ES" sz="2700" b="0" i="1" smtClean="0">
                        <a:latin typeface="Cambria Math" panose="02040503050406030204" pitchFamily="18" charset="0"/>
                        <a:ea typeface="Cambria Math" panose="02040503050406030204" pitchFamily="18" charset="0"/>
                      </a:rPr>
                      <m:t>𝑥</m:t>
                    </m:r>
                    <m:r>
                      <a:rPr lang="es-ES" sz="2700" b="0" i="1" smtClean="0">
                        <a:latin typeface="Cambria Math" panose="02040503050406030204" pitchFamily="18" charset="0"/>
                        <a:ea typeface="Cambria Math" panose="02040503050406030204" pitchFamily="18" charset="0"/>
                      </a:rPr>
                      <m:t>∈</m:t>
                    </m:r>
                    <m:r>
                      <a:rPr lang="es-ES" sz="2700" b="0" i="1" smtClean="0">
                        <a:latin typeface="Cambria Math" panose="02040503050406030204" pitchFamily="18" charset="0"/>
                        <a:ea typeface="Cambria Math" panose="02040503050406030204" pitchFamily="18" charset="0"/>
                      </a:rPr>
                      <m:t>𝑉</m:t>
                    </m:r>
                  </m:oMath>
                </a14:m>
                <a:r>
                  <a:rPr lang="es-ES" sz="2700" dirty="0">
                    <a:latin typeface="+mj-lt"/>
                    <a:ea typeface="Cambria Math" panose="02040503050406030204" pitchFamily="18" charset="0"/>
                  </a:rPr>
                  <a:t> tal que cualquier entorno suyo tendrá puntos dentro y fuera de </a:t>
                </a:r>
                <a14:m>
                  <m:oMath xmlns:m="http://schemas.openxmlformats.org/officeDocument/2006/math">
                    <m:r>
                      <a:rPr lang="es-ES" sz="2700" i="1">
                        <a:latin typeface="Cambria Math" panose="02040503050406030204" pitchFamily="18" charset="0"/>
                        <a:ea typeface="Cambria Math" panose="02040503050406030204" pitchFamily="18" charset="0"/>
                      </a:rPr>
                      <m:t>𝑉</m:t>
                    </m:r>
                  </m:oMath>
                </a14:m>
                <a:endParaRPr lang="es-ES" sz="2700" dirty="0">
                  <a:latin typeface="+mj-lt"/>
                  <a:ea typeface="Cambria Math" panose="02040503050406030204" pitchFamily="18" charset="0"/>
                </a:endParaRPr>
              </a:p>
              <a:p>
                <a:r>
                  <a:rPr lang="es-ES" sz="2700" dirty="0">
                    <a:latin typeface="+mj-lt"/>
                    <a:ea typeface="Cambria Math" panose="02040503050406030204" pitchFamily="18" charset="0"/>
                  </a:rPr>
                  <a:t>Construiremos una sucesión de puntos </a:t>
                </a:r>
                <a14:m>
                  <m:oMath xmlns:m="http://schemas.openxmlformats.org/officeDocument/2006/math">
                    <m:sSub>
                      <m:sSubPr>
                        <m:ctrlPr>
                          <a:rPr lang="es-ES" sz="2700" b="0" i="1" smtClean="0">
                            <a:latin typeface="Cambria Math" panose="02040503050406030204" pitchFamily="18" charset="0"/>
                            <a:ea typeface="Cambria Math" panose="02040503050406030204" pitchFamily="18" charset="0"/>
                          </a:rPr>
                        </m:ctrlPr>
                      </m:sSubPr>
                      <m:e>
                        <m:r>
                          <a:rPr lang="es-ES" sz="2700" b="0" i="1" smtClean="0">
                            <a:latin typeface="Cambria Math" panose="02040503050406030204" pitchFamily="18" charset="0"/>
                            <a:ea typeface="Cambria Math" panose="02040503050406030204" pitchFamily="18" charset="0"/>
                          </a:rPr>
                          <m:t>𝑥</m:t>
                        </m:r>
                      </m:e>
                      <m:sub>
                        <m:r>
                          <a:rPr lang="es-ES" sz="2700" b="0" i="1" smtClean="0">
                            <a:latin typeface="Cambria Math" panose="02040503050406030204" pitchFamily="18" charset="0"/>
                            <a:ea typeface="Cambria Math" panose="02040503050406030204" pitchFamily="18" charset="0"/>
                          </a:rPr>
                          <m:t>𝑖</m:t>
                        </m:r>
                      </m:sub>
                    </m:sSub>
                  </m:oMath>
                </a14:m>
                <a:r>
                  <a:rPr lang="es-ES" sz="2700" dirty="0">
                    <a:latin typeface="+mj-lt"/>
                    <a:ea typeface="Cambria Math" panose="02040503050406030204" pitchFamily="18" charset="0"/>
                  </a:rPr>
                  <a:t> que converja a </a:t>
                </a:r>
                <a14:m>
                  <m:oMath xmlns:m="http://schemas.openxmlformats.org/officeDocument/2006/math">
                    <m:r>
                      <a:rPr lang="es-ES" sz="2700" i="1">
                        <a:latin typeface="Cambria Math" panose="02040503050406030204" pitchFamily="18" charset="0"/>
                        <a:ea typeface="Cambria Math" panose="02040503050406030204" pitchFamily="18" charset="0"/>
                      </a:rPr>
                      <m:t>𝑥</m:t>
                    </m:r>
                  </m:oMath>
                </a14:m>
                <a:r>
                  <a:rPr lang="es-ES" sz="2700" dirty="0">
                    <a:latin typeface="+mj-lt"/>
                    <a:ea typeface="Cambria Math" panose="02040503050406030204" pitchFamily="18" charset="0"/>
                  </a:rPr>
                  <a:t> </a:t>
                </a:r>
                <a:r>
                  <a:rPr lang="es-ES" sz="2700" b="1" dirty="0">
                    <a:latin typeface="+mj-lt"/>
                    <a:ea typeface="Cambria Math" panose="02040503050406030204" pitchFamily="18" charset="0"/>
                  </a:rPr>
                  <a:t>fuera</a:t>
                </a:r>
                <a:r>
                  <a:rPr lang="es-ES" sz="2700" dirty="0">
                    <a:latin typeface="+mj-lt"/>
                    <a:ea typeface="Cambria Math" panose="02040503050406030204" pitchFamily="18" charset="0"/>
                  </a:rPr>
                  <a:t> de </a:t>
                </a:r>
                <a14:m>
                  <m:oMath xmlns:m="http://schemas.openxmlformats.org/officeDocument/2006/math">
                    <m:r>
                      <a:rPr lang="es-ES" sz="2700" i="1">
                        <a:latin typeface="Cambria Math" panose="02040503050406030204" pitchFamily="18" charset="0"/>
                        <a:ea typeface="Cambria Math" panose="02040503050406030204" pitchFamily="18" charset="0"/>
                      </a:rPr>
                      <m:t>𝑉</m:t>
                    </m:r>
                    <m:r>
                      <a:rPr lang="es-ES" sz="2700" b="0" i="0" smtClean="0">
                        <a:latin typeface="Cambria Math" panose="02040503050406030204" pitchFamily="18" charset="0"/>
                        <a:ea typeface="Cambria Math" panose="02040503050406030204" pitchFamily="18" charset="0"/>
                      </a:rPr>
                      <m:t>. </m:t>
                    </m:r>
                  </m:oMath>
                </a14:m>
                <a:r>
                  <a:rPr lang="es-ES" sz="2700" dirty="0">
                    <a:ea typeface="Cambria Math" panose="02040503050406030204" pitchFamily="18" charset="0"/>
                  </a:rPr>
                  <a:t>Sus imágenes convergerán a </a:t>
                </a:r>
                <a14:m>
                  <m:oMath xmlns:m="http://schemas.openxmlformats.org/officeDocument/2006/math">
                    <m:r>
                      <a:rPr lang="es-ES" sz="2700" i="1">
                        <a:latin typeface="Cambria Math" panose="02040503050406030204" pitchFamily="18" charset="0"/>
                        <a:ea typeface="Cambria Math" panose="02040503050406030204" pitchFamily="18" charset="0"/>
                      </a:rPr>
                      <m:t>𝑓</m:t>
                    </m:r>
                    <m:d>
                      <m:dPr>
                        <m:ctrlPr>
                          <a:rPr lang="es-ES" sz="2700" i="1">
                            <a:latin typeface="Cambria Math" panose="02040503050406030204" pitchFamily="18" charset="0"/>
                            <a:ea typeface="Cambria Math" panose="02040503050406030204" pitchFamily="18" charset="0"/>
                          </a:rPr>
                        </m:ctrlPr>
                      </m:dPr>
                      <m:e>
                        <m:r>
                          <a:rPr lang="es-ES" sz="2700" i="1">
                            <a:latin typeface="Cambria Math" panose="02040503050406030204" pitchFamily="18" charset="0"/>
                            <a:ea typeface="Cambria Math" panose="02040503050406030204" pitchFamily="18" charset="0"/>
                          </a:rPr>
                          <m:t>𝑥</m:t>
                        </m:r>
                      </m:e>
                    </m:d>
                    <m:r>
                      <a:rPr lang="es-ES" sz="2700" b="0" i="1" smtClean="0">
                        <a:latin typeface="Cambria Math" panose="02040503050406030204" pitchFamily="18" charset="0"/>
                        <a:ea typeface="Cambria Math" panose="02040503050406030204" pitchFamily="18" charset="0"/>
                      </a:rPr>
                      <m:t>∈</m:t>
                    </m:r>
                    <m:r>
                      <m:rPr>
                        <m:sty m:val="p"/>
                      </m:rPr>
                      <a:rPr lang="es-ES" sz="2700" b="0" i="1" smtClean="0">
                        <a:latin typeface="Cambria Math" panose="02040503050406030204" pitchFamily="18" charset="0"/>
                        <a:ea typeface="Cambria Math" panose="02040503050406030204" pitchFamily="18" charset="0"/>
                      </a:rPr>
                      <m:t>U</m:t>
                    </m:r>
                    <m:r>
                      <a:rPr lang="es-ES" sz="2700" b="0" i="1" smtClean="0">
                        <a:latin typeface="Cambria Math" panose="02040503050406030204" pitchFamily="18" charset="0"/>
                        <a:ea typeface="Cambria Math" panose="02040503050406030204" pitchFamily="18" charset="0"/>
                      </a:rPr>
                      <m:t> </m:t>
                    </m:r>
                  </m:oMath>
                </a14:m>
                <a:r>
                  <a:rPr lang="es-ES" sz="2700" dirty="0">
                    <a:ea typeface="Cambria Math" panose="02040503050406030204" pitchFamily="18" charset="0"/>
                  </a:rPr>
                  <a:t>. Pero ninguno de </a:t>
                </a:r>
                <a14:m>
                  <m:oMath xmlns:m="http://schemas.openxmlformats.org/officeDocument/2006/math">
                    <m:r>
                      <a:rPr lang="es-ES" sz="2700" i="1">
                        <a:latin typeface="Cambria Math" panose="02040503050406030204" pitchFamily="18" charset="0"/>
                        <a:ea typeface="Cambria Math" panose="02040503050406030204" pitchFamily="18" charset="0"/>
                      </a:rPr>
                      <m:t>𝑓</m:t>
                    </m:r>
                    <m:d>
                      <m:dPr>
                        <m:ctrlPr>
                          <a:rPr lang="es-ES" sz="2700" i="1">
                            <a:latin typeface="Cambria Math" panose="02040503050406030204" pitchFamily="18" charset="0"/>
                            <a:ea typeface="Cambria Math" panose="02040503050406030204" pitchFamily="18" charset="0"/>
                          </a:rPr>
                        </m:ctrlPr>
                      </m:dPr>
                      <m:e>
                        <m:sSub>
                          <m:sSubPr>
                            <m:ctrlPr>
                              <a:rPr lang="es-ES" sz="2700" b="0" i="1" smtClean="0">
                                <a:latin typeface="Cambria Math" panose="02040503050406030204" pitchFamily="18" charset="0"/>
                                <a:ea typeface="Cambria Math" panose="02040503050406030204" pitchFamily="18" charset="0"/>
                              </a:rPr>
                            </m:ctrlPr>
                          </m:sSubPr>
                          <m:e>
                            <m:r>
                              <a:rPr lang="es-ES" sz="2700" b="0" i="1" smtClean="0">
                                <a:latin typeface="Cambria Math" panose="02040503050406030204" pitchFamily="18" charset="0"/>
                                <a:ea typeface="Cambria Math" panose="02040503050406030204" pitchFamily="18" charset="0"/>
                              </a:rPr>
                              <m:t>𝑥</m:t>
                            </m:r>
                          </m:e>
                          <m:sub>
                            <m:r>
                              <a:rPr lang="es-ES" sz="2700" b="0" i="1" smtClean="0">
                                <a:latin typeface="Cambria Math" panose="02040503050406030204" pitchFamily="18" charset="0"/>
                                <a:ea typeface="Cambria Math" panose="02040503050406030204" pitchFamily="18" charset="0"/>
                              </a:rPr>
                              <m:t>𝑖</m:t>
                            </m:r>
                          </m:sub>
                        </m:sSub>
                      </m:e>
                    </m:d>
                    <m:r>
                      <a:rPr lang="es-ES" sz="2700" b="0" i="1" smtClean="0">
                        <a:latin typeface="Cambria Math" panose="02040503050406030204" pitchFamily="18" charset="0"/>
                        <a:ea typeface="Cambria Math" panose="02040503050406030204" pitchFamily="18" charset="0"/>
                      </a:rPr>
                      <m:t>∉</m:t>
                    </m:r>
                    <m:r>
                      <m:rPr>
                        <m:sty m:val="p"/>
                      </m:rPr>
                      <a:rPr lang="es-ES" sz="2700" i="1">
                        <a:latin typeface="Cambria Math" panose="02040503050406030204" pitchFamily="18" charset="0"/>
                        <a:ea typeface="Cambria Math" panose="02040503050406030204" pitchFamily="18" charset="0"/>
                      </a:rPr>
                      <m:t>U</m:t>
                    </m:r>
                    <m:r>
                      <a:rPr lang="es-ES" sz="2700" i="1">
                        <a:latin typeface="Cambria Math" panose="02040503050406030204" pitchFamily="18" charset="0"/>
                        <a:ea typeface="Cambria Math" panose="02040503050406030204" pitchFamily="18" charset="0"/>
                      </a:rPr>
                      <m:t> </m:t>
                    </m:r>
                  </m:oMath>
                </a14:m>
                <a:r>
                  <a:rPr lang="es-ES" sz="2700" dirty="0">
                    <a:ea typeface="Cambria Math" panose="02040503050406030204" pitchFamily="18" charset="0"/>
                  </a:rPr>
                  <a:t>, ya que </a:t>
                </a:r>
                <a14:m>
                  <m:oMath xmlns:m="http://schemas.openxmlformats.org/officeDocument/2006/math">
                    <m:sSub>
                      <m:sSubPr>
                        <m:ctrlPr>
                          <a:rPr lang="es-ES" sz="2700" b="0" i="1" smtClean="0">
                            <a:latin typeface="Cambria Math" panose="02040503050406030204" pitchFamily="18" charset="0"/>
                            <a:ea typeface="Cambria Math" panose="02040503050406030204" pitchFamily="18" charset="0"/>
                          </a:rPr>
                        </m:ctrlPr>
                      </m:sSubPr>
                      <m:e>
                        <m:r>
                          <a:rPr lang="es-ES" sz="2700" i="1">
                            <a:latin typeface="Cambria Math" panose="02040503050406030204" pitchFamily="18" charset="0"/>
                            <a:ea typeface="Cambria Math" panose="02040503050406030204" pitchFamily="18" charset="0"/>
                          </a:rPr>
                          <m:t>𝑥</m:t>
                        </m:r>
                      </m:e>
                      <m:sub>
                        <m:r>
                          <a:rPr lang="es-ES" sz="2700" b="0" i="1" smtClean="0">
                            <a:latin typeface="Cambria Math" panose="02040503050406030204" pitchFamily="18" charset="0"/>
                            <a:ea typeface="Cambria Math" panose="02040503050406030204" pitchFamily="18" charset="0"/>
                          </a:rPr>
                          <m:t>𝑖</m:t>
                        </m:r>
                      </m:sub>
                    </m:sSub>
                    <m:r>
                      <a:rPr lang="es-ES" sz="2700" b="0" i="1" smtClean="0">
                        <a:latin typeface="Cambria Math" panose="02040503050406030204" pitchFamily="18" charset="0"/>
                        <a:ea typeface="Cambria Math" panose="02040503050406030204" pitchFamily="18" charset="0"/>
                      </a:rPr>
                      <m:t>∉</m:t>
                    </m:r>
                    <m:r>
                      <a:rPr lang="es-ES" sz="2700" i="1">
                        <a:latin typeface="Cambria Math" panose="02040503050406030204" pitchFamily="18" charset="0"/>
                        <a:ea typeface="Cambria Math" panose="02040503050406030204" pitchFamily="18" charset="0"/>
                      </a:rPr>
                      <m:t>𝑉</m:t>
                    </m:r>
                  </m:oMath>
                </a14:m>
                <a:r>
                  <a:rPr lang="es-ES" sz="2700" dirty="0">
                    <a:ea typeface="Cambria Math" panose="02040503050406030204" pitchFamily="18" charset="0"/>
                  </a:rPr>
                  <a:t>. Entonces </a:t>
                </a:r>
                <a14:m>
                  <m:oMath xmlns:m="http://schemas.openxmlformats.org/officeDocument/2006/math">
                    <m:r>
                      <a:rPr lang="es-ES" sz="2700" i="1">
                        <a:latin typeface="Cambria Math" panose="02040503050406030204" pitchFamily="18" charset="0"/>
                        <a:ea typeface="Cambria Math" panose="02040503050406030204" pitchFamily="18" charset="0"/>
                      </a:rPr>
                      <m:t>𝑓</m:t>
                    </m:r>
                    <m:d>
                      <m:dPr>
                        <m:ctrlPr>
                          <a:rPr lang="es-ES" sz="2700" i="1">
                            <a:latin typeface="Cambria Math" panose="02040503050406030204" pitchFamily="18" charset="0"/>
                            <a:ea typeface="Cambria Math" panose="02040503050406030204" pitchFamily="18" charset="0"/>
                          </a:rPr>
                        </m:ctrlPr>
                      </m:dPr>
                      <m:e>
                        <m:r>
                          <a:rPr lang="es-ES" sz="2700" i="1">
                            <a:latin typeface="Cambria Math" panose="02040503050406030204" pitchFamily="18" charset="0"/>
                            <a:ea typeface="Cambria Math" panose="02040503050406030204" pitchFamily="18" charset="0"/>
                          </a:rPr>
                          <m:t>𝑥</m:t>
                        </m:r>
                      </m:e>
                    </m:d>
                  </m:oMath>
                </a14:m>
                <a:r>
                  <a:rPr lang="es-ES" sz="2700" dirty="0">
                    <a:ea typeface="Cambria Math" panose="02040503050406030204" pitchFamily="18" charset="0"/>
                  </a:rPr>
                  <a:t> está en la frontera del conjunto abierto </a:t>
                </a:r>
                <a14:m>
                  <m:oMath xmlns:m="http://schemas.openxmlformats.org/officeDocument/2006/math">
                    <m:r>
                      <m:rPr>
                        <m:sty m:val="p"/>
                      </m:rPr>
                      <a:rPr lang="es-ES" sz="2700" i="1">
                        <a:latin typeface="Cambria Math" panose="02040503050406030204" pitchFamily="18" charset="0"/>
                        <a:ea typeface="Cambria Math" panose="02040503050406030204" pitchFamily="18" charset="0"/>
                      </a:rPr>
                      <m:t>U</m:t>
                    </m:r>
                  </m:oMath>
                </a14:m>
                <a:r>
                  <a:rPr lang="es-ES" sz="2700" dirty="0">
                    <a:ea typeface="Cambria Math" panose="02040503050406030204" pitchFamily="18" charset="0"/>
                  </a:rPr>
                  <a:t>. Contradicción</a:t>
                </a:r>
              </a:p>
              <a:p>
                <a:endParaRPr lang="es-ES" sz="2700" dirty="0">
                  <a:latin typeface="+mj-lt"/>
                  <a:ea typeface="Cambria Math" panose="02040503050406030204" pitchFamily="18" charset="0"/>
                </a:endParaRPr>
              </a:p>
              <a:p>
                <a:pPr marL="45720" indent="0">
                  <a:buNone/>
                </a:pPr>
                <a:endParaRPr lang="es-ES" sz="2700" dirty="0">
                  <a:latin typeface="+mj-lt"/>
                  <a:ea typeface="Cambria Math" panose="02040503050406030204" pitchFamily="18" charset="0"/>
                </a:endParaRPr>
              </a:p>
            </p:txBody>
          </p:sp>
        </mc:Choice>
        <mc:Fallback xmlns="">
          <p:sp>
            <p:nvSpPr>
              <p:cNvPr id="2" name="Marcador de contenido 1"/>
              <p:cNvSpPr>
                <a:spLocks noGrp="1" noRot="1" noChangeAspect="1" noMove="1" noResize="1" noEditPoints="1" noAdjustHandles="1" noChangeArrowheads="1" noChangeShapeType="1" noTextEdit="1"/>
              </p:cNvSpPr>
              <p:nvPr>
                <p:ph idx="1"/>
              </p:nvPr>
            </p:nvSpPr>
            <p:spPr>
              <a:xfrm>
                <a:off x="251519" y="2060848"/>
                <a:ext cx="8605935" cy="4797152"/>
              </a:xfrm>
              <a:blipFill rotWithShape="0">
                <a:blip r:embed="rId2"/>
                <a:stretch>
                  <a:fillRect l="-850" t="-3050" r="-708"/>
                </a:stretch>
              </a:blipFill>
            </p:spPr>
            <p:txBody>
              <a:bodyPr/>
              <a:lstStyle/>
              <a:p>
                <a:r>
                  <a:rPr lang="es-ES">
                    <a:noFill/>
                  </a:rPr>
                  <a:t> </a:t>
                </a:r>
              </a:p>
            </p:txBody>
          </p:sp>
        </mc:Fallback>
      </mc:AlternateContent>
      <p:sp>
        <p:nvSpPr>
          <p:cNvPr id="3" name="Marcador de pie de página 2"/>
          <p:cNvSpPr>
            <a:spLocks noGrp="1"/>
          </p:cNvSpPr>
          <p:nvPr>
            <p:ph type="ftr" sz="quarter" idx="3"/>
          </p:nvPr>
        </p:nvSpPr>
        <p:spPr/>
        <p:txBody>
          <a:bodyPr/>
          <a:lstStyle/>
          <a:p>
            <a:r>
              <a:rPr lang="es-ES" dirty="0"/>
              <a:t>Topología - 2. Continuidad</a:t>
            </a:r>
          </a:p>
        </p:txBody>
      </p:sp>
      <p:sp>
        <p:nvSpPr>
          <p:cNvPr id="4" name="Título 3"/>
          <p:cNvSpPr>
            <a:spLocks noGrp="1"/>
          </p:cNvSpPr>
          <p:nvPr>
            <p:ph type="title"/>
          </p:nvPr>
        </p:nvSpPr>
        <p:spPr>
          <a:xfrm>
            <a:off x="251518" y="1340768"/>
            <a:ext cx="8605935" cy="720080"/>
          </a:xfrm>
        </p:spPr>
        <p:txBody>
          <a:bodyPr/>
          <a:lstStyle/>
          <a:p>
            <a:r>
              <a:rPr lang="es-ES" dirty="0"/>
              <a:t>Redefiniendo la continuidad</a:t>
            </a:r>
          </a:p>
        </p:txBody>
      </p:sp>
    </p:spTree>
    <p:extLst>
      <p:ext uri="{BB962C8B-B14F-4D97-AF65-F5344CB8AC3E}">
        <p14:creationId xmlns:p14="http://schemas.microsoft.com/office/powerpoint/2010/main" val="18860451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p:cNvSpPr>
                <a:spLocks noGrp="1"/>
              </p:cNvSpPr>
              <p:nvPr>
                <p:ph idx="1"/>
              </p:nvPr>
            </p:nvSpPr>
            <p:spPr/>
            <p:txBody>
              <a:bodyPr>
                <a:normAutofit/>
              </a:bodyPr>
              <a:lstStyle/>
              <a:p>
                <a14:m>
                  <m:oMath xmlns:m="http://schemas.openxmlformats.org/officeDocument/2006/math">
                    <m:r>
                      <a:rPr lang="es-ES" sz="2700" b="0" i="1" smtClean="0">
                        <a:latin typeface="Cambria Math" panose="02040503050406030204" pitchFamily="18" charset="0"/>
                        <a:ea typeface="Cambria Math" panose="02040503050406030204" pitchFamily="18" charset="0"/>
                        <a:cs typeface="Arial" panose="020B0604020202020204" pitchFamily="34" charset="0"/>
                      </a:rPr>
                      <m:t>⇐</m:t>
                    </m:r>
                  </m:oMath>
                </a14:m>
                <a:r>
                  <a:rPr lang="es-ES" sz="2700" dirty="0">
                    <a:latin typeface="+mj-lt"/>
                    <a:ea typeface="Cambria Math" panose="02040503050406030204" pitchFamily="18" charset="0"/>
                  </a:rPr>
                  <a:t> Si la </a:t>
                </a:r>
                <a:r>
                  <a:rPr lang="es-ES" sz="2700" dirty="0" err="1">
                    <a:latin typeface="+mj-lt"/>
                    <a:ea typeface="Cambria Math" panose="02040503050406030204" pitchFamily="18" charset="0"/>
                  </a:rPr>
                  <a:t>preimagen</a:t>
                </a:r>
                <a:r>
                  <a:rPr lang="es-ES" sz="2700" dirty="0">
                    <a:latin typeface="+mj-lt"/>
                    <a:ea typeface="Cambria Math" panose="02040503050406030204" pitchFamily="18" charset="0"/>
                  </a:rPr>
                  <a:t> del abierto U es abierta, la función es continua</a:t>
                </a:r>
              </a:p>
              <a:p>
                <a:r>
                  <a:rPr lang="es-ES" sz="2700" dirty="0">
                    <a:latin typeface="+mj-lt"/>
                    <a:ea typeface="Cambria Math" panose="02040503050406030204" pitchFamily="18" charset="0"/>
                  </a:rPr>
                  <a:t> Esta parte es casi trivial. Si la </a:t>
                </a:r>
                <a:r>
                  <a:rPr lang="es-ES" sz="2700" dirty="0" err="1">
                    <a:latin typeface="+mj-lt"/>
                    <a:ea typeface="Cambria Math" panose="02040503050406030204" pitchFamily="18" charset="0"/>
                  </a:rPr>
                  <a:t>preimagen</a:t>
                </a:r>
                <a:r>
                  <a:rPr lang="es-ES" sz="2700" dirty="0">
                    <a:latin typeface="+mj-lt"/>
                    <a:ea typeface="Cambria Math" panose="02040503050406030204" pitchFamily="18" charset="0"/>
                  </a:rPr>
                  <a:t> es abierta, en torno al punto x hay una bola abierta que está completamente dentro de la </a:t>
                </a:r>
                <a:r>
                  <a:rPr lang="es-ES" sz="2700" dirty="0" err="1">
                    <a:latin typeface="+mj-lt"/>
                    <a:ea typeface="Cambria Math" panose="02040503050406030204" pitchFamily="18" charset="0"/>
                  </a:rPr>
                  <a:t>preimagen</a:t>
                </a:r>
                <a:r>
                  <a:rPr lang="es-ES" sz="2700" dirty="0">
                    <a:latin typeface="+mj-lt"/>
                    <a:ea typeface="Cambria Math" panose="02040503050406030204" pitchFamily="18" charset="0"/>
                  </a:rPr>
                  <a:t>. La imagen de esta bola está dentro de la imagen U, por tanto, se cumple la definición de la continuidad</a:t>
                </a:r>
              </a:p>
            </p:txBody>
          </p:sp>
        </mc:Choice>
        <mc:Fallback xmlns="">
          <p:sp>
            <p:nvSpPr>
              <p:cNvPr id="2" name="Marcador de contenido 1"/>
              <p:cNvSpPr>
                <a:spLocks noGrp="1" noRot="1" noChangeAspect="1" noMove="1" noResize="1" noEditPoints="1" noAdjustHandles="1" noChangeArrowheads="1" noChangeShapeType="1" noTextEdit="1"/>
              </p:cNvSpPr>
              <p:nvPr>
                <p:ph idx="1"/>
              </p:nvPr>
            </p:nvSpPr>
            <p:spPr>
              <a:blipFill rotWithShape="0">
                <a:blip r:embed="rId2"/>
                <a:stretch>
                  <a:fillRect l="-567" t="-1362" r="-2195"/>
                </a:stretch>
              </a:blipFill>
            </p:spPr>
            <p:txBody>
              <a:bodyPr/>
              <a:lstStyle/>
              <a:p>
                <a:r>
                  <a:rPr lang="es-ES">
                    <a:noFill/>
                  </a:rPr>
                  <a:t> </a:t>
                </a:r>
              </a:p>
            </p:txBody>
          </p:sp>
        </mc:Fallback>
      </mc:AlternateContent>
      <p:sp>
        <p:nvSpPr>
          <p:cNvPr id="3" name="Marcador de pie de página 2"/>
          <p:cNvSpPr>
            <a:spLocks noGrp="1"/>
          </p:cNvSpPr>
          <p:nvPr>
            <p:ph type="ftr" sz="quarter" idx="3"/>
          </p:nvPr>
        </p:nvSpPr>
        <p:spPr/>
        <p:txBody>
          <a:bodyPr/>
          <a:lstStyle/>
          <a:p>
            <a:r>
              <a:rPr lang="es-ES" dirty="0"/>
              <a:t>Topología - 2. Continuidad</a:t>
            </a:r>
          </a:p>
        </p:txBody>
      </p:sp>
      <p:sp>
        <p:nvSpPr>
          <p:cNvPr id="4" name="Título 3"/>
          <p:cNvSpPr>
            <a:spLocks noGrp="1"/>
          </p:cNvSpPr>
          <p:nvPr>
            <p:ph type="title"/>
          </p:nvPr>
        </p:nvSpPr>
        <p:spPr>
          <a:xfrm>
            <a:off x="251518" y="1340768"/>
            <a:ext cx="8605935" cy="720080"/>
          </a:xfrm>
        </p:spPr>
        <p:txBody>
          <a:bodyPr/>
          <a:lstStyle/>
          <a:p>
            <a:r>
              <a:rPr lang="es-ES" dirty="0"/>
              <a:t>Redefiniendo la continuidad</a:t>
            </a:r>
          </a:p>
        </p:txBody>
      </p:sp>
    </p:spTree>
    <p:extLst>
      <p:ext uri="{BB962C8B-B14F-4D97-AF65-F5344CB8AC3E}">
        <p14:creationId xmlns:p14="http://schemas.microsoft.com/office/powerpoint/2010/main" val="35030230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normAutofit/>
          </a:bodyPr>
          <a:lstStyle/>
          <a:p>
            <a:r>
              <a:rPr lang="es-ES" i="1" dirty="0"/>
              <a:t>Demuestra que la composición de funciones continuas es una función continua</a:t>
            </a:r>
            <a:endParaRPr lang="es-ES" sz="2700" dirty="0">
              <a:latin typeface="+mj-lt"/>
              <a:ea typeface="Cambria Math" panose="02040503050406030204" pitchFamily="18" charset="0"/>
            </a:endParaRPr>
          </a:p>
        </p:txBody>
      </p:sp>
      <p:sp>
        <p:nvSpPr>
          <p:cNvPr id="3" name="Marcador de pie de página 2"/>
          <p:cNvSpPr>
            <a:spLocks noGrp="1"/>
          </p:cNvSpPr>
          <p:nvPr>
            <p:ph type="ftr" sz="quarter" idx="3"/>
          </p:nvPr>
        </p:nvSpPr>
        <p:spPr/>
        <p:txBody>
          <a:bodyPr/>
          <a:lstStyle/>
          <a:p>
            <a:r>
              <a:rPr lang="es-ES" dirty="0"/>
              <a:t>Topología - 2. Continuidad</a:t>
            </a:r>
          </a:p>
        </p:txBody>
      </p:sp>
      <p:sp>
        <p:nvSpPr>
          <p:cNvPr id="4" name="Título 3"/>
          <p:cNvSpPr>
            <a:spLocks noGrp="1"/>
          </p:cNvSpPr>
          <p:nvPr>
            <p:ph type="title"/>
          </p:nvPr>
        </p:nvSpPr>
        <p:spPr>
          <a:xfrm>
            <a:off x="251518" y="1340768"/>
            <a:ext cx="8605935" cy="720080"/>
          </a:xfrm>
        </p:spPr>
        <p:txBody>
          <a:bodyPr/>
          <a:lstStyle/>
          <a:p>
            <a:r>
              <a:rPr lang="es-ES" dirty="0"/>
              <a:t>La composición de funciones continuas</a:t>
            </a:r>
          </a:p>
        </p:txBody>
      </p:sp>
    </p:spTree>
    <p:extLst>
      <p:ext uri="{BB962C8B-B14F-4D97-AF65-F5344CB8AC3E}">
        <p14:creationId xmlns:p14="http://schemas.microsoft.com/office/powerpoint/2010/main" val="25984262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p:cNvSpPr>
                <a:spLocks noGrp="1"/>
              </p:cNvSpPr>
              <p:nvPr>
                <p:ph idx="1"/>
              </p:nvPr>
            </p:nvSpPr>
            <p:spPr/>
            <p:txBody>
              <a:bodyPr>
                <a:normAutofit/>
              </a:bodyPr>
              <a:lstStyle/>
              <a:p>
                <a:r>
                  <a:rPr lang="es-ES" i="1" dirty="0"/>
                  <a:t>Métrica integral: </a:t>
                </a:r>
                <a14:m>
                  <m:oMath xmlns:m="http://schemas.openxmlformats.org/officeDocument/2006/math">
                    <m:r>
                      <a:rPr lang="es-ES" b="0" i="1" smtClean="0">
                        <a:latin typeface="Cambria Math" panose="02040503050406030204" pitchFamily="18" charset="0"/>
                      </a:rPr>
                      <m:t>𝑑</m:t>
                    </m:r>
                    <m:d>
                      <m:dPr>
                        <m:ctrlPr>
                          <a:rPr lang="es-ES" b="0" i="1" smtClean="0">
                            <a:latin typeface="Cambria Math" panose="02040503050406030204" pitchFamily="18" charset="0"/>
                          </a:rPr>
                        </m:ctrlPr>
                      </m:dPr>
                      <m:e>
                        <m:r>
                          <a:rPr lang="es-ES" b="0" i="1" smtClean="0">
                            <a:latin typeface="Cambria Math" panose="02040503050406030204" pitchFamily="18" charset="0"/>
                          </a:rPr>
                          <m:t>𝑓</m:t>
                        </m:r>
                        <m:r>
                          <a:rPr lang="es-ES" b="0" i="1" smtClean="0">
                            <a:latin typeface="Cambria Math" panose="02040503050406030204" pitchFamily="18" charset="0"/>
                          </a:rPr>
                          <m:t>,</m:t>
                        </m:r>
                        <m:r>
                          <a:rPr lang="es-ES" b="0" i="1" smtClean="0">
                            <a:latin typeface="Cambria Math" panose="02040503050406030204" pitchFamily="18" charset="0"/>
                          </a:rPr>
                          <m:t>h</m:t>
                        </m:r>
                      </m:e>
                    </m:d>
                    <m:r>
                      <a:rPr lang="es-ES" b="0" i="1" smtClean="0">
                        <a:latin typeface="Cambria Math" panose="02040503050406030204" pitchFamily="18" charset="0"/>
                      </a:rPr>
                      <m:t>=</m:t>
                    </m:r>
                    <m:nary>
                      <m:naryPr>
                        <m:ctrlPr>
                          <a:rPr lang="es-ES" b="0" i="1" smtClean="0">
                            <a:latin typeface="Cambria Math" panose="02040503050406030204" pitchFamily="18" charset="0"/>
                          </a:rPr>
                        </m:ctrlPr>
                      </m:naryPr>
                      <m:sub>
                        <m:r>
                          <m:rPr>
                            <m:brk m:alnAt="23"/>
                          </m:rPr>
                          <a:rPr lang="es-ES" b="0" i="1" smtClean="0">
                            <a:latin typeface="Cambria Math" panose="02040503050406030204" pitchFamily="18" charset="0"/>
                          </a:rPr>
                          <m:t>0</m:t>
                        </m:r>
                      </m:sub>
                      <m:sup>
                        <m:r>
                          <a:rPr lang="es-ES" b="0" i="1" smtClean="0">
                            <a:latin typeface="Cambria Math" panose="02040503050406030204" pitchFamily="18" charset="0"/>
                          </a:rPr>
                          <m:t>1</m:t>
                        </m:r>
                      </m:sup>
                      <m:e>
                        <m:r>
                          <a:rPr lang="es-ES" b="0" i="1" smtClean="0">
                            <a:latin typeface="Cambria Math" panose="02040503050406030204" pitchFamily="18" charset="0"/>
                          </a:rPr>
                          <m:t>|</m:t>
                        </m:r>
                        <m:r>
                          <a:rPr lang="es-ES" b="0" i="1" smtClean="0">
                            <a:latin typeface="Cambria Math" panose="02040503050406030204" pitchFamily="18" charset="0"/>
                          </a:rPr>
                          <m:t>𝑓</m:t>
                        </m:r>
                        <m:d>
                          <m:dPr>
                            <m:ctrlPr>
                              <a:rPr lang="es-ES" b="0" i="1" smtClean="0">
                                <a:latin typeface="Cambria Math" panose="02040503050406030204" pitchFamily="18" charset="0"/>
                              </a:rPr>
                            </m:ctrlPr>
                          </m:dPr>
                          <m:e>
                            <m:r>
                              <a:rPr lang="es-ES" b="0" i="1" smtClean="0">
                                <a:latin typeface="Cambria Math" panose="02040503050406030204" pitchFamily="18" charset="0"/>
                              </a:rPr>
                              <m:t>𝑥</m:t>
                            </m:r>
                          </m:e>
                        </m:d>
                        <m:r>
                          <a:rPr lang="es-ES" b="0" i="1" smtClean="0">
                            <a:latin typeface="Cambria Math" panose="02040503050406030204" pitchFamily="18" charset="0"/>
                          </a:rPr>
                          <m:t>−</m:t>
                        </m:r>
                        <m:r>
                          <a:rPr lang="es-ES" b="0" i="1" smtClean="0">
                            <a:latin typeface="Cambria Math" panose="02040503050406030204" pitchFamily="18" charset="0"/>
                          </a:rPr>
                          <m:t>h</m:t>
                        </m:r>
                        <m:d>
                          <m:dPr>
                            <m:ctrlPr>
                              <a:rPr lang="es-ES" b="0" i="1" smtClean="0">
                                <a:latin typeface="Cambria Math" panose="02040503050406030204" pitchFamily="18" charset="0"/>
                              </a:rPr>
                            </m:ctrlPr>
                          </m:dPr>
                          <m:e>
                            <m:r>
                              <a:rPr lang="es-ES" b="0" i="1" smtClean="0">
                                <a:latin typeface="Cambria Math" panose="02040503050406030204" pitchFamily="18" charset="0"/>
                              </a:rPr>
                              <m:t>𝑥</m:t>
                            </m:r>
                          </m:e>
                        </m:d>
                        <m:r>
                          <a:rPr lang="es-ES" b="0" i="1" smtClean="0">
                            <a:latin typeface="Cambria Math" panose="02040503050406030204" pitchFamily="18" charset="0"/>
                          </a:rPr>
                          <m:t>|</m:t>
                        </m:r>
                        <m:r>
                          <a:rPr lang="es-ES" b="0" i="1" smtClean="0">
                            <a:latin typeface="Cambria Math" panose="02040503050406030204" pitchFamily="18" charset="0"/>
                          </a:rPr>
                          <m:t>𝑑𝑥</m:t>
                        </m:r>
                      </m:e>
                    </m:nary>
                  </m:oMath>
                </a14:m>
                <a:endParaRPr lang="es-ES" i="1" dirty="0"/>
              </a:p>
              <a:p>
                <a:r>
                  <a:rPr lang="es-ES" i="1" dirty="0"/>
                  <a:t>Métrica mínima cota superior: </a:t>
                </a:r>
                <a14:m>
                  <m:oMath xmlns:m="http://schemas.openxmlformats.org/officeDocument/2006/math">
                    <m:r>
                      <a:rPr lang="es-ES" i="1">
                        <a:latin typeface="Cambria Math" panose="02040503050406030204" pitchFamily="18" charset="0"/>
                      </a:rPr>
                      <m:t>𝑑</m:t>
                    </m:r>
                    <m:d>
                      <m:dPr>
                        <m:ctrlPr>
                          <a:rPr lang="es-ES" i="1">
                            <a:latin typeface="Cambria Math" panose="02040503050406030204" pitchFamily="18" charset="0"/>
                          </a:rPr>
                        </m:ctrlPr>
                      </m:dPr>
                      <m:e>
                        <m:r>
                          <a:rPr lang="es-ES" i="1">
                            <a:latin typeface="Cambria Math" panose="02040503050406030204" pitchFamily="18" charset="0"/>
                          </a:rPr>
                          <m:t>𝑓</m:t>
                        </m:r>
                        <m:r>
                          <a:rPr lang="es-ES" i="1">
                            <a:latin typeface="Cambria Math" panose="02040503050406030204" pitchFamily="18" charset="0"/>
                          </a:rPr>
                          <m:t>,</m:t>
                        </m:r>
                        <m:r>
                          <a:rPr lang="es-ES" i="1">
                            <a:latin typeface="Cambria Math" panose="02040503050406030204" pitchFamily="18" charset="0"/>
                          </a:rPr>
                          <m:t>h</m:t>
                        </m:r>
                      </m:e>
                    </m:d>
                    <m:r>
                      <a:rPr lang="es-ES" i="1">
                        <a:latin typeface="Cambria Math" panose="02040503050406030204" pitchFamily="18" charset="0"/>
                      </a:rPr>
                      <m:t>=</m:t>
                    </m:r>
                    <m:r>
                      <m:rPr>
                        <m:sty m:val="p"/>
                      </m:rPr>
                      <a:rPr lang="es-ES" b="0" i="0" smtClean="0">
                        <a:latin typeface="Cambria Math" panose="02040503050406030204" pitchFamily="18" charset="0"/>
                      </a:rPr>
                      <m:t>sup</m:t>
                    </m:r>
                    <m:r>
                      <a:rPr lang="es-ES" b="0" i="1" smtClean="0">
                        <a:latin typeface="Cambria Math" panose="02040503050406030204" pitchFamily="18" charset="0"/>
                      </a:rPr>
                      <m:t>⁡(|</m:t>
                    </m:r>
                    <m:r>
                      <a:rPr lang="es-ES" b="0" i="1" smtClean="0">
                        <a:latin typeface="Cambria Math" panose="02040503050406030204" pitchFamily="18" charset="0"/>
                      </a:rPr>
                      <m:t>𝑓</m:t>
                    </m:r>
                    <m:d>
                      <m:dPr>
                        <m:ctrlPr>
                          <a:rPr lang="es-ES" b="0" i="1" smtClean="0">
                            <a:latin typeface="Cambria Math" panose="02040503050406030204" pitchFamily="18" charset="0"/>
                          </a:rPr>
                        </m:ctrlPr>
                      </m:dPr>
                      <m:e>
                        <m:r>
                          <a:rPr lang="es-ES" b="0" i="1" smtClean="0">
                            <a:latin typeface="Cambria Math" panose="02040503050406030204" pitchFamily="18" charset="0"/>
                          </a:rPr>
                          <m:t>𝑥</m:t>
                        </m:r>
                      </m:e>
                    </m:d>
                    <m:r>
                      <a:rPr lang="es-ES" b="0" i="1" smtClean="0">
                        <a:latin typeface="Cambria Math" panose="02040503050406030204" pitchFamily="18" charset="0"/>
                      </a:rPr>
                      <m:t>−</m:t>
                    </m:r>
                    <m:r>
                      <a:rPr lang="es-ES" b="0" i="1" smtClean="0">
                        <a:latin typeface="Cambria Math" panose="02040503050406030204" pitchFamily="18" charset="0"/>
                      </a:rPr>
                      <m:t>𝑔</m:t>
                    </m:r>
                    <m:d>
                      <m:dPr>
                        <m:ctrlPr>
                          <a:rPr lang="es-ES" b="0" i="1" smtClean="0">
                            <a:latin typeface="Cambria Math" panose="02040503050406030204" pitchFamily="18" charset="0"/>
                          </a:rPr>
                        </m:ctrlPr>
                      </m:dPr>
                      <m:e>
                        <m:r>
                          <a:rPr lang="es-ES" b="0" i="1" smtClean="0">
                            <a:latin typeface="Cambria Math" panose="02040503050406030204" pitchFamily="18" charset="0"/>
                          </a:rPr>
                          <m:t>𝑥</m:t>
                        </m:r>
                      </m:e>
                    </m:d>
                    <m:r>
                      <a:rPr lang="es-ES" b="0" i="1" smtClean="0">
                        <a:latin typeface="Cambria Math" panose="02040503050406030204" pitchFamily="18" charset="0"/>
                      </a:rPr>
                      <m:t>|)</m:t>
                    </m:r>
                  </m:oMath>
                </a14:m>
                <a:endParaRPr lang="es-ES" i="1" dirty="0"/>
              </a:p>
              <a:p>
                <a:endParaRPr lang="es-ES" i="1" dirty="0"/>
              </a:p>
            </p:txBody>
          </p:sp>
        </mc:Choice>
        <mc:Fallback xmlns="">
          <p:sp>
            <p:nvSpPr>
              <p:cNvPr id="2" name="Marcador de contenido 1"/>
              <p:cNvSpPr>
                <a:spLocks noGrp="1" noRot="1" noChangeAspect="1" noMove="1" noResize="1" noEditPoints="1" noAdjustHandles="1" noChangeArrowheads="1" noChangeShapeType="1" noTextEdit="1"/>
              </p:cNvSpPr>
              <p:nvPr>
                <p:ph idx="1"/>
              </p:nvPr>
            </p:nvSpPr>
            <p:spPr>
              <a:blipFill rotWithShape="0">
                <a:blip r:embed="rId2"/>
                <a:stretch>
                  <a:fillRect l="-71"/>
                </a:stretch>
              </a:blipFill>
            </p:spPr>
            <p:txBody>
              <a:bodyPr/>
              <a:lstStyle/>
              <a:p>
                <a:r>
                  <a:rPr lang="es-ES">
                    <a:noFill/>
                  </a:rPr>
                  <a:t> </a:t>
                </a:r>
              </a:p>
            </p:txBody>
          </p:sp>
        </mc:Fallback>
      </mc:AlternateContent>
      <p:sp>
        <p:nvSpPr>
          <p:cNvPr id="3" name="Marcador de pie de página 2"/>
          <p:cNvSpPr>
            <a:spLocks noGrp="1"/>
          </p:cNvSpPr>
          <p:nvPr>
            <p:ph type="ftr" sz="quarter" idx="3"/>
          </p:nvPr>
        </p:nvSpPr>
        <p:spPr/>
        <p:txBody>
          <a:bodyPr/>
          <a:lstStyle/>
          <a:p>
            <a:r>
              <a:rPr lang="es-ES" dirty="0"/>
              <a:t>Topología - 2. Continuidad</a:t>
            </a:r>
          </a:p>
        </p:txBody>
      </p:sp>
      <p:sp>
        <p:nvSpPr>
          <p:cNvPr id="4" name="Título 3"/>
          <p:cNvSpPr>
            <a:spLocks noGrp="1"/>
          </p:cNvSpPr>
          <p:nvPr>
            <p:ph type="title"/>
          </p:nvPr>
        </p:nvSpPr>
        <p:spPr>
          <a:xfrm>
            <a:off x="251518" y="1340768"/>
            <a:ext cx="8605935" cy="720080"/>
          </a:xfrm>
        </p:spPr>
        <p:txBody>
          <a:bodyPr/>
          <a:lstStyle/>
          <a:p>
            <a:r>
              <a:rPr lang="es-ES" dirty="0"/>
              <a:t>Métricas en el conjunto de funciones en [0; 1]</a:t>
            </a:r>
          </a:p>
        </p:txBody>
      </p:sp>
    </p:spTree>
    <p:extLst>
      <p:ext uri="{BB962C8B-B14F-4D97-AF65-F5344CB8AC3E}">
        <p14:creationId xmlns:p14="http://schemas.microsoft.com/office/powerpoint/2010/main" val="797380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p:cNvSpPr>
                <a:spLocks noGrp="1"/>
              </p:cNvSpPr>
              <p:nvPr>
                <p:ph idx="1"/>
              </p:nvPr>
            </p:nvSpPr>
            <p:spPr/>
            <p:txBody>
              <a:bodyPr>
                <a:normAutofit/>
              </a:bodyPr>
              <a:lstStyle/>
              <a:p>
                <a:r>
                  <a:rPr lang="es-ES" dirty="0"/>
                  <a:t>Si tenemos una sucesión de </a:t>
                </a:r>
                <a14:m>
                  <m:oMath xmlns:m="http://schemas.openxmlformats.org/officeDocument/2006/math">
                    <m:sSub>
                      <m:sSubPr>
                        <m:ctrlPr>
                          <a:rPr lang="es-ES" i="1">
                            <a:latin typeface="Cambria Math" panose="02040503050406030204" pitchFamily="18" charset="0"/>
                          </a:rPr>
                        </m:ctrlPr>
                      </m:sSubPr>
                      <m:e>
                        <m:r>
                          <a:rPr lang="es-ES" i="1">
                            <a:latin typeface="Cambria Math" panose="02040503050406030204" pitchFamily="18" charset="0"/>
                          </a:rPr>
                          <m:t>𝑓</m:t>
                        </m:r>
                      </m:e>
                      <m:sub>
                        <m:r>
                          <a:rPr lang="es-ES" i="1">
                            <a:latin typeface="Cambria Math" panose="02040503050406030204" pitchFamily="18" charset="0"/>
                          </a:rPr>
                          <m:t>𝑛</m:t>
                        </m:r>
                      </m:sub>
                    </m:sSub>
                  </m:oMath>
                </a14:m>
                <a:r>
                  <a:rPr lang="es-ES" dirty="0"/>
                  <a:t> que convergen a </a:t>
                </a:r>
                <a14:m>
                  <m:oMath xmlns:m="http://schemas.openxmlformats.org/officeDocument/2006/math">
                    <m:r>
                      <a:rPr lang="es-ES" b="0" i="1" smtClean="0">
                        <a:latin typeface="Cambria Math" panose="02040503050406030204" pitchFamily="18" charset="0"/>
                      </a:rPr>
                      <m:t>𝑓</m:t>
                    </m:r>
                  </m:oMath>
                </a14:m>
                <a:r>
                  <a:rPr lang="es-ES" dirty="0"/>
                  <a:t>. </a:t>
                </a:r>
                <a:br>
                  <a:rPr lang="es-ES" dirty="0"/>
                </a:br>
                <a:r>
                  <a:rPr lang="es-ES" dirty="0"/>
                  <a:t>¿Es verdad que </a:t>
                </a:r>
                <a14:m>
                  <m:oMath xmlns:m="http://schemas.openxmlformats.org/officeDocument/2006/math">
                    <m:r>
                      <a:rPr lang="es-ES" b="0" i="1" smtClean="0">
                        <a:latin typeface="Cambria Math" panose="02040503050406030204" pitchFamily="18" charset="0"/>
                      </a:rPr>
                      <m:t>∀</m:t>
                    </m:r>
                    <m:r>
                      <a:rPr lang="es-ES" b="0" i="1" smtClean="0">
                        <a:latin typeface="Cambria Math" panose="02040503050406030204" pitchFamily="18" charset="0"/>
                      </a:rPr>
                      <m:t>𝑥</m:t>
                    </m:r>
                    <m:r>
                      <a:rPr lang="es-ES" b="0" i="1" smtClean="0">
                        <a:latin typeface="Cambria Math" panose="02040503050406030204" pitchFamily="18" charset="0"/>
                      </a:rPr>
                      <m:t> </m:t>
                    </m:r>
                    <m:func>
                      <m:funcPr>
                        <m:ctrlPr>
                          <a:rPr lang="es-ES" i="1" smtClean="0">
                            <a:latin typeface="Cambria Math" panose="02040503050406030204" pitchFamily="18" charset="0"/>
                          </a:rPr>
                        </m:ctrlPr>
                      </m:funcPr>
                      <m:fName>
                        <m:limLow>
                          <m:limLowPr>
                            <m:ctrlPr>
                              <a:rPr lang="es-ES" i="1" smtClean="0">
                                <a:latin typeface="Cambria Math" panose="02040503050406030204" pitchFamily="18" charset="0"/>
                              </a:rPr>
                            </m:ctrlPr>
                          </m:limLowPr>
                          <m:e>
                            <m:r>
                              <m:rPr>
                                <m:sty m:val="p"/>
                              </m:rPr>
                              <a:rPr lang="es-ES" i="0" smtClean="0">
                                <a:latin typeface="Cambria Math" panose="02040503050406030204" pitchFamily="18" charset="0"/>
                              </a:rPr>
                              <m:t>lim</m:t>
                            </m:r>
                          </m:e>
                          <m:lim>
                            <m:r>
                              <a:rPr lang="es-ES" i="1" smtClean="0">
                                <a:latin typeface="Cambria Math" panose="02040503050406030204" pitchFamily="18" charset="0"/>
                              </a:rPr>
                              <m:t>𝑛</m:t>
                            </m:r>
                            <m:r>
                              <a:rPr lang="es-ES" i="1" smtClean="0">
                                <a:latin typeface="Cambria Math" panose="02040503050406030204" pitchFamily="18" charset="0"/>
                              </a:rPr>
                              <m:t>→∞</m:t>
                            </m:r>
                          </m:lim>
                        </m:limLow>
                      </m:fName>
                      <m:e>
                        <m:sSub>
                          <m:sSubPr>
                            <m:ctrlPr>
                              <a:rPr lang="es-ES" b="0" i="1" smtClean="0">
                                <a:latin typeface="Cambria Math" panose="02040503050406030204" pitchFamily="18" charset="0"/>
                              </a:rPr>
                            </m:ctrlPr>
                          </m:sSubPr>
                          <m:e>
                            <m:r>
                              <a:rPr lang="es-ES" i="1" smtClean="0">
                                <a:latin typeface="Cambria Math" panose="02040503050406030204" pitchFamily="18" charset="0"/>
                              </a:rPr>
                              <m:t>𝑓</m:t>
                            </m:r>
                          </m:e>
                          <m:sub>
                            <m:r>
                              <a:rPr lang="es-ES" b="0" i="1" smtClean="0">
                                <a:latin typeface="Cambria Math" panose="02040503050406030204" pitchFamily="18" charset="0"/>
                              </a:rPr>
                              <m:t>𝑛</m:t>
                            </m:r>
                          </m:sub>
                        </m:sSub>
                        <m:r>
                          <a:rPr lang="es-ES" b="0" i="1" smtClean="0">
                            <a:latin typeface="Cambria Math" panose="02040503050406030204" pitchFamily="18" charset="0"/>
                          </a:rPr>
                          <m:t>(</m:t>
                        </m:r>
                        <m:r>
                          <a:rPr lang="es-ES" b="0" i="1" smtClean="0">
                            <a:latin typeface="Cambria Math" panose="02040503050406030204" pitchFamily="18" charset="0"/>
                          </a:rPr>
                          <m:t>𝑥</m:t>
                        </m:r>
                        <m:r>
                          <a:rPr lang="es-ES" b="0" i="1" smtClean="0">
                            <a:latin typeface="Cambria Math" panose="02040503050406030204" pitchFamily="18" charset="0"/>
                          </a:rPr>
                          <m:t>)=</m:t>
                        </m:r>
                        <m:r>
                          <a:rPr lang="es-ES" b="0" i="1" smtClean="0">
                            <a:latin typeface="Cambria Math" panose="02040503050406030204" pitchFamily="18" charset="0"/>
                          </a:rPr>
                          <m:t>𝑓</m:t>
                        </m:r>
                        <m:r>
                          <a:rPr lang="es-ES" b="0" i="1" smtClean="0">
                            <a:latin typeface="Cambria Math" panose="02040503050406030204" pitchFamily="18" charset="0"/>
                          </a:rPr>
                          <m:t>(</m:t>
                        </m:r>
                        <m:r>
                          <a:rPr lang="es-ES" b="0" i="1" smtClean="0">
                            <a:latin typeface="Cambria Math" panose="02040503050406030204" pitchFamily="18" charset="0"/>
                          </a:rPr>
                          <m:t>𝑥</m:t>
                        </m:r>
                        <m:r>
                          <a:rPr lang="es-ES" b="0" i="1" smtClean="0">
                            <a:latin typeface="Cambria Math" panose="02040503050406030204" pitchFamily="18" charset="0"/>
                          </a:rPr>
                          <m:t>)</m:t>
                        </m:r>
                      </m:e>
                    </m:func>
                  </m:oMath>
                </a14:m>
                <a:r>
                  <a:rPr lang="es-ES" dirty="0"/>
                  <a:t>?</a:t>
                </a:r>
              </a:p>
              <a:p>
                <a:r>
                  <a:rPr lang="es-ES" dirty="0"/>
                  <a:t>Consideremos la sucesión </a:t>
                </a:r>
                <a14:m>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𝑓</m:t>
                        </m:r>
                      </m:e>
                      <m:sub>
                        <m:r>
                          <a:rPr lang="es-ES" b="0" i="1" smtClean="0">
                            <a:latin typeface="Cambria Math" panose="02040503050406030204" pitchFamily="18" charset="0"/>
                          </a:rPr>
                          <m:t>𝑛</m:t>
                        </m:r>
                      </m:sub>
                    </m:sSub>
                    <m:r>
                      <a:rPr lang="es-ES" b="0" i="1" smtClean="0">
                        <a:latin typeface="Cambria Math" panose="02040503050406030204" pitchFamily="18" charset="0"/>
                      </a:rPr>
                      <m:t>=</m:t>
                    </m:r>
                    <m:sSup>
                      <m:sSupPr>
                        <m:ctrlPr>
                          <a:rPr lang="es-ES" b="0" i="1" smtClean="0">
                            <a:latin typeface="Cambria Math" panose="02040503050406030204" pitchFamily="18" charset="0"/>
                          </a:rPr>
                        </m:ctrlPr>
                      </m:sSupPr>
                      <m:e>
                        <m:r>
                          <a:rPr lang="es-ES" b="0" i="1" smtClean="0">
                            <a:latin typeface="Cambria Math" panose="02040503050406030204" pitchFamily="18" charset="0"/>
                          </a:rPr>
                          <m:t>𝑥</m:t>
                        </m:r>
                      </m:e>
                      <m:sup>
                        <m:r>
                          <a:rPr lang="es-ES" b="0" i="1" smtClean="0">
                            <a:latin typeface="Cambria Math" panose="02040503050406030204" pitchFamily="18" charset="0"/>
                          </a:rPr>
                          <m:t>𝑛</m:t>
                        </m:r>
                      </m:sup>
                    </m:sSup>
                  </m:oMath>
                </a14:m>
                <a:endParaRPr lang="es-ES" dirty="0"/>
              </a:p>
              <a:p>
                <a:r>
                  <a:rPr lang="es-ES" dirty="0"/>
                  <a:t>¿A qué función convergen?</a:t>
                </a:r>
              </a:p>
              <a:p>
                <a:pPr lvl="1"/>
                <a:endParaRPr lang="es-ES" dirty="0"/>
              </a:p>
            </p:txBody>
          </p:sp>
        </mc:Choice>
        <mc:Fallback xmlns="">
          <p:sp>
            <p:nvSpPr>
              <p:cNvPr id="2" name="Marcador de contenido 1"/>
              <p:cNvSpPr>
                <a:spLocks noGrp="1" noRot="1" noChangeAspect="1" noMove="1" noResize="1" noEditPoints="1" noAdjustHandles="1" noChangeArrowheads="1" noChangeShapeType="1" noTextEdit="1"/>
              </p:cNvSpPr>
              <p:nvPr>
                <p:ph idx="1"/>
              </p:nvPr>
            </p:nvSpPr>
            <p:spPr>
              <a:blipFill rotWithShape="0">
                <a:blip r:embed="rId2"/>
                <a:stretch>
                  <a:fillRect l="-71" t="-756"/>
                </a:stretch>
              </a:blipFill>
            </p:spPr>
            <p:txBody>
              <a:bodyPr/>
              <a:lstStyle/>
              <a:p>
                <a:r>
                  <a:rPr lang="es-ES">
                    <a:noFill/>
                  </a:rPr>
                  <a:t> </a:t>
                </a:r>
              </a:p>
            </p:txBody>
          </p:sp>
        </mc:Fallback>
      </mc:AlternateContent>
      <p:sp>
        <p:nvSpPr>
          <p:cNvPr id="3" name="Marcador de pie de página 2"/>
          <p:cNvSpPr>
            <a:spLocks noGrp="1"/>
          </p:cNvSpPr>
          <p:nvPr>
            <p:ph type="ftr" sz="quarter" idx="3"/>
          </p:nvPr>
        </p:nvSpPr>
        <p:spPr/>
        <p:txBody>
          <a:bodyPr/>
          <a:lstStyle/>
          <a:p>
            <a:r>
              <a:rPr lang="es-ES" dirty="0"/>
              <a:t>Topología - 2. Continuidad</a:t>
            </a:r>
          </a:p>
        </p:txBody>
      </p:sp>
      <p:sp>
        <p:nvSpPr>
          <p:cNvPr id="4" name="Título 3"/>
          <p:cNvSpPr>
            <a:spLocks noGrp="1"/>
          </p:cNvSpPr>
          <p:nvPr>
            <p:ph type="title"/>
          </p:nvPr>
        </p:nvSpPr>
        <p:spPr>
          <a:xfrm>
            <a:off x="251518" y="1340768"/>
            <a:ext cx="8605935" cy="720080"/>
          </a:xfrm>
        </p:spPr>
        <p:txBody>
          <a:bodyPr/>
          <a:lstStyle/>
          <a:p>
            <a:r>
              <a:rPr lang="es-ES" dirty="0"/>
              <a:t>Convergencia uniforme</a:t>
            </a:r>
          </a:p>
        </p:txBody>
      </p:sp>
    </p:spTree>
    <p:extLst>
      <p:ext uri="{BB962C8B-B14F-4D97-AF65-F5344CB8AC3E}">
        <p14:creationId xmlns:p14="http://schemas.microsoft.com/office/powerpoint/2010/main" val="1342389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p:cNvSpPr>
                <a:spLocks noGrp="1"/>
              </p:cNvSpPr>
              <p:nvPr>
                <p:ph idx="1"/>
              </p:nvPr>
            </p:nvSpPr>
            <p:spPr/>
            <p:txBody>
              <a:bodyPr>
                <a:normAutofit/>
              </a:bodyPr>
              <a:lstStyle/>
              <a:p>
                <a:r>
                  <a:rPr lang="es-ES" dirty="0"/>
                  <a:t>¡Vamos a intentar mejorarlo!</a:t>
                </a:r>
              </a:p>
              <a:p>
                <a:r>
                  <a:rPr lang="es-ES" dirty="0"/>
                  <a:t>Suponemos que </a:t>
                </a:r>
                <a14:m>
                  <m:oMath xmlns:m="http://schemas.openxmlformats.org/officeDocument/2006/math">
                    <m:r>
                      <a:rPr lang="es-ES" b="0" i="1" smtClean="0">
                        <a:latin typeface="Cambria Math" panose="02040503050406030204" pitchFamily="18" charset="0"/>
                      </a:rPr>
                      <m:t>∀</m:t>
                    </m:r>
                    <m:r>
                      <a:rPr lang="es-ES" b="0" i="1" smtClean="0">
                        <a:latin typeface="Cambria Math" panose="02040503050406030204" pitchFamily="18" charset="0"/>
                      </a:rPr>
                      <m:t>𝑥</m:t>
                    </m:r>
                    <m:r>
                      <a:rPr lang="es-ES" b="0" i="1" smtClean="0">
                        <a:latin typeface="Cambria Math" panose="02040503050406030204" pitchFamily="18" charset="0"/>
                      </a:rPr>
                      <m:t> </m:t>
                    </m:r>
                    <m:func>
                      <m:funcPr>
                        <m:ctrlPr>
                          <a:rPr lang="es-ES" i="1" smtClean="0">
                            <a:latin typeface="Cambria Math" panose="02040503050406030204" pitchFamily="18" charset="0"/>
                          </a:rPr>
                        </m:ctrlPr>
                      </m:funcPr>
                      <m:fName>
                        <m:limLow>
                          <m:limLowPr>
                            <m:ctrlPr>
                              <a:rPr lang="es-ES" i="1" smtClean="0">
                                <a:latin typeface="Cambria Math" panose="02040503050406030204" pitchFamily="18" charset="0"/>
                              </a:rPr>
                            </m:ctrlPr>
                          </m:limLowPr>
                          <m:e>
                            <m:r>
                              <m:rPr>
                                <m:sty m:val="p"/>
                              </m:rPr>
                              <a:rPr lang="es-ES" i="0" smtClean="0">
                                <a:latin typeface="Cambria Math" panose="02040503050406030204" pitchFamily="18" charset="0"/>
                              </a:rPr>
                              <m:t>lim</m:t>
                            </m:r>
                          </m:e>
                          <m:lim>
                            <m:r>
                              <a:rPr lang="es-ES" i="1" smtClean="0">
                                <a:latin typeface="Cambria Math" panose="02040503050406030204" pitchFamily="18" charset="0"/>
                              </a:rPr>
                              <m:t>𝑛</m:t>
                            </m:r>
                            <m:r>
                              <a:rPr lang="es-ES" i="1" smtClean="0">
                                <a:latin typeface="Cambria Math" panose="02040503050406030204" pitchFamily="18" charset="0"/>
                              </a:rPr>
                              <m:t>→∞</m:t>
                            </m:r>
                          </m:lim>
                        </m:limLow>
                      </m:fName>
                      <m:e>
                        <m:sSub>
                          <m:sSubPr>
                            <m:ctrlPr>
                              <a:rPr lang="es-ES" b="0" i="1" smtClean="0">
                                <a:latin typeface="Cambria Math" panose="02040503050406030204" pitchFamily="18" charset="0"/>
                              </a:rPr>
                            </m:ctrlPr>
                          </m:sSubPr>
                          <m:e>
                            <m:r>
                              <a:rPr lang="es-ES" i="1" smtClean="0">
                                <a:latin typeface="Cambria Math" panose="02040503050406030204" pitchFamily="18" charset="0"/>
                              </a:rPr>
                              <m:t>𝑓</m:t>
                            </m:r>
                          </m:e>
                          <m:sub>
                            <m:r>
                              <a:rPr lang="es-ES" b="0" i="1" smtClean="0">
                                <a:latin typeface="Cambria Math" panose="02040503050406030204" pitchFamily="18" charset="0"/>
                              </a:rPr>
                              <m:t>𝑛</m:t>
                            </m:r>
                          </m:sub>
                        </m:sSub>
                        <m:r>
                          <a:rPr lang="es-ES" b="0" i="1" smtClean="0">
                            <a:latin typeface="Cambria Math" panose="02040503050406030204" pitchFamily="18" charset="0"/>
                          </a:rPr>
                          <m:t>(</m:t>
                        </m:r>
                        <m:r>
                          <a:rPr lang="es-ES" b="0" i="1" smtClean="0">
                            <a:latin typeface="Cambria Math" panose="02040503050406030204" pitchFamily="18" charset="0"/>
                          </a:rPr>
                          <m:t>𝑥</m:t>
                        </m:r>
                        <m:r>
                          <a:rPr lang="es-ES" b="0" i="1" smtClean="0">
                            <a:latin typeface="Cambria Math" panose="02040503050406030204" pitchFamily="18" charset="0"/>
                          </a:rPr>
                          <m:t>)=</m:t>
                        </m:r>
                        <m:r>
                          <a:rPr lang="es-ES" b="0" i="1" smtClean="0">
                            <a:latin typeface="Cambria Math" panose="02040503050406030204" pitchFamily="18" charset="0"/>
                          </a:rPr>
                          <m:t>𝑓</m:t>
                        </m:r>
                        <m:r>
                          <a:rPr lang="es-ES" b="0" i="1" smtClean="0">
                            <a:latin typeface="Cambria Math" panose="02040503050406030204" pitchFamily="18" charset="0"/>
                          </a:rPr>
                          <m:t>(</m:t>
                        </m:r>
                        <m:r>
                          <a:rPr lang="es-ES" b="0" i="1" smtClean="0">
                            <a:latin typeface="Cambria Math" panose="02040503050406030204" pitchFamily="18" charset="0"/>
                          </a:rPr>
                          <m:t>𝑥</m:t>
                        </m:r>
                        <m:r>
                          <a:rPr lang="es-ES" b="0" i="1" smtClean="0">
                            <a:latin typeface="Cambria Math" panose="02040503050406030204" pitchFamily="18" charset="0"/>
                          </a:rPr>
                          <m:t>)</m:t>
                        </m:r>
                      </m:e>
                    </m:func>
                  </m:oMath>
                </a14:m>
                <a:endParaRPr lang="es-ES" dirty="0"/>
              </a:p>
              <a:p>
                <a:r>
                  <a:rPr lang="es-ES" dirty="0"/>
                  <a:t>¿Es verdad que </a:t>
                </a:r>
                <a14:m>
                  <m:oMath xmlns:m="http://schemas.openxmlformats.org/officeDocument/2006/math">
                    <m:nary>
                      <m:naryPr>
                        <m:ctrlPr>
                          <a:rPr lang="es-ES" i="1" smtClean="0">
                            <a:latin typeface="Cambria Math" panose="02040503050406030204" pitchFamily="18" charset="0"/>
                          </a:rPr>
                        </m:ctrlPr>
                      </m:naryPr>
                      <m:sub>
                        <m:r>
                          <m:rPr>
                            <m:brk m:alnAt="23"/>
                          </m:rPr>
                          <a:rPr lang="es-ES" b="0" i="1" smtClean="0">
                            <a:latin typeface="Cambria Math" panose="02040503050406030204" pitchFamily="18" charset="0"/>
                          </a:rPr>
                          <m:t>0</m:t>
                        </m:r>
                      </m:sub>
                      <m:sup>
                        <m:r>
                          <a:rPr lang="es-ES" b="0" i="1" smtClean="0">
                            <a:latin typeface="Cambria Math" panose="02040503050406030204" pitchFamily="18" charset="0"/>
                          </a:rPr>
                          <m:t>1</m:t>
                        </m:r>
                      </m:sup>
                      <m:e>
                        <m:sSub>
                          <m:sSubPr>
                            <m:ctrlPr>
                              <a:rPr lang="es-ES" b="0" i="1" smtClean="0">
                                <a:latin typeface="Cambria Math" panose="02040503050406030204" pitchFamily="18" charset="0"/>
                              </a:rPr>
                            </m:ctrlPr>
                          </m:sSubPr>
                          <m:e>
                            <m:r>
                              <a:rPr lang="es-ES" b="0" i="1" smtClean="0">
                                <a:latin typeface="Cambria Math" panose="02040503050406030204" pitchFamily="18" charset="0"/>
                              </a:rPr>
                              <m:t>𝑓</m:t>
                            </m:r>
                          </m:e>
                          <m:sub>
                            <m:r>
                              <a:rPr lang="es-ES" b="0" i="1" smtClean="0">
                                <a:latin typeface="Cambria Math" panose="02040503050406030204" pitchFamily="18" charset="0"/>
                              </a:rPr>
                              <m:t>𝑛</m:t>
                            </m:r>
                          </m:sub>
                        </m:sSub>
                        <m:d>
                          <m:dPr>
                            <m:ctrlPr>
                              <a:rPr lang="es-ES" b="0" i="1" smtClean="0">
                                <a:latin typeface="Cambria Math" panose="02040503050406030204" pitchFamily="18" charset="0"/>
                              </a:rPr>
                            </m:ctrlPr>
                          </m:dPr>
                          <m:e>
                            <m:r>
                              <a:rPr lang="es-ES" b="0" i="1" smtClean="0">
                                <a:latin typeface="Cambria Math" panose="02040503050406030204" pitchFamily="18" charset="0"/>
                              </a:rPr>
                              <m:t>𝑥</m:t>
                            </m:r>
                          </m:e>
                        </m:d>
                        <m:r>
                          <a:rPr lang="es-ES" b="0" i="1" smtClean="0">
                            <a:latin typeface="Cambria Math" panose="02040503050406030204" pitchFamily="18" charset="0"/>
                          </a:rPr>
                          <m:t>=</m:t>
                        </m:r>
                        <m:nary>
                          <m:naryPr>
                            <m:ctrlPr>
                              <a:rPr lang="es-ES" b="0" i="1" smtClean="0">
                                <a:latin typeface="Cambria Math" panose="02040503050406030204" pitchFamily="18" charset="0"/>
                              </a:rPr>
                            </m:ctrlPr>
                          </m:naryPr>
                          <m:sub>
                            <m:r>
                              <m:rPr>
                                <m:brk m:alnAt="23"/>
                              </m:rPr>
                              <a:rPr lang="es-ES" b="0" i="1" smtClean="0">
                                <a:latin typeface="Cambria Math" panose="02040503050406030204" pitchFamily="18" charset="0"/>
                              </a:rPr>
                              <m:t>0</m:t>
                            </m:r>
                          </m:sub>
                          <m:sup>
                            <m:r>
                              <a:rPr lang="es-ES" b="0" i="1" smtClean="0">
                                <a:latin typeface="Cambria Math" panose="02040503050406030204" pitchFamily="18" charset="0"/>
                              </a:rPr>
                              <m:t>1</m:t>
                            </m:r>
                          </m:sup>
                          <m:e>
                            <m:r>
                              <a:rPr lang="es-ES" b="0" i="1" smtClean="0">
                                <a:latin typeface="Cambria Math" panose="02040503050406030204" pitchFamily="18" charset="0"/>
                              </a:rPr>
                              <m:t>𝑓</m:t>
                            </m:r>
                            <m:r>
                              <a:rPr lang="es-ES" b="0" i="1" smtClean="0">
                                <a:latin typeface="Cambria Math" panose="02040503050406030204" pitchFamily="18" charset="0"/>
                              </a:rPr>
                              <m:t>(</m:t>
                            </m:r>
                            <m:r>
                              <a:rPr lang="es-ES" b="0" i="1" smtClean="0">
                                <a:latin typeface="Cambria Math" panose="02040503050406030204" pitchFamily="18" charset="0"/>
                              </a:rPr>
                              <m:t>𝑥</m:t>
                            </m:r>
                            <m:r>
                              <a:rPr lang="es-ES" b="0" i="1" smtClean="0">
                                <a:latin typeface="Cambria Math" panose="02040503050406030204" pitchFamily="18" charset="0"/>
                              </a:rPr>
                              <m:t>)</m:t>
                            </m:r>
                          </m:e>
                        </m:nary>
                      </m:e>
                    </m:nary>
                  </m:oMath>
                </a14:m>
                <a:r>
                  <a:rPr lang="es-ES" dirty="0"/>
                  <a:t> ?</a:t>
                </a:r>
              </a:p>
              <a:p>
                <a:r>
                  <a:rPr lang="es-ES" dirty="0"/>
                  <a:t>Consideremos la sucesión </a:t>
                </a:r>
                <a14:m>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𝑓</m:t>
                        </m:r>
                      </m:e>
                      <m:sub>
                        <m:r>
                          <a:rPr lang="es-ES" b="0" i="1" smtClean="0">
                            <a:latin typeface="Cambria Math" panose="02040503050406030204" pitchFamily="18" charset="0"/>
                          </a:rPr>
                          <m:t>𝑛</m:t>
                        </m:r>
                      </m:sub>
                    </m:sSub>
                    <m:r>
                      <a:rPr lang="es-ES" b="0" i="1" smtClean="0">
                        <a:latin typeface="Cambria Math" panose="02040503050406030204" pitchFamily="18" charset="0"/>
                      </a:rPr>
                      <m:t>=</m:t>
                    </m:r>
                    <m:d>
                      <m:dPr>
                        <m:begChr m:val="{"/>
                        <m:endChr m:val=""/>
                        <m:ctrlPr>
                          <a:rPr lang="es-ES" b="0" i="1" smtClean="0">
                            <a:latin typeface="Cambria Math" panose="02040503050406030204" pitchFamily="18" charset="0"/>
                          </a:rPr>
                        </m:ctrlPr>
                      </m:dPr>
                      <m:e>
                        <m:m>
                          <m:mPr>
                            <m:mcs>
                              <m:mc>
                                <m:mcPr>
                                  <m:count m:val="1"/>
                                  <m:mcJc m:val="center"/>
                                </m:mcPr>
                              </m:mc>
                            </m:mcs>
                            <m:ctrlPr>
                              <a:rPr lang="es-ES" b="0" i="1" smtClean="0">
                                <a:latin typeface="Cambria Math" panose="02040503050406030204" pitchFamily="18" charset="0"/>
                              </a:rPr>
                            </m:ctrlPr>
                          </m:mPr>
                          <m:mr>
                            <m:e>
                              <m:r>
                                <m:rPr>
                                  <m:brk m:alnAt="7"/>
                                </m:rPr>
                                <a:rPr lang="es-ES" b="0" i="1" smtClean="0">
                                  <a:latin typeface="Cambria Math" panose="02040503050406030204" pitchFamily="18" charset="0"/>
                                </a:rPr>
                                <m:t>𝑛</m:t>
                              </m:r>
                              <m:r>
                                <a:rPr lang="es-ES" b="0" i="1" smtClean="0">
                                  <a:latin typeface="Cambria Math" panose="02040503050406030204" pitchFamily="18" charset="0"/>
                                </a:rPr>
                                <m:t>, </m:t>
                              </m:r>
                              <m:r>
                                <a:rPr lang="es-ES" b="0" i="1" smtClean="0">
                                  <a:latin typeface="Cambria Math" panose="02040503050406030204" pitchFamily="18" charset="0"/>
                                </a:rPr>
                                <m:t>𝑥</m:t>
                              </m:r>
                              <m:r>
                                <a:rPr lang="es-ES" b="0" i="1" smtClean="0">
                                  <a:latin typeface="Cambria Math" panose="02040503050406030204" pitchFamily="18" charset="0"/>
                                </a:rPr>
                                <m:t>∈[0;</m:t>
                              </m:r>
                              <m:f>
                                <m:fPr>
                                  <m:ctrlPr>
                                    <a:rPr lang="es-ES" b="0" i="1" smtClean="0">
                                      <a:latin typeface="Cambria Math" panose="02040503050406030204" pitchFamily="18" charset="0"/>
                                    </a:rPr>
                                  </m:ctrlPr>
                                </m:fPr>
                                <m:num>
                                  <m:r>
                                    <a:rPr lang="es-ES" b="0" i="1" smtClean="0">
                                      <a:latin typeface="Cambria Math" panose="02040503050406030204" pitchFamily="18" charset="0"/>
                                    </a:rPr>
                                    <m:t>1</m:t>
                                  </m:r>
                                </m:num>
                                <m:den>
                                  <m:r>
                                    <a:rPr lang="es-ES" b="0" i="1" smtClean="0">
                                      <a:latin typeface="Cambria Math" panose="02040503050406030204" pitchFamily="18" charset="0"/>
                                    </a:rPr>
                                    <m:t>𝑛</m:t>
                                  </m:r>
                                </m:den>
                              </m:f>
                              <m:r>
                                <a:rPr lang="es-ES" b="0" i="1" smtClean="0">
                                  <a:latin typeface="Cambria Math" panose="02040503050406030204" pitchFamily="18" charset="0"/>
                                </a:rPr>
                                <m:t>)</m:t>
                              </m:r>
                            </m:e>
                          </m:mr>
                          <m:mr>
                            <m:e>
                              <m:r>
                                <a:rPr lang="es-ES" b="0" i="1" smtClean="0">
                                  <a:latin typeface="Cambria Math" panose="02040503050406030204" pitchFamily="18" charset="0"/>
                                </a:rPr>
                                <m:t>0, </m:t>
                              </m:r>
                              <m:r>
                                <a:rPr lang="es-ES" b="0" i="1" smtClean="0">
                                  <a:latin typeface="Cambria Math" panose="02040503050406030204" pitchFamily="18" charset="0"/>
                                </a:rPr>
                                <m:t>𝑥</m:t>
                              </m:r>
                              <m:r>
                                <a:rPr lang="es-ES" b="0"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1</m:t>
                                  </m:r>
                                </m:num>
                                <m:den>
                                  <m:r>
                                    <a:rPr lang="es-ES" b="0" i="1" smtClean="0">
                                      <a:latin typeface="Cambria Math" panose="02040503050406030204" pitchFamily="18" charset="0"/>
                                    </a:rPr>
                                    <m:t>𝑛</m:t>
                                  </m:r>
                                </m:den>
                              </m:f>
                              <m:r>
                                <a:rPr lang="es-ES" b="0" i="1" smtClean="0">
                                  <a:latin typeface="Cambria Math" panose="02040503050406030204" pitchFamily="18" charset="0"/>
                                </a:rPr>
                                <m:t>;1]</m:t>
                              </m:r>
                            </m:e>
                          </m:mr>
                        </m:m>
                      </m:e>
                    </m:d>
                  </m:oMath>
                </a14:m>
                <a:endParaRPr lang="es-ES" dirty="0"/>
              </a:p>
              <a:p>
                <a:r>
                  <a:rPr lang="es-ES" dirty="0"/>
                  <a:t>¿A qué función convergen?</a:t>
                </a:r>
              </a:p>
              <a:p>
                <a:pPr lvl="1"/>
                <a:endParaRPr lang="es-ES" dirty="0"/>
              </a:p>
            </p:txBody>
          </p:sp>
        </mc:Choice>
        <mc:Fallback xmlns="">
          <p:sp>
            <p:nvSpPr>
              <p:cNvPr id="2" name="Marcador de contenido 1"/>
              <p:cNvSpPr>
                <a:spLocks noGrp="1" noRot="1" noChangeAspect="1" noMove="1" noResize="1" noEditPoints="1" noAdjustHandles="1" noChangeArrowheads="1" noChangeShapeType="1" noTextEdit="1"/>
              </p:cNvSpPr>
              <p:nvPr>
                <p:ph idx="1"/>
              </p:nvPr>
            </p:nvSpPr>
            <p:spPr>
              <a:blipFill rotWithShape="0">
                <a:blip r:embed="rId2"/>
                <a:stretch>
                  <a:fillRect l="-71" t="-756"/>
                </a:stretch>
              </a:blipFill>
            </p:spPr>
            <p:txBody>
              <a:bodyPr/>
              <a:lstStyle/>
              <a:p>
                <a:r>
                  <a:rPr lang="es-ES">
                    <a:noFill/>
                  </a:rPr>
                  <a:t> </a:t>
                </a:r>
              </a:p>
            </p:txBody>
          </p:sp>
        </mc:Fallback>
      </mc:AlternateContent>
      <p:sp>
        <p:nvSpPr>
          <p:cNvPr id="3" name="Marcador de pie de página 2"/>
          <p:cNvSpPr>
            <a:spLocks noGrp="1"/>
          </p:cNvSpPr>
          <p:nvPr>
            <p:ph type="ftr" sz="quarter" idx="3"/>
          </p:nvPr>
        </p:nvSpPr>
        <p:spPr/>
        <p:txBody>
          <a:bodyPr/>
          <a:lstStyle/>
          <a:p>
            <a:r>
              <a:rPr lang="es-ES" dirty="0"/>
              <a:t>Topología - 2. Continuidad</a:t>
            </a:r>
          </a:p>
        </p:txBody>
      </p:sp>
      <p:sp>
        <p:nvSpPr>
          <p:cNvPr id="4" name="Título 3"/>
          <p:cNvSpPr>
            <a:spLocks noGrp="1"/>
          </p:cNvSpPr>
          <p:nvPr>
            <p:ph type="title"/>
          </p:nvPr>
        </p:nvSpPr>
        <p:spPr>
          <a:xfrm>
            <a:off x="251518" y="1340768"/>
            <a:ext cx="8605935" cy="720080"/>
          </a:xfrm>
        </p:spPr>
        <p:txBody>
          <a:bodyPr/>
          <a:lstStyle/>
          <a:p>
            <a:r>
              <a:rPr lang="es-ES" dirty="0"/>
              <a:t>Convergencia uniforme</a:t>
            </a:r>
          </a:p>
        </p:txBody>
      </p:sp>
    </p:spTree>
    <p:extLst>
      <p:ext uri="{BB962C8B-B14F-4D97-AF65-F5344CB8AC3E}">
        <p14:creationId xmlns:p14="http://schemas.microsoft.com/office/powerpoint/2010/main" val="178913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5" name="Marcador de contenido 4"/>
              <p:cNvGraphicFramePr>
                <a:graphicFrameLocks noGrp="1"/>
              </p:cNvGraphicFramePr>
              <p:nvPr>
                <p:ph idx="1"/>
                <p:extLst>
                  <p:ext uri="{D42A27DB-BD31-4B8C-83A1-F6EECF244321}">
                    <p14:modId xmlns:p14="http://schemas.microsoft.com/office/powerpoint/2010/main" val="2480394801"/>
                  </p:ext>
                </p:extLst>
              </p:nvPr>
            </p:nvGraphicFramePr>
            <p:xfrm>
              <a:off x="251519" y="2276873"/>
              <a:ext cx="8605935" cy="4032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5" name="Marcador de contenido 4"/>
              <p:cNvGraphicFramePr>
                <a:graphicFrameLocks noGrp="1"/>
              </p:cNvGraphicFramePr>
              <p:nvPr>
                <p:ph idx="1"/>
                <p:extLst>
                  <p:ext uri="{D42A27DB-BD31-4B8C-83A1-F6EECF244321}">
                    <p14:modId xmlns:p14="http://schemas.microsoft.com/office/powerpoint/2010/main" val="2480394801"/>
                  </p:ext>
                </p:extLst>
              </p:nvPr>
            </p:nvGraphicFramePr>
            <p:xfrm>
              <a:off x="251519" y="2276873"/>
              <a:ext cx="8605935" cy="40324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3" name="Marcador de pie de página 2"/>
          <p:cNvSpPr>
            <a:spLocks noGrp="1"/>
          </p:cNvSpPr>
          <p:nvPr>
            <p:ph type="ftr" sz="quarter" idx="3"/>
          </p:nvPr>
        </p:nvSpPr>
        <p:spPr/>
        <p:txBody>
          <a:bodyPr/>
          <a:lstStyle/>
          <a:p>
            <a:r>
              <a:rPr lang="es-ES" dirty="0"/>
              <a:t>Topología - 2. Continuidad</a:t>
            </a:r>
          </a:p>
        </p:txBody>
      </p:sp>
      <p:sp>
        <p:nvSpPr>
          <p:cNvPr id="4" name="Título 3"/>
          <p:cNvSpPr>
            <a:spLocks noGrp="1"/>
          </p:cNvSpPr>
          <p:nvPr>
            <p:ph type="title"/>
          </p:nvPr>
        </p:nvSpPr>
        <p:spPr>
          <a:xfrm>
            <a:off x="251518" y="1340768"/>
            <a:ext cx="8605935" cy="720080"/>
          </a:xfrm>
        </p:spPr>
        <p:txBody>
          <a:bodyPr/>
          <a:lstStyle/>
          <a:p>
            <a:r>
              <a:rPr lang="es-ES" dirty="0"/>
              <a:t>Espacios completos</a:t>
            </a:r>
          </a:p>
        </p:txBody>
      </p:sp>
    </p:spTree>
    <p:extLst>
      <p:ext uri="{BB962C8B-B14F-4D97-AF65-F5344CB8AC3E}">
        <p14:creationId xmlns:p14="http://schemas.microsoft.com/office/powerpoint/2010/main" val="16787897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redondeado 5"/>
          <p:cNvSpPr/>
          <p:nvPr/>
        </p:nvSpPr>
        <p:spPr>
          <a:xfrm>
            <a:off x="539552" y="3356992"/>
            <a:ext cx="7992888"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2" name="Marcador de contenido 1"/>
              <p:cNvSpPr>
                <a:spLocks noGrp="1"/>
              </p:cNvSpPr>
              <p:nvPr>
                <p:ph idx="1"/>
              </p:nvPr>
            </p:nvSpPr>
            <p:spPr/>
            <p:txBody>
              <a:bodyPr>
                <a:normAutofit/>
              </a:bodyPr>
              <a:lstStyle/>
              <a:p>
                <a:r>
                  <a:rPr lang="es-ES" dirty="0"/>
                  <a:t>Son funciones que disminuyen la distancia entre cualquier pareja de puntos</a:t>
                </a:r>
              </a:p>
              <a:p>
                <a:r>
                  <a:rPr lang="es-ES" dirty="0"/>
                  <a:t>Formalmente,</a:t>
                </a:r>
              </a:p>
              <a:p>
                <a:r>
                  <a:rPr lang="es-ES" b="1" dirty="0">
                    <a:solidFill>
                      <a:schemeClr val="bg1"/>
                    </a:solidFill>
                  </a:rPr>
                  <a:t>| Definición</a:t>
                </a:r>
                <a:r>
                  <a:rPr lang="es-ES" dirty="0">
                    <a:solidFill>
                      <a:schemeClr val="bg1"/>
                    </a:solidFill>
                  </a:rPr>
                  <a:t>: La función </a:t>
                </a:r>
                <a14:m>
                  <m:oMath xmlns:m="http://schemas.openxmlformats.org/officeDocument/2006/math">
                    <m:r>
                      <a:rPr lang="es-ES" b="0" i="1" smtClean="0">
                        <a:solidFill>
                          <a:schemeClr val="bg1"/>
                        </a:solidFill>
                        <a:latin typeface="Cambria Math" panose="02040503050406030204" pitchFamily="18" charset="0"/>
                      </a:rPr>
                      <m:t>𝑓</m:t>
                    </m:r>
                    <m:r>
                      <a:rPr lang="es-ES" b="0" i="1" smtClean="0">
                        <a:solidFill>
                          <a:schemeClr val="bg1"/>
                        </a:solidFill>
                        <a:latin typeface="Cambria Math" panose="02040503050406030204" pitchFamily="18" charset="0"/>
                      </a:rPr>
                      <m:t>:</m:t>
                    </m:r>
                    <m:r>
                      <a:rPr lang="es-ES" b="0" i="1" smtClean="0">
                        <a:solidFill>
                          <a:schemeClr val="bg1"/>
                        </a:solidFill>
                        <a:latin typeface="Cambria Math" panose="02040503050406030204" pitchFamily="18" charset="0"/>
                      </a:rPr>
                      <m:t>𝑋</m:t>
                    </m:r>
                    <m:r>
                      <a:rPr lang="es-ES" b="0" i="1" smtClean="0">
                        <a:solidFill>
                          <a:schemeClr val="bg1"/>
                        </a:solidFill>
                        <a:latin typeface="Cambria Math" panose="02040503050406030204" pitchFamily="18" charset="0"/>
                        <a:ea typeface="Cambria Math" panose="02040503050406030204" pitchFamily="18" charset="0"/>
                      </a:rPr>
                      <m:t>→</m:t>
                    </m:r>
                    <m:r>
                      <a:rPr lang="es-ES" b="0" i="1" smtClean="0">
                        <a:solidFill>
                          <a:schemeClr val="bg1"/>
                        </a:solidFill>
                        <a:latin typeface="Cambria Math" panose="02040503050406030204" pitchFamily="18" charset="0"/>
                        <a:ea typeface="Cambria Math" panose="02040503050406030204" pitchFamily="18" charset="0"/>
                      </a:rPr>
                      <m:t>𝑋</m:t>
                    </m:r>
                  </m:oMath>
                </a14:m>
                <a:r>
                  <a:rPr lang="es-ES" dirty="0">
                    <a:solidFill>
                      <a:schemeClr val="bg1"/>
                    </a:solidFill>
                  </a:rPr>
                  <a:t> se llama </a:t>
                </a:r>
                <a:r>
                  <a:rPr lang="es-ES" b="1" dirty="0">
                    <a:solidFill>
                      <a:schemeClr val="bg1"/>
                    </a:solidFill>
                  </a:rPr>
                  <a:t>contractiva</a:t>
                </a:r>
                <a:r>
                  <a:rPr lang="es-ES" dirty="0">
                    <a:solidFill>
                      <a:schemeClr val="bg1"/>
                    </a:solidFill>
                  </a:rPr>
                  <a:t> si para </a:t>
                </a:r>
                <a14:m>
                  <m:oMath xmlns:m="http://schemas.openxmlformats.org/officeDocument/2006/math">
                    <m:r>
                      <a:rPr lang="es-ES" b="0" i="1" smtClean="0">
                        <a:solidFill>
                          <a:schemeClr val="bg1"/>
                        </a:solidFill>
                        <a:latin typeface="Cambria Math" panose="02040503050406030204" pitchFamily="18" charset="0"/>
                      </a:rPr>
                      <m:t>𝑎</m:t>
                    </m:r>
                    <m:r>
                      <a:rPr lang="es-ES" b="0" i="1" smtClean="0">
                        <a:solidFill>
                          <a:schemeClr val="bg1"/>
                        </a:solidFill>
                        <a:latin typeface="Cambria Math" panose="02040503050406030204" pitchFamily="18" charset="0"/>
                      </a:rPr>
                      <m:t>,</m:t>
                    </m:r>
                    <m:r>
                      <a:rPr lang="es-ES" b="0" i="1" smtClean="0">
                        <a:solidFill>
                          <a:schemeClr val="bg1"/>
                        </a:solidFill>
                        <a:latin typeface="Cambria Math" panose="02040503050406030204" pitchFamily="18" charset="0"/>
                      </a:rPr>
                      <m:t>𝑏</m:t>
                    </m:r>
                    <m:r>
                      <a:rPr lang="es-ES" b="0" i="1" smtClean="0">
                        <a:solidFill>
                          <a:schemeClr val="bg1"/>
                        </a:solidFill>
                        <a:latin typeface="Cambria Math" panose="02040503050406030204" pitchFamily="18" charset="0"/>
                      </a:rPr>
                      <m:t>∈</m:t>
                    </m:r>
                    <m:r>
                      <a:rPr lang="es-ES" b="0" i="1" smtClean="0">
                        <a:solidFill>
                          <a:schemeClr val="bg1"/>
                        </a:solidFill>
                        <a:latin typeface="Cambria Math" panose="02040503050406030204" pitchFamily="18" charset="0"/>
                      </a:rPr>
                      <m:t>𝑋</m:t>
                    </m:r>
                    <m:r>
                      <a:rPr lang="es-ES" b="0" i="1" smtClean="0">
                        <a:solidFill>
                          <a:schemeClr val="bg1"/>
                        </a:solidFill>
                        <a:latin typeface="Cambria Math" panose="02040503050406030204" pitchFamily="18" charset="0"/>
                      </a:rPr>
                      <m:t> </m:t>
                    </m:r>
                  </m:oMath>
                </a14:m>
                <a:r>
                  <a:rPr lang="es-ES" dirty="0">
                    <a:solidFill>
                      <a:schemeClr val="bg1"/>
                    </a:solidFill>
                  </a:rPr>
                  <a:t>se cumple </a:t>
                </a:r>
                <a14:m>
                  <m:oMath xmlns:m="http://schemas.openxmlformats.org/officeDocument/2006/math">
                    <m:r>
                      <a:rPr lang="es-ES" b="0" i="1" smtClean="0">
                        <a:solidFill>
                          <a:schemeClr val="bg1"/>
                        </a:solidFill>
                        <a:latin typeface="Cambria Math" panose="02040503050406030204" pitchFamily="18" charset="0"/>
                      </a:rPr>
                      <m:t>𝑑</m:t>
                    </m:r>
                    <m:d>
                      <m:dPr>
                        <m:ctrlPr>
                          <a:rPr lang="es-ES" b="0" i="1" smtClean="0">
                            <a:solidFill>
                              <a:schemeClr val="bg1"/>
                            </a:solidFill>
                            <a:latin typeface="Cambria Math" panose="02040503050406030204" pitchFamily="18" charset="0"/>
                          </a:rPr>
                        </m:ctrlPr>
                      </m:dPr>
                      <m:e>
                        <m:r>
                          <a:rPr lang="es-ES" b="0" i="1" smtClean="0">
                            <a:solidFill>
                              <a:schemeClr val="bg1"/>
                            </a:solidFill>
                            <a:latin typeface="Cambria Math" panose="02040503050406030204" pitchFamily="18" charset="0"/>
                          </a:rPr>
                          <m:t>𝑎</m:t>
                        </m:r>
                        <m:r>
                          <a:rPr lang="es-ES" b="0" i="1" smtClean="0">
                            <a:solidFill>
                              <a:schemeClr val="bg1"/>
                            </a:solidFill>
                            <a:latin typeface="Cambria Math" panose="02040503050406030204" pitchFamily="18" charset="0"/>
                          </a:rPr>
                          <m:t>,</m:t>
                        </m:r>
                        <m:r>
                          <a:rPr lang="es-ES" b="0" i="1" smtClean="0">
                            <a:solidFill>
                              <a:schemeClr val="bg1"/>
                            </a:solidFill>
                            <a:latin typeface="Cambria Math" panose="02040503050406030204" pitchFamily="18" charset="0"/>
                          </a:rPr>
                          <m:t>𝑏</m:t>
                        </m:r>
                      </m:e>
                    </m:d>
                    <m:r>
                      <a:rPr lang="es-ES" b="0" i="1" smtClean="0">
                        <a:solidFill>
                          <a:schemeClr val="bg1"/>
                        </a:solidFill>
                        <a:latin typeface="Cambria Math" panose="02040503050406030204" pitchFamily="18" charset="0"/>
                      </a:rPr>
                      <m:t>≥</m:t>
                    </m:r>
                    <m:r>
                      <a:rPr lang="es-ES" b="0" i="1" smtClean="0">
                        <a:solidFill>
                          <a:schemeClr val="bg1"/>
                        </a:solidFill>
                        <a:latin typeface="Cambria Math" panose="02040503050406030204" pitchFamily="18" charset="0"/>
                      </a:rPr>
                      <m:t>𝐶𝑑</m:t>
                    </m:r>
                    <m:r>
                      <a:rPr lang="es-ES" b="0" i="1" smtClean="0">
                        <a:solidFill>
                          <a:schemeClr val="bg1"/>
                        </a:solidFill>
                        <a:latin typeface="Cambria Math" panose="02040503050406030204" pitchFamily="18" charset="0"/>
                      </a:rPr>
                      <m:t>(</m:t>
                    </m:r>
                    <m:r>
                      <a:rPr lang="es-ES" b="0" i="1" smtClean="0">
                        <a:solidFill>
                          <a:schemeClr val="bg1"/>
                        </a:solidFill>
                        <a:latin typeface="Cambria Math" panose="02040503050406030204" pitchFamily="18" charset="0"/>
                      </a:rPr>
                      <m:t>𝑓</m:t>
                    </m:r>
                    <m:d>
                      <m:dPr>
                        <m:ctrlPr>
                          <a:rPr lang="es-ES" b="0" i="1" smtClean="0">
                            <a:solidFill>
                              <a:schemeClr val="bg1"/>
                            </a:solidFill>
                            <a:latin typeface="Cambria Math" panose="02040503050406030204" pitchFamily="18" charset="0"/>
                          </a:rPr>
                        </m:ctrlPr>
                      </m:dPr>
                      <m:e>
                        <m:r>
                          <a:rPr lang="es-ES" b="0" i="1" smtClean="0">
                            <a:solidFill>
                              <a:schemeClr val="bg1"/>
                            </a:solidFill>
                            <a:latin typeface="Cambria Math" panose="02040503050406030204" pitchFamily="18" charset="0"/>
                          </a:rPr>
                          <m:t>𝑎</m:t>
                        </m:r>
                      </m:e>
                    </m:d>
                    <m:r>
                      <a:rPr lang="es-ES" b="0" i="1" smtClean="0">
                        <a:solidFill>
                          <a:schemeClr val="bg1"/>
                        </a:solidFill>
                        <a:latin typeface="Cambria Math" panose="02040503050406030204" pitchFamily="18" charset="0"/>
                      </a:rPr>
                      <m:t>,</m:t>
                    </m:r>
                    <m:r>
                      <a:rPr lang="es-ES" b="0" i="1" smtClean="0">
                        <a:solidFill>
                          <a:schemeClr val="bg1"/>
                        </a:solidFill>
                        <a:latin typeface="Cambria Math" panose="02040503050406030204" pitchFamily="18" charset="0"/>
                      </a:rPr>
                      <m:t>𝑓</m:t>
                    </m:r>
                    <m:d>
                      <m:dPr>
                        <m:ctrlPr>
                          <a:rPr lang="es-ES" b="0" i="1" smtClean="0">
                            <a:solidFill>
                              <a:schemeClr val="bg1"/>
                            </a:solidFill>
                            <a:latin typeface="Cambria Math" panose="02040503050406030204" pitchFamily="18" charset="0"/>
                          </a:rPr>
                        </m:ctrlPr>
                      </m:dPr>
                      <m:e>
                        <m:r>
                          <a:rPr lang="es-ES" b="0" i="1" smtClean="0">
                            <a:solidFill>
                              <a:schemeClr val="bg1"/>
                            </a:solidFill>
                            <a:latin typeface="Cambria Math" panose="02040503050406030204" pitchFamily="18" charset="0"/>
                          </a:rPr>
                          <m:t>𝑏</m:t>
                        </m:r>
                      </m:e>
                    </m:d>
                    <m:r>
                      <a:rPr lang="es-ES" b="0" i="1" smtClean="0">
                        <a:solidFill>
                          <a:schemeClr val="bg1"/>
                        </a:solidFill>
                        <a:latin typeface="Cambria Math" panose="02040503050406030204" pitchFamily="18" charset="0"/>
                      </a:rPr>
                      <m:t>)</m:t>
                    </m:r>
                  </m:oMath>
                </a14:m>
                <a:r>
                  <a:rPr lang="es-ES" dirty="0">
                    <a:solidFill>
                      <a:schemeClr val="bg1"/>
                    </a:solidFill>
                  </a:rPr>
                  <a:t>, donde </a:t>
                </a:r>
                <a14:m>
                  <m:oMath xmlns:m="http://schemas.openxmlformats.org/officeDocument/2006/math">
                    <m:r>
                      <a:rPr lang="es-ES" b="0" i="0" smtClean="0">
                        <a:solidFill>
                          <a:schemeClr val="bg1"/>
                        </a:solidFill>
                        <a:latin typeface="Cambria Math" panose="02040503050406030204" pitchFamily="18" charset="0"/>
                      </a:rPr>
                      <m:t>1&gt;</m:t>
                    </m:r>
                    <m:r>
                      <m:rPr>
                        <m:sty m:val="p"/>
                      </m:rPr>
                      <a:rPr lang="es-ES" b="0" i="0" smtClean="0">
                        <a:solidFill>
                          <a:schemeClr val="bg1"/>
                        </a:solidFill>
                        <a:latin typeface="Cambria Math" panose="02040503050406030204" pitchFamily="18" charset="0"/>
                      </a:rPr>
                      <m:t>C</m:t>
                    </m:r>
                    <m:r>
                      <a:rPr lang="es-ES" b="0" i="0" smtClean="0">
                        <a:solidFill>
                          <a:schemeClr val="bg1"/>
                        </a:solidFill>
                        <a:latin typeface="Cambria Math" panose="02040503050406030204" pitchFamily="18" charset="0"/>
                      </a:rPr>
                      <m:t>&gt;0</m:t>
                    </m:r>
                  </m:oMath>
                </a14:m>
                <a:endParaRPr lang="es-ES" dirty="0">
                  <a:solidFill>
                    <a:schemeClr val="bg1"/>
                  </a:solidFill>
                </a:endParaRPr>
              </a:p>
              <a:p>
                <a:r>
                  <a:rPr lang="es-ES" dirty="0"/>
                  <a:t>Inventa dos ejemplos de funciones contractivas en [0; 1]</a:t>
                </a:r>
              </a:p>
              <a:p>
                <a:endParaRPr lang="es-ES" dirty="0"/>
              </a:p>
              <a:p>
                <a:pPr lvl="1"/>
                <a:endParaRPr lang="es-ES" dirty="0"/>
              </a:p>
            </p:txBody>
          </p:sp>
        </mc:Choice>
        <mc:Fallback xmlns="">
          <p:sp>
            <p:nvSpPr>
              <p:cNvPr id="2" name="Marcador de contenido 1"/>
              <p:cNvSpPr>
                <a:spLocks noGrp="1" noRot="1" noChangeAspect="1" noMove="1" noResize="1" noEditPoints="1" noAdjustHandles="1" noChangeArrowheads="1" noChangeShapeType="1" noTextEdit="1"/>
              </p:cNvSpPr>
              <p:nvPr>
                <p:ph idx="1"/>
              </p:nvPr>
            </p:nvSpPr>
            <p:spPr>
              <a:blipFill rotWithShape="0">
                <a:blip r:embed="rId2"/>
                <a:stretch>
                  <a:fillRect l="-71" t="-756"/>
                </a:stretch>
              </a:blipFill>
            </p:spPr>
            <p:txBody>
              <a:bodyPr/>
              <a:lstStyle/>
              <a:p>
                <a:r>
                  <a:rPr lang="es-ES">
                    <a:noFill/>
                  </a:rPr>
                  <a:t> </a:t>
                </a:r>
              </a:p>
            </p:txBody>
          </p:sp>
        </mc:Fallback>
      </mc:AlternateContent>
      <p:sp>
        <p:nvSpPr>
          <p:cNvPr id="3" name="Marcador de pie de página 2"/>
          <p:cNvSpPr>
            <a:spLocks noGrp="1"/>
          </p:cNvSpPr>
          <p:nvPr>
            <p:ph type="ftr" sz="quarter" idx="3"/>
          </p:nvPr>
        </p:nvSpPr>
        <p:spPr/>
        <p:txBody>
          <a:bodyPr/>
          <a:lstStyle/>
          <a:p>
            <a:r>
              <a:rPr lang="es-ES" dirty="0"/>
              <a:t>Topología - 2. Continuidad</a:t>
            </a:r>
          </a:p>
        </p:txBody>
      </p:sp>
      <p:sp>
        <p:nvSpPr>
          <p:cNvPr id="4" name="Título 3"/>
          <p:cNvSpPr>
            <a:spLocks noGrp="1"/>
          </p:cNvSpPr>
          <p:nvPr>
            <p:ph type="title"/>
          </p:nvPr>
        </p:nvSpPr>
        <p:spPr>
          <a:xfrm>
            <a:off x="251518" y="1340768"/>
            <a:ext cx="8605935" cy="720080"/>
          </a:xfrm>
        </p:spPr>
        <p:txBody>
          <a:bodyPr/>
          <a:lstStyle/>
          <a:p>
            <a:r>
              <a:rPr lang="es-ES" dirty="0"/>
              <a:t>Funciones contractivas</a:t>
            </a:r>
          </a:p>
        </p:txBody>
      </p:sp>
    </p:spTree>
    <p:extLst>
      <p:ext uri="{BB962C8B-B14F-4D97-AF65-F5344CB8AC3E}">
        <p14:creationId xmlns:p14="http://schemas.microsoft.com/office/powerpoint/2010/main" val="35366071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p:cNvSpPr>
                <a:spLocks noGrp="1"/>
              </p:cNvSpPr>
              <p:nvPr>
                <p:ph idx="1"/>
              </p:nvPr>
            </p:nvSpPr>
            <p:spPr/>
            <p:txBody>
              <a:bodyPr>
                <a:normAutofit/>
              </a:bodyPr>
              <a:lstStyle/>
              <a:p>
                <a:pPr lvl="1"/>
                <a14:m>
                  <m:oMath xmlns:m="http://schemas.openxmlformats.org/officeDocument/2006/math">
                    <m:r>
                      <a:rPr lang="es-ES" i="1" smtClean="0">
                        <a:latin typeface="Cambria Math" panose="02040503050406030204" pitchFamily="18" charset="0"/>
                      </a:rPr>
                      <m:t>𝑓</m:t>
                    </m:r>
                    <m:d>
                      <m:dPr>
                        <m:ctrlPr>
                          <a:rPr lang="es-ES" i="1">
                            <a:latin typeface="Cambria Math" panose="02040503050406030204" pitchFamily="18" charset="0"/>
                          </a:rPr>
                        </m:ctrlPr>
                      </m:dPr>
                      <m:e>
                        <m:r>
                          <a:rPr lang="es-ES" i="1">
                            <a:latin typeface="Cambria Math" panose="02040503050406030204" pitchFamily="18" charset="0"/>
                          </a:rPr>
                          <m:t>𝑥</m:t>
                        </m:r>
                      </m:e>
                    </m:d>
                    <m:r>
                      <a:rPr lang="es-ES" i="1">
                        <a:latin typeface="Cambria Math" panose="02040503050406030204" pitchFamily="18" charset="0"/>
                      </a:rPr>
                      <m:t>=</m:t>
                    </m:r>
                    <m:r>
                      <a:rPr lang="es-ES" b="0" i="1" smtClean="0">
                        <a:latin typeface="Cambria Math" panose="02040503050406030204" pitchFamily="18" charset="0"/>
                      </a:rPr>
                      <m:t>𝑐𝑜𝑠𝑥</m:t>
                    </m:r>
                    <m:r>
                      <a:rPr lang="es-ES" b="0" i="1" smtClean="0">
                        <a:latin typeface="Cambria Math" panose="02040503050406030204" pitchFamily="18" charset="0"/>
                      </a:rPr>
                      <m:t> </m:t>
                    </m:r>
                    <m:r>
                      <a:rPr lang="es-ES" i="1">
                        <a:latin typeface="Cambria Math" panose="02040503050406030204" pitchFamily="18" charset="0"/>
                      </a:rPr>
                      <m:t>𝑒𝑛</m:t>
                    </m:r>
                    <m:r>
                      <a:rPr lang="es-ES" i="1">
                        <a:latin typeface="Cambria Math" panose="02040503050406030204" pitchFamily="18" charset="0"/>
                      </a:rPr>
                      <m:t> </m:t>
                    </m:r>
                    <m:d>
                      <m:dPr>
                        <m:begChr m:val="["/>
                        <m:endChr m:val="]"/>
                        <m:ctrlPr>
                          <a:rPr lang="es-ES" i="1">
                            <a:latin typeface="Cambria Math" panose="02040503050406030204" pitchFamily="18" charset="0"/>
                          </a:rPr>
                        </m:ctrlPr>
                      </m:dPr>
                      <m:e>
                        <m:r>
                          <a:rPr lang="es-ES" i="1">
                            <a:latin typeface="Cambria Math" panose="02040503050406030204" pitchFamily="18" charset="0"/>
                          </a:rPr>
                          <m:t>0, </m:t>
                        </m:r>
                        <m:r>
                          <a:rPr lang="es-ES" b="0" i="1" smtClean="0">
                            <a:latin typeface="Cambria Math" panose="02040503050406030204" pitchFamily="18" charset="0"/>
                          </a:rPr>
                          <m:t>𝜋</m:t>
                        </m:r>
                        <m:r>
                          <a:rPr lang="es-ES" b="0" i="1" smtClean="0">
                            <a:latin typeface="Cambria Math" panose="02040503050406030204" pitchFamily="18" charset="0"/>
                          </a:rPr>
                          <m:t>/2</m:t>
                        </m:r>
                      </m:e>
                    </m:d>
                  </m:oMath>
                </a14:m>
                <a:endParaRPr lang="es-ES" b="0" i="1" dirty="0">
                  <a:latin typeface="Cambria Math" panose="02040503050406030204" pitchFamily="18" charset="0"/>
                </a:endParaRPr>
              </a:p>
              <a:p>
                <a:pPr lvl="1"/>
                <a14:m>
                  <m:oMath xmlns:m="http://schemas.openxmlformats.org/officeDocument/2006/math">
                    <m:r>
                      <a:rPr lang="es-ES" b="0" i="1" smtClean="0">
                        <a:latin typeface="Cambria Math" panose="02040503050406030204" pitchFamily="18" charset="0"/>
                      </a:rPr>
                      <m:t>𝑓</m:t>
                    </m:r>
                    <m:d>
                      <m:dPr>
                        <m:ctrlPr>
                          <a:rPr lang="es-ES" b="0" i="1" smtClean="0">
                            <a:latin typeface="Cambria Math" panose="02040503050406030204" pitchFamily="18" charset="0"/>
                          </a:rPr>
                        </m:ctrlPr>
                      </m:dPr>
                      <m:e>
                        <m:r>
                          <a:rPr lang="es-ES" b="0" i="1" smtClean="0">
                            <a:latin typeface="Cambria Math" panose="02040503050406030204" pitchFamily="18" charset="0"/>
                          </a:rPr>
                          <m:t>𝑥</m:t>
                        </m:r>
                      </m:e>
                    </m:d>
                    <m:r>
                      <a:rPr lang="es-ES" b="0" i="1" smtClean="0">
                        <a:latin typeface="Cambria Math" panose="02040503050406030204" pitchFamily="18" charset="0"/>
                      </a:rPr>
                      <m:t>=</m:t>
                    </m:r>
                    <m:r>
                      <a:rPr lang="es-ES" b="0" i="1" smtClean="0">
                        <a:latin typeface="Cambria Math" panose="02040503050406030204" pitchFamily="18" charset="0"/>
                      </a:rPr>
                      <m:t>𝑥</m:t>
                    </m:r>
                    <m:r>
                      <a:rPr lang="es-ES" b="0" i="1" smtClean="0">
                        <a:latin typeface="Cambria Math" panose="02040503050406030204" pitchFamily="18" charset="0"/>
                      </a:rPr>
                      <m:t>+</m:t>
                    </m:r>
                    <m:r>
                      <a:rPr lang="es-ES" b="0" i="1" smtClean="0">
                        <a:latin typeface="Cambria Math" panose="02040503050406030204" pitchFamily="18" charset="0"/>
                      </a:rPr>
                      <m:t>𝑠𝑒𝑛𝑥</m:t>
                    </m:r>
                    <m:r>
                      <a:rPr lang="es-ES" b="0" i="1" smtClean="0">
                        <a:latin typeface="Cambria Math" panose="02040503050406030204" pitchFamily="18" charset="0"/>
                      </a:rPr>
                      <m:t> </m:t>
                    </m:r>
                    <m:r>
                      <a:rPr lang="es-ES" b="0" i="1" smtClean="0">
                        <a:latin typeface="Cambria Math" panose="02040503050406030204" pitchFamily="18" charset="0"/>
                      </a:rPr>
                      <m:t>𝑒𝑛</m:t>
                    </m:r>
                    <m:r>
                      <a:rPr lang="es-ES" b="0" i="1" smtClean="0">
                        <a:latin typeface="Cambria Math" panose="02040503050406030204" pitchFamily="18" charset="0"/>
                      </a:rPr>
                      <m:t> </m:t>
                    </m:r>
                    <m:d>
                      <m:dPr>
                        <m:begChr m:val="["/>
                        <m:endChr m:val="]"/>
                        <m:ctrlPr>
                          <a:rPr lang="es-ES" b="0" i="1" smtClean="0">
                            <a:latin typeface="Cambria Math" panose="02040503050406030204" pitchFamily="18" charset="0"/>
                          </a:rPr>
                        </m:ctrlPr>
                      </m:dPr>
                      <m:e>
                        <m:r>
                          <a:rPr lang="es-ES" b="0" i="1" smtClean="0">
                            <a:latin typeface="Cambria Math" panose="02040503050406030204" pitchFamily="18" charset="0"/>
                          </a:rPr>
                          <m:t>0, 2</m:t>
                        </m:r>
                      </m:e>
                    </m:d>
                  </m:oMath>
                </a14:m>
                <a:endParaRPr lang="es-ES" b="0" dirty="0"/>
              </a:p>
              <a:p>
                <a:pPr lvl="1"/>
                <a14:m>
                  <m:oMath xmlns:m="http://schemas.openxmlformats.org/officeDocument/2006/math">
                    <m:r>
                      <a:rPr lang="es-ES" i="1">
                        <a:latin typeface="Cambria Math" panose="02040503050406030204" pitchFamily="18" charset="0"/>
                      </a:rPr>
                      <m:t>𝑓</m:t>
                    </m:r>
                    <m:d>
                      <m:dPr>
                        <m:ctrlPr>
                          <a:rPr lang="es-ES" i="1">
                            <a:latin typeface="Cambria Math" panose="02040503050406030204" pitchFamily="18" charset="0"/>
                          </a:rPr>
                        </m:ctrlPr>
                      </m:dPr>
                      <m:e>
                        <m:r>
                          <a:rPr lang="es-ES" i="1">
                            <a:latin typeface="Cambria Math" panose="02040503050406030204" pitchFamily="18" charset="0"/>
                          </a:rPr>
                          <m:t>𝑥</m:t>
                        </m:r>
                      </m:e>
                    </m:d>
                    <m:r>
                      <a:rPr lang="es-ES" i="1">
                        <a:latin typeface="Cambria Math" panose="02040503050406030204" pitchFamily="18" charset="0"/>
                      </a:rPr>
                      <m:t>=</m:t>
                    </m:r>
                    <m:r>
                      <a:rPr lang="es-ES" i="1">
                        <a:latin typeface="Cambria Math" panose="02040503050406030204" pitchFamily="18" charset="0"/>
                      </a:rPr>
                      <m:t>𝑥</m:t>
                    </m:r>
                    <m:r>
                      <a:rPr lang="es-ES" i="1">
                        <a:latin typeface="Cambria Math" panose="02040503050406030204" pitchFamily="18" charset="0"/>
                      </a:rPr>
                      <m:t>+</m:t>
                    </m:r>
                    <m:r>
                      <a:rPr lang="es-ES" i="1">
                        <a:latin typeface="Cambria Math" panose="02040503050406030204" pitchFamily="18" charset="0"/>
                      </a:rPr>
                      <m:t>𝑠𝑒𝑛𝑥</m:t>
                    </m:r>
                    <m:r>
                      <a:rPr lang="es-ES" i="1">
                        <a:latin typeface="Cambria Math" panose="02040503050406030204" pitchFamily="18" charset="0"/>
                      </a:rPr>
                      <m:t> </m:t>
                    </m:r>
                    <m:r>
                      <a:rPr lang="es-ES" i="1">
                        <a:latin typeface="Cambria Math" panose="02040503050406030204" pitchFamily="18" charset="0"/>
                      </a:rPr>
                      <m:t>𝑒𝑛</m:t>
                    </m:r>
                    <m:r>
                      <a:rPr lang="es-ES" i="1">
                        <a:latin typeface="Cambria Math" panose="02040503050406030204" pitchFamily="18" charset="0"/>
                      </a:rPr>
                      <m:t> [2, 4]</m:t>
                    </m:r>
                  </m:oMath>
                </a14:m>
                <a:endParaRPr lang="es-ES" dirty="0"/>
              </a:p>
              <a:p>
                <a:pPr lvl="1"/>
                <a:endParaRPr lang="es-ES" dirty="0"/>
              </a:p>
            </p:txBody>
          </p:sp>
        </mc:Choice>
        <mc:Fallback xmlns="">
          <p:sp>
            <p:nvSpPr>
              <p:cNvPr id="2" name="Marcador de contenido 1"/>
              <p:cNvSpPr>
                <a:spLocks noGrp="1" noRot="1" noChangeAspect="1" noMove="1" noResize="1" noEditPoints="1" noAdjustHandles="1" noChangeArrowheads="1" noChangeShapeType="1" noTextEdit="1"/>
              </p:cNvSpPr>
              <p:nvPr>
                <p:ph idx="1"/>
              </p:nvPr>
            </p:nvSpPr>
            <p:spPr>
              <a:blipFill rotWithShape="0">
                <a:blip r:embed="rId2"/>
                <a:stretch>
                  <a:fillRect t="-303"/>
                </a:stretch>
              </a:blipFill>
            </p:spPr>
            <p:txBody>
              <a:bodyPr/>
              <a:lstStyle/>
              <a:p>
                <a:r>
                  <a:rPr lang="es-ES">
                    <a:noFill/>
                  </a:rPr>
                  <a:t> </a:t>
                </a:r>
              </a:p>
            </p:txBody>
          </p:sp>
        </mc:Fallback>
      </mc:AlternateContent>
      <p:sp>
        <p:nvSpPr>
          <p:cNvPr id="3" name="Marcador de pie de página 2"/>
          <p:cNvSpPr>
            <a:spLocks noGrp="1"/>
          </p:cNvSpPr>
          <p:nvPr>
            <p:ph type="ftr" sz="quarter" idx="3"/>
          </p:nvPr>
        </p:nvSpPr>
        <p:spPr/>
        <p:txBody>
          <a:bodyPr/>
          <a:lstStyle/>
          <a:p>
            <a:r>
              <a:rPr lang="es-ES" dirty="0"/>
              <a:t>Topología - 2. Continuidad</a:t>
            </a:r>
          </a:p>
        </p:txBody>
      </p:sp>
      <p:sp>
        <p:nvSpPr>
          <p:cNvPr id="4" name="Título 3"/>
          <p:cNvSpPr>
            <a:spLocks noGrp="1"/>
          </p:cNvSpPr>
          <p:nvPr>
            <p:ph type="title"/>
          </p:nvPr>
        </p:nvSpPr>
        <p:spPr>
          <a:xfrm>
            <a:off x="251518" y="1340768"/>
            <a:ext cx="8605935" cy="720080"/>
          </a:xfrm>
        </p:spPr>
        <p:txBody>
          <a:bodyPr/>
          <a:lstStyle/>
          <a:p>
            <a:r>
              <a:rPr lang="es-ES" dirty="0"/>
              <a:t>¿Son contractivas?</a:t>
            </a:r>
          </a:p>
        </p:txBody>
      </p:sp>
    </p:spTree>
    <p:extLst>
      <p:ext uri="{BB962C8B-B14F-4D97-AF65-F5344CB8AC3E}">
        <p14:creationId xmlns:p14="http://schemas.microsoft.com/office/powerpoint/2010/main" val="1323246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p:cNvSpPr>
                <a:spLocks noGrp="1"/>
              </p:cNvSpPr>
              <p:nvPr>
                <p:ph idx="1"/>
              </p:nvPr>
            </p:nvSpPr>
            <p:spPr/>
            <p:txBody>
              <a:bodyPr>
                <a:normAutofit/>
              </a:bodyPr>
              <a:lstStyle/>
              <a:p>
                <a14:m>
                  <m:oMath xmlns:m="http://schemas.openxmlformats.org/officeDocument/2006/math">
                    <m:r>
                      <a:rPr lang="es-ES" sz="2400" b="0" i="1" smtClean="0">
                        <a:latin typeface="Cambria Math" panose="02040503050406030204" pitchFamily="18" charset="0"/>
                      </a:rPr>
                      <m:t>ℝ</m:t>
                    </m:r>
                  </m:oMath>
                </a14:m>
                <a:endParaRPr lang="es-ES" sz="2400" b="0" dirty="0"/>
              </a:p>
              <a:p>
                <a:r>
                  <a:rPr lang="es-ES" sz="2400" dirty="0"/>
                  <a:t>Respuesta: intervalo abierto </a:t>
                </a:r>
                <a14:m>
                  <m:oMath xmlns:m="http://schemas.openxmlformats.org/officeDocument/2006/math">
                    <m:r>
                      <a:rPr lang="es-ES" sz="2400" b="0" i="1" smtClean="0">
                        <a:latin typeface="Cambria Math" panose="02040503050406030204" pitchFamily="18" charset="0"/>
                      </a:rPr>
                      <m:t>(</m:t>
                    </m:r>
                    <m:r>
                      <a:rPr lang="es-ES" sz="2400" b="0" i="1" smtClean="0">
                        <a:latin typeface="Cambria Math" panose="02040503050406030204" pitchFamily="18" charset="0"/>
                      </a:rPr>
                      <m:t>𝑥</m:t>
                    </m:r>
                    <m:r>
                      <a:rPr lang="es-ES" sz="2400" b="0" i="1" smtClean="0">
                        <a:latin typeface="Cambria Math" panose="02040503050406030204" pitchFamily="18" charset="0"/>
                      </a:rPr>
                      <m:t>−1,</m:t>
                    </m:r>
                    <m:r>
                      <a:rPr lang="es-ES" sz="2400" b="0" i="1" smtClean="0">
                        <a:latin typeface="Cambria Math" panose="02040503050406030204" pitchFamily="18" charset="0"/>
                      </a:rPr>
                      <m:t>𝑥</m:t>
                    </m:r>
                    <m:r>
                      <a:rPr lang="es-ES" sz="2400" b="0" i="1" smtClean="0">
                        <a:latin typeface="Cambria Math" panose="02040503050406030204" pitchFamily="18" charset="0"/>
                      </a:rPr>
                      <m:t>+1)</m:t>
                    </m:r>
                  </m:oMath>
                </a14:m>
                <a:endParaRPr lang="es-ES" sz="2400" b="0" dirty="0"/>
              </a:p>
              <a:p>
                <a14:m>
                  <m:oMath xmlns:m="http://schemas.openxmlformats.org/officeDocument/2006/math">
                    <m:sSup>
                      <m:sSupPr>
                        <m:ctrlPr>
                          <a:rPr lang="es-ES" sz="2400" b="0" i="1" smtClean="0">
                            <a:latin typeface="Cambria Math" panose="02040503050406030204" pitchFamily="18" charset="0"/>
                          </a:rPr>
                        </m:ctrlPr>
                      </m:sSupPr>
                      <m:e>
                        <m:r>
                          <a:rPr lang="es-ES" sz="2400" i="1">
                            <a:latin typeface="Cambria Math" panose="02040503050406030204" pitchFamily="18" charset="0"/>
                          </a:rPr>
                          <m:t>ℝ</m:t>
                        </m:r>
                      </m:e>
                      <m:sup>
                        <m:r>
                          <a:rPr lang="es-ES" sz="2400" b="0" i="1" smtClean="0">
                            <a:latin typeface="Cambria Math" panose="02040503050406030204" pitchFamily="18" charset="0"/>
                          </a:rPr>
                          <m:t>2</m:t>
                        </m:r>
                      </m:sup>
                    </m:sSup>
                  </m:oMath>
                </a14:m>
                <a:endParaRPr lang="es-ES" sz="2400" b="0" dirty="0"/>
              </a:p>
              <a:p>
                <a:r>
                  <a:rPr lang="es-ES" sz="2400" dirty="0"/>
                  <a:t>Respuesta: círculo abierto de radio uno</a:t>
                </a:r>
                <a:endParaRPr lang="es-ES" sz="2400" b="0" dirty="0"/>
              </a:p>
              <a:p>
                <a14:m>
                  <m:oMath xmlns:m="http://schemas.openxmlformats.org/officeDocument/2006/math">
                    <m:sSup>
                      <m:sSupPr>
                        <m:ctrlPr>
                          <a:rPr lang="es-ES" sz="2400" b="0" i="1" smtClean="0">
                            <a:latin typeface="Cambria Math" panose="02040503050406030204" pitchFamily="18" charset="0"/>
                          </a:rPr>
                        </m:ctrlPr>
                      </m:sSupPr>
                      <m:e>
                        <m:r>
                          <a:rPr lang="es-ES" sz="2400" i="1">
                            <a:latin typeface="Cambria Math" panose="02040503050406030204" pitchFamily="18" charset="0"/>
                          </a:rPr>
                          <m:t>ℝ</m:t>
                        </m:r>
                      </m:e>
                      <m:sup>
                        <m:r>
                          <a:rPr lang="es-ES" sz="2400" b="0" i="1" smtClean="0">
                            <a:latin typeface="Cambria Math" panose="02040503050406030204" pitchFamily="18" charset="0"/>
                          </a:rPr>
                          <m:t>3</m:t>
                        </m:r>
                      </m:sup>
                    </m:sSup>
                  </m:oMath>
                </a14:m>
                <a:endParaRPr lang="es-ES" sz="2400" dirty="0"/>
              </a:p>
            </p:txBody>
          </p:sp>
        </mc:Choice>
        <mc:Fallback xmlns="">
          <p:sp>
            <p:nvSpPr>
              <p:cNvPr id="2" name="Marcador de contenido 1"/>
              <p:cNvSpPr>
                <a:spLocks noGrp="1" noRot="1" noChangeAspect="1" noMove="1" noResize="1" noEditPoints="1" noAdjustHandles="1" noChangeArrowheads="1" noChangeShapeType="1" noTextEdit="1"/>
              </p:cNvSpPr>
              <p:nvPr>
                <p:ph idx="1"/>
              </p:nvPr>
            </p:nvSpPr>
            <p:spPr>
              <a:blipFill rotWithShape="0">
                <a:blip r:embed="rId2"/>
                <a:stretch>
                  <a:fillRect l="-354" t="-454"/>
                </a:stretch>
              </a:blipFill>
            </p:spPr>
            <p:txBody>
              <a:bodyPr/>
              <a:lstStyle/>
              <a:p>
                <a:r>
                  <a:rPr lang="es-ES">
                    <a:noFill/>
                  </a:rPr>
                  <a:t> </a:t>
                </a:r>
              </a:p>
            </p:txBody>
          </p:sp>
        </mc:Fallback>
      </mc:AlternateContent>
      <p:sp>
        <p:nvSpPr>
          <p:cNvPr id="3" name="Marcador de pie de página 2"/>
          <p:cNvSpPr>
            <a:spLocks noGrp="1"/>
          </p:cNvSpPr>
          <p:nvPr>
            <p:ph type="ftr" sz="quarter" idx="3"/>
          </p:nvPr>
        </p:nvSpPr>
        <p:spPr/>
        <p:txBody>
          <a:bodyPr/>
          <a:lstStyle/>
          <a:p>
            <a:r>
              <a:rPr lang="es-ES" dirty="0"/>
              <a:t>Topología - 2. Continuidad</a:t>
            </a:r>
          </a:p>
        </p:txBody>
      </p:sp>
      <mc:AlternateContent xmlns:mc="http://schemas.openxmlformats.org/markup-compatibility/2006" xmlns:a14="http://schemas.microsoft.com/office/drawing/2010/main">
        <mc:Choice Requires="a14">
          <p:sp>
            <p:nvSpPr>
              <p:cNvPr id="4" name="Título 3"/>
              <p:cNvSpPr>
                <a:spLocks noGrp="1"/>
              </p:cNvSpPr>
              <p:nvPr>
                <p:ph type="title"/>
              </p:nvPr>
            </p:nvSpPr>
            <p:spPr/>
            <p:txBody>
              <a:bodyPr/>
              <a:lstStyle/>
              <a:p>
                <a:r>
                  <a:rPr lang="es-ES" dirty="0"/>
                  <a:t>¿Qué es una bola abierta de radio 1 en torno al punto </a:t>
                </a:r>
                <a14:m>
                  <m:oMath xmlns:m="http://schemas.openxmlformats.org/officeDocument/2006/math">
                    <m:r>
                      <a:rPr lang="es-ES" i="1">
                        <a:latin typeface="Cambria Math" panose="02040503050406030204" pitchFamily="18" charset="0"/>
                      </a:rPr>
                      <m:t>𝑥</m:t>
                    </m:r>
                  </m:oMath>
                </a14:m>
                <a:r>
                  <a:rPr lang="es-ES" dirty="0"/>
                  <a:t> en</a:t>
                </a:r>
              </a:p>
            </p:txBody>
          </p:sp>
        </mc:Choice>
        <mc:Fallback xmlns="">
          <p:sp>
            <p:nvSpPr>
              <p:cNvPr id="4" name="Título 3"/>
              <p:cNvSpPr>
                <a:spLocks noGrp="1" noRot="1" noChangeAspect="1" noMove="1" noResize="1" noEditPoints="1" noAdjustHandles="1" noChangeArrowheads="1" noChangeShapeType="1" noTextEdit="1"/>
              </p:cNvSpPr>
              <p:nvPr>
                <p:ph type="title"/>
              </p:nvPr>
            </p:nvSpPr>
            <p:spPr>
              <a:blipFill rotWithShape="0">
                <a:blip r:embed="rId3"/>
                <a:stretch>
                  <a:fillRect l="-1416" t="-24576" b="-39831"/>
                </a:stretch>
              </a:blipFill>
            </p:spPr>
            <p:txBody>
              <a:bodyPr/>
              <a:lstStyle/>
              <a:p>
                <a:r>
                  <a:rPr lang="es-ES">
                    <a:noFill/>
                  </a:rPr>
                  <a:t> </a:t>
                </a:r>
              </a:p>
            </p:txBody>
          </p:sp>
        </mc:Fallback>
      </mc:AlternateContent>
      <p:sp>
        <p:nvSpPr>
          <p:cNvPr id="7" name="Elipse 6"/>
          <p:cNvSpPr/>
          <p:nvPr/>
        </p:nvSpPr>
        <p:spPr>
          <a:xfrm>
            <a:off x="6804248" y="4149080"/>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grpSp>
        <p:nvGrpSpPr>
          <p:cNvPr id="9" name="Grupo 8"/>
          <p:cNvGrpSpPr/>
          <p:nvPr/>
        </p:nvGrpSpPr>
        <p:grpSpPr>
          <a:xfrm>
            <a:off x="6372200" y="3717032"/>
            <a:ext cx="864096" cy="864096"/>
            <a:chOff x="6372200" y="3717032"/>
            <a:chExt cx="864096" cy="864096"/>
          </a:xfrm>
        </p:grpSpPr>
        <p:sp>
          <p:nvSpPr>
            <p:cNvPr id="6" name="Elipse 5"/>
            <p:cNvSpPr/>
            <p:nvPr/>
          </p:nvSpPr>
          <p:spPr>
            <a:xfrm>
              <a:off x="6372200" y="3717032"/>
              <a:ext cx="864096"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mc:AlternateContent xmlns:mc="http://schemas.openxmlformats.org/markup-compatibility/2006" xmlns:a14="http://schemas.microsoft.com/office/drawing/2010/main">
          <mc:Choice Requires="a14">
            <p:sp>
              <p:nvSpPr>
                <p:cNvPr id="8" name="CuadroTexto 7"/>
                <p:cNvSpPr txBox="1"/>
                <p:nvPr/>
              </p:nvSpPr>
              <p:spPr>
                <a:xfrm>
                  <a:off x="6567841" y="3849821"/>
                  <a:ext cx="28803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i="1">
                            <a:latin typeface="Cambria Math" panose="02040503050406030204" pitchFamily="18" charset="0"/>
                          </a:rPr>
                          <m:t>𝑥</m:t>
                        </m:r>
                      </m:oMath>
                    </m:oMathPara>
                  </a14:m>
                  <a:endParaRPr lang="es-ES" dirty="0"/>
                </a:p>
              </p:txBody>
            </p:sp>
          </mc:Choice>
          <mc:Fallback xmlns="">
            <p:sp>
              <p:nvSpPr>
                <p:cNvPr id="8" name="CuadroTexto 7"/>
                <p:cNvSpPr txBox="1">
                  <a:spLocks noRot="1" noChangeAspect="1" noMove="1" noResize="1" noEditPoints="1" noAdjustHandles="1" noChangeArrowheads="1" noChangeShapeType="1" noTextEdit="1"/>
                </p:cNvSpPr>
                <p:nvPr/>
              </p:nvSpPr>
              <p:spPr>
                <a:xfrm>
                  <a:off x="6567841" y="3849821"/>
                  <a:ext cx="288032" cy="369332"/>
                </a:xfrm>
                <a:prstGeom prst="rect">
                  <a:avLst/>
                </a:prstGeom>
                <a:blipFill rotWithShape="0">
                  <a:blip r:embed="rId4"/>
                  <a:stretch>
                    <a:fillRect/>
                  </a:stretch>
                </a:blipFill>
              </p:spPr>
              <p:txBody>
                <a:bodyPr/>
                <a:lstStyle/>
                <a:p>
                  <a:r>
                    <a:rPr lang="es-ES">
                      <a:noFill/>
                    </a:rPr>
                    <a:t> </a:t>
                  </a:r>
                </a:p>
              </p:txBody>
            </p:sp>
          </mc:Fallback>
        </mc:AlternateContent>
      </p:grpSp>
    </p:spTree>
    <p:extLst>
      <p:ext uri="{BB962C8B-B14F-4D97-AF65-F5344CB8AC3E}">
        <p14:creationId xmlns:p14="http://schemas.microsoft.com/office/powerpoint/2010/main" val="2320430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5" name="Marcador de contenido 4"/>
              <p:cNvGraphicFramePr>
                <a:graphicFrameLocks noGrp="1"/>
              </p:cNvGraphicFramePr>
              <p:nvPr>
                <p:ph idx="1"/>
                <p:extLst>
                  <p:ext uri="{D42A27DB-BD31-4B8C-83A1-F6EECF244321}">
                    <p14:modId xmlns:p14="http://schemas.microsoft.com/office/powerpoint/2010/main" val="1267117876"/>
                  </p:ext>
                </p:extLst>
              </p:nvPr>
            </p:nvGraphicFramePr>
            <p:xfrm>
              <a:off x="251519" y="2276873"/>
              <a:ext cx="8605935" cy="4032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5" name="Marcador de contenido 4"/>
              <p:cNvGraphicFramePr>
                <a:graphicFrameLocks noGrp="1"/>
              </p:cNvGraphicFramePr>
              <p:nvPr>
                <p:ph idx="1"/>
                <p:extLst>
                  <p:ext uri="{D42A27DB-BD31-4B8C-83A1-F6EECF244321}">
                    <p14:modId xmlns:p14="http://schemas.microsoft.com/office/powerpoint/2010/main" val="1267117876"/>
                  </p:ext>
                </p:extLst>
              </p:nvPr>
            </p:nvGraphicFramePr>
            <p:xfrm>
              <a:off x="251519" y="2276873"/>
              <a:ext cx="8605935" cy="40324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3" name="Marcador de pie de página 2"/>
          <p:cNvSpPr>
            <a:spLocks noGrp="1"/>
          </p:cNvSpPr>
          <p:nvPr>
            <p:ph type="ftr" sz="quarter" idx="3"/>
          </p:nvPr>
        </p:nvSpPr>
        <p:spPr/>
        <p:txBody>
          <a:bodyPr/>
          <a:lstStyle/>
          <a:p>
            <a:r>
              <a:rPr lang="es-ES" dirty="0"/>
              <a:t>Topología - 2. Continuidad</a:t>
            </a:r>
          </a:p>
        </p:txBody>
      </p:sp>
      <p:sp>
        <p:nvSpPr>
          <p:cNvPr id="4" name="Título 3"/>
          <p:cNvSpPr>
            <a:spLocks noGrp="1"/>
          </p:cNvSpPr>
          <p:nvPr>
            <p:ph type="title"/>
          </p:nvPr>
        </p:nvSpPr>
        <p:spPr>
          <a:xfrm>
            <a:off x="251518" y="1340768"/>
            <a:ext cx="8605935" cy="720080"/>
          </a:xfrm>
        </p:spPr>
        <p:txBody>
          <a:bodyPr/>
          <a:lstStyle/>
          <a:p>
            <a:r>
              <a:rPr lang="es-ES" dirty="0"/>
              <a:t>Punto fijo</a:t>
            </a:r>
          </a:p>
        </p:txBody>
      </p:sp>
    </p:spTree>
    <p:extLst>
      <p:ext uri="{BB962C8B-B14F-4D97-AF65-F5344CB8AC3E}">
        <p14:creationId xmlns:p14="http://schemas.microsoft.com/office/powerpoint/2010/main" val="22168830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p:cNvSpPr>
                <a:spLocks noGrp="1"/>
              </p:cNvSpPr>
              <p:nvPr>
                <p:ph idx="1"/>
              </p:nvPr>
            </p:nvSpPr>
            <p:spPr/>
            <p:txBody>
              <a:bodyPr>
                <a:normAutofit/>
              </a:bodyPr>
              <a:lstStyle/>
              <a:p>
                <a:r>
                  <a:rPr lang="es-ES" dirty="0"/>
                  <a:t> </a:t>
                </a:r>
                <a14:m>
                  <m:oMath xmlns:m="http://schemas.openxmlformats.org/officeDocument/2006/math">
                    <m:r>
                      <a:rPr lang="es-ES" i="1">
                        <a:latin typeface="Cambria Math" panose="02040503050406030204" pitchFamily="18" charset="0"/>
                      </a:rPr>
                      <m:t>𝑓</m:t>
                    </m:r>
                    <m:r>
                      <a:rPr lang="es-ES" i="1">
                        <a:latin typeface="Cambria Math" panose="02040503050406030204" pitchFamily="18" charset="0"/>
                      </a:rPr>
                      <m:t>:</m:t>
                    </m:r>
                    <m:d>
                      <m:dPr>
                        <m:begChr m:val="["/>
                        <m:endChr m:val="]"/>
                        <m:ctrlPr>
                          <a:rPr lang="es-ES" b="0" i="1" smtClean="0">
                            <a:latin typeface="Cambria Math" panose="02040503050406030204" pitchFamily="18" charset="0"/>
                          </a:rPr>
                        </m:ctrlPr>
                      </m:dPr>
                      <m:e>
                        <m:r>
                          <a:rPr lang="es-ES" b="0" i="1" smtClean="0">
                            <a:latin typeface="Cambria Math" panose="02040503050406030204" pitchFamily="18" charset="0"/>
                          </a:rPr>
                          <m:t>0;1</m:t>
                        </m:r>
                      </m:e>
                    </m:d>
                    <m:r>
                      <a:rPr lang="es-ES" i="1">
                        <a:latin typeface="Cambria Math" panose="02040503050406030204" pitchFamily="18" charset="0"/>
                        <a:ea typeface="Cambria Math" panose="02040503050406030204" pitchFamily="18" charset="0"/>
                      </a:rPr>
                      <m:t>→</m:t>
                    </m:r>
                    <m:d>
                      <m:dPr>
                        <m:begChr m:val="["/>
                        <m:endChr m:val="]"/>
                        <m:ctrlPr>
                          <a:rPr lang="es-ES" b="0" i="1" smtClean="0">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0;1</m:t>
                        </m:r>
                      </m:e>
                    </m:d>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𝑓</m:t>
                    </m:r>
                    <m:d>
                      <m:dPr>
                        <m:ctrlPr>
                          <a:rPr lang="es-ES" b="0" i="1" smtClean="0">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𝑥</m:t>
                        </m:r>
                      </m:e>
                    </m:d>
                    <m:r>
                      <a:rPr lang="es-ES" b="0" i="1" smtClean="0">
                        <a:latin typeface="Cambria Math" panose="02040503050406030204" pitchFamily="18" charset="0"/>
                        <a:ea typeface="Cambria Math" panose="02040503050406030204" pitchFamily="18" charset="0"/>
                      </a:rPr>
                      <m:t>=4(</m:t>
                    </m:r>
                    <m:r>
                      <a:rPr lang="es-ES" b="0" i="1" smtClean="0">
                        <a:latin typeface="Cambria Math" panose="02040503050406030204" pitchFamily="18" charset="0"/>
                        <a:ea typeface="Cambria Math" panose="02040503050406030204" pitchFamily="18" charset="0"/>
                      </a:rPr>
                      <m:t>𝑥</m:t>
                    </m:r>
                    <m:r>
                      <a:rPr lang="es-ES" b="0" i="1" smtClean="0">
                        <a:latin typeface="Cambria Math" panose="02040503050406030204" pitchFamily="18" charset="0"/>
                        <a:ea typeface="Cambria Math" panose="02040503050406030204" pitchFamily="18" charset="0"/>
                      </a:rPr>
                      <m:t>−</m:t>
                    </m:r>
                    <m:sSup>
                      <m:sSupPr>
                        <m:ctrlPr>
                          <a:rPr lang="es-ES" b="0" i="1" smtClean="0">
                            <a:latin typeface="Cambria Math" panose="02040503050406030204" pitchFamily="18" charset="0"/>
                            <a:ea typeface="Cambria Math" panose="02040503050406030204" pitchFamily="18" charset="0"/>
                          </a:rPr>
                        </m:ctrlPr>
                      </m:sSupPr>
                      <m:e>
                        <m:r>
                          <a:rPr lang="es-ES" b="0" i="1" smtClean="0">
                            <a:latin typeface="Cambria Math" panose="02040503050406030204" pitchFamily="18" charset="0"/>
                            <a:ea typeface="Cambria Math" panose="02040503050406030204" pitchFamily="18" charset="0"/>
                          </a:rPr>
                          <m:t>𝑥</m:t>
                        </m:r>
                      </m:e>
                      <m:sup>
                        <m:r>
                          <a:rPr lang="es-ES" b="0" i="1" smtClean="0">
                            <a:latin typeface="Cambria Math" panose="02040503050406030204" pitchFamily="18" charset="0"/>
                            <a:ea typeface="Cambria Math" panose="02040503050406030204" pitchFamily="18" charset="0"/>
                          </a:rPr>
                          <m:t>2</m:t>
                        </m:r>
                      </m:sup>
                    </m:sSup>
                    <m:r>
                      <a:rPr lang="es-ES" b="0" i="1" smtClean="0">
                        <a:latin typeface="Cambria Math" panose="02040503050406030204" pitchFamily="18" charset="0"/>
                        <a:ea typeface="Cambria Math" panose="02040503050406030204" pitchFamily="18" charset="0"/>
                      </a:rPr>
                      <m:t>)</m:t>
                    </m:r>
                  </m:oMath>
                </a14:m>
                <a:r>
                  <a:rPr lang="es-ES" dirty="0"/>
                  <a:t> </a:t>
                </a:r>
              </a:p>
              <a:p>
                <a:r>
                  <a:rPr lang="es-ES" dirty="0"/>
                  <a:t> </a:t>
                </a:r>
                <a14:m>
                  <m:oMath xmlns:m="http://schemas.openxmlformats.org/officeDocument/2006/math">
                    <m:r>
                      <a:rPr lang="es-ES" i="1">
                        <a:latin typeface="Cambria Math" panose="02040503050406030204" pitchFamily="18" charset="0"/>
                      </a:rPr>
                      <m:t>𝑓</m:t>
                    </m:r>
                    <m:r>
                      <a:rPr lang="es-ES" i="1">
                        <a:latin typeface="Cambria Math" panose="02040503050406030204" pitchFamily="18" charset="0"/>
                      </a:rPr>
                      <m:t>:(0;1)→(0;1) </m:t>
                    </m:r>
                    <m:r>
                      <a:rPr lang="es-ES" i="1">
                        <a:latin typeface="Cambria Math" panose="02040503050406030204" pitchFamily="18" charset="0"/>
                        <a:ea typeface="Cambria Math" panose="02040503050406030204" pitchFamily="18" charset="0"/>
                      </a:rPr>
                      <m:t>𝑓</m:t>
                    </m:r>
                    <m:d>
                      <m:dPr>
                        <m:ctrlPr>
                          <a:rPr lang="es-ES" i="1">
                            <a:latin typeface="Cambria Math" panose="02040503050406030204" pitchFamily="18" charset="0"/>
                            <a:ea typeface="Cambria Math" panose="02040503050406030204" pitchFamily="18" charset="0"/>
                          </a:rPr>
                        </m:ctrlPr>
                      </m:dPr>
                      <m:e>
                        <m:r>
                          <a:rPr lang="es-ES" i="1">
                            <a:latin typeface="Cambria Math" panose="02040503050406030204" pitchFamily="18" charset="0"/>
                            <a:ea typeface="Cambria Math" panose="02040503050406030204" pitchFamily="18" charset="0"/>
                          </a:rPr>
                          <m:t>𝑥</m:t>
                        </m:r>
                      </m:e>
                    </m:d>
                    <m:r>
                      <a:rPr lang="es-ES" i="1">
                        <a:latin typeface="Cambria Math" panose="02040503050406030204" pitchFamily="18" charset="0"/>
                        <a:ea typeface="Cambria Math" panose="02040503050406030204" pitchFamily="18" charset="0"/>
                      </a:rPr>
                      <m:t>=</m:t>
                    </m:r>
                    <m:sSup>
                      <m:sSupPr>
                        <m:ctrlPr>
                          <a:rPr lang="es-ES" b="0" i="1" smtClean="0">
                            <a:latin typeface="Cambria Math" panose="02040503050406030204" pitchFamily="18" charset="0"/>
                            <a:ea typeface="Cambria Math" panose="02040503050406030204" pitchFamily="18" charset="0"/>
                          </a:rPr>
                        </m:ctrlPr>
                      </m:sSupPr>
                      <m:e>
                        <m:r>
                          <a:rPr lang="es-ES" b="0" i="1" smtClean="0">
                            <a:latin typeface="Cambria Math" panose="02040503050406030204" pitchFamily="18" charset="0"/>
                            <a:ea typeface="Cambria Math" panose="02040503050406030204" pitchFamily="18" charset="0"/>
                          </a:rPr>
                          <m:t>𝑥</m:t>
                        </m:r>
                      </m:e>
                      <m:sup>
                        <m:r>
                          <a:rPr lang="es-ES" b="0" i="1" smtClean="0">
                            <a:latin typeface="Cambria Math" panose="02040503050406030204" pitchFamily="18" charset="0"/>
                            <a:ea typeface="Cambria Math" panose="02040503050406030204" pitchFamily="18" charset="0"/>
                          </a:rPr>
                          <m:t>2</m:t>
                        </m:r>
                      </m:sup>
                    </m:sSup>
                  </m:oMath>
                </a14:m>
                <a:r>
                  <a:rPr lang="es-ES" dirty="0"/>
                  <a:t> </a:t>
                </a:r>
              </a:p>
              <a:p>
                <a:r>
                  <a:rPr lang="es-ES" dirty="0"/>
                  <a:t> </a:t>
                </a:r>
                <a14:m>
                  <m:oMath xmlns:m="http://schemas.openxmlformats.org/officeDocument/2006/math">
                    <m:r>
                      <a:rPr lang="es-ES" i="1">
                        <a:latin typeface="Cambria Math" panose="02040503050406030204" pitchFamily="18" charset="0"/>
                      </a:rPr>
                      <m:t>𝑓</m:t>
                    </m:r>
                    <m:r>
                      <a:rPr lang="es-ES" b="0" i="1" smtClean="0">
                        <a:latin typeface="Cambria Math" panose="02040503050406030204" pitchFamily="18" charset="0"/>
                      </a:rPr>
                      <m:t>:</m:t>
                    </m:r>
                    <m:sSup>
                      <m:sSupPr>
                        <m:ctrlPr>
                          <a:rPr lang="es-ES" b="0" i="1" smtClean="0">
                            <a:latin typeface="Cambria Math" panose="02040503050406030204" pitchFamily="18" charset="0"/>
                          </a:rPr>
                        </m:ctrlPr>
                      </m:sSupPr>
                      <m:e>
                        <m:r>
                          <a:rPr lang="es-ES" b="0" i="1" smtClean="0">
                            <a:latin typeface="Cambria Math" panose="02040503050406030204" pitchFamily="18" charset="0"/>
                          </a:rPr>
                          <m:t> </m:t>
                        </m:r>
                        <m:r>
                          <a:rPr lang="es-ES" b="0" i="1" smtClean="0">
                            <a:latin typeface="Cambria Math" panose="02040503050406030204" pitchFamily="18" charset="0"/>
                          </a:rPr>
                          <m:t>ℝ</m:t>
                        </m:r>
                        <m:r>
                          <a:rPr lang="es-ES" b="0" i="1" smtClean="0">
                            <a:latin typeface="Cambria Math" panose="02040503050406030204" pitchFamily="18" charset="0"/>
                          </a:rPr>
                          <m:t>→</m:t>
                        </m:r>
                        <m:r>
                          <a:rPr lang="es-ES" i="1">
                            <a:latin typeface="Cambria Math" panose="02040503050406030204" pitchFamily="18" charset="0"/>
                          </a:rPr>
                          <m:t>ℝ</m:t>
                        </m:r>
                        <m:r>
                          <a:rPr lang="es-ES" b="0" i="1" smtClean="0">
                            <a:latin typeface="Cambria Math" panose="02040503050406030204" pitchFamily="18" charset="0"/>
                          </a:rPr>
                          <m:t>   </m:t>
                        </m:r>
                        <m:r>
                          <a:rPr lang="es-ES" b="0" i="1" smtClean="0">
                            <a:latin typeface="Cambria Math" panose="02040503050406030204" pitchFamily="18" charset="0"/>
                          </a:rPr>
                          <m:t>𝑓</m:t>
                        </m:r>
                        <m:d>
                          <m:dPr>
                            <m:ctrlPr>
                              <a:rPr lang="es-ES" b="0" i="1" smtClean="0">
                                <a:latin typeface="Cambria Math" panose="02040503050406030204" pitchFamily="18" charset="0"/>
                              </a:rPr>
                            </m:ctrlPr>
                          </m:dPr>
                          <m:e>
                            <m:r>
                              <a:rPr lang="es-ES" b="0" i="1" smtClean="0">
                                <a:latin typeface="Cambria Math" panose="02040503050406030204" pitchFamily="18" charset="0"/>
                              </a:rPr>
                              <m:t>𝑥</m:t>
                            </m:r>
                          </m:e>
                        </m:d>
                        <m:r>
                          <a:rPr lang="es-ES" b="0" i="1" smtClean="0">
                            <a:latin typeface="Cambria Math" panose="02040503050406030204" pitchFamily="18" charset="0"/>
                          </a:rPr>
                          <m:t>=</m:t>
                        </m:r>
                        <m:r>
                          <a:rPr lang="es-ES" b="0" i="1" smtClean="0">
                            <a:latin typeface="Cambria Math" panose="02040503050406030204" pitchFamily="18" charset="0"/>
                          </a:rPr>
                          <m:t>𝑥</m:t>
                        </m:r>
                      </m:e>
                      <m:sup>
                        <m:r>
                          <a:rPr lang="es-ES" b="0" i="1" smtClean="0">
                            <a:latin typeface="Cambria Math" panose="02040503050406030204" pitchFamily="18" charset="0"/>
                          </a:rPr>
                          <m:t>2</m:t>
                        </m:r>
                      </m:sup>
                    </m:sSup>
                    <m:r>
                      <a:rPr lang="es-ES" b="0" i="1" smtClean="0">
                        <a:latin typeface="Cambria Math" panose="02040503050406030204" pitchFamily="18" charset="0"/>
                      </a:rPr>
                      <m:t>−</m:t>
                    </m:r>
                    <m:r>
                      <a:rPr lang="es-ES" b="0" i="1" smtClean="0">
                        <a:latin typeface="Cambria Math" panose="02040503050406030204" pitchFamily="18" charset="0"/>
                      </a:rPr>
                      <m:t>𝑐𝑜𝑠𝑥</m:t>
                    </m:r>
                  </m:oMath>
                </a14:m>
                <a:endParaRPr lang="es-ES" dirty="0"/>
              </a:p>
              <a:p>
                <a:endParaRPr lang="es-ES" dirty="0"/>
              </a:p>
            </p:txBody>
          </p:sp>
        </mc:Choice>
        <mc:Fallback xmlns="">
          <p:sp>
            <p:nvSpPr>
              <p:cNvPr id="2" name="Marcador de contenido 1"/>
              <p:cNvSpPr>
                <a:spLocks noGrp="1" noRot="1" noChangeAspect="1" noMove="1" noResize="1" noEditPoints="1" noAdjustHandles="1" noChangeArrowheads="1" noChangeShapeType="1" noTextEdit="1"/>
              </p:cNvSpPr>
              <p:nvPr>
                <p:ph idx="1"/>
              </p:nvPr>
            </p:nvSpPr>
            <p:spPr>
              <a:blipFill rotWithShape="0">
                <a:blip r:embed="rId2"/>
                <a:stretch>
                  <a:fillRect l="-71" t="-303"/>
                </a:stretch>
              </a:blipFill>
            </p:spPr>
            <p:txBody>
              <a:bodyPr/>
              <a:lstStyle/>
              <a:p>
                <a:r>
                  <a:rPr lang="es-ES">
                    <a:noFill/>
                  </a:rPr>
                  <a:t> </a:t>
                </a:r>
              </a:p>
            </p:txBody>
          </p:sp>
        </mc:Fallback>
      </mc:AlternateContent>
      <p:sp>
        <p:nvSpPr>
          <p:cNvPr id="3" name="Marcador de pie de página 2"/>
          <p:cNvSpPr>
            <a:spLocks noGrp="1"/>
          </p:cNvSpPr>
          <p:nvPr>
            <p:ph type="ftr" sz="quarter" idx="3"/>
          </p:nvPr>
        </p:nvSpPr>
        <p:spPr/>
        <p:txBody>
          <a:bodyPr/>
          <a:lstStyle/>
          <a:p>
            <a:r>
              <a:rPr lang="es-ES" dirty="0"/>
              <a:t>Topología - 2. Continuidad</a:t>
            </a:r>
          </a:p>
        </p:txBody>
      </p:sp>
      <p:sp>
        <p:nvSpPr>
          <p:cNvPr id="4" name="Título 3"/>
          <p:cNvSpPr>
            <a:spLocks noGrp="1"/>
          </p:cNvSpPr>
          <p:nvPr>
            <p:ph type="title"/>
          </p:nvPr>
        </p:nvSpPr>
        <p:spPr>
          <a:xfrm>
            <a:off x="251518" y="1340768"/>
            <a:ext cx="8605935" cy="720080"/>
          </a:xfrm>
        </p:spPr>
        <p:txBody>
          <a:bodyPr/>
          <a:lstStyle/>
          <a:p>
            <a:r>
              <a:rPr lang="es-ES" dirty="0"/>
              <a:t>¿Tienen un punto fijo estas aplicaciones?</a:t>
            </a:r>
          </a:p>
        </p:txBody>
      </p:sp>
    </p:spTree>
    <p:extLst>
      <p:ext uri="{BB962C8B-B14F-4D97-AF65-F5344CB8AC3E}">
        <p14:creationId xmlns:p14="http://schemas.microsoft.com/office/powerpoint/2010/main" val="2273256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p:cNvSpPr>
                <a:spLocks noGrp="1"/>
              </p:cNvSpPr>
              <p:nvPr>
                <p:ph idx="1"/>
              </p:nvPr>
            </p:nvSpPr>
            <p:spPr/>
            <p:txBody>
              <a:bodyPr>
                <a:normAutofit/>
              </a:bodyPr>
              <a:lstStyle/>
              <a:p>
                <a:r>
                  <a:rPr lang="es-ES" dirty="0"/>
                  <a:t>  </a:t>
                </a:r>
                <a14:m>
                  <m:oMath xmlns:m="http://schemas.openxmlformats.org/officeDocument/2006/math">
                    <m:r>
                      <a:rPr lang="es-ES" i="1">
                        <a:latin typeface="Cambria Math" panose="02040503050406030204" pitchFamily="18" charset="0"/>
                      </a:rPr>
                      <m:t>𝑓</m:t>
                    </m:r>
                    <m:r>
                      <a:rPr lang="es-ES" i="1">
                        <a:latin typeface="Cambria Math" panose="02040503050406030204" pitchFamily="18" charset="0"/>
                      </a:rPr>
                      <m:t>:(1;2)→(1;2)</m:t>
                    </m:r>
                  </m:oMath>
                </a14:m>
                <a:endParaRPr lang="es-ES" dirty="0"/>
              </a:p>
              <a:p>
                <a:r>
                  <a:rPr lang="es-ES" dirty="0"/>
                  <a:t> </a:t>
                </a:r>
                <a14:m>
                  <m:oMath xmlns:m="http://schemas.openxmlformats.org/officeDocument/2006/math">
                    <m:r>
                      <a:rPr lang="es-ES" i="1">
                        <a:latin typeface="Cambria Math" panose="02040503050406030204" pitchFamily="18" charset="0"/>
                      </a:rPr>
                      <m:t>𝑓</m:t>
                    </m:r>
                    <m:r>
                      <a:rPr lang="es-ES" b="0" i="1" smtClean="0">
                        <a:latin typeface="Cambria Math" panose="02040503050406030204" pitchFamily="18" charset="0"/>
                      </a:rPr>
                      <m:t>: </m:t>
                    </m:r>
                    <m:sSup>
                      <m:sSupPr>
                        <m:ctrlPr>
                          <a:rPr lang="es-ES" b="0" i="1" smtClean="0">
                            <a:latin typeface="Cambria Math" panose="02040503050406030204" pitchFamily="18" charset="0"/>
                          </a:rPr>
                        </m:ctrlPr>
                      </m:sSupPr>
                      <m:e>
                        <m:r>
                          <a:rPr lang="es-ES" b="0" i="1" smtClean="0">
                            <a:latin typeface="Cambria Math" panose="02040503050406030204" pitchFamily="18" charset="0"/>
                          </a:rPr>
                          <m:t>𝑆</m:t>
                        </m:r>
                      </m:e>
                      <m:sup>
                        <m:r>
                          <a:rPr lang="es-ES" b="0" i="1" smtClean="0">
                            <a:latin typeface="Cambria Math" panose="02040503050406030204" pitchFamily="18" charset="0"/>
                          </a:rPr>
                          <m:t>1</m:t>
                        </m:r>
                      </m:sup>
                    </m:sSup>
                    <m:r>
                      <a:rPr lang="es-ES" i="1">
                        <a:latin typeface="Cambria Math" panose="02040503050406030204" pitchFamily="18" charset="0"/>
                      </a:rPr>
                      <m:t>→</m:t>
                    </m:r>
                    <m:sSup>
                      <m:sSupPr>
                        <m:ctrlPr>
                          <a:rPr lang="es-ES" i="1">
                            <a:latin typeface="Cambria Math" panose="02040503050406030204" pitchFamily="18" charset="0"/>
                          </a:rPr>
                        </m:ctrlPr>
                      </m:sSupPr>
                      <m:e>
                        <m:r>
                          <a:rPr lang="es-ES" i="1">
                            <a:latin typeface="Cambria Math" panose="02040503050406030204" pitchFamily="18" charset="0"/>
                          </a:rPr>
                          <m:t>𝑆</m:t>
                        </m:r>
                      </m:e>
                      <m:sup>
                        <m:r>
                          <a:rPr lang="es-ES" i="1">
                            <a:latin typeface="Cambria Math" panose="02040503050406030204" pitchFamily="18" charset="0"/>
                          </a:rPr>
                          <m:t>1</m:t>
                        </m:r>
                      </m:sup>
                    </m:sSup>
                  </m:oMath>
                </a14:m>
                <a:endParaRPr lang="es-ES" dirty="0"/>
              </a:p>
              <a:p>
                <a:endParaRPr lang="es-ES" dirty="0"/>
              </a:p>
            </p:txBody>
          </p:sp>
        </mc:Choice>
        <mc:Fallback xmlns="">
          <p:sp>
            <p:nvSpPr>
              <p:cNvPr id="2" name="Marcador de contenido 1"/>
              <p:cNvSpPr>
                <a:spLocks noGrp="1" noRot="1" noChangeAspect="1" noMove="1" noResize="1" noEditPoints="1" noAdjustHandles="1" noChangeArrowheads="1" noChangeShapeType="1" noTextEdit="1"/>
              </p:cNvSpPr>
              <p:nvPr>
                <p:ph idx="1"/>
              </p:nvPr>
            </p:nvSpPr>
            <p:spPr>
              <a:blipFill rotWithShape="0">
                <a:blip r:embed="rId2"/>
                <a:stretch>
                  <a:fillRect l="-71" t="-303"/>
                </a:stretch>
              </a:blipFill>
            </p:spPr>
            <p:txBody>
              <a:bodyPr/>
              <a:lstStyle/>
              <a:p>
                <a:r>
                  <a:rPr lang="es-ES">
                    <a:noFill/>
                  </a:rPr>
                  <a:t> </a:t>
                </a:r>
              </a:p>
            </p:txBody>
          </p:sp>
        </mc:Fallback>
      </mc:AlternateContent>
      <p:sp>
        <p:nvSpPr>
          <p:cNvPr id="3" name="Marcador de pie de página 2"/>
          <p:cNvSpPr>
            <a:spLocks noGrp="1"/>
          </p:cNvSpPr>
          <p:nvPr>
            <p:ph type="ftr" sz="quarter" idx="3"/>
          </p:nvPr>
        </p:nvSpPr>
        <p:spPr/>
        <p:txBody>
          <a:bodyPr/>
          <a:lstStyle/>
          <a:p>
            <a:r>
              <a:rPr lang="es-ES" dirty="0"/>
              <a:t>Topología - 2. Continuidad</a:t>
            </a:r>
          </a:p>
        </p:txBody>
      </p:sp>
      <p:sp>
        <p:nvSpPr>
          <p:cNvPr id="4" name="Título 3"/>
          <p:cNvSpPr>
            <a:spLocks noGrp="1"/>
          </p:cNvSpPr>
          <p:nvPr>
            <p:ph type="title"/>
          </p:nvPr>
        </p:nvSpPr>
        <p:spPr>
          <a:xfrm>
            <a:off x="251518" y="1268760"/>
            <a:ext cx="8605935" cy="720080"/>
          </a:xfrm>
        </p:spPr>
        <p:txBody>
          <a:bodyPr/>
          <a:lstStyle/>
          <a:p>
            <a:r>
              <a:rPr lang="es-ES" dirty="0"/>
              <a:t>Inventa alguna aplicación continua que tenga un único punto fijo</a:t>
            </a:r>
          </a:p>
        </p:txBody>
      </p:sp>
    </p:spTree>
    <p:extLst>
      <p:ext uri="{BB962C8B-B14F-4D97-AF65-F5344CB8AC3E}">
        <p14:creationId xmlns:p14="http://schemas.microsoft.com/office/powerpoint/2010/main" val="1790293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p:cNvSpPr>
                <a:spLocks noGrp="1"/>
              </p:cNvSpPr>
              <p:nvPr>
                <p:ph idx="1"/>
              </p:nvPr>
            </p:nvSpPr>
            <p:spPr/>
            <p:txBody>
              <a:bodyPr>
                <a:normAutofit/>
              </a:bodyPr>
              <a:lstStyle/>
              <a:p>
                <a:r>
                  <a:rPr lang="es-ES" dirty="0"/>
                  <a:t>Si </a:t>
                </a:r>
                <a14:m>
                  <m:oMath xmlns:m="http://schemas.openxmlformats.org/officeDocument/2006/math">
                    <m:r>
                      <a:rPr lang="es-ES" i="1">
                        <a:latin typeface="Cambria Math" panose="02040503050406030204" pitchFamily="18" charset="0"/>
                      </a:rPr>
                      <m:t>𝑓</m:t>
                    </m:r>
                    <m:r>
                      <a:rPr lang="es-ES" i="1">
                        <a:latin typeface="Cambria Math" panose="02040503050406030204" pitchFamily="18" charset="0"/>
                      </a:rPr>
                      <m:t>:</m:t>
                    </m:r>
                    <m:r>
                      <a:rPr lang="es-ES" i="1">
                        <a:latin typeface="Cambria Math" panose="02040503050406030204" pitchFamily="18" charset="0"/>
                      </a:rPr>
                      <m:t>𝑋</m:t>
                    </m:r>
                    <m:r>
                      <a:rPr lang="es-ES" i="1">
                        <a:latin typeface="Cambria Math" panose="02040503050406030204" pitchFamily="18" charset="0"/>
                        <a:ea typeface="Cambria Math" panose="02040503050406030204" pitchFamily="18" charset="0"/>
                      </a:rPr>
                      <m:t>→</m:t>
                    </m:r>
                    <m:r>
                      <a:rPr lang="es-ES" i="1">
                        <a:latin typeface="Cambria Math" panose="02040503050406030204" pitchFamily="18" charset="0"/>
                        <a:ea typeface="Cambria Math" panose="02040503050406030204" pitchFamily="18" charset="0"/>
                      </a:rPr>
                      <m:t>𝑋</m:t>
                    </m:r>
                  </m:oMath>
                </a14:m>
                <a:r>
                  <a:rPr lang="es-ES" dirty="0"/>
                  <a:t> es contractiva en el espacio completo </a:t>
                </a:r>
                <a14:m>
                  <m:oMath xmlns:m="http://schemas.openxmlformats.org/officeDocument/2006/math">
                    <m:r>
                      <a:rPr lang="es-ES" i="1">
                        <a:latin typeface="Cambria Math" panose="02040503050406030204" pitchFamily="18" charset="0"/>
                        <a:ea typeface="Cambria Math" panose="02040503050406030204" pitchFamily="18" charset="0"/>
                      </a:rPr>
                      <m:t>𝑋</m:t>
                    </m:r>
                  </m:oMath>
                </a14:m>
                <a:r>
                  <a:rPr lang="es-ES" dirty="0"/>
                  <a:t>, entonces para cualquier </a:t>
                </a:r>
                <a14:m>
                  <m:oMath xmlns:m="http://schemas.openxmlformats.org/officeDocument/2006/math">
                    <m:sSub>
                      <m:sSubPr>
                        <m:ctrlPr>
                          <a:rPr lang="es-ES" i="1">
                            <a:latin typeface="Cambria Math" panose="02040503050406030204" pitchFamily="18" charset="0"/>
                          </a:rPr>
                        </m:ctrlPr>
                      </m:sSubPr>
                      <m:e>
                        <m:r>
                          <a:rPr lang="es-ES" i="1">
                            <a:latin typeface="Cambria Math" panose="02040503050406030204" pitchFamily="18" charset="0"/>
                          </a:rPr>
                          <m:t>𝑥</m:t>
                        </m:r>
                      </m:e>
                      <m:sub>
                        <m:r>
                          <a:rPr lang="es-ES" b="0" i="1" smtClean="0">
                            <a:latin typeface="Cambria Math" panose="02040503050406030204" pitchFamily="18" charset="0"/>
                          </a:rPr>
                          <m:t>0</m:t>
                        </m:r>
                      </m:sub>
                    </m:sSub>
                  </m:oMath>
                </a14:m>
                <a:r>
                  <a:rPr lang="es-ES" dirty="0"/>
                  <a:t> la sucesión </a:t>
                </a:r>
                <a14:m>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e>
                      <m:sub>
                        <m:r>
                          <a:rPr lang="es-ES" b="0" i="1" smtClean="0">
                            <a:latin typeface="Cambria Math" panose="02040503050406030204" pitchFamily="18" charset="0"/>
                          </a:rPr>
                          <m:t>𝑛</m:t>
                        </m:r>
                      </m:sub>
                    </m:sSub>
                    <m:r>
                      <a:rPr lang="es-ES" b="0" i="1" smtClean="0">
                        <a:latin typeface="Cambria Math" panose="02040503050406030204" pitchFamily="18" charset="0"/>
                      </a:rPr>
                      <m:t>=</m:t>
                    </m:r>
                    <m:r>
                      <a:rPr lang="es-ES" b="0" i="1" smtClean="0">
                        <a:latin typeface="Cambria Math" panose="02040503050406030204" pitchFamily="18" charset="0"/>
                      </a:rPr>
                      <m:t>𝑓</m:t>
                    </m:r>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e>
                      <m:sub>
                        <m:r>
                          <a:rPr lang="es-ES" b="0" i="1" smtClean="0">
                            <a:latin typeface="Cambria Math" panose="02040503050406030204" pitchFamily="18" charset="0"/>
                          </a:rPr>
                          <m:t>𝑛</m:t>
                        </m:r>
                        <m:r>
                          <a:rPr lang="es-ES" b="0" i="1" smtClean="0">
                            <a:latin typeface="Cambria Math" panose="02040503050406030204" pitchFamily="18" charset="0"/>
                          </a:rPr>
                          <m:t>−1</m:t>
                        </m:r>
                      </m:sub>
                    </m:sSub>
                    <m:r>
                      <a:rPr lang="es-ES" b="0" i="1" smtClean="0">
                        <a:latin typeface="Cambria Math" panose="02040503050406030204" pitchFamily="18" charset="0"/>
                      </a:rPr>
                      <m:t>)</m:t>
                    </m:r>
                  </m:oMath>
                </a14:m>
                <a:r>
                  <a:rPr lang="es-ES" dirty="0"/>
                  <a:t> converge al punto </a:t>
                </a:r>
                <a14:m>
                  <m:oMath xmlns:m="http://schemas.openxmlformats.org/officeDocument/2006/math">
                    <m:r>
                      <a:rPr lang="es-ES" b="0" i="1" smtClean="0">
                        <a:latin typeface="Cambria Math" panose="02040503050406030204" pitchFamily="18" charset="0"/>
                      </a:rPr>
                      <m:t>𝑥</m:t>
                    </m:r>
                  </m:oMath>
                </a14:m>
                <a:r>
                  <a:rPr lang="es-ES" dirty="0"/>
                  <a:t> y se da que </a:t>
                </a:r>
                <a14:m>
                  <m:oMath xmlns:m="http://schemas.openxmlformats.org/officeDocument/2006/math">
                    <m:r>
                      <a:rPr lang="es-ES" dirty="0">
                        <a:latin typeface="Cambria Math" panose="02040503050406030204" pitchFamily="18" charset="0"/>
                      </a:rPr>
                      <m:t> </m:t>
                    </m:r>
                    <m:r>
                      <a:rPr lang="es-ES" i="1">
                        <a:latin typeface="Cambria Math" panose="02040503050406030204" pitchFamily="18" charset="0"/>
                      </a:rPr>
                      <m:t>𝑓</m:t>
                    </m:r>
                    <m:d>
                      <m:dPr>
                        <m:ctrlPr>
                          <a:rPr lang="es-ES" b="0" i="1" smtClean="0">
                            <a:latin typeface="Cambria Math" panose="02040503050406030204" pitchFamily="18" charset="0"/>
                          </a:rPr>
                        </m:ctrlPr>
                      </m:dPr>
                      <m:e>
                        <m:r>
                          <a:rPr lang="es-ES" b="0" i="1" smtClean="0">
                            <a:latin typeface="Cambria Math" panose="02040503050406030204" pitchFamily="18" charset="0"/>
                          </a:rPr>
                          <m:t>𝑥</m:t>
                        </m:r>
                      </m:e>
                    </m:d>
                    <m:r>
                      <a:rPr lang="es-ES" b="0" i="1" smtClean="0">
                        <a:latin typeface="Cambria Math" panose="02040503050406030204" pitchFamily="18" charset="0"/>
                      </a:rPr>
                      <m:t>=</m:t>
                    </m:r>
                    <m:r>
                      <a:rPr lang="es-ES" b="0" i="1" smtClean="0">
                        <a:latin typeface="Cambria Math" panose="02040503050406030204" pitchFamily="18" charset="0"/>
                      </a:rPr>
                      <m:t>𝑥</m:t>
                    </m:r>
                  </m:oMath>
                </a14:m>
                <a:br>
                  <a:rPr lang="es-ES" dirty="0"/>
                </a:br>
                <a:r>
                  <a:rPr lang="es-ES" dirty="0"/>
                  <a:t>El punto fijo es único.</a:t>
                </a:r>
              </a:p>
            </p:txBody>
          </p:sp>
        </mc:Choice>
        <mc:Fallback xmlns="">
          <p:sp>
            <p:nvSpPr>
              <p:cNvPr id="2" name="Marcador de contenido 1"/>
              <p:cNvSpPr>
                <a:spLocks noGrp="1" noRot="1" noChangeAspect="1" noMove="1" noResize="1" noEditPoints="1" noAdjustHandles="1" noChangeArrowheads="1" noChangeShapeType="1" noTextEdit="1"/>
              </p:cNvSpPr>
              <p:nvPr>
                <p:ph idx="1"/>
              </p:nvPr>
            </p:nvSpPr>
            <p:spPr>
              <a:blipFill rotWithShape="0">
                <a:blip r:embed="rId2"/>
                <a:stretch>
                  <a:fillRect l="-71" t="-756"/>
                </a:stretch>
              </a:blipFill>
            </p:spPr>
            <p:txBody>
              <a:bodyPr/>
              <a:lstStyle/>
              <a:p>
                <a:r>
                  <a:rPr lang="es-ES">
                    <a:noFill/>
                  </a:rPr>
                  <a:t> </a:t>
                </a:r>
              </a:p>
            </p:txBody>
          </p:sp>
        </mc:Fallback>
      </mc:AlternateContent>
      <p:sp>
        <p:nvSpPr>
          <p:cNvPr id="3" name="Marcador de pie de página 2"/>
          <p:cNvSpPr>
            <a:spLocks noGrp="1"/>
          </p:cNvSpPr>
          <p:nvPr>
            <p:ph type="ftr" sz="quarter" idx="3"/>
          </p:nvPr>
        </p:nvSpPr>
        <p:spPr/>
        <p:txBody>
          <a:bodyPr/>
          <a:lstStyle/>
          <a:p>
            <a:r>
              <a:rPr lang="es-ES" dirty="0"/>
              <a:t>Topología - 2. Continuidad</a:t>
            </a:r>
          </a:p>
        </p:txBody>
      </p:sp>
      <p:sp>
        <p:nvSpPr>
          <p:cNvPr id="4" name="Título 3"/>
          <p:cNvSpPr>
            <a:spLocks noGrp="1"/>
          </p:cNvSpPr>
          <p:nvPr>
            <p:ph type="title"/>
          </p:nvPr>
        </p:nvSpPr>
        <p:spPr>
          <a:xfrm>
            <a:off x="251518" y="1340768"/>
            <a:ext cx="8605935" cy="720080"/>
          </a:xfrm>
        </p:spPr>
        <p:txBody>
          <a:bodyPr/>
          <a:lstStyle/>
          <a:p>
            <a:r>
              <a:rPr lang="es-ES" dirty="0"/>
              <a:t>Teorema de </a:t>
            </a:r>
            <a:r>
              <a:rPr lang="es-ES" dirty="0" err="1"/>
              <a:t>Banach</a:t>
            </a:r>
            <a:endParaRPr lang="es-ES" dirty="0"/>
          </a:p>
        </p:txBody>
      </p:sp>
    </p:spTree>
    <p:extLst>
      <p:ext uri="{BB962C8B-B14F-4D97-AF65-F5344CB8AC3E}">
        <p14:creationId xmlns:p14="http://schemas.microsoft.com/office/powerpoint/2010/main" val="48017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p:cNvSpPr>
                <a:spLocks noGrp="1"/>
              </p:cNvSpPr>
              <p:nvPr>
                <p:ph idx="1"/>
              </p:nvPr>
            </p:nvSpPr>
            <p:spPr/>
            <p:txBody>
              <a:bodyPr>
                <a:normAutofit/>
              </a:bodyPr>
              <a:lstStyle/>
              <a:p>
                <a:r>
                  <a:rPr lang="es-ES" dirty="0"/>
                  <a:t>Si </a:t>
                </a:r>
                <a14:m>
                  <m:oMath xmlns:m="http://schemas.openxmlformats.org/officeDocument/2006/math">
                    <m:r>
                      <a:rPr lang="es-ES" i="1">
                        <a:latin typeface="Cambria Math" panose="02040503050406030204" pitchFamily="18" charset="0"/>
                      </a:rPr>
                      <m:t>𝑓</m:t>
                    </m:r>
                    <m:r>
                      <a:rPr lang="es-ES" i="1">
                        <a:latin typeface="Cambria Math" panose="02040503050406030204" pitchFamily="18" charset="0"/>
                      </a:rPr>
                      <m:t>:</m:t>
                    </m:r>
                    <m:r>
                      <a:rPr lang="es-ES" i="1">
                        <a:latin typeface="Cambria Math" panose="02040503050406030204" pitchFamily="18" charset="0"/>
                      </a:rPr>
                      <m:t>𝑋</m:t>
                    </m:r>
                    <m:r>
                      <a:rPr lang="es-ES" i="1">
                        <a:latin typeface="Cambria Math" panose="02040503050406030204" pitchFamily="18" charset="0"/>
                        <a:ea typeface="Cambria Math" panose="02040503050406030204" pitchFamily="18" charset="0"/>
                      </a:rPr>
                      <m:t>→</m:t>
                    </m:r>
                    <m:r>
                      <a:rPr lang="es-ES" i="1">
                        <a:latin typeface="Cambria Math" panose="02040503050406030204" pitchFamily="18" charset="0"/>
                        <a:ea typeface="Cambria Math" panose="02040503050406030204" pitchFamily="18" charset="0"/>
                      </a:rPr>
                      <m:t>𝑋</m:t>
                    </m:r>
                  </m:oMath>
                </a14:m>
                <a:r>
                  <a:rPr lang="es-ES" dirty="0"/>
                  <a:t> es contractiva en el espacio completo </a:t>
                </a:r>
                <a14:m>
                  <m:oMath xmlns:m="http://schemas.openxmlformats.org/officeDocument/2006/math">
                    <m:r>
                      <a:rPr lang="es-ES" i="1">
                        <a:latin typeface="Cambria Math" panose="02040503050406030204" pitchFamily="18" charset="0"/>
                        <a:ea typeface="Cambria Math" panose="02040503050406030204" pitchFamily="18" charset="0"/>
                      </a:rPr>
                      <m:t>𝑋</m:t>
                    </m:r>
                  </m:oMath>
                </a14:m>
                <a:r>
                  <a:rPr lang="es-ES" dirty="0"/>
                  <a:t>, entonces para cualquier </a:t>
                </a:r>
                <a14:m>
                  <m:oMath xmlns:m="http://schemas.openxmlformats.org/officeDocument/2006/math">
                    <m:sSub>
                      <m:sSubPr>
                        <m:ctrlPr>
                          <a:rPr lang="es-ES" i="1">
                            <a:latin typeface="Cambria Math" panose="02040503050406030204" pitchFamily="18" charset="0"/>
                          </a:rPr>
                        </m:ctrlPr>
                      </m:sSubPr>
                      <m:e>
                        <m:r>
                          <a:rPr lang="es-ES" i="1">
                            <a:latin typeface="Cambria Math" panose="02040503050406030204" pitchFamily="18" charset="0"/>
                          </a:rPr>
                          <m:t>𝑥</m:t>
                        </m:r>
                      </m:e>
                      <m:sub>
                        <m:r>
                          <a:rPr lang="es-ES" b="0" i="1" smtClean="0">
                            <a:latin typeface="Cambria Math" panose="02040503050406030204" pitchFamily="18" charset="0"/>
                          </a:rPr>
                          <m:t>0</m:t>
                        </m:r>
                      </m:sub>
                    </m:sSub>
                  </m:oMath>
                </a14:m>
                <a:r>
                  <a:rPr lang="es-ES" dirty="0"/>
                  <a:t> la sucesión </a:t>
                </a:r>
                <a14:m>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e>
                      <m:sub>
                        <m:r>
                          <a:rPr lang="es-ES" b="0" i="1" smtClean="0">
                            <a:latin typeface="Cambria Math" panose="02040503050406030204" pitchFamily="18" charset="0"/>
                          </a:rPr>
                          <m:t>𝑛</m:t>
                        </m:r>
                      </m:sub>
                    </m:sSub>
                    <m:r>
                      <a:rPr lang="es-ES" b="0" i="1" smtClean="0">
                        <a:latin typeface="Cambria Math" panose="02040503050406030204" pitchFamily="18" charset="0"/>
                      </a:rPr>
                      <m:t>=</m:t>
                    </m:r>
                    <m:r>
                      <a:rPr lang="es-ES" b="0" i="1" smtClean="0">
                        <a:latin typeface="Cambria Math" panose="02040503050406030204" pitchFamily="18" charset="0"/>
                      </a:rPr>
                      <m:t>𝑓</m:t>
                    </m:r>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e>
                      <m:sub>
                        <m:r>
                          <a:rPr lang="es-ES" b="0" i="1" smtClean="0">
                            <a:latin typeface="Cambria Math" panose="02040503050406030204" pitchFamily="18" charset="0"/>
                          </a:rPr>
                          <m:t>𝑛</m:t>
                        </m:r>
                        <m:r>
                          <a:rPr lang="es-ES" b="0" i="1" smtClean="0">
                            <a:latin typeface="Cambria Math" panose="02040503050406030204" pitchFamily="18" charset="0"/>
                          </a:rPr>
                          <m:t>−1</m:t>
                        </m:r>
                      </m:sub>
                    </m:sSub>
                    <m:r>
                      <a:rPr lang="es-ES" b="0" i="1" smtClean="0">
                        <a:latin typeface="Cambria Math" panose="02040503050406030204" pitchFamily="18" charset="0"/>
                      </a:rPr>
                      <m:t>)</m:t>
                    </m:r>
                  </m:oMath>
                </a14:m>
                <a:r>
                  <a:rPr lang="es-ES" dirty="0"/>
                  <a:t> converge al punto </a:t>
                </a:r>
                <a14:m>
                  <m:oMath xmlns:m="http://schemas.openxmlformats.org/officeDocument/2006/math">
                    <m:r>
                      <a:rPr lang="es-ES" b="0" i="1" smtClean="0">
                        <a:latin typeface="Cambria Math" panose="02040503050406030204" pitchFamily="18" charset="0"/>
                      </a:rPr>
                      <m:t>𝑥</m:t>
                    </m:r>
                  </m:oMath>
                </a14:m>
                <a:r>
                  <a:rPr lang="es-ES" dirty="0"/>
                  <a:t> y se da que </a:t>
                </a:r>
                <a14:m>
                  <m:oMath xmlns:m="http://schemas.openxmlformats.org/officeDocument/2006/math">
                    <m:r>
                      <a:rPr lang="es-ES" dirty="0">
                        <a:latin typeface="Cambria Math" panose="02040503050406030204" pitchFamily="18" charset="0"/>
                      </a:rPr>
                      <m:t> </m:t>
                    </m:r>
                    <m:r>
                      <a:rPr lang="es-ES" i="1">
                        <a:latin typeface="Cambria Math" panose="02040503050406030204" pitchFamily="18" charset="0"/>
                      </a:rPr>
                      <m:t>𝑓</m:t>
                    </m:r>
                    <m:d>
                      <m:dPr>
                        <m:ctrlPr>
                          <a:rPr lang="es-ES" b="0" i="1" smtClean="0">
                            <a:latin typeface="Cambria Math" panose="02040503050406030204" pitchFamily="18" charset="0"/>
                          </a:rPr>
                        </m:ctrlPr>
                      </m:dPr>
                      <m:e>
                        <m:r>
                          <a:rPr lang="es-ES" b="0" i="1" smtClean="0">
                            <a:latin typeface="Cambria Math" panose="02040503050406030204" pitchFamily="18" charset="0"/>
                          </a:rPr>
                          <m:t>𝑥</m:t>
                        </m:r>
                      </m:e>
                    </m:d>
                    <m:r>
                      <a:rPr lang="es-ES" b="0" i="1" smtClean="0">
                        <a:latin typeface="Cambria Math" panose="02040503050406030204" pitchFamily="18" charset="0"/>
                      </a:rPr>
                      <m:t>=</m:t>
                    </m:r>
                    <m:r>
                      <a:rPr lang="es-ES" b="0" i="1" smtClean="0">
                        <a:latin typeface="Cambria Math" panose="02040503050406030204" pitchFamily="18" charset="0"/>
                      </a:rPr>
                      <m:t>𝑥</m:t>
                    </m:r>
                  </m:oMath>
                </a14:m>
                <a:br>
                  <a:rPr lang="es-ES" dirty="0"/>
                </a:br>
                <a:r>
                  <a:rPr lang="es-ES" dirty="0"/>
                  <a:t>Este punto se llama “punto fijo” y es único.</a:t>
                </a:r>
              </a:p>
              <a:p>
                <a:r>
                  <a:rPr lang="es-ES" dirty="0"/>
                  <a:t>Primero demostraremos que de existir, este punto sería único.</a:t>
                </a:r>
              </a:p>
              <a:p>
                <a:r>
                  <a:rPr lang="es-ES" dirty="0"/>
                  <a:t>Supongamos que hay dos: </a:t>
                </a:r>
                <a14:m>
                  <m:oMath xmlns:m="http://schemas.openxmlformats.org/officeDocument/2006/math">
                    <m:r>
                      <a:rPr lang="es-ES" i="1">
                        <a:latin typeface="Cambria Math" panose="02040503050406030204" pitchFamily="18" charset="0"/>
                      </a:rPr>
                      <m:t>𝑓</m:t>
                    </m:r>
                    <m:d>
                      <m:dPr>
                        <m:ctrlPr>
                          <a:rPr lang="es-ES" i="1">
                            <a:latin typeface="Cambria Math" panose="02040503050406030204" pitchFamily="18" charset="0"/>
                          </a:rPr>
                        </m:ctrlPr>
                      </m:dPr>
                      <m:e>
                        <m:r>
                          <a:rPr lang="es-ES" b="0" i="1" smtClean="0">
                            <a:latin typeface="Cambria Math" panose="02040503050406030204" pitchFamily="18" charset="0"/>
                          </a:rPr>
                          <m:t>𝑎</m:t>
                        </m:r>
                      </m:e>
                    </m:d>
                    <m:r>
                      <a:rPr lang="es-ES" i="1">
                        <a:latin typeface="Cambria Math" panose="02040503050406030204" pitchFamily="18" charset="0"/>
                      </a:rPr>
                      <m:t>=</m:t>
                    </m:r>
                    <m:r>
                      <a:rPr lang="es-ES" b="0" i="1" smtClean="0">
                        <a:latin typeface="Cambria Math" panose="02040503050406030204" pitchFamily="18" charset="0"/>
                      </a:rPr>
                      <m:t>𝑎</m:t>
                    </m:r>
                  </m:oMath>
                </a14:m>
                <a:r>
                  <a:rPr lang="es-ES" dirty="0"/>
                  <a:t> y </a:t>
                </a:r>
                <a14:m>
                  <m:oMath xmlns:m="http://schemas.openxmlformats.org/officeDocument/2006/math">
                    <m:r>
                      <a:rPr lang="es-ES" i="1">
                        <a:latin typeface="Cambria Math" panose="02040503050406030204" pitchFamily="18" charset="0"/>
                      </a:rPr>
                      <m:t>𝑓</m:t>
                    </m:r>
                    <m:d>
                      <m:dPr>
                        <m:ctrlPr>
                          <a:rPr lang="es-ES" i="1">
                            <a:latin typeface="Cambria Math" panose="02040503050406030204" pitchFamily="18" charset="0"/>
                          </a:rPr>
                        </m:ctrlPr>
                      </m:dPr>
                      <m:e>
                        <m:r>
                          <a:rPr lang="es-ES" b="0" i="1" smtClean="0">
                            <a:latin typeface="Cambria Math" panose="02040503050406030204" pitchFamily="18" charset="0"/>
                          </a:rPr>
                          <m:t>𝑏</m:t>
                        </m:r>
                      </m:e>
                    </m:d>
                    <m:r>
                      <a:rPr lang="es-ES" i="1">
                        <a:latin typeface="Cambria Math" panose="02040503050406030204" pitchFamily="18" charset="0"/>
                      </a:rPr>
                      <m:t>=</m:t>
                    </m:r>
                    <m:r>
                      <a:rPr lang="es-ES" b="0" i="1" smtClean="0">
                        <a:latin typeface="Cambria Math" panose="02040503050406030204" pitchFamily="18" charset="0"/>
                      </a:rPr>
                      <m:t>𝑏</m:t>
                    </m:r>
                  </m:oMath>
                </a14:m>
                <a:r>
                  <a:rPr lang="es-ES" dirty="0"/>
                  <a:t> </a:t>
                </a:r>
              </a:p>
              <a:p>
                <a:r>
                  <a:rPr lang="es-ES" dirty="0"/>
                  <a:t>La función </a:t>
                </a:r>
                <a14:m>
                  <m:oMath xmlns:m="http://schemas.openxmlformats.org/officeDocument/2006/math">
                    <m:r>
                      <a:rPr lang="es-ES" i="1">
                        <a:latin typeface="Cambria Math" panose="02040503050406030204" pitchFamily="18" charset="0"/>
                      </a:rPr>
                      <m:t>𝑓</m:t>
                    </m:r>
                  </m:oMath>
                </a14:m>
                <a:r>
                  <a:rPr lang="es-ES" dirty="0"/>
                  <a:t> es contractiva, disminuye las distancias. Por tanto</a:t>
                </a:r>
              </a:p>
              <a:p>
                <a14:m>
                  <m:oMath xmlns:m="http://schemas.openxmlformats.org/officeDocument/2006/math">
                    <m:r>
                      <a:rPr lang="es-ES" i="1">
                        <a:latin typeface="Cambria Math" panose="02040503050406030204" pitchFamily="18" charset="0"/>
                      </a:rPr>
                      <m:t>𝑓</m:t>
                    </m:r>
                    <m:d>
                      <m:dPr>
                        <m:ctrlPr>
                          <a:rPr lang="es-ES" i="1">
                            <a:latin typeface="Cambria Math" panose="02040503050406030204" pitchFamily="18" charset="0"/>
                          </a:rPr>
                        </m:ctrlPr>
                      </m:dPr>
                      <m:e>
                        <m:r>
                          <a:rPr lang="es-ES" i="1">
                            <a:latin typeface="Cambria Math" panose="02040503050406030204" pitchFamily="18" charset="0"/>
                          </a:rPr>
                          <m:t>𝑎</m:t>
                        </m:r>
                      </m:e>
                    </m:d>
                    <m:r>
                      <a:rPr lang="es-ES" b="0" i="1" smtClean="0">
                        <a:latin typeface="Cambria Math" panose="02040503050406030204" pitchFamily="18" charset="0"/>
                      </a:rPr>
                      <m:t>−</m:t>
                    </m:r>
                    <m:r>
                      <a:rPr lang="es-ES" b="0" i="1" smtClean="0">
                        <a:latin typeface="Cambria Math" panose="02040503050406030204" pitchFamily="18" charset="0"/>
                      </a:rPr>
                      <m:t>𝑓</m:t>
                    </m:r>
                    <m:d>
                      <m:dPr>
                        <m:ctrlPr>
                          <a:rPr lang="es-ES" b="0" i="1" smtClean="0">
                            <a:latin typeface="Cambria Math" panose="02040503050406030204" pitchFamily="18" charset="0"/>
                          </a:rPr>
                        </m:ctrlPr>
                      </m:dPr>
                      <m:e>
                        <m:r>
                          <a:rPr lang="es-ES" b="0" i="1" smtClean="0">
                            <a:latin typeface="Cambria Math" panose="02040503050406030204" pitchFamily="18" charset="0"/>
                          </a:rPr>
                          <m:t>𝑏</m:t>
                        </m:r>
                      </m:e>
                    </m:d>
                    <m:r>
                      <a:rPr lang="es-ES" b="0" i="1" smtClean="0">
                        <a:latin typeface="Cambria Math" panose="02040503050406030204" pitchFamily="18" charset="0"/>
                      </a:rPr>
                      <m:t>≤</m:t>
                    </m:r>
                    <m:r>
                      <a:rPr lang="es-ES" b="0" i="1" smtClean="0">
                        <a:latin typeface="Cambria Math" panose="02040503050406030204" pitchFamily="18" charset="0"/>
                      </a:rPr>
                      <m:t>𝐶</m:t>
                    </m:r>
                    <m:r>
                      <a:rPr lang="es-ES" b="0" i="1" smtClean="0">
                        <a:latin typeface="Cambria Math" panose="02040503050406030204" pitchFamily="18" charset="0"/>
                      </a:rPr>
                      <m:t>(</m:t>
                    </m:r>
                    <m:r>
                      <a:rPr lang="es-ES" i="1">
                        <a:latin typeface="Cambria Math" panose="02040503050406030204" pitchFamily="18" charset="0"/>
                      </a:rPr>
                      <m:t>𝑎</m:t>
                    </m:r>
                    <m:r>
                      <a:rPr lang="es-ES" b="0" i="1" smtClean="0">
                        <a:latin typeface="Cambria Math" panose="02040503050406030204" pitchFamily="18" charset="0"/>
                      </a:rPr>
                      <m:t>−</m:t>
                    </m:r>
                    <m:r>
                      <a:rPr lang="es-ES" b="0" i="1" smtClean="0">
                        <a:latin typeface="Cambria Math" panose="02040503050406030204" pitchFamily="18" charset="0"/>
                      </a:rPr>
                      <m:t>𝑏</m:t>
                    </m:r>
                    <m:r>
                      <a:rPr lang="es-ES" b="0" i="1" smtClean="0">
                        <a:latin typeface="Cambria Math" panose="02040503050406030204" pitchFamily="18" charset="0"/>
                      </a:rPr>
                      <m:t>)</m:t>
                    </m:r>
                  </m:oMath>
                </a14:m>
                <a:endParaRPr lang="es-ES" dirty="0"/>
              </a:p>
              <a:p>
                <a:r>
                  <a:rPr lang="es-ES" dirty="0"/>
                  <a:t>Esto solamente es posible si </a:t>
                </a:r>
                <a14:m>
                  <m:oMath xmlns:m="http://schemas.openxmlformats.org/officeDocument/2006/math">
                    <m:r>
                      <a:rPr lang="es-ES" i="1">
                        <a:latin typeface="Cambria Math" panose="02040503050406030204" pitchFamily="18" charset="0"/>
                      </a:rPr>
                      <m:t>𝑎</m:t>
                    </m:r>
                    <m:r>
                      <a:rPr lang="es-ES" b="0" i="1" smtClean="0">
                        <a:latin typeface="Cambria Math" panose="02040503050406030204" pitchFamily="18" charset="0"/>
                      </a:rPr>
                      <m:t>=</m:t>
                    </m:r>
                    <m:r>
                      <a:rPr lang="es-ES" i="1">
                        <a:latin typeface="Cambria Math" panose="02040503050406030204" pitchFamily="18" charset="0"/>
                      </a:rPr>
                      <m:t>𝑏</m:t>
                    </m:r>
                  </m:oMath>
                </a14:m>
                <a:br>
                  <a:rPr lang="es-ES" dirty="0"/>
                </a:br>
                <a:endParaRPr lang="es-ES" dirty="0"/>
              </a:p>
              <a:p>
                <a:pPr lvl="1"/>
                <a:endParaRPr lang="es-ES" dirty="0"/>
              </a:p>
            </p:txBody>
          </p:sp>
        </mc:Choice>
        <mc:Fallback xmlns="">
          <p:sp>
            <p:nvSpPr>
              <p:cNvPr id="2" name="Marcador de contenido 1"/>
              <p:cNvSpPr>
                <a:spLocks noGrp="1" noRot="1" noChangeAspect="1" noMove="1" noResize="1" noEditPoints="1" noAdjustHandles="1" noChangeArrowheads="1" noChangeShapeType="1" noTextEdit="1"/>
              </p:cNvSpPr>
              <p:nvPr>
                <p:ph idx="1"/>
              </p:nvPr>
            </p:nvSpPr>
            <p:spPr>
              <a:blipFill rotWithShape="0">
                <a:blip r:embed="rId2"/>
                <a:stretch>
                  <a:fillRect l="-71" t="-756"/>
                </a:stretch>
              </a:blipFill>
            </p:spPr>
            <p:txBody>
              <a:bodyPr/>
              <a:lstStyle/>
              <a:p>
                <a:r>
                  <a:rPr lang="es-ES">
                    <a:noFill/>
                  </a:rPr>
                  <a:t> </a:t>
                </a:r>
              </a:p>
            </p:txBody>
          </p:sp>
        </mc:Fallback>
      </mc:AlternateContent>
      <p:sp>
        <p:nvSpPr>
          <p:cNvPr id="3" name="Marcador de pie de página 2"/>
          <p:cNvSpPr>
            <a:spLocks noGrp="1"/>
          </p:cNvSpPr>
          <p:nvPr>
            <p:ph type="ftr" sz="quarter" idx="3"/>
          </p:nvPr>
        </p:nvSpPr>
        <p:spPr/>
        <p:txBody>
          <a:bodyPr/>
          <a:lstStyle/>
          <a:p>
            <a:r>
              <a:rPr lang="es-ES" dirty="0"/>
              <a:t>Topología - 2. Continuidad</a:t>
            </a:r>
          </a:p>
        </p:txBody>
      </p:sp>
      <p:sp>
        <p:nvSpPr>
          <p:cNvPr id="4" name="Título 3"/>
          <p:cNvSpPr>
            <a:spLocks noGrp="1"/>
          </p:cNvSpPr>
          <p:nvPr>
            <p:ph type="title"/>
          </p:nvPr>
        </p:nvSpPr>
        <p:spPr>
          <a:xfrm>
            <a:off x="251518" y="1340768"/>
            <a:ext cx="8605935" cy="720080"/>
          </a:xfrm>
        </p:spPr>
        <p:txBody>
          <a:bodyPr/>
          <a:lstStyle/>
          <a:p>
            <a:r>
              <a:rPr lang="es-ES" dirty="0"/>
              <a:t>Teorema de </a:t>
            </a:r>
            <a:r>
              <a:rPr lang="es-ES" dirty="0" err="1"/>
              <a:t>Banach</a:t>
            </a:r>
            <a:r>
              <a:rPr lang="es-ES" dirty="0"/>
              <a:t>: demostración (1)</a:t>
            </a:r>
          </a:p>
        </p:txBody>
      </p:sp>
    </p:spTree>
    <p:extLst>
      <p:ext uri="{BB962C8B-B14F-4D97-AF65-F5344CB8AC3E}">
        <p14:creationId xmlns:p14="http://schemas.microsoft.com/office/powerpoint/2010/main" val="3957499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p:cNvSpPr>
                <a:spLocks noGrp="1"/>
              </p:cNvSpPr>
              <p:nvPr>
                <p:ph idx="1"/>
              </p:nvPr>
            </p:nvSpPr>
            <p:spPr/>
            <p:txBody>
              <a:bodyPr>
                <a:normAutofit/>
              </a:bodyPr>
              <a:lstStyle/>
              <a:p>
                <a:r>
                  <a:rPr lang="es-ES" dirty="0"/>
                  <a:t>Ahora demostraremos que la sucesión </a:t>
                </a:r>
                <a14:m>
                  <m:oMath xmlns:m="http://schemas.openxmlformats.org/officeDocument/2006/math">
                    <m:sSub>
                      <m:sSubPr>
                        <m:ctrlPr>
                          <a:rPr lang="es-ES" i="1">
                            <a:latin typeface="Cambria Math" panose="02040503050406030204" pitchFamily="18" charset="0"/>
                          </a:rPr>
                        </m:ctrlPr>
                      </m:sSubPr>
                      <m:e>
                        <m:r>
                          <a:rPr lang="es-ES" i="1">
                            <a:latin typeface="Cambria Math" panose="02040503050406030204" pitchFamily="18" charset="0"/>
                          </a:rPr>
                          <m:t>𝑥</m:t>
                        </m:r>
                      </m:e>
                      <m:sub>
                        <m:r>
                          <a:rPr lang="es-ES" i="1">
                            <a:latin typeface="Cambria Math" panose="02040503050406030204" pitchFamily="18" charset="0"/>
                          </a:rPr>
                          <m:t>𝑛</m:t>
                        </m:r>
                      </m:sub>
                    </m:sSub>
                    <m:r>
                      <a:rPr lang="es-ES" i="1">
                        <a:latin typeface="Cambria Math" panose="02040503050406030204" pitchFamily="18" charset="0"/>
                      </a:rPr>
                      <m:t>=</m:t>
                    </m:r>
                    <m:r>
                      <a:rPr lang="es-ES" i="1">
                        <a:latin typeface="Cambria Math" panose="02040503050406030204" pitchFamily="18" charset="0"/>
                      </a:rPr>
                      <m:t>𝑓</m:t>
                    </m:r>
                    <m:r>
                      <a:rPr lang="es-ES" i="1">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𝑥</m:t>
                        </m:r>
                      </m:e>
                      <m:sub>
                        <m:r>
                          <a:rPr lang="es-ES" i="1">
                            <a:latin typeface="Cambria Math" panose="02040503050406030204" pitchFamily="18" charset="0"/>
                          </a:rPr>
                          <m:t>𝑛</m:t>
                        </m:r>
                        <m:r>
                          <a:rPr lang="es-ES" i="1">
                            <a:latin typeface="Cambria Math" panose="02040503050406030204" pitchFamily="18" charset="0"/>
                          </a:rPr>
                          <m:t>−1</m:t>
                        </m:r>
                      </m:sub>
                    </m:sSub>
                    <m:r>
                      <a:rPr lang="es-ES" i="1">
                        <a:latin typeface="Cambria Math" panose="02040503050406030204" pitchFamily="18" charset="0"/>
                      </a:rPr>
                      <m:t>)</m:t>
                    </m:r>
                  </m:oMath>
                </a14:m>
                <a:r>
                  <a:rPr lang="es-ES" dirty="0"/>
                  <a:t> converge</a:t>
                </a:r>
              </a:p>
              <a:p>
                <a:r>
                  <a:rPr lang="es-ES" dirty="0"/>
                  <a:t>Es suficiente demostrar que forman una sucesión fundamental (o de </a:t>
                </a:r>
                <a:r>
                  <a:rPr lang="es-ES" dirty="0" err="1"/>
                  <a:t>Cauchi</a:t>
                </a:r>
                <a:r>
                  <a:rPr lang="es-ES" dirty="0"/>
                  <a:t>), entonces, tendrán que converger</a:t>
                </a:r>
              </a:p>
              <a:p>
                <a:r>
                  <a:rPr lang="es-ES" dirty="0"/>
                  <a:t>Entonces necesitamos demostrar que </a:t>
                </a:r>
                <a14:m>
                  <m:oMath xmlns:m="http://schemas.openxmlformats.org/officeDocument/2006/math">
                    <m:func>
                      <m:funcPr>
                        <m:ctrlPr>
                          <a:rPr lang="es-ES" i="1">
                            <a:latin typeface="Cambria Math" panose="02040503050406030204" pitchFamily="18" charset="0"/>
                          </a:rPr>
                        </m:ctrlPr>
                      </m:funcPr>
                      <m:fName>
                        <m:limLow>
                          <m:limLowPr>
                            <m:ctrlPr>
                              <a:rPr lang="es-ES" i="1">
                                <a:latin typeface="Cambria Math" panose="02040503050406030204" pitchFamily="18" charset="0"/>
                              </a:rPr>
                            </m:ctrlPr>
                          </m:limLowPr>
                          <m:e>
                            <m:r>
                              <m:rPr>
                                <m:sty m:val="p"/>
                              </m:rPr>
                              <a:rPr lang="es-ES">
                                <a:latin typeface="Cambria Math" panose="02040503050406030204" pitchFamily="18" charset="0"/>
                              </a:rPr>
                              <m:t>lim</m:t>
                            </m:r>
                          </m:e>
                          <m:lim>
                            <m:r>
                              <a:rPr lang="es-ES" i="1">
                                <a:latin typeface="Cambria Math" panose="02040503050406030204" pitchFamily="18" charset="0"/>
                              </a:rPr>
                              <m:t>𝑚</m:t>
                            </m:r>
                            <m:r>
                              <a:rPr lang="es-ES" i="1">
                                <a:latin typeface="Cambria Math" panose="02040503050406030204" pitchFamily="18" charset="0"/>
                              </a:rPr>
                              <m:t>,</m:t>
                            </m:r>
                            <m:r>
                              <a:rPr lang="es-ES" i="1">
                                <a:latin typeface="Cambria Math" panose="02040503050406030204" pitchFamily="18" charset="0"/>
                              </a:rPr>
                              <m:t>𝑛</m:t>
                            </m:r>
                            <m:r>
                              <a:rPr lang="es-ES" i="1">
                                <a:latin typeface="Cambria Math" panose="02040503050406030204" pitchFamily="18" charset="0"/>
                              </a:rPr>
                              <m:t>→∞</m:t>
                            </m:r>
                          </m:lim>
                        </m:limLow>
                      </m:fName>
                      <m:e>
                        <m:r>
                          <a:rPr lang="es-ES" i="1">
                            <a:latin typeface="Cambria Math" panose="02040503050406030204" pitchFamily="18" charset="0"/>
                          </a:rPr>
                          <m:t>𝑑</m:t>
                        </m:r>
                        <m:d>
                          <m:dPr>
                            <m:ctrlPr>
                              <a:rPr lang="es-ES" i="1">
                                <a:latin typeface="Cambria Math" panose="02040503050406030204" pitchFamily="18" charset="0"/>
                              </a:rPr>
                            </m:ctrlPr>
                          </m:dPr>
                          <m:e>
                            <m:sSub>
                              <m:sSubPr>
                                <m:ctrlPr>
                                  <a:rPr lang="es-ES" i="1">
                                    <a:latin typeface="Cambria Math" panose="02040503050406030204" pitchFamily="18" charset="0"/>
                                  </a:rPr>
                                </m:ctrlPr>
                              </m:sSubPr>
                              <m:e>
                                <m:r>
                                  <a:rPr lang="es-ES" i="1">
                                    <a:latin typeface="Cambria Math" panose="02040503050406030204" pitchFamily="18" charset="0"/>
                                  </a:rPr>
                                  <m:t>𝑥</m:t>
                                </m:r>
                              </m:e>
                              <m:sub>
                                <m:r>
                                  <a:rPr lang="es-ES" i="1">
                                    <a:latin typeface="Cambria Math" panose="02040503050406030204" pitchFamily="18" charset="0"/>
                                  </a:rPr>
                                  <m:t>𝑛</m:t>
                                </m:r>
                              </m:sub>
                            </m:sSub>
                            <m:r>
                              <a:rPr lang="es-ES" i="1">
                                <a:latin typeface="Cambria Math" panose="02040503050406030204" pitchFamily="18" charset="0"/>
                              </a:rPr>
                              <m:t>, </m:t>
                            </m:r>
                            <m:sSub>
                              <m:sSubPr>
                                <m:ctrlPr>
                                  <a:rPr lang="es-ES" i="1">
                                    <a:latin typeface="Cambria Math" panose="02040503050406030204" pitchFamily="18" charset="0"/>
                                  </a:rPr>
                                </m:ctrlPr>
                              </m:sSubPr>
                              <m:e>
                                <m:r>
                                  <a:rPr lang="es-ES" i="1">
                                    <a:latin typeface="Cambria Math" panose="02040503050406030204" pitchFamily="18" charset="0"/>
                                  </a:rPr>
                                  <m:t>𝑥</m:t>
                                </m:r>
                              </m:e>
                              <m:sub>
                                <m:r>
                                  <a:rPr lang="es-ES" i="1">
                                    <a:latin typeface="Cambria Math" panose="02040503050406030204" pitchFamily="18" charset="0"/>
                                  </a:rPr>
                                  <m:t>𝑚</m:t>
                                </m:r>
                              </m:sub>
                            </m:sSub>
                          </m:e>
                        </m:d>
                        <m:r>
                          <a:rPr lang="es-ES" i="1">
                            <a:latin typeface="Cambria Math" panose="02040503050406030204" pitchFamily="18" charset="0"/>
                          </a:rPr>
                          <m:t>=0</m:t>
                        </m:r>
                      </m:e>
                    </m:func>
                  </m:oMath>
                </a14:m>
                <a:endParaRPr lang="es-ES" dirty="0"/>
              </a:p>
              <a:p>
                <a:r>
                  <a:rPr lang="es-ES" dirty="0"/>
                  <a:t>Pongamos que </a:t>
                </a:r>
                <a14:m>
                  <m:oMath xmlns:m="http://schemas.openxmlformats.org/officeDocument/2006/math">
                    <m:r>
                      <a:rPr lang="es-ES" b="0" i="1" smtClean="0">
                        <a:latin typeface="Cambria Math" panose="02040503050406030204" pitchFamily="18" charset="0"/>
                      </a:rPr>
                      <m:t>𝑛</m:t>
                    </m:r>
                    <m:r>
                      <a:rPr lang="es-ES" b="0" i="1" smtClean="0">
                        <a:latin typeface="Cambria Math" panose="02040503050406030204" pitchFamily="18" charset="0"/>
                      </a:rPr>
                      <m:t>=</m:t>
                    </m:r>
                    <m:r>
                      <a:rPr lang="es-ES" b="0" i="1" smtClean="0">
                        <a:latin typeface="Cambria Math" panose="02040503050406030204" pitchFamily="18" charset="0"/>
                      </a:rPr>
                      <m:t>𝑚</m:t>
                    </m:r>
                    <m:r>
                      <a:rPr lang="es-ES" b="0" i="1" smtClean="0">
                        <a:latin typeface="Cambria Math" panose="02040503050406030204" pitchFamily="18" charset="0"/>
                      </a:rPr>
                      <m:t>+</m:t>
                    </m:r>
                    <m:r>
                      <a:rPr lang="es-ES" b="0" i="1" smtClean="0">
                        <a:latin typeface="Cambria Math" panose="02040503050406030204" pitchFamily="18" charset="0"/>
                      </a:rPr>
                      <m:t>𝑘</m:t>
                    </m:r>
                  </m:oMath>
                </a14:m>
                <a:r>
                  <a:rPr lang="es-ES" dirty="0"/>
                  <a:t>. Entonces </a:t>
                </a:r>
              </a:p>
              <a:p>
                <a:pPr lvl="1"/>
                <a14:m>
                  <m:oMath xmlns:m="http://schemas.openxmlformats.org/officeDocument/2006/math">
                    <m:r>
                      <a:rPr lang="es-ES" i="1">
                        <a:latin typeface="Cambria Math" panose="02040503050406030204" pitchFamily="18" charset="0"/>
                      </a:rPr>
                      <m:t>𝑑</m:t>
                    </m:r>
                    <m:d>
                      <m:dPr>
                        <m:ctrlPr>
                          <a:rPr lang="es-ES" i="1">
                            <a:latin typeface="Cambria Math" panose="02040503050406030204" pitchFamily="18" charset="0"/>
                          </a:rPr>
                        </m:ctrlPr>
                      </m:dPr>
                      <m:e>
                        <m:sSub>
                          <m:sSubPr>
                            <m:ctrlPr>
                              <a:rPr lang="es-ES" i="1">
                                <a:latin typeface="Cambria Math" panose="02040503050406030204" pitchFamily="18" charset="0"/>
                              </a:rPr>
                            </m:ctrlPr>
                          </m:sSubPr>
                          <m:e>
                            <m:r>
                              <a:rPr lang="es-ES" i="1">
                                <a:latin typeface="Cambria Math" panose="02040503050406030204" pitchFamily="18" charset="0"/>
                              </a:rPr>
                              <m:t>𝑥</m:t>
                            </m:r>
                          </m:e>
                          <m:sub>
                            <m:r>
                              <a:rPr lang="es-ES" i="1">
                                <a:latin typeface="Cambria Math" panose="02040503050406030204" pitchFamily="18" charset="0"/>
                              </a:rPr>
                              <m:t>𝑛</m:t>
                            </m:r>
                          </m:sub>
                        </m:sSub>
                        <m:r>
                          <a:rPr lang="es-ES" i="1">
                            <a:latin typeface="Cambria Math" panose="02040503050406030204" pitchFamily="18" charset="0"/>
                          </a:rPr>
                          <m:t>, </m:t>
                        </m:r>
                        <m:sSub>
                          <m:sSubPr>
                            <m:ctrlPr>
                              <a:rPr lang="es-ES" i="1">
                                <a:latin typeface="Cambria Math" panose="02040503050406030204" pitchFamily="18" charset="0"/>
                              </a:rPr>
                            </m:ctrlPr>
                          </m:sSubPr>
                          <m:e>
                            <m:r>
                              <a:rPr lang="es-ES" i="1">
                                <a:latin typeface="Cambria Math" panose="02040503050406030204" pitchFamily="18" charset="0"/>
                              </a:rPr>
                              <m:t>𝑥</m:t>
                            </m:r>
                          </m:e>
                          <m:sub>
                            <m:r>
                              <a:rPr lang="es-ES" i="1">
                                <a:latin typeface="Cambria Math" panose="02040503050406030204" pitchFamily="18" charset="0"/>
                              </a:rPr>
                              <m:t>𝑚</m:t>
                            </m:r>
                          </m:sub>
                        </m:sSub>
                      </m:e>
                    </m:d>
                    <m:r>
                      <a:rPr lang="es-ES" b="0" i="0" smtClean="0">
                        <a:latin typeface="Cambria Math" panose="02040503050406030204" pitchFamily="18" charset="0"/>
                      </a:rPr>
                      <m:t>≤</m:t>
                    </m:r>
                    <m:sSup>
                      <m:sSupPr>
                        <m:ctrlPr>
                          <a:rPr lang="es-ES" b="0" i="1" smtClean="0">
                            <a:latin typeface="Cambria Math" panose="02040503050406030204" pitchFamily="18" charset="0"/>
                          </a:rPr>
                        </m:ctrlPr>
                      </m:sSupPr>
                      <m:e>
                        <m:r>
                          <m:rPr>
                            <m:sty m:val="p"/>
                          </m:rPr>
                          <a:rPr lang="es-ES" b="0" i="0" smtClean="0">
                            <a:latin typeface="Cambria Math" panose="02040503050406030204" pitchFamily="18" charset="0"/>
                          </a:rPr>
                          <m:t>C</m:t>
                        </m:r>
                      </m:e>
                      <m:sup>
                        <m:r>
                          <m:rPr>
                            <m:sty m:val="p"/>
                          </m:rPr>
                          <a:rPr lang="es-ES" b="0" i="0" smtClean="0">
                            <a:latin typeface="Cambria Math" panose="02040503050406030204" pitchFamily="18" charset="0"/>
                          </a:rPr>
                          <m:t>m</m:t>
                        </m:r>
                      </m:sup>
                    </m:sSup>
                    <m:r>
                      <a:rPr lang="es-ES" i="1">
                        <a:latin typeface="Cambria Math" panose="02040503050406030204" pitchFamily="18" charset="0"/>
                      </a:rPr>
                      <m:t>𝑑</m:t>
                    </m:r>
                    <m:d>
                      <m:dPr>
                        <m:ctrlPr>
                          <a:rPr lang="es-ES" i="1">
                            <a:latin typeface="Cambria Math" panose="02040503050406030204" pitchFamily="18" charset="0"/>
                          </a:rPr>
                        </m:ctrlPr>
                      </m:dPr>
                      <m:e>
                        <m:sSub>
                          <m:sSubPr>
                            <m:ctrlPr>
                              <a:rPr lang="es-ES" i="1">
                                <a:latin typeface="Cambria Math" panose="02040503050406030204" pitchFamily="18" charset="0"/>
                              </a:rPr>
                            </m:ctrlPr>
                          </m:sSubPr>
                          <m:e>
                            <m:r>
                              <a:rPr lang="es-ES" i="1">
                                <a:latin typeface="Cambria Math" panose="02040503050406030204" pitchFamily="18" charset="0"/>
                              </a:rPr>
                              <m:t>𝑥</m:t>
                            </m:r>
                          </m:e>
                          <m:sub>
                            <m:r>
                              <a:rPr lang="es-ES" b="0" i="1" smtClean="0">
                                <a:latin typeface="Cambria Math" panose="02040503050406030204" pitchFamily="18" charset="0"/>
                              </a:rPr>
                              <m:t>0</m:t>
                            </m:r>
                          </m:sub>
                        </m:sSub>
                        <m:r>
                          <a:rPr lang="es-ES" i="1">
                            <a:latin typeface="Cambria Math" panose="02040503050406030204" pitchFamily="18" charset="0"/>
                          </a:rPr>
                          <m:t>, </m:t>
                        </m:r>
                        <m:sSub>
                          <m:sSubPr>
                            <m:ctrlPr>
                              <a:rPr lang="es-ES" i="1">
                                <a:latin typeface="Cambria Math" panose="02040503050406030204" pitchFamily="18" charset="0"/>
                              </a:rPr>
                            </m:ctrlPr>
                          </m:sSubPr>
                          <m:e>
                            <m:r>
                              <a:rPr lang="es-ES" i="1">
                                <a:latin typeface="Cambria Math" panose="02040503050406030204" pitchFamily="18" charset="0"/>
                              </a:rPr>
                              <m:t>𝑥</m:t>
                            </m:r>
                          </m:e>
                          <m:sub>
                            <m:r>
                              <a:rPr lang="es-ES" b="0" i="1" smtClean="0">
                                <a:latin typeface="Cambria Math" panose="02040503050406030204" pitchFamily="18" charset="0"/>
                              </a:rPr>
                              <m:t>𝑘</m:t>
                            </m:r>
                          </m:sub>
                        </m:sSub>
                      </m:e>
                    </m:d>
                  </m:oMath>
                </a14:m>
                <a:r>
                  <a:rPr lang="es-ES" dirty="0"/>
                  <a:t> </a:t>
                </a:r>
                <a:r>
                  <a:rPr lang="es-ES" dirty="0">
                    <a:solidFill>
                      <a:srgbClr val="FF0000"/>
                    </a:solidFill>
                  </a:rPr>
                  <a:t>¿Por qué?</a:t>
                </a:r>
              </a:p>
              <a:p>
                <a:pPr lvl="1"/>
                <a:r>
                  <a:rPr lang="es-ES" dirty="0"/>
                  <a:t> (porque hemos “contraído” la distancia </a:t>
                </a:r>
                <a:r>
                  <a:rPr lang="es-ES" i="1" dirty="0"/>
                  <a:t>m</a:t>
                </a:r>
                <a:r>
                  <a:rPr lang="es-ES" dirty="0"/>
                  <a:t> veces)</a:t>
                </a:r>
              </a:p>
              <a:p>
                <a:pPr lvl="1"/>
                <a14:m>
                  <m:oMath xmlns:m="http://schemas.openxmlformats.org/officeDocument/2006/math">
                    <m:sSup>
                      <m:sSupPr>
                        <m:ctrlPr>
                          <a:rPr lang="es-ES" i="1">
                            <a:latin typeface="Cambria Math" panose="02040503050406030204" pitchFamily="18" charset="0"/>
                          </a:rPr>
                        </m:ctrlPr>
                      </m:sSupPr>
                      <m:e>
                        <m:r>
                          <m:rPr>
                            <m:sty m:val="p"/>
                          </m:rPr>
                          <a:rPr lang="es-ES">
                            <a:latin typeface="Cambria Math" panose="02040503050406030204" pitchFamily="18" charset="0"/>
                          </a:rPr>
                          <m:t>C</m:t>
                        </m:r>
                      </m:e>
                      <m:sup>
                        <m:r>
                          <m:rPr>
                            <m:sty m:val="p"/>
                          </m:rPr>
                          <a:rPr lang="es-ES">
                            <a:latin typeface="Cambria Math" panose="02040503050406030204" pitchFamily="18" charset="0"/>
                          </a:rPr>
                          <m:t>m</m:t>
                        </m:r>
                      </m:sup>
                    </m:sSup>
                    <m:r>
                      <a:rPr lang="es-ES" i="1">
                        <a:latin typeface="Cambria Math" panose="02040503050406030204" pitchFamily="18" charset="0"/>
                      </a:rPr>
                      <m:t>𝑑</m:t>
                    </m:r>
                    <m:d>
                      <m:dPr>
                        <m:ctrlPr>
                          <a:rPr lang="es-ES" i="1">
                            <a:latin typeface="Cambria Math" panose="02040503050406030204" pitchFamily="18" charset="0"/>
                          </a:rPr>
                        </m:ctrlPr>
                      </m:dPr>
                      <m:e>
                        <m:sSub>
                          <m:sSubPr>
                            <m:ctrlPr>
                              <a:rPr lang="es-ES" i="1">
                                <a:latin typeface="Cambria Math" panose="02040503050406030204" pitchFamily="18" charset="0"/>
                              </a:rPr>
                            </m:ctrlPr>
                          </m:sSubPr>
                          <m:e>
                            <m:r>
                              <a:rPr lang="es-ES" i="1">
                                <a:latin typeface="Cambria Math" panose="02040503050406030204" pitchFamily="18" charset="0"/>
                              </a:rPr>
                              <m:t>𝑥</m:t>
                            </m:r>
                          </m:e>
                          <m:sub>
                            <m:r>
                              <a:rPr lang="es-ES" i="1">
                                <a:latin typeface="Cambria Math" panose="02040503050406030204" pitchFamily="18" charset="0"/>
                              </a:rPr>
                              <m:t>0</m:t>
                            </m:r>
                          </m:sub>
                        </m:sSub>
                        <m:r>
                          <a:rPr lang="es-ES" i="1">
                            <a:latin typeface="Cambria Math" panose="02040503050406030204" pitchFamily="18" charset="0"/>
                          </a:rPr>
                          <m:t>, </m:t>
                        </m:r>
                        <m:sSub>
                          <m:sSubPr>
                            <m:ctrlPr>
                              <a:rPr lang="es-ES" i="1">
                                <a:latin typeface="Cambria Math" panose="02040503050406030204" pitchFamily="18" charset="0"/>
                              </a:rPr>
                            </m:ctrlPr>
                          </m:sSubPr>
                          <m:e>
                            <m:r>
                              <a:rPr lang="es-ES" i="1">
                                <a:latin typeface="Cambria Math" panose="02040503050406030204" pitchFamily="18" charset="0"/>
                              </a:rPr>
                              <m:t>𝑥</m:t>
                            </m:r>
                          </m:e>
                          <m:sub>
                            <m:r>
                              <a:rPr lang="es-ES" i="1">
                                <a:latin typeface="Cambria Math" panose="02040503050406030204" pitchFamily="18" charset="0"/>
                              </a:rPr>
                              <m:t>𝑘</m:t>
                            </m:r>
                          </m:sub>
                        </m:sSub>
                      </m:e>
                    </m:d>
                    <m:r>
                      <a:rPr lang="es-ES" b="0" i="0" smtClean="0">
                        <a:latin typeface="Cambria Math" panose="02040503050406030204" pitchFamily="18" charset="0"/>
                      </a:rPr>
                      <m:t>≤</m:t>
                    </m:r>
                    <m:sSup>
                      <m:sSupPr>
                        <m:ctrlPr>
                          <a:rPr lang="es-ES" i="1">
                            <a:latin typeface="Cambria Math" panose="02040503050406030204" pitchFamily="18" charset="0"/>
                          </a:rPr>
                        </m:ctrlPr>
                      </m:sSupPr>
                      <m:e>
                        <m:r>
                          <m:rPr>
                            <m:sty m:val="p"/>
                          </m:rPr>
                          <a:rPr lang="es-ES">
                            <a:latin typeface="Cambria Math" panose="02040503050406030204" pitchFamily="18" charset="0"/>
                          </a:rPr>
                          <m:t>C</m:t>
                        </m:r>
                      </m:e>
                      <m:sup>
                        <m:r>
                          <m:rPr>
                            <m:sty m:val="p"/>
                          </m:rPr>
                          <a:rPr lang="es-ES">
                            <a:latin typeface="Cambria Math" panose="02040503050406030204" pitchFamily="18" charset="0"/>
                          </a:rPr>
                          <m:t>m</m:t>
                        </m:r>
                      </m:sup>
                    </m:sSup>
                    <m:r>
                      <a:rPr lang="es-ES" b="0" i="1" smtClean="0">
                        <a:latin typeface="Cambria Math" panose="02040503050406030204" pitchFamily="18" charset="0"/>
                      </a:rPr>
                      <m:t>(</m:t>
                    </m:r>
                    <m:r>
                      <a:rPr lang="es-ES" i="1">
                        <a:latin typeface="Cambria Math" panose="02040503050406030204" pitchFamily="18" charset="0"/>
                      </a:rPr>
                      <m:t>𝑑</m:t>
                    </m:r>
                    <m:d>
                      <m:dPr>
                        <m:ctrlPr>
                          <a:rPr lang="es-ES" i="1">
                            <a:latin typeface="Cambria Math" panose="02040503050406030204" pitchFamily="18" charset="0"/>
                          </a:rPr>
                        </m:ctrlPr>
                      </m:dPr>
                      <m:e>
                        <m:sSub>
                          <m:sSubPr>
                            <m:ctrlPr>
                              <a:rPr lang="es-ES" i="1">
                                <a:latin typeface="Cambria Math" panose="02040503050406030204" pitchFamily="18" charset="0"/>
                              </a:rPr>
                            </m:ctrlPr>
                          </m:sSubPr>
                          <m:e>
                            <m:r>
                              <a:rPr lang="es-ES" i="1">
                                <a:latin typeface="Cambria Math" panose="02040503050406030204" pitchFamily="18" charset="0"/>
                              </a:rPr>
                              <m:t>𝑥</m:t>
                            </m:r>
                          </m:e>
                          <m:sub>
                            <m:r>
                              <a:rPr lang="es-ES" i="1">
                                <a:latin typeface="Cambria Math" panose="02040503050406030204" pitchFamily="18" charset="0"/>
                              </a:rPr>
                              <m:t>0</m:t>
                            </m:r>
                          </m:sub>
                        </m:sSub>
                        <m:r>
                          <a:rPr lang="es-ES" i="1">
                            <a:latin typeface="Cambria Math" panose="02040503050406030204" pitchFamily="18" charset="0"/>
                          </a:rPr>
                          <m:t>, </m:t>
                        </m:r>
                        <m:sSub>
                          <m:sSubPr>
                            <m:ctrlPr>
                              <a:rPr lang="es-ES" i="1">
                                <a:latin typeface="Cambria Math" panose="02040503050406030204" pitchFamily="18" charset="0"/>
                              </a:rPr>
                            </m:ctrlPr>
                          </m:sSubPr>
                          <m:e>
                            <m:r>
                              <a:rPr lang="es-ES" i="1">
                                <a:latin typeface="Cambria Math" panose="02040503050406030204" pitchFamily="18" charset="0"/>
                              </a:rPr>
                              <m:t>𝑥</m:t>
                            </m:r>
                          </m:e>
                          <m:sub>
                            <m:r>
                              <a:rPr lang="es-ES" b="0" i="1" smtClean="0">
                                <a:latin typeface="Cambria Math" panose="02040503050406030204" pitchFamily="18" charset="0"/>
                              </a:rPr>
                              <m:t>1</m:t>
                            </m:r>
                          </m:sub>
                        </m:sSub>
                      </m:e>
                    </m:d>
                    <m:r>
                      <a:rPr lang="es-ES" b="0" i="1" smtClean="0">
                        <a:latin typeface="Cambria Math" panose="02040503050406030204" pitchFamily="18" charset="0"/>
                      </a:rPr>
                      <m:t>+</m:t>
                    </m:r>
                    <m:r>
                      <a:rPr lang="es-ES" i="1">
                        <a:latin typeface="Cambria Math" panose="02040503050406030204" pitchFamily="18" charset="0"/>
                      </a:rPr>
                      <m:t>𝑑</m:t>
                    </m:r>
                    <m:d>
                      <m:dPr>
                        <m:ctrlPr>
                          <a:rPr lang="es-ES" i="1">
                            <a:latin typeface="Cambria Math" panose="02040503050406030204" pitchFamily="18" charset="0"/>
                          </a:rPr>
                        </m:ctrlPr>
                      </m:dPr>
                      <m:e>
                        <m:sSub>
                          <m:sSubPr>
                            <m:ctrlPr>
                              <a:rPr lang="es-ES" i="1">
                                <a:latin typeface="Cambria Math" panose="02040503050406030204" pitchFamily="18" charset="0"/>
                              </a:rPr>
                            </m:ctrlPr>
                          </m:sSubPr>
                          <m:e>
                            <m:r>
                              <a:rPr lang="es-ES" i="1">
                                <a:latin typeface="Cambria Math" panose="02040503050406030204" pitchFamily="18" charset="0"/>
                              </a:rPr>
                              <m:t>𝑥</m:t>
                            </m:r>
                          </m:e>
                          <m:sub>
                            <m:r>
                              <a:rPr lang="es-ES" b="0" i="1" smtClean="0">
                                <a:latin typeface="Cambria Math" panose="02040503050406030204" pitchFamily="18" charset="0"/>
                              </a:rPr>
                              <m:t>1</m:t>
                            </m:r>
                          </m:sub>
                        </m:sSub>
                        <m:r>
                          <a:rPr lang="es-ES" i="1">
                            <a:latin typeface="Cambria Math" panose="02040503050406030204" pitchFamily="18" charset="0"/>
                          </a:rPr>
                          <m:t>, </m:t>
                        </m:r>
                        <m:sSub>
                          <m:sSubPr>
                            <m:ctrlPr>
                              <a:rPr lang="es-ES" i="1">
                                <a:latin typeface="Cambria Math" panose="02040503050406030204" pitchFamily="18" charset="0"/>
                              </a:rPr>
                            </m:ctrlPr>
                          </m:sSubPr>
                          <m:e>
                            <m:r>
                              <a:rPr lang="es-ES" i="1">
                                <a:latin typeface="Cambria Math" panose="02040503050406030204" pitchFamily="18" charset="0"/>
                              </a:rPr>
                              <m:t>𝑥</m:t>
                            </m:r>
                          </m:e>
                          <m:sub>
                            <m:r>
                              <a:rPr lang="es-ES" b="0" i="1" smtClean="0">
                                <a:latin typeface="Cambria Math" panose="02040503050406030204" pitchFamily="18" charset="0"/>
                              </a:rPr>
                              <m:t>2</m:t>
                            </m:r>
                          </m:sub>
                        </m:sSub>
                      </m:e>
                    </m:d>
                    <m:r>
                      <a:rPr lang="es-ES" i="1">
                        <a:latin typeface="Cambria Math" panose="02040503050406030204" pitchFamily="18" charset="0"/>
                      </a:rPr>
                      <m:t>+</m:t>
                    </m:r>
                    <m:r>
                      <a:rPr lang="es-ES" b="0" i="1" smtClean="0">
                        <a:latin typeface="Cambria Math" panose="02040503050406030204" pitchFamily="18" charset="0"/>
                      </a:rPr>
                      <m:t>…+</m:t>
                    </m:r>
                    <m:r>
                      <a:rPr lang="es-ES" i="1">
                        <a:latin typeface="Cambria Math" panose="02040503050406030204" pitchFamily="18" charset="0"/>
                      </a:rPr>
                      <m:t>𝑑</m:t>
                    </m:r>
                    <m:d>
                      <m:dPr>
                        <m:ctrlPr>
                          <a:rPr lang="es-ES" i="1">
                            <a:latin typeface="Cambria Math" panose="02040503050406030204" pitchFamily="18" charset="0"/>
                          </a:rPr>
                        </m:ctrlPr>
                      </m:dPr>
                      <m:e>
                        <m:sSub>
                          <m:sSubPr>
                            <m:ctrlPr>
                              <a:rPr lang="es-ES" i="1">
                                <a:latin typeface="Cambria Math" panose="02040503050406030204" pitchFamily="18" charset="0"/>
                              </a:rPr>
                            </m:ctrlPr>
                          </m:sSubPr>
                          <m:e>
                            <m:r>
                              <a:rPr lang="es-ES" i="1">
                                <a:latin typeface="Cambria Math" panose="02040503050406030204" pitchFamily="18" charset="0"/>
                              </a:rPr>
                              <m:t>𝑥</m:t>
                            </m:r>
                          </m:e>
                          <m:sub>
                            <m:r>
                              <a:rPr lang="es-ES" b="0" i="1" smtClean="0">
                                <a:latin typeface="Cambria Math" panose="02040503050406030204" pitchFamily="18" charset="0"/>
                              </a:rPr>
                              <m:t>𝑘</m:t>
                            </m:r>
                            <m:r>
                              <a:rPr lang="es-ES" b="0" i="1" smtClean="0">
                                <a:latin typeface="Cambria Math" panose="02040503050406030204" pitchFamily="18" charset="0"/>
                              </a:rPr>
                              <m:t>−1</m:t>
                            </m:r>
                          </m:sub>
                        </m:sSub>
                        <m:r>
                          <a:rPr lang="es-ES" i="1">
                            <a:latin typeface="Cambria Math" panose="02040503050406030204" pitchFamily="18" charset="0"/>
                          </a:rPr>
                          <m:t>, </m:t>
                        </m:r>
                        <m:sSub>
                          <m:sSubPr>
                            <m:ctrlPr>
                              <a:rPr lang="es-ES" i="1" smtClean="0">
                                <a:latin typeface="Cambria Math" panose="02040503050406030204" pitchFamily="18" charset="0"/>
                              </a:rPr>
                            </m:ctrlPr>
                          </m:sSubPr>
                          <m:e>
                            <m:r>
                              <a:rPr lang="es-ES" i="1">
                                <a:latin typeface="Cambria Math" panose="02040503050406030204" pitchFamily="18" charset="0"/>
                              </a:rPr>
                              <m:t>𝑥</m:t>
                            </m:r>
                          </m:e>
                          <m:sub>
                            <m:r>
                              <a:rPr lang="es-ES" b="0" i="1" smtClean="0">
                                <a:latin typeface="Cambria Math" panose="02040503050406030204" pitchFamily="18" charset="0"/>
                              </a:rPr>
                              <m:t>𝑘</m:t>
                            </m:r>
                          </m:sub>
                        </m:sSub>
                      </m:e>
                    </m:d>
                    <m:r>
                      <a:rPr lang="es-ES" b="0" i="1" smtClean="0">
                        <a:latin typeface="Cambria Math" panose="02040503050406030204" pitchFamily="18" charset="0"/>
                      </a:rPr>
                      <m:t>)</m:t>
                    </m:r>
                  </m:oMath>
                </a14:m>
                <a:r>
                  <a:rPr lang="es-ES" dirty="0"/>
                  <a:t> </a:t>
                </a:r>
                <a:r>
                  <a:rPr lang="es-ES" dirty="0">
                    <a:solidFill>
                      <a:srgbClr val="FF0000"/>
                    </a:solidFill>
                  </a:rPr>
                  <a:t>¿Por qué?</a:t>
                </a:r>
              </a:p>
              <a:p>
                <a:pPr lvl="1"/>
                <a14:m>
                  <m:oMath xmlns:m="http://schemas.openxmlformats.org/officeDocument/2006/math">
                    <m:sSup>
                      <m:sSupPr>
                        <m:ctrlPr>
                          <a:rPr lang="es-ES" i="1">
                            <a:latin typeface="Cambria Math" panose="02040503050406030204" pitchFamily="18" charset="0"/>
                          </a:rPr>
                        </m:ctrlPr>
                      </m:sSupPr>
                      <m:e>
                        <m:r>
                          <m:rPr>
                            <m:sty m:val="p"/>
                          </m:rPr>
                          <a:rPr lang="es-ES">
                            <a:latin typeface="Cambria Math" panose="02040503050406030204" pitchFamily="18" charset="0"/>
                          </a:rPr>
                          <m:t>C</m:t>
                        </m:r>
                      </m:e>
                      <m:sup>
                        <m:r>
                          <m:rPr>
                            <m:sty m:val="p"/>
                          </m:rPr>
                          <a:rPr lang="es-ES">
                            <a:latin typeface="Cambria Math" panose="02040503050406030204" pitchFamily="18" charset="0"/>
                          </a:rPr>
                          <m:t>m</m:t>
                        </m:r>
                      </m:sup>
                    </m:sSup>
                    <m:d>
                      <m:dPr>
                        <m:ctrlPr>
                          <a:rPr lang="es-ES" i="1">
                            <a:latin typeface="Cambria Math" panose="02040503050406030204" pitchFamily="18" charset="0"/>
                          </a:rPr>
                        </m:ctrlPr>
                      </m:dPr>
                      <m:e>
                        <m:r>
                          <a:rPr lang="es-ES" i="1">
                            <a:latin typeface="Cambria Math" panose="02040503050406030204" pitchFamily="18" charset="0"/>
                          </a:rPr>
                          <m:t>𝑑</m:t>
                        </m:r>
                        <m:d>
                          <m:dPr>
                            <m:ctrlPr>
                              <a:rPr lang="es-ES" i="1">
                                <a:latin typeface="Cambria Math" panose="02040503050406030204" pitchFamily="18" charset="0"/>
                              </a:rPr>
                            </m:ctrlPr>
                          </m:dPr>
                          <m:e>
                            <m:sSub>
                              <m:sSubPr>
                                <m:ctrlPr>
                                  <a:rPr lang="es-ES" i="1">
                                    <a:latin typeface="Cambria Math" panose="02040503050406030204" pitchFamily="18" charset="0"/>
                                  </a:rPr>
                                </m:ctrlPr>
                              </m:sSubPr>
                              <m:e>
                                <m:r>
                                  <a:rPr lang="es-ES" i="1">
                                    <a:latin typeface="Cambria Math" panose="02040503050406030204" pitchFamily="18" charset="0"/>
                                  </a:rPr>
                                  <m:t>𝑥</m:t>
                                </m:r>
                              </m:e>
                              <m:sub>
                                <m:r>
                                  <a:rPr lang="es-ES" i="1">
                                    <a:latin typeface="Cambria Math" panose="02040503050406030204" pitchFamily="18" charset="0"/>
                                  </a:rPr>
                                  <m:t>0</m:t>
                                </m:r>
                              </m:sub>
                            </m:sSub>
                            <m:r>
                              <a:rPr lang="es-ES" i="1">
                                <a:latin typeface="Cambria Math" panose="02040503050406030204" pitchFamily="18" charset="0"/>
                              </a:rPr>
                              <m:t>, </m:t>
                            </m:r>
                            <m:sSub>
                              <m:sSubPr>
                                <m:ctrlPr>
                                  <a:rPr lang="es-ES" i="1">
                                    <a:latin typeface="Cambria Math" panose="02040503050406030204" pitchFamily="18" charset="0"/>
                                  </a:rPr>
                                </m:ctrlPr>
                              </m:sSubPr>
                              <m:e>
                                <m:r>
                                  <a:rPr lang="es-ES" i="1">
                                    <a:latin typeface="Cambria Math" panose="02040503050406030204" pitchFamily="18" charset="0"/>
                                  </a:rPr>
                                  <m:t>𝑥</m:t>
                                </m:r>
                              </m:e>
                              <m:sub>
                                <m:r>
                                  <a:rPr lang="es-ES" i="1">
                                    <a:latin typeface="Cambria Math" panose="02040503050406030204" pitchFamily="18" charset="0"/>
                                  </a:rPr>
                                  <m:t>1</m:t>
                                </m:r>
                              </m:sub>
                            </m:sSub>
                          </m:e>
                        </m:d>
                        <m:r>
                          <a:rPr lang="es-ES" i="1">
                            <a:latin typeface="Cambria Math" panose="02040503050406030204" pitchFamily="18" charset="0"/>
                          </a:rPr>
                          <m:t>+</m:t>
                        </m:r>
                        <m:r>
                          <a:rPr lang="es-ES" i="1">
                            <a:latin typeface="Cambria Math" panose="02040503050406030204" pitchFamily="18" charset="0"/>
                          </a:rPr>
                          <m:t>𝑑</m:t>
                        </m:r>
                        <m:d>
                          <m:dPr>
                            <m:ctrlPr>
                              <a:rPr lang="es-ES" i="1">
                                <a:latin typeface="Cambria Math" panose="02040503050406030204" pitchFamily="18" charset="0"/>
                              </a:rPr>
                            </m:ctrlPr>
                          </m:dPr>
                          <m:e>
                            <m:sSub>
                              <m:sSubPr>
                                <m:ctrlPr>
                                  <a:rPr lang="es-ES" i="1">
                                    <a:latin typeface="Cambria Math" panose="02040503050406030204" pitchFamily="18" charset="0"/>
                                  </a:rPr>
                                </m:ctrlPr>
                              </m:sSubPr>
                              <m:e>
                                <m:r>
                                  <a:rPr lang="es-ES" i="1">
                                    <a:latin typeface="Cambria Math" panose="02040503050406030204" pitchFamily="18" charset="0"/>
                                  </a:rPr>
                                  <m:t>𝑥</m:t>
                                </m:r>
                              </m:e>
                              <m:sub>
                                <m:r>
                                  <a:rPr lang="es-ES" i="1">
                                    <a:latin typeface="Cambria Math" panose="02040503050406030204" pitchFamily="18" charset="0"/>
                                  </a:rPr>
                                  <m:t>1</m:t>
                                </m:r>
                              </m:sub>
                            </m:sSub>
                            <m:r>
                              <a:rPr lang="es-ES" i="1">
                                <a:latin typeface="Cambria Math" panose="02040503050406030204" pitchFamily="18" charset="0"/>
                              </a:rPr>
                              <m:t>, </m:t>
                            </m:r>
                            <m:sSub>
                              <m:sSubPr>
                                <m:ctrlPr>
                                  <a:rPr lang="es-ES" i="1">
                                    <a:latin typeface="Cambria Math" panose="02040503050406030204" pitchFamily="18" charset="0"/>
                                  </a:rPr>
                                </m:ctrlPr>
                              </m:sSubPr>
                              <m:e>
                                <m:r>
                                  <a:rPr lang="es-ES" i="1">
                                    <a:latin typeface="Cambria Math" panose="02040503050406030204" pitchFamily="18" charset="0"/>
                                  </a:rPr>
                                  <m:t>𝑥</m:t>
                                </m:r>
                              </m:e>
                              <m:sub>
                                <m:r>
                                  <a:rPr lang="es-ES" i="1">
                                    <a:latin typeface="Cambria Math" panose="02040503050406030204" pitchFamily="18" charset="0"/>
                                  </a:rPr>
                                  <m:t>2</m:t>
                                </m:r>
                              </m:sub>
                            </m:sSub>
                          </m:e>
                        </m:d>
                        <m:r>
                          <a:rPr lang="es-ES" i="1">
                            <a:latin typeface="Cambria Math" panose="02040503050406030204" pitchFamily="18" charset="0"/>
                          </a:rPr>
                          <m:t>+…+</m:t>
                        </m:r>
                        <m:r>
                          <a:rPr lang="es-ES" i="1">
                            <a:latin typeface="Cambria Math" panose="02040503050406030204" pitchFamily="18" charset="0"/>
                          </a:rPr>
                          <m:t>𝑑</m:t>
                        </m:r>
                        <m:d>
                          <m:dPr>
                            <m:ctrlPr>
                              <a:rPr lang="es-ES" i="1">
                                <a:latin typeface="Cambria Math" panose="02040503050406030204" pitchFamily="18" charset="0"/>
                              </a:rPr>
                            </m:ctrlPr>
                          </m:dPr>
                          <m:e>
                            <m:sSub>
                              <m:sSubPr>
                                <m:ctrlPr>
                                  <a:rPr lang="es-ES" i="1">
                                    <a:latin typeface="Cambria Math" panose="02040503050406030204" pitchFamily="18" charset="0"/>
                                  </a:rPr>
                                </m:ctrlPr>
                              </m:sSubPr>
                              <m:e>
                                <m:r>
                                  <a:rPr lang="es-ES" i="1">
                                    <a:latin typeface="Cambria Math" panose="02040503050406030204" pitchFamily="18" charset="0"/>
                                  </a:rPr>
                                  <m:t>𝑥</m:t>
                                </m:r>
                              </m:e>
                              <m:sub>
                                <m:r>
                                  <a:rPr lang="es-ES" i="1">
                                    <a:latin typeface="Cambria Math" panose="02040503050406030204" pitchFamily="18" charset="0"/>
                                  </a:rPr>
                                  <m:t>𝑘</m:t>
                                </m:r>
                                <m:r>
                                  <a:rPr lang="es-ES" i="1">
                                    <a:latin typeface="Cambria Math" panose="02040503050406030204" pitchFamily="18" charset="0"/>
                                  </a:rPr>
                                  <m:t>−1</m:t>
                                </m:r>
                              </m:sub>
                            </m:sSub>
                            <m:r>
                              <a:rPr lang="es-ES" i="1">
                                <a:latin typeface="Cambria Math" panose="02040503050406030204" pitchFamily="18" charset="0"/>
                              </a:rPr>
                              <m:t>, </m:t>
                            </m:r>
                            <m:sSub>
                              <m:sSubPr>
                                <m:ctrlPr>
                                  <a:rPr lang="es-ES" i="1">
                                    <a:latin typeface="Cambria Math" panose="02040503050406030204" pitchFamily="18" charset="0"/>
                                  </a:rPr>
                                </m:ctrlPr>
                              </m:sSubPr>
                              <m:e>
                                <m:r>
                                  <a:rPr lang="es-ES" i="1">
                                    <a:latin typeface="Cambria Math" panose="02040503050406030204" pitchFamily="18" charset="0"/>
                                  </a:rPr>
                                  <m:t>𝑥</m:t>
                                </m:r>
                              </m:e>
                              <m:sub>
                                <m:r>
                                  <a:rPr lang="es-ES" i="1">
                                    <a:latin typeface="Cambria Math" panose="02040503050406030204" pitchFamily="18" charset="0"/>
                                  </a:rPr>
                                  <m:t>𝑘</m:t>
                                </m:r>
                              </m:sub>
                            </m:sSub>
                          </m:e>
                        </m:d>
                      </m:e>
                    </m:d>
                    <m:r>
                      <a:rPr lang="es-ES" b="0" i="1" smtClean="0">
                        <a:latin typeface="Cambria Math" panose="02040503050406030204" pitchFamily="18" charset="0"/>
                      </a:rPr>
                      <m:t>≤</m:t>
                    </m:r>
                    <m:sSup>
                      <m:sSupPr>
                        <m:ctrlPr>
                          <a:rPr lang="es-ES" i="1">
                            <a:latin typeface="Cambria Math" panose="02040503050406030204" pitchFamily="18" charset="0"/>
                          </a:rPr>
                        </m:ctrlPr>
                      </m:sSupPr>
                      <m:e>
                        <m:r>
                          <m:rPr>
                            <m:sty m:val="p"/>
                          </m:rPr>
                          <a:rPr lang="es-ES">
                            <a:latin typeface="Cambria Math" panose="02040503050406030204" pitchFamily="18" charset="0"/>
                          </a:rPr>
                          <m:t>C</m:t>
                        </m:r>
                      </m:e>
                      <m:sup>
                        <m:r>
                          <m:rPr>
                            <m:sty m:val="p"/>
                          </m:rPr>
                          <a:rPr lang="es-ES">
                            <a:latin typeface="Cambria Math" panose="02040503050406030204" pitchFamily="18" charset="0"/>
                          </a:rPr>
                          <m:t>m</m:t>
                        </m:r>
                      </m:sup>
                    </m:sSup>
                    <m:d>
                      <m:dPr>
                        <m:ctrlPr>
                          <a:rPr lang="es-ES" i="1">
                            <a:latin typeface="Cambria Math" panose="02040503050406030204" pitchFamily="18" charset="0"/>
                          </a:rPr>
                        </m:ctrlPr>
                      </m:dPr>
                      <m:e>
                        <m:r>
                          <a:rPr lang="es-ES" i="1">
                            <a:latin typeface="Cambria Math" panose="02040503050406030204" pitchFamily="18" charset="0"/>
                          </a:rPr>
                          <m:t>𝑑</m:t>
                        </m:r>
                        <m:d>
                          <m:dPr>
                            <m:ctrlPr>
                              <a:rPr lang="es-ES" i="1">
                                <a:latin typeface="Cambria Math" panose="02040503050406030204" pitchFamily="18" charset="0"/>
                              </a:rPr>
                            </m:ctrlPr>
                          </m:dPr>
                          <m:e>
                            <m:sSub>
                              <m:sSubPr>
                                <m:ctrlPr>
                                  <a:rPr lang="es-ES" i="1">
                                    <a:latin typeface="Cambria Math" panose="02040503050406030204" pitchFamily="18" charset="0"/>
                                  </a:rPr>
                                </m:ctrlPr>
                              </m:sSubPr>
                              <m:e>
                                <m:r>
                                  <a:rPr lang="es-ES" i="1">
                                    <a:latin typeface="Cambria Math" panose="02040503050406030204" pitchFamily="18" charset="0"/>
                                  </a:rPr>
                                  <m:t>𝑥</m:t>
                                </m:r>
                              </m:e>
                              <m:sub>
                                <m:r>
                                  <a:rPr lang="es-ES" i="1">
                                    <a:latin typeface="Cambria Math" panose="02040503050406030204" pitchFamily="18" charset="0"/>
                                  </a:rPr>
                                  <m:t>0</m:t>
                                </m:r>
                              </m:sub>
                            </m:sSub>
                            <m:r>
                              <a:rPr lang="es-ES" i="1">
                                <a:latin typeface="Cambria Math" panose="02040503050406030204" pitchFamily="18" charset="0"/>
                              </a:rPr>
                              <m:t>, </m:t>
                            </m:r>
                            <m:sSub>
                              <m:sSubPr>
                                <m:ctrlPr>
                                  <a:rPr lang="es-ES" i="1">
                                    <a:latin typeface="Cambria Math" panose="02040503050406030204" pitchFamily="18" charset="0"/>
                                  </a:rPr>
                                </m:ctrlPr>
                              </m:sSubPr>
                              <m:e>
                                <m:r>
                                  <a:rPr lang="es-ES" i="1">
                                    <a:latin typeface="Cambria Math" panose="02040503050406030204" pitchFamily="18" charset="0"/>
                                  </a:rPr>
                                  <m:t>𝑥</m:t>
                                </m:r>
                              </m:e>
                              <m:sub>
                                <m:r>
                                  <a:rPr lang="es-ES" i="1">
                                    <a:latin typeface="Cambria Math" panose="02040503050406030204" pitchFamily="18" charset="0"/>
                                  </a:rPr>
                                  <m:t>1</m:t>
                                </m:r>
                              </m:sub>
                            </m:sSub>
                          </m:e>
                        </m:d>
                        <m:r>
                          <a:rPr lang="es-ES" i="1">
                            <a:latin typeface="Cambria Math" panose="02040503050406030204" pitchFamily="18" charset="0"/>
                          </a:rPr>
                          <m:t>+</m:t>
                        </m:r>
                        <m:r>
                          <a:rPr lang="es-ES" b="0" i="1" smtClean="0">
                            <a:latin typeface="Cambria Math" panose="02040503050406030204" pitchFamily="18" charset="0"/>
                          </a:rPr>
                          <m:t>𝐶</m:t>
                        </m:r>
                        <m:r>
                          <a:rPr lang="es-ES" i="1">
                            <a:latin typeface="Cambria Math" panose="02040503050406030204" pitchFamily="18" charset="0"/>
                          </a:rPr>
                          <m:t>𝑑</m:t>
                        </m:r>
                        <m:d>
                          <m:dPr>
                            <m:ctrlPr>
                              <a:rPr lang="es-ES" i="1">
                                <a:latin typeface="Cambria Math" panose="02040503050406030204" pitchFamily="18" charset="0"/>
                              </a:rPr>
                            </m:ctrlPr>
                          </m:dPr>
                          <m:e>
                            <m:sSub>
                              <m:sSubPr>
                                <m:ctrlPr>
                                  <a:rPr lang="es-ES" i="1">
                                    <a:latin typeface="Cambria Math" panose="02040503050406030204" pitchFamily="18" charset="0"/>
                                  </a:rPr>
                                </m:ctrlPr>
                              </m:sSubPr>
                              <m:e>
                                <m:r>
                                  <a:rPr lang="es-ES" i="1">
                                    <a:latin typeface="Cambria Math" panose="02040503050406030204" pitchFamily="18" charset="0"/>
                                  </a:rPr>
                                  <m:t>𝑥</m:t>
                                </m:r>
                              </m:e>
                              <m:sub>
                                <m:r>
                                  <a:rPr lang="es-ES" b="0" i="1" smtClean="0">
                                    <a:latin typeface="Cambria Math" panose="02040503050406030204" pitchFamily="18" charset="0"/>
                                  </a:rPr>
                                  <m:t>0</m:t>
                                </m:r>
                              </m:sub>
                            </m:sSub>
                            <m:r>
                              <a:rPr lang="es-ES" i="1">
                                <a:latin typeface="Cambria Math" panose="02040503050406030204" pitchFamily="18" charset="0"/>
                              </a:rPr>
                              <m:t>, </m:t>
                            </m:r>
                            <m:sSub>
                              <m:sSubPr>
                                <m:ctrlPr>
                                  <a:rPr lang="es-ES" i="1">
                                    <a:latin typeface="Cambria Math" panose="02040503050406030204" pitchFamily="18" charset="0"/>
                                  </a:rPr>
                                </m:ctrlPr>
                              </m:sSubPr>
                              <m:e>
                                <m:r>
                                  <a:rPr lang="es-ES" i="1">
                                    <a:latin typeface="Cambria Math" panose="02040503050406030204" pitchFamily="18" charset="0"/>
                                  </a:rPr>
                                  <m:t>𝑥</m:t>
                                </m:r>
                              </m:e>
                              <m:sub>
                                <m:r>
                                  <a:rPr lang="es-ES" b="0" i="1" smtClean="0">
                                    <a:latin typeface="Cambria Math" panose="02040503050406030204" pitchFamily="18" charset="0"/>
                                  </a:rPr>
                                  <m:t>1</m:t>
                                </m:r>
                              </m:sub>
                            </m:sSub>
                          </m:e>
                        </m:d>
                        <m:r>
                          <a:rPr lang="es-ES" i="1">
                            <a:latin typeface="Cambria Math" panose="02040503050406030204" pitchFamily="18" charset="0"/>
                          </a:rPr>
                          <m:t>+…+</m:t>
                        </m:r>
                        <m:sSup>
                          <m:sSupPr>
                            <m:ctrlPr>
                              <a:rPr lang="es-ES" b="0" i="1" smtClean="0">
                                <a:latin typeface="Cambria Math" panose="02040503050406030204" pitchFamily="18" charset="0"/>
                              </a:rPr>
                            </m:ctrlPr>
                          </m:sSupPr>
                          <m:e>
                            <m:r>
                              <a:rPr lang="es-ES" b="0" i="1" smtClean="0">
                                <a:latin typeface="Cambria Math" panose="02040503050406030204" pitchFamily="18" charset="0"/>
                              </a:rPr>
                              <m:t>𝐶</m:t>
                            </m:r>
                          </m:e>
                          <m:sup>
                            <m:r>
                              <a:rPr lang="es-ES" b="0" i="1" smtClean="0">
                                <a:latin typeface="Cambria Math" panose="02040503050406030204" pitchFamily="18" charset="0"/>
                              </a:rPr>
                              <m:t>𝑘</m:t>
                            </m:r>
                            <m:r>
                              <a:rPr lang="es-ES" b="0" i="1" smtClean="0">
                                <a:latin typeface="Cambria Math" panose="02040503050406030204" pitchFamily="18" charset="0"/>
                              </a:rPr>
                              <m:t>−1</m:t>
                            </m:r>
                          </m:sup>
                        </m:sSup>
                        <m:r>
                          <a:rPr lang="es-ES" i="1">
                            <a:latin typeface="Cambria Math" panose="02040503050406030204" pitchFamily="18" charset="0"/>
                          </a:rPr>
                          <m:t>𝑑</m:t>
                        </m:r>
                        <m:d>
                          <m:dPr>
                            <m:ctrlPr>
                              <a:rPr lang="es-ES" i="1">
                                <a:latin typeface="Cambria Math" panose="02040503050406030204" pitchFamily="18" charset="0"/>
                              </a:rPr>
                            </m:ctrlPr>
                          </m:dPr>
                          <m:e>
                            <m:sSub>
                              <m:sSubPr>
                                <m:ctrlPr>
                                  <a:rPr lang="es-ES" i="1">
                                    <a:latin typeface="Cambria Math" panose="02040503050406030204" pitchFamily="18" charset="0"/>
                                  </a:rPr>
                                </m:ctrlPr>
                              </m:sSubPr>
                              <m:e>
                                <m:r>
                                  <a:rPr lang="es-ES" i="1">
                                    <a:latin typeface="Cambria Math" panose="02040503050406030204" pitchFamily="18" charset="0"/>
                                  </a:rPr>
                                  <m:t>𝑥</m:t>
                                </m:r>
                              </m:e>
                              <m:sub>
                                <m:r>
                                  <a:rPr lang="es-ES" b="0" i="1" smtClean="0">
                                    <a:latin typeface="Cambria Math" panose="02040503050406030204" pitchFamily="18" charset="0"/>
                                  </a:rPr>
                                  <m:t>0</m:t>
                                </m:r>
                              </m:sub>
                            </m:sSub>
                            <m:r>
                              <a:rPr lang="es-ES" i="1">
                                <a:latin typeface="Cambria Math" panose="02040503050406030204" pitchFamily="18" charset="0"/>
                              </a:rPr>
                              <m:t>, </m:t>
                            </m:r>
                            <m:sSub>
                              <m:sSubPr>
                                <m:ctrlPr>
                                  <a:rPr lang="es-ES" i="1">
                                    <a:latin typeface="Cambria Math" panose="02040503050406030204" pitchFamily="18" charset="0"/>
                                  </a:rPr>
                                </m:ctrlPr>
                              </m:sSubPr>
                              <m:e>
                                <m:r>
                                  <a:rPr lang="es-ES" i="1">
                                    <a:latin typeface="Cambria Math" panose="02040503050406030204" pitchFamily="18" charset="0"/>
                                  </a:rPr>
                                  <m:t>𝑥</m:t>
                                </m:r>
                              </m:e>
                              <m:sub>
                                <m:r>
                                  <a:rPr lang="es-ES" b="0" i="1" smtClean="0">
                                    <a:latin typeface="Cambria Math" panose="02040503050406030204" pitchFamily="18" charset="0"/>
                                  </a:rPr>
                                  <m:t>1</m:t>
                                </m:r>
                              </m:sub>
                            </m:sSub>
                          </m:e>
                        </m:d>
                      </m:e>
                    </m:d>
                    <m:r>
                      <a:rPr lang="es-ES" b="0" i="1" smtClean="0">
                        <a:latin typeface="Cambria Math" panose="02040503050406030204" pitchFamily="18" charset="0"/>
                      </a:rPr>
                      <m:t>≤</m:t>
                    </m:r>
                    <m:f>
                      <m:fPr>
                        <m:ctrlPr>
                          <a:rPr lang="es-ES" b="0" i="1" smtClean="0">
                            <a:latin typeface="Cambria Math" panose="02040503050406030204" pitchFamily="18" charset="0"/>
                          </a:rPr>
                        </m:ctrlPr>
                      </m:fPr>
                      <m:num>
                        <m:sSup>
                          <m:sSupPr>
                            <m:ctrlPr>
                              <a:rPr lang="es-ES" b="0" i="1" smtClean="0">
                                <a:latin typeface="Cambria Math" panose="02040503050406030204" pitchFamily="18" charset="0"/>
                              </a:rPr>
                            </m:ctrlPr>
                          </m:sSupPr>
                          <m:e>
                            <m:r>
                              <a:rPr lang="es-ES" b="0" i="1" smtClean="0">
                                <a:latin typeface="Cambria Math" panose="02040503050406030204" pitchFamily="18" charset="0"/>
                              </a:rPr>
                              <m:t>𝐶</m:t>
                            </m:r>
                          </m:e>
                          <m:sup>
                            <m:r>
                              <a:rPr lang="es-ES" b="0" i="1" smtClean="0">
                                <a:latin typeface="Cambria Math" panose="02040503050406030204" pitchFamily="18" charset="0"/>
                              </a:rPr>
                              <m:t>𝑚</m:t>
                            </m:r>
                          </m:sup>
                        </m:sSup>
                      </m:num>
                      <m:den>
                        <m:r>
                          <a:rPr lang="es-ES" b="0" i="1" smtClean="0">
                            <a:latin typeface="Cambria Math" panose="02040503050406030204" pitchFamily="18" charset="0"/>
                          </a:rPr>
                          <m:t>1−</m:t>
                        </m:r>
                        <m:r>
                          <a:rPr lang="es-ES" b="0" i="1" smtClean="0">
                            <a:latin typeface="Cambria Math" panose="02040503050406030204" pitchFamily="18" charset="0"/>
                          </a:rPr>
                          <m:t>𝐶</m:t>
                        </m:r>
                      </m:den>
                    </m:f>
                    <m:r>
                      <a:rPr lang="es-ES" b="0" i="1" smtClean="0">
                        <a:latin typeface="Cambria Math" panose="02040503050406030204" pitchFamily="18" charset="0"/>
                      </a:rPr>
                      <m:t>𝑑</m:t>
                    </m:r>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e>
                      <m:sub>
                        <m:r>
                          <a:rPr lang="es-ES" b="0" i="1" smtClean="0">
                            <a:latin typeface="Cambria Math" panose="02040503050406030204" pitchFamily="18" charset="0"/>
                          </a:rPr>
                          <m:t>0</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e>
                      <m:sub>
                        <m:r>
                          <a:rPr lang="es-ES" b="0" i="1" smtClean="0">
                            <a:latin typeface="Cambria Math" panose="02040503050406030204" pitchFamily="18" charset="0"/>
                          </a:rPr>
                          <m:t>1</m:t>
                        </m:r>
                      </m:sub>
                    </m:sSub>
                    <m:r>
                      <a:rPr lang="es-ES" b="0" i="1" smtClean="0">
                        <a:latin typeface="Cambria Math" panose="02040503050406030204" pitchFamily="18" charset="0"/>
                      </a:rPr>
                      <m:t>)</m:t>
                    </m:r>
                  </m:oMath>
                </a14:m>
                <a:endParaRPr lang="es-ES" dirty="0"/>
              </a:p>
              <a:p>
                <a:pPr lvl="1"/>
                <a:endParaRPr lang="es-ES" dirty="0"/>
              </a:p>
              <a:p>
                <a:pPr lvl="1"/>
                <a:endParaRPr lang="es-ES" dirty="0"/>
              </a:p>
              <a:p>
                <a:endParaRPr lang="es-ES" dirty="0"/>
              </a:p>
              <a:p>
                <a:pPr lvl="1"/>
                <a:endParaRPr lang="es-ES" dirty="0"/>
              </a:p>
            </p:txBody>
          </p:sp>
        </mc:Choice>
        <mc:Fallback xmlns="">
          <p:sp>
            <p:nvSpPr>
              <p:cNvPr id="2" name="Marcador de contenido 1"/>
              <p:cNvSpPr>
                <a:spLocks noGrp="1" noRot="1" noChangeAspect="1" noMove="1" noResize="1" noEditPoints="1" noAdjustHandles="1" noChangeArrowheads="1" noChangeShapeType="1" noTextEdit="1"/>
              </p:cNvSpPr>
              <p:nvPr>
                <p:ph idx="1"/>
              </p:nvPr>
            </p:nvSpPr>
            <p:spPr>
              <a:blipFill rotWithShape="0">
                <a:blip r:embed="rId2"/>
                <a:stretch>
                  <a:fillRect l="-71" t="-756" b="-28290"/>
                </a:stretch>
              </a:blipFill>
            </p:spPr>
            <p:txBody>
              <a:bodyPr/>
              <a:lstStyle/>
              <a:p>
                <a:r>
                  <a:rPr lang="es-ES">
                    <a:noFill/>
                  </a:rPr>
                  <a:t> </a:t>
                </a:r>
              </a:p>
            </p:txBody>
          </p:sp>
        </mc:Fallback>
      </mc:AlternateContent>
      <p:sp>
        <p:nvSpPr>
          <p:cNvPr id="3" name="Marcador de pie de página 2"/>
          <p:cNvSpPr>
            <a:spLocks noGrp="1"/>
          </p:cNvSpPr>
          <p:nvPr>
            <p:ph type="ftr" sz="quarter" idx="3"/>
          </p:nvPr>
        </p:nvSpPr>
        <p:spPr/>
        <p:txBody>
          <a:bodyPr/>
          <a:lstStyle/>
          <a:p>
            <a:r>
              <a:rPr lang="es-ES" dirty="0"/>
              <a:t>Topología - 2. Continuidad</a:t>
            </a:r>
          </a:p>
        </p:txBody>
      </p:sp>
      <p:sp>
        <p:nvSpPr>
          <p:cNvPr id="4" name="Título 3"/>
          <p:cNvSpPr>
            <a:spLocks noGrp="1"/>
          </p:cNvSpPr>
          <p:nvPr>
            <p:ph type="title"/>
          </p:nvPr>
        </p:nvSpPr>
        <p:spPr>
          <a:xfrm>
            <a:off x="251518" y="1340768"/>
            <a:ext cx="8605935" cy="720080"/>
          </a:xfrm>
        </p:spPr>
        <p:txBody>
          <a:bodyPr/>
          <a:lstStyle/>
          <a:p>
            <a:r>
              <a:rPr lang="es-ES" dirty="0"/>
              <a:t>Teorema de </a:t>
            </a:r>
            <a:r>
              <a:rPr lang="es-ES" dirty="0" err="1"/>
              <a:t>Banach</a:t>
            </a:r>
            <a:r>
              <a:rPr lang="es-ES" dirty="0"/>
              <a:t>: demostración (2)</a:t>
            </a:r>
          </a:p>
        </p:txBody>
      </p:sp>
    </p:spTree>
    <p:extLst>
      <p:ext uri="{BB962C8B-B14F-4D97-AF65-F5344CB8AC3E}">
        <p14:creationId xmlns:p14="http://schemas.microsoft.com/office/powerpoint/2010/main" val="1627493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p:cNvSpPr>
                <a:spLocks noGrp="1"/>
              </p:cNvSpPr>
              <p:nvPr>
                <p:ph idx="1"/>
              </p:nvPr>
            </p:nvSpPr>
            <p:spPr/>
            <p:txBody>
              <a:bodyPr>
                <a:normAutofit/>
              </a:bodyPr>
              <a:lstStyle/>
              <a:p>
                <a:pPr lvl="1"/>
                <a:r>
                  <a:rPr lang="es-ES" dirty="0"/>
                  <a:t>¿Puede ser cierto para un espacio abierto?</a:t>
                </a:r>
                <a:r>
                  <a:rPr lang="ru-RU" dirty="0"/>
                  <a:t> </a:t>
                </a:r>
                <a:r>
                  <a:rPr lang="es-ES" dirty="0"/>
                  <a:t>¿Siempre lo es?</a:t>
                </a:r>
              </a:p>
              <a:p>
                <a:pPr lvl="1"/>
                <a:r>
                  <a:rPr lang="es-ES" dirty="0"/>
                  <a:t>¿Es cierto para </a:t>
                </a:r>
                <a14:m>
                  <m:oMath xmlns:m="http://schemas.openxmlformats.org/officeDocument/2006/math">
                    <m:r>
                      <a:rPr lang="es-ES" b="0" i="1" smtClean="0">
                        <a:latin typeface="Cambria Math" panose="02040503050406030204" pitchFamily="18" charset="0"/>
                      </a:rPr>
                      <m:t>ℝ</m:t>
                    </m:r>
                  </m:oMath>
                </a14:m>
                <a:r>
                  <a:rPr lang="es-ES" dirty="0"/>
                  <a:t>?</a:t>
                </a:r>
              </a:p>
              <a:p>
                <a:pPr lvl="1"/>
                <a:endParaRPr lang="es-ES" dirty="0"/>
              </a:p>
              <a:p>
                <a:endParaRPr lang="es-ES" dirty="0"/>
              </a:p>
              <a:p>
                <a:pPr lvl="1"/>
                <a:endParaRPr lang="es-ES" dirty="0"/>
              </a:p>
            </p:txBody>
          </p:sp>
        </mc:Choice>
        <mc:Fallback xmlns="">
          <p:sp>
            <p:nvSpPr>
              <p:cNvPr id="2" name="Marcador de contenido 1"/>
              <p:cNvSpPr>
                <a:spLocks noGrp="1" noRot="1" noChangeAspect="1" noMove="1" noResize="1" noEditPoints="1" noAdjustHandles="1" noChangeArrowheads="1" noChangeShapeType="1" noTextEdit="1"/>
              </p:cNvSpPr>
              <p:nvPr>
                <p:ph idx="1"/>
              </p:nvPr>
            </p:nvSpPr>
            <p:spPr>
              <a:blipFill rotWithShape="0">
                <a:blip r:embed="rId2"/>
                <a:stretch>
                  <a:fillRect t="-908"/>
                </a:stretch>
              </a:blipFill>
            </p:spPr>
            <p:txBody>
              <a:bodyPr/>
              <a:lstStyle/>
              <a:p>
                <a:r>
                  <a:rPr lang="es-ES">
                    <a:noFill/>
                  </a:rPr>
                  <a:t> </a:t>
                </a:r>
              </a:p>
            </p:txBody>
          </p:sp>
        </mc:Fallback>
      </mc:AlternateContent>
      <p:sp>
        <p:nvSpPr>
          <p:cNvPr id="3" name="Marcador de pie de página 2"/>
          <p:cNvSpPr>
            <a:spLocks noGrp="1"/>
          </p:cNvSpPr>
          <p:nvPr>
            <p:ph type="ftr" sz="quarter" idx="3"/>
          </p:nvPr>
        </p:nvSpPr>
        <p:spPr/>
        <p:txBody>
          <a:bodyPr/>
          <a:lstStyle/>
          <a:p>
            <a:r>
              <a:rPr lang="es-ES" dirty="0"/>
              <a:t>Topología - 2. Continuidad</a:t>
            </a:r>
          </a:p>
        </p:txBody>
      </p:sp>
      <p:sp>
        <p:nvSpPr>
          <p:cNvPr id="4" name="Título 3"/>
          <p:cNvSpPr>
            <a:spLocks noGrp="1"/>
          </p:cNvSpPr>
          <p:nvPr>
            <p:ph type="title"/>
          </p:nvPr>
        </p:nvSpPr>
        <p:spPr>
          <a:xfrm>
            <a:off x="251518" y="1340768"/>
            <a:ext cx="8605935" cy="720080"/>
          </a:xfrm>
        </p:spPr>
        <p:txBody>
          <a:bodyPr/>
          <a:lstStyle/>
          <a:p>
            <a:r>
              <a:rPr lang="es-ES" dirty="0"/>
              <a:t>Teorema de </a:t>
            </a:r>
            <a:r>
              <a:rPr lang="es-ES" dirty="0" err="1"/>
              <a:t>Banach</a:t>
            </a:r>
            <a:r>
              <a:rPr lang="es-ES" dirty="0"/>
              <a:t>: reflexiones</a:t>
            </a:r>
          </a:p>
        </p:txBody>
      </p:sp>
    </p:spTree>
    <p:extLst>
      <p:ext uri="{BB962C8B-B14F-4D97-AF65-F5344CB8AC3E}">
        <p14:creationId xmlns:p14="http://schemas.microsoft.com/office/powerpoint/2010/main" val="19908362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ie de página 2"/>
          <p:cNvSpPr>
            <a:spLocks noGrp="1"/>
          </p:cNvSpPr>
          <p:nvPr>
            <p:ph type="ftr" sz="quarter" idx="3"/>
          </p:nvPr>
        </p:nvSpPr>
        <p:spPr/>
        <p:txBody>
          <a:bodyPr/>
          <a:lstStyle/>
          <a:p>
            <a:r>
              <a:rPr lang="es-ES" dirty="0"/>
              <a:t>Topología - 2. Continuidad</a:t>
            </a:r>
          </a:p>
        </p:txBody>
      </p:sp>
      <p:sp>
        <p:nvSpPr>
          <p:cNvPr id="4" name="Título 3"/>
          <p:cNvSpPr>
            <a:spLocks noGrp="1"/>
          </p:cNvSpPr>
          <p:nvPr>
            <p:ph type="title"/>
          </p:nvPr>
        </p:nvSpPr>
        <p:spPr>
          <a:xfrm>
            <a:off x="251518" y="1340768"/>
            <a:ext cx="8605935" cy="720080"/>
          </a:xfrm>
        </p:spPr>
        <p:txBody>
          <a:bodyPr/>
          <a:lstStyle/>
          <a:p>
            <a:r>
              <a:rPr lang="es-ES" dirty="0"/>
              <a:t>Resolviendo ecuaciones con funciones contractivas</a:t>
            </a:r>
          </a:p>
        </p:txBody>
      </p:sp>
      <mc:AlternateContent xmlns:mc="http://schemas.openxmlformats.org/markup-compatibility/2006" xmlns:a14="http://schemas.microsoft.com/office/drawing/2010/main">
        <mc:Choice Requires="a14">
          <p:sp>
            <p:nvSpPr>
              <p:cNvPr id="8" name="AutoShape 8" descr="{\displaystyle \varphi (x)=x-{\frac {f(x)}{f'(x)}}}"/>
              <p:cNvSpPr>
                <a:spLocks noGrp="1" noChangeAspect="1" noChangeArrowheads="1"/>
              </p:cNvSpPr>
              <p:nvPr>
                <p:ph idx="1"/>
              </p:nvPr>
            </p:nvSpPr>
            <p:spPr bwMode="auto">
              <a:prstGeom prst="rect">
                <a:avLst/>
              </a:prstGeom>
              <a:noFill/>
              <a:extLst>
                <a:ext uri="{909E8E84-426E-40DD-AFC4-6F175D3DCCD1}">
                  <a14:hiddenFill>
                    <a:solidFill>
                      <a:srgbClr val="FFFFFF"/>
                    </a:solidFill>
                  </a14:hiddenFill>
                </a:ext>
              </a:extLst>
            </p:spPr>
            <p:txBody>
              <a:bodyPr vert="horz" wrap="square" lIns="91440" tIns="45720" rIns="91440" bIns="45720" numCol="1" anchor="t" anchorCtr="0" compatLnSpc="1">
                <a:prstTxWarp prst="textNoShape">
                  <a:avLst/>
                </a:prstTxWarp>
              </a:bodyPr>
              <a:lstStyle/>
              <a:p>
                <a:r>
                  <a:rPr lang="es-ES" dirty="0"/>
                  <a:t>Estamos buscando la solución de la ecuación </a:t>
                </a:r>
                <a14:m>
                  <m:oMath xmlns:m="http://schemas.openxmlformats.org/officeDocument/2006/math">
                    <m:r>
                      <a:rPr lang="es-ES" b="0" i="1" smtClean="0">
                        <a:latin typeface="Cambria Math" panose="02040503050406030204" pitchFamily="18" charset="0"/>
                      </a:rPr>
                      <m:t>𝑓</m:t>
                    </m:r>
                    <m:d>
                      <m:dPr>
                        <m:ctrlPr>
                          <a:rPr lang="es-ES" b="0" i="1" smtClean="0">
                            <a:latin typeface="Cambria Math" panose="02040503050406030204" pitchFamily="18" charset="0"/>
                          </a:rPr>
                        </m:ctrlPr>
                      </m:dPr>
                      <m:e>
                        <m:r>
                          <a:rPr lang="es-ES" b="0" i="1" smtClean="0">
                            <a:latin typeface="Cambria Math" panose="02040503050406030204" pitchFamily="18" charset="0"/>
                          </a:rPr>
                          <m:t>𝑥</m:t>
                        </m:r>
                      </m:e>
                    </m:d>
                    <m:r>
                      <a:rPr lang="es-ES" b="0" i="1" smtClean="0">
                        <a:latin typeface="Cambria Math" panose="02040503050406030204" pitchFamily="18" charset="0"/>
                      </a:rPr>
                      <m:t>=0</m:t>
                    </m:r>
                  </m:oMath>
                </a14:m>
                <a:endParaRPr lang="es-ES" b="0" dirty="0"/>
              </a:p>
              <a:p>
                <a:r>
                  <a:rPr lang="es-ES" b="0" dirty="0"/>
                  <a:t>Sabemos buscar el punto fijo de una función contractiva mediante sucesión </a:t>
                </a:r>
                <a14:m>
                  <m:oMath xmlns:m="http://schemas.openxmlformats.org/officeDocument/2006/math">
                    <m:r>
                      <a:rPr lang="es-ES" i="1">
                        <a:latin typeface="Cambria Math" panose="02040503050406030204" pitchFamily="18" charset="0"/>
                        <a:ea typeface="Cambria Math" panose="02040503050406030204" pitchFamily="18" charset="0"/>
                      </a:rPr>
                      <m:t>𝜑</m:t>
                    </m:r>
                    <m:d>
                      <m:dPr>
                        <m:ctrlPr>
                          <a:rPr lang="es-ES" i="1">
                            <a:latin typeface="Cambria Math" panose="02040503050406030204" pitchFamily="18" charset="0"/>
                            <a:ea typeface="Cambria Math" panose="02040503050406030204" pitchFamily="18" charset="0"/>
                          </a:rPr>
                        </m:ctrlPr>
                      </m:dPr>
                      <m:e>
                        <m:sSub>
                          <m:sSubPr>
                            <m:ctrlPr>
                              <a:rPr lang="es-ES" b="0" i="1" smtClean="0">
                                <a:latin typeface="Cambria Math" panose="02040503050406030204" pitchFamily="18" charset="0"/>
                                <a:ea typeface="Cambria Math" panose="02040503050406030204" pitchFamily="18" charset="0"/>
                              </a:rPr>
                            </m:ctrlPr>
                          </m:sSubPr>
                          <m:e>
                            <m:r>
                              <a:rPr lang="es-ES" i="1">
                                <a:latin typeface="Cambria Math" panose="02040503050406030204" pitchFamily="18" charset="0"/>
                                <a:ea typeface="Cambria Math" panose="02040503050406030204" pitchFamily="18" charset="0"/>
                              </a:rPr>
                              <m:t>𝑥</m:t>
                            </m:r>
                          </m:e>
                          <m:sub>
                            <m:r>
                              <a:rPr lang="es-ES" b="0" i="1" smtClean="0">
                                <a:latin typeface="Cambria Math" panose="02040503050406030204" pitchFamily="18" charset="0"/>
                                <a:ea typeface="Cambria Math" panose="02040503050406030204" pitchFamily="18" charset="0"/>
                              </a:rPr>
                              <m:t>𝑛</m:t>
                            </m:r>
                          </m:sub>
                        </m:sSub>
                      </m:e>
                    </m:d>
                    <m:r>
                      <a:rPr lang="es-ES" i="1">
                        <a:latin typeface="Cambria Math" panose="02040503050406030204" pitchFamily="18" charset="0"/>
                        <a:ea typeface="Cambria Math" panose="02040503050406030204" pitchFamily="18" charset="0"/>
                      </a:rPr>
                      <m:t>=</m:t>
                    </m:r>
                    <m:sSub>
                      <m:sSubPr>
                        <m:ctrlPr>
                          <a:rPr lang="es-ES" b="0" i="1" smtClean="0">
                            <a:latin typeface="Cambria Math" panose="02040503050406030204" pitchFamily="18" charset="0"/>
                            <a:ea typeface="Cambria Math" panose="02040503050406030204" pitchFamily="18" charset="0"/>
                          </a:rPr>
                        </m:ctrlPr>
                      </m:sSubPr>
                      <m:e>
                        <m:r>
                          <a:rPr lang="es-ES" i="1">
                            <a:latin typeface="Cambria Math" panose="02040503050406030204" pitchFamily="18" charset="0"/>
                            <a:ea typeface="Cambria Math" panose="02040503050406030204" pitchFamily="18" charset="0"/>
                          </a:rPr>
                          <m:t>𝑥</m:t>
                        </m:r>
                      </m:e>
                      <m:sub>
                        <m:r>
                          <a:rPr lang="es-ES" b="0" i="1" smtClean="0">
                            <a:latin typeface="Cambria Math" panose="02040503050406030204" pitchFamily="18" charset="0"/>
                            <a:ea typeface="Cambria Math" panose="02040503050406030204" pitchFamily="18" charset="0"/>
                          </a:rPr>
                          <m:t>𝑛</m:t>
                        </m:r>
                        <m:r>
                          <a:rPr lang="es-ES" b="0" i="1" smtClean="0">
                            <a:latin typeface="Cambria Math" panose="02040503050406030204" pitchFamily="18" charset="0"/>
                            <a:ea typeface="Cambria Math" panose="02040503050406030204" pitchFamily="18" charset="0"/>
                          </a:rPr>
                          <m:t>+1</m:t>
                        </m:r>
                      </m:sub>
                    </m:sSub>
                  </m:oMath>
                </a14:m>
                <a:r>
                  <a:rPr lang="es-ES" dirty="0"/>
                  <a:t> </a:t>
                </a:r>
                <a:endParaRPr lang="es-ES" b="0" dirty="0"/>
              </a:p>
              <a:p>
                <a:r>
                  <a:rPr lang="es-ES" dirty="0"/>
                  <a:t>Por tanto, queremos convertir la ecuación inicial en </a:t>
                </a:r>
                <a14:m>
                  <m:oMath xmlns:m="http://schemas.openxmlformats.org/officeDocument/2006/math">
                    <m:r>
                      <a:rPr lang="es-ES" i="1" smtClean="0">
                        <a:latin typeface="Cambria Math" panose="02040503050406030204" pitchFamily="18" charset="0"/>
                        <a:ea typeface="Cambria Math" panose="02040503050406030204" pitchFamily="18" charset="0"/>
                      </a:rPr>
                      <m:t>𝜑</m:t>
                    </m:r>
                    <m:d>
                      <m:dPr>
                        <m:ctrlPr>
                          <a:rPr lang="es-ES" b="0" i="1" smtClean="0">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𝑥</m:t>
                        </m:r>
                      </m:e>
                    </m:d>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𝑥</m:t>
                    </m:r>
                  </m:oMath>
                </a14:m>
                <a:r>
                  <a:rPr lang="es-ES" dirty="0"/>
                  <a:t> (porque sabemos buscar el punto fijo)</a:t>
                </a:r>
              </a:p>
              <a:p>
                <a:r>
                  <a:rPr lang="es-ES" dirty="0"/>
                  <a:t>Además, queremos que </a:t>
                </a:r>
                <a14:m>
                  <m:oMath xmlns:m="http://schemas.openxmlformats.org/officeDocument/2006/math">
                    <m:r>
                      <a:rPr lang="es-ES" i="1">
                        <a:latin typeface="Cambria Math" panose="02040503050406030204" pitchFamily="18" charset="0"/>
                        <a:ea typeface="Cambria Math" panose="02040503050406030204" pitchFamily="18" charset="0"/>
                      </a:rPr>
                      <m:t>𝜑</m:t>
                    </m:r>
                    <m:r>
                      <a:rPr lang="es-ES" b="0" i="1" smtClean="0">
                        <a:latin typeface="Cambria Math" panose="02040503050406030204" pitchFamily="18" charset="0"/>
                        <a:ea typeface="Cambria Math" panose="02040503050406030204" pitchFamily="18" charset="0"/>
                      </a:rPr>
                      <m:t>′</m:t>
                    </m:r>
                    <m:d>
                      <m:dPr>
                        <m:ctrlPr>
                          <a:rPr lang="es-ES" i="1">
                            <a:latin typeface="Cambria Math" panose="02040503050406030204" pitchFamily="18" charset="0"/>
                            <a:ea typeface="Cambria Math" panose="02040503050406030204" pitchFamily="18" charset="0"/>
                          </a:rPr>
                        </m:ctrlPr>
                      </m:dPr>
                      <m:e>
                        <m:sSub>
                          <m:sSubPr>
                            <m:ctrlPr>
                              <a:rPr lang="es-ES" i="1">
                                <a:latin typeface="Cambria Math" panose="02040503050406030204" pitchFamily="18" charset="0"/>
                                <a:ea typeface="Cambria Math" panose="02040503050406030204" pitchFamily="18" charset="0"/>
                              </a:rPr>
                            </m:ctrlPr>
                          </m:sSubPr>
                          <m:e>
                            <m:r>
                              <a:rPr lang="es-ES" i="1">
                                <a:latin typeface="Cambria Math" panose="02040503050406030204" pitchFamily="18" charset="0"/>
                                <a:ea typeface="Cambria Math" panose="02040503050406030204" pitchFamily="18" charset="0"/>
                              </a:rPr>
                              <m:t>𝑥</m:t>
                            </m:r>
                          </m:e>
                          <m:sub>
                            <m:r>
                              <a:rPr lang="es-ES" i="1">
                                <a:latin typeface="Cambria Math" panose="02040503050406030204" pitchFamily="18" charset="0"/>
                                <a:ea typeface="Cambria Math" panose="02040503050406030204" pitchFamily="18" charset="0"/>
                              </a:rPr>
                              <m:t>𝑛</m:t>
                            </m:r>
                          </m:sub>
                        </m:sSub>
                      </m:e>
                    </m:d>
                  </m:oMath>
                </a14:m>
                <a:r>
                  <a:rPr lang="es-ES" dirty="0"/>
                  <a:t> </a:t>
                </a:r>
                <a14:m>
                  <m:oMath xmlns:m="http://schemas.openxmlformats.org/officeDocument/2006/math">
                    <m:r>
                      <a:rPr lang="es-ES" i="1">
                        <a:latin typeface="Cambria Math" panose="02040503050406030204" pitchFamily="18" charset="0"/>
                      </a:rPr>
                      <m:t>=0</m:t>
                    </m:r>
                  </m:oMath>
                </a14:m>
                <a:endParaRPr lang="es-ES" dirty="0"/>
              </a:p>
              <a:p>
                <a:r>
                  <a:rPr lang="es-ES" dirty="0"/>
                  <a:t>Pongamos, </a:t>
                </a:r>
                <a14:m>
                  <m:oMath xmlns:m="http://schemas.openxmlformats.org/officeDocument/2006/math">
                    <m:r>
                      <a:rPr lang="es-ES" i="1">
                        <a:latin typeface="Cambria Math" panose="02040503050406030204" pitchFamily="18" charset="0"/>
                        <a:ea typeface="Cambria Math" panose="02040503050406030204" pitchFamily="18" charset="0"/>
                      </a:rPr>
                      <m:t>𝜑</m:t>
                    </m:r>
                    <m:d>
                      <m:dPr>
                        <m:ctrlPr>
                          <a:rPr lang="es-ES" i="1">
                            <a:latin typeface="Cambria Math" panose="02040503050406030204" pitchFamily="18" charset="0"/>
                            <a:ea typeface="Cambria Math" panose="02040503050406030204" pitchFamily="18" charset="0"/>
                          </a:rPr>
                        </m:ctrlPr>
                      </m:dPr>
                      <m:e>
                        <m:r>
                          <a:rPr lang="es-ES" i="1">
                            <a:latin typeface="Cambria Math" panose="02040503050406030204" pitchFamily="18" charset="0"/>
                            <a:ea typeface="Cambria Math" panose="02040503050406030204" pitchFamily="18" charset="0"/>
                          </a:rPr>
                          <m:t>𝑥</m:t>
                        </m:r>
                      </m:e>
                    </m:d>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𝑥</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𝑎</m:t>
                    </m:r>
                    <m:d>
                      <m:dPr>
                        <m:ctrlPr>
                          <a:rPr lang="es-ES" b="0" i="1" smtClean="0">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𝑥</m:t>
                        </m:r>
                      </m:e>
                    </m:d>
                    <m:r>
                      <a:rPr lang="es-ES" b="0" i="1" smtClean="0">
                        <a:latin typeface="Cambria Math" panose="02040503050406030204" pitchFamily="18" charset="0"/>
                        <a:ea typeface="Cambria Math" panose="02040503050406030204" pitchFamily="18" charset="0"/>
                      </a:rPr>
                      <m:t>𝑓</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𝑥</m:t>
                    </m:r>
                    <m:r>
                      <a:rPr lang="es-ES" b="0" i="1" smtClean="0">
                        <a:latin typeface="Cambria Math" panose="02040503050406030204" pitchFamily="18" charset="0"/>
                        <a:ea typeface="Cambria Math" panose="02040503050406030204" pitchFamily="18" charset="0"/>
                      </a:rPr>
                      <m:t>)</m:t>
                    </m:r>
                  </m:oMath>
                </a14:m>
                <a:r>
                  <a:rPr lang="es-ES" dirty="0"/>
                  <a:t> y busquemos </a:t>
                </a:r>
                <a14:m>
                  <m:oMath xmlns:m="http://schemas.openxmlformats.org/officeDocument/2006/math">
                    <m:r>
                      <a:rPr lang="es-ES" i="1">
                        <a:latin typeface="Cambria Math" panose="02040503050406030204" pitchFamily="18" charset="0"/>
                        <a:ea typeface="Cambria Math" panose="02040503050406030204" pitchFamily="18" charset="0"/>
                      </a:rPr>
                      <m:t>𝑎</m:t>
                    </m:r>
                    <m:d>
                      <m:dPr>
                        <m:ctrlPr>
                          <a:rPr lang="es-ES" i="1">
                            <a:latin typeface="Cambria Math" panose="02040503050406030204" pitchFamily="18" charset="0"/>
                            <a:ea typeface="Cambria Math" panose="02040503050406030204" pitchFamily="18" charset="0"/>
                          </a:rPr>
                        </m:ctrlPr>
                      </m:dPr>
                      <m:e>
                        <m:r>
                          <a:rPr lang="es-ES" i="1">
                            <a:latin typeface="Cambria Math" panose="02040503050406030204" pitchFamily="18" charset="0"/>
                            <a:ea typeface="Cambria Math" panose="02040503050406030204" pitchFamily="18" charset="0"/>
                          </a:rPr>
                          <m:t>𝑥</m:t>
                        </m:r>
                      </m:e>
                    </m:d>
                  </m:oMath>
                </a14:m>
                <a:endParaRPr lang="es-ES" dirty="0"/>
              </a:p>
              <a:p>
                <a14:m>
                  <m:oMath xmlns:m="http://schemas.openxmlformats.org/officeDocument/2006/math">
                    <m:r>
                      <a:rPr lang="es-ES" i="1">
                        <a:latin typeface="Cambria Math" panose="02040503050406030204" pitchFamily="18" charset="0"/>
                        <a:ea typeface="Cambria Math" panose="02040503050406030204" pitchFamily="18" charset="0"/>
                      </a:rPr>
                      <m:t>𝜑</m:t>
                    </m:r>
                    <m:r>
                      <a:rPr lang="es-ES" i="1">
                        <a:latin typeface="Cambria Math" panose="02040503050406030204" pitchFamily="18" charset="0"/>
                        <a:ea typeface="Cambria Math" panose="02040503050406030204" pitchFamily="18" charset="0"/>
                      </a:rPr>
                      <m:t>′</m:t>
                    </m:r>
                    <m:d>
                      <m:dPr>
                        <m:ctrlPr>
                          <a:rPr lang="es-ES" i="1">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𝑥</m:t>
                        </m:r>
                      </m:e>
                    </m:d>
                  </m:oMath>
                </a14:m>
                <a:r>
                  <a:rPr lang="es-ES" dirty="0">
                    <a:ea typeface="Cambria Math" panose="02040503050406030204" pitchFamily="18" charset="0"/>
                  </a:rPr>
                  <a:t> </a:t>
                </a:r>
                <a14:m>
                  <m:oMath xmlns:m="http://schemas.openxmlformats.org/officeDocument/2006/math">
                    <m:r>
                      <a:rPr lang="es-ES" i="1">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1</m:t>
                    </m:r>
                    <m:r>
                      <a:rPr lang="es-ES" i="1">
                        <a:latin typeface="Cambria Math" panose="02040503050406030204" pitchFamily="18" charset="0"/>
                        <a:ea typeface="Cambria Math" panose="02040503050406030204" pitchFamily="18" charset="0"/>
                      </a:rPr>
                      <m:t>+</m:t>
                    </m:r>
                  </m:oMath>
                </a14:m>
                <a:r>
                  <a:rPr lang="es-ES" dirty="0">
                    <a:ea typeface="Cambria Math" panose="02040503050406030204" pitchFamily="18" charset="0"/>
                  </a:rPr>
                  <a:t> </a:t>
                </a:r>
                <a14:m>
                  <m:oMath xmlns:m="http://schemas.openxmlformats.org/officeDocument/2006/math">
                    <m:r>
                      <a:rPr lang="es-ES" i="1">
                        <a:latin typeface="Cambria Math" panose="02040503050406030204" pitchFamily="18" charset="0"/>
                        <a:ea typeface="Cambria Math" panose="02040503050406030204" pitchFamily="18" charset="0"/>
                      </a:rPr>
                      <m:t>𝑎</m:t>
                    </m:r>
                    <m:r>
                      <a:rPr lang="es-ES" b="0" i="1" smtClean="0">
                        <a:latin typeface="Cambria Math" panose="02040503050406030204" pitchFamily="18" charset="0"/>
                        <a:ea typeface="Cambria Math" panose="02040503050406030204" pitchFamily="18" charset="0"/>
                      </a:rPr>
                      <m:t>′</m:t>
                    </m:r>
                    <m:d>
                      <m:dPr>
                        <m:ctrlPr>
                          <a:rPr lang="es-ES" i="1">
                            <a:latin typeface="Cambria Math" panose="02040503050406030204" pitchFamily="18" charset="0"/>
                            <a:ea typeface="Cambria Math" panose="02040503050406030204" pitchFamily="18" charset="0"/>
                          </a:rPr>
                        </m:ctrlPr>
                      </m:dPr>
                      <m:e>
                        <m:r>
                          <a:rPr lang="es-ES" i="1">
                            <a:latin typeface="Cambria Math" panose="02040503050406030204" pitchFamily="18" charset="0"/>
                            <a:ea typeface="Cambria Math" panose="02040503050406030204" pitchFamily="18" charset="0"/>
                          </a:rPr>
                          <m:t>𝑥</m:t>
                        </m:r>
                      </m:e>
                    </m:d>
                    <m:r>
                      <a:rPr lang="es-ES" i="1">
                        <a:latin typeface="Cambria Math" panose="02040503050406030204" pitchFamily="18" charset="0"/>
                        <a:ea typeface="Cambria Math" panose="02040503050406030204" pitchFamily="18" charset="0"/>
                      </a:rPr>
                      <m:t>𝑓</m:t>
                    </m:r>
                    <m:d>
                      <m:dPr>
                        <m:ctrlPr>
                          <a:rPr lang="es-ES" i="1">
                            <a:latin typeface="Cambria Math" panose="02040503050406030204" pitchFamily="18" charset="0"/>
                            <a:ea typeface="Cambria Math" panose="02040503050406030204" pitchFamily="18" charset="0"/>
                          </a:rPr>
                        </m:ctrlPr>
                      </m:dPr>
                      <m:e>
                        <m:r>
                          <a:rPr lang="es-ES" i="1">
                            <a:latin typeface="Cambria Math" panose="02040503050406030204" pitchFamily="18" charset="0"/>
                            <a:ea typeface="Cambria Math" panose="02040503050406030204" pitchFamily="18" charset="0"/>
                          </a:rPr>
                          <m:t>𝑥</m:t>
                        </m:r>
                      </m:e>
                    </m:d>
                    <m:r>
                      <a:rPr lang="es-ES" b="0" i="0" smtClean="0">
                        <a:latin typeface="Cambria Math" panose="02040503050406030204" pitchFamily="18" charset="0"/>
                        <a:ea typeface="Cambria Math" panose="02040503050406030204" pitchFamily="18" charset="0"/>
                      </a:rPr>
                      <m:t>+</m:t>
                    </m:r>
                    <m:r>
                      <a:rPr lang="es-ES" i="1">
                        <a:latin typeface="Cambria Math" panose="02040503050406030204" pitchFamily="18" charset="0"/>
                        <a:ea typeface="Cambria Math" panose="02040503050406030204" pitchFamily="18" charset="0"/>
                      </a:rPr>
                      <m:t>𝑎</m:t>
                    </m:r>
                    <m:d>
                      <m:dPr>
                        <m:ctrlPr>
                          <a:rPr lang="es-ES" i="1">
                            <a:latin typeface="Cambria Math" panose="02040503050406030204" pitchFamily="18" charset="0"/>
                            <a:ea typeface="Cambria Math" panose="02040503050406030204" pitchFamily="18" charset="0"/>
                          </a:rPr>
                        </m:ctrlPr>
                      </m:dPr>
                      <m:e>
                        <m:r>
                          <a:rPr lang="es-ES" i="1">
                            <a:latin typeface="Cambria Math" panose="02040503050406030204" pitchFamily="18" charset="0"/>
                            <a:ea typeface="Cambria Math" panose="02040503050406030204" pitchFamily="18" charset="0"/>
                          </a:rPr>
                          <m:t>𝑥</m:t>
                        </m:r>
                      </m:e>
                    </m:d>
                    <m:r>
                      <a:rPr lang="es-ES" i="1">
                        <a:latin typeface="Cambria Math" panose="02040503050406030204" pitchFamily="18" charset="0"/>
                        <a:ea typeface="Cambria Math" panose="02040503050406030204" pitchFamily="18" charset="0"/>
                      </a:rPr>
                      <m:t>𝑓</m:t>
                    </m:r>
                    <m:r>
                      <a:rPr lang="es-ES" b="0" i="1" smtClean="0">
                        <a:latin typeface="Cambria Math" panose="02040503050406030204" pitchFamily="18" charset="0"/>
                        <a:ea typeface="Cambria Math" panose="02040503050406030204" pitchFamily="18" charset="0"/>
                      </a:rPr>
                      <m:t>′</m:t>
                    </m:r>
                    <m:r>
                      <a:rPr lang="es-ES" i="1">
                        <a:latin typeface="Cambria Math" panose="02040503050406030204" pitchFamily="18" charset="0"/>
                        <a:ea typeface="Cambria Math" panose="02040503050406030204" pitchFamily="18" charset="0"/>
                      </a:rPr>
                      <m:t>(</m:t>
                    </m:r>
                    <m:r>
                      <a:rPr lang="es-ES" i="1">
                        <a:latin typeface="Cambria Math" panose="02040503050406030204" pitchFamily="18" charset="0"/>
                        <a:ea typeface="Cambria Math" panose="02040503050406030204" pitchFamily="18" charset="0"/>
                      </a:rPr>
                      <m:t>𝑥</m:t>
                    </m:r>
                    <m:r>
                      <a:rPr lang="es-ES" i="1">
                        <a:latin typeface="Cambria Math" panose="02040503050406030204" pitchFamily="18" charset="0"/>
                        <a:ea typeface="Cambria Math" panose="02040503050406030204" pitchFamily="18" charset="0"/>
                      </a:rPr>
                      <m:t>)</m:t>
                    </m:r>
                  </m:oMath>
                </a14:m>
                <a:r>
                  <a:rPr lang="es-ES" dirty="0"/>
                  <a:t> </a:t>
                </a:r>
                <a14:m>
                  <m:oMath xmlns:m="http://schemas.openxmlformats.org/officeDocument/2006/math">
                    <m:r>
                      <a:rPr lang="es-ES" i="1">
                        <a:latin typeface="Cambria Math" panose="02040503050406030204" pitchFamily="18" charset="0"/>
                      </a:rPr>
                      <m:t>=0</m:t>
                    </m:r>
                  </m:oMath>
                </a14:m>
                <a:r>
                  <a:rPr lang="es-ES" dirty="0"/>
                  <a:t>.</a:t>
                </a:r>
              </a:p>
              <a:p>
                <a:r>
                  <a:rPr lang="es-ES" dirty="0"/>
                  <a:t>Pero </a:t>
                </a:r>
                <a14:m>
                  <m:oMath xmlns:m="http://schemas.openxmlformats.org/officeDocument/2006/math">
                    <m:r>
                      <a:rPr lang="es-ES" i="1">
                        <a:latin typeface="Cambria Math" panose="02040503050406030204" pitchFamily="18" charset="0"/>
                      </a:rPr>
                      <m:t>𝑓</m:t>
                    </m:r>
                    <m:d>
                      <m:dPr>
                        <m:ctrlPr>
                          <a:rPr lang="es-ES" i="1">
                            <a:latin typeface="Cambria Math" panose="02040503050406030204" pitchFamily="18" charset="0"/>
                          </a:rPr>
                        </m:ctrlPr>
                      </m:dPr>
                      <m:e>
                        <m:r>
                          <a:rPr lang="es-ES" i="1">
                            <a:latin typeface="Cambria Math" panose="02040503050406030204" pitchFamily="18" charset="0"/>
                          </a:rPr>
                          <m:t>𝑥</m:t>
                        </m:r>
                      </m:e>
                    </m:d>
                    <m:r>
                      <a:rPr lang="es-ES" i="1">
                        <a:latin typeface="Cambria Math" panose="02040503050406030204" pitchFamily="18" charset="0"/>
                      </a:rPr>
                      <m:t>=0</m:t>
                    </m:r>
                  </m:oMath>
                </a14:m>
                <a:r>
                  <a:rPr lang="es-ES" dirty="0"/>
                  <a:t>, de ahí que </a:t>
                </a:r>
                <a14:m>
                  <m:oMath xmlns:m="http://schemas.openxmlformats.org/officeDocument/2006/math">
                    <m:r>
                      <a:rPr lang="es-ES" i="1">
                        <a:latin typeface="Cambria Math" panose="02040503050406030204" pitchFamily="18" charset="0"/>
                        <a:ea typeface="Cambria Math" panose="02040503050406030204" pitchFamily="18" charset="0"/>
                      </a:rPr>
                      <m:t>𝑎</m:t>
                    </m:r>
                    <m:d>
                      <m:dPr>
                        <m:ctrlPr>
                          <a:rPr lang="es-ES" i="1">
                            <a:latin typeface="Cambria Math" panose="02040503050406030204" pitchFamily="18" charset="0"/>
                            <a:ea typeface="Cambria Math" panose="02040503050406030204" pitchFamily="18" charset="0"/>
                          </a:rPr>
                        </m:ctrlPr>
                      </m:dPr>
                      <m:e>
                        <m:r>
                          <a:rPr lang="es-ES" i="1">
                            <a:latin typeface="Cambria Math" panose="02040503050406030204" pitchFamily="18" charset="0"/>
                            <a:ea typeface="Cambria Math" panose="02040503050406030204" pitchFamily="18" charset="0"/>
                          </a:rPr>
                          <m:t>𝑥</m:t>
                        </m:r>
                      </m:e>
                    </m:d>
                    <m:r>
                      <a:rPr lang="es-ES" b="0" i="1" smtClean="0">
                        <a:latin typeface="Cambria Math" panose="02040503050406030204" pitchFamily="18" charset="0"/>
                        <a:ea typeface="Cambria Math" panose="02040503050406030204" pitchFamily="18" charset="0"/>
                      </a:rPr>
                      <m:t>=−1/</m:t>
                    </m:r>
                    <m:sSup>
                      <m:sSupPr>
                        <m:ctrlPr>
                          <a:rPr lang="es-ES" b="0" i="1" smtClean="0">
                            <a:latin typeface="Cambria Math" panose="02040503050406030204" pitchFamily="18" charset="0"/>
                            <a:ea typeface="Cambria Math" panose="02040503050406030204" pitchFamily="18" charset="0"/>
                          </a:rPr>
                        </m:ctrlPr>
                      </m:sSupPr>
                      <m:e>
                        <m:r>
                          <a:rPr lang="es-ES" i="1">
                            <a:latin typeface="Cambria Math" panose="02040503050406030204" pitchFamily="18" charset="0"/>
                            <a:ea typeface="Cambria Math" panose="02040503050406030204" pitchFamily="18" charset="0"/>
                          </a:rPr>
                          <m:t>𝑓</m:t>
                        </m:r>
                      </m:e>
                      <m:sup>
                        <m:r>
                          <a:rPr lang="es-ES" i="1">
                            <a:latin typeface="Cambria Math" panose="02040503050406030204" pitchFamily="18" charset="0"/>
                            <a:ea typeface="Cambria Math" panose="02040503050406030204" pitchFamily="18" charset="0"/>
                          </a:rPr>
                          <m:t>′</m:t>
                        </m:r>
                      </m:sup>
                    </m:sSup>
                    <m:d>
                      <m:dPr>
                        <m:ctrlPr>
                          <a:rPr lang="es-ES" i="1">
                            <a:latin typeface="Cambria Math" panose="02040503050406030204" pitchFamily="18" charset="0"/>
                            <a:ea typeface="Cambria Math" panose="02040503050406030204" pitchFamily="18" charset="0"/>
                          </a:rPr>
                        </m:ctrlPr>
                      </m:dPr>
                      <m:e>
                        <m:r>
                          <a:rPr lang="es-ES" i="1">
                            <a:latin typeface="Cambria Math" panose="02040503050406030204" pitchFamily="18" charset="0"/>
                            <a:ea typeface="Cambria Math" panose="02040503050406030204" pitchFamily="18" charset="0"/>
                          </a:rPr>
                          <m:t>𝑥</m:t>
                        </m:r>
                      </m:e>
                    </m:d>
                  </m:oMath>
                </a14:m>
                <a:endParaRPr lang="es-ES" dirty="0"/>
              </a:p>
              <a:p>
                <a:r>
                  <a:rPr lang="es-ES" dirty="0"/>
                  <a:t>Conclusión: </a:t>
                </a:r>
                <a14:m>
                  <m:oMath xmlns:m="http://schemas.openxmlformats.org/officeDocument/2006/math">
                    <m:r>
                      <a:rPr lang="es-ES" i="1">
                        <a:latin typeface="Cambria Math" panose="02040503050406030204" pitchFamily="18" charset="0"/>
                        <a:ea typeface="Cambria Math" panose="02040503050406030204" pitchFamily="18" charset="0"/>
                      </a:rPr>
                      <m:t>𝜑</m:t>
                    </m:r>
                    <m:d>
                      <m:dPr>
                        <m:ctrlPr>
                          <a:rPr lang="es-ES" i="1">
                            <a:latin typeface="Cambria Math" panose="02040503050406030204" pitchFamily="18" charset="0"/>
                            <a:ea typeface="Cambria Math" panose="02040503050406030204" pitchFamily="18" charset="0"/>
                          </a:rPr>
                        </m:ctrlPr>
                      </m:dPr>
                      <m:e>
                        <m:r>
                          <a:rPr lang="es-ES" i="1">
                            <a:latin typeface="Cambria Math" panose="02040503050406030204" pitchFamily="18" charset="0"/>
                            <a:ea typeface="Cambria Math" panose="02040503050406030204" pitchFamily="18" charset="0"/>
                          </a:rPr>
                          <m:t>𝑥</m:t>
                        </m:r>
                      </m:e>
                    </m:d>
                    <m:r>
                      <a:rPr lang="es-ES" i="1">
                        <a:latin typeface="Cambria Math" panose="02040503050406030204" pitchFamily="18" charset="0"/>
                        <a:ea typeface="Cambria Math" panose="02040503050406030204" pitchFamily="18" charset="0"/>
                      </a:rPr>
                      <m:t>=</m:t>
                    </m:r>
                    <m:r>
                      <a:rPr lang="es-ES" i="1">
                        <a:latin typeface="Cambria Math" panose="02040503050406030204" pitchFamily="18" charset="0"/>
                        <a:ea typeface="Cambria Math" panose="02040503050406030204" pitchFamily="18" charset="0"/>
                      </a:rPr>
                      <m:t>𝑥</m:t>
                    </m:r>
                    <m:r>
                      <a:rPr lang="es-ES" b="0" i="1" smtClean="0">
                        <a:latin typeface="Cambria Math" panose="02040503050406030204" pitchFamily="18" charset="0"/>
                        <a:ea typeface="Cambria Math" panose="02040503050406030204" pitchFamily="18" charset="0"/>
                      </a:rPr>
                      <m:t>−</m:t>
                    </m:r>
                    <m:r>
                      <a:rPr lang="es-ES" i="1">
                        <a:latin typeface="Cambria Math" panose="02040503050406030204" pitchFamily="18" charset="0"/>
                        <a:ea typeface="Cambria Math" panose="02040503050406030204" pitchFamily="18" charset="0"/>
                      </a:rPr>
                      <m:t>𝑓</m:t>
                    </m:r>
                    <m:r>
                      <a:rPr lang="es-ES" i="1">
                        <a:latin typeface="Cambria Math" panose="02040503050406030204" pitchFamily="18" charset="0"/>
                        <a:ea typeface="Cambria Math" panose="02040503050406030204" pitchFamily="18" charset="0"/>
                      </a:rPr>
                      <m:t>(</m:t>
                    </m:r>
                    <m:r>
                      <a:rPr lang="es-ES" i="1">
                        <a:latin typeface="Cambria Math" panose="02040503050406030204" pitchFamily="18" charset="0"/>
                        <a:ea typeface="Cambria Math" panose="02040503050406030204" pitchFamily="18" charset="0"/>
                      </a:rPr>
                      <m:t>𝑥</m:t>
                    </m:r>
                    <m:r>
                      <a:rPr lang="es-ES" i="1">
                        <a:latin typeface="Cambria Math" panose="02040503050406030204" pitchFamily="18" charset="0"/>
                        <a:ea typeface="Cambria Math" panose="02040503050406030204" pitchFamily="18" charset="0"/>
                      </a:rPr>
                      <m:t>)/</m:t>
                    </m:r>
                    <m:sSup>
                      <m:sSupPr>
                        <m:ctrlPr>
                          <a:rPr lang="es-ES" b="0" i="1" smtClean="0">
                            <a:latin typeface="Cambria Math" panose="02040503050406030204" pitchFamily="18" charset="0"/>
                            <a:ea typeface="Cambria Math" panose="02040503050406030204" pitchFamily="18" charset="0"/>
                          </a:rPr>
                        </m:ctrlPr>
                      </m:sSupPr>
                      <m:e>
                        <m:r>
                          <a:rPr lang="es-ES" b="0" i="1" smtClean="0">
                            <a:latin typeface="Cambria Math" panose="02040503050406030204" pitchFamily="18" charset="0"/>
                            <a:ea typeface="Cambria Math" panose="02040503050406030204" pitchFamily="18" charset="0"/>
                          </a:rPr>
                          <m:t>𝑓</m:t>
                        </m:r>
                      </m:e>
                      <m:sup>
                        <m:r>
                          <a:rPr lang="es-ES" b="0" i="1" smtClean="0">
                            <a:latin typeface="Cambria Math" panose="02040503050406030204" pitchFamily="18" charset="0"/>
                            <a:ea typeface="Cambria Math" panose="02040503050406030204" pitchFamily="18" charset="0"/>
                          </a:rPr>
                          <m:t>′</m:t>
                        </m:r>
                      </m:sup>
                    </m:sSup>
                    <m:d>
                      <m:dPr>
                        <m:ctrlPr>
                          <a:rPr lang="es-ES" b="0" i="1" smtClean="0">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𝑥</m:t>
                        </m:r>
                      </m:e>
                    </m:d>
                  </m:oMath>
                </a14:m>
                <a:r>
                  <a:rPr lang="es-ES" dirty="0"/>
                  <a:t> </a:t>
                </a:r>
              </a:p>
              <a:p>
                <a:endParaRPr lang="es-ES" dirty="0"/>
              </a:p>
            </p:txBody>
          </p:sp>
        </mc:Choice>
        <mc:Fallback xmlns="">
          <p:sp>
            <p:nvSpPr>
              <p:cNvPr id="8" name="AutoShape 8" descr="{\displaystyle \varphi (x)=x-{\frac {f(x)}{f'(x)}}}"/>
              <p:cNvSpPr>
                <a:spLocks noGrp="1" noRot="1" noChangeAspect="1" noMove="1" noResize="1" noEditPoints="1" noAdjustHandles="1" noChangeArrowheads="1" noChangeShapeType="1" noTextEdit="1"/>
              </p:cNvSpPr>
              <p:nvPr>
                <p:ph idx="1"/>
              </p:nvPr>
            </p:nvSpPr>
            <p:spPr bwMode="auto">
              <a:prstGeom prst="rect">
                <a:avLst/>
              </a:prstGeom>
              <a:blipFill rotWithShape="0">
                <a:blip r:embed="rId2"/>
                <a:stretch>
                  <a:fillRect l="-71" t="-756"/>
                </a:stretch>
              </a:blipFill>
              <a:extLst>
                <a:ext uri="{909E8E84-426E-40DD-AFC4-6F175D3DCCD1}">
                  <a14:hiddenFill xmlns:a14="http://schemas.microsoft.com/office/drawing/2010/main">
                    <a:solidFill>
                      <a:srgbClr val="FFFFFF"/>
                    </a:solidFill>
                  </a14:hiddenFill>
                </a:ext>
              </a:extLst>
            </p:spPr>
            <p:txBody>
              <a:bodyPr/>
              <a:lstStyle/>
              <a:p>
                <a:r>
                  <a:rPr lang="es-ES">
                    <a:noFill/>
                  </a:rPr>
                  <a:t> </a:t>
                </a:r>
              </a:p>
            </p:txBody>
          </p:sp>
        </mc:Fallback>
      </mc:AlternateContent>
    </p:spTree>
    <p:extLst>
      <p:ext uri="{BB962C8B-B14F-4D97-AF65-F5344CB8AC3E}">
        <p14:creationId xmlns:p14="http://schemas.microsoft.com/office/powerpoint/2010/main" val="9580717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ie de página 2"/>
          <p:cNvSpPr>
            <a:spLocks noGrp="1"/>
          </p:cNvSpPr>
          <p:nvPr>
            <p:ph type="ftr" sz="quarter" idx="3"/>
          </p:nvPr>
        </p:nvSpPr>
        <p:spPr/>
        <p:txBody>
          <a:bodyPr/>
          <a:lstStyle/>
          <a:p>
            <a:r>
              <a:rPr lang="es-ES" dirty="0"/>
              <a:t>Topología - 2. Continuidad</a:t>
            </a:r>
          </a:p>
        </p:txBody>
      </p:sp>
      <p:sp>
        <p:nvSpPr>
          <p:cNvPr id="4" name="Título 3"/>
          <p:cNvSpPr>
            <a:spLocks noGrp="1"/>
          </p:cNvSpPr>
          <p:nvPr>
            <p:ph type="title"/>
          </p:nvPr>
        </p:nvSpPr>
        <p:spPr>
          <a:xfrm>
            <a:off x="251518" y="1340768"/>
            <a:ext cx="8605935" cy="720080"/>
          </a:xfrm>
        </p:spPr>
        <p:txBody>
          <a:bodyPr/>
          <a:lstStyle/>
          <a:p>
            <a:r>
              <a:rPr lang="es-ES" dirty="0"/>
              <a:t>Resolviendo ecuaciones con funciones contractivas</a:t>
            </a:r>
          </a:p>
        </p:txBody>
      </p:sp>
      <mc:AlternateContent xmlns:mc="http://schemas.openxmlformats.org/markup-compatibility/2006" xmlns:a14="http://schemas.microsoft.com/office/drawing/2010/main">
        <mc:Choice Requires="a14">
          <p:sp>
            <p:nvSpPr>
              <p:cNvPr id="8" name="AutoShape 8" descr="{\displaystyle \varphi (x)=x-{\frac {f(x)}{f'(x)}}}"/>
              <p:cNvSpPr>
                <a:spLocks noGrp="1" noChangeAspect="1" noChangeArrowheads="1"/>
              </p:cNvSpPr>
              <p:nvPr>
                <p:ph idx="1"/>
              </p:nvPr>
            </p:nvSpPr>
            <p:spPr bwMode="auto">
              <a:prstGeom prst="rect">
                <a:avLst/>
              </a:prstGeom>
              <a:noFill/>
              <a:extLst>
                <a:ext uri="{909E8E84-426E-40DD-AFC4-6F175D3DCCD1}">
                  <a14:hiddenFill>
                    <a:solidFill>
                      <a:srgbClr val="FFFFFF"/>
                    </a:solidFill>
                  </a14:hiddenFill>
                </a:ext>
              </a:extLst>
            </p:spPr>
            <p:txBody>
              <a:bodyPr vert="horz" wrap="square" lIns="91440" tIns="45720" rIns="91440" bIns="45720" numCol="1" anchor="t" anchorCtr="0" compatLnSpc="1">
                <a:prstTxWarp prst="textNoShape">
                  <a:avLst/>
                </a:prstTxWarp>
              </a:bodyPr>
              <a:lstStyle/>
              <a:p>
                <a:r>
                  <a:rPr lang="es-ES" dirty="0"/>
                  <a:t>Resuelve la ecuación </a:t>
                </a:r>
                <a14:m>
                  <m:oMath xmlns:m="http://schemas.openxmlformats.org/officeDocument/2006/math">
                    <m:sSup>
                      <m:sSupPr>
                        <m:ctrlPr>
                          <a:rPr lang="es-ES" b="0" i="1" smtClean="0">
                            <a:latin typeface="Cambria Math" panose="02040503050406030204" pitchFamily="18" charset="0"/>
                          </a:rPr>
                        </m:ctrlPr>
                      </m:sSupPr>
                      <m:e>
                        <m:r>
                          <a:rPr lang="es-ES" b="0" i="1" smtClean="0">
                            <a:latin typeface="Cambria Math" panose="02040503050406030204" pitchFamily="18" charset="0"/>
                          </a:rPr>
                          <m:t>𝑥</m:t>
                        </m:r>
                      </m:e>
                      <m:sup>
                        <m:r>
                          <a:rPr lang="es-ES" b="0" i="1" smtClean="0">
                            <a:latin typeface="Cambria Math" panose="02040503050406030204" pitchFamily="18" charset="0"/>
                          </a:rPr>
                          <m:t>2</m:t>
                        </m:r>
                      </m:sup>
                    </m:sSup>
                    <m:r>
                      <a:rPr lang="es-ES" b="0" i="1" smtClean="0">
                        <a:latin typeface="Cambria Math" panose="02040503050406030204" pitchFamily="18" charset="0"/>
                      </a:rPr>
                      <m:t>=</m:t>
                    </m:r>
                    <m:r>
                      <a:rPr lang="ru-RU" b="0" i="1" smtClean="0">
                        <a:latin typeface="Cambria Math" panose="02040503050406030204" pitchFamily="18" charset="0"/>
                      </a:rPr>
                      <m:t>4</m:t>
                    </m:r>
                    <m:r>
                      <a:rPr lang="es-ES" b="0" i="1" smtClean="0">
                        <a:latin typeface="Cambria Math" panose="02040503050406030204" pitchFamily="18" charset="0"/>
                      </a:rPr>
                      <m:t>𝑐𝑜𝑠𝑥</m:t>
                    </m:r>
                  </m:oMath>
                </a14:m>
                <a:r>
                  <a:rPr lang="es-ES" dirty="0"/>
                  <a:t> usando: </a:t>
                </a:r>
                <a14:m>
                  <m:oMath xmlns:m="http://schemas.openxmlformats.org/officeDocument/2006/math">
                    <m:r>
                      <a:rPr lang="es-ES" i="1">
                        <a:latin typeface="Cambria Math" panose="02040503050406030204" pitchFamily="18" charset="0"/>
                        <a:ea typeface="Cambria Math" panose="02040503050406030204" pitchFamily="18" charset="0"/>
                      </a:rPr>
                      <m:t>𝜑</m:t>
                    </m:r>
                    <m:d>
                      <m:dPr>
                        <m:ctrlPr>
                          <a:rPr lang="es-ES" i="1">
                            <a:latin typeface="Cambria Math" panose="02040503050406030204" pitchFamily="18" charset="0"/>
                            <a:ea typeface="Cambria Math" panose="02040503050406030204" pitchFamily="18" charset="0"/>
                          </a:rPr>
                        </m:ctrlPr>
                      </m:dPr>
                      <m:e>
                        <m:r>
                          <a:rPr lang="es-ES" i="1">
                            <a:latin typeface="Cambria Math" panose="02040503050406030204" pitchFamily="18" charset="0"/>
                            <a:ea typeface="Cambria Math" panose="02040503050406030204" pitchFamily="18" charset="0"/>
                          </a:rPr>
                          <m:t>𝑥</m:t>
                        </m:r>
                      </m:e>
                    </m:d>
                    <m:r>
                      <a:rPr lang="es-ES" i="1">
                        <a:latin typeface="Cambria Math" panose="02040503050406030204" pitchFamily="18" charset="0"/>
                        <a:ea typeface="Cambria Math" panose="02040503050406030204" pitchFamily="18" charset="0"/>
                      </a:rPr>
                      <m:t>=</m:t>
                    </m:r>
                    <m:r>
                      <a:rPr lang="es-ES" i="1">
                        <a:latin typeface="Cambria Math" panose="02040503050406030204" pitchFamily="18" charset="0"/>
                        <a:ea typeface="Cambria Math" panose="02040503050406030204" pitchFamily="18" charset="0"/>
                      </a:rPr>
                      <m:t>𝑥</m:t>
                    </m:r>
                    <m:r>
                      <a:rPr lang="es-ES" b="0" i="1" smtClean="0">
                        <a:latin typeface="Cambria Math" panose="02040503050406030204" pitchFamily="18" charset="0"/>
                        <a:ea typeface="Cambria Math" panose="02040503050406030204" pitchFamily="18" charset="0"/>
                      </a:rPr>
                      <m:t>−</m:t>
                    </m:r>
                    <m:r>
                      <a:rPr lang="es-ES" i="1">
                        <a:latin typeface="Cambria Math" panose="02040503050406030204" pitchFamily="18" charset="0"/>
                        <a:ea typeface="Cambria Math" panose="02040503050406030204" pitchFamily="18" charset="0"/>
                      </a:rPr>
                      <m:t>𝑓</m:t>
                    </m:r>
                    <m:r>
                      <a:rPr lang="es-ES" i="1">
                        <a:latin typeface="Cambria Math" panose="02040503050406030204" pitchFamily="18" charset="0"/>
                        <a:ea typeface="Cambria Math" panose="02040503050406030204" pitchFamily="18" charset="0"/>
                      </a:rPr>
                      <m:t>(</m:t>
                    </m:r>
                    <m:r>
                      <a:rPr lang="es-ES" i="1">
                        <a:latin typeface="Cambria Math" panose="02040503050406030204" pitchFamily="18" charset="0"/>
                        <a:ea typeface="Cambria Math" panose="02040503050406030204" pitchFamily="18" charset="0"/>
                      </a:rPr>
                      <m:t>𝑥</m:t>
                    </m:r>
                    <m:r>
                      <a:rPr lang="es-ES" i="1">
                        <a:latin typeface="Cambria Math" panose="02040503050406030204" pitchFamily="18" charset="0"/>
                        <a:ea typeface="Cambria Math" panose="02040503050406030204" pitchFamily="18" charset="0"/>
                      </a:rPr>
                      <m:t>)/</m:t>
                    </m:r>
                    <m:sSup>
                      <m:sSupPr>
                        <m:ctrlPr>
                          <a:rPr lang="es-ES" b="0" i="1" smtClean="0">
                            <a:latin typeface="Cambria Math" panose="02040503050406030204" pitchFamily="18" charset="0"/>
                            <a:ea typeface="Cambria Math" panose="02040503050406030204" pitchFamily="18" charset="0"/>
                          </a:rPr>
                        </m:ctrlPr>
                      </m:sSupPr>
                      <m:e>
                        <m:r>
                          <a:rPr lang="es-ES" b="0" i="1" smtClean="0">
                            <a:latin typeface="Cambria Math" panose="02040503050406030204" pitchFamily="18" charset="0"/>
                            <a:ea typeface="Cambria Math" panose="02040503050406030204" pitchFamily="18" charset="0"/>
                          </a:rPr>
                          <m:t>𝑓</m:t>
                        </m:r>
                      </m:e>
                      <m:sup>
                        <m:r>
                          <a:rPr lang="es-ES" b="0" i="1" smtClean="0">
                            <a:latin typeface="Cambria Math" panose="02040503050406030204" pitchFamily="18" charset="0"/>
                            <a:ea typeface="Cambria Math" panose="02040503050406030204" pitchFamily="18" charset="0"/>
                          </a:rPr>
                          <m:t>′</m:t>
                        </m:r>
                      </m:sup>
                    </m:sSup>
                    <m:d>
                      <m:dPr>
                        <m:ctrlPr>
                          <a:rPr lang="es-ES" b="0" i="1" smtClean="0">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𝑥</m:t>
                        </m:r>
                      </m:e>
                    </m:d>
                  </m:oMath>
                </a14:m>
                <a:r>
                  <a:rPr lang="es-ES" dirty="0"/>
                  <a:t> </a:t>
                </a:r>
              </a:p>
              <a:p>
                <a:endParaRPr lang="es-ES" dirty="0"/>
              </a:p>
            </p:txBody>
          </p:sp>
        </mc:Choice>
        <mc:Fallback xmlns="">
          <p:sp>
            <p:nvSpPr>
              <p:cNvPr id="8" name="AutoShape 8" descr="{\displaystyle \varphi (x)=x-{\frac {f(x)}{f'(x)}}}"/>
              <p:cNvSpPr>
                <a:spLocks noGrp="1" noRot="1" noChangeAspect="1" noMove="1" noResize="1" noEditPoints="1" noAdjustHandles="1" noChangeArrowheads="1" noChangeShapeType="1" noTextEdit="1"/>
              </p:cNvSpPr>
              <p:nvPr>
                <p:ph idx="1"/>
              </p:nvPr>
            </p:nvSpPr>
            <p:spPr bwMode="auto">
              <a:prstGeom prst="rect">
                <a:avLst/>
              </a:prstGeom>
              <a:blipFill rotWithShape="0">
                <a:blip r:embed="rId2"/>
                <a:stretch>
                  <a:fillRect l="-71" t="-756"/>
                </a:stretch>
              </a:blipFill>
              <a:extLst>
                <a:ext uri="{909E8E84-426E-40DD-AFC4-6F175D3DCCD1}">
                  <a14:hiddenFill xmlns:a14="http://schemas.microsoft.com/office/drawing/2010/main">
                    <a:solidFill>
                      <a:srgbClr val="FFFFFF"/>
                    </a:solidFill>
                  </a14:hiddenFill>
                </a:ext>
              </a:extLst>
            </p:spPr>
            <p:txBody>
              <a:bodyPr/>
              <a:lstStyle/>
              <a:p>
                <a:r>
                  <a:rPr lang="es-ES">
                    <a:noFill/>
                  </a:rPr>
                  <a:t> </a:t>
                </a:r>
              </a:p>
            </p:txBody>
          </p:sp>
        </mc:Fallback>
      </mc:AlternateContent>
    </p:spTree>
    <p:extLst>
      <p:ext uri="{BB962C8B-B14F-4D97-AF65-F5344CB8AC3E}">
        <p14:creationId xmlns:p14="http://schemas.microsoft.com/office/powerpoint/2010/main" val="15459605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lstStyle/>
          <a:p>
            <a:r>
              <a:rPr lang="es-ES" dirty="0"/>
              <a:t>Cualquier </a:t>
            </a:r>
            <a:r>
              <a:rPr lang="es-ES" dirty="0" err="1"/>
              <a:t>morfismo</a:t>
            </a:r>
            <a:r>
              <a:rPr lang="es-ES" dirty="0"/>
              <a:t> continuo de una bola cerrada n-dimensional en sí misma tiene al menos un punto fijo</a:t>
            </a:r>
          </a:p>
          <a:p>
            <a:r>
              <a:rPr lang="es-ES" dirty="0"/>
              <a:t>¿Es verdad para </a:t>
            </a:r>
            <a:r>
              <a:rPr lang="es-ES"/>
              <a:t>otros espacios?</a:t>
            </a:r>
            <a:endParaRPr lang="es-ES" dirty="0"/>
          </a:p>
          <a:p>
            <a:endParaRPr lang="es-ES" dirty="0"/>
          </a:p>
        </p:txBody>
      </p:sp>
      <p:sp>
        <p:nvSpPr>
          <p:cNvPr id="3" name="Marcador de pie de página 2"/>
          <p:cNvSpPr>
            <a:spLocks noGrp="1"/>
          </p:cNvSpPr>
          <p:nvPr>
            <p:ph type="ftr" sz="quarter" idx="3"/>
          </p:nvPr>
        </p:nvSpPr>
        <p:spPr/>
        <p:txBody>
          <a:bodyPr/>
          <a:lstStyle/>
          <a:p>
            <a:r>
              <a:rPr lang="es-ES"/>
              <a:t>Asignatura/Tema</a:t>
            </a:r>
            <a:endParaRPr lang="es-ES" dirty="0"/>
          </a:p>
        </p:txBody>
      </p:sp>
      <p:sp>
        <p:nvSpPr>
          <p:cNvPr id="4" name="Título 3"/>
          <p:cNvSpPr>
            <a:spLocks noGrp="1"/>
          </p:cNvSpPr>
          <p:nvPr>
            <p:ph type="title"/>
          </p:nvPr>
        </p:nvSpPr>
        <p:spPr/>
        <p:txBody>
          <a:bodyPr/>
          <a:lstStyle/>
          <a:p>
            <a:r>
              <a:rPr lang="es-ES" dirty="0"/>
              <a:t>Teorema de </a:t>
            </a:r>
            <a:r>
              <a:rPr lang="es-ES" dirty="0" err="1"/>
              <a:t>Brower</a:t>
            </a:r>
            <a:endParaRPr lang="es-ES" dirty="0"/>
          </a:p>
        </p:txBody>
      </p:sp>
    </p:spTree>
    <p:extLst>
      <p:ext uri="{BB962C8B-B14F-4D97-AF65-F5344CB8AC3E}">
        <p14:creationId xmlns:p14="http://schemas.microsoft.com/office/powerpoint/2010/main" val="1172798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p:cNvSpPr>
                <a:spLocks noGrp="1"/>
              </p:cNvSpPr>
              <p:nvPr>
                <p:ph idx="1"/>
              </p:nvPr>
            </p:nvSpPr>
            <p:spPr/>
            <p:txBody>
              <a:bodyPr>
                <a:normAutofit/>
              </a:bodyPr>
              <a:lstStyle/>
              <a:p>
                <a:r>
                  <a:rPr lang="es-ES" sz="2400" dirty="0"/>
                  <a:t>¿Y si es </a:t>
                </a:r>
                <a:r>
                  <a:rPr lang="es-ES" sz="2400" dirty="0" err="1"/>
                  <a:t>Taxicab</a:t>
                </a:r>
                <a:r>
                  <a:rPr lang="es-ES" sz="2400" dirty="0"/>
                  <a:t> </a:t>
                </a:r>
                <a:r>
                  <a:rPr lang="es-ES" sz="2400" dirty="0" err="1"/>
                  <a:t>Distance</a:t>
                </a:r>
                <a:r>
                  <a:rPr lang="es-ES" sz="2400" dirty="0"/>
                  <a:t>?</a:t>
                </a:r>
              </a:p>
              <a:p>
                <a14:m>
                  <m:oMath xmlns:m="http://schemas.openxmlformats.org/officeDocument/2006/math">
                    <m:r>
                      <m:rPr>
                        <m:nor/>
                      </m:rPr>
                      <a:rPr lang="es-ES" sz="2400" dirty="0"/>
                      <m:t>¿</m:t>
                    </m:r>
                    <m:r>
                      <m:rPr>
                        <m:nor/>
                      </m:rPr>
                      <a:rPr lang="es-ES" sz="2400" dirty="0"/>
                      <m:t>Qu</m:t>
                    </m:r>
                    <m:r>
                      <m:rPr>
                        <m:nor/>
                      </m:rPr>
                      <a:rPr lang="es-ES" sz="2400" dirty="0"/>
                      <m:t>é </m:t>
                    </m:r>
                    <m:r>
                      <m:rPr>
                        <m:nor/>
                      </m:rPr>
                      <a:rPr lang="es-ES" sz="2400" dirty="0"/>
                      <m:t>es</m:t>
                    </m:r>
                    <m:r>
                      <m:rPr>
                        <m:nor/>
                      </m:rPr>
                      <a:rPr lang="es-ES" sz="2400" dirty="0"/>
                      <m:t> </m:t>
                    </m:r>
                    <m:r>
                      <m:rPr>
                        <m:nor/>
                      </m:rPr>
                      <a:rPr lang="es-ES" sz="2400" dirty="0"/>
                      <m:t>una</m:t>
                    </m:r>
                    <m:r>
                      <m:rPr>
                        <m:nor/>
                      </m:rPr>
                      <a:rPr lang="es-ES" sz="2400" dirty="0"/>
                      <m:t> </m:t>
                    </m:r>
                    <m:r>
                      <m:rPr>
                        <m:nor/>
                      </m:rPr>
                      <a:rPr lang="es-ES" sz="2400" dirty="0"/>
                      <m:t>bola</m:t>
                    </m:r>
                    <m:r>
                      <m:rPr>
                        <m:nor/>
                      </m:rPr>
                      <a:rPr lang="es-ES" sz="2400" dirty="0"/>
                      <m:t> </m:t>
                    </m:r>
                    <m:r>
                      <m:rPr>
                        <m:nor/>
                      </m:rPr>
                      <a:rPr lang="es-ES" sz="2400" dirty="0"/>
                      <m:t>abierta</m:t>
                    </m:r>
                    <m:r>
                      <m:rPr>
                        <m:nor/>
                      </m:rPr>
                      <a:rPr lang="es-ES" sz="2400" dirty="0"/>
                      <m:t> </m:t>
                    </m:r>
                    <m:r>
                      <m:rPr>
                        <m:nor/>
                      </m:rPr>
                      <a:rPr lang="es-ES" sz="2400" dirty="0"/>
                      <m:t>de</m:t>
                    </m:r>
                    <m:r>
                      <m:rPr>
                        <m:nor/>
                      </m:rPr>
                      <a:rPr lang="es-ES" sz="2400" dirty="0"/>
                      <m:t> </m:t>
                    </m:r>
                    <m:r>
                      <m:rPr>
                        <m:nor/>
                      </m:rPr>
                      <a:rPr lang="es-ES" sz="2400" dirty="0"/>
                      <m:t>radio</m:t>
                    </m:r>
                    <m:r>
                      <m:rPr>
                        <m:nor/>
                      </m:rPr>
                      <a:rPr lang="es-ES" sz="2400" dirty="0"/>
                      <m:t> 2 </m:t>
                    </m:r>
                    <m:r>
                      <m:rPr>
                        <m:nor/>
                      </m:rPr>
                      <a:rPr lang="es-ES" sz="2400" dirty="0"/>
                      <m:t>en</m:t>
                    </m:r>
                    <m:r>
                      <m:rPr>
                        <m:nor/>
                      </m:rPr>
                      <a:rPr lang="es-ES" sz="2400" dirty="0"/>
                      <m:t> </m:t>
                    </m:r>
                    <m:r>
                      <m:rPr>
                        <m:nor/>
                      </m:rPr>
                      <a:rPr lang="es-ES" sz="2400" dirty="0"/>
                      <m:t>torno</m:t>
                    </m:r>
                    <m:r>
                      <m:rPr>
                        <m:nor/>
                      </m:rPr>
                      <a:rPr lang="es-ES" sz="2400" dirty="0"/>
                      <m:t> </m:t>
                    </m:r>
                    <m:r>
                      <m:rPr>
                        <m:nor/>
                      </m:rPr>
                      <a:rPr lang="es-ES" sz="2400" dirty="0"/>
                      <m:t>al</m:t>
                    </m:r>
                    <m:r>
                      <m:rPr>
                        <m:nor/>
                      </m:rPr>
                      <a:rPr lang="es-ES" sz="2400" dirty="0"/>
                      <m:t> </m:t>
                    </m:r>
                    <m:r>
                      <m:rPr>
                        <m:nor/>
                      </m:rPr>
                      <a:rPr lang="es-ES" sz="2400" dirty="0"/>
                      <m:t>punto</m:t>
                    </m:r>
                    <m:r>
                      <m:rPr>
                        <m:nor/>
                      </m:rPr>
                      <a:rPr lang="es-ES" sz="2400" dirty="0"/>
                      <m:t> </m:t>
                    </m:r>
                    <m:r>
                      <a:rPr lang="es-ES" sz="2400" i="1">
                        <a:latin typeface="Cambria Math" panose="02040503050406030204" pitchFamily="18" charset="0"/>
                      </a:rPr>
                      <m:t>𝑥</m:t>
                    </m:r>
                    <m:r>
                      <m:rPr>
                        <m:nor/>
                      </m:rPr>
                      <a:rPr lang="es-ES" sz="2400" dirty="0"/>
                      <m:t> </m:t>
                    </m:r>
                    <m:r>
                      <m:rPr>
                        <m:nor/>
                      </m:rPr>
                      <a:rPr lang="es-ES" sz="2400" dirty="0"/>
                      <m:t>en</m:t>
                    </m:r>
                    <m:r>
                      <a:rPr lang="es-ES" sz="2400" b="0" i="1" dirty="0" smtClean="0">
                        <a:latin typeface="Cambria Math" panose="02040503050406030204" pitchFamily="18" charset="0"/>
                      </a:rPr>
                      <m:t> </m:t>
                    </m:r>
                    <m:sSup>
                      <m:sSupPr>
                        <m:ctrlPr>
                          <a:rPr lang="es-ES" sz="2400" b="0" i="1" smtClean="0">
                            <a:latin typeface="Cambria Math" panose="02040503050406030204" pitchFamily="18" charset="0"/>
                          </a:rPr>
                        </m:ctrlPr>
                      </m:sSupPr>
                      <m:e>
                        <m:r>
                          <a:rPr lang="es-ES" sz="2400" i="1">
                            <a:latin typeface="Cambria Math" panose="02040503050406030204" pitchFamily="18" charset="0"/>
                          </a:rPr>
                          <m:t>ℝ</m:t>
                        </m:r>
                      </m:e>
                      <m:sup>
                        <m:r>
                          <a:rPr lang="es-ES" sz="2400" b="0" i="1" smtClean="0">
                            <a:latin typeface="Cambria Math" panose="02040503050406030204" pitchFamily="18" charset="0"/>
                          </a:rPr>
                          <m:t>2</m:t>
                        </m:r>
                      </m:sup>
                    </m:sSup>
                  </m:oMath>
                </a14:m>
                <a:r>
                  <a:rPr lang="es-ES" sz="2400" b="0" dirty="0"/>
                  <a:t> y en </a:t>
                </a:r>
                <a14:m>
                  <m:oMath xmlns:m="http://schemas.openxmlformats.org/officeDocument/2006/math">
                    <m:sSup>
                      <m:sSupPr>
                        <m:ctrlPr>
                          <a:rPr lang="es-ES" sz="2400" i="1">
                            <a:latin typeface="Cambria Math" panose="02040503050406030204" pitchFamily="18" charset="0"/>
                          </a:rPr>
                        </m:ctrlPr>
                      </m:sSupPr>
                      <m:e>
                        <m:r>
                          <a:rPr lang="es-ES" sz="2400" i="1">
                            <a:latin typeface="Cambria Math" panose="02040503050406030204" pitchFamily="18" charset="0"/>
                          </a:rPr>
                          <m:t>ℝ</m:t>
                        </m:r>
                      </m:e>
                      <m:sup>
                        <m:r>
                          <a:rPr lang="es-ES" sz="2400" i="1">
                            <a:latin typeface="Cambria Math" panose="02040503050406030204" pitchFamily="18" charset="0"/>
                          </a:rPr>
                          <m:t>3</m:t>
                        </m:r>
                      </m:sup>
                    </m:sSup>
                  </m:oMath>
                </a14:m>
                <a:r>
                  <a:rPr lang="es-ES" sz="2400" b="0" dirty="0"/>
                  <a:t>?</a:t>
                </a:r>
              </a:p>
              <a:p>
                <a:endParaRPr lang="es-ES" sz="2400" dirty="0"/>
              </a:p>
            </p:txBody>
          </p:sp>
        </mc:Choice>
        <mc:Fallback xmlns="">
          <p:sp>
            <p:nvSpPr>
              <p:cNvPr id="2" name="Marcador de contenido 1"/>
              <p:cNvSpPr>
                <a:spLocks noGrp="1" noRot="1" noChangeAspect="1" noMove="1" noResize="1" noEditPoints="1" noAdjustHandles="1" noChangeArrowheads="1" noChangeShapeType="1" noTextEdit="1"/>
              </p:cNvSpPr>
              <p:nvPr>
                <p:ph idx="1"/>
              </p:nvPr>
            </p:nvSpPr>
            <p:spPr>
              <a:blipFill rotWithShape="0">
                <a:blip r:embed="rId2"/>
                <a:stretch>
                  <a:fillRect l="-354" t="-1059"/>
                </a:stretch>
              </a:blipFill>
            </p:spPr>
            <p:txBody>
              <a:bodyPr/>
              <a:lstStyle/>
              <a:p>
                <a:r>
                  <a:rPr lang="es-ES">
                    <a:noFill/>
                  </a:rPr>
                  <a:t> </a:t>
                </a:r>
              </a:p>
            </p:txBody>
          </p:sp>
        </mc:Fallback>
      </mc:AlternateContent>
      <p:sp>
        <p:nvSpPr>
          <p:cNvPr id="3" name="Marcador de pie de página 2"/>
          <p:cNvSpPr>
            <a:spLocks noGrp="1"/>
          </p:cNvSpPr>
          <p:nvPr>
            <p:ph type="ftr" sz="quarter" idx="3"/>
          </p:nvPr>
        </p:nvSpPr>
        <p:spPr/>
        <p:txBody>
          <a:bodyPr/>
          <a:lstStyle/>
          <a:p>
            <a:r>
              <a:rPr lang="es-ES" dirty="0"/>
              <a:t>Topología - 2. Continuidad</a:t>
            </a:r>
          </a:p>
        </p:txBody>
      </p:sp>
      <p:sp>
        <p:nvSpPr>
          <p:cNvPr id="4" name="Título 3"/>
          <p:cNvSpPr>
            <a:spLocks noGrp="1"/>
          </p:cNvSpPr>
          <p:nvPr>
            <p:ph type="title"/>
          </p:nvPr>
        </p:nvSpPr>
        <p:spPr/>
        <p:txBody>
          <a:bodyPr/>
          <a:lstStyle/>
          <a:p>
            <a:r>
              <a:rPr lang="es-ES" dirty="0"/>
              <a:t>Se os ha olvidado preguntar de qué distancia se trata…</a:t>
            </a:r>
          </a:p>
        </p:txBody>
      </p:sp>
    </p:spTree>
    <p:extLst>
      <p:ext uri="{BB962C8B-B14F-4D97-AF65-F5344CB8AC3E}">
        <p14:creationId xmlns:p14="http://schemas.microsoft.com/office/powerpoint/2010/main" val="1936935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ie de página 2"/>
          <p:cNvSpPr>
            <a:spLocks noGrp="1"/>
          </p:cNvSpPr>
          <p:nvPr>
            <p:ph type="ftr" sz="quarter" idx="3"/>
          </p:nvPr>
        </p:nvSpPr>
        <p:spPr/>
        <p:txBody>
          <a:bodyPr/>
          <a:lstStyle/>
          <a:p>
            <a:r>
              <a:rPr lang="es-ES" dirty="0"/>
              <a:t>Topología - 2. Continuidad</a:t>
            </a:r>
          </a:p>
        </p:txBody>
      </p:sp>
      <p:sp>
        <p:nvSpPr>
          <p:cNvPr id="4" name="Título 3"/>
          <p:cNvSpPr>
            <a:spLocks noGrp="1"/>
          </p:cNvSpPr>
          <p:nvPr>
            <p:ph type="title"/>
          </p:nvPr>
        </p:nvSpPr>
        <p:spPr/>
        <p:txBody>
          <a:bodyPr/>
          <a:lstStyle/>
          <a:p>
            <a:r>
              <a:rPr lang="es-ES" dirty="0"/>
              <a:t>Modelizando la vida: autómatas celulares</a:t>
            </a:r>
          </a:p>
        </p:txBody>
      </p:sp>
      <p:sp>
        <p:nvSpPr>
          <p:cNvPr id="7" name="Elipse 6"/>
          <p:cNvSpPr/>
          <p:nvPr/>
        </p:nvSpPr>
        <p:spPr>
          <a:xfrm>
            <a:off x="6804248" y="4149080"/>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pic>
        <p:nvPicPr>
          <p:cNvPr id="1026" name="Picture 2" descr="Imágenes de Fondo Cuadricula | Vectores, fotos de stock y PSD gratuit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036" y="1988840"/>
            <a:ext cx="7420668" cy="4943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1943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normAutofit/>
          </a:bodyPr>
          <a:lstStyle/>
          <a:p>
            <a:r>
              <a:rPr lang="es-ES" sz="2400" dirty="0"/>
              <a:t>El Juego </a:t>
            </a:r>
            <a:r>
              <a:rPr lang="es-ES" sz="2400" dirty="0" err="1"/>
              <a:t>Life</a:t>
            </a:r>
            <a:r>
              <a:rPr lang="es-ES" sz="2400" dirty="0"/>
              <a:t> de </a:t>
            </a:r>
            <a:r>
              <a:rPr lang="es-ES" sz="2400" dirty="0" err="1"/>
              <a:t>Conway</a:t>
            </a:r>
            <a:endParaRPr lang="es-ES" sz="2400" dirty="0"/>
          </a:p>
          <a:p>
            <a:r>
              <a:rPr lang="es-ES" sz="2400" b="0" dirty="0"/>
              <a:t>Modelización de una pandemia</a:t>
            </a:r>
          </a:p>
          <a:p>
            <a:endParaRPr lang="es-ES" sz="2400" dirty="0"/>
          </a:p>
        </p:txBody>
      </p:sp>
      <p:sp>
        <p:nvSpPr>
          <p:cNvPr id="3" name="Marcador de pie de página 2"/>
          <p:cNvSpPr>
            <a:spLocks noGrp="1"/>
          </p:cNvSpPr>
          <p:nvPr>
            <p:ph type="ftr" sz="quarter" idx="3"/>
          </p:nvPr>
        </p:nvSpPr>
        <p:spPr/>
        <p:txBody>
          <a:bodyPr/>
          <a:lstStyle/>
          <a:p>
            <a:r>
              <a:rPr lang="es-ES" dirty="0"/>
              <a:t>Topología - 2. Continuidad</a:t>
            </a:r>
          </a:p>
        </p:txBody>
      </p:sp>
      <p:sp>
        <p:nvSpPr>
          <p:cNvPr id="4" name="Título 3"/>
          <p:cNvSpPr>
            <a:spLocks noGrp="1"/>
          </p:cNvSpPr>
          <p:nvPr>
            <p:ph type="title"/>
          </p:nvPr>
        </p:nvSpPr>
        <p:spPr/>
        <p:txBody>
          <a:bodyPr/>
          <a:lstStyle/>
          <a:p>
            <a:r>
              <a:rPr lang="es-ES" dirty="0"/>
              <a:t>Entornos en autómatas celulares</a:t>
            </a:r>
          </a:p>
        </p:txBody>
      </p:sp>
    </p:spTree>
    <p:extLst>
      <p:ext uri="{BB962C8B-B14F-4D97-AF65-F5344CB8AC3E}">
        <p14:creationId xmlns:p14="http://schemas.microsoft.com/office/powerpoint/2010/main" val="382736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Marcador de contenido 4"/>
          <p:cNvGraphicFramePr>
            <a:graphicFrameLocks noGrp="1"/>
          </p:cNvGraphicFramePr>
          <p:nvPr>
            <p:ph idx="1"/>
            <p:extLst>
              <p:ext uri="{D42A27DB-BD31-4B8C-83A1-F6EECF244321}">
                <p14:modId xmlns:p14="http://schemas.microsoft.com/office/powerpoint/2010/main" val="3122066910"/>
              </p:ext>
            </p:extLst>
          </p:nvPr>
        </p:nvGraphicFramePr>
        <p:xfrm>
          <a:off x="251519" y="2276873"/>
          <a:ext cx="8605935" cy="4032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Marcador de pie de página 2"/>
          <p:cNvSpPr>
            <a:spLocks noGrp="1"/>
          </p:cNvSpPr>
          <p:nvPr>
            <p:ph type="ftr" sz="quarter" idx="3"/>
          </p:nvPr>
        </p:nvSpPr>
        <p:spPr/>
        <p:txBody>
          <a:bodyPr/>
          <a:lstStyle/>
          <a:p>
            <a:r>
              <a:rPr lang="es-ES" dirty="0"/>
              <a:t>Topología - 2. Continuidad</a:t>
            </a:r>
          </a:p>
        </p:txBody>
      </p:sp>
      <p:sp>
        <p:nvSpPr>
          <p:cNvPr id="4" name="Título 3"/>
          <p:cNvSpPr>
            <a:spLocks noGrp="1"/>
          </p:cNvSpPr>
          <p:nvPr>
            <p:ph type="title"/>
          </p:nvPr>
        </p:nvSpPr>
        <p:spPr/>
        <p:txBody>
          <a:bodyPr/>
          <a:lstStyle/>
          <a:p>
            <a:r>
              <a:rPr lang="es-ES" dirty="0"/>
              <a:t>Conjuntos abiertos y cerrados</a:t>
            </a:r>
          </a:p>
        </p:txBody>
      </p:sp>
    </p:spTree>
    <p:extLst>
      <p:ext uri="{BB962C8B-B14F-4D97-AF65-F5344CB8AC3E}">
        <p14:creationId xmlns:p14="http://schemas.microsoft.com/office/powerpoint/2010/main" val="2187859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p:cNvSpPr>
                <a:spLocks noGrp="1"/>
              </p:cNvSpPr>
              <p:nvPr>
                <p:ph idx="1"/>
              </p:nvPr>
            </p:nvSpPr>
            <p:spPr/>
            <p:txBody>
              <a:bodyPr>
                <a:normAutofit/>
              </a:bodyPr>
              <a:lstStyle/>
              <a:p>
                <a:pPr lvl="1"/>
                <a:r>
                  <a:rPr lang="es-ES" dirty="0"/>
                  <a:t>[3; 5]</a:t>
                </a:r>
                <a:endParaRPr lang="es-ES" sz="1400" dirty="0"/>
              </a:p>
              <a:p>
                <a:pPr lvl="1"/>
                <a:r>
                  <a:rPr lang="es-ES" dirty="0"/>
                  <a:t>(3; 5) </a:t>
                </a:r>
                <a:endParaRPr lang="es-ES" sz="1400" dirty="0"/>
              </a:p>
              <a:p>
                <a:pPr lvl="1"/>
                <a:r>
                  <a:rPr lang="es-ES" dirty="0"/>
                  <a:t>El punto 3 en la recta numérica</a:t>
                </a:r>
                <a:endParaRPr lang="es-ES" sz="1400" dirty="0"/>
              </a:p>
              <a:p>
                <a:pPr lvl="1"/>
                <a14:m>
                  <m:oMath xmlns:m="http://schemas.openxmlformats.org/officeDocument/2006/math">
                    <m:r>
                      <a:rPr lang="es-ES" i="1">
                        <a:latin typeface="Cambria Math" panose="02040503050406030204" pitchFamily="18" charset="0"/>
                      </a:rPr>
                      <m:t>ℝ</m:t>
                    </m:r>
                  </m:oMath>
                </a14:m>
                <a:endParaRPr lang="es-ES" sz="1400" dirty="0"/>
              </a:p>
              <a:p>
                <a:pPr marL="320040" lvl="1" indent="0">
                  <a:buNone/>
                </a:pPr>
                <a:endParaRPr lang="es-ES" dirty="0"/>
              </a:p>
              <a:p>
                <a:pPr lvl="1"/>
                <a:endParaRPr lang="es-ES" sz="1400" dirty="0"/>
              </a:p>
            </p:txBody>
          </p:sp>
        </mc:Choice>
        <mc:Fallback xmlns="">
          <p:sp>
            <p:nvSpPr>
              <p:cNvPr id="2" name="Marcador de contenido 1"/>
              <p:cNvSpPr>
                <a:spLocks noGrp="1" noRot="1" noChangeAspect="1" noMove="1" noResize="1" noEditPoints="1" noAdjustHandles="1" noChangeArrowheads="1" noChangeShapeType="1" noTextEdit="1"/>
              </p:cNvSpPr>
              <p:nvPr>
                <p:ph idx="1"/>
              </p:nvPr>
            </p:nvSpPr>
            <p:spPr>
              <a:blipFill rotWithShape="0">
                <a:blip r:embed="rId2"/>
                <a:stretch>
                  <a:fillRect t="-908"/>
                </a:stretch>
              </a:blipFill>
            </p:spPr>
            <p:txBody>
              <a:bodyPr/>
              <a:lstStyle/>
              <a:p>
                <a:r>
                  <a:rPr lang="es-ES">
                    <a:noFill/>
                  </a:rPr>
                  <a:t> </a:t>
                </a:r>
              </a:p>
            </p:txBody>
          </p:sp>
        </mc:Fallback>
      </mc:AlternateContent>
      <p:sp>
        <p:nvSpPr>
          <p:cNvPr id="3" name="Marcador de pie de página 2"/>
          <p:cNvSpPr>
            <a:spLocks noGrp="1"/>
          </p:cNvSpPr>
          <p:nvPr>
            <p:ph type="ftr" sz="quarter" idx="3"/>
          </p:nvPr>
        </p:nvSpPr>
        <p:spPr/>
        <p:txBody>
          <a:bodyPr/>
          <a:lstStyle/>
          <a:p>
            <a:r>
              <a:rPr lang="es-ES" dirty="0"/>
              <a:t>Topología - 2. Continuidad</a:t>
            </a:r>
          </a:p>
        </p:txBody>
      </p:sp>
      <p:sp>
        <p:nvSpPr>
          <p:cNvPr id="4" name="Título 3"/>
          <p:cNvSpPr>
            <a:spLocks noGrp="1"/>
          </p:cNvSpPr>
          <p:nvPr>
            <p:ph type="title"/>
          </p:nvPr>
        </p:nvSpPr>
        <p:spPr/>
        <p:txBody>
          <a:bodyPr/>
          <a:lstStyle/>
          <a:p>
            <a:r>
              <a:rPr lang="es-ES" dirty="0"/>
              <a:t>¿Son abiertos o cerrados?</a:t>
            </a:r>
          </a:p>
        </p:txBody>
      </p:sp>
    </p:spTree>
    <p:extLst>
      <p:ext uri="{BB962C8B-B14F-4D97-AF65-F5344CB8AC3E}">
        <p14:creationId xmlns:p14="http://schemas.microsoft.com/office/powerpoint/2010/main" val="12282846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a">
  <a:themeElements>
    <a:clrScheme name="Personalizado 2">
      <a:dk1>
        <a:srgbClr val="000000"/>
      </a:dk1>
      <a:lt1>
        <a:srgbClr val="FFFFFF"/>
      </a:lt1>
      <a:dk2>
        <a:srgbClr val="345C97"/>
      </a:dk2>
      <a:lt2>
        <a:srgbClr val="FFFFFF"/>
      </a:lt2>
      <a:accent1>
        <a:srgbClr val="838D9B"/>
      </a:accent1>
      <a:accent2>
        <a:srgbClr val="345C97"/>
      </a:accent2>
      <a:accent3>
        <a:srgbClr val="80716A"/>
      </a:accent3>
      <a:accent4>
        <a:srgbClr val="FF8600"/>
      </a:accent4>
      <a:accent5>
        <a:srgbClr val="345C97"/>
      </a:accent5>
      <a:accent6>
        <a:srgbClr val="5D5AD2"/>
      </a:accent6>
      <a:hlink>
        <a:srgbClr val="345C97"/>
      </a:hlink>
      <a:folHlink>
        <a:srgbClr val="FF8600"/>
      </a:folHlink>
    </a:clrScheme>
    <a:fontScheme name="Clásico de Office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a">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6565</TotalTime>
  <Words>2543</Words>
  <Application>Microsoft Office PowerPoint</Application>
  <PresentationFormat>Presentación en pantalla (4:3)</PresentationFormat>
  <Paragraphs>254</Paragraphs>
  <Slides>49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49</vt:i4>
      </vt:variant>
    </vt:vector>
  </HeadingPairs>
  <TitlesOfParts>
    <vt:vector size="54" baseType="lpstr">
      <vt:lpstr>Arial</vt:lpstr>
      <vt:lpstr>Calibri</vt:lpstr>
      <vt:lpstr>Cambria Math</vt:lpstr>
      <vt:lpstr>Wingdings</vt:lpstr>
      <vt:lpstr>Perspectiva</vt:lpstr>
      <vt:lpstr>Continuidad y convergencia</vt:lpstr>
      <vt:lpstr>Bolas abiertas / Entornos abiertos</vt:lpstr>
      <vt:lpstr>Bolas cerradas / Entornos cerrados</vt:lpstr>
      <vt:lpstr>¿Qué es una bola abierta de radio 1 en torno al punto x en</vt:lpstr>
      <vt:lpstr>Se os ha olvidado preguntar de qué distancia se trata…</vt:lpstr>
      <vt:lpstr>Modelizando la vida: autómatas celulares</vt:lpstr>
      <vt:lpstr>Entornos en autómatas celulares</vt:lpstr>
      <vt:lpstr>Conjuntos abiertos y cerrados</vt:lpstr>
      <vt:lpstr>¿Son abiertos o cerrados?</vt:lpstr>
      <vt:lpstr>¿Son abiertos o cerrados?</vt:lpstr>
      <vt:lpstr>¿Son abiertos o cerrados?</vt:lpstr>
      <vt:lpstr>¿Son abiertos o cerrados?</vt:lpstr>
      <vt:lpstr>Os habréis dado cuenta de que </vt:lpstr>
      <vt:lpstr>¿Puede la unión infinita de conjuntos cerrados ser conjunto abierto? </vt:lpstr>
      <vt:lpstr>Ejemplo importante</vt:lpstr>
      <vt:lpstr>¿Puede la unión infinita de conjuntos abiertos ser conjunto cerrado? </vt:lpstr>
      <vt:lpstr>Dos preguntas más</vt:lpstr>
      <vt:lpstr>Dos respuestas más</vt:lpstr>
      <vt:lpstr>Demuestra que cualquier bola abierta es abierta </vt:lpstr>
      <vt:lpstr>Demuestra que el complementario de una bola abierta es cerrado y al revés </vt:lpstr>
      <vt:lpstr>¿Es abierto o cerrado el conjunto Q en R? </vt:lpstr>
      <vt:lpstr>Función continua</vt:lpstr>
      <vt:lpstr>¿Son continuas estas funciones con la distancia euclidiana?</vt:lpstr>
      <vt:lpstr>Si consideramos el intervalo [0; 1)</vt:lpstr>
      <vt:lpstr>¿Son estas funciones continuas en X=[0;1)? </vt:lpstr>
      <vt:lpstr>Si d(x,y)=min⁡(|x-y|,1-|x-y|)</vt:lpstr>
      <vt:lpstr>¿Qué es una curva? </vt:lpstr>
      <vt:lpstr>Sucesión convergente</vt:lpstr>
      <vt:lpstr>Teorema de continuidad y convergencia</vt:lpstr>
      <vt:lpstr>Teorema de continuidad y convergencia</vt:lpstr>
      <vt:lpstr>Redefiniendo la continuidad</vt:lpstr>
      <vt:lpstr>Redefiniendo la continuidad</vt:lpstr>
      <vt:lpstr>La composición de funciones continuas</vt:lpstr>
      <vt:lpstr>Métricas en el conjunto de funciones en [0; 1]</vt:lpstr>
      <vt:lpstr>Convergencia uniforme</vt:lpstr>
      <vt:lpstr>Convergencia uniforme</vt:lpstr>
      <vt:lpstr>Espacios completos</vt:lpstr>
      <vt:lpstr>Funciones contractivas</vt:lpstr>
      <vt:lpstr>¿Son contractivas?</vt:lpstr>
      <vt:lpstr>Punto fijo</vt:lpstr>
      <vt:lpstr>¿Tienen un punto fijo estas aplicaciones?</vt:lpstr>
      <vt:lpstr>Inventa alguna aplicación continua que tenga un único punto fijo</vt:lpstr>
      <vt:lpstr>Teorema de Banach</vt:lpstr>
      <vt:lpstr>Teorema de Banach: demostración (1)</vt:lpstr>
      <vt:lpstr>Teorema de Banach: demostración (2)</vt:lpstr>
      <vt:lpstr>Teorema de Banach: reflexiones</vt:lpstr>
      <vt:lpstr>Resolviendo ecuaciones con funciones contractivas</vt:lpstr>
      <vt:lpstr>Resolviendo ecuaciones con funciones contractivas</vt:lpstr>
      <vt:lpstr>Teorema de Brower</vt:lpstr>
    </vt:vector>
  </TitlesOfParts>
  <Company>U-TAD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Eva Perandones Serrano</dc:creator>
  <cp:lastModifiedBy>Antonio Cabrera Landín</cp:lastModifiedBy>
  <cp:revision>83</cp:revision>
  <dcterms:created xsi:type="dcterms:W3CDTF">2013-10-15T13:27:45Z</dcterms:created>
  <dcterms:modified xsi:type="dcterms:W3CDTF">2023-10-30T16:51:49Z</dcterms:modified>
</cp:coreProperties>
</file>