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5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7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9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11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13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  <Override PartName="/ppt/diagrams/data4.xml" ContentType="application/vnd.openxmlformats-officedocument.drawingml.diagramData+xml"/>
  <Override PartName="/ppt/diagrams/data6.xml" ContentType="application/vnd.openxmlformats-officedocument.drawingml.diagramData+xml"/>
  <Override PartName="/ppt/diagrams/data8.xml" ContentType="application/vnd.openxmlformats-officedocument.drawingml.diagramData+xml"/>
  <Override PartName="/ppt/diagrams/data10.xml" ContentType="application/vnd.openxmlformats-officedocument.drawingml.diagramData+xml"/>
  <Override PartName="/ppt/diagrams/data1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49"/>
  </p:notesMasterIdLst>
  <p:sldIdLst>
    <p:sldId id="259" r:id="rId2"/>
    <p:sldId id="288" r:id="rId3"/>
    <p:sldId id="289" r:id="rId4"/>
    <p:sldId id="291" r:id="rId5"/>
    <p:sldId id="327" r:id="rId6"/>
    <p:sldId id="292" r:id="rId7"/>
    <p:sldId id="326" r:id="rId8"/>
    <p:sldId id="329" r:id="rId9"/>
    <p:sldId id="328" r:id="rId10"/>
    <p:sldId id="290" r:id="rId11"/>
    <p:sldId id="293" r:id="rId12"/>
    <p:sldId id="330" r:id="rId13"/>
    <p:sldId id="331" r:id="rId14"/>
    <p:sldId id="299" r:id="rId15"/>
    <p:sldId id="294" r:id="rId16"/>
    <p:sldId id="314" r:id="rId17"/>
    <p:sldId id="295" r:id="rId18"/>
    <p:sldId id="297" r:id="rId19"/>
    <p:sldId id="333" r:id="rId20"/>
    <p:sldId id="325" r:id="rId21"/>
    <p:sldId id="332" r:id="rId22"/>
    <p:sldId id="309" r:id="rId23"/>
    <p:sldId id="312" r:id="rId24"/>
    <p:sldId id="313" r:id="rId25"/>
    <p:sldId id="310" r:id="rId26"/>
    <p:sldId id="311" r:id="rId27"/>
    <p:sldId id="296" r:id="rId28"/>
    <p:sldId id="315" r:id="rId29"/>
    <p:sldId id="307" r:id="rId30"/>
    <p:sldId id="334" r:id="rId31"/>
    <p:sldId id="298" r:id="rId32"/>
    <p:sldId id="300" r:id="rId33"/>
    <p:sldId id="324" r:id="rId34"/>
    <p:sldId id="306" r:id="rId35"/>
    <p:sldId id="301" r:id="rId36"/>
    <p:sldId id="302" r:id="rId37"/>
    <p:sldId id="303" r:id="rId38"/>
    <p:sldId id="304" r:id="rId39"/>
    <p:sldId id="317" r:id="rId40"/>
    <p:sldId id="318" r:id="rId41"/>
    <p:sldId id="316" r:id="rId42"/>
    <p:sldId id="320" r:id="rId43"/>
    <p:sldId id="319" r:id="rId44"/>
    <p:sldId id="308" r:id="rId45"/>
    <p:sldId id="322" r:id="rId46"/>
    <p:sldId id="323" r:id="rId47"/>
    <p:sldId id="335" r:id="rId4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920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5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image" Target="../media/image150.png"/></Relationships>
</file>

<file path=ppt/diagrams/_rels/data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image" Target="../media/image171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image" Target="../media/image40.png"/><Relationship Id="rId4" Type="http://schemas.openxmlformats.org/officeDocument/2006/relationships/image" Target="../media/image70.pn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image" Target="../media/image80.pn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0.pn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62.png"/><Relationship Id="rId1" Type="http://schemas.openxmlformats.org/officeDocument/2006/relationships/image" Target="../media/image5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C9933F-CAF7-4D88-B4A8-FED3D9E26FA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mc:AlternateContent xmlns:mc="http://schemas.openxmlformats.org/markup-compatibility/2006" xmlns:a14="http://schemas.microsoft.com/office/drawing/2010/main">
      <mc:Choice Requires="a14">
        <dgm:pt modelId="{1F080034-8DE9-43D0-87C9-6A7C4B74E8D5}">
          <dgm:prSet custT="1"/>
          <dgm:spPr/>
          <dgm:t>
            <a:bodyPr/>
            <a:lstStyle/>
            <a:p>
              <a:pPr rtl="0"/>
              <a:r>
                <a:rPr lang="es-ES" sz="1800" dirty="0" smtClean="0"/>
                <a:t>| Definición. Dado un conjunto </a:t>
              </a:r>
              <a14:m>
                <m:oMath xmlns:m="http://schemas.openxmlformats.org/officeDocument/2006/math">
                  <m:r>
                    <a:rPr lang="es-ES" sz="1800" i="1">
                      <a:latin typeface="Cambria Math" panose="02040503050406030204" pitchFamily="18" charset="0"/>
                    </a:rPr>
                    <m:t>𝑋</m:t>
                  </m:r>
                  <m:r>
                    <a:rPr lang="es-ES" sz="1800" i="1">
                      <a:latin typeface="Cambria Math" panose="02040503050406030204" pitchFamily="18" charset="0"/>
                    </a:rPr>
                    <m:t> </m:t>
                  </m:r>
                </m:oMath>
              </a14:m>
              <a:r>
                <a:rPr lang="es-ES" sz="1800" dirty="0"/>
                <a:t>se dice que una </a:t>
              </a:r>
              <a:r>
                <a:rPr lang="es-ES" sz="1800" b="1" dirty="0"/>
                <a:t>colección de subconjuntos</a:t>
              </a:r>
              <a:r>
                <a:rPr lang="es-ES" sz="1800" dirty="0"/>
                <a:t> </a:t>
              </a:r>
              <a14:m>
                <m:oMath xmlns:m="http://schemas.openxmlformats.org/officeDocument/2006/math">
                  <m:r>
                    <m:rPr>
                      <m:sty m:val="p"/>
                    </m:rPr>
                    <a:rPr lang="es-ES" sz="1800" b="0" i="0">
                      <a:latin typeface="Cambria Math" panose="02040503050406030204" pitchFamily="18" charset="0"/>
                    </a:rPr>
                    <m:t>T</m:t>
                  </m:r>
                </m:oMath>
              </a14:m>
              <a:r>
                <a:rPr lang="es-ES" sz="1800" dirty="0"/>
                <a:t> es una </a:t>
              </a:r>
              <a:r>
                <a:rPr lang="es-ES" sz="1800" b="1" dirty="0"/>
                <a:t>topología</a:t>
              </a:r>
              <a:r>
                <a:rPr lang="es-ES" sz="1800" dirty="0"/>
                <a:t> si se cumplen las siguientes propiedades:</a:t>
              </a:r>
            </a:p>
          </dgm:t>
        </dgm:pt>
      </mc:Choice>
      <mc:Fallback xmlns="">
        <dgm:pt modelId="{1F080034-8DE9-43D0-87C9-6A7C4B74E8D5}">
          <dgm:prSet custT="1"/>
          <dgm:spPr/>
          <dgm:t>
            <a:bodyPr/>
            <a:lstStyle/>
            <a:p>
              <a:pPr rtl="0"/>
              <a:r>
                <a:rPr lang="es-ES" sz="1800" dirty="0" smtClean="0"/>
                <a:t>| Definición. Dado un conjunto </a:t>
              </a:r>
              <a:r>
                <a:rPr lang="es-ES" sz="1800" i="0"/>
                <a:t>𝑋 </a:t>
              </a:r>
              <a:r>
                <a:rPr lang="es-ES" sz="1800" dirty="0"/>
                <a:t>se dice que una </a:t>
              </a:r>
              <a:r>
                <a:rPr lang="es-ES" sz="1800" b="1" dirty="0"/>
                <a:t>colección de subconjuntos</a:t>
              </a:r>
              <a:r>
                <a:rPr lang="es-ES" sz="1800" dirty="0"/>
                <a:t> </a:t>
              </a:r>
              <a:r>
                <a:rPr lang="es-ES" sz="1800" b="0" i="0"/>
                <a:t>T</a:t>
              </a:r>
              <a:r>
                <a:rPr lang="es-ES" sz="1800" dirty="0"/>
                <a:t> es una </a:t>
              </a:r>
              <a:r>
                <a:rPr lang="es-ES" sz="1800" b="1" dirty="0"/>
                <a:t>topología</a:t>
              </a:r>
              <a:r>
                <a:rPr lang="es-ES" sz="1800" dirty="0"/>
                <a:t> si se cumplen las siguientes propiedades:</a:t>
              </a:r>
            </a:p>
          </dgm:t>
        </dgm:pt>
      </mc:Fallback>
    </mc:AlternateContent>
    <dgm:pt modelId="{A751649A-DBEB-4ED1-8B3E-93536C3D1196}" type="parTrans" cxnId="{D801E0B8-A28C-4292-BB90-0D659C9B3873}">
      <dgm:prSet/>
      <dgm:spPr/>
      <dgm:t>
        <a:bodyPr/>
        <a:lstStyle/>
        <a:p>
          <a:endParaRPr lang="es-ES"/>
        </a:p>
      </dgm:t>
    </dgm:pt>
    <dgm:pt modelId="{4D1CC2D4-37C5-4619-85A7-465E4C2FD1D1}" type="sibTrans" cxnId="{D801E0B8-A28C-4292-BB90-0D659C9B3873}">
      <dgm:prSet/>
      <dgm:spPr/>
      <dgm:t>
        <a:bodyPr/>
        <a:lstStyle/>
        <a:p>
          <a:endParaRPr lang="es-ES"/>
        </a:p>
      </dgm:t>
    </dgm:pt>
    <mc:AlternateContent xmlns:mc="http://schemas.openxmlformats.org/markup-compatibility/2006" xmlns:a14="http://schemas.microsoft.com/office/drawing/2010/main">
      <mc:Choice Requires="a14">
        <dgm:pt modelId="{7E57E00A-19C4-475F-88BA-6A03497BA876}">
          <dgm:prSet custT="1"/>
          <dgm:spPr/>
          <dgm:t>
            <a:bodyPr/>
            <a:lstStyle/>
            <a:p>
              <a:pPr rtl="0"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s-ES" sz="1800" i="1" smtClean="0">
                        <a:latin typeface="Cambria Math" panose="02040503050406030204" pitchFamily="18" charset="0"/>
                      </a:rPr>
                      <m:t>∅</m:t>
                    </m:r>
                    <m:r>
                      <a:rPr lang="es-ES" sz="1800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sz="1800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sz="1800" b="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ES" sz="1800" b="0" i="1">
                        <a:latin typeface="Cambria Math" panose="02040503050406030204" pitchFamily="18" charset="0"/>
                      </a:rPr>
                      <m:t>𝑇</m:t>
                    </m:r>
                  </m:oMath>
                </m:oMathPara>
              </a14:m>
              <a:endParaRPr lang="es-ES" sz="1800" dirty="0"/>
            </a:p>
          </dgm:t>
        </dgm:pt>
      </mc:Choice>
      <mc:Fallback xmlns="">
        <dgm:pt modelId="{7E57E00A-19C4-475F-88BA-6A03497BA876}">
          <dgm:prSet custT="1"/>
          <dgm:spPr/>
          <dgm:t>
            <a:bodyPr/>
            <a:lstStyle/>
            <a:p>
              <a:pPr rtl="0"/>
              <a:r>
                <a:rPr lang="es-ES" sz="1800" i="0" smtClean="0"/>
                <a:t>∅</a:t>
              </a:r>
              <a:r>
                <a:rPr lang="es-ES" sz="1800" b="0" i="0"/>
                <a:t>,𝑋∈𝑇</a:t>
              </a:r>
              <a:endParaRPr lang="es-ES" sz="1800" dirty="0"/>
            </a:p>
          </dgm:t>
        </dgm:pt>
      </mc:Fallback>
    </mc:AlternateContent>
    <dgm:pt modelId="{BF9537FA-8FAA-4A42-BC63-31438F104013}" type="parTrans" cxnId="{67D1BC35-E750-4FD4-8917-3EEB3567B70E}">
      <dgm:prSet/>
      <dgm:spPr/>
      <dgm:t>
        <a:bodyPr/>
        <a:lstStyle/>
        <a:p>
          <a:endParaRPr lang="es-ES"/>
        </a:p>
      </dgm:t>
    </dgm:pt>
    <dgm:pt modelId="{DA46A1F5-954D-4F0C-9F16-6CDC1B103233}" type="sibTrans" cxnId="{67D1BC35-E750-4FD4-8917-3EEB3567B70E}">
      <dgm:prSet/>
      <dgm:spPr/>
      <dgm:t>
        <a:bodyPr/>
        <a:lstStyle/>
        <a:p>
          <a:endParaRPr lang="es-ES"/>
        </a:p>
      </dgm:t>
    </dgm:pt>
    <dgm:pt modelId="{A8CDFAFE-1101-47F1-A8B8-CBE50478EA74}">
      <dgm:prSet custT="1"/>
      <dgm:spPr/>
      <dgm:t>
        <a:bodyPr/>
        <a:lstStyle/>
        <a:p>
          <a:pPr rtl="0"/>
          <a:r>
            <a:rPr lang="es-ES" sz="1400" dirty="0" smtClean="0"/>
            <a:t>La intersección de un número </a:t>
          </a:r>
          <a:r>
            <a:rPr lang="es-ES" sz="1400" b="1" dirty="0" smtClean="0"/>
            <a:t>finito</a:t>
          </a:r>
          <a:r>
            <a:rPr lang="es-ES" sz="1400" dirty="0" smtClean="0"/>
            <a:t> de elementos de T también pertenece a T:</a:t>
          </a:r>
          <a:endParaRPr lang="es-ES" sz="1400" dirty="0"/>
        </a:p>
      </dgm:t>
    </dgm:pt>
    <dgm:pt modelId="{709344AC-FC85-4078-8B42-1D22E7AD8D0D}" type="parTrans" cxnId="{ED0663DB-D23F-4CC6-B388-6E1B3B7AE00A}">
      <dgm:prSet/>
      <dgm:spPr/>
      <dgm:t>
        <a:bodyPr/>
        <a:lstStyle/>
        <a:p>
          <a:endParaRPr lang="es-ES"/>
        </a:p>
      </dgm:t>
    </dgm:pt>
    <dgm:pt modelId="{08BA44B6-A42D-4BAC-8ABC-B88E7371B711}" type="sibTrans" cxnId="{ED0663DB-D23F-4CC6-B388-6E1B3B7AE00A}">
      <dgm:prSet/>
      <dgm:spPr/>
      <dgm:t>
        <a:bodyPr/>
        <a:lstStyle/>
        <a:p>
          <a:endParaRPr lang="es-ES"/>
        </a:p>
      </dgm:t>
    </dgm:pt>
    <dgm:pt modelId="{86BE0A86-F635-4018-9C76-A8E2663EFEDD}">
      <dgm:prSet custT="1"/>
      <dgm:spPr/>
      <dgm:t>
        <a:bodyPr/>
        <a:lstStyle/>
        <a:p>
          <a:pPr rtl="0"/>
          <a:r>
            <a:rPr lang="es-ES" sz="1400" dirty="0" smtClean="0"/>
            <a:t>La unión de cualquier número (puede que </a:t>
          </a:r>
          <a:r>
            <a:rPr lang="es-ES" sz="1400" b="1" dirty="0" smtClean="0"/>
            <a:t>infinito</a:t>
          </a:r>
          <a:r>
            <a:rPr lang="es-ES" sz="1400" dirty="0" smtClean="0"/>
            <a:t>) de elementos de T también le pertenece:</a:t>
          </a:r>
          <a:endParaRPr lang="es-ES" sz="1400" dirty="0"/>
        </a:p>
      </dgm:t>
    </dgm:pt>
    <dgm:pt modelId="{8C496146-F80A-4041-B175-199EFD15216A}" type="parTrans" cxnId="{9D50A66A-B66C-483C-B0C8-DC44EFD48EDD}">
      <dgm:prSet/>
      <dgm:spPr/>
      <dgm:t>
        <a:bodyPr/>
        <a:lstStyle/>
        <a:p>
          <a:endParaRPr lang="es-ES"/>
        </a:p>
      </dgm:t>
    </dgm:pt>
    <dgm:pt modelId="{99E88043-8271-4C23-A329-82DF9487C074}" type="sibTrans" cxnId="{9D50A66A-B66C-483C-B0C8-DC44EFD48EDD}">
      <dgm:prSet/>
      <dgm:spPr/>
      <dgm:t>
        <a:bodyPr/>
        <a:lstStyle/>
        <a:p>
          <a:endParaRPr lang="es-ES"/>
        </a:p>
      </dgm:t>
    </dgm:pt>
    <mc:AlternateContent xmlns:mc="http://schemas.openxmlformats.org/markup-compatibility/2006" xmlns:a14="http://schemas.microsoft.com/office/drawing/2010/main">
      <mc:Choice Requires="a14">
        <dgm:pt modelId="{92E0D5B9-A042-4ED1-88D3-80803155F7E0}">
          <dgm:prSet custT="1"/>
          <dgm:spPr/>
          <dgm:t>
            <a:bodyPr/>
            <a:lstStyle/>
            <a:p>
              <a:pPr rtl="0"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es-ES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sz="1800" b="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ES" sz="1800" b="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sz="18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s-ES" sz="18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800" b="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s-ES" sz="18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sz="1800" b="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s-ES" sz="1800" b="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nary>
                  </m:oMath>
                </m:oMathPara>
              </a14:m>
              <a:endParaRPr lang="es-ES" sz="1800" dirty="0"/>
            </a:p>
          </dgm:t>
        </dgm:pt>
      </mc:Choice>
      <mc:Fallback xmlns="">
        <dgm:pt modelId="{92E0D5B9-A042-4ED1-88D3-80803155F7E0}">
          <dgm:prSet custT="1"/>
          <dgm:spPr/>
          <dgm:t>
            <a:bodyPr/>
            <a:lstStyle/>
            <a:p>
              <a:pPr rtl="0"/>
              <a:r>
                <a:rPr lang="es-ES" sz="1800" i="0" smtClean="0"/>
                <a:t>⋃</a:t>
              </a:r>
              <a:r>
                <a:rPr lang="es-ES" sz="1800" b="0" i="0" smtClean="0"/>
                <a:t>_(</a:t>
              </a:r>
              <a:r>
                <a:rPr lang="es-ES" sz="1800" b="0" i="0"/>
                <a:t>𝑛=1</a:t>
              </a:r>
              <a:r>
                <a:rPr lang="es-ES" sz="1800" b="0" i="0" smtClean="0"/>
                <a:t>)^</a:t>
              </a:r>
              <a:r>
                <a:rPr lang="es-ES" sz="1800" i="0"/>
                <a:t>∞</a:t>
              </a:r>
              <a:r>
                <a:rPr lang="es-ES" sz="1800" b="0" i="0"/>
                <a:t>▒〖𝑇_𝑖∈𝑇〗</a:t>
              </a:r>
              <a:endParaRPr lang="es-ES" sz="1800" dirty="0"/>
            </a:p>
          </dgm:t>
        </dgm:pt>
      </mc:Fallback>
    </mc:AlternateContent>
    <dgm:pt modelId="{C02B5DE3-5AD3-4775-951E-65688677BDA2}" type="parTrans" cxnId="{0F61A043-799D-4C75-B4A9-4323D45C51C6}">
      <dgm:prSet/>
      <dgm:spPr/>
      <dgm:t>
        <a:bodyPr/>
        <a:lstStyle/>
        <a:p>
          <a:endParaRPr lang="es-ES"/>
        </a:p>
      </dgm:t>
    </dgm:pt>
    <dgm:pt modelId="{DB5EC441-284E-4E54-9D91-2207B9274C2A}" type="sibTrans" cxnId="{0F61A043-799D-4C75-B4A9-4323D45C51C6}">
      <dgm:prSet/>
      <dgm:spPr/>
      <dgm:t>
        <a:bodyPr/>
        <a:lstStyle/>
        <a:p>
          <a:endParaRPr lang="es-ES"/>
        </a:p>
      </dgm:t>
    </dgm:pt>
    <mc:AlternateContent xmlns:mc="http://schemas.openxmlformats.org/markup-compatibility/2006" xmlns:a14="http://schemas.microsoft.com/office/drawing/2010/main">
      <mc:Choice Requires="a14">
        <dgm:pt modelId="{18CE7EA1-BC3B-4F04-9802-125F89AFEB2A}">
          <dgm:prSet custT="1"/>
          <dgm:spPr/>
          <dgm:t>
            <a:bodyPr/>
            <a:lstStyle/>
            <a:p>
              <a:pPr rtl="0"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nary>
                      <m:naryPr>
                        <m:chr m:val="⋂"/>
                        <m:ctrlPr>
                          <a:rPr lang="es-E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sz="1800" b="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ES" sz="1800" b="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sz="1800" b="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s-ES" sz="18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800" b="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s-ES" sz="18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sz="1800" b="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s-ES" sz="1800" b="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nary>
                  </m:oMath>
                </m:oMathPara>
              </a14:m>
              <a:endParaRPr lang="es-ES" sz="1200" dirty="0"/>
            </a:p>
          </dgm:t>
        </dgm:pt>
      </mc:Choice>
      <mc:Fallback xmlns="">
        <dgm:pt modelId="{18CE7EA1-BC3B-4F04-9802-125F89AFEB2A}">
          <dgm:prSet custT="1"/>
          <dgm:spPr/>
          <dgm:t>
            <a:bodyPr/>
            <a:lstStyle/>
            <a:p>
              <a:pPr rtl="0"/>
              <a:r>
                <a:rPr lang="es-ES" sz="1800" i="0"/>
                <a:t>⋂</a:t>
              </a:r>
              <a:r>
                <a:rPr lang="es-ES" sz="1800" b="0" i="0"/>
                <a:t>_(𝑛=1)^𝑘▒〖𝑇_𝑖∈𝑇〗</a:t>
              </a:r>
              <a:endParaRPr lang="es-ES" sz="1200" dirty="0"/>
            </a:p>
          </dgm:t>
        </dgm:pt>
      </mc:Fallback>
    </mc:AlternateContent>
    <dgm:pt modelId="{5961BEF7-2683-47B9-8D0D-AE3AC7947B2A}" type="parTrans" cxnId="{CA66D3FA-35F1-4650-B8DB-E03ACE0CB61A}">
      <dgm:prSet/>
      <dgm:spPr/>
      <dgm:t>
        <a:bodyPr/>
        <a:lstStyle/>
        <a:p>
          <a:endParaRPr lang="es-ES"/>
        </a:p>
      </dgm:t>
    </dgm:pt>
    <dgm:pt modelId="{30512B79-B7C6-438F-8805-8D6B3ACC517A}" type="sibTrans" cxnId="{CA66D3FA-35F1-4650-B8DB-E03ACE0CB61A}">
      <dgm:prSet/>
      <dgm:spPr/>
      <dgm:t>
        <a:bodyPr/>
        <a:lstStyle/>
        <a:p>
          <a:endParaRPr lang="es-ES"/>
        </a:p>
      </dgm:t>
    </dgm:pt>
    <dgm:pt modelId="{C04AF6AB-5A4A-47E4-BC9A-4E2950AE2182}" type="pres">
      <dgm:prSet presAssocID="{16C9933F-CAF7-4D88-B4A8-FED3D9E26FA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0B2AB6C-1CBE-462D-A684-9BB40124D14A}" type="pres">
      <dgm:prSet presAssocID="{1F080034-8DE9-43D0-87C9-6A7C4B74E8D5}" presName="parentText" presStyleLbl="node1" presStyleIdx="0" presStyleCnt="4" custLinFactY="-38911" custLinFactNeighborX="-198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91DC492-7094-4A66-9775-A33D21698CFE}" type="pres">
      <dgm:prSet presAssocID="{4D1CC2D4-37C5-4619-85A7-465E4C2FD1D1}" presName="spacer" presStyleCnt="0"/>
      <dgm:spPr/>
    </dgm:pt>
    <dgm:pt modelId="{5BC7B074-92BC-44B1-AC12-318956F3E458}" type="pres">
      <dgm:prSet presAssocID="{7E57E00A-19C4-475F-88BA-6A03497BA876}" presName="parentText" presStyleLbl="node1" presStyleIdx="1" presStyleCnt="4" custScaleY="58773" custLinFactNeighborY="-26700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EBAC33D-A266-4ADD-8BF0-50D8275340BB}" type="pres">
      <dgm:prSet presAssocID="{7E57E00A-19C4-475F-88BA-6A03497BA876}" presName="childText" presStyleLbl="revTx" presStyleIdx="0" presStyleCnt="2" custLinFactNeighborY="-1369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7480B94-F972-41AC-B73E-47A529BDB8BF}" type="pres">
      <dgm:prSet presAssocID="{18CE7EA1-BC3B-4F04-9802-125F89AFEB2A}" presName="parentText" presStyleLbl="node1" presStyleIdx="2" presStyleCnt="4" custScaleY="143328" custLinFactNeighborY="-26099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FC6400D-9D21-463E-BEAD-8117F27728D1}" type="pres">
      <dgm:prSet presAssocID="{18CE7EA1-BC3B-4F04-9802-125F89AFEB2A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59367BE-C861-4BAE-9F87-6A343B0F0D48}" type="pres">
      <dgm:prSet presAssocID="{92E0D5B9-A042-4ED1-88D3-80803155F7E0}" presName="parentText" presStyleLbl="node1" presStyleIdx="3" presStyleCnt="4" custScaleY="152473" custLinFactNeighborY="19316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7C05C529-2711-462E-A915-FE6E1C416718}" type="presOf" srcId="{16C9933F-CAF7-4D88-B4A8-FED3D9E26FA0}" destId="{C04AF6AB-5A4A-47E4-BC9A-4E2950AE2182}" srcOrd="0" destOrd="0" presId="urn:microsoft.com/office/officeart/2005/8/layout/vList2"/>
    <dgm:cxn modelId="{0F61A043-799D-4C75-B4A9-4323D45C51C6}" srcId="{16C9933F-CAF7-4D88-B4A8-FED3D9E26FA0}" destId="{92E0D5B9-A042-4ED1-88D3-80803155F7E0}" srcOrd="3" destOrd="0" parTransId="{C02B5DE3-5AD3-4775-951E-65688677BDA2}" sibTransId="{DB5EC441-284E-4E54-9D91-2207B9274C2A}"/>
    <dgm:cxn modelId="{5742553F-283A-4C38-A1D9-AC5534C32291}" type="presOf" srcId="{7E57E00A-19C4-475F-88BA-6A03497BA876}" destId="{5BC7B074-92BC-44B1-AC12-318956F3E458}" srcOrd="0" destOrd="0" presId="urn:microsoft.com/office/officeart/2005/8/layout/vList2"/>
    <dgm:cxn modelId="{BA5F3526-0022-468D-A376-2DE1FDC21AA1}" type="presOf" srcId="{1F080034-8DE9-43D0-87C9-6A7C4B74E8D5}" destId="{E0B2AB6C-1CBE-462D-A684-9BB40124D14A}" srcOrd="0" destOrd="0" presId="urn:microsoft.com/office/officeart/2005/8/layout/vList2"/>
    <dgm:cxn modelId="{5D4D1A81-D4DA-4192-914C-45478B254767}" type="presOf" srcId="{92E0D5B9-A042-4ED1-88D3-80803155F7E0}" destId="{759367BE-C861-4BAE-9F87-6A343B0F0D48}" srcOrd="0" destOrd="0" presId="urn:microsoft.com/office/officeart/2005/8/layout/vList2"/>
    <dgm:cxn modelId="{D801E0B8-A28C-4292-BB90-0D659C9B3873}" srcId="{16C9933F-CAF7-4D88-B4A8-FED3D9E26FA0}" destId="{1F080034-8DE9-43D0-87C9-6A7C4B74E8D5}" srcOrd="0" destOrd="0" parTransId="{A751649A-DBEB-4ED1-8B3E-93536C3D1196}" sibTransId="{4D1CC2D4-37C5-4619-85A7-465E4C2FD1D1}"/>
    <dgm:cxn modelId="{CED5FC2B-6FDB-46BC-A5BA-560C525700D1}" type="presOf" srcId="{86BE0A86-F635-4018-9C76-A8E2663EFEDD}" destId="{AFC6400D-9D21-463E-BEAD-8117F27728D1}" srcOrd="0" destOrd="0" presId="urn:microsoft.com/office/officeart/2005/8/layout/vList2"/>
    <dgm:cxn modelId="{67D1BC35-E750-4FD4-8917-3EEB3567B70E}" srcId="{16C9933F-CAF7-4D88-B4A8-FED3D9E26FA0}" destId="{7E57E00A-19C4-475F-88BA-6A03497BA876}" srcOrd="1" destOrd="0" parTransId="{BF9537FA-8FAA-4A42-BC63-31438F104013}" sibTransId="{DA46A1F5-954D-4F0C-9F16-6CDC1B103233}"/>
    <dgm:cxn modelId="{CA66D3FA-35F1-4650-B8DB-E03ACE0CB61A}" srcId="{16C9933F-CAF7-4D88-B4A8-FED3D9E26FA0}" destId="{18CE7EA1-BC3B-4F04-9802-125F89AFEB2A}" srcOrd="2" destOrd="0" parTransId="{5961BEF7-2683-47B9-8D0D-AE3AC7947B2A}" sibTransId="{30512B79-B7C6-438F-8805-8D6B3ACC517A}"/>
    <dgm:cxn modelId="{ED0663DB-D23F-4CC6-B388-6E1B3B7AE00A}" srcId="{7E57E00A-19C4-475F-88BA-6A03497BA876}" destId="{A8CDFAFE-1101-47F1-A8B8-CBE50478EA74}" srcOrd="0" destOrd="0" parTransId="{709344AC-FC85-4078-8B42-1D22E7AD8D0D}" sibTransId="{08BA44B6-A42D-4BAC-8ABC-B88E7371B711}"/>
    <dgm:cxn modelId="{9D50A66A-B66C-483C-B0C8-DC44EFD48EDD}" srcId="{18CE7EA1-BC3B-4F04-9802-125F89AFEB2A}" destId="{86BE0A86-F635-4018-9C76-A8E2663EFEDD}" srcOrd="0" destOrd="0" parTransId="{8C496146-F80A-4041-B175-199EFD15216A}" sibTransId="{99E88043-8271-4C23-A329-82DF9487C074}"/>
    <dgm:cxn modelId="{32FD3A94-990C-40FD-92EB-CFD6984EF65D}" type="presOf" srcId="{A8CDFAFE-1101-47F1-A8B8-CBE50478EA74}" destId="{6EBAC33D-A266-4ADD-8BF0-50D8275340BB}" srcOrd="0" destOrd="0" presId="urn:microsoft.com/office/officeart/2005/8/layout/vList2"/>
    <dgm:cxn modelId="{613D1360-3987-4010-B07A-0AA521D41D2F}" type="presOf" srcId="{18CE7EA1-BC3B-4F04-9802-125F89AFEB2A}" destId="{47480B94-F972-41AC-B73E-47A529BDB8BF}" srcOrd="0" destOrd="0" presId="urn:microsoft.com/office/officeart/2005/8/layout/vList2"/>
    <dgm:cxn modelId="{1042D68A-D57F-482F-907B-2AFE5A2FAD5F}" type="presParOf" srcId="{C04AF6AB-5A4A-47E4-BC9A-4E2950AE2182}" destId="{E0B2AB6C-1CBE-462D-A684-9BB40124D14A}" srcOrd="0" destOrd="0" presId="urn:microsoft.com/office/officeart/2005/8/layout/vList2"/>
    <dgm:cxn modelId="{204B197C-41D5-4F4A-9C22-1626FC08929C}" type="presParOf" srcId="{C04AF6AB-5A4A-47E4-BC9A-4E2950AE2182}" destId="{391DC492-7094-4A66-9775-A33D21698CFE}" srcOrd="1" destOrd="0" presId="urn:microsoft.com/office/officeart/2005/8/layout/vList2"/>
    <dgm:cxn modelId="{B9F41AB2-D389-45CD-BEC8-5E943CB15011}" type="presParOf" srcId="{C04AF6AB-5A4A-47E4-BC9A-4E2950AE2182}" destId="{5BC7B074-92BC-44B1-AC12-318956F3E458}" srcOrd="2" destOrd="0" presId="urn:microsoft.com/office/officeart/2005/8/layout/vList2"/>
    <dgm:cxn modelId="{DC503BF5-5B54-4178-BDCA-1C198D737C39}" type="presParOf" srcId="{C04AF6AB-5A4A-47E4-BC9A-4E2950AE2182}" destId="{6EBAC33D-A266-4ADD-8BF0-50D8275340BB}" srcOrd="3" destOrd="0" presId="urn:microsoft.com/office/officeart/2005/8/layout/vList2"/>
    <dgm:cxn modelId="{875C7863-7841-414C-9313-AA698FC5F7CA}" type="presParOf" srcId="{C04AF6AB-5A4A-47E4-BC9A-4E2950AE2182}" destId="{47480B94-F972-41AC-B73E-47A529BDB8BF}" srcOrd="4" destOrd="0" presId="urn:microsoft.com/office/officeart/2005/8/layout/vList2"/>
    <dgm:cxn modelId="{19DB8F16-489C-4976-96B2-3AA900B7026B}" type="presParOf" srcId="{C04AF6AB-5A4A-47E4-BC9A-4E2950AE2182}" destId="{AFC6400D-9D21-463E-BEAD-8117F27728D1}" srcOrd="5" destOrd="0" presId="urn:microsoft.com/office/officeart/2005/8/layout/vList2"/>
    <dgm:cxn modelId="{D4B157B7-9421-49E9-BA09-52C927D5104E}" type="presParOf" srcId="{C04AF6AB-5A4A-47E4-BC9A-4E2950AE2182}" destId="{759367BE-C861-4BAE-9F87-6A343B0F0D4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9A3C45A-9A6C-484E-9015-7A8C4238A5C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0090D18A-C67F-4B87-9A9A-1F43594EB97D}">
      <dgm:prSet custT="1"/>
      <dgm:spPr>
        <a:blipFill rotWithShape="0">
          <a:blip xmlns:r="http://schemas.openxmlformats.org/officeDocument/2006/relationships" r:embed="rId1"/>
          <a:stretch>
            <a:fillRect l="-353"/>
          </a:stretch>
        </a:blipFill>
      </dgm:spPr>
      <dgm:t>
        <a:bodyPr/>
        <a:lstStyle/>
        <a:p>
          <a:r>
            <a:rPr lang="es-ES">
              <a:noFill/>
            </a:rPr>
            <a:t> </a:t>
          </a:r>
        </a:p>
      </dgm:t>
    </dgm:pt>
    <dgm:pt modelId="{15083E0B-B838-4030-93A3-D1526C169F25}" type="parTrans" cxnId="{34ED45F2-7E90-4205-A6B3-08AD4F55716C}">
      <dgm:prSet/>
      <dgm:spPr/>
      <dgm:t>
        <a:bodyPr/>
        <a:lstStyle/>
        <a:p>
          <a:endParaRPr lang="es-ES"/>
        </a:p>
      </dgm:t>
    </dgm:pt>
    <dgm:pt modelId="{FDD205B9-6DF7-4046-920E-8F6A92CC9A7C}" type="sibTrans" cxnId="{34ED45F2-7E90-4205-A6B3-08AD4F55716C}">
      <dgm:prSet/>
      <dgm:spPr/>
      <dgm:t>
        <a:bodyPr/>
        <a:lstStyle/>
        <a:p>
          <a:endParaRPr lang="es-ES"/>
        </a:p>
      </dgm:t>
    </dgm:pt>
    <dgm:pt modelId="{234602AA-D85C-47C3-8785-D6AB6B458C06}">
      <dgm:prSet custT="1"/>
      <dgm:spPr>
        <a:blipFill rotWithShape="0">
          <a:blip xmlns:r="http://schemas.openxmlformats.org/officeDocument/2006/relationships" r:embed="rId2"/>
          <a:stretch>
            <a:fillRect l="-353"/>
          </a:stretch>
        </a:blipFill>
      </dgm:spPr>
      <dgm:t>
        <a:bodyPr/>
        <a:lstStyle/>
        <a:p>
          <a:r>
            <a:rPr lang="es-ES">
              <a:noFill/>
            </a:rPr>
            <a:t> </a:t>
          </a:r>
        </a:p>
      </dgm:t>
    </dgm:pt>
    <dgm:pt modelId="{A75064C4-A793-4E64-B127-53CF8CAC3498}" type="parTrans" cxnId="{D0010EAF-B8B2-45D2-8051-88906779A206}">
      <dgm:prSet/>
      <dgm:spPr/>
      <dgm:t>
        <a:bodyPr/>
        <a:lstStyle/>
        <a:p>
          <a:endParaRPr lang="es-ES"/>
        </a:p>
      </dgm:t>
    </dgm:pt>
    <dgm:pt modelId="{331039BB-A942-4038-98C3-F68BC8C17A5A}" type="sibTrans" cxnId="{D0010EAF-B8B2-45D2-8051-88906779A206}">
      <dgm:prSet/>
      <dgm:spPr/>
      <dgm:t>
        <a:bodyPr/>
        <a:lstStyle/>
        <a:p>
          <a:endParaRPr lang="es-ES"/>
        </a:p>
      </dgm:t>
    </dgm:pt>
    <dgm:pt modelId="{50BB09D8-85F4-47B5-8AB9-C8E1989F3778}">
      <dgm:prSet custT="1"/>
      <dgm:spPr>
        <a:blipFill rotWithShape="0">
          <a:blip xmlns:r="http://schemas.openxmlformats.org/officeDocument/2006/relationships" r:embed="rId3"/>
          <a:stretch>
            <a:fillRect l="-353"/>
          </a:stretch>
        </a:blipFill>
      </dgm:spPr>
      <dgm:t>
        <a:bodyPr/>
        <a:lstStyle/>
        <a:p>
          <a:r>
            <a:rPr lang="es-ES">
              <a:noFill/>
            </a:rPr>
            <a:t> </a:t>
          </a:r>
        </a:p>
      </dgm:t>
    </dgm:pt>
    <dgm:pt modelId="{63139AC3-FEBB-4DB4-B30B-58B7E7CDC075}" type="parTrans" cxnId="{CED9CACC-5525-4549-87C3-AA3B2B530177}">
      <dgm:prSet/>
      <dgm:spPr/>
      <dgm:t>
        <a:bodyPr/>
        <a:lstStyle/>
        <a:p>
          <a:endParaRPr lang="es-ES"/>
        </a:p>
      </dgm:t>
    </dgm:pt>
    <dgm:pt modelId="{D710DA88-6498-45B0-B97F-57EAD0AA37BE}" type="sibTrans" cxnId="{CED9CACC-5525-4549-87C3-AA3B2B530177}">
      <dgm:prSet/>
      <dgm:spPr/>
      <dgm:t>
        <a:bodyPr/>
        <a:lstStyle/>
        <a:p>
          <a:endParaRPr lang="es-ES"/>
        </a:p>
      </dgm:t>
    </dgm:pt>
    <dgm:pt modelId="{1541A942-2C28-4027-B9A4-78CDD0CB5D1C}" type="pres">
      <dgm:prSet presAssocID="{39A3C45A-9A6C-484E-9015-7A8C4238A5C5}" presName="linear" presStyleCnt="0">
        <dgm:presLayoutVars>
          <dgm:animLvl val="lvl"/>
          <dgm:resizeHandles val="exact"/>
        </dgm:presLayoutVars>
      </dgm:prSet>
      <dgm:spPr/>
    </dgm:pt>
    <dgm:pt modelId="{7C83EBA0-6D51-466F-B25D-678996CC9A38}" type="pres">
      <dgm:prSet presAssocID="{0090D18A-C67F-4B87-9A9A-1F43594EB97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8437378-55C4-41F1-B3CB-324510EB04D7}" type="pres">
      <dgm:prSet presAssocID="{FDD205B9-6DF7-4046-920E-8F6A92CC9A7C}" presName="spacer" presStyleCnt="0"/>
      <dgm:spPr/>
    </dgm:pt>
    <dgm:pt modelId="{0A4109AC-AD2E-484E-B3F4-0B0332011780}" type="pres">
      <dgm:prSet presAssocID="{234602AA-D85C-47C3-8785-D6AB6B458C0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D6A901B-75A3-4DFB-9E9C-B456ABC48E1B}" type="pres">
      <dgm:prSet presAssocID="{331039BB-A942-4038-98C3-F68BC8C17A5A}" presName="spacer" presStyleCnt="0"/>
      <dgm:spPr/>
    </dgm:pt>
    <dgm:pt modelId="{30807C7D-CA02-4E91-985B-EF055E7F56B6}" type="pres">
      <dgm:prSet presAssocID="{50BB09D8-85F4-47B5-8AB9-C8E1989F377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485A67C-56FA-4CEC-BA2A-7A51760AF57C}" type="presOf" srcId="{39A3C45A-9A6C-484E-9015-7A8C4238A5C5}" destId="{1541A942-2C28-4027-B9A4-78CDD0CB5D1C}" srcOrd="0" destOrd="0" presId="urn:microsoft.com/office/officeart/2005/8/layout/vList2"/>
    <dgm:cxn modelId="{CED9CACC-5525-4549-87C3-AA3B2B530177}" srcId="{39A3C45A-9A6C-484E-9015-7A8C4238A5C5}" destId="{50BB09D8-85F4-47B5-8AB9-C8E1989F3778}" srcOrd="2" destOrd="0" parTransId="{63139AC3-FEBB-4DB4-B30B-58B7E7CDC075}" sibTransId="{D710DA88-6498-45B0-B97F-57EAD0AA37BE}"/>
    <dgm:cxn modelId="{46CA2687-D08C-4A4A-90F2-341DFA116B9F}" type="presOf" srcId="{50BB09D8-85F4-47B5-8AB9-C8E1989F3778}" destId="{30807C7D-CA02-4E91-985B-EF055E7F56B6}" srcOrd="0" destOrd="0" presId="urn:microsoft.com/office/officeart/2005/8/layout/vList2"/>
    <dgm:cxn modelId="{34ED45F2-7E90-4205-A6B3-08AD4F55716C}" srcId="{39A3C45A-9A6C-484E-9015-7A8C4238A5C5}" destId="{0090D18A-C67F-4B87-9A9A-1F43594EB97D}" srcOrd="0" destOrd="0" parTransId="{15083E0B-B838-4030-93A3-D1526C169F25}" sibTransId="{FDD205B9-6DF7-4046-920E-8F6A92CC9A7C}"/>
    <dgm:cxn modelId="{52D649D1-E897-49DB-AE99-1FB290745ABF}" type="presOf" srcId="{0090D18A-C67F-4B87-9A9A-1F43594EB97D}" destId="{7C83EBA0-6D51-466F-B25D-678996CC9A38}" srcOrd="0" destOrd="0" presId="urn:microsoft.com/office/officeart/2005/8/layout/vList2"/>
    <dgm:cxn modelId="{177E77A7-07EE-4BBC-8F3B-A638F0E7D7CE}" type="presOf" srcId="{234602AA-D85C-47C3-8785-D6AB6B458C06}" destId="{0A4109AC-AD2E-484E-B3F4-0B0332011780}" srcOrd="0" destOrd="0" presId="urn:microsoft.com/office/officeart/2005/8/layout/vList2"/>
    <dgm:cxn modelId="{D0010EAF-B8B2-45D2-8051-88906779A206}" srcId="{39A3C45A-9A6C-484E-9015-7A8C4238A5C5}" destId="{234602AA-D85C-47C3-8785-D6AB6B458C06}" srcOrd="1" destOrd="0" parTransId="{A75064C4-A793-4E64-B127-53CF8CAC3498}" sibTransId="{331039BB-A942-4038-98C3-F68BC8C17A5A}"/>
    <dgm:cxn modelId="{58E5E4F5-8BE2-49BE-8E91-D632AE972787}" type="presParOf" srcId="{1541A942-2C28-4027-B9A4-78CDD0CB5D1C}" destId="{7C83EBA0-6D51-466F-B25D-678996CC9A38}" srcOrd="0" destOrd="0" presId="urn:microsoft.com/office/officeart/2005/8/layout/vList2"/>
    <dgm:cxn modelId="{9EA7A2DC-51AC-4387-B501-4C15F62759EF}" type="presParOf" srcId="{1541A942-2C28-4027-B9A4-78CDD0CB5D1C}" destId="{B8437378-55C4-41F1-B3CB-324510EB04D7}" srcOrd="1" destOrd="0" presId="urn:microsoft.com/office/officeart/2005/8/layout/vList2"/>
    <dgm:cxn modelId="{6EE1BC99-0165-43DA-A1A0-9C8B5B84B620}" type="presParOf" srcId="{1541A942-2C28-4027-B9A4-78CDD0CB5D1C}" destId="{0A4109AC-AD2E-484E-B3F4-0B0332011780}" srcOrd="2" destOrd="0" presId="urn:microsoft.com/office/officeart/2005/8/layout/vList2"/>
    <dgm:cxn modelId="{DC138E03-BDA8-4955-A558-7D19991F9D86}" type="presParOf" srcId="{1541A942-2C28-4027-B9A4-78CDD0CB5D1C}" destId="{8D6A901B-75A3-4DFB-9E9C-B456ABC48E1B}" srcOrd="3" destOrd="0" presId="urn:microsoft.com/office/officeart/2005/8/layout/vList2"/>
    <dgm:cxn modelId="{EB7D936C-F195-44FA-B5F1-DA671DD6149E}" type="presParOf" srcId="{1541A942-2C28-4027-B9A4-78CDD0CB5D1C}" destId="{30807C7D-CA02-4E91-985B-EF055E7F56B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1475AAA-4B5B-49BA-A653-45856E48887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mc:AlternateContent xmlns:mc="http://schemas.openxmlformats.org/markup-compatibility/2006" xmlns:a14="http://schemas.microsoft.com/office/drawing/2010/main">
      <mc:Choice Requires="a14">
        <dgm:pt modelId="{B58D33B5-7921-4E60-A250-F7780B167078}">
          <dgm:prSet custT="1"/>
          <dgm:spPr/>
          <dgm:t>
            <a:bodyPr/>
            <a:lstStyle/>
            <a:p>
              <a:pPr rtl="0"/>
              <a:r>
                <a:rPr lang="es-ES" sz="2700" dirty="0" smtClean="0"/>
                <a:t>Dos distancias </a:t>
              </a:r>
              <a14:m>
                <m:oMath xmlns:m="http://schemas.openxmlformats.org/officeDocument/2006/math">
                  <m:sSub>
                    <m:sSubPr>
                      <m:ctrlPr>
                        <a:rPr lang="es-ES" sz="2700" b="0"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s-ES" sz="2700" b="0" i="1">
                          <a:latin typeface="Cambria Math" panose="02040503050406030204" pitchFamily="18" charset="0"/>
                        </a:rPr>
                        <m:t>𝑑</m:t>
                      </m:r>
                    </m:e>
                    <m:sub>
                      <m:r>
                        <a:rPr lang="es-ES" sz="2700" b="0" i="1"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lang="es-ES" sz="2700" b="0" i="1">
                      <a:latin typeface="Cambria Math" panose="02040503050406030204" pitchFamily="18" charset="0"/>
                    </a:rPr>
                    <m:t>,</m:t>
                  </m:r>
                  <m:sSub>
                    <m:sSubPr>
                      <m:ctrlPr>
                        <a:rPr lang="es-ES" sz="2700" b="0"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s-ES" sz="2700" b="0" i="1">
                          <a:latin typeface="Cambria Math" panose="02040503050406030204" pitchFamily="18" charset="0"/>
                        </a:rPr>
                        <m:t>𝑑</m:t>
                      </m:r>
                    </m:e>
                    <m:sub>
                      <m:r>
                        <a:rPr lang="es-ES" sz="2700" b="0" i="1"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</m:oMath>
              </a14:m>
              <a:r>
                <a:rPr lang="es-ES" sz="2700" dirty="0"/>
                <a:t> se llaman </a:t>
              </a:r>
              <a:r>
                <a:rPr lang="es-ES" sz="2700" b="1" dirty="0"/>
                <a:t>equivalentes</a:t>
              </a:r>
              <a:r>
                <a:rPr lang="es-ES" sz="2700" dirty="0"/>
                <a:t> </a:t>
              </a:r>
              <a:r>
                <a:rPr lang="es-ES" sz="2700" dirty="0" smtClean="0"/>
                <a:t/>
              </a:r>
              <a:br>
                <a:rPr lang="es-ES" sz="2700" dirty="0" smtClean="0"/>
              </a:br>
              <a:r>
                <a:rPr lang="es-ES" sz="2700" dirty="0" smtClean="0"/>
                <a:t>si </a:t>
              </a:r>
              <a:r>
                <a:rPr lang="es-ES" sz="2700" dirty="0"/>
                <a:t>existen </a:t>
              </a:r>
              <a14:m>
                <m:oMath xmlns:m="http://schemas.openxmlformats.org/officeDocument/2006/math">
                  <m:r>
                    <a:rPr lang="es-ES" sz="2700" b="0" i="1">
                      <a:latin typeface="Cambria Math" panose="02040503050406030204" pitchFamily="18" charset="0"/>
                    </a:rPr>
                    <m:t>𝑐</m:t>
                  </m:r>
                  <m:r>
                    <a:rPr lang="es-ES" sz="2700" b="0" i="1">
                      <a:latin typeface="Cambria Math" panose="02040503050406030204" pitchFamily="18" charset="0"/>
                    </a:rPr>
                    <m:t>&gt;0, </m:t>
                  </m:r>
                  <m:r>
                    <a:rPr lang="es-ES" sz="2700" b="0" i="1">
                      <a:latin typeface="Cambria Math" panose="02040503050406030204" pitchFamily="18" charset="0"/>
                    </a:rPr>
                    <m:t>𝐶</m:t>
                  </m:r>
                  <m:r>
                    <a:rPr lang="es-ES" sz="2700" b="0" i="1">
                      <a:latin typeface="Cambria Math" panose="02040503050406030204" pitchFamily="18" charset="0"/>
                    </a:rPr>
                    <m:t>&gt;0</m:t>
                  </m:r>
                </m:oMath>
              </a14:m>
              <a:r>
                <a:rPr lang="es-ES" sz="2700" dirty="0"/>
                <a:t>:</a:t>
              </a:r>
            </a:p>
          </dgm:t>
        </dgm:pt>
      </mc:Choice>
      <mc:Fallback xmlns="">
        <dgm:pt modelId="{B58D33B5-7921-4E60-A250-F7780B167078}">
          <dgm:prSet custT="1"/>
          <dgm:spPr/>
          <dgm:t>
            <a:bodyPr/>
            <a:lstStyle/>
            <a:p>
              <a:pPr rtl="0"/>
              <a:r>
                <a:rPr lang="es-ES" sz="2700" dirty="0" smtClean="0"/>
                <a:t>Dos distancias </a:t>
              </a:r>
              <a:r>
                <a:rPr lang="es-ES" sz="2700" b="0" i="0"/>
                <a:t>𝑑_1,𝑑_2</a:t>
              </a:r>
              <a:r>
                <a:rPr lang="es-ES" sz="2700" dirty="0"/>
                <a:t> se llaman </a:t>
              </a:r>
              <a:r>
                <a:rPr lang="es-ES" sz="2700" b="1" dirty="0"/>
                <a:t>equivalentes</a:t>
              </a:r>
              <a:r>
                <a:rPr lang="es-ES" sz="2700" dirty="0"/>
                <a:t> </a:t>
              </a:r>
              <a:r>
                <a:rPr lang="es-ES" sz="2700" dirty="0" smtClean="0"/>
                <a:t/>
              </a:r>
              <a:br>
                <a:rPr lang="es-ES" sz="2700" dirty="0" smtClean="0"/>
              </a:br>
              <a:r>
                <a:rPr lang="es-ES" sz="2700" dirty="0" smtClean="0"/>
                <a:t>si </a:t>
              </a:r>
              <a:r>
                <a:rPr lang="es-ES" sz="2700" dirty="0"/>
                <a:t>existen </a:t>
              </a:r>
              <a:r>
                <a:rPr lang="es-ES" sz="2700" b="0" i="0"/>
                <a:t>𝑐&gt;0, 𝐶&gt;0</a:t>
              </a:r>
              <a:r>
                <a:rPr lang="es-ES" sz="2700" dirty="0"/>
                <a:t>:</a:t>
              </a:r>
            </a:p>
          </dgm:t>
        </dgm:pt>
      </mc:Fallback>
    </mc:AlternateContent>
    <dgm:pt modelId="{461F00A5-BDDA-44EB-B508-57F93568A82D}" type="parTrans" cxnId="{E7A7C5D0-6D08-4A4F-8AA6-D38382E525BB}">
      <dgm:prSet/>
      <dgm:spPr/>
      <dgm:t>
        <a:bodyPr/>
        <a:lstStyle/>
        <a:p>
          <a:endParaRPr lang="es-ES"/>
        </a:p>
      </dgm:t>
    </dgm:pt>
    <dgm:pt modelId="{2E0DC135-E143-4E77-BC45-187B6085F727}" type="sibTrans" cxnId="{E7A7C5D0-6D08-4A4F-8AA6-D38382E525BB}">
      <dgm:prSet/>
      <dgm:spPr/>
      <dgm:t>
        <a:bodyPr/>
        <a:lstStyle/>
        <a:p>
          <a:endParaRPr lang="es-ES"/>
        </a:p>
      </dgm:t>
    </dgm:pt>
    <mc:AlternateContent xmlns:mc="http://schemas.openxmlformats.org/markup-compatibility/2006" xmlns:a14="http://schemas.microsoft.com/office/drawing/2010/main">
      <mc:Choice Requires="a14">
        <dgm:pt modelId="{020E1295-6943-4153-997E-0EA68F30A2C7}">
          <dgm:prSet custT="1"/>
          <dgm:spPr/>
          <dgm:t>
            <a:bodyPr/>
            <a:lstStyle/>
            <a:p>
              <a:pPr rtl="0"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s-ES" sz="2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700" b="0" i="1">
                            <a:latin typeface="Cambria Math" panose="02040503050406030204" pitchFamily="18" charset="0"/>
                          </a:rPr>
                          <m:t>∀ </m:t>
                        </m:r>
                        <m:r>
                          <a:rPr lang="es-ES" sz="2700" b="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ES" sz="2700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2700" b="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s-ES" sz="2700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2700" b="0" i="1">
                            <a:latin typeface="Cambria Math" panose="02040503050406030204" pitchFamily="18" charset="0"/>
                          </a:rPr>
                          <m:t>𝑐𝑑</m:t>
                        </m:r>
                      </m:e>
                      <m:sub>
                        <m:r>
                          <a:rPr lang="es-ES" sz="2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s-ES" sz="27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700" b="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ES" sz="2700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2700" b="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s-ES" sz="2700" b="0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s-ES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7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s-ES" sz="27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s-ES" sz="2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7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ES" sz="27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27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s-ES" sz="2700" b="0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s-ES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700" b="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s-ES" sz="27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s-ES" sz="2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s-ES" sz="2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7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ES" sz="27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27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m:oMathPara>
              </a14:m>
              <a:endParaRPr lang="es-ES" sz="2700" dirty="0"/>
            </a:p>
          </dgm:t>
        </dgm:pt>
      </mc:Choice>
      <mc:Fallback xmlns="">
        <dgm:pt modelId="{020E1295-6943-4153-997E-0EA68F30A2C7}">
          <dgm:prSet custT="1"/>
          <dgm:spPr/>
          <dgm:t>
            <a:bodyPr/>
            <a:lstStyle/>
            <a:p>
              <a:pPr rtl="0"/>
              <a:r>
                <a:rPr lang="es-ES" sz="2700" i="0" smtClean="0"/>
                <a:t>〖</a:t>
              </a:r>
              <a:r>
                <a:rPr lang="es-ES" sz="2700" b="0" i="0"/>
                <a:t>∀ 𝑋,𝑌 𝑐𝑑</a:t>
              </a:r>
              <a:r>
                <a:rPr lang="es-ES" sz="2700" b="0" i="0" smtClean="0"/>
                <a:t>〗_</a:t>
              </a:r>
              <a:r>
                <a:rPr lang="es-ES" sz="2700" i="0"/>
                <a:t>1</a:t>
              </a:r>
              <a:r>
                <a:rPr lang="es-ES" sz="2700" b="0" i="0"/>
                <a:t> (𝑋,𝑌)≤</a:t>
              </a:r>
              <a:r>
                <a:rPr lang="es-ES" sz="2700" i="0"/>
                <a:t>𝑑_2 (𝑋,𝑌)</a:t>
              </a:r>
              <a:r>
                <a:rPr lang="es-ES" sz="2700" b="0" i="0"/>
                <a:t>≤</a:t>
              </a:r>
              <a:r>
                <a:rPr lang="es-ES" sz="2700" i="0"/>
                <a:t>〖</a:t>
              </a:r>
              <a:r>
                <a:rPr lang="es-ES" sz="2700" b="0" i="0"/>
                <a:t>𝐶</a:t>
              </a:r>
              <a:r>
                <a:rPr lang="es-ES" sz="2700" i="0"/>
                <a:t>𝑑〗_1 (𝑋,𝑌)</a:t>
              </a:r>
              <a:endParaRPr lang="es-ES" sz="2700" dirty="0"/>
            </a:p>
          </dgm:t>
        </dgm:pt>
      </mc:Fallback>
    </mc:AlternateContent>
    <dgm:pt modelId="{15C2D55B-469F-4D02-8E3B-4BCED1FF67BE}" type="parTrans" cxnId="{1D7C2B2E-7976-42CC-B577-ABA33B01F580}">
      <dgm:prSet/>
      <dgm:spPr/>
      <dgm:t>
        <a:bodyPr/>
        <a:lstStyle/>
        <a:p>
          <a:endParaRPr lang="es-ES"/>
        </a:p>
      </dgm:t>
    </dgm:pt>
    <dgm:pt modelId="{D255C53D-B197-40F1-A900-BE6E9B028E26}" type="sibTrans" cxnId="{1D7C2B2E-7976-42CC-B577-ABA33B01F580}">
      <dgm:prSet/>
      <dgm:spPr/>
      <dgm:t>
        <a:bodyPr/>
        <a:lstStyle/>
        <a:p>
          <a:endParaRPr lang="es-ES"/>
        </a:p>
      </dgm:t>
    </dgm:pt>
    <dgm:pt modelId="{2DF58DC9-44EC-4C75-90C1-CBD6D79CC51A}" type="pres">
      <dgm:prSet presAssocID="{F1475AAA-4B5B-49BA-A653-45856E48887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6C936A8E-0C5D-4832-85A1-465C5C7DD3F2}" type="pres">
      <dgm:prSet presAssocID="{B58D33B5-7921-4E60-A250-F7780B167078}" presName="parentText" presStyleLbl="node1" presStyleIdx="0" presStyleCnt="2" custLinFactY="-4262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F0273CB-D6DC-45C0-810D-D0DBC1F0DF73}" type="pres">
      <dgm:prSet presAssocID="{2E0DC135-E143-4E77-BC45-187B6085F727}" presName="spacer" presStyleCnt="0"/>
      <dgm:spPr/>
    </dgm:pt>
    <dgm:pt modelId="{98AD1B0F-ECB3-4D36-B9C5-354A68F7A7BE}" type="pres">
      <dgm:prSet presAssocID="{020E1295-6943-4153-997E-0EA68F30A2C7}" presName="parentText" presStyleLbl="node1" presStyleIdx="1" presStyleCnt="2" custScaleY="77535" custLinFactY="-45570" custLinFactNeighborX="-12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E7A7C5D0-6D08-4A4F-8AA6-D38382E525BB}" srcId="{F1475AAA-4B5B-49BA-A653-45856E488876}" destId="{B58D33B5-7921-4E60-A250-F7780B167078}" srcOrd="0" destOrd="0" parTransId="{461F00A5-BDDA-44EB-B508-57F93568A82D}" sibTransId="{2E0DC135-E143-4E77-BC45-187B6085F727}"/>
    <dgm:cxn modelId="{92FBA65F-EAD4-4BED-B260-C94707E2AFF6}" type="presOf" srcId="{F1475AAA-4B5B-49BA-A653-45856E488876}" destId="{2DF58DC9-44EC-4C75-90C1-CBD6D79CC51A}" srcOrd="0" destOrd="0" presId="urn:microsoft.com/office/officeart/2005/8/layout/vList2"/>
    <dgm:cxn modelId="{3ABB2254-45B0-4929-BF7D-F1460409C700}" type="presOf" srcId="{B58D33B5-7921-4E60-A250-F7780B167078}" destId="{6C936A8E-0C5D-4832-85A1-465C5C7DD3F2}" srcOrd="0" destOrd="0" presId="urn:microsoft.com/office/officeart/2005/8/layout/vList2"/>
    <dgm:cxn modelId="{D2E4C574-5EA0-48B8-A36D-B135C8714C51}" type="presOf" srcId="{020E1295-6943-4153-997E-0EA68F30A2C7}" destId="{98AD1B0F-ECB3-4D36-B9C5-354A68F7A7BE}" srcOrd="0" destOrd="0" presId="urn:microsoft.com/office/officeart/2005/8/layout/vList2"/>
    <dgm:cxn modelId="{1D7C2B2E-7976-42CC-B577-ABA33B01F580}" srcId="{F1475AAA-4B5B-49BA-A653-45856E488876}" destId="{020E1295-6943-4153-997E-0EA68F30A2C7}" srcOrd="1" destOrd="0" parTransId="{15C2D55B-469F-4D02-8E3B-4BCED1FF67BE}" sibTransId="{D255C53D-B197-40F1-A900-BE6E9B028E26}"/>
    <dgm:cxn modelId="{2FDF1384-183C-4B47-AE44-A7FF49EAE445}" type="presParOf" srcId="{2DF58DC9-44EC-4C75-90C1-CBD6D79CC51A}" destId="{6C936A8E-0C5D-4832-85A1-465C5C7DD3F2}" srcOrd="0" destOrd="0" presId="urn:microsoft.com/office/officeart/2005/8/layout/vList2"/>
    <dgm:cxn modelId="{64D89CF4-1E61-4BA8-8B2B-D3F0AFBD6239}" type="presParOf" srcId="{2DF58DC9-44EC-4C75-90C1-CBD6D79CC51A}" destId="{DF0273CB-D6DC-45C0-810D-D0DBC1F0DF73}" srcOrd="1" destOrd="0" presId="urn:microsoft.com/office/officeart/2005/8/layout/vList2"/>
    <dgm:cxn modelId="{3DB3F68E-8D4C-449E-AE5F-6DA8296932FF}" type="presParOf" srcId="{2DF58DC9-44EC-4C75-90C1-CBD6D79CC51A}" destId="{98AD1B0F-ECB3-4D36-B9C5-354A68F7A7BE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1475AAA-4B5B-49BA-A653-45856E48887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B58D33B5-7921-4E60-A250-F7780B167078}">
      <dgm:prSet custT="1"/>
      <dgm:spPr>
        <a:blipFill rotWithShape="0">
          <a:blip xmlns:r="http://schemas.openxmlformats.org/officeDocument/2006/relationships" r:embed="rId1"/>
          <a:stretch>
            <a:fillRect l="-353"/>
          </a:stretch>
        </a:blipFill>
      </dgm:spPr>
      <dgm:t>
        <a:bodyPr/>
        <a:lstStyle/>
        <a:p>
          <a:r>
            <a:rPr lang="es-ES">
              <a:noFill/>
            </a:rPr>
            <a:t> </a:t>
          </a:r>
        </a:p>
      </dgm:t>
    </dgm:pt>
    <dgm:pt modelId="{461F00A5-BDDA-44EB-B508-57F93568A82D}" type="parTrans" cxnId="{E7A7C5D0-6D08-4A4F-8AA6-D38382E525BB}">
      <dgm:prSet/>
      <dgm:spPr/>
      <dgm:t>
        <a:bodyPr/>
        <a:lstStyle/>
        <a:p>
          <a:endParaRPr lang="es-ES"/>
        </a:p>
      </dgm:t>
    </dgm:pt>
    <dgm:pt modelId="{2E0DC135-E143-4E77-BC45-187B6085F727}" type="sibTrans" cxnId="{E7A7C5D0-6D08-4A4F-8AA6-D38382E525BB}">
      <dgm:prSet/>
      <dgm:spPr/>
      <dgm:t>
        <a:bodyPr/>
        <a:lstStyle/>
        <a:p>
          <a:endParaRPr lang="es-ES"/>
        </a:p>
      </dgm:t>
    </dgm:pt>
    <dgm:pt modelId="{020E1295-6943-4153-997E-0EA68F30A2C7}">
      <dgm:prSet custT="1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s-ES">
              <a:noFill/>
            </a:rPr>
            <a:t> </a:t>
          </a:r>
        </a:p>
      </dgm:t>
    </dgm:pt>
    <dgm:pt modelId="{15C2D55B-469F-4D02-8E3B-4BCED1FF67BE}" type="parTrans" cxnId="{1D7C2B2E-7976-42CC-B577-ABA33B01F580}">
      <dgm:prSet/>
      <dgm:spPr/>
      <dgm:t>
        <a:bodyPr/>
        <a:lstStyle/>
        <a:p>
          <a:endParaRPr lang="es-ES"/>
        </a:p>
      </dgm:t>
    </dgm:pt>
    <dgm:pt modelId="{D255C53D-B197-40F1-A900-BE6E9B028E26}" type="sibTrans" cxnId="{1D7C2B2E-7976-42CC-B577-ABA33B01F580}">
      <dgm:prSet/>
      <dgm:spPr/>
      <dgm:t>
        <a:bodyPr/>
        <a:lstStyle/>
        <a:p>
          <a:endParaRPr lang="es-ES"/>
        </a:p>
      </dgm:t>
    </dgm:pt>
    <dgm:pt modelId="{2DF58DC9-44EC-4C75-90C1-CBD6D79CC51A}" type="pres">
      <dgm:prSet presAssocID="{F1475AAA-4B5B-49BA-A653-45856E488876}" presName="linear" presStyleCnt="0">
        <dgm:presLayoutVars>
          <dgm:animLvl val="lvl"/>
          <dgm:resizeHandles val="exact"/>
        </dgm:presLayoutVars>
      </dgm:prSet>
      <dgm:spPr/>
    </dgm:pt>
    <dgm:pt modelId="{6C936A8E-0C5D-4832-85A1-465C5C7DD3F2}" type="pres">
      <dgm:prSet presAssocID="{B58D33B5-7921-4E60-A250-F7780B167078}" presName="parentText" presStyleLbl="node1" presStyleIdx="0" presStyleCnt="2" custLinFactY="-42624" custLinFactNeighborY="-100000">
        <dgm:presLayoutVars>
          <dgm:chMax val="0"/>
          <dgm:bulletEnabled val="1"/>
        </dgm:presLayoutVars>
      </dgm:prSet>
      <dgm:spPr/>
    </dgm:pt>
    <dgm:pt modelId="{DF0273CB-D6DC-45C0-810D-D0DBC1F0DF73}" type="pres">
      <dgm:prSet presAssocID="{2E0DC135-E143-4E77-BC45-187B6085F727}" presName="spacer" presStyleCnt="0"/>
      <dgm:spPr/>
    </dgm:pt>
    <dgm:pt modelId="{98AD1B0F-ECB3-4D36-B9C5-354A68F7A7BE}" type="pres">
      <dgm:prSet presAssocID="{020E1295-6943-4153-997E-0EA68F30A2C7}" presName="parentText" presStyleLbl="node1" presStyleIdx="1" presStyleCnt="2" custScaleY="77535" custLinFactY="-45570" custLinFactNeighborX="-120" custLinFactNeighborY="-100000">
        <dgm:presLayoutVars>
          <dgm:chMax val="0"/>
          <dgm:bulletEnabled val="1"/>
        </dgm:presLayoutVars>
      </dgm:prSet>
      <dgm:spPr/>
    </dgm:pt>
  </dgm:ptLst>
  <dgm:cxnLst>
    <dgm:cxn modelId="{E7A7C5D0-6D08-4A4F-8AA6-D38382E525BB}" srcId="{F1475AAA-4B5B-49BA-A653-45856E488876}" destId="{B58D33B5-7921-4E60-A250-F7780B167078}" srcOrd="0" destOrd="0" parTransId="{461F00A5-BDDA-44EB-B508-57F93568A82D}" sibTransId="{2E0DC135-E143-4E77-BC45-187B6085F727}"/>
    <dgm:cxn modelId="{92FBA65F-EAD4-4BED-B260-C94707E2AFF6}" type="presOf" srcId="{F1475AAA-4B5B-49BA-A653-45856E488876}" destId="{2DF58DC9-44EC-4C75-90C1-CBD6D79CC51A}" srcOrd="0" destOrd="0" presId="urn:microsoft.com/office/officeart/2005/8/layout/vList2"/>
    <dgm:cxn modelId="{3ABB2254-45B0-4929-BF7D-F1460409C700}" type="presOf" srcId="{B58D33B5-7921-4E60-A250-F7780B167078}" destId="{6C936A8E-0C5D-4832-85A1-465C5C7DD3F2}" srcOrd="0" destOrd="0" presId="urn:microsoft.com/office/officeart/2005/8/layout/vList2"/>
    <dgm:cxn modelId="{D2E4C574-5EA0-48B8-A36D-B135C8714C51}" type="presOf" srcId="{020E1295-6943-4153-997E-0EA68F30A2C7}" destId="{98AD1B0F-ECB3-4D36-B9C5-354A68F7A7BE}" srcOrd="0" destOrd="0" presId="urn:microsoft.com/office/officeart/2005/8/layout/vList2"/>
    <dgm:cxn modelId="{1D7C2B2E-7976-42CC-B577-ABA33B01F580}" srcId="{F1475AAA-4B5B-49BA-A653-45856E488876}" destId="{020E1295-6943-4153-997E-0EA68F30A2C7}" srcOrd="1" destOrd="0" parTransId="{15C2D55B-469F-4D02-8E3B-4BCED1FF67BE}" sibTransId="{D255C53D-B197-40F1-A900-BE6E9B028E26}"/>
    <dgm:cxn modelId="{2FDF1384-183C-4B47-AE44-A7FF49EAE445}" type="presParOf" srcId="{2DF58DC9-44EC-4C75-90C1-CBD6D79CC51A}" destId="{6C936A8E-0C5D-4832-85A1-465C5C7DD3F2}" srcOrd="0" destOrd="0" presId="urn:microsoft.com/office/officeart/2005/8/layout/vList2"/>
    <dgm:cxn modelId="{64D89CF4-1E61-4BA8-8B2B-D3F0AFBD6239}" type="presParOf" srcId="{2DF58DC9-44EC-4C75-90C1-CBD6D79CC51A}" destId="{DF0273CB-D6DC-45C0-810D-D0DBC1F0DF73}" srcOrd="1" destOrd="0" presId="urn:microsoft.com/office/officeart/2005/8/layout/vList2"/>
    <dgm:cxn modelId="{3DB3F68E-8D4C-449E-AE5F-6DA8296932FF}" type="presParOf" srcId="{2DF58DC9-44EC-4C75-90C1-CBD6D79CC51A}" destId="{98AD1B0F-ECB3-4D36-B9C5-354A68F7A7BE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1475AAA-4B5B-49BA-A653-45856E48887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2DF58DC9-44EC-4C75-90C1-CBD6D79CC51A}" type="pres">
      <dgm:prSet presAssocID="{F1475AAA-4B5B-49BA-A653-45856E48887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</dgm:ptLst>
  <dgm:cxnLst>
    <dgm:cxn modelId="{2124ECC3-92C3-4612-A887-432292100A65}" type="presOf" srcId="{F1475AAA-4B5B-49BA-A653-45856E488876}" destId="{2DF58DC9-44EC-4C75-90C1-CBD6D79CC51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C9933F-CAF7-4D88-B4A8-FED3D9E26FA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1F080034-8DE9-43D0-87C9-6A7C4B74E8D5}">
      <dgm:prSet custT="1"/>
      <dgm:spPr>
        <a:blipFill rotWithShape="0">
          <a:blip xmlns:r="http://schemas.openxmlformats.org/officeDocument/2006/relationships" r:embed="rId1"/>
          <a:stretch>
            <a:fillRect l="-212"/>
          </a:stretch>
        </a:blipFill>
      </dgm:spPr>
      <dgm:t>
        <a:bodyPr/>
        <a:lstStyle/>
        <a:p>
          <a:r>
            <a:rPr lang="es-ES">
              <a:noFill/>
            </a:rPr>
            <a:t> </a:t>
          </a:r>
        </a:p>
      </dgm:t>
    </dgm:pt>
    <dgm:pt modelId="{A751649A-DBEB-4ED1-8B3E-93536C3D1196}" type="parTrans" cxnId="{D801E0B8-A28C-4292-BB90-0D659C9B3873}">
      <dgm:prSet/>
      <dgm:spPr/>
      <dgm:t>
        <a:bodyPr/>
        <a:lstStyle/>
        <a:p>
          <a:endParaRPr lang="es-ES"/>
        </a:p>
      </dgm:t>
    </dgm:pt>
    <dgm:pt modelId="{4D1CC2D4-37C5-4619-85A7-465E4C2FD1D1}" type="sibTrans" cxnId="{D801E0B8-A28C-4292-BB90-0D659C9B3873}">
      <dgm:prSet/>
      <dgm:spPr/>
      <dgm:t>
        <a:bodyPr/>
        <a:lstStyle/>
        <a:p>
          <a:endParaRPr lang="es-ES"/>
        </a:p>
      </dgm:t>
    </dgm:pt>
    <dgm:pt modelId="{7E57E00A-19C4-475F-88BA-6A03497BA876}">
      <dgm:prSet custT="1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s-ES">
              <a:noFill/>
            </a:rPr>
            <a:t> </a:t>
          </a:r>
        </a:p>
      </dgm:t>
    </dgm:pt>
    <dgm:pt modelId="{BF9537FA-8FAA-4A42-BC63-31438F104013}" type="parTrans" cxnId="{67D1BC35-E750-4FD4-8917-3EEB3567B70E}">
      <dgm:prSet/>
      <dgm:spPr/>
      <dgm:t>
        <a:bodyPr/>
        <a:lstStyle/>
        <a:p>
          <a:endParaRPr lang="es-ES"/>
        </a:p>
      </dgm:t>
    </dgm:pt>
    <dgm:pt modelId="{DA46A1F5-954D-4F0C-9F16-6CDC1B103233}" type="sibTrans" cxnId="{67D1BC35-E750-4FD4-8917-3EEB3567B70E}">
      <dgm:prSet/>
      <dgm:spPr/>
      <dgm:t>
        <a:bodyPr/>
        <a:lstStyle/>
        <a:p>
          <a:endParaRPr lang="es-ES"/>
        </a:p>
      </dgm:t>
    </dgm:pt>
    <dgm:pt modelId="{A8CDFAFE-1101-47F1-A8B8-CBE50478EA74}">
      <dgm:prSet custT="1"/>
      <dgm:spPr/>
      <dgm:t>
        <a:bodyPr/>
        <a:lstStyle/>
        <a:p>
          <a:pPr rtl="0"/>
          <a:r>
            <a:rPr lang="es-ES" sz="1400" dirty="0" smtClean="0"/>
            <a:t>La intersección de un número </a:t>
          </a:r>
          <a:r>
            <a:rPr lang="es-ES" sz="1400" b="1" dirty="0" smtClean="0"/>
            <a:t>finito</a:t>
          </a:r>
          <a:r>
            <a:rPr lang="es-ES" sz="1400" dirty="0" smtClean="0"/>
            <a:t> de elementos de T también pertenece a T:</a:t>
          </a:r>
          <a:endParaRPr lang="es-ES" sz="1400" dirty="0"/>
        </a:p>
      </dgm:t>
    </dgm:pt>
    <dgm:pt modelId="{709344AC-FC85-4078-8B42-1D22E7AD8D0D}" type="parTrans" cxnId="{ED0663DB-D23F-4CC6-B388-6E1B3B7AE00A}">
      <dgm:prSet/>
      <dgm:spPr/>
      <dgm:t>
        <a:bodyPr/>
        <a:lstStyle/>
        <a:p>
          <a:endParaRPr lang="es-ES"/>
        </a:p>
      </dgm:t>
    </dgm:pt>
    <dgm:pt modelId="{08BA44B6-A42D-4BAC-8ABC-B88E7371B711}" type="sibTrans" cxnId="{ED0663DB-D23F-4CC6-B388-6E1B3B7AE00A}">
      <dgm:prSet/>
      <dgm:spPr/>
      <dgm:t>
        <a:bodyPr/>
        <a:lstStyle/>
        <a:p>
          <a:endParaRPr lang="es-ES"/>
        </a:p>
      </dgm:t>
    </dgm:pt>
    <dgm:pt modelId="{86BE0A86-F635-4018-9C76-A8E2663EFEDD}">
      <dgm:prSet custT="1"/>
      <dgm:spPr/>
      <dgm:t>
        <a:bodyPr/>
        <a:lstStyle/>
        <a:p>
          <a:pPr rtl="0"/>
          <a:r>
            <a:rPr lang="es-ES" sz="1400" dirty="0" smtClean="0"/>
            <a:t>La unión de cualquier número (puede que </a:t>
          </a:r>
          <a:r>
            <a:rPr lang="es-ES" sz="1400" b="1" dirty="0" smtClean="0"/>
            <a:t>infinito</a:t>
          </a:r>
          <a:r>
            <a:rPr lang="es-ES" sz="1400" dirty="0" smtClean="0"/>
            <a:t>) de elementos de T también le pertenece:</a:t>
          </a:r>
          <a:endParaRPr lang="es-ES" sz="1400" dirty="0"/>
        </a:p>
      </dgm:t>
    </dgm:pt>
    <dgm:pt modelId="{8C496146-F80A-4041-B175-199EFD15216A}" type="parTrans" cxnId="{9D50A66A-B66C-483C-B0C8-DC44EFD48EDD}">
      <dgm:prSet/>
      <dgm:spPr/>
      <dgm:t>
        <a:bodyPr/>
        <a:lstStyle/>
        <a:p>
          <a:endParaRPr lang="es-ES"/>
        </a:p>
      </dgm:t>
    </dgm:pt>
    <dgm:pt modelId="{99E88043-8271-4C23-A329-82DF9487C074}" type="sibTrans" cxnId="{9D50A66A-B66C-483C-B0C8-DC44EFD48EDD}">
      <dgm:prSet/>
      <dgm:spPr/>
      <dgm:t>
        <a:bodyPr/>
        <a:lstStyle/>
        <a:p>
          <a:endParaRPr lang="es-ES"/>
        </a:p>
      </dgm:t>
    </dgm:pt>
    <dgm:pt modelId="{92E0D5B9-A042-4ED1-88D3-80803155F7E0}">
      <dgm:prSet custT="1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s-ES">
              <a:noFill/>
            </a:rPr>
            <a:t> </a:t>
          </a:r>
        </a:p>
      </dgm:t>
    </dgm:pt>
    <dgm:pt modelId="{C02B5DE3-5AD3-4775-951E-65688677BDA2}" type="parTrans" cxnId="{0F61A043-799D-4C75-B4A9-4323D45C51C6}">
      <dgm:prSet/>
      <dgm:spPr/>
      <dgm:t>
        <a:bodyPr/>
        <a:lstStyle/>
        <a:p>
          <a:endParaRPr lang="es-ES"/>
        </a:p>
      </dgm:t>
    </dgm:pt>
    <dgm:pt modelId="{DB5EC441-284E-4E54-9D91-2207B9274C2A}" type="sibTrans" cxnId="{0F61A043-799D-4C75-B4A9-4323D45C51C6}">
      <dgm:prSet/>
      <dgm:spPr/>
      <dgm:t>
        <a:bodyPr/>
        <a:lstStyle/>
        <a:p>
          <a:endParaRPr lang="es-ES"/>
        </a:p>
      </dgm:t>
    </dgm:pt>
    <dgm:pt modelId="{18CE7EA1-BC3B-4F04-9802-125F89AFEB2A}">
      <dgm:prSet custT="1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r>
            <a:rPr lang="es-ES">
              <a:noFill/>
            </a:rPr>
            <a:t> </a:t>
          </a:r>
        </a:p>
      </dgm:t>
    </dgm:pt>
    <dgm:pt modelId="{5961BEF7-2683-47B9-8D0D-AE3AC7947B2A}" type="parTrans" cxnId="{CA66D3FA-35F1-4650-B8DB-E03ACE0CB61A}">
      <dgm:prSet/>
      <dgm:spPr/>
      <dgm:t>
        <a:bodyPr/>
        <a:lstStyle/>
        <a:p>
          <a:endParaRPr lang="es-ES"/>
        </a:p>
      </dgm:t>
    </dgm:pt>
    <dgm:pt modelId="{30512B79-B7C6-438F-8805-8D6B3ACC517A}" type="sibTrans" cxnId="{CA66D3FA-35F1-4650-B8DB-E03ACE0CB61A}">
      <dgm:prSet/>
      <dgm:spPr/>
      <dgm:t>
        <a:bodyPr/>
        <a:lstStyle/>
        <a:p>
          <a:endParaRPr lang="es-ES"/>
        </a:p>
      </dgm:t>
    </dgm:pt>
    <dgm:pt modelId="{C04AF6AB-5A4A-47E4-BC9A-4E2950AE2182}" type="pres">
      <dgm:prSet presAssocID="{16C9933F-CAF7-4D88-B4A8-FED3D9E26FA0}" presName="linear" presStyleCnt="0">
        <dgm:presLayoutVars>
          <dgm:animLvl val="lvl"/>
          <dgm:resizeHandles val="exact"/>
        </dgm:presLayoutVars>
      </dgm:prSet>
      <dgm:spPr/>
    </dgm:pt>
    <dgm:pt modelId="{E0B2AB6C-1CBE-462D-A684-9BB40124D14A}" type="pres">
      <dgm:prSet presAssocID="{1F080034-8DE9-43D0-87C9-6A7C4B74E8D5}" presName="parentText" presStyleLbl="node1" presStyleIdx="0" presStyleCnt="4" custLinFactY="-38911" custLinFactNeighborX="-198" custLinFactNeighborY="-100000">
        <dgm:presLayoutVars>
          <dgm:chMax val="0"/>
          <dgm:bulletEnabled val="1"/>
        </dgm:presLayoutVars>
      </dgm:prSet>
      <dgm:spPr/>
    </dgm:pt>
    <dgm:pt modelId="{391DC492-7094-4A66-9775-A33D21698CFE}" type="pres">
      <dgm:prSet presAssocID="{4D1CC2D4-37C5-4619-85A7-465E4C2FD1D1}" presName="spacer" presStyleCnt="0"/>
      <dgm:spPr/>
    </dgm:pt>
    <dgm:pt modelId="{5BC7B074-92BC-44B1-AC12-318956F3E458}" type="pres">
      <dgm:prSet presAssocID="{7E57E00A-19C4-475F-88BA-6A03497BA876}" presName="parentText" presStyleLbl="node1" presStyleIdx="1" presStyleCnt="4" custScaleY="58773" custLinFactNeighborY="-26700">
        <dgm:presLayoutVars>
          <dgm:chMax val="0"/>
          <dgm:bulletEnabled val="1"/>
        </dgm:presLayoutVars>
      </dgm:prSet>
      <dgm:spPr/>
    </dgm:pt>
    <dgm:pt modelId="{6EBAC33D-A266-4ADD-8BF0-50D8275340BB}" type="pres">
      <dgm:prSet presAssocID="{7E57E00A-19C4-475F-88BA-6A03497BA876}" presName="childText" presStyleLbl="revTx" presStyleIdx="0" presStyleCnt="2" custLinFactNeighborY="-13694">
        <dgm:presLayoutVars>
          <dgm:bulletEnabled val="1"/>
        </dgm:presLayoutVars>
      </dgm:prSet>
      <dgm:spPr/>
    </dgm:pt>
    <dgm:pt modelId="{47480B94-F972-41AC-B73E-47A529BDB8BF}" type="pres">
      <dgm:prSet presAssocID="{18CE7EA1-BC3B-4F04-9802-125F89AFEB2A}" presName="parentText" presStyleLbl="node1" presStyleIdx="2" presStyleCnt="4" custScaleY="143328" custLinFactNeighborY="-26099">
        <dgm:presLayoutVars>
          <dgm:chMax val="0"/>
          <dgm:bulletEnabled val="1"/>
        </dgm:presLayoutVars>
      </dgm:prSet>
      <dgm:spPr/>
    </dgm:pt>
    <dgm:pt modelId="{AFC6400D-9D21-463E-BEAD-8117F27728D1}" type="pres">
      <dgm:prSet presAssocID="{18CE7EA1-BC3B-4F04-9802-125F89AFEB2A}" presName="childText" presStyleLbl="revTx" presStyleIdx="1" presStyleCnt="2">
        <dgm:presLayoutVars>
          <dgm:bulletEnabled val="1"/>
        </dgm:presLayoutVars>
      </dgm:prSet>
      <dgm:spPr/>
    </dgm:pt>
    <dgm:pt modelId="{759367BE-C861-4BAE-9F87-6A343B0F0D48}" type="pres">
      <dgm:prSet presAssocID="{92E0D5B9-A042-4ED1-88D3-80803155F7E0}" presName="parentText" presStyleLbl="node1" presStyleIdx="3" presStyleCnt="4" custScaleY="152473" custLinFactNeighborY="19316">
        <dgm:presLayoutVars>
          <dgm:chMax val="0"/>
          <dgm:bulletEnabled val="1"/>
        </dgm:presLayoutVars>
      </dgm:prSet>
      <dgm:spPr/>
    </dgm:pt>
  </dgm:ptLst>
  <dgm:cxnLst>
    <dgm:cxn modelId="{7C05C529-2711-462E-A915-FE6E1C416718}" type="presOf" srcId="{16C9933F-CAF7-4D88-B4A8-FED3D9E26FA0}" destId="{C04AF6AB-5A4A-47E4-BC9A-4E2950AE2182}" srcOrd="0" destOrd="0" presId="urn:microsoft.com/office/officeart/2005/8/layout/vList2"/>
    <dgm:cxn modelId="{ED0663DB-D23F-4CC6-B388-6E1B3B7AE00A}" srcId="{7E57E00A-19C4-475F-88BA-6A03497BA876}" destId="{A8CDFAFE-1101-47F1-A8B8-CBE50478EA74}" srcOrd="0" destOrd="0" parTransId="{709344AC-FC85-4078-8B42-1D22E7AD8D0D}" sibTransId="{08BA44B6-A42D-4BAC-8ABC-B88E7371B711}"/>
    <dgm:cxn modelId="{BA5F3526-0022-468D-A376-2DE1FDC21AA1}" type="presOf" srcId="{1F080034-8DE9-43D0-87C9-6A7C4B74E8D5}" destId="{E0B2AB6C-1CBE-462D-A684-9BB40124D14A}" srcOrd="0" destOrd="0" presId="urn:microsoft.com/office/officeart/2005/8/layout/vList2"/>
    <dgm:cxn modelId="{D801E0B8-A28C-4292-BB90-0D659C9B3873}" srcId="{16C9933F-CAF7-4D88-B4A8-FED3D9E26FA0}" destId="{1F080034-8DE9-43D0-87C9-6A7C4B74E8D5}" srcOrd="0" destOrd="0" parTransId="{A751649A-DBEB-4ED1-8B3E-93536C3D1196}" sibTransId="{4D1CC2D4-37C5-4619-85A7-465E4C2FD1D1}"/>
    <dgm:cxn modelId="{5D4D1A81-D4DA-4192-914C-45478B254767}" type="presOf" srcId="{92E0D5B9-A042-4ED1-88D3-80803155F7E0}" destId="{759367BE-C861-4BAE-9F87-6A343B0F0D48}" srcOrd="0" destOrd="0" presId="urn:microsoft.com/office/officeart/2005/8/layout/vList2"/>
    <dgm:cxn modelId="{0F61A043-799D-4C75-B4A9-4323D45C51C6}" srcId="{16C9933F-CAF7-4D88-B4A8-FED3D9E26FA0}" destId="{92E0D5B9-A042-4ED1-88D3-80803155F7E0}" srcOrd="3" destOrd="0" parTransId="{C02B5DE3-5AD3-4775-951E-65688677BDA2}" sibTransId="{DB5EC441-284E-4E54-9D91-2207B9274C2A}"/>
    <dgm:cxn modelId="{613D1360-3987-4010-B07A-0AA521D41D2F}" type="presOf" srcId="{18CE7EA1-BC3B-4F04-9802-125F89AFEB2A}" destId="{47480B94-F972-41AC-B73E-47A529BDB8BF}" srcOrd="0" destOrd="0" presId="urn:microsoft.com/office/officeart/2005/8/layout/vList2"/>
    <dgm:cxn modelId="{CA66D3FA-35F1-4650-B8DB-E03ACE0CB61A}" srcId="{16C9933F-CAF7-4D88-B4A8-FED3D9E26FA0}" destId="{18CE7EA1-BC3B-4F04-9802-125F89AFEB2A}" srcOrd="2" destOrd="0" parTransId="{5961BEF7-2683-47B9-8D0D-AE3AC7947B2A}" sibTransId="{30512B79-B7C6-438F-8805-8D6B3ACC517A}"/>
    <dgm:cxn modelId="{67D1BC35-E750-4FD4-8917-3EEB3567B70E}" srcId="{16C9933F-CAF7-4D88-B4A8-FED3D9E26FA0}" destId="{7E57E00A-19C4-475F-88BA-6A03497BA876}" srcOrd="1" destOrd="0" parTransId="{BF9537FA-8FAA-4A42-BC63-31438F104013}" sibTransId="{DA46A1F5-954D-4F0C-9F16-6CDC1B103233}"/>
    <dgm:cxn modelId="{32FD3A94-990C-40FD-92EB-CFD6984EF65D}" type="presOf" srcId="{A8CDFAFE-1101-47F1-A8B8-CBE50478EA74}" destId="{6EBAC33D-A266-4ADD-8BF0-50D8275340BB}" srcOrd="0" destOrd="0" presId="urn:microsoft.com/office/officeart/2005/8/layout/vList2"/>
    <dgm:cxn modelId="{5742553F-283A-4C38-A1D9-AC5534C32291}" type="presOf" srcId="{7E57E00A-19C4-475F-88BA-6A03497BA876}" destId="{5BC7B074-92BC-44B1-AC12-318956F3E458}" srcOrd="0" destOrd="0" presId="urn:microsoft.com/office/officeart/2005/8/layout/vList2"/>
    <dgm:cxn modelId="{9D50A66A-B66C-483C-B0C8-DC44EFD48EDD}" srcId="{18CE7EA1-BC3B-4F04-9802-125F89AFEB2A}" destId="{86BE0A86-F635-4018-9C76-A8E2663EFEDD}" srcOrd="0" destOrd="0" parTransId="{8C496146-F80A-4041-B175-199EFD15216A}" sibTransId="{99E88043-8271-4C23-A329-82DF9487C074}"/>
    <dgm:cxn modelId="{CED5FC2B-6FDB-46BC-A5BA-560C525700D1}" type="presOf" srcId="{86BE0A86-F635-4018-9C76-A8E2663EFEDD}" destId="{AFC6400D-9D21-463E-BEAD-8117F27728D1}" srcOrd="0" destOrd="0" presId="urn:microsoft.com/office/officeart/2005/8/layout/vList2"/>
    <dgm:cxn modelId="{1042D68A-D57F-482F-907B-2AFE5A2FAD5F}" type="presParOf" srcId="{C04AF6AB-5A4A-47E4-BC9A-4E2950AE2182}" destId="{E0B2AB6C-1CBE-462D-A684-9BB40124D14A}" srcOrd="0" destOrd="0" presId="urn:microsoft.com/office/officeart/2005/8/layout/vList2"/>
    <dgm:cxn modelId="{204B197C-41D5-4F4A-9C22-1626FC08929C}" type="presParOf" srcId="{C04AF6AB-5A4A-47E4-BC9A-4E2950AE2182}" destId="{391DC492-7094-4A66-9775-A33D21698CFE}" srcOrd="1" destOrd="0" presId="urn:microsoft.com/office/officeart/2005/8/layout/vList2"/>
    <dgm:cxn modelId="{B9F41AB2-D389-45CD-BEC8-5E943CB15011}" type="presParOf" srcId="{C04AF6AB-5A4A-47E4-BC9A-4E2950AE2182}" destId="{5BC7B074-92BC-44B1-AC12-318956F3E458}" srcOrd="2" destOrd="0" presId="urn:microsoft.com/office/officeart/2005/8/layout/vList2"/>
    <dgm:cxn modelId="{DC503BF5-5B54-4178-BDCA-1C198D737C39}" type="presParOf" srcId="{C04AF6AB-5A4A-47E4-BC9A-4E2950AE2182}" destId="{6EBAC33D-A266-4ADD-8BF0-50D8275340BB}" srcOrd="3" destOrd="0" presId="urn:microsoft.com/office/officeart/2005/8/layout/vList2"/>
    <dgm:cxn modelId="{875C7863-7841-414C-9313-AA698FC5F7CA}" type="presParOf" srcId="{C04AF6AB-5A4A-47E4-BC9A-4E2950AE2182}" destId="{47480B94-F972-41AC-B73E-47A529BDB8BF}" srcOrd="4" destOrd="0" presId="urn:microsoft.com/office/officeart/2005/8/layout/vList2"/>
    <dgm:cxn modelId="{19DB8F16-489C-4976-96B2-3AA900B7026B}" type="presParOf" srcId="{C04AF6AB-5A4A-47E4-BC9A-4E2950AE2182}" destId="{AFC6400D-9D21-463E-BEAD-8117F27728D1}" srcOrd="5" destOrd="0" presId="urn:microsoft.com/office/officeart/2005/8/layout/vList2"/>
    <dgm:cxn modelId="{D4B157B7-9421-49E9-BA09-52C927D5104E}" type="presParOf" srcId="{C04AF6AB-5A4A-47E4-BC9A-4E2950AE2182}" destId="{759367BE-C861-4BAE-9F87-6A343B0F0D4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CDC2417-5182-4983-B0EC-A9583CFEA17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mc:AlternateContent xmlns:mc="http://schemas.openxmlformats.org/markup-compatibility/2006" xmlns:a14="http://schemas.microsoft.com/office/drawing/2010/main">
      <mc:Choice Requires="a14">
        <dgm:pt modelId="{B8F90AD4-BC76-4248-BA27-732A146D471F}">
          <dgm:prSet custT="1"/>
          <dgm:spPr/>
          <dgm:t>
            <a:bodyPr/>
            <a:lstStyle/>
            <a:p>
              <a:pPr rtl="0"/>
              <a:r>
                <a:rPr lang="es-ES" sz="2700" dirty="0" smtClean="0"/>
                <a:t>| Definición. La pareja </a:t>
              </a:r>
              <a14:m>
                <m:oMath xmlns:m="http://schemas.openxmlformats.org/officeDocument/2006/math">
                  <m:r>
                    <a:rPr lang="es-ES" sz="2700" b="0" i="0">
                      <a:latin typeface="Cambria Math" panose="02040503050406030204" pitchFamily="18" charset="0"/>
                    </a:rPr>
                    <m:t>(</m:t>
                  </m:r>
                  <m:r>
                    <a:rPr lang="es-ES" sz="2700" b="0" i="1">
                      <a:latin typeface="Cambria Math" panose="02040503050406030204" pitchFamily="18" charset="0"/>
                    </a:rPr>
                    <m:t>𝑋</m:t>
                  </m:r>
                  <m:r>
                    <a:rPr lang="es-ES" sz="2700" b="0" i="1">
                      <a:latin typeface="Cambria Math" panose="02040503050406030204" pitchFamily="18" charset="0"/>
                    </a:rPr>
                    <m:t>,</m:t>
                  </m:r>
                  <m:r>
                    <a:rPr lang="es-ES" sz="2700" b="0" i="1">
                      <a:latin typeface="Cambria Math" panose="02040503050406030204" pitchFamily="18" charset="0"/>
                    </a:rPr>
                    <m:t>𝑇</m:t>
                  </m:r>
                  <m:r>
                    <a:rPr lang="es-ES" sz="2700" b="0" i="1">
                      <a:latin typeface="Cambria Math" panose="02040503050406030204" pitchFamily="18" charset="0"/>
                    </a:rPr>
                    <m:t>)</m:t>
                  </m:r>
                </m:oMath>
              </a14:m>
              <a:r>
                <a:rPr lang="es-ES" sz="2700" dirty="0"/>
                <a:t> se llama </a:t>
              </a:r>
              <a:r>
                <a:rPr lang="es-ES" sz="2700" b="1" dirty="0"/>
                <a:t>espacio topológico</a:t>
              </a:r>
              <a:endParaRPr lang="es-ES" sz="2700" dirty="0"/>
            </a:p>
          </dgm:t>
        </dgm:pt>
      </mc:Choice>
      <mc:Fallback xmlns="">
        <dgm:pt modelId="{B8F90AD4-BC76-4248-BA27-732A146D471F}">
          <dgm:prSet custT="1"/>
          <dgm:spPr/>
          <dgm:t>
            <a:bodyPr/>
            <a:lstStyle/>
            <a:p>
              <a:pPr rtl="0"/>
              <a:r>
                <a:rPr lang="es-ES" sz="2700" dirty="0" smtClean="0"/>
                <a:t>| Definición. La pareja </a:t>
              </a:r>
              <a:r>
                <a:rPr lang="es-ES" sz="2700" b="0" i="0"/>
                <a:t>(𝑋,𝑇)</a:t>
              </a:r>
              <a:r>
                <a:rPr lang="es-ES" sz="2700" dirty="0"/>
                <a:t> se llama </a:t>
              </a:r>
              <a:r>
                <a:rPr lang="es-ES" sz="2700" b="1" dirty="0"/>
                <a:t>espacio topológico</a:t>
              </a:r>
              <a:endParaRPr lang="es-ES" sz="2700" dirty="0"/>
            </a:p>
          </dgm:t>
        </dgm:pt>
      </mc:Fallback>
    </mc:AlternateContent>
    <dgm:pt modelId="{26E54752-0DC6-4237-867D-393CB1411330}" type="parTrans" cxnId="{52C79C3F-239D-4183-A4F7-A7A95F02C4B0}">
      <dgm:prSet/>
      <dgm:spPr/>
      <dgm:t>
        <a:bodyPr/>
        <a:lstStyle/>
        <a:p>
          <a:endParaRPr lang="es-ES"/>
        </a:p>
      </dgm:t>
    </dgm:pt>
    <dgm:pt modelId="{69B28822-7899-4EDA-9421-15976BB20C43}" type="sibTrans" cxnId="{52C79C3F-239D-4183-A4F7-A7A95F02C4B0}">
      <dgm:prSet/>
      <dgm:spPr/>
      <dgm:t>
        <a:bodyPr/>
        <a:lstStyle/>
        <a:p>
          <a:endParaRPr lang="es-ES"/>
        </a:p>
      </dgm:t>
    </dgm:pt>
    <mc:AlternateContent xmlns:mc="http://schemas.openxmlformats.org/markup-compatibility/2006" xmlns:a14="http://schemas.microsoft.com/office/drawing/2010/main">
      <mc:Choice Requires="a14">
        <dgm:pt modelId="{F20F2607-2065-443A-A99F-7B590F22AA65}">
          <dgm:prSet custT="1"/>
          <dgm:spPr/>
          <dgm:t>
            <a:bodyPr/>
            <a:lstStyle/>
            <a:p>
              <a:pPr rtl="0"/>
              <a:r>
                <a:rPr lang="es-ES" sz="2700" dirty="0" smtClean="0"/>
                <a:t>| Definición. Los elementos de</a:t>
              </a:r>
              <a14:m>
                <m:oMath xmlns:m="http://schemas.openxmlformats.org/officeDocument/2006/math">
                  <m:r>
                    <a:rPr lang="es-ES" sz="2700" b="0" i="0">
                      <a:latin typeface="Cambria Math" panose="02040503050406030204" pitchFamily="18" charset="0"/>
                    </a:rPr>
                    <m:t> </m:t>
                  </m:r>
                  <m:r>
                    <a:rPr lang="es-ES" sz="2700" i="1">
                      <a:latin typeface="Cambria Math" panose="02040503050406030204" pitchFamily="18" charset="0"/>
                    </a:rPr>
                    <m:t>𝑇</m:t>
                  </m:r>
                </m:oMath>
              </a14:m>
              <a:r>
                <a:rPr lang="es-ES" sz="2700" dirty="0"/>
                <a:t> se llaman </a:t>
              </a:r>
              <a:r>
                <a:rPr lang="es-ES" sz="2700" b="1" dirty="0"/>
                <a:t>abiertos</a:t>
              </a:r>
              <a:endParaRPr lang="es-ES" sz="2700" dirty="0"/>
            </a:p>
          </dgm:t>
        </dgm:pt>
      </mc:Choice>
      <mc:Fallback xmlns="">
        <dgm:pt modelId="{F20F2607-2065-443A-A99F-7B590F22AA65}">
          <dgm:prSet custT="1"/>
          <dgm:spPr/>
          <dgm:t>
            <a:bodyPr/>
            <a:lstStyle/>
            <a:p>
              <a:pPr rtl="0"/>
              <a:r>
                <a:rPr lang="es-ES" sz="2700" dirty="0" smtClean="0"/>
                <a:t>| Definición. Los elementos de</a:t>
              </a:r>
              <a:r>
                <a:rPr lang="es-ES" sz="2700" b="0" i="0"/>
                <a:t> </a:t>
              </a:r>
              <a:r>
                <a:rPr lang="es-ES" sz="2700" i="0"/>
                <a:t>𝑇</a:t>
              </a:r>
              <a:r>
                <a:rPr lang="es-ES" sz="2700" dirty="0"/>
                <a:t> se llaman </a:t>
              </a:r>
              <a:r>
                <a:rPr lang="es-ES" sz="2700" b="1" dirty="0"/>
                <a:t>abiertos</a:t>
              </a:r>
              <a:endParaRPr lang="es-ES" sz="2700" dirty="0"/>
            </a:p>
          </dgm:t>
        </dgm:pt>
      </mc:Fallback>
    </mc:AlternateContent>
    <dgm:pt modelId="{EEC3217A-E1BA-40E7-B016-3060159A48C8}" type="parTrans" cxnId="{F86183F4-6252-47A4-9EBD-9D5367323163}">
      <dgm:prSet/>
      <dgm:spPr/>
      <dgm:t>
        <a:bodyPr/>
        <a:lstStyle/>
        <a:p>
          <a:endParaRPr lang="es-ES"/>
        </a:p>
      </dgm:t>
    </dgm:pt>
    <dgm:pt modelId="{2E6780C7-9FCE-4E66-98B8-D1AF46152A3B}" type="sibTrans" cxnId="{F86183F4-6252-47A4-9EBD-9D5367323163}">
      <dgm:prSet/>
      <dgm:spPr/>
      <dgm:t>
        <a:bodyPr/>
        <a:lstStyle/>
        <a:p>
          <a:endParaRPr lang="es-ES"/>
        </a:p>
      </dgm:t>
    </dgm:pt>
    <dgm:pt modelId="{6322BF84-F351-4D03-8A50-87A69EF49A87}" type="pres">
      <dgm:prSet presAssocID="{2CDC2417-5182-4983-B0EC-A9583CFEA17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0B77C359-4EB0-4E31-8E21-590389811D6D}" type="pres">
      <dgm:prSet presAssocID="{B8F90AD4-BC76-4248-BA27-732A146D471F}" presName="parentText" presStyleLbl="node1" presStyleIdx="0" presStyleCnt="2" custScaleY="96059" custLinFactY="-17132" custLinFactNeighborX="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86E63F3-C66B-40CC-B30D-B8E2AB729B96}" type="pres">
      <dgm:prSet presAssocID="{69B28822-7899-4EDA-9421-15976BB20C43}" presName="spacer" presStyleCnt="0"/>
      <dgm:spPr/>
    </dgm:pt>
    <dgm:pt modelId="{79C4367C-0FAC-452A-AAB8-6854987FF86E}" type="pres">
      <dgm:prSet presAssocID="{F20F2607-2065-443A-A99F-7B590F22AA65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E82AEB1A-CD2D-4C28-803E-49FA9782242A}" type="presOf" srcId="{B8F90AD4-BC76-4248-BA27-732A146D471F}" destId="{0B77C359-4EB0-4E31-8E21-590389811D6D}" srcOrd="0" destOrd="0" presId="urn:microsoft.com/office/officeart/2005/8/layout/vList2"/>
    <dgm:cxn modelId="{C66E8D7D-5CAA-42FA-ACC1-A9A7A901F95C}" type="presOf" srcId="{F20F2607-2065-443A-A99F-7B590F22AA65}" destId="{79C4367C-0FAC-452A-AAB8-6854987FF86E}" srcOrd="0" destOrd="0" presId="urn:microsoft.com/office/officeart/2005/8/layout/vList2"/>
    <dgm:cxn modelId="{2EA687FF-2FB0-4191-8BCC-AD188C74B4A4}" type="presOf" srcId="{2CDC2417-5182-4983-B0EC-A9583CFEA17D}" destId="{6322BF84-F351-4D03-8A50-87A69EF49A87}" srcOrd="0" destOrd="0" presId="urn:microsoft.com/office/officeart/2005/8/layout/vList2"/>
    <dgm:cxn modelId="{52C79C3F-239D-4183-A4F7-A7A95F02C4B0}" srcId="{2CDC2417-5182-4983-B0EC-A9583CFEA17D}" destId="{B8F90AD4-BC76-4248-BA27-732A146D471F}" srcOrd="0" destOrd="0" parTransId="{26E54752-0DC6-4237-867D-393CB1411330}" sibTransId="{69B28822-7899-4EDA-9421-15976BB20C43}"/>
    <dgm:cxn modelId="{F86183F4-6252-47A4-9EBD-9D5367323163}" srcId="{2CDC2417-5182-4983-B0EC-A9583CFEA17D}" destId="{F20F2607-2065-443A-A99F-7B590F22AA65}" srcOrd="1" destOrd="0" parTransId="{EEC3217A-E1BA-40E7-B016-3060159A48C8}" sibTransId="{2E6780C7-9FCE-4E66-98B8-D1AF46152A3B}"/>
    <dgm:cxn modelId="{1945FAB0-A477-4652-87F4-0686BD5DAC93}" type="presParOf" srcId="{6322BF84-F351-4D03-8A50-87A69EF49A87}" destId="{0B77C359-4EB0-4E31-8E21-590389811D6D}" srcOrd="0" destOrd="0" presId="urn:microsoft.com/office/officeart/2005/8/layout/vList2"/>
    <dgm:cxn modelId="{A45C5EF7-9B9B-4BB6-B8B9-E7CE46E9BFE0}" type="presParOf" srcId="{6322BF84-F351-4D03-8A50-87A69EF49A87}" destId="{D86E63F3-C66B-40CC-B30D-B8E2AB729B96}" srcOrd="1" destOrd="0" presId="urn:microsoft.com/office/officeart/2005/8/layout/vList2"/>
    <dgm:cxn modelId="{8B9A8E22-D02F-4508-A253-1B2C7FF9E921}" type="presParOf" srcId="{6322BF84-F351-4D03-8A50-87A69EF49A87}" destId="{79C4367C-0FAC-452A-AAB8-6854987FF86E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CDC2417-5182-4983-B0EC-A9583CFEA17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B8F90AD4-BC76-4248-BA27-732A146D471F}">
      <dgm:prSet custT="1"/>
      <dgm:spPr>
        <a:blipFill rotWithShape="0">
          <a:blip xmlns:r="http://schemas.openxmlformats.org/officeDocument/2006/relationships" r:embed="rId1"/>
          <a:stretch>
            <a:fillRect l="-424"/>
          </a:stretch>
        </a:blipFill>
      </dgm:spPr>
      <dgm:t>
        <a:bodyPr/>
        <a:lstStyle/>
        <a:p>
          <a:r>
            <a:rPr lang="es-ES">
              <a:noFill/>
            </a:rPr>
            <a:t> </a:t>
          </a:r>
        </a:p>
      </dgm:t>
    </dgm:pt>
    <dgm:pt modelId="{26E54752-0DC6-4237-867D-393CB1411330}" type="parTrans" cxnId="{52C79C3F-239D-4183-A4F7-A7A95F02C4B0}">
      <dgm:prSet/>
      <dgm:spPr/>
      <dgm:t>
        <a:bodyPr/>
        <a:lstStyle/>
        <a:p>
          <a:endParaRPr lang="es-ES"/>
        </a:p>
      </dgm:t>
    </dgm:pt>
    <dgm:pt modelId="{69B28822-7899-4EDA-9421-15976BB20C43}" type="sibTrans" cxnId="{52C79C3F-239D-4183-A4F7-A7A95F02C4B0}">
      <dgm:prSet/>
      <dgm:spPr/>
      <dgm:t>
        <a:bodyPr/>
        <a:lstStyle/>
        <a:p>
          <a:endParaRPr lang="es-ES"/>
        </a:p>
      </dgm:t>
    </dgm:pt>
    <dgm:pt modelId="{F20F2607-2065-443A-A99F-7B590F22AA65}">
      <dgm:prSet custT="1"/>
      <dgm:spPr>
        <a:blipFill rotWithShape="0">
          <a:blip xmlns:r="http://schemas.openxmlformats.org/officeDocument/2006/relationships" r:embed="rId2"/>
          <a:stretch>
            <a:fillRect l="-353"/>
          </a:stretch>
        </a:blipFill>
      </dgm:spPr>
      <dgm:t>
        <a:bodyPr/>
        <a:lstStyle/>
        <a:p>
          <a:r>
            <a:rPr lang="es-ES">
              <a:noFill/>
            </a:rPr>
            <a:t> </a:t>
          </a:r>
        </a:p>
      </dgm:t>
    </dgm:pt>
    <dgm:pt modelId="{EEC3217A-E1BA-40E7-B016-3060159A48C8}" type="parTrans" cxnId="{F86183F4-6252-47A4-9EBD-9D5367323163}">
      <dgm:prSet/>
      <dgm:spPr/>
      <dgm:t>
        <a:bodyPr/>
        <a:lstStyle/>
        <a:p>
          <a:endParaRPr lang="es-ES"/>
        </a:p>
      </dgm:t>
    </dgm:pt>
    <dgm:pt modelId="{2E6780C7-9FCE-4E66-98B8-D1AF46152A3B}" type="sibTrans" cxnId="{F86183F4-6252-47A4-9EBD-9D5367323163}">
      <dgm:prSet/>
      <dgm:spPr/>
      <dgm:t>
        <a:bodyPr/>
        <a:lstStyle/>
        <a:p>
          <a:endParaRPr lang="es-ES"/>
        </a:p>
      </dgm:t>
    </dgm:pt>
    <dgm:pt modelId="{6322BF84-F351-4D03-8A50-87A69EF49A87}" type="pres">
      <dgm:prSet presAssocID="{2CDC2417-5182-4983-B0EC-A9583CFEA17D}" presName="linear" presStyleCnt="0">
        <dgm:presLayoutVars>
          <dgm:animLvl val="lvl"/>
          <dgm:resizeHandles val="exact"/>
        </dgm:presLayoutVars>
      </dgm:prSet>
      <dgm:spPr/>
    </dgm:pt>
    <dgm:pt modelId="{0B77C359-4EB0-4E31-8E21-590389811D6D}" type="pres">
      <dgm:prSet presAssocID="{B8F90AD4-BC76-4248-BA27-732A146D471F}" presName="parentText" presStyleLbl="node1" presStyleIdx="0" presStyleCnt="2" custScaleY="96059" custLinFactY="-17132" custLinFactNeighborX="0" custLinFactNeighborY="-100000">
        <dgm:presLayoutVars>
          <dgm:chMax val="0"/>
          <dgm:bulletEnabled val="1"/>
        </dgm:presLayoutVars>
      </dgm:prSet>
      <dgm:spPr/>
    </dgm:pt>
    <dgm:pt modelId="{D86E63F3-C66B-40CC-B30D-B8E2AB729B96}" type="pres">
      <dgm:prSet presAssocID="{69B28822-7899-4EDA-9421-15976BB20C43}" presName="spacer" presStyleCnt="0"/>
      <dgm:spPr/>
    </dgm:pt>
    <dgm:pt modelId="{79C4367C-0FAC-452A-AAB8-6854987FF86E}" type="pres">
      <dgm:prSet presAssocID="{F20F2607-2065-443A-A99F-7B590F22AA6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82AEB1A-CD2D-4C28-803E-49FA9782242A}" type="presOf" srcId="{B8F90AD4-BC76-4248-BA27-732A146D471F}" destId="{0B77C359-4EB0-4E31-8E21-590389811D6D}" srcOrd="0" destOrd="0" presId="urn:microsoft.com/office/officeart/2005/8/layout/vList2"/>
    <dgm:cxn modelId="{C66E8D7D-5CAA-42FA-ACC1-A9A7A901F95C}" type="presOf" srcId="{F20F2607-2065-443A-A99F-7B590F22AA65}" destId="{79C4367C-0FAC-452A-AAB8-6854987FF86E}" srcOrd="0" destOrd="0" presId="urn:microsoft.com/office/officeart/2005/8/layout/vList2"/>
    <dgm:cxn modelId="{2EA687FF-2FB0-4191-8BCC-AD188C74B4A4}" type="presOf" srcId="{2CDC2417-5182-4983-B0EC-A9583CFEA17D}" destId="{6322BF84-F351-4D03-8A50-87A69EF49A87}" srcOrd="0" destOrd="0" presId="urn:microsoft.com/office/officeart/2005/8/layout/vList2"/>
    <dgm:cxn modelId="{52C79C3F-239D-4183-A4F7-A7A95F02C4B0}" srcId="{2CDC2417-5182-4983-B0EC-A9583CFEA17D}" destId="{B8F90AD4-BC76-4248-BA27-732A146D471F}" srcOrd="0" destOrd="0" parTransId="{26E54752-0DC6-4237-867D-393CB1411330}" sibTransId="{69B28822-7899-4EDA-9421-15976BB20C43}"/>
    <dgm:cxn modelId="{F86183F4-6252-47A4-9EBD-9D5367323163}" srcId="{2CDC2417-5182-4983-B0EC-A9583CFEA17D}" destId="{F20F2607-2065-443A-A99F-7B590F22AA65}" srcOrd="1" destOrd="0" parTransId="{EEC3217A-E1BA-40E7-B016-3060159A48C8}" sibTransId="{2E6780C7-9FCE-4E66-98B8-D1AF46152A3B}"/>
    <dgm:cxn modelId="{1945FAB0-A477-4652-87F4-0686BD5DAC93}" type="presParOf" srcId="{6322BF84-F351-4D03-8A50-87A69EF49A87}" destId="{0B77C359-4EB0-4E31-8E21-590389811D6D}" srcOrd="0" destOrd="0" presId="urn:microsoft.com/office/officeart/2005/8/layout/vList2"/>
    <dgm:cxn modelId="{A45C5EF7-9B9B-4BB6-B8B9-E7CE46E9BFE0}" type="presParOf" srcId="{6322BF84-F351-4D03-8A50-87A69EF49A87}" destId="{D86E63F3-C66B-40CC-B30D-B8E2AB729B96}" srcOrd="1" destOrd="0" presId="urn:microsoft.com/office/officeart/2005/8/layout/vList2"/>
    <dgm:cxn modelId="{8B9A8E22-D02F-4508-A253-1B2C7FF9E921}" type="presParOf" srcId="{6322BF84-F351-4D03-8A50-87A69EF49A87}" destId="{79C4367C-0FAC-452A-AAB8-6854987FF86E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CDC2417-5182-4983-B0EC-A9583CFEA17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mc:AlternateContent xmlns:mc="http://schemas.openxmlformats.org/markup-compatibility/2006" xmlns:a14="http://schemas.microsoft.com/office/drawing/2010/main">
      <mc:Choice Requires="a14">
        <dgm:pt modelId="{B8F90AD4-BC76-4248-BA27-732A146D471F}">
          <dgm:prSet custT="1"/>
          <dgm:spPr/>
          <dgm:t>
            <a:bodyPr/>
            <a:lstStyle/>
            <a:p>
              <a:pPr rtl="0"/>
              <a:r>
                <a:rPr lang="es-ES" sz="2700" dirty="0" smtClean="0"/>
                <a:t>| Definición. El conjunto </a:t>
              </a:r>
              <a14:m>
                <m:oMath xmlns:m="http://schemas.openxmlformats.org/officeDocument/2006/math">
                  <m:r>
                    <a:rPr lang="es-ES" sz="2700" b="0" i="1" smtClean="0">
                      <a:latin typeface="Cambria Math" panose="02040503050406030204" pitchFamily="18" charset="0"/>
                    </a:rPr>
                    <m:t>𝐹</m:t>
                  </m:r>
                  <m:r>
                    <a:rPr lang="es-ES" sz="2700" b="0" i="1" smtClean="0">
                      <a:latin typeface="Cambria Math" panose="02040503050406030204" pitchFamily="18" charset="0"/>
                    </a:rPr>
                    <m:t>∈</m:t>
                  </m:r>
                  <m:r>
                    <a:rPr lang="es-ES" sz="2700" b="0" i="1" smtClean="0">
                      <a:latin typeface="Cambria Math" panose="02040503050406030204" pitchFamily="18" charset="0"/>
                    </a:rPr>
                    <m:t>𝑋</m:t>
                  </m:r>
                </m:oMath>
              </a14:m>
              <a:r>
                <a:rPr lang="es-ES" sz="2700" dirty="0" smtClean="0"/>
                <a:t> se llama </a:t>
              </a:r>
              <a:r>
                <a:rPr lang="es-ES" sz="2700" b="1" dirty="0" smtClean="0"/>
                <a:t>cerrado</a:t>
              </a:r>
              <a:r>
                <a:rPr lang="es-ES" sz="2700" dirty="0" smtClean="0"/>
                <a:t> si su complemento es abierto ( </a:t>
              </a:r>
              <a14:m>
                <m:oMath xmlns:m="http://schemas.openxmlformats.org/officeDocument/2006/math">
                  <m:r>
                    <a:rPr lang="es-ES" sz="2700" b="0" i="1" smtClean="0">
                      <a:latin typeface="Cambria Math" panose="02040503050406030204" pitchFamily="18" charset="0"/>
                    </a:rPr>
                    <m:t>𝑋</m:t>
                  </m:r>
                  <m:r>
                    <a:rPr lang="es-ES" sz="2700" b="0" i="1" smtClean="0">
                      <a:latin typeface="Cambria Math" panose="02040503050406030204" pitchFamily="18" charset="0"/>
                    </a:rPr>
                    <m:t>\</m:t>
                  </m:r>
                  <m:r>
                    <m:rPr>
                      <m:sty m:val="p"/>
                    </m:rPr>
                    <a:rPr lang="es-ES" sz="2700" b="0" i="1" smtClean="0">
                      <a:latin typeface="Cambria Math" panose="02040503050406030204" pitchFamily="18" charset="0"/>
                    </a:rPr>
                    <m:t>F</m:t>
                  </m:r>
                  <m:r>
                    <a:rPr lang="es-ES" sz="2700" b="0" i="1" smtClean="0">
                      <a:latin typeface="Cambria Math" panose="02040503050406030204" pitchFamily="18" charset="0"/>
                    </a:rPr>
                    <m:t>∈</m:t>
                  </m:r>
                  <m:r>
                    <a:rPr lang="es-ES" sz="2700" b="0" i="1" smtClean="0">
                      <a:latin typeface="Cambria Math" panose="02040503050406030204" pitchFamily="18" charset="0"/>
                    </a:rPr>
                    <m:t>𝑇</m:t>
                  </m:r>
                  <m:r>
                    <a:rPr lang="es-ES" sz="2700" b="0" i="1" smtClean="0">
                      <a:latin typeface="Cambria Math" panose="02040503050406030204" pitchFamily="18" charset="0"/>
                    </a:rPr>
                    <m:t> </m:t>
                  </m:r>
                </m:oMath>
              </a14:m>
              <a:r>
                <a:rPr lang="es-ES" sz="2700" dirty="0" smtClean="0"/>
                <a:t>)</a:t>
              </a:r>
              <a:endParaRPr lang="es-ES" sz="2700" dirty="0"/>
            </a:p>
          </dgm:t>
        </dgm:pt>
      </mc:Choice>
      <mc:Fallback xmlns="">
        <dgm:pt modelId="{B8F90AD4-BC76-4248-BA27-732A146D471F}">
          <dgm:prSet custT="1"/>
          <dgm:spPr/>
          <dgm:t>
            <a:bodyPr/>
            <a:lstStyle/>
            <a:p>
              <a:pPr rtl="0"/>
              <a:r>
                <a:rPr lang="es-ES" sz="2700" dirty="0" smtClean="0"/>
                <a:t>| Definición. El conjunto </a:t>
              </a:r>
              <a:r>
                <a:rPr lang="es-ES" sz="2700" b="0" i="0" smtClean="0">
                  <a:latin typeface="Cambria Math" panose="02040503050406030204" pitchFamily="18" charset="0"/>
                </a:rPr>
                <a:t>𝐹∈𝑋</a:t>
              </a:r>
              <a:r>
                <a:rPr lang="es-ES" sz="2700" dirty="0" smtClean="0"/>
                <a:t> se llama </a:t>
              </a:r>
              <a:r>
                <a:rPr lang="es-ES" sz="2700" b="1" dirty="0" smtClean="0"/>
                <a:t>cerrado</a:t>
              </a:r>
              <a:r>
                <a:rPr lang="es-ES" sz="2700" dirty="0" smtClean="0"/>
                <a:t> si su complemento es abierto ( </a:t>
              </a:r>
              <a:r>
                <a:rPr lang="es-ES" sz="2700" b="0" i="0" smtClean="0">
                  <a:latin typeface="Cambria Math" panose="02040503050406030204" pitchFamily="18" charset="0"/>
                </a:rPr>
                <a:t>𝑋\F∈𝑇 </a:t>
              </a:r>
              <a:r>
                <a:rPr lang="es-ES" sz="2700" dirty="0" smtClean="0"/>
                <a:t>)</a:t>
              </a:r>
              <a:endParaRPr lang="es-ES" sz="2700" dirty="0"/>
            </a:p>
          </dgm:t>
        </dgm:pt>
      </mc:Fallback>
    </mc:AlternateContent>
    <dgm:pt modelId="{26E54752-0DC6-4237-867D-393CB1411330}" type="parTrans" cxnId="{52C79C3F-239D-4183-A4F7-A7A95F02C4B0}">
      <dgm:prSet/>
      <dgm:spPr/>
      <dgm:t>
        <a:bodyPr/>
        <a:lstStyle/>
        <a:p>
          <a:endParaRPr lang="es-ES"/>
        </a:p>
      </dgm:t>
    </dgm:pt>
    <dgm:pt modelId="{69B28822-7899-4EDA-9421-15976BB20C43}" type="sibTrans" cxnId="{52C79C3F-239D-4183-A4F7-A7A95F02C4B0}">
      <dgm:prSet/>
      <dgm:spPr/>
      <dgm:t>
        <a:bodyPr/>
        <a:lstStyle/>
        <a:p>
          <a:endParaRPr lang="es-ES"/>
        </a:p>
      </dgm:t>
    </dgm:pt>
    <dgm:pt modelId="{6322BF84-F351-4D03-8A50-87A69EF49A87}" type="pres">
      <dgm:prSet presAssocID="{2CDC2417-5182-4983-B0EC-A9583CFEA17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0B77C359-4EB0-4E31-8E21-590389811D6D}" type="pres">
      <dgm:prSet presAssocID="{B8F90AD4-BC76-4248-BA27-732A146D471F}" presName="parentText" presStyleLbl="node1" presStyleIdx="0" presStyleCnt="1" custScaleY="96059" custLinFactY="-17132" custLinFactNeighborX="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43190AAC-E34F-4A82-ACBB-29FE5A0E43AE}" type="presOf" srcId="{B8F90AD4-BC76-4248-BA27-732A146D471F}" destId="{0B77C359-4EB0-4E31-8E21-590389811D6D}" srcOrd="0" destOrd="0" presId="urn:microsoft.com/office/officeart/2005/8/layout/vList2"/>
    <dgm:cxn modelId="{88E8B284-25CE-4620-9F4F-FA5BF0F7A50E}" type="presOf" srcId="{2CDC2417-5182-4983-B0EC-A9583CFEA17D}" destId="{6322BF84-F351-4D03-8A50-87A69EF49A87}" srcOrd="0" destOrd="0" presId="urn:microsoft.com/office/officeart/2005/8/layout/vList2"/>
    <dgm:cxn modelId="{52C79C3F-239D-4183-A4F7-A7A95F02C4B0}" srcId="{2CDC2417-5182-4983-B0EC-A9583CFEA17D}" destId="{B8F90AD4-BC76-4248-BA27-732A146D471F}" srcOrd="0" destOrd="0" parTransId="{26E54752-0DC6-4237-867D-393CB1411330}" sibTransId="{69B28822-7899-4EDA-9421-15976BB20C43}"/>
    <dgm:cxn modelId="{4C269745-A2A1-404D-9E30-135A3B1D1996}" type="presParOf" srcId="{6322BF84-F351-4D03-8A50-87A69EF49A87}" destId="{0B77C359-4EB0-4E31-8E21-590389811D6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CDC2417-5182-4983-B0EC-A9583CFEA17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B8F90AD4-BC76-4248-BA27-732A146D471F}">
      <dgm:prSet custT="1"/>
      <dgm:spPr>
        <a:blipFill rotWithShape="0">
          <a:blip xmlns:r="http://schemas.openxmlformats.org/officeDocument/2006/relationships" r:embed="rId1"/>
          <a:stretch>
            <a:fillRect l="-424"/>
          </a:stretch>
        </a:blipFill>
      </dgm:spPr>
      <dgm:t>
        <a:bodyPr/>
        <a:lstStyle/>
        <a:p>
          <a:r>
            <a:rPr lang="es-ES">
              <a:noFill/>
            </a:rPr>
            <a:t> </a:t>
          </a:r>
        </a:p>
      </dgm:t>
    </dgm:pt>
    <dgm:pt modelId="{26E54752-0DC6-4237-867D-393CB1411330}" type="parTrans" cxnId="{52C79C3F-239D-4183-A4F7-A7A95F02C4B0}">
      <dgm:prSet/>
      <dgm:spPr/>
      <dgm:t>
        <a:bodyPr/>
        <a:lstStyle/>
        <a:p>
          <a:endParaRPr lang="es-ES"/>
        </a:p>
      </dgm:t>
    </dgm:pt>
    <dgm:pt modelId="{69B28822-7899-4EDA-9421-15976BB20C43}" type="sibTrans" cxnId="{52C79C3F-239D-4183-A4F7-A7A95F02C4B0}">
      <dgm:prSet/>
      <dgm:spPr/>
      <dgm:t>
        <a:bodyPr/>
        <a:lstStyle/>
        <a:p>
          <a:endParaRPr lang="es-ES"/>
        </a:p>
      </dgm:t>
    </dgm:pt>
    <dgm:pt modelId="{6322BF84-F351-4D03-8A50-87A69EF49A87}" type="pres">
      <dgm:prSet presAssocID="{2CDC2417-5182-4983-B0EC-A9583CFEA17D}" presName="linear" presStyleCnt="0">
        <dgm:presLayoutVars>
          <dgm:animLvl val="lvl"/>
          <dgm:resizeHandles val="exact"/>
        </dgm:presLayoutVars>
      </dgm:prSet>
      <dgm:spPr/>
    </dgm:pt>
    <dgm:pt modelId="{0B77C359-4EB0-4E31-8E21-590389811D6D}" type="pres">
      <dgm:prSet presAssocID="{B8F90AD4-BC76-4248-BA27-732A146D471F}" presName="parentText" presStyleLbl="node1" presStyleIdx="0" presStyleCnt="1" custScaleY="96059" custLinFactY="-17132" custLinFactNeighborX="0" custLinFactNeighborY="-100000">
        <dgm:presLayoutVars>
          <dgm:chMax val="0"/>
          <dgm:bulletEnabled val="1"/>
        </dgm:presLayoutVars>
      </dgm:prSet>
      <dgm:spPr/>
    </dgm:pt>
  </dgm:ptLst>
  <dgm:cxnLst>
    <dgm:cxn modelId="{43190AAC-E34F-4A82-ACBB-29FE5A0E43AE}" type="presOf" srcId="{B8F90AD4-BC76-4248-BA27-732A146D471F}" destId="{0B77C359-4EB0-4E31-8E21-590389811D6D}" srcOrd="0" destOrd="0" presId="urn:microsoft.com/office/officeart/2005/8/layout/vList2"/>
    <dgm:cxn modelId="{88E8B284-25CE-4620-9F4F-FA5BF0F7A50E}" type="presOf" srcId="{2CDC2417-5182-4983-B0EC-A9583CFEA17D}" destId="{6322BF84-F351-4D03-8A50-87A69EF49A87}" srcOrd="0" destOrd="0" presId="urn:microsoft.com/office/officeart/2005/8/layout/vList2"/>
    <dgm:cxn modelId="{52C79C3F-239D-4183-A4F7-A7A95F02C4B0}" srcId="{2CDC2417-5182-4983-B0EC-A9583CFEA17D}" destId="{B8F90AD4-BC76-4248-BA27-732A146D471F}" srcOrd="0" destOrd="0" parTransId="{26E54752-0DC6-4237-867D-393CB1411330}" sibTransId="{69B28822-7899-4EDA-9421-15976BB20C43}"/>
    <dgm:cxn modelId="{4C269745-A2A1-404D-9E30-135A3B1D1996}" type="presParOf" srcId="{6322BF84-F351-4D03-8A50-87A69EF49A87}" destId="{0B77C359-4EB0-4E31-8E21-590389811D6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97A1F28-3254-4FB0-A3EC-9363AF9D506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mc:AlternateContent xmlns:mc="http://schemas.openxmlformats.org/markup-compatibility/2006" xmlns:a14="http://schemas.microsoft.com/office/drawing/2010/main">
      <mc:Choice Requires="a14">
        <dgm:pt modelId="{C4A863DF-6897-48AD-BE84-76F5003D217C}">
          <dgm:prSet/>
          <dgm:spPr/>
          <dgm:t>
            <a:bodyPr/>
            <a:lstStyle/>
            <a:p>
              <a:pPr rtl="0"/>
              <a:r>
                <a:rPr lang="es-ES" smtClean="0"/>
                <a:t>| Definición. Una colección de subconjuntos </a:t>
              </a:r>
              <a14:m>
                <m:oMath xmlns:m="http://schemas.openxmlformats.org/officeDocument/2006/math">
                  <m:sSub>
                    <m:sSubPr>
                      <m:ctrlPr>
                        <a:rPr lang="es-ES"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s-ES" i="1">
                          <a:latin typeface="Cambria Math" panose="02040503050406030204" pitchFamily="18" charset="0"/>
                        </a:rPr>
                        <m:t>𝐵</m:t>
                      </m:r>
                    </m:e>
                    <m:sub>
                      <m:r>
                        <a:rPr lang="es-ES" i="1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</m:oMath>
              </a14:m>
              <a:r>
                <a:rPr lang="es-ES"/>
                <a:t> de </a:t>
              </a:r>
              <a14:m>
                <m:oMath xmlns:m="http://schemas.openxmlformats.org/officeDocument/2006/math">
                  <m:r>
                    <a:rPr lang="es-ES" b="0" i="1">
                      <a:latin typeface="Cambria Math" panose="02040503050406030204" pitchFamily="18" charset="0"/>
                    </a:rPr>
                    <m:t>𝑋</m:t>
                  </m:r>
                </m:oMath>
              </a14:m>
              <a:r>
                <a:rPr lang="es-ES"/>
                <a:t> se llama base si</a:t>
              </a:r>
            </a:p>
          </dgm:t>
        </dgm:pt>
      </mc:Choice>
      <mc:Fallback xmlns="">
        <dgm:pt modelId="{C4A863DF-6897-48AD-BE84-76F5003D217C}">
          <dgm:prSet/>
          <dgm:spPr/>
          <dgm:t>
            <a:bodyPr/>
            <a:lstStyle/>
            <a:p>
              <a:pPr rtl="0"/>
              <a:r>
                <a:rPr lang="es-ES" smtClean="0"/>
                <a:t>| Definición. Una colección de subconjuntos </a:t>
              </a:r>
              <a:r>
                <a:rPr lang="es-ES" i="0"/>
                <a:t>𝐵_𝑖</a:t>
              </a:r>
              <a:r>
                <a:rPr lang="es-ES"/>
                <a:t> de </a:t>
              </a:r>
              <a:r>
                <a:rPr lang="es-ES" b="0" i="0"/>
                <a:t>𝑋</a:t>
              </a:r>
              <a:r>
                <a:rPr lang="es-ES"/>
                <a:t> se llama base si</a:t>
              </a:r>
            </a:p>
          </dgm:t>
        </dgm:pt>
      </mc:Fallback>
    </mc:AlternateContent>
    <dgm:pt modelId="{D6668BAB-5AF0-4E33-BE59-B983A0AF1C7D}" type="parTrans" cxnId="{15E58D85-50C5-4DD0-A1A7-D8B7830C7274}">
      <dgm:prSet/>
      <dgm:spPr/>
      <dgm:t>
        <a:bodyPr/>
        <a:lstStyle/>
        <a:p>
          <a:endParaRPr lang="es-ES"/>
        </a:p>
      </dgm:t>
    </dgm:pt>
    <dgm:pt modelId="{53102D9E-EC21-4340-8609-FE8167198D7E}" type="sibTrans" cxnId="{15E58D85-50C5-4DD0-A1A7-D8B7830C7274}">
      <dgm:prSet/>
      <dgm:spPr/>
      <dgm:t>
        <a:bodyPr/>
        <a:lstStyle/>
        <a:p>
          <a:endParaRPr lang="es-ES"/>
        </a:p>
      </dgm:t>
    </dgm:pt>
    <mc:AlternateContent xmlns:mc="http://schemas.openxmlformats.org/markup-compatibility/2006" xmlns:a14="http://schemas.microsoft.com/office/drawing/2010/main">
      <mc:Choice Requires="a14">
        <dgm:pt modelId="{947EF5FE-2476-4D76-910E-BD06810D10CC}">
          <dgm:prSet/>
          <dgm:spPr/>
          <dgm:t>
            <a:bodyPr/>
            <a:lstStyle/>
            <a:p>
              <a:pPr rtl="0"/>
              <a14:m>
                <m:oMath xmlns:m="http://schemas.openxmlformats.org/officeDocument/2006/math">
                  <m:r>
                    <a:rPr lang="es-ES" i="1" smtClean="0">
                      <a:latin typeface="Cambria Math" panose="02040503050406030204" pitchFamily="18" charset="0"/>
                    </a:rPr>
                    <m:t>∀ </m:t>
                  </m:r>
                  <m:r>
                    <a:rPr lang="es-ES" i="1" smtClean="0">
                      <a:latin typeface="Cambria Math" panose="02040503050406030204" pitchFamily="18" charset="0"/>
                    </a:rPr>
                    <m:t>𝑥</m:t>
                  </m:r>
                  <m:r>
                    <a:rPr lang="es-ES" i="1" smtClean="0">
                      <a:latin typeface="Cambria Math" panose="02040503050406030204" pitchFamily="18" charset="0"/>
                    </a:rPr>
                    <m:t>∈</m:t>
                  </m:r>
                  <m:r>
                    <a:rPr lang="es-ES" b="0" i="1">
                      <a:latin typeface="Cambria Math" panose="02040503050406030204" pitchFamily="18" charset="0"/>
                    </a:rPr>
                    <m:t>𝑋</m:t>
                  </m:r>
                  <m:r>
                    <a:rPr lang="es-ES" b="0" i="0">
                      <a:latin typeface="Cambria Math" panose="02040503050406030204" pitchFamily="18" charset="0"/>
                    </a:rPr>
                    <m:t> </m:t>
                  </m:r>
                  <m:r>
                    <a:rPr lang="es-ES" b="0" i="1">
                      <a:latin typeface="Cambria Math" panose="02040503050406030204" pitchFamily="18" charset="0"/>
                    </a:rPr>
                    <m:t>∃ </m:t>
                  </m:r>
                  <m:sSub>
                    <m:sSubPr>
                      <m:ctrlPr>
                        <a:rPr lang="es-ES" b="0"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s-ES" b="0" i="1">
                          <a:latin typeface="Cambria Math" panose="02040503050406030204" pitchFamily="18" charset="0"/>
                        </a:rPr>
                        <m:t>𝐵</m:t>
                      </m:r>
                    </m:e>
                    <m:sub>
                      <m:r>
                        <a:rPr lang="es-ES" b="0" i="1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  <m:r>
                    <a:rPr lang="es-ES" b="0" i="1">
                      <a:latin typeface="Cambria Math" panose="02040503050406030204" pitchFamily="18" charset="0"/>
                    </a:rPr>
                    <m:t>∈</m:t>
                  </m:r>
                  <m:r>
                    <m:rPr>
                      <m:sty m:val="p"/>
                    </m:rPr>
                    <a:rPr lang="es-ES" b="0" i="1">
                      <a:latin typeface="Cambria Math" panose="02040503050406030204" pitchFamily="18" charset="0"/>
                    </a:rPr>
                    <m:t>B</m:t>
                  </m:r>
                  <m:r>
                    <a:rPr lang="es-ES" b="0" i="1">
                      <a:latin typeface="Cambria Math" panose="02040503050406030204" pitchFamily="18" charset="0"/>
                    </a:rPr>
                    <m:t>:</m:t>
                  </m:r>
                  <m:r>
                    <a:rPr lang="es-ES" b="0" i="1">
                      <a:latin typeface="Cambria Math" panose="02040503050406030204" pitchFamily="18" charset="0"/>
                    </a:rPr>
                    <m:t>𝑥</m:t>
                  </m:r>
                  <m:r>
                    <a:rPr lang="es-ES" b="0" i="1">
                      <a:latin typeface="Cambria Math" panose="02040503050406030204" pitchFamily="18" charset="0"/>
                    </a:rPr>
                    <m:t>∈</m:t>
                  </m:r>
                  <m:sSub>
                    <m:sSubPr>
                      <m:ctrlPr>
                        <a:rPr lang="es-ES" b="0"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s-ES" b="0" i="1">
                          <a:latin typeface="Cambria Math" panose="02040503050406030204" pitchFamily="18" charset="0"/>
                        </a:rPr>
                        <m:t>𝐵</m:t>
                      </m:r>
                    </m:e>
                    <m:sub>
                      <m:r>
                        <a:rPr lang="es-ES" b="0" i="1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  <m:r>
                    <a:rPr lang="es-ES" b="0" i="1">
                      <a:latin typeface="Cambria Math" panose="02040503050406030204" pitchFamily="18" charset="0"/>
                    </a:rPr>
                    <m:t> </m:t>
                  </m:r>
                </m:oMath>
              </a14:m>
              <a:r>
                <a:rPr lang="es-ES" b="0" i="1"/>
                <a:t> </a:t>
              </a:r>
              <a:endParaRPr lang="es-ES"/>
            </a:p>
          </dgm:t>
        </dgm:pt>
      </mc:Choice>
      <mc:Fallback xmlns="">
        <dgm:pt modelId="{947EF5FE-2476-4D76-910E-BD06810D10CC}">
          <dgm:prSet/>
          <dgm:spPr/>
          <dgm:t>
            <a:bodyPr/>
            <a:lstStyle/>
            <a:p>
              <a:pPr rtl="0"/>
              <a:r>
                <a:rPr lang="es-ES" i="0" smtClean="0"/>
                <a:t>∀ 𝑥∈</a:t>
              </a:r>
              <a:r>
                <a:rPr lang="es-ES" b="0" i="0"/>
                <a:t>𝑋 ∃ 𝐵_𝑖∈B:𝑥∈𝐵_𝑖  </a:t>
              </a:r>
              <a:r>
                <a:rPr lang="es-ES" b="0" i="1"/>
                <a:t> </a:t>
              </a:r>
              <a:endParaRPr lang="es-ES"/>
            </a:p>
          </dgm:t>
        </dgm:pt>
      </mc:Fallback>
    </mc:AlternateContent>
    <dgm:pt modelId="{A01E40BD-467B-476A-B29C-9B1087F2B3B1}" type="parTrans" cxnId="{C2B0B8C5-142A-4A4E-8E4E-450881E44105}">
      <dgm:prSet/>
      <dgm:spPr/>
      <dgm:t>
        <a:bodyPr/>
        <a:lstStyle/>
        <a:p>
          <a:endParaRPr lang="es-ES"/>
        </a:p>
      </dgm:t>
    </dgm:pt>
    <dgm:pt modelId="{FE3C340A-7C0F-471E-BB3A-5E52E39F4890}" type="sibTrans" cxnId="{C2B0B8C5-142A-4A4E-8E4E-450881E44105}">
      <dgm:prSet/>
      <dgm:spPr/>
      <dgm:t>
        <a:bodyPr/>
        <a:lstStyle/>
        <a:p>
          <a:endParaRPr lang="es-ES"/>
        </a:p>
      </dgm:t>
    </dgm:pt>
    <dgm:pt modelId="{B21C13EF-FFF7-41DE-8582-A1C93B1DEFAE}">
      <dgm:prSet/>
      <dgm:spPr/>
      <dgm:t>
        <a:bodyPr/>
        <a:lstStyle/>
        <a:p>
          <a:pPr rtl="0"/>
          <a:r>
            <a:rPr lang="es-ES" b="0" i="1" smtClean="0"/>
            <a:t>Cada punto de X está en algún elemento de la base</a:t>
          </a:r>
          <a:endParaRPr lang="es-ES"/>
        </a:p>
      </dgm:t>
    </dgm:pt>
    <dgm:pt modelId="{F2A8317E-F0D2-4B1A-8E64-5992305D19BB}" type="parTrans" cxnId="{DCF3606C-A2CD-487E-92D4-247A171CE566}">
      <dgm:prSet/>
      <dgm:spPr/>
      <dgm:t>
        <a:bodyPr/>
        <a:lstStyle/>
        <a:p>
          <a:endParaRPr lang="es-ES"/>
        </a:p>
      </dgm:t>
    </dgm:pt>
    <dgm:pt modelId="{09AB39A9-1A2D-4EBE-8BEC-1636F0315BE6}" type="sibTrans" cxnId="{DCF3606C-A2CD-487E-92D4-247A171CE566}">
      <dgm:prSet/>
      <dgm:spPr/>
      <dgm:t>
        <a:bodyPr/>
        <a:lstStyle/>
        <a:p>
          <a:endParaRPr lang="es-ES"/>
        </a:p>
      </dgm:t>
    </dgm:pt>
    <mc:AlternateContent xmlns:mc="http://schemas.openxmlformats.org/markup-compatibility/2006" xmlns:a14="http://schemas.microsoft.com/office/drawing/2010/main">
      <mc:Choice Requires="a14">
        <dgm:pt modelId="{19B7B972-716C-4566-9B76-078AA742C7B8}">
          <dgm:prSet/>
          <dgm:spPr/>
          <dgm:t>
            <a:bodyPr/>
            <a:lstStyle/>
            <a:p>
              <a:pPr rtl="0"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panose="02040503050406030204" pitchFamily="18" charset="0"/>
                              </a:rPr>
                              <m:t>∀ </m:t>
                            </m:r>
                            <m:r>
                              <a:rPr lang="es-ES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ES" b="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i="1">
                            <a:latin typeface="Cambria Math" panose="02040503050406030204" pitchFamily="18" charset="0"/>
                          </a:rPr>
                          <m:t>⋂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s-ES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b="0" i="1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s-E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>
                            <a:latin typeface="Cambria Math" panose="02040503050406030204" pitchFamily="18" charset="0"/>
                          </a:rPr>
                          <m:t>∃ </m:t>
                        </m:r>
                        <m:r>
                          <a:rPr lang="es-ES" b="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s-ES" b="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s-ES" b="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ES" b="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ES" b="0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s-E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s-ES" b="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s-ES" b="0" i="1">
                        <a:latin typeface="Cambria Math" panose="02040503050406030204" pitchFamily="18" charset="0"/>
                      </a:rPr>
                      <m:t>⊂</m:t>
                    </m:r>
                    <m:sSub>
                      <m:sSubPr>
                        <m:ctrlPr>
                          <a:rPr lang="es-E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s-ES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>
                        <a:latin typeface="Cambria Math" panose="02040503050406030204" pitchFamily="18" charset="0"/>
                      </a:rPr>
                      <m:t>⋂</m:t>
                    </m:r>
                    <m:sSub>
                      <m:sSubPr>
                        <m:ctrlPr>
                          <a:rPr lang="es-E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s-ES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b="0" i="1">
                        <a:latin typeface="Cambria Math" panose="02040503050406030204" pitchFamily="18" charset="0"/>
                      </a:rPr>
                      <m:t> &amp; </m:t>
                    </m:r>
                    <m:r>
                      <a:rPr lang="es-ES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b="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s-E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s-ES" b="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m:oMathPara>
              </a14:m>
              <a:endParaRPr lang="es-ES"/>
            </a:p>
          </dgm:t>
        </dgm:pt>
      </mc:Choice>
      <mc:Fallback xmlns="">
        <dgm:pt modelId="{19B7B972-716C-4566-9B76-078AA742C7B8}">
          <dgm:prSet/>
          <dgm:spPr/>
          <dgm:t>
            <a:bodyPr/>
            <a:lstStyle/>
            <a:p>
              <a:pPr rtl="0"/>
              <a:r>
                <a:rPr lang="es-ES" i="0" smtClean="0"/>
                <a:t>〖〖</a:t>
              </a:r>
              <a:r>
                <a:rPr lang="es-ES" b="0" i="0"/>
                <a:t>∀ 𝑥∈</a:t>
              </a:r>
              <a:r>
                <a:rPr lang="es-ES" i="0"/>
                <a:t>𝐵〗_1⋂𝐵</a:t>
              </a:r>
              <a:r>
                <a:rPr lang="es-ES" i="0" smtClean="0"/>
                <a:t>〗_</a:t>
              </a:r>
              <a:r>
                <a:rPr lang="es-ES" b="0" i="0"/>
                <a:t>2   〖∃ 𝐵〗_3∈𝐵:𝐵_3⊂𝐵_1⋂𝐵_2  &amp; 𝑥∈𝐵_3</a:t>
              </a:r>
              <a:endParaRPr lang="es-ES"/>
            </a:p>
          </dgm:t>
        </dgm:pt>
      </mc:Fallback>
    </mc:AlternateContent>
    <dgm:pt modelId="{CA101D86-1745-4AA2-92BB-6241B03CEA2E}" type="parTrans" cxnId="{F19E496A-E8DC-428B-93FB-E2A112C11879}">
      <dgm:prSet/>
      <dgm:spPr/>
      <dgm:t>
        <a:bodyPr/>
        <a:lstStyle/>
        <a:p>
          <a:endParaRPr lang="es-ES"/>
        </a:p>
      </dgm:t>
    </dgm:pt>
    <dgm:pt modelId="{C3C4BA0A-BA49-4B9F-9994-FF321D2F9168}" type="sibTrans" cxnId="{F19E496A-E8DC-428B-93FB-E2A112C11879}">
      <dgm:prSet/>
      <dgm:spPr/>
      <dgm:t>
        <a:bodyPr/>
        <a:lstStyle/>
        <a:p>
          <a:endParaRPr lang="es-ES"/>
        </a:p>
      </dgm:t>
    </dgm:pt>
    <dgm:pt modelId="{5BDC1D72-0373-41C1-A55D-8D8977366A23}">
      <dgm:prSet/>
      <dgm:spPr/>
      <dgm:t>
        <a:bodyPr/>
        <a:lstStyle/>
        <a:p>
          <a:pPr rtl="0"/>
          <a:r>
            <a:rPr lang="es-ES" dirty="0" smtClean="0"/>
            <a:t>Si un punto está en la intersección de dos elementos, hay un elemento de la base en la intersección que contiene este punto</a:t>
          </a:r>
          <a:endParaRPr lang="es-ES" dirty="0"/>
        </a:p>
      </dgm:t>
    </dgm:pt>
    <dgm:pt modelId="{3597952D-4B4B-4782-9D60-9BD67DC43E62}" type="parTrans" cxnId="{7B4725B5-FF81-40E4-8CD2-C621CA4AEB30}">
      <dgm:prSet/>
      <dgm:spPr/>
      <dgm:t>
        <a:bodyPr/>
        <a:lstStyle/>
        <a:p>
          <a:endParaRPr lang="es-ES"/>
        </a:p>
      </dgm:t>
    </dgm:pt>
    <dgm:pt modelId="{A4B3A51F-EE15-4765-A7A8-A73149145984}" type="sibTrans" cxnId="{7B4725B5-FF81-40E4-8CD2-C621CA4AEB30}">
      <dgm:prSet/>
      <dgm:spPr/>
      <dgm:t>
        <a:bodyPr/>
        <a:lstStyle/>
        <a:p>
          <a:endParaRPr lang="es-ES"/>
        </a:p>
      </dgm:t>
    </dgm:pt>
    <dgm:pt modelId="{8D599A65-7618-4C9A-AA73-327A52AD2E14}" type="pres">
      <dgm:prSet presAssocID="{997A1F28-3254-4FB0-A3EC-9363AF9D506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D7ABF932-1BA2-4FFA-AD2F-069C9232573B}" type="pres">
      <dgm:prSet presAssocID="{C4A863DF-6897-48AD-BE84-76F5003D217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D29777F-D7D2-478A-A6BA-898F27B6AB4A}" type="pres">
      <dgm:prSet presAssocID="{C4A863DF-6897-48AD-BE84-76F5003D217C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EEBF9EA-D8AD-4EF7-A408-E9865711E672}" type="pres">
      <dgm:prSet presAssocID="{B21C13EF-FFF7-41DE-8582-A1C93B1DEFAE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DD23A11-BCFE-483F-890C-BBF70760A35B}" type="pres">
      <dgm:prSet presAssocID="{B21C13EF-FFF7-41DE-8582-A1C93B1DEFAE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5759737-36C9-4791-B53F-C5931500E448}" type="pres">
      <dgm:prSet presAssocID="{5BDC1D72-0373-41C1-A55D-8D8977366A23}" presName="parentText" presStyleLbl="node1" presStyleIdx="2" presStyleCnt="3" custScaleY="124517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6485A0CC-A0C8-4C4C-A62A-7400725333D9}" type="presOf" srcId="{19B7B972-716C-4566-9B76-078AA742C7B8}" destId="{CDD23A11-BCFE-483F-890C-BBF70760A35B}" srcOrd="0" destOrd="0" presId="urn:microsoft.com/office/officeart/2005/8/layout/vList2"/>
    <dgm:cxn modelId="{B6962052-D817-4579-9EEA-52FF1025147D}" type="presOf" srcId="{947EF5FE-2476-4D76-910E-BD06810D10CC}" destId="{AD29777F-D7D2-478A-A6BA-898F27B6AB4A}" srcOrd="0" destOrd="0" presId="urn:microsoft.com/office/officeart/2005/8/layout/vList2"/>
    <dgm:cxn modelId="{15E58D85-50C5-4DD0-A1A7-D8B7830C7274}" srcId="{997A1F28-3254-4FB0-A3EC-9363AF9D5068}" destId="{C4A863DF-6897-48AD-BE84-76F5003D217C}" srcOrd="0" destOrd="0" parTransId="{D6668BAB-5AF0-4E33-BE59-B983A0AF1C7D}" sibTransId="{53102D9E-EC21-4340-8609-FE8167198D7E}"/>
    <dgm:cxn modelId="{5B76A0D3-FE37-4A5E-B753-2F8F9E9B7994}" type="presOf" srcId="{997A1F28-3254-4FB0-A3EC-9363AF9D5068}" destId="{8D599A65-7618-4C9A-AA73-327A52AD2E14}" srcOrd="0" destOrd="0" presId="urn:microsoft.com/office/officeart/2005/8/layout/vList2"/>
    <dgm:cxn modelId="{7C30026A-4F86-4AE2-A4A2-A215268E0084}" type="presOf" srcId="{B21C13EF-FFF7-41DE-8582-A1C93B1DEFAE}" destId="{0EEBF9EA-D8AD-4EF7-A408-E9865711E672}" srcOrd="0" destOrd="0" presId="urn:microsoft.com/office/officeart/2005/8/layout/vList2"/>
    <dgm:cxn modelId="{DCF3606C-A2CD-487E-92D4-247A171CE566}" srcId="{997A1F28-3254-4FB0-A3EC-9363AF9D5068}" destId="{B21C13EF-FFF7-41DE-8582-A1C93B1DEFAE}" srcOrd="1" destOrd="0" parTransId="{F2A8317E-F0D2-4B1A-8E64-5992305D19BB}" sibTransId="{09AB39A9-1A2D-4EBE-8BEC-1636F0315BE6}"/>
    <dgm:cxn modelId="{F19E496A-E8DC-428B-93FB-E2A112C11879}" srcId="{B21C13EF-FFF7-41DE-8582-A1C93B1DEFAE}" destId="{19B7B972-716C-4566-9B76-078AA742C7B8}" srcOrd="0" destOrd="0" parTransId="{CA101D86-1745-4AA2-92BB-6241B03CEA2E}" sibTransId="{C3C4BA0A-BA49-4B9F-9994-FF321D2F9168}"/>
    <dgm:cxn modelId="{0B5C69C5-FE5B-4F23-B4B1-AAB65E602BFB}" type="presOf" srcId="{5BDC1D72-0373-41C1-A55D-8D8977366A23}" destId="{25759737-36C9-4791-B53F-C5931500E448}" srcOrd="0" destOrd="0" presId="urn:microsoft.com/office/officeart/2005/8/layout/vList2"/>
    <dgm:cxn modelId="{C2B0B8C5-142A-4A4E-8E4E-450881E44105}" srcId="{C4A863DF-6897-48AD-BE84-76F5003D217C}" destId="{947EF5FE-2476-4D76-910E-BD06810D10CC}" srcOrd="0" destOrd="0" parTransId="{A01E40BD-467B-476A-B29C-9B1087F2B3B1}" sibTransId="{FE3C340A-7C0F-471E-BB3A-5E52E39F4890}"/>
    <dgm:cxn modelId="{F2DC1806-B5CF-446F-A358-9BC94FB507C5}" type="presOf" srcId="{C4A863DF-6897-48AD-BE84-76F5003D217C}" destId="{D7ABF932-1BA2-4FFA-AD2F-069C9232573B}" srcOrd="0" destOrd="0" presId="urn:microsoft.com/office/officeart/2005/8/layout/vList2"/>
    <dgm:cxn modelId="{7B4725B5-FF81-40E4-8CD2-C621CA4AEB30}" srcId="{997A1F28-3254-4FB0-A3EC-9363AF9D5068}" destId="{5BDC1D72-0373-41C1-A55D-8D8977366A23}" srcOrd="2" destOrd="0" parTransId="{3597952D-4B4B-4782-9D60-9BD67DC43E62}" sibTransId="{A4B3A51F-EE15-4765-A7A8-A73149145984}"/>
    <dgm:cxn modelId="{A229C508-CBA3-4466-940C-969443B0C14A}" type="presParOf" srcId="{8D599A65-7618-4C9A-AA73-327A52AD2E14}" destId="{D7ABF932-1BA2-4FFA-AD2F-069C9232573B}" srcOrd="0" destOrd="0" presId="urn:microsoft.com/office/officeart/2005/8/layout/vList2"/>
    <dgm:cxn modelId="{77CD494F-D0E1-4394-B97B-37D963DC8629}" type="presParOf" srcId="{8D599A65-7618-4C9A-AA73-327A52AD2E14}" destId="{AD29777F-D7D2-478A-A6BA-898F27B6AB4A}" srcOrd="1" destOrd="0" presId="urn:microsoft.com/office/officeart/2005/8/layout/vList2"/>
    <dgm:cxn modelId="{38F8A072-B11A-4E31-A28C-EF202EAD36D2}" type="presParOf" srcId="{8D599A65-7618-4C9A-AA73-327A52AD2E14}" destId="{0EEBF9EA-D8AD-4EF7-A408-E9865711E672}" srcOrd="2" destOrd="0" presId="urn:microsoft.com/office/officeart/2005/8/layout/vList2"/>
    <dgm:cxn modelId="{95CF1693-04A9-47F5-8862-D7F605A033A9}" type="presParOf" srcId="{8D599A65-7618-4C9A-AA73-327A52AD2E14}" destId="{CDD23A11-BCFE-483F-890C-BBF70760A35B}" srcOrd="3" destOrd="0" presId="urn:microsoft.com/office/officeart/2005/8/layout/vList2"/>
    <dgm:cxn modelId="{BFCB54C7-0B36-441D-AEA4-8E9BA637D9BF}" type="presParOf" srcId="{8D599A65-7618-4C9A-AA73-327A52AD2E14}" destId="{25759737-36C9-4791-B53F-C5931500E44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97A1F28-3254-4FB0-A3EC-9363AF9D506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C4A863DF-6897-48AD-BE84-76F5003D217C}">
      <dgm:prSet/>
      <dgm:spPr>
        <a:blipFill rotWithShape="0">
          <a:blip xmlns:r="http://schemas.openxmlformats.org/officeDocument/2006/relationships" r:embed="rId1"/>
          <a:stretch>
            <a:fillRect l="-353" b="-2027"/>
          </a:stretch>
        </a:blipFill>
      </dgm:spPr>
      <dgm:t>
        <a:bodyPr/>
        <a:lstStyle/>
        <a:p>
          <a:r>
            <a:rPr lang="es-ES">
              <a:noFill/>
            </a:rPr>
            <a:t> </a:t>
          </a:r>
        </a:p>
      </dgm:t>
    </dgm:pt>
    <dgm:pt modelId="{D6668BAB-5AF0-4E33-BE59-B983A0AF1C7D}" type="parTrans" cxnId="{15E58D85-50C5-4DD0-A1A7-D8B7830C7274}">
      <dgm:prSet/>
      <dgm:spPr/>
      <dgm:t>
        <a:bodyPr/>
        <a:lstStyle/>
        <a:p>
          <a:endParaRPr lang="es-ES"/>
        </a:p>
      </dgm:t>
    </dgm:pt>
    <dgm:pt modelId="{53102D9E-EC21-4340-8609-FE8167198D7E}" type="sibTrans" cxnId="{15E58D85-50C5-4DD0-A1A7-D8B7830C7274}">
      <dgm:prSet/>
      <dgm:spPr/>
      <dgm:t>
        <a:bodyPr/>
        <a:lstStyle/>
        <a:p>
          <a:endParaRPr lang="es-ES"/>
        </a:p>
      </dgm:t>
    </dgm:pt>
    <dgm:pt modelId="{947EF5FE-2476-4D76-910E-BD06810D10CC}">
      <dgm:prSet/>
      <dgm:spPr>
        <a:blipFill rotWithShape="0">
          <a:blip xmlns:r="http://schemas.openxmlformats.org/officeDocument/2006/relationships" r:embed="rId2"/>
          <a:stretch>
            <a:fillRect t="-17460" b="-6349"/>
          </a:stretch>
        </a:blipFill>
      </dgm:spPr>
      <dgm:t>
        <a:bodyPr/>
        <a:lstStyle/>
        <a:p>
          <a:r>
            <a:rPr lang="es-ES">
              <a:noFill/>
            </a:rPr>
            <a:t> </a:t>
          </a:r>
        </a:p>
      </dgm:t>
    </dgm:pt>
    <dgm:pt modelId="{A01E40BD-467B-476A-B29C-9B1087F2B3B1}" type="parTrans" cxnId="{C2B0B8C5-142A-4A4E-8E4E-450881E44105}">
      <dgm:prSet/>
      <dgm:spPr/>
      <dgm:t>
        <a:bodyPr/>
        <a:lstStyle/>
        <a:p>
          <a:endParaRPr lang="es-ES"/>
        </a:p>
      </dgm:t>
    </dgm:pt>
    <dgm:pt modelId="{FE3C340A-7C0F-471E-BB3A-5E52E39F4890}" type="sibTrans" cxnId="{C2B0B8C5-142A-4A4E-8E4E-450881E44105}">
      <dgm:prSet/>
      <dgm:spPr/>
      <dgm:t>
        <a:bodyPr/>
        <a:lstStyle/>
        <a:p>
          <a:endParaRPr lang="es-ES"/>
        </a:p>
      </dgm:t>
    </dgm:pt>
    <dgm:pt modelId="{B21C13EF-FFF7-41DE-8582-A1C93B1DEFAE}">
      <dgm:prSet/>
      <dgm:spPr/>
      <dgm:t>
        <a:bodyPr/>
        <a:lstStyle/>
        <a:p>
          <a:pPr rtl="0"/>
          <a:r>
            <a:rPr lang="es-ES" b="0" i="1" smtClean="0"/>
            <a:t>Cada punto de X está en algún elemento de la base</a:t>
          </a:r>
          <a:endParaRPr lang="es-ES"/>
        </a:p>
      </dgm:t>
    </dgm:pt>
    <dgm:pt modelId="{F2A8317E-F0D2-4B1A-8E64-5992305D19BB}" type="parTrans" cxnId="{DCF3606C-A2CD-487E-92D4-247A171CE566}">
      <dgm:prSet/>
      <dgm:spPr/>
      <dgm:t>
        <a:bodyPr/>
        <a:lstStyle/>
        <a:p>
          <a:endParaRPr lang="es-ES"/>
        </a:p>
      </dgm:t>
    </dgm:pt>
    <dgm:pt modelId="{09AB39A9-1A2D-4EBE-8BEC-1636F0315BE6}" type="sibTrans" cxnId="{DCF3606C-A2CD-487E-92D4-247A171CE566}">
      <dgm:prSet/>
      <dgm:spPr/>
      <dgm:t>
        <a:bodyPr/>
        <a:lstStyle/>
        <a:p>
          <a:endParaRPr lang="es-ES"/>
        </a:p>
      </dgm:t>
    </dgm:pt>
    <dgm:pt modelId="{19B7B972-716C-4566-9B76-078AA742C7B8}">
      <dgm:prSet/>
      <dgm:spPr>
        <a:blipFill rotWithShape="0">
          <a:blip xmlns:r="http://schemas.openxmlformats.org/officeDocument/2006/relationships" r:embed="rId3"/>
          <a:stretch>
            <a:fillRect t="-19355" b="-6452"/>
          </a:stretch>
        </a:blipFill>
      </dgm:spPr>
      <dgm:t>
        <a:bodyPr/>
        <a:lstStyle/>
        <a:p>
          <a:r>
            <a:rPr lang="es-ES">
              <a:noFill/>
            </a:rPr>
            <a:t> </a:t>
          </a:r>
        </a:p>
      </dgm:t>
    </dgm:pt>
    <dgm:pt modelId="{CA101D86-1745-4AA2-92BB-6241B03CEA2E}" type="parTrans" cxnId="{F19E496A-E8DC-428B-93FB-E2A112C11879}">
      <dgm:prSet/>
      <dgm:spPr/>
      <dgm:t>
        <a:bodyPr/>
        <a:lstStyle/>
        <a:p>
          <a:endParaRPr lang="es-ES"/>
        </a:p>
      </dgm:t>
    </dgm:pt>
    <dgm:pt modelId="{C3C4BA0A-BA49-4B9F-9994-FF321D2F9168}" type="sibTrans" cxnId="{F19E496A-E8DC-428B-93FB-E2A112C11879}">
      <dgm:prSet/>
      <dgm:spPr/>
      <dgm:t>
        <a:bodyPr/>
        <a:lstStyle/>
        <a:p>
          <a:endParaRPr lang="es-ES"/>
        </a:p>
      </dgm:t>
    </dgm:pt>
    <dgm:pt modelId="{5BDC1D72-0373-41C1-A55D-8D8977366A23}">
      <dgm:prSet/>
      <dgm:spPr/>
      <dgm:t>
        <a:bodyPr/>
        <a:lstStyle/>
        <a:p>
          <a:pPr rtl="0"/>
          <a:r>
            <a:rPr lang="es-ES" dirty="0" smtClean="0"/>
            <a:t>Si un punto está en la intersección de dos elementos, hay un </a:t>
          </a:r>
          <a:r>
            <a:rPr lang="es-ES" dirty="0" smtClean="0"/>
            <a:t>elemento de la base en </a:t>
          </a:r>
          <a:r>
            <a:rPr lang="es-ES" dirty="0" smtClean="0"/>
            <a:t>la intersección que contiene este punto</a:t>
          </a:r>
          <a:endParaRPr lang="es-ES" dirty="0"/>
        </a:p>
      </dgm:t>
    </dgm:pt>
    <dgm:pt modelId="{3597952D-4B4B-4782-9D60-9BD67DC43E62}" type="parTrans" cxnId="{7B4725B5-FF81-40E4-8CD2-C621CA4AEB30}">
      <dgm:prSet/>
      <dgm:spPr/>
      <dgm:t>
        <a:bodyPr/>
        <a:lstStyle/>
        <a:p>
          <a:endParaRPr lang="es-ES"/>
        </a:p>
      </dgm:t>
    </dgm:pt>
    <dgm:pt modelId="{A4B3A51F-EE15-4765-A7A8-A73149145984}" type="sibTrans" cxnId="{7B4725B5-FF81-40E4-8CD2-C621CA4AEB30}">
      <dgm:prSet/>
      <dgm:spPr/>
      <dgm:t>
        <a:bodyPr/>
        <a:lstStyle/>
        <a:p>
          <a:endParaRPr lang="es-ES"/>
        </a:p>
      </dgm:t>
    </dgm:pt>
    <dgm:pt modelId="{8D599A65-7618-4C9A-AA73-327A52AD2E14}" type="pres">
      <dgm:prSet presAssocID="{997A1F28-3254-4FB0-A3EC-9363AF9D506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D7ABF932-1BA2-4FFA-AD2F-069C9232573B}" type="pres">
      <dgm:prSet presAssocID="{C4A863DF-6897-48AD-BE84-76F5003D217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D29777F-D7D2-478A-A6BA-898F27B6AB4A}" type="pres">
      <dgm:prSet presAssocID="{C4A863DF-6897-48AD-BE84-76F5003D217C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EEBF9EA-D8AD-4EF7-A408-E9865711E672}" type="pres">
      <dgm:prSet presAssocID="{B21C13EF-FFF7-41DE-8582-A1C93B1DEFAE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DD23A11-BCFE-483F-890C-BBF70760A35B}" type="pres">
      <dgm:prSet presAssocID="{B21C13EF-FFF7-41DE-8582-A1C93B1DEFAE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5759737-36C9-4791-B53F-C5931500E448}" type="pres">
      <dgm:prSet presAssocID="{5BDC1D72-0373-41C1-A55D-8D8977366A23}" presName="parentText" presStyleLbl="node1" presStyleIdx="2" presStyleCnt="3" custScaleY="124517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6485A0CC-A0C8-4C4C-A62A-7400725333D9}" type="presOf" srcId="{19B7B972-716C-4566-9B76-078AA742C7B8}" destId="{CDD23A11-BCFE-483F-890C-BBF70760A35B}" srcOrd="0" destOrd="0" presId="urn:microsoft.com/office/officeart/2005/8/layout/vList2"/>
    <dgm:cxn modelId="{B6962052-D817-4579-9EEA-52FF1025147D}" type="presOf" srcId="{947EF5FE-2476-4D76-910E-BD06810D10CC}" destId="{AD29777F-D7D2-478A-A6BA-898F27B6AB4A}" srcOrd="0" destOrd="0" presId="urn:microsoft.com/office/officeart/2005/8/layout/vList2"/>
    <dgm:cxn modelId="{15E58D85-50C5-4DD0-A1A7-D8B7830C7274}" srcId="{997A1F28-3254-4FB0-A3EC-9363AF9D5068}" destId="{C4A863DF-6897-48AD-BE84-76F5003D217C}" srcOrd="0" destOrd="0" parTransId="{D6668BAB-5AF0-4E33-BE59-B983A0AF1C7D}" sibTransId="{53102D9E-EC21-4340-8609-FE8167198D7E}"/>
    <dgm:cxn modelId="{5B76A0D3-FE37-4A5E-B753-2F8F9E9B7994}" type="presOf" srcId="{997A1F28-3254-4FB0-A3EC-9363AF9D5068}" destId="{8D599A65-7618-4C9A-AA73-327A52AD2E14}" srcOrd="0" destOrd="0" presId="urn:microsoft.com/office/officeart/2005/8/layout/vList2"/>
    <dgm:cxn modelId="{7C30026A-4F86-4AE2-A4A2-A215268E0084}" type="presOf" srcId="{B21C13EF-FFF7-41DE-8582-A1C93B1DEFAE}" destId="{0EEBF9EA-D8AD-4EF7-A408-E9865711E672}" srcOrd="0" destOrd="0" presId="urn:microsoft.com/office/officeart/2005/8/layout/vList2"/>
    <dgm:cxn modelId="{DCF3606C-A2CD-487E-92D4-247A171CE566}" srcId="{997A1F28-3254-4FB0-A3EC-9363AF9D5068}" destId="{B21C13EF-FFF7-41DE-8582-A1C93B1DEFAE}" srcOrd="1" destOrd="0" parTransId="{F2A8317E-F0D2-4B1A-8E64-5992305D19BB}" sibTransId="{09AB39A9-1A2D-4EBE-8BEC-1636F0315BE6}"/>
    <dgm:cxn modelId="{F19E496A-E8DC-428B-93FB-E2A112C11879}" srcId="{B21C13EF-FFF7-41DE-8582-A1C93B1DEFAE}" destId="{19B7B972-716C-4566-9B76-078AA742C7B8}" srcOrd="0" destOrd="0" parTransId="{CA101D86-1745-4AA2-92BB-6241B03CEA2E}" sibTransId="{C3C4BA0A-BA49-4B9F-9994-FF321D2F9168}"/>
    <dgm:cxn modelId="{0B5C69C5-FE5B-4F23-B4B1-AAB65E602BFB}" type="presOf" srcId="{5BDC1D72-0373-41C1-A55D-8D8977366A23}" destId="{25759737-36C9-4791-B53F-C5931500E448}" srcOrd="0" destOrd="0" presId="urn:microsoft.com/office/officeart/2005/8/layout/vList2"/>
    <dgm:cxn modelId="{C2B0B8C5-142A-4A4E-8E4E-450881E44105}" srcId="{C4A863DF-6897-48AD-BE84-76F5003D217C}" destId="{947EF5FE-2476-4D76-910E-BD06810D10CC}" srcOrd="0" destOrd="0" parTransId="{A01E40BD-467B-476A-B29C-9B1087F2B3B1}" sibTransId="{FE3C340A-7C0F-471E-BB3A-5E52E39F4890}"/>
    <dgm:cxn modelId="{F2DC1806-B5CF-446F-A358-9BC94FB507C5}" type="presOf" srcId="{C4A863DF-6897-48AD-BE84-76F5003D217C}" destId="{D7ABF932-1BA2-4FFA-AD2F-069C9232573B}" srcOrd="0" destOrd="0" presId="urn:microsoft.com/office/officeart/2005/8/layout/vList2"/>
    <dgm:cxn modelId="{7B4725B5-FF81-40E4-8CD2-C621CA4AEB30}" srcId="{997A1F28-3254-4FB0-A3EC-9363AF9D5068}" destId="{5BDC1D72-0373-41C1-A55D-8D8977366A23}" srcOrd="2" destOrd="0" parTransId="{3597952D-4B4B-4782-9D60-9BD67DC43E62}" sibTransId="{A4B3A51F-EE15-4765-A7A8-A73149145984}"/>
    <dgm:cxn modelId="{A229C508-CBA3-4466-940C-969443B0C14A}" type="presParOf" srcId="{8D599A65-7618-4C9A-AA73-327A52AD2E14}" destId="{D7ABF932-1BA2-4FFA-AD2F-069C9232573B}" srcOrd="0" destOrd="0" presId="urn:microsoft.com/office/officeart/2005/8/layout/vList2"/>
    <dgm:cxn modelId="{77CD494F-D0E1-4394-B97B-37D963DC8629}" type="presParOf" srcId="{8D599A65-7618-4C9A-AA73-327A52AD2E14}" destId="{AD29777F-D7D2-478A-A6BA-898F27B6AB4A}" srcOrd="1" destOrd="0" presId="urn:microsoft.com/office/officeart/2005/8/layout/vList2"/>
    <dgm:cxn modelId="{38F8A072-B11A-4E31-A28C-EF202EAD36D2}" type="presParOf" srcId="{8D599A65-7618-4C9A-AA73-327A52AD2E14}" destId="{0EEBF9EA-D8AD-4EF7-A408-E9865711E672}" srcOrd="2" destOrd="0" presId="urn:microsoft.com/office/officeart/2005/8/layout/vList2"/>
    <dgm:cxn modelId="{95CF1693-04A9-47F5-8862-D7F605A033A9}" type="presParOf" srcId="{8D599A65-7618-4C9A-AA73-327A52AD2E14}" destId="{CDD23A11-BCFE-483F-890C-BBF70760A35B}" srcOrd="3" destOrd="0" presId="urn:microsoft.com/office/officeart/2005/8/layout/vList2"/>
    <dgm:cxn modelId="{BFCB54C7-0B36-441D-AEA4-8E9BA637D9BF}" type="presParOf" srcId="{8D599A65-7618-4C9A-AA73-327A52AD2E14}" destId="{25759737-36C9-4791-B53F-C5931500E44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9A3C45A-9A6C-484E-9015-7A8C4238A5C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mc:AlternateContent xmlns:mc="http://schemas.openxmlformats.org/markup-compatibility/2006" xmlns:a14="http://schemas.microsoft.com/office/drawing/2010/main">
      <mc:Choice Requires="a14">
        <dgm:pt modelId="{0090D18A-C67F-4B87-9A9A-1F43594EB97D}">
          <dgm:prSet custT="1"/>
          <dgm:spPr/>
          <dgm:t>
            <a:bodyPr/>
            <a:lstStyle/>
            <a:p>
              <a:pPr rtl="0"/>
              <a:r>
                <a:rPr lang="es-ES" sz="2700" b="1" dirty="0" smtClean="0"/>
                <a:t>| Definición</a:t>
              </a:r>
              <a:r>
                <a:rPr lang="es-ES" sz="2700" dirty="0" smtClean="0"/>
                <a:t>. La topología </a:t>
              </a:r>
              <a14:m>
                <m:oMath xmlns:m="http://schemas.openxmlformats.org/officeDocument/2006/math">
                  <m:r>
                    <a:rPr lang="es-ES" sz="2700" i="1">
                      <a:latin typeface="Cambria Math" panose="02040503050406030204" pitchFamily="18" charset="0"/>
                    </a:rPr>
                    <m:t>𝑇</m:t>
                  </m:r>
                  <m:r>
                    <a:rPr lang="es-ES" sz="2700" i="1">
                      <a:latin typeface="Cambria Math" panose="02040503050406030204" pitchFamily="18" charset="0"/>
                    </a:rPr>
                    <m:t>′</m:t>
                  </m:r>
                </m:oMath>
              </a14:m>
              <a:r>
                <a:rPr lang="es-ES" sz="2700" dirty="0"/>
                <a:t> se llama </a:t>
              </a:r>
              <a:r>
                <a:rPr lang="es-ES" sz="2700" b="1" dirty="0"/>
                <a:t>más fina </a:t>
              </a:r>
              <a:r>
                <a:rPr lang="es-ES" sz="2700" dirty="0"/>
                <a:t>que </a:t>
              </a:r>
              <a14:m>
                <m:oMath xmlns:m="http://schemas.openxmlformats.org/officeDocument/2006/math">
                  <m:r>
                    <a:rPr lang="es-ES" sz="2700" i="1">
                      <a:latin typeface="Cambria Math" panose="02040503050406030204" pitchFamily="18" charset="0"/>
                    </a:rPr>
                    <m:t>𝑇</m:t>
                  </m:r>
                </m:oMath>
              </a14:m>
              <a:r>
                <a:rPr lang="es-ES" sz="2700" dirty="0"/>
                <a:t> si </a:t>
              </a:r>
              <a14:m>
                <m:oMath xmlns:m="http://schemas.openxmlformats.org/officeDocument/2006/math">
                  <m:r>
                    <a:rPr lang="es-ES" sz="2700" b="0" i="1">
                      <a:latin typeface="Cambria Math" panose="02040503050406030204" pitchFamily="18" charset="0"/>
                    </a:rPr>
                    <m:t>𝑇</m:t>
                  </m:r>
                  <m:r>
                    <a:rPr lang="es-ES" sz="2700" b="0" i="1">
                      <a:latin typeface="Cambria Math" panose="02040503050406030204" pitchFamily="18" charset="0"/>
                    </a:rPr>
                    <m:t>⊂</m:t>
                  </m:r>
                  <m:r>
                    <a:rPr lang="es-ES" sz="2700" b="0" i="1">
                      <a:latin typeface="Cambria Math" panose="02040503050406030204" pitchFamily="18" charset="0"/>
                    </a:rPr>
                    <m:t>𝑇</m:t>
                  </m:r>
                  <m:r>
                    <a:rPr lang="es-ES" sz="2700" b="0" i="1">
                      <a:latin typeface="Cambria Math" panose="02040503050406030204" pitchFamily="18" charset="0"/>
                    </a:rPr>
                    <m:t>′</m:t>
                  </m:r>
                </m:oMath>
              </a14:m>
              <a:endParaRPr lang="es-ES" sz="2700" dirty="0"/>
            </a:p>
          </dgm:t>
        </dgm:pt>
      </mc:Choice>
      <mc:Fallback xmlns="">
        <dgm:pt modelId="{0090D18A-C67F-4B87-9A9A-1F43594EB97D}">
          <dgm:prSet custT="1"/>
          <dgm:spPr/>
          <dgm:t>
            <a:bodyPr/>
            <a:lstStyle/>
            <a:p>
              <a:pPr rtl="0"/>
              <a:r>
                <a:rPr lang="es-ES" sz="2700" b="1" dirty="0" smtClean="0"/>
                <a:t>| Definición</a:t>
              </a:r>
              <a:r>
                <a:rPr lang="es-ES" sz="2700" dirty="0" smtClean="0"/>
                <a:t>. La topología </a:t>
              </a:r>
              <a:r>
                <a:rPr lang="es-ES" sz="2700" i="0"/>
                <a:t>𝑇′</a:t>
              </a:r>
              <a:r>
                <a:rPr lang="es-ES" sz="2700" dirty="0"/>
                <a:t> se llama </a:t>
              </a:r>
              <a:r>
                <a:rPr lang="es-ES" sz="2700" b="1" dirty="0"/>
                <a:t>más fina </a:t>
              </a:r>
              <a:r>
                <a:rPr lang="es-ES" sz="2700" dirty="0"/>
                <a:t>que </a:t>
              </a:r>
              <a:r>
                <a:rPr lang="es-ES" sz="2700" i="0"/>
                <a:t>𝑇</a:t>
              </a:r>
              <a:r>
                <a:rPr lang="es-ES" sz="2700" dirty="0"/>
                <a:t> si </a:t>
              </a:r>
              <a:r>
                <a:rPr lang="es-ES" sz="2700" b="0" i="0"/>
                <a:t>𝑇⊂𝑇′</a:t>
              </a:r>
              <a:endParaRPr lang="es-ES" sz="2700" dirty="0"/>
            </a:p>
          </dgm:t>
        </dgm:pt>
      </mc:Fallback>
    </mc:AlternateContent>
    <dgm:pt modelId="{15083E0B-B838-4030-93A3-D1526C169F25}" type="parTrans" cxnId="{34ED45F2-7E90-4205-A6B3-08AD4F55716C}">
      <dgm:prSet/>
      <dgm:spPr/>
      <dgm:t>
        <a:bodyPr/>
        <a:lstStyle/>
        <a:p>
          <a:endParaRPr lang="es-ES"/>
        </a:p>
      </dgm:t>
    </dgm:pt>
    <dgm:pt modelId="{FDD205B9-6DF7-4046-920E-8F6A92CC9A7C}" type="sibTrans" cxnId="{34ED45F2-7E90-4205-A6B3-08AD4F55716C}">
      <dgm:prSet/>
      <dgm:spPr/>
      <dgm:t>
        <a:bodyPr/>
        <a:lstStyle/>
        <a:p>
          <a:endParaRPr lang="es-ES"/>
        </a:p>
      </dgm:t>
    </dgm:pt>
    <mc:AlternateContent xmlns:mc="http://schemas.openxmlformats.org/markup-compatibility/2006" xmlns:a14="http://schemas.microsoft.com/office/drawing/2010/main">
      <mc:Choice Requires="a14">
        <dgm:pt modelId="{234602AA-D85C-47C3-8785-D6AB6B458C06}">
          <dgm:prSet custT="1"/>
          <dgm:spPr/>
          <dgm:t>
            <a:bodyPr/>
            <a:lstStyle/>
            <a:p>
              <a:pPr rtl="0"/>
              <a:r>
                <a:rPr lang="es-ES" sz="2700" b="1" dirty="0" smtClean="0"/>
                <a:t>Teorema. </a:t>
              </a:r>
              <a14:m>
                <m:oMath xmlns:m="http://schemas.openxmlformats.org/officeDocument/2006/math">
                  <m:r>
                    <a:rPr lang="es-ES" sz="2700" i="1">
                      <a:latin typeface="Cambria Math" panose="02040503050406030204" pitchFamily="18" charset="0"/>
                    </a:rPr>
                    <m:t>𝑇</m:t>
                  </m:r>
                  <m:r>
                    <a:rPr lang="es-ES" sz="2700" i="1">
                      <a:latin typeface="Cambria Math" panose="02040503050406030204" pitchFamily="18" charset="0"/>
                    </a:rPr>
                    <m:t>⊂</m:t>
                  </m:r>
                  <m:r>
                    <a:rPr lang="es-ES" sz="2700" i="1">
                      <a:latin typeface="Cambria Math" panose="02040503050406030204" pitchFamily="18" charset="0"/>
                    </a:rPr>
                    <m:t>𝑇</m:t>
                  </m:r>
                  <m:r>
                    <a:rPr lang="es-ES" sz="2700" i="1">
                      <a:latin typeface="Cambria Math" panose="02040503050406030204" pitchFamily="18" charset="0"/>
                    </a:rPr>
                    <m:t>′</m:t>
                  </m:r>
                </m:oMath>
              </a14:m>
              <a:r>
                <a:rPr lang="es-ES" sz="2700" dirty="0"/>
                <a:t> ⇔</a:t>
              </a:r>
              <a14:m>
                <m:oMath xmlns:m="http://schemas.openxmlformats.org/officeDocument/2006/math">
                  <m:r>
                    <a:rPr lang="es-ES" sz="2700" b="0" i="0" smtClean="0">
                      <a:latin typeface="Cambria Math" panose="02040503050406030204" pitchFamily="18" charset="0"/>
                    </a:rPr>
                    <m:t>  </m:t>
                  </m:r>
                  <m:r>
                    <a:rPr lang="es-ES" sz="2700" b="0" i="1">
                      <a:latin typeface="Cambria Math" panose="02040503050406030204" pitchFamily="18" charset="0"/>
                    </a:rPr>
                    <m:t>∀ </m:t>
                  </m:r>
                  <m:r>
                    <a:rPr lang="es-ES" sz="2700" b="0" i="1">
                      <a:latin typeface="Cambria Math" panose="02040503050406030204" pitchFamily="18" charset="0"/>
                    </a:rPr>
                    <m:t>𝑥</m:t>
                  </m:r>
                  <m:r>
                    <a:rPr lang="es-ES" sz="2700" b="0" i="1">
                      <a:latin typeface="Cambria Math" panose="02040503050406030204" pitchFamily="18" charset="0"/>
                    </a:rPr>
                    <m:t>∈</m:t>
                  </m:r>
                  <m:r>
                    <a:rPr lang="es-ES" sz="2700" b="0" i="1">
                      <a:latin typeface="Cambria Math" panose="02040503050406030204" pitchFamily="18" charset="0"/>
                    </a:rPr>
                    <m:t>𝑋</m:t>
                  </m:r>
                  <m:r>
                    <a:rPr lang="es-ES" sz="2700" b="0" i="1">
                      <a:latin typeface="Cambria Math" panose="02040503050406030204" pitchFamily="18" charset="0"/>
                    </a:rPr>
                    <m:t> ∀ </m:t>
                  </m:r>
                  <m:r>
                    <a:rPr lang="es-ES" sz="2700" b="0" i="1">
                      <a:latin typeface="Cambria Math" panose="02040503050406030204" pitchFamily="18" charset="0"/>
                    </a:rPr>
                    <m:t>𝐵</m:t>
                  </m:r>
                  <m:d>
                    <m:dPr>
                      <m:ctrlPr>
                        <a:rPr lang="es-ES" sz="2700" b="0"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s-ES" sz="2700" b="0" i="1">
                          <a:latin typeface="Cambria Math" panose="02040503050406030204" pitchFamily="18" charset="0"/>
                        </a:rPr>
                        <m:t>𝑥</m:t>
                      </m:r>
                    </m:e>
                  </m:d>
                  <m:r>
                    <a:rPr lang="es-ES" sz="2700" b="0" i="1">
                      <a:latin typeface="Cambria Math" panose="02040503050406030204" pitchFamily="18" charset="0"/>
                    </a:rPr>
                    <m:t>⊂</m:t>
                  </m:r>
                  <m:r>
                    <a:rPr lang="es-ES" sz="2700" b="0" i="1">
                      <a:latin typeface="Cambria Math" panose="02040503050406030204" pitchFamily="18" charset="0"/>
                    </a:rPr>
                    <m:t>𝑇</m:t>
                  </m:r>
                  <m:r>
                    <a:rPr lang="es-ES" sz="2700" b="0" i="1">
                      <a:latin typeface="Cambria Math" panose="02040503050406030204" pitchFamily="18" charset="0"/>
                    </a:rPr>
                    <m:t> </m:t>
                  </m:r>
                </m:oMath>
              </a14:m>
              <a:r>
                <a:rPr lang="es-ES" sz="2700" b="0" i="1" dirty="0" smtClean="0"/>
                <a:t/>
              </a:r>
              <a:br>
                <a:rPr lang="es-ES" sz="2700" b="0" i="1" dirty="0" smtClean="0"/>
              </a:b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s-ES" sz="2700" b="0" i="1">
                        <a:latin typeface="Cambria Math" panose="02040503050406030204" pitchFamily="18" charset="0"/>
                      </a:rPr>
                      <m:t>∃ </m:t>
                    </m:r>
                    <m:sSup>
                      <m:sSupPr>
                        <m:ctrlPr>
                          <a:rPr lang="es-ES" sz="27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700" b="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s-ES" sz="2700" b="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s-ES" sz="27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7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ES" sz="2700" b="0" i="1"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s-ES" sz="27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700" b="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s-ES" sz="2700" b="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s-ES" sz="2700" b="0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s-ES" sz="27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700" b="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s-ES" sz="2700" b="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s-ES" sz="27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7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ES" sz="2700" b="0" i="1">
                        <a:latin typeface="Cambria Math" panose="02040503050406030204" pitchFamily="18" charset="0"/>
                      </a:rPr>
                      <m:t>⊂</m:t>
                    </m:r>
                    <m:r>
                      <a:rPr lang="es-ES" sz="2700" b="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ES" sz="27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27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700" b="0" i="1"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lang="es-ES" sz="2700" dirty="0"/>
            </a:p>
          </dgm:t>
        </dgm:pt>
      </mc:Choice>
      <mc:Fallback xmlns="">
        <dgm:pt modelId="{234602AA-D85C-47C3-8785-D6AB6B458C06}">
          <dgm:prSet custT="1"/>
          <dgm:spPr/>
          <dgm:t>
            <a:bodyPr/>
            <a:lstStyle/>
            <a:p>
              <a:pPr rtl="0"/>
              <a:r>
                <a:rPr lang="es-ES" sz="2700" b="1" dirty="0" smtClean="0"/>
                <a:t>Teorema. </a:t>
              </a:r>
              <a:r>
                <a:rPr lang="es-ES" sz="2700" i="0"/>
                <a:t>𝑇⊂𝑇′</a:t>
              </a:r>
              <a:r>
                <a:rPr lang="es-ES" sz="2700" dirty="0"/>
                <a:t> ⇔</a:t>
              </a:r>
              <a:r>
                <a:rPr lang="es-ES" sz="2700" b="0" i="0" smtClean="0">
                  <a:latin typeface="Cambria Math" panose="02040503050406030204" pitchFamily="18" charset="0"/>
                </a:rPr>
                <a:t>  </a:t>
              </a:r>
              <a:r>
                <a:rPr lang="es-ES" sz="2700" b="0" i="0"/>
                <a:t>∀ 𝑥∈𝑋 ∀ 𝐵(𝑥)⊂𝑇 </a:t>
              </a:r>
              <a:r>
                <a:rPr lang="es-ES" sz="2700" b="0" i="1" dirty="0" smtClean="0"/>
                <a:t/>
              </a:r>
              <a:br>
                <a:rPr lang="es-ES" sz="2700" b="0" i="1" dirty="0" smtClean="0"/>
              </a:br>
              <a:r>
                <a:rPr lang="es-ES" sz="2700" b="0" i="0"/>
                <a:t>∃ 𝐵^′ (𝑥)⊂𝑇^′:𝐵^′ (𝑥)⊂𝐵(𝑥)</a:t>
              </a:r>
              <a:endParaRPr lang="es-ES" sz="2700" dirty="0"/>
            </a:p>
          </dgm:t>
        </dgm:pt>
      </mc:Fallback>
    </mc:AlternateContent>
    <dgm:pt modelId="{A75064C4-A793-4E64-B127-53CF8CAC3498}" type="parTrans" cxnId="{D0010EAF-B8B2-45D2-8051-88906779A206}">
      <dgm:prSet/>
      <dgm:spPr/>
      <dgm:t>
        <a:bodyPr/>
        <a:lstStyle/>
        <a:p>
          <a:endParaRPr lang="es-ES"/>
        </a:p>
      </dgm:t>
    </dgm:pt>
    <dgm:pt modelId="{331039BB-A942-4038-98C3-F68BC8C17A5A}" type="sibTrans" cxnId="{D0010EAF-B8B2-45D2-8051-88906779A206}">
      <dgm:prSet/>
      <dgm:spPr/>
      <dgm:t>
        <a:bodyPr/>
        <a:lstStyle/>
        <a:p>
          <a:endParaRPr lang="es-ES"/>
        </a:p>
      </dgm:t>
    </dgm:pt>
    <mc:AlternateContent xmlns:mc="http://schemas.openxmlformats.org/markup-compatibility/2006" xmlns:a14="http://schemas.microsoft.com/office/drawing/2010/main">
      <mc:Choice Requires="a14">
        <dgm:pt modelId="{50BB09D8-85F4-47B5-8AB9-C8E1989F3778}">
          <dgm:prSet custT="1"/>
          <dgm:spPr/>
          <dgm:t>
            <a:bodyPr/>
            <a:lstStyle/>
            <a:p>
              <a:pPr rtl="0"/>
              <a:r>
                <a:rPr lang="es-ES" sz="2700" dirty="0" smtClean="0"/>
                <a:t>Es decir, los entornos en </a:t>
              </a:r>
              <a14:m>
                <m:oMath xmlns:m="http://schemas.openxmlformats.org/officeDocument/2006/math">
                  <m:r>
                    <a:rPr lang="es-ES" sz="2700" i="1">
                      <a:latin typeface="Cambria Math" panose="02040503050406030204" pitchFamily="18" charset="0"/>
                    </a:rPr>
                    <m:t>𝑇</m:t>
                  </m:r>
                  <m:r>
                    <a:rPr lang="es-ES" sz="2700" i="1">
                      <a:latin typeface="Cambria Math" panose="02040503050406030204" pitchFamily="18" charset="0"/>
                    </a:rPr>
                    <m:t>′</m:t>
                  </m:r>
                </m:oMath>
              </a14:m>
              <a:r>
                <a:rPr lang="es-ES" sz="2700" dirty="0"/>
                <a:t> son iguales o más estrechos</a:t>
              </a:r>
            </a:p>
          </dgm:t>
        </dgm:pt>
      </mc:Choice>
      <mc:Fallback xmlns="">
        <dgm:pt modelId="{50BB09D8-85F4-47B5-8AB9-C8E1989F3778}">
          <dgm:prSet custT="1"/>
          <dgm:spPr/>
          <dgm:t>
            <a:bodyPr/>
            <a:lstStyle/>
            <a:p>
              <a:pPr rtl="0"/>
              <a:r>
                <a:rPr lang="es-ES" sz="2700" dirty="0" smtClean="0"/>
                <a:t>Es decir, los entornos en </a:t>
              </a:r>
              <a:r>
                <a:rPr lang="es-ES" sz="2700" i="0"/>
                <a:t>𝑇′</a:t>
              </a:r>
              <a:r>
                <a:rPr lang="es-ES" sz="2700" dirty="0"/>
                <a:t> son iguales o más estrechos</a:t>
              </a:r>
            </a:p>
          </dgm:t>
        </dgm:pt>
      </mc:Fallback>
    </mc:AlternateContent>
    <dgm:pt modelId="{63139AC3-FEBB-4DB4-B30B-58B7E7CDC075}" type="parTrans" cxnId="{CED9CACC-5525-4549-87C3-AA3B2B530177}">
      <dgm:prSet/>
      <dgm:spPr/>
      <dgm:t>
        <a:bodyPr/>
        <a:lstStyle/>
        <a:p>
          <a:endParaRPr lang="es-ES"/>
        </a:p>
      </dgm:t>
    </dgm:pt>
    <dgm:pt modelId="{D710DA88-6498-45B0-B97F-57EAD0AA37BE}" type="sibTrans" cxnId="{CED9CACC-5525-4549-87C3-AA3B2B530177}">
      <dgm:prSet/>
      <dgm:spPr/>
      <dgm:t>
        <a:bodyPr/>
        <a:lstStyle/>
        <a:p>
          <a:endParaRPr lang="es-ES"/>
        </a:p>
      </dgm:t>
    </dgm:pt>
    <dgm:pt modelId="{1541A942-2C28-4027-B9A4-78CDD0CB5D1C}" type="pres">
      <dgm:prSet presAssocID="{39A3C45A-9A6C-484E-9015-7A8C4238A5C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7C83EBA0-6D51-466F-B25D-678996CC9A38}" type="pres">
      <dgm:prSet presAssocID="{0090D18A-C67F-4B87-9A9A-1F43594EB97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8437378-55C4-41F1-B3CB-324510EB04D7}" type="pres">
      <dgm:prSet presAssocID="{FDD205B9-6DF7-4046-920E-8F6A92CC9A7C}" presName="spacer" presStyleCnt="0"/>
      <dgm:spPr/>
    </dgm:pt>
    <dgm:pt modelId="{0A4109AC-AD2E-484E-B3F4-0B0332011780}" type="pres">
      <dgm:prSet presAssocID="{234602AA-D85C-47C3-8785-D6AB6B458C06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D6A901B-75A3-4DFB-9E9C-B456ABC48E1B}" type="pres">
      <dgm:prSet presAssocID="{331039BB-A942-4038-98C3-F68BC8C17A5A}" presName="spacer" presStyleCnt="0"/>
      <dgm:spPr/>
    </dgm:pt>
    <dgm:pt modelId="{30807C7D-CA02-4E91-985B-EF055E7F56B6}" type="pres">
      <dgm:prSet presAssocID="{50BB09D8-85F4-47B5-8AB9-C8E1989F3778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2485A67C-56FA-4CEC-BA2A-7A51760AF57C}" type="presOf" srcId="{39A3C45A-9A6C-484E-9015-7A8C4238A5C5}" destId="{1541A942-2C28-4027-B9A4-78CDD0CB5D1C}" srcOrd="0" destOrd="0" presId="urn:microsoft.com/office/officeart/2005/8/layout/vList2"/>
    <dgm:cxn modelId="{CED9CACC-5525-4549-87C3-AA3B2B530177}" srcId="{39A3C45A-9A6C-484E-9015-7A8C4238A5C5}" destId="{50BB09D8-85F4-47B5-8AB9-C8E1989F3778}" srcOrd="2" destOrd="0" parTransId="{63139AC3-FEBB-4DB4-B30B-58B7E7CDC075}" sibTransId="{D710DA88-6498-45B0-B97F-57EAD0AA37BE}"/>
    <dgm:cxn modelId="{46CA2687-D08C-4A4A-90F2-341DFA116B9F}" type="presOf" srcId="{50BB09D8-85F4-47B5-8AB9-C8E1989F3778}" destId="{30807C7D-CA02-4E91-985B-EF055E7F56B6}" srcOrd="0" destOrd="0" presId="urn:microsoft.com/office/officeart/2005/8/layout/vList2"/>
    <dgm:cxn modelId="{34ED45F2-7E90-4205-A6B3-08AD4F55716C}" srcId="{39A3C45A-9A6C-484E-9015-7A8C4238A5C5}" destId="{0090D18A-C67F-4B87-9A9A-1F43594EB97D}" srcOrd="0" destOrd="0" parTransId="{15083E0B-B838-4030-93A3-D1526C169F25}" sibTransId="{FDD205B9-6DF7-4046-920E-8F6A92CC9A7C}"/>
    <dgm:cxn modelId="{52D649D1-E897-49DB-AE99-1FB290745ABF}" type="presOf" srcId="{0090D18A-C67F-4B87-9A9A-1F43594EB97D}" destId="{7C83EBA0-6D51-466F-B25D-678996CC9A38}" srcOrd="0" destOrd="0" presId="urn:microsoft.com/office/officeart/2005/8/layout/vList2"/>
    <dgm:cxn modelId="{177E77A7-07EE-4BBC-8F3B-A638F0E7D7CE}" type="presOf" srcId="{234602AA-D85C-47C3-8785-D6AB6B458C06}" destId="{0A4109AC-AD2E-484E-B3F4-0B0332011780}" srcOrd="0" destOrd="0" presId="urn:microsoft.com/office/officeart/2005/8/layout/vList2"/>
    <dgm:cxn modelId="{D0010EAF-B8B2-45D2-8051-88906779A206}" srcId="{39A3C45A-9A6C-484E-9015-7A8C4238A5C5}" destId="{234602AA-D85C-47C3-8785-D6AB6B458C06}" srcOrd="1" destOrd="0" parTransId="{A75064C4-A793-4E64-B127-53CF8CAC3498}" sibTransId="{331039BB-A942-4038-98C3-F68BC8C17A5A}"/>
    <dgm:cxn modelId="{58E5E4F5-8BE2-49BE-8E91-D632AE972787}" type="presParOf" srcId="{1541A942-2C28-4027-B9A4-78CDD0CB5D1C}" destId="{7C83EBA0-6D51-466F-B25D-678996CC9A38}" srcOrd="0" destOrd="0" presId="urn:microsoft.com/office/officeart/2005/8/layout/vList2"/>
    <dgm:cxn modelId="{9EA7A2DC-51AC-4387-B501-4C15F62759EF}" type="presParOf" srcId="{1541A942-2C28-4027-B9A4-78CDD0CB5D1C}" destId="{B8437378-55C4-41F1-B3CB-324510EB04D7}" srcOrd="1" destOrd="0" presId="urn:microsoft.com/office/officeart/2005/8/layout/vList2"/>
    <dgm:cxn modelId="{6EE1BC99-0165-43DA-A1A0-9C8B5B84B620}" type="presParOf" srcId="{1541A942-2C28-4027-B9A4-78CDD0CB5D1C}" destId="{0A4109AC-AD2E-484E-B3F4-0B0332011780}" srcOrd="2" destOrd="0" presId="urn:microsoft.com/office/officeart/2005/8/layout/vList2"/>
    <dgm:cxn modelId="{DC138E03-BDA8-4955-A558-7D19991F9D86}" type="presParOf" srcId="{1541A942-2C28-4027-B9A4-78CDD0CB5D1C}" destId="{8D6A901B-75A3-4DFB-9E9C-B456ABC48E1B}" srcOrd="3" destOrd="0" presId="urn:microsoft.com/office/officeart/2005/8/layout/vList2"/>
    <dgm:cxn modelId="{EB7D936C-F195-44FA-B5F1-DA671DD6149E}" type="presParOf" srcId="{1541A942-2C28-4027-B9A4-78CDD0CB5D1C}" destId="{30807C7D-CA02-4E91-985B-EF055E7F56B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B2AB6C-1CBE-462D-A684-9BB40124D14A}">
      <dsp:nvSpPr>
        <dsp:cNvPr id="0" name=""/>
        <dsp:cNvSpPr/>
      </dsp:nvSpPr>
      <dsp:spPr>
        <a:xfrm>
          <a:off x="0" y="162577"/>
          <a:ext cx="8605935" cy="6611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| Definición. Dado un conjunto </a:t>
          </a:r>
          <a14:m xmlns:a14="http://schemas.microsoft.com/office/drawing/2010/main">
            <m:oMath xmlns:m="http://schemas.openxmlformats.org/officeDocument/2006/math">
              <m:r>
                <a:rPr lang="es-ES" sz="1800" i="1" kern="1200">
                  <a:latin typeface="Cambria Math" panose="02040503050406030204" pitchFamily="18" charset="0"/>
                </a:rPr>
                <m:t>𝑋</m:t>
              </m:r>
              <m:r>
                <a:rPr lang="es-ES" sz="1800" i="1" kern="1200">
                  <a:latin typeface="Cambria Math" panose="02040503050406030204" pitchFamily="18" charset="0"/>
                </a:rPr>
                <m:t> </m:t>
              </m:r>
            </m:oMath>
          </a14:m>
          <a:r>
            <a:rPr lang="es-ES" sz="1800" kern="1200" dirty="0"/>
            <a:t>se dice que una </a:t>
          </a:r>
          <a:r>
            <a:rPr lang="es-ES" sz="1800" b="1" kern="1200" dirty="0"/>
            <a:t>colección de subconjuntos</a:t>
          </a:r>
          <a:r>
            <a:rPr lang="es-ES" sz="1800" kern="1200" dirty="0"/>
            <a:t> </a:t>
          </a: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s-ES" sz="1800" b="0" i="0" kern="1200">
                  <a:latin typeface="Cambria Math" panose="02040503050406030204" pitchFamily="18" charset="0"/>
                </a:rPr>
                <m:t>T</m:t>
              </m:r>
            </m:oMath>
          </a14:m>
          <a:r>
            <a:rPr lang="es-ES" sz="1800" kern="1200" dirty="0"/>
            <a:t> es una </a:t>
          </a:r>
          <a:r>
            <a:rPr lang="es-ES" sz="1800" b="1" kern="1200" dirty="0"/>
            <a:t>topología</a:t>
          </a:r>
          <a:r>
            <a:rPr lang="es-ES" sz="1800" kern="1200" dirty="0"/>
            <a:t> si se cumplen las siguientes propiedades:</a:t>
          </a:r>
        </a:p>
      </dsp:txBody>
      <dsp:txXfrm>
        <a:off x="32275" y="194852"/>
        <a:ext cx="8541385" cy="596598"/>
      </dsp:txXfrm>
    </dsp:sp>
    <dsp:sp modelId="{5BC7B074-92BC-44B1-AC12-318956F3E458}">
      <dsp:nvSpPr>
        <dsp:cNvPr id="0" name=""/>
        <dsp:cNvSpPr/>
      </dsp:nvSpPr>
      <dsp:spPr>
        <a:xfrm>
          <a:off x="0" y="1060207"/>
          <a:ext cx="8605935" cy="3885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s-ES" sz="1800" i="1" kern="1200" smtClean="0">
                    <a:latin typeface="Cambria Math" panose="02040503050406030204" pitchFamily="18" charset="0"/>
                  </a:rPr>
                  <m:t>∅</m:t>
                </m:r>
                <m:r>
                  <a:rPr lang="es-ES" sz="1800" b="0" i="1" kern="1200">
                    <a:latin typeface="Cambria Math" panose="02040503050406030204" pitchFamily="18" charset="0"/>
                  </a:rPr>
                  <m:t>,</m:t>
                </m:r>
                <m:r>
                  <a:rPr lang="es-ES" sz="1800" b="0" i="1" kern="1200">
                    <a:latin typeface="Cambria Math" panose="02040503050406030204" pitchFamily="18" charset="0"/>
                  </a:rPr>
                  <m:t>𝑋</m:t>
                </m:r>
                <m:r>
                  <a:rPr lang="es-ES" sz="1800" b="0" i="1" kern="1200">
                    <a:latin typeface="Cambria Math" panose="02040503050406030204" pitchFamily="18" charset="0"/>
                  </a:rPr>
                  <m:t>∈</m:t>
                </m:r>
                <m:r>
                  <a:rPr lang="es-ES" sz="1800" b="0" i="1" kern="1200">
                    <a:latin typeface="Cambria Math" panose="02040503050406030204" pitchFamily="18" charset="0"/>
                  </a:rPr>
                  <m:t>𝑇</m:t>
                </m:r>
              </m:oMath>
            </m:oMathPara>
          </a14:m>
          <a:endParaRPr lang="es-ES" sz="1800" kern="1200" dirty="0"/>
        </a:p>
      </dsp:txBody>
      <dsp:txXfrm>
        <a:off x="18969" y="1079176"/>
        <a:ext cx="8567997" cy="350638"/>
      </dsp:txXfrm>
    </dsp:sp>
    <dsp:sp modelId="{6EBAC33D-A266-4ADD-8BF0-50D8275340BB}">
      <dsp:nvSpPr>
        <dsp:cNvPr id="0" name=""/>
        <dsp:cNvSpPr/>
      </dsp:nvSpPr>
      <dsp:spPr>
        <a:xfrm>
          <a:off x="0" y="1398571"/>
          <a:ext cx="8605935" cy="151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3238" tIns="17780" rIns="99568" bIns="1778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1400" kern="1200" dirty="0" smtClean="0"/>
            <a:t>La intersección de un número </a:t>
          </a:r>
          <a:r>
            <a:rPr lang="es-ES" sz="1400" b="1" kern="1200" dirty="0" smtClean="0"/>
            <a:t>finito</a:t>
          </a:r>
          <a:r>
            <a:rPr lang="es-ES" sz="1400" kern="1200" dirty="0" smtClean="0"/>
            <a:t> de elementos de T también pertenece a T:</a:t>
          </a:r>
          <a:endParaRPr lang="es-ES" sz="1400" kern="1200" dirty="0"/>
        </a:p>
      </dsp:txBody>
      <dsp:txXfrm>
        <a:off x="0" y="1398571"/>
        <a:ext cx="8605935" cy="151030"/>
      </dsp:txXfrm>
    </dsp:sp>
    <dsp:sp modelId="{47480B94-F972-41AC-B73E-47A529BDB8BF}">
      <dsp:nvSpPr>
        <dsp:cNvPr id="0" name=""/>
        <dsp:cNvSpPr/>
      </dsp:nvSpPr>
      <dsp:spPr>
        <a:xfrm>
          <a:off x="0" y="1600721"/>
          <a:ext cx="8605935" cy="947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nary>
                  <m:naryPr>
                    <m:chr m:val="⋂"/>
                    <m:ctrlPr>
                      <a:rPr lang="es-ES" sz="1800" i="1" kern="1200">
                        <a:latin typeface="Cambria Math" panose="02040503050406030204" pitchFamily="18" charset="0"/>
                      </a:rPr>
                    </m:ctrlPr>
                  </m:naryPr>
                  <m:sub>
                    <m:r>
                      <m:rPr>
                        <m:brk m:alnAt="23"/>
                      </m:rPr>
                      <a:rPr lang="es-ES" sz="1800" b="0" i="1" kern="120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sz="1800" b="0" i="1" kern="1200">
                        <a:latin typeface="Cambria Math" panose="02040503050406030204" pitchFamily="18" charset="0"/>
                      </a:rPr>
                      <m:t>=1</m:t>
                    </m:r>
                  </m:sub>
                  <m:sup>
                    <m:r>
                      <a:rPr lang="es-ES" sz="1800" b="0" i="1" kern="1200">
                        <a:latin typeface="Cambria Math" panose="02040503050406030204" pitchFamily="18" charset="0"/>
                      </a:rPr>
                      <m:t>𝑘</m:t>
                    </m:r>
                  </m:sup>
                  <m:e>
                    <m:sSub>
                      <m:sSubPr>
                        <m:ctrlPr>
                          <a:rPr lang="es-ES" sz="1800" b="0" i="1" kern="12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0" i="1" kern="12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ES" sz="1800" b="0" i="1" kern="12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sz="1800" b="0" i="1" kern="120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ES" sz="1800" b="0" i="1" kern="1200">
                        <a:latin typeface="Cambria Math" panose="02040503050406030204" pitchFamily="18" charset="0"/>
                      </a:rPr>
                      <m:t>𝑇</m:t>
                    </m:r>
                  </m:e>
                </m:nary>
              </m:oMath>
            </m:oMathPara>
          </a14:m>
          <a:endParaRPr lang="es-ES" sz="1200" kern="1200" dirty="0"/>
        </a:p>
      </dsp:txBody>
      <dsp:txXfrm>
        <a:off x="46259" y="1646980"/>
        <a:ext cx="8513417" cy="855092"/>
      </dsp:txXfrm>
    </dsp:sp>
    <dsp:sp modelId="{AFC6400D-9D21-463E-BEAD-8117F27728D1}">
      <dsp:nvSpPr>
        <dsp:cNvPr id="0" name=""/>
        <dsp:cNvSpPr/>
      </dsp:nvSpPr>
      <dsp:spPr>
        <a:xfrm>
          <a:off x="0" y="2587749"/>
          <a:ext cx="8605935" cy="151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3238" tIns="17780" rIns="99568" bIns="1778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1400" kern="1200" dirty="0" smtClean="0"/>
            <a:t>La unión de cualquier número (puede que </a:t>
          </a:r>
          <a:r>
            <a:rPr lang="es-ES" sz="1400" b="1" kern="1200" dirty="0" smtClean="0"/>
            <a:t>infinito</a:t>
          </a:r>
          <a:r>
            <a:rPr lang="es-ES" sz="1400" kern="1200" dirty="0" smtClean="0"/>
            <a:t>) de elementos de T también le pertenece:</a:t>
          </a:r>
          <a:endParaRPr lang="es-ES" sz="1400" kern="1200" dirty="0"/>
        </a:p>
      </dsp:txBody>
      <dsp:txXfrm>
        <a:off x="0" y="2587749"/>
        <a:ext cx="8605935" cy="151030"/>
      </dsp:txXfrm>
    </dsp:sp>
    <dsp:sp modelId="{759367BE-C861-4BAE-9F87-6A343B0F0D48}">
      <dsp:nvSpPr>
        <dsp:cNvPr id="0" name=""/>
        <dsp:cNvSpPr/>
      </dsp:nvSpPr>
      <dsp:spPr>
        <a:xfrm>
          <a:off x="0" y="2767952"/>
          <a:ext cx="8605935" cy="10080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nary>
                  <m:naryPr>
                    <m:chr m:val="⋃"/>
                    <m:ctrlPr>
                      <a:rPr lang="es-ES" sz="1800" i="1" kern="1200" smtClean="0">
                        <a:latin typeface="Cambria Math" panose="02040503050406030204" pitchFamily="18" charset="0"/>
                      </a:rPr>
                    </m:ctrlPr>
                  </m:naryPr>
                  <m:sub>
                    <m:r>
                      <m:rPr>
                        <m:brk m:alnAt="23"/>
                      </m:rPr>
                      <a:rPr lang="es-ES" sz="1800" b="0" i="1" kern="120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sz="1800" b="0" i="1" kern="1200">
                        <a:latin typeface="Cambria Math" panose="02040503050406030204" pitchFamily="18" charset="0"/>
                      </a:rPr>
                      <m:t>=1</m:t>
                    </m:r>
                  </m:sub>
                  <m:sup>
                    <m:r>
                      <a:rPr lang="es-ES" sz="1800" i="1" kern="1200">
                        <a:latin typeface="Cambria Math" panose="02040503050406030204" pitchFamily="18" charset="0"/>
                      </a:rPr>
                      <m:t>∞</m:t>
                    </m:r>
                  </m:sup>
                  <m:e>
                    <m:sSub>
                      <m:sSubPr>
                        <m:ctrlPr>
                          <a:rPr lang="es-ES" sz="1800" b="0" i="1" kern="12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0" i="1" kern="12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ES" sz="1800" b="0" i="1" kern="12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sz="1800" b="0" i="1" kern="120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ES" sz="1800" b="0" i="1" kern="1200">
                        <a:latin typeface="Cambria Math" panose="02040503050406030204" pitchFamily="18" charset="0"/>
                      </a:rPr>
                      <m:t>𝑇</m:t>
                    </m:r>
                  </m:e>
                </m:nary>
              </m:oMath>
            </m:oMathPara>
          </a14:m>
          <a:endParaRPr lang="es-ES" sz="1800" kern="1200" dirty="0"/>
        </a:p>
      </dsp:txBody>
      <dsp:txXfrm>
        <a:off x="49210" y="2817162"/>
        <a:ext cx="8507515" cy="9096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77C359-4EB0-4E31-8E21-590389811D6D}">
      <dsp:nvSpPr>
        <dsp:cNvPr id="0" name=""/>
        <dsp:cNvSpPr/>
      </dsp:nvSpPr>
      <dsp:spPr>
        <a:xfrm>
          <a:off x="0" y="334158"/>
          <a:ext cx="8605935" cy="11688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700" kern="1200" dirty="0" smtClean="0"/>
            <a:t>| Definición. La pareja </a:t>
          </a:r>
          <a14:m xmlns:a14="http://schemas.microsoft.com/office/drawing/2010/main">
            <m:oMath xmlns:m="http://schemas.openxmlformats.org/officeDocument/2006/math">
              <m:r>
                <a:rPr lang="es-ES" sz="2700" b="0" i="0" kern="1200">
                  <a:latin typeface="Cambria Math" panose="02040503050406030204" pitchFamily="18" charset="0"/>
                </a:rPr>
                <m:t>(</m:t>
              </m:r>
              <m:r>
                <a:rPr lang="es-ES" sz="2700" b="0" i="1" kern="1200">
                  <a:latin typeface="Cambria Math" panose="02040503050406030204" pitchFamily="18" charset="0"/>
                </a:rPr>
                <m:t>𝑋</m:t>
              </m:r>
              <m:r>
                <a:rPr lang="es-ES" sz="2700" b="0" i="1" kern="1200">
                  <a:latin typeface="Cambria Math" panose="02040503050406030204" pitchFamily="18" charset="0"/>
                </a:rPr>
                <m:t>,</m:t>
              </m:r>
              <m:r>
                <a:rPr lang="es-ES" sz="2700" b="0" i="1" kern="1200">
                  <a:latin typeface="Cambria Math" panose="02040503050406030204" pitchFamily="18" charset="0"/>
                </a:rPr>
                <m:t>𝑇</m:t>
              </m:r>
              <m:r>
                <a:rPr lang="es-ES" sz="2700" b="0" i="1" kern="1200">
                  <a:latin typeface="Cambria Math" panose="02040503050406030204" pitchFamily="18" charset="0"/>
                </a:rPr>
                <m:t>)</m:t>
              </m:r>
            </m:oMath>
          </a14:m>
          <a:r>
            <a:rPr lang="es-ES" sz="2700" kern="1200" dirty="0"/>
            <a:t> se llama </a:t>
          </a:r>
          <a:r>
            <a:rPr lang="es-ES" sz="2700" b="1" kern="1200" dirty="0"/>
            <a:t>espacio topológico</a:t>
          </a:r>
          <a:endParaRPr lang="es-ES" sz="2700" kern="1200" dirty="0"/>
        </a:p>
      </dsp:txBody>
      <dsp:txXfrm>
        <a:off x="57058" y="391216"/>
        <a:ext cx="8491819" cy="1054729"/>
      </dsp:txXfrm>
    </dsp:sp>
    <dsp:sp modelId="{79C4367C-0FAC-452A-AAB8-6854987FF86E}">
      <dsp:nvSpPr>
        <dsp:cNvPr id="0" name=""/>
        <dsp:cNvSpPr/>
      </dsp:nvSpPr>
      <dsp:spPr>
        <a:xfrm>
          <a:off x="0" y="2085866"/>
          <a:ext cx="8605935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700" kern="1200" dirty="0" smtClean="0"/>
            <a:t>| Definición. Los elementos de</a:t>
          </a:r>
          <a14:m xmlns:a14="http://schemas.microsoft.com/office/drawing/2010/main">
            <m:oMath xmlns:m="http://schemas.openxmlformats.org/officeDocument/2006/math">
              <m:r>
                <a:rPr lang="es-ES" sz="2700" b="0" i="0" kern="1200">
                  <a:latin typeface="Cambria Math" panose="02040503050406030204" pitchFamily="18" charset="0"/>
                </a:rPr>
                <m:t> </m:t>
              </m:r>
              <m:r>
                <a:rPr lang="es-ES" sz="2700" i="1" kern="1200">
                  <a:latin typeface="Cambria Math" panose="02040503050406030204" pitchFamily="18" charset="0"/>
                </a:rPr>
                <m:t>𝑇</m:t>
              </m:r>
            </m:oMath>
          </a14:m>
          <a:r>
            <a:rPr lang="es-ES" sz="2700" kern="1200" dirty="0"/>
            <a:t> se llaman </a:t>
          </a:r>
          <a:r>
            <a:rPr lang="es-ES" sz="2700" b="1" kern="1200" dirty="0"/>
            <a:t>abiertos</a:t>
          </a:r>
          <a:endParaRPr lang="es-ES" sz="2700" kern="1200" dirty="0"/>
        </a:p>
      </dsp:txBody>
      <dsp:txXfrm>
        <a:off x="59399" y="2145265"/>
        <a:ext cx="8487137" cy="10980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77C359-4EB0-4E31-8E21-590389811D6D}">
      <dsp:nvSpPr>
        <dsp:cNvPr id="0" name=""/>
        <dsp:cNvSpPr/>
      </dsp:nvSpPr>
      <dsp:spPr>
        <a:xfrm>
          <a:off x="0" y="6558"/>
          <a:ext cx="8605935" cy="11688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700" kern="1200" dirty="0" smtClean="0"/>
            <a:t>| Definición. El conjunto </a:t>
          </a:r>
          <a14:m xmlns:a14="http://schemas.microsoft.com/office/drawing/2010/main">
            <m:oMath xmlns:m="http://schemas.openxmlformats.org/officeDocument/2006/math">
              <m:r>
                <a:rPr lang="es-ES" sz="2700" b="0" i="1" kern="1200" smtClean="0">
                  <a:latin typeface="Cambria Math" panose="02040503050406030204" pitchFamily="18" charset="0"/>
                </a:rPr>
                <m:t>𝐹</m:t>
              </m:r>
              <m:r>
                <a:rPr lang="es-ES" sz="2700" b="0" i="1" kern="1200" smtClean="0">
                  <a:latin typeface="Cambria Math" panose="02040503050406030204" pitchFamily="18" charset="0"/>
                </a:rPr>
                <m:t>∈</m:t>
              </m:r>
              <m:r>
                <a:rPr lang="es-ES" sz="2700" b="0" i="1" kern="1200" smtClean="0">
                  <a:latin typeface="Cambria Math" panose="02040503050406030204" pitchFamily="18" charset="0"/>
                </a:rPr>
                <m:t>𝑋</m:t>
              </m:r>
            </m:oMath>
          </a14:m>
          <a:r>
            <a:rPr lang="es-ES" sz="2700" kern="1200" dirty="0" smtClean="0"/>
            <a:t> se llama </a:t>
          </a:r>
          <a:r>
            <a:rPr lang="es-ES" sz="2700" b="1" kern="1200" dirty="0" smtClean="0"/>
            <a:t>cerrado</a:t>
          </a:r>
          <a:r>
            <a:rPr lang="es-ES" sz="2700" kern="1200" dirty="0" smtClean="0"/>
            <a:t> si su complemento es abierto ( </a:t>
          </a:r>
          <a14:m xmlns:a14="http://schemas.microsoft.com/office/drawing/2010/main">
            <m:oMath xmlns:m="http://schemas.openxmlformats.org/officeDocument/2006/math">
              <m:r>
                <a:rPr lang="es-ES" sz="2700" b="0" i="1" kern="1200" smtClean="0">
                  <a:latin typeface="Cambria Math" panose="02040503050406030204" pitchFamily="18" charset="0"/>
                </a:rPr>
                <m:t>𝑋</m:t>
              </m:r>
              <m:r>
                <a:rPr lang="es-ES" sz="2700" b="0" i="1" kern="1200" smtClean="0">
                  <a:latin typeface="Cambria Math" panose="02040503050406030204" pitchFamily="18" charset="0"/>
                </a:rPr>
                <m:t>\</m:t>
              </m:r>
              <m:r>
                <m:rPr>
                  <m:sty m:val="p"/>
                </m:rPr>
                <a:rPr lang="es-ES" sz="2700" b="0" i="1" kern="1200" smtClean="0">
                  <a:latin typeface="Cambria Math" panose="02040503050406030204" pitchFamily="18" charset="0"/>
                </a:rPr>
                <m:t>F</m:t>
              </m:r>
              <m:r>
                <a:rPr lang="es-ES" sz="2700" b="0" i="1" kern="1200" smtClean="0">
                  <a:latin typeface="Cambria Math" panose="02040503050406030204" pitchFamily="18" charset="0"/>
                </a:rPr>
                <m:t>∈</m:t>
              </m:r>
              <m:r>
                <a:rPr lang="es-ES" sz="2700" b="0" i="1" kern="1200" smtClean="0">
                  <a:latin typeface="Cambria Math" panose="02040503050406030204" pitchFamily="18" charset="0"/>
                </a:rPr>
                <m:t>𝑇</m:t>
              </m:r>
              <m:r>
                <a:rPr lang="es-ES" sz="2700" b="0" i="1" kern="1200" smtClean="0">
                  <a:latin typeface="Cambria Math" panose="02040503050406030204" pitchFamily="18" charset="0"/>
                </a:rPr>
                <m:t> </m:t>
              </m:r>
            </m:oMath>
          </a14:m>
          <a:r>
            <a:rPr lang="es-ES" sz="2700" kern="1200" dirty="0" smtClean="0"/>
            <a:t>)</a:t>
          </a:r>
          <a:endParaRPr lang="es-ES" sz="2700" kern="1200" dirty="0"/>
        </a:p>
      </dsp:txBody>
      <dsp:txXfrm>
        <a:off x="57058" y="63616"/>
        <a:ext cx="8491819" cy="105472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ABF932-1BA2-4FFA-AD2F-069C9232573B}">
      <dsp:nvSpPr>
        <dsp:cNvPr id="0" name=""/>
        <dsp:cNvSpPr/>
      </dsp:nvSpPr>
      <dsp:spPr>
        <a:xfrm>
          <a:off x="0" y="302472"/>
          <a:ext cx="8605935" cy="8880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smtClean="0"/>
            <a:t>| Definición. Una colección de subconjuntos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s-ES" sz="2300" i="1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s-ES" sz="2300" i="1" kern="1200">
                      <a:latin typeface="Cambria Math" panose="02040503050406030204" pitchFamily="18" charset="0"/>
                    </a:rPr>
                    <m:t>𝐵</m:t>
                  </m:r>
                </m:e>
                <m:sub>
                  <m:r>
                    <a:rPr lang="es-ES" sz="2300" i="1" kern="1200">
                      <a:latin typeface="Cambria Math" panose="02040503050406030204" pitchFamily="18" charset="0"/>
                    </a:rPr>
                    <m:t>𝑖</m:t>
                  </m:r>
                </m:sub>
              </m:sSub>
            </m:oMath>
          </a14:m>
          <a:r>
            <a:rPr lang="es-ES" sz="2300" kern="1200"/>
            <a:t> de </a:t>
          </a:r>
          <a14:m xmlns:a14="http://schemas.microsoft.com/office/drawing/2010/main">
            <m:oMath xmlns:m="http://schemas.openxmlformats.org/officeDocument/2006/math">
              <m:r>
                <a:rPr lang="es-ES" sz="2300" b="0" i="1" kern="1200">
                  <a:latin typeface="Cambria Math" panose="02040503050406030204" pitchFamily="18" charset="0"/>
                </a:rPr>
                <m:t>𝑋</m:t>
              </m:r>
            </m:oMath>
          </a14:m>
          <a:r>
            <a:rPr lang="es-ES" sz="2300" kern="1200"/>
            <a:t> se llama base si</a:t>
          </a:r>
        </a:p>
      </dsp:txBody>
      <dsp:txXfrm>
        <a:off x="43350" y="345822"/>
        <a:ext cx="8519235" cy="801330"/>
      </dsp:txXfrm>
    </dsp:sp>
    <dsp:sp modelId="{AD29777F-D7D2-478A-A6BA-898F27B6AB4A}">
      <dsp:nvSpPr>
        <dsp:cNvPr id="0" name=""/>
        <dsp:cNvSpPr/>
      </dsp:nvSpPr>
      <dsp:spPr>
        <a:xfrm>
          <a:off x="0" y="1190502"/>
          <a:ext cx="8605935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3238" tIns="29210" rIns="163576" bIns="2921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14:m xmlns:a14="http://schemas.microsoft.com/office/drawing/2010/main">
            <m:oMath xmlns:m="http://schemas.openxmlformats.org/officeDocument/2006/math">
              <m:r>
                <a:rPr lang="es-ES" sz="1800" i="1" kern="1200" smtClean="0">
                  <a:latin typeface="Cambria Math" panose="02040503050406030204" pitchFamily="18" charset="0"/>
                </a:rPr>
                <m:t>∀ </m:t>
              </m:r>
              <m:r>
                <a:rPr lang="es-ES" sz="1800" i="1" kern="1200" smtClean="0">
                  <a:latin typeface="Cambria Math" panose="02040503050406030204" pitchFamily="18" charset="0"/>
                </a:rPr>
                <m:t>𝑥</m:t>
              </m:r>
              <m:r>
                <a:rPr lang="es-ES" sz="1800" i="1" kern="1200" smtClean="0">
                  <a:latin typeface="Cambria Math" panose="02040503050406030204" pitchFamily="18" charset="0"/>
                </a:rPr>
                <m:t>∈</m:t>
              </m:r>
              <m:r>
                <a:rPr lang="es-ES" sz="1800" b="0" i="1" kern="1200">
                  <a:latin typeface="Cambria Math" panose="02040503050406030204" pitchFamily="18" charset="0"/>
                </a:rPr>
                <m:t>𝑋</m:t>
              </m:r>
              <m:r>
                <a:rPr lang="es-ES" sz="1800" b="0" i="0" kern="1200">
                  <a:latin typeface="Cambria Math" panose="02040503050406030204" pitchFamily="18" charset="0"/>
                </a:rPr>
                <m:t> </m:t>
              </m:r>
              <m:r>
                <a:rPr lang="es-ES" sz="1800" b="0" i="1" kern="1200">
                  <a:latin typeface="Cambria Math" panose="02040503050406030204" pitchFamily="18" charset="0"/>
                </a:rPr>
                <m:t>∃ </m:t>
              </m:r>
              <m:sSub>
                <m:sSubPr>
                  <m:ctrlPr>
                    <a:rPr lang="es-ES" sz="1800" b="0" i="1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s-ES" sz="1800" b="0" i="1" kern="1200">
                      <a:latin typeface="Cambria Math" panose="02040503050406030204" pitchFamily="18" charset="0"/>
                    </a:rPr>
                    <m:t>𝐵</m:t>
                  </m:r>
                </m:e>
                <m:sub>
                  <m:r>
                    <a:rPr lang="es-ES" sz="1800" b="0" i="1" kern="1200">
                      <a:latin typeface="Cambria Math" panose="02040503050406030204" pitchFamily="18" charset="0"/>
                    </a:rPr>
                    <m:t>𝑖</m:t>
                  </m:r>
                </m:sub>
              </m:sSub>
              <m:r>
                <a:rPr lang="es-ES" sz="1800" b="0" i="1" kern="1200">
                  <a:latin typeface="Cambria Math" panose="02040503050406030204" pitchFamily="18" charset="0"/>
                </a:rPr>
                <m:t>∈</m:t>
              </m:r>
              <m:r>
                <m:rPr>
                  <m:sty m:val="p"/>
                </m:rPr>
                <a:rPr lang="es-ES" sz="1800" b="0" i="1" kern="1200">
                  <a:latin typeface="Cambria Math" panose="02040503050406030204" pitchFamily="18" charset="0"/>
                </a:rPr>
                <m:t>B</m:t>
              </m:r>
              <m:r>
                <a:rPr lang="es-ES" sz="1800" b="0" i="1" kern="1200">
                  <a:latin typeface="Cambria Math" panose="02040503050406030204" pitchFamily="18" charset="0"/>
                </a:rPr>
                <m:t>:</m:t>
              </m:r>
              <m:r>
                <a:rPr lang="es-ES" sz="1800" b="0" i="1" kern="1200">
                  <a:latin typeface="Cambria Math" panose="02040503050406030204" pitchFamily="18" charset="0"/>
                </a:rPr>
                <m:t>𝑥</m:t>
              </m:r>
              <m:r>
                <a:rPr lang="es-ES" sz="1800" b="0" i="1" kern="1200">
                  <a:latin typeface="Cambria Math" panose="02040503050406030204" pitchFamily="18" charset="0"/>
                </a:rPr>
                <m:t>∈</m:t>
              </m:r>
              <m:sSub>
                <m:sSubPr>
                  <m:ctrlPr>
                    <a:rPr lang="es-ES" sz="1800" b="0" i="1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s-ES" sz="1800" b="0" i="1" kern="1200">
                      <a:latin typeface="Cambria Math" panose="02040503050406030204" pitchFamily="18" charset="0"/>
                    </a:rPr>
                    <m:t>𝐵</m:t>
                  </m:r>
                </m:e>
                <m:sub>
                  <m:r>
                    <a:rPr lang="es-ES" sz="1800" b="0" i="1" kern="1200">
                      <a:latin typeface="Cambria Math" panose="02040503050406030204" pitchFamily="18" charset="0"/>
                    </a:rPr>
                    <m:t>𝑖</m:t>
                  </m:r>
                </m:sub>
              </m:sSub>
              <m:r>
                <a:rPr lang="es-ES" sz="1800" b="0" i="1" kern="1200">
                  <a:latin typeface="Cambria Math" panose="02040503050406030204" pitchFamily="18" charset="0"/>
                </a:rPr>
                <m:t> </m:t>
              </m:r>
            </m:oMath>
          </a14:m>
          <a:r>
            <a:rPr lang="es-ES" sz="1800" b="0" i="1" kern="1200"/>
            <a:t> </a:t>
          </a:r>
          <a:endParaRPr lang="es-ES" sz="1800" kern="1200"/>
        </a:p>
      </dsp:txBody>
      <dsp:txXfrm>
        <a:off x="0" y="1190502"/>
        <a:ext cx="8605935" cy="380880"/>
      </dsp:txXfrm>
    </dsp:sp>
    <dsp:sp modelId="{0EEBF9EA-D8AD-4EF7-A408-E9865711E672}">
      <dsp:nvSpPr>
        <dsp:cNvPr id="0" name=""/>
        <dsp:cNvSpPr/>
      </dsp:nvSpPr>
      <dsp:spPr>
        <a:xfrm>
          <a:off x="0" y="1571382"/>
          <a:ext cx="8605935" cy="8880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b="0" i="1" kern="1200" smtClean="0"/>
            <a:t>Cada punto de X está en algún elemento de la base</a:t>
          </a:r>
          <a:endParaRPr lang="es-ES" sz="2300" kern="1200"/>
        </a:p>
      </dsp:txBody>
      <dsp:txXfrm>
        <a:off x="43350" y="1614732"/>
        <a:ext cx="8519235" cy="801330"/>
      </dsp:txXfrm>
    </dsp:sp>
    <dsp:sp modelId="{CDD23A11-BCFE-483F-890C-BBF70760A35B}">
      <dsp:nvSpPr>
        <dsp:cNvPr id="0" name=""/>
        <dsp:cNvSpPr/>
      </dsp:nvSpPr>
      <dsp:spPr>
        <a:xfrm>
          <a:off x="0" y="2459412"/>
          <a:ext cx="8605935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3238" tIns="29210" rIns="163576" bIns="2921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s-ES" sz="18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sSub>
                    <m:sSubPr>
                      <m:ctrlPr>
                        <a:rPr lang="es-ES" sz="1800" i="1" kern="120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s-ES" sz="1800" b="0" i="1" kern="120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s-ES" sz="1800" b="0" i="1" kern="120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1800" b="0" i="1" kern="120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s-ES" sz="1800" i="1" kern="1200">
                          <a:latin typeface="Cambria Math" panose="02040503050406030204" pitchFamily="18" charset="0"/>
                        </a:rPr>
                        <m:t>𝐵</m:t>
                      </m:r>
                    </m:e>
                    <m:sub>
                      <m:r>
                        <a:rPr lang="es-ES" sz="1800" i="1" kern="1200"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lang="es-ES" sz="1800" i="1" kern="1200">
                      <a:latin typeface="Cambria Math" panose="02040503050406030204" pitchFamily="18" charset="0"/>
                    </a:rPr>
                    <m:t>⋂</m:t>
                  </m:r>
                  <m:r>
                    <a:rPr lang="es-ES" sz="1800" i="1" kern="1200">
                      <a:latin typeface="Cambria Math" panose="02040503050406030204" pitchFamily="18" charset="0"/>
                    </a:rPr>
                    <m:t>𝐵</m:t>
                  </m:r>
                </m:e>
                <m:sub>
                  <m:r>
                    <a:rPr lang="es-ES" sz="1800" b="0" i="1" kern="1200">
                      <a:latin typeface="Cambria Math" panose="02040503050406030204" pitchFamily="18" charset="0"/>
                    </a:rPr>
                    <m:t>2</m:t>
                  </m:r>
                </m:sub>
              </m:sSub>
              <m:r>
                <a:rPr lang="es-ES" sz="1800" b="0" i="1" kern="1200">
                  <a:latin typeface="Cambria Math" panose="02040503050406030204" pitchFamily="18" charset="0"/>
                </a:rPr>
                <m:t>  </m:t>
              </m:r>
              <m:sSub>
                <m:sSubPr>
                  <m:ctrlPr>
                    <a:rPr lang="es-ES" sz="1800" b="0" i="1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s-ES" sz="1800" b="0" i="1" kern="1200">
                      <a:latin typeface="Cambria Math" panose="02040503050406030204" pitchFamily="18" charset="0"/>
                    </a:rPr>
                    <m:t>∃ </m:t>
                  </m:r>
                  <m:r>
                    <a:rPr lang="es-ES" sz="1800" b="0" i="1" kern="1200">
                      <a:latin typeface="Cambria Math" panose="02040503050406030204" pitchFamily="18" charset="0"/>
                    </a:rPr>
                    <m:t>𝐵</m:t>
                  </m:r>
                </m:e>
                <m:sub>
                  <m:r>
                    <a:rPr lang="es-ES" sz="1800" b="0" i="1" kern="1200">
                      <a:latin typeface="Cambria Math" panose="02040503050406030204" pitchFamily="18" charset="0"/>
                    </a:rPr>
                    <m:t>3</m:t>
                  </m:r>
                </m:sub>
              </m:sSub>
              <m:r>
                <a:rPr lang="es-ES" sz="1800" b="0" i="1" kern="1200">
                  <a:latin typeface="Cambria Math" panose="02040503050406030204" pitchFamily="18" charset="0"/>
                </a:rPr>
                <m:t>∈</m:t>
              </m:r>
              <m:r>
                <a:rPr lang="es-ES" sz="1800" b="0" i="1" kern="1200">
                  <a:latin typeface="Cambria Math" panose="02040503050406030204" pitchFamily="18" charset="0"/>
                </a:rPr>
                <m:t>𝐵</m:t>
              </m:r>
              <m:r>
                <a:rPr lang="es-ES" sz="1800" b="0" i="1" kern="1200">
                  <a:latin typeface="Cambria Math" panose="02040503050406030204" pitchFamily="18" charset="0"/>
                </a:rPr>
                <m:t>:</m:t>
              </m:r>
              <m:sSub>
                <m:sSubPr>
                  <m:ctrlPr>
                    <a:rPr lang="es-ES" sz="1800" b="0" i="1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s-ES" sz="1800" b="0" i="1" kern="1200">
                      <a:latin typeface="Cambria Math" panose="02040503050406030204" pitchFamily="18" charset="0"/>
                    </a:rPr>
                    <m:t>𝐵</m:t>
                  </m:r>
                </m:e>
                <m:sub>
                  <m:r>
                    <a:rPr lang="es-ES" sz="1800" b="0" i="1" kern="1200">
                      <a:latin typeface="Cambria Math" panose="02040503050406030204" pitchFamily="18" charset="0"/>
                    </a:rPr>
                    <m:t>3</m:t>
                  </m:r>
                </m:sub>
              </m:sSub>
              <m:r>
                <a:rPr lang="es-ES" sz="1800" b="0" i="1" kern="1200">
                  <a:latin typeface="Cambria Math" panose="02040503050406030204" pitchFamily="18" charset="0"/>
                </a:rPr>
                <m:t>⊂</m:t>
              </m:r>
              <m:sSub>
                <m:sSubPr>
                  <m:ctrlPr>
                    <a:rPr lang="es-ES" sz="1800" b="0" i="1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s-ES" sz="1800" b="0" i="1" kern="1200">
                      <a:latin typeface="Cambria Math" panose="02040503050406030204" pitchFamily="18" charset="0"/>
                    </a:rPr>
                    <m:t>𝐵</m:t>
                  </m:r>
                </m:e>
                <m:sub>
                  <m:r>
                    <a:rPr lang="es-ES" sz="1800" b="0" i="1" kern="1200">
                      <a:latin typeface="Cambria Math" panose="02040503050406030204" pitchFamily="18" charset="0"/>
                    </a:rPr>
                    <m:t>1</m:t>
                  </m:r>
                </m:sub>
              </m:sSub>
              <m:r>
                <a:rPr lang="es-ES" sz="1800" b="0" i="1" kern="1200">
                  <a:latin typeface="Cambria Math" panose="02040503050406030204" pitchFamily="18" charset="0"/>
                </a:rPr>
                <m:t>⋂</m:t>
              </m:r>
              <m:sSub>
                <m:sSubPr>
                  <m:ctrlPr>
                    <a:rPr lang="es-ES" sz="1800" b="0" i="1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s-ES" sz="1800" b="0" i="1" kern="1200">
                      <a:latin typeface="Cambria Math" panose="02040503050406030204" pitchFamily="18" charset="0"/>
                    </a:rPr>
                    <m:t>𝐵</m:t>
                  </m:r>
                </m:e>
                <m:sub>
                  <m:r>
                    <a:rPr lang="es-ES" sz="1800" b="0" i="1" kern="1200">
                      <a:latin typeface="Cambria Math" panose="02040503050406030204" pitchFamily="18" charset="0"/>
                    </a:rPr>
                    <m:t>2</m:t>
                  </m:r>
                </m:sub>
              </m:sSub>
              <m:r>
                <a:rPr lang="es-ES" sz="1800" b="0" i="1" kern="1200">
                  <a:latin typeface="Cambria Math" panose="02040503050406030204" pitchFamily="18" charset="0"/>
                </a:rPr>
                <m:t> &amp; </m:t>
              </m:r>
              <m:r>
                <a:rPr lang="es-ES" sz="1800" b="0" i="1" kern="1200">
                  <a:latin typeface="Cambria Math" panose="02040503050406030204" pitchFamily="18" charset="0"/>
                </a:rPr>
                <m:t>𝑥</m:t>
              </m:r>
              <m:r>
                <a:rPr lang="es-ES" sz="1800" b="0" i="1" kern="1200">
                  <a:latin typeface="Cambria Math" panose="02040503050406030204" pitchFamily="18" charset="0"/>
                </a:rPr>
                <m:t>∈</m:t>
              </m:r>
              <m:sSub>
                <m:sSubPr>
                  <m:ctrlPr>
                    <a:rPr lang="es-ES" sz="1800" b="0" i="1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s-ES" sz="1800" b="0" i="1" kern="1200">
                      <a:latin typeface="Cambria Math" panose="02040503050406030204" pitchFamily="18" charset="0"/>
                    </a:rPr>
                    <m:t>𝐵</m:t>
                  </m:r>
                </m:e>
                <m:sub>
                  <m:r>
                    <a:rPr lang="es-ES" sz="1800" b="0" i="1" kern="1200">
                      <a:latin typeface="Cambria Math" panose="02040503050406030204" pitchFamily="18" charset="0"/>
                    </a:rPr>
                    <m:t>3</m:t>
                  </m:r>
                </m:sub>
              </m:sSub>
            </m:oMath>
          </a14:m>
          <a:endParaRPr lang="es-ES" sz="1800" kern="1200"/>
        </a:p>
      </dsp:txBody>
      <dsp:txXfrm>
        <a:off x="0" y="2459412"/>
        <a:ext cx="8605935" cy="380880"/>
      </dsp:txXfrm>
    </dsp:sp>
    <dsp:sp modelId="{25759737-36C9-4791-B53F-C5931500E448}">
      <dsp:nvSpPr>
        <dsp:cNvPr id="0" name=""/>
        <dsp:cNvSpPr/>
      </dsp:nvSpPr>
      <dsp:spPr>
        <a:xfrm>
          <a:off x="0" y="2840292"/>
          <a:ext cx="8605935" cy="11057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 smtClean="0"/>
            <a:t>Si un punto está en la intersección de dos elementos, hay un elemento de la base en la intersección que contiene este punto</a:t>
          </a:r>
          <a:endParaRPr lang="es-ES" sz="2300" kern="1200" dirty="0"/>
        </a:p>
      </dsp:txBody>
      <dsp:txXfrm>
        <a:off x="53978" y="2894270"/>
        <a:ext cx="8497979" cy="9977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83EBA0-6D51-466F-B25D-678996CC9A38}">
      <dsp:nvSpPr>
        <dsp:cNvPr id="0" name=""/>
        <dsp:cNvSpPr/>
      </dsp:nvSpPr>
      <dsp:spPr>
        <a:xfrm>
          <a:off x="0" y="3843"/>
          <a:ext cx="8605935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700" b="1" kern="1200" dirty="0" smtClean="0"/>
            <a:t>| Definición</a:t>
          </a:r>
          <a:r>
            <a:rPr lang="es-ES" sz="2700" kern="1200" dirty="0" smtClean="0"/>
            <a:t>. La topología </a:t>
          </a:r>
          <a14:m xmlns:a14="http://schemas.microsoft.com/office/drawing/2010/main">
            <m:oMath xmlns:m="http://schemas.openxmlformats.org/officeDocument/2006/math">
              <m:r>
                <a:rPr lang="es-ES" sz="2700" i="1" kern="1200">
                  <a:latin typeface="Cambria Math" panose="02040503050406030204" pitchFamily="18" charset="0"/>
                </a:rPr>
                <m:t>𝑇</m:t>
              </m:r>
              <m:r>
                <a:rPr lang="es-ES" sz="2700" i="1" kern="1200">
                  <a:latin typeface="Cambria Math" panose="02040503050406030204" pitchFamily="18" charset="0"/>
                </a:rPr>
                <m:t>′</m:t>
              </m:r>
            </m:oMath>
          </a14:m>
          <a:r>
            <a:rPr lang="es-ES" sz="2700" kern="1200" dirty="0"/>
            <a:t> se llama </a:t>
          </a:r>
          <a:r>
            <a:rPr lang="es-ES" sz="2700" b="1" kern="1200" dirty="0"/>
            <a:t>más fina </a:t>
          </a:r>
          <a:r>
            <a:rPr lang="es-ES" sz="2700" kern="1200" dirty="0"/>
            <a:t>que </a:t>
          </a:r>
          <a14:m xmlns:a14="http://schemas.microsoft.com/office/drawing/2010/main">
            <m:oMath xmlns:m="http://schemas.openxmlformats.org/officeDocument/2006/math">
              <m:r>
                <a:rPr lang="es-ES" sz="2700" i="1" kern="1200">
                  <a:latin typeface="Cambria Math" panose="02040503050406030204" pitchFamily="18" charset="0"/>
                </a:rPr>
                <m:t>𝑇</m:t>
              </m:r>
            </m:oMath>
          </a14:m>
          <a:r>
            <a:rPr lang="es-ES" sz="2700" kern="1200" dirty="0"/>
            <a:t> si </a:t>
          </a:r>
          <a14:m xmlns:a14="http://schemas.microsoft.com/office/drawing/2010/main">
            <m:oMath xmlns:m="http://schemas.openxmlformats.org/officeDocument/2006/math">
              <m:r>
                <a:rPr lang="es-ES" sz="2700" b="0" i="1" kern="1200">
                  <a:latin typeface="Cambria Math" panose="02040503050406030204" pitchFamily="18" charset="0"/>
                </a:rPr>
                <m:t>𝑇</m:t>
              </m:r>
              <m:r>
                <a:rPr lang="es-ES" sz="2700" b="0" i="1" kern="1200">
                  <a:latin typeface="Cambria Math" panose="02040503050406030204" pitchFamily="18" charset="0"/>
                </a:rPr>
                <m:t>⊂</m:t>
              </m:r>
              <m:r>
                <a:rPr lang="es-ES" sz="2700" b="0" i="1" kern="1200">
                  <a:latin typeface="Cambria Math" panose="02040503050406030204" pitchFamily="18" charset="0"/>
                </a:rPr>
                <m:t>𝑇</m:t>
              </m:r>
              <m:r>
                <a:rPr lang="es-ES" sz="2700" b="0" i="1" kern="1200">
                  <a:latin typeface="Cambria Math" panose="02040503050406030204" pitchFamily="18" charset="0"/>
                </a:rPr>
                <m:t>′</m:t>
              </m:r>
            </m:oMath>
          </a14:m>
          <a:endParaRPr lang="es-ES" sz="2700" kern="1200" dirty="0"/>
        </a:p>
      </dsp:txBody>
      <dsp:txXfrm>
        <a:off x="59399" y="63242"/>
        <a:ext cx="8487137" cy="1098002"/>
      </dsp:txXfrm>
    </dsp:sp>
    <dsp:sp modelId="{0A4109AC-AD2E-484E-B3F4-0B0332011780}">
      <dsp:nvSpPr>
        <dsp:cNvPr id="0" name=""/>
        <dsp:cNvSpPr/>
      </dsp:nvSpPr>
      <dsp:spPr>
        <a:xfrm>
          <a:off x="0" y="1407844"/>
          <a:ext cx="8605935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700" b="1" kern="1200" dirty="0" smtClean="0"/>
            <a:t>Teorema. </a:t>
          </a:r>
          <a14:m xmlns:a14="http://schemas.microsoft.com/office/drawing/2010/main">
            <m:oMath xmlns:m="http://schemas.openxmlformats.org/officeDocument/2006/math">
              <m:r>
                <a:rPr lang="es-ES" sz="2700" i="1" kern="1200">
                  <a:latin typeface="Cambria Math" panose="02040503050406030204" pitchFamily="18" charset="0"/>
                </a:rPr>
                <m:t>𝑇</m:t>
              </m:r>
              <m:r>
                <a:rPr lang="es-ES" sz="2700" i="1" kern="1200">
                  <a:latin typeface="Cambria Math" panose="02040503050406030204" pitchFamily="18" charset="0"/>
                </a:rPr>
                <m:t>⊂</m:t>
              </m:r>
              <m:r>
                <a:rPr lang="es-ES" sz="2700" i="1" kern="1200">
                  <a:latin typeface="Cambria Math" panose="02040503050406030204" pitchFamily="18" charset="0"/>
                </a:rPr>
                <m:t>𝑇</m:t>
              </m:r>
              <m:r>
                <a:rPr lang="es-ES" sz="2700" i="1" kern="1200">
                  <a:latin typeface="Cambria Math" panose="02040503050406030204" pitchFamily="18" charset="0"/>
                </a:rPr>
                <m:t>′</m:t>
              </m:r>
            </m:oMath>
          </a14:m>
          <a:r>
            <a:rPr lang="es-ES" sz="2700" kern="1200" dirty="0"/>
            <a:t> ⇔</a:t>
          </a:r>
          <a14:m xmlns:a14="http://schemas.microsoft.com/office/drawing/2010/main">
            <m:oMath xmlns:m="http://schemas.openxmlformats.org/officeDocument/2006/math">
              <m:r>
                <a:rPr lang="es-ES" sz="2700" b="0" i="0" kern="1200" smtClean="0">
                  <a:latin typeface="Cambria Math" panose="02040503050406030204" pitchFamily="18" charset="0"/>
                </a:rPr>
                <m:t>  </m:t>
              </m:r>
              <m:r>
                <a:rPr lang="es-ES" sz="2700" b="0" i="1" kern="1200">
                  <a:latin typeface="Cambria Math" panose="02040503050406030204" pitchFamily="18" charset="0"/>
                </a:rPr>
                <m:t>∀ </m:t>
              </m:r>
              <m:r>
                <a:rPr lang="es-ES" sz="2700" b="0" i="1" kern="1200">
                  <a:latin typeface="Cambria Math" panose="02040503050406030204" pitchFamily="18" charset="0"/>
                </a:rPr>
                <m:t>𝑥</m:t>
              </m:r>
              <m:r>
                <a:rPr lang="es-ES" sz="2700" b="0" i="1" kern="1200">
                  <a:latin typeface="Cambria Math" panose="02040503050406030204" pitchFamily="18" charset="0"/>
                </a:rPr>
                <m:t>∈</m:t>
              </m:r>
              <m:r>
                <a:rPr lang="es-ES" sz="2700" b="0" i="1" kern="1200">
                  <a:latin typeface="Cambria Math" panose="02040503050406030204" pitchFamily="18" charset="0"/>
                </a:rPr>
                <m:t>𝑋</m:t>
              </m:r>
              <m:r>
                <a:rPr lang="es-ES" sz="2700" b="0" i="1" kern="1200">
                  <a:latin typeface="Cambria Math" panose="02040503050406030204" pitchFamily="18" charset="0"/>
                </a:rPr>
                <m:t> ∀ </m:t>
              </m:r>
              <m:r>
                <a:rPr lang="es-ES" sz="2700" b="0" i="1" kern="1200">
                  <a:latin typeface="Cambria Math" panose="02040503050406030204" pitchFamily="18" charset="0"/>
                </a:rPr>
                <m:t>𝐵</m:t>
              </m:r>
              <m:d>
                <m:dPr>
                  <m:ctrlPr>
                    <a:rPr lang="es-ES" sz="2700" b="0" i="1" kern="120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es-ES" sz="2700" b="0" i="1" kern="1200">
                      <a:latin typeface="Cambria Math" panose="02040503050406030204" pitchFamily="18" charset="0"/>
                    </a:rPr>
                    <m:t>𝑥</m:t>
                  </m:r>
                </m:e>
              </m:d>
              <m:r>
                <a:rPr lang="es-ES" sz="2700" b="0" i="1" kern="1200">
                  <a:latin typeface="Cambria Math" panose="02040503050406030204" pitchFamily="18" charset="0"/>
                </a:rPr>
                <m:t>⊂</m:t>
              </m:r>
              <m:r>
                <a:rPr lang="es-ES" sz="2700" b="0" i="1" kern="1200">
                  <a:latin typeface="Cambria Math" panose="02040503050406030204" pitchFamily="18" charset="0"/>
                </a:rPr>
                <m:t>𝑇</m:t>
              </m:r>
              <m:r>
                <a:rPr lang="es-ES" sz="2700" b="0" i="1" kern="1200">
                  <a:latin typeface="Cambria Math" panose="02040503050406030204" pitchFamily="18" charset="0"/>
                </a:rPr>
                <m:t> </m:t>
              </m:r>
            </m:oMath>
          </a14:m>
          <a:r>
            <a:rPr lang="es-ES" sz="2700" b="0" i="1" kern="1200" dirty="0" smtClean="0"/>
            <a:t/>
          </a:r>
          <a:br>
            <a:rPr lang="es-ES" sz="2700" b="0" i="1" kern="1200" dirty="0" smtClean="0"/>
          </a:b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s-ES" sz="2700" b="0" i="1" kern="1200">
                    <a:latin typeface="Cambria Math" panose="02040503050406030204" pitchFamily="18" charset="0"/>
                  </a:rPr>
                  <m:t>∃ </m:t>
                </m:r>
                <m:sSup>
                  <m:sSupPr>
                    <m:ctrlPr>
                      <a:rPr lang="es-ES" sz="2700" b="0" i="1" kern="1200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 lang="es-ES" sz="2700" b="0" i="1" kern="1200">
                        <a:latin typeface="Cambria Math" panose="02040503050406030204" pitchFamily="18" charset="0"/>
                      </a:rPr>
                      <m:t>𝐵</m:t>
                    </m:r>
                  </m:e>
                  <m:sup>
                    <m:r>
                      <a:rPr lang="es-ES" sz="2700" b="0" i="1" kern="1200">
                        <a:latin typeface="Cambria Math" panose="02040503050406030204" pitchFamily="18" charset="0"/>
                      </a:rPr>
                      <m:t>′</m:t>
                    </m:r>
                  </m:sup>
                </m:sSup>
                <m:d>
                  <m:dPr>
                    <m:ctrlPr>
                      <a:rPr lang="es-ES" sz="2700" b="0" i="1" kern="1200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lang="es-ES" sz="2700" b="0" i="1" kern="1200">
                        <a:latin typeface="Cambria Math" panose="02040503050406030204" pitchFamily="18" charset="0"/>
                      </a:rPr>
                      <m:t>𝑥</m:t>
                    </m:r>
                  </m:e>
                </m:d>
                <m:r>
                  <a:rPr lang="es-ES" sz="2700" b="0" i="1" kern="1200">
                    <a:latin typeface="Cambria Math" panose="02040503050406030204" pitchFamily="18" charset="0"/>
                  </a:rPr>
                  <m:t>⊂</m:t>
                </m:r>
                <m:sSup>
                  <m:sSupPr>
                    <m:ctrlPr>
                      <a:rPr lang="es-ES" sz="2700" b="0" i="1" kern="1200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 lang="es-ES" sz="2700" b="0" i="1" kern="1200">
                        <a:latin typeface="Cambria Math" panose="02040503050406030204" pitchFamily="18" charset="0"/>
                      </a:rPr>
                      <m:t>𝑇</m:t>
                    </m:r>
                  </m:e>
                  <m:sup>
                    <m:r>
                      <a:rPr lang="es-ES" sz="2700" b="0" i="1" kern="1200">
                        <a:latin typeface="Cambria Math" panose="02040503050406030204" pitchFamily="18" charset="0"/>
                      </a:rPr>
                      <m:t>′</m:t>
                    </m:r>
                  </m:sup>
                </m:sSup>
                <m:r>
                  <a:rPr lang="es-ES" sz="2700" b="0" i="1" kern="1200">
                    <a:latin typeface="Cambria Math" panose="02040503050406030204" pitchFamily="18" charset="0"/>
                  </a:rPr>
                  <m:t>:</m:t>
                </m:r>
                <m:sSup>
                  <m:sSupPr>
                    <m:ctrlPr>
                      <a:rPr lang="es-ES" sz="2700" b="0" i="1" kern="1200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 lang="es-ES" sz="2700" b="0" i="1" kern="1200">
                        <a:latin typeface="Cambria Math" panose="02040503050406030204" pitchFamily="18" charset="0"/>
                      </a:rPr>
                      <m:t>𝐵</m:t>
                    </m:r>
                  </m:e>
                  <m:sup>
                    <m:r>
                      <a:rPr lang="es-ES" sz="2700" b="0" i="1" kern="1200">
                        <a:latin typeface="Cambria Math" panose="02040503050406030204" pitchFamily="18" charset="0"/>
                      </a:rPr>
                      <m:t>′</m:t>
                    </m:r>
                  </m:sup>
                </m:sSup>
                <m:d>
                  <m:dPr>
                    <m:ctrlPr>
                      <a:rPr lang="es-ES" sz="2700" b="0" i="1" kern="1200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lang="es-ES" sz="2700" b="0" i="1" kern="1200">
                        <a:latin typeface="Cambria Math" panose="02040503050406030204" pitchFamily="18" charset="0"/>
                      </a:rPr>
                      <m:t>𝑥</m:t>
                    </m:r>
                  </m:e>
                </m:d>
                <m:r>
                  <a:rPr lang="es-ES" sz="2700" b="0" i="1" kern="1200">
                    <a:latin typeface="Cambria Math" panose="02040503050406030204" pitchFamily="18" charset="0"/>
                  </a:rPr>
                  <m:t>⊂</m:t>
                </m:r>
                <m:r>
                  <a:rPr lang="es-ES" sz="2700" b="0" i="1" kern="1200">
                    <a:latin typeface="Cambria Math" panose="02040503050406030204" pitchFamily="18" charset="0"/>
                  </a:rPr>
                  <m:t>𝐵</m:t>
                </m:r>
                <m:r>
                  <a:rPr lang="es-ES" sz="2700" b="0" i="1" kern="1200">
                    <a:latin typeface="Cambria Math" panose="02040503050406030204" pitchFamily="18" charset="0"/>
                  </a:rPr>
                  <m:t>(</m:t>
                </m:r>
                <m:r>
                  <a:rPr lang="es-ES" sz="2700" b="0" i="1" kern="1200">
                    <a:latin typeface="Cambria Math" panose="02040503050406030204" pitchFamily="18" charset="0"/>
                  </a:rPr>
                  <m:t>𝑥</m:t>
                </m:r>
                <m:r>
                  <a:rPr lang="es-ES" sz="2700" b="0" i="1" kern="1200">
                    <a:latin typeface="Cambria Math" panose="02040503050406030204" pitchFamily="18" charset="0"/>
                  </a:rPr>
                  <m:t>)</m:t>
                </m:r>
              </m:oMath>
            </m:oMathPara>
          </a14:m>
          <a:endParaRPr lang="es-ES" sz="2700" kern="1200" dirty="0"/>
        </a:p>
      </dsp:txBody>
      <dsp:txXfrm>
        <a:off x="59399" y="1467243"/>
        <a:ext cx="8487137" cy="1098002"/>
      </dsp:txXfrm>
    </dsp:sp>
    <dsp:sp modelId="{30807C7D-CA02-4E91-985B-EF055E7F56B6}">
      <dsp:nvSpPr>
        <dsp:cNvPr id="0" name=""/>
        <dsp:cNvSpPr/>
      </dsp:nvSpPr>
      <dsp:spPr>
        <a:xfrm>
          <a:off x="0" y="2811844"/>
          <a:ext cx="8605935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700" kern="1200" dirty="0" smtClean="0"/>
            <a:t>Es decir, los entornos en </a:t>
          </a:r>
          <a14:m xmlns:a14="http://schemas.microsoft.com/office/drawing/2010/main">
            <m:oMath xmlns:m="http://schemas.openxmlformats.org/officeDocument/2006/math">
              <m:r>
                <a:rPr lang="es-ES" sz="2700" i="1" kern="1200">
                  <a:latin typeface="Cambria Math" panose="02040503050406030204" pitchFamily="18" charset="0"/>
                </a:rPr>
                <m:t>𝑇</m:t>
              </m:r>
              <m:r>
                <a:rPr lang="es-ES" sz="2700" i="1" kern="1200">
                  <a:latin typeface="Cambria Math" panose="02040503050406030204" pitchFamily="18" charset="0"/>
                </a:rPr>
                <m:t>′</m:t>
              </m:r>
            </m:oMath>
          </a14:m>
          <a:r>
            <a:rPr lang="es-ES" sz="2700" kern="1200" dirty="0"/>
            <a:t> son iguales o más estrechos</a:t>
          </a:r>
        </a:p>
      </dsp:txBody>
      <dsp:txXfrm>
        <a:off x="59399" y="2871243"/>
        <a:ext cx="8487137" cy="10980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936A8E-0C5D-4832-85A1-465C5C7DD3F2}">
      <dsp:nvSpPr>
        <dsp:cNvPr id="0" name=""/>
        <dsp:cNvSpPr/>
      </dsp:nvSpPr>
      <dsp:spPr>
        <a:xfrm>
          <a:off x="0" y="136672"/>
          <a:ext cx="8605935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700" kern="1200" dirty="0" smtClean="0"/>
            <a:t>Dos distancias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s-ES" sz="2700" b="0" i="1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s-ES" sz="2700" b="0" i="1" kern="1200">
                      <a:latin typeface="Cambria Math" panose="02040503050406030204" pitchFamily="18" charset="0"/>
                    </a:rPr>
                    <m:t>𝑑</m:t>
                  </m:r>
                </m:e>
                <m:sub>
                  <m:r>
                    <a:rPr lang="es-ES" sz="2700" b="0" i="1" kern="1200">
                      <a:latin typeface="Cambria Math" panose="02040503050406030204" pitchFamily="18" charset="0"/>
                    </a:rPr>
                    <m:t>1</m:t>
                  </m:r>
                </m:sub>
              </m:sSub>
              <m:r>
                <a:rPr lang="es-ES" sz="2700" b="0" i="1" kern="1200">
                  <a:latin typeface="Cambria Math" panose="02040503050406030204" pitchFamily="18" charset="0"/>
                </a:rPr>
                <m:t>,</m:t>
              </m:r>
              <m:sSub>
                <m:sSubPr>
                  <m:ctrlPr>
                    <a:rPr lang="es-ES" sz="2700" b="0" i="1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s-ES" sz="2700" b="0" i="1" kern="1200">
                      <a:latin typeface="Cambria Math" panose="02040503050406030204" pitchFamily="18" charset="0"/>
                    </a:rPr>
                    <m:t>𝑑</m:t>
                  </m:r>
                </m:e>
                <m:sub>
                  <m:r>
                    <a:rPr lang="es-ES" sz="2700" b="0" i="1" kern="1200">
                      <a:latin typeface="Cambria Math" panose="02040503050406030204" pitchFamily="18" charset="0"/>
                    </a:rPr>
                    <m:t>2</m:t>
                  </m:r>
                </m:sub>
              </m:sSub>
            </m:oMath>
          </a14:m>
          <a:r>
            <a:rPr lang="es-ES" sz="2700" kern="1200" dirty="0"/>
            <a:t> se llaman </a:t>
          </a:r>
          <a:r>
            <a:rPr lang="es-ES" sz="2700" b="1" kern="1200" dirty="0"/>
            <a:t>equivalentes</a:t>
          </a:r>
          <a:r>
            <a:rPr lang="es-ES" sz="2700" kern="1200" dirty="0"/>
            <a:t> </a:t>
          </a:r>
          <a:r>
            <a:rPr lang="es-ES" sz="2700" kern="1200" dirty="0" smtClean="0"/>
            <a:t/>
          </a:r>
          <a:br>
            <a:rPr lang="es-ES" sz="2700" kern="1200" dirty="0" smtClean="0"/>
          </a:br>
          <a:r>
            <a:rPr lang="es-ES" sz="2700" kern="1200" dirty="0" smtClean="0"/>
            <a:t>si </a:t>
          </a:r>
          <a:r>
            <a:rPr lang="es-ES" sz="2700" kern="1200" dirty="0"/>
            <a:t>existen </a:t>
          </a:r>
          <a14:m xmlns:a14="http://schemas.microsoft.com/office/drawing/2010/main">
            <m:oMath xmlns:m="http://schemas.openxmlformats.org/officeDocument/2006/math">
              <m:r>
                <a:rPr lang="es-ES" sz="2700" b="0" i="1" kern="1200">
                  <a:latin typeface="Cambria Math" panose="02040503050406030204" pitchFamily="18" charset="0"/>
                </a:rPr>
                <m:t>𝑐</m:t>
              </m:r>
              <m:r>
                <a:rPr lang="es-ES" sz="2700" b="0" i="1" kern="1200">
                  <a:latin typeface="Cambria Math" panose="02040503050406030204" pitchFamily="18" charset="0"/>
                </a:rPr>
                <m:t>&gt;0, </m:t>
              </m:r>
              <m:r>
                <a:rPr lang="es-ES" sz="2700" b="0" i="1" kern="1200">
                  <a:latin typeface="Cambria Math" panose="02040503050406030204" pitchFamily="18" charset="0"/>
                </a:rPr>
                <m:t>𝐶</m:t>
              </m:r>
              <m:r>
                <a:rPr lang="es-ES" sz="2700" b="0" i="1" kern="1200">
                  <a:latin typeface="Cambria Math" panose="02040503050406030204" pitchFamily="18" charset="0"/>
                </a:rPr>
                <m:t>&gt;0</m:t>
              </m:r>
            </m:oMath>
          </a14:m>
          <a:r>
            <a:rPr lang="es-ES" sz="2700" kern="1200" dirty="0"/>
            <a:t>:</a:t>
          </a:r>
        </a:p>
      </dsp:txBody>
      <dsp:txXfrm>
        <a:off x="59399" y="196071"/>
        <a:ext cx="8487137" cy="1098002"/>
      </dsp:txXfrm>
    </dsp:sp>
    <dsp:sp modelId="{98AD1B0F-ECB3-4D36-B9C5-354A68F7A7BE}">
      <dsp:nvSpPr>
        <dsp:cNvPr id="0" name=""/>
        <dsp:cNvSpPr/>
      </dsp:nvSpPr>
      <dsp:spPr>
        <a:xfrm>
          <a:off x="0" y="1504825"/>
          <a:ext cx="8605935" cy="943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s-ES" sz="270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s-ES" sz="2700" b="0" i="1" kern="1200">
                        <a:latin typeface="Cambria Math" panose="02040503050406030204" pitchFamily="18" charset="0"/>
                      </a:rPr>
                      <m:t>∀ </m:t>
                    </m:r>
                    <m:r>
                      <a:rPr lang="es-ES" sz="2700" b="0" i="1" kern="120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sz="2700" b="0" i="1" kern="1200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sz="2700" b="0" i="1" kern="120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s-ES" sz="2700" b="0" i="1" kern="120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700" b="0" i="1" kern="1200">
                        <a:latin typeface="Cambria Math" panose="02040503050406030204" pitchFamily="18" charset="0"/>
                      </a:rPr>
                      <m:t>𝑐𝑑</m:t>
                    </m:r>
                  </m:e>
                  <m:sub>
                    <m:r>
                      <a:rPr lang="es-ES" sz="2700" i="1" kern="1200"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d>
                  <m:dPr>
                    <m:ctrlPr>
                      <a:rPr lang="es-ES" sz="2700" b="0" i="1" kern="1200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lang="es-ES" sz="2700" b="0" i="1" kern="120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sz="2700" b="0" i="1" kern="1200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sz="2700" b="0" i="1" kern="1200">
                        <a:latin typeface="Cambria Math" panose="02040503050406030204" pitchFamily="18" charset="0"/>
                      </a:rPr>
                      <m:t>𝑌</m:t>
                    </m:r>
                  </m:e>
                </m:d>
                <m:r>
                  <a:rPr lang="es-ES" sz="2700" b="0" i="1" kern="1200">
                    <a:latin typeface="Cambria Math" panose="02040503050406030204" pitchFamily="18" charset="0"/>
                  </a:rPr>
                  <m:t>≤</m:t>
                </m:r>
                <m:sSub>
                  <m:sSubPr>
                    <m:ctrlPr>
                      <a:rPr lang="es-ES" sz="2700" i="1" kern="120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s-ES" sz="2700" i="1" kern="1200">
                        <a:latin typeface="Cambria Math" panose="02040503050406030204" pitchFamily="18" charset="0"/>
                      </a:rPr>
                      <m:t>𝑑</m:t>
                    </m:r>
                  </m:e>
                  <m:sub>
                    <m:r>
                      <a:rPr lang="es-ES" sz="2700" i="1" kern="1200"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d>
                  <m:dPr>
                    <m:ctrlPr>
                      <a:rPr lang="es-ES" sz="2700" i="1" kern="1200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lang="es-ES" sz="2700" i="1" kern="120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sz="2700" i="1" kern="1200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sz="2700" i="1" kern="1200">
                        <a:latin typeface="Cambria Math" panose="02040503050406030204" pitchFamily="18" charset="0"/>
                      </a:rPr>
                      <m:t>𝑌</m:t>
                    </m:r>
                  </m:e>
                </m:d>
                <m:r>
                  <a:rPr lang="es-ES" sz="2700" b="0" i="1" kern="1200">
                    <a:latin typeface="Cambria Math" panose="02040503050406030204" pitchFamily="18" charset="0"/>
                  </a:rPr>
                  <m:t>≤</m:t>
                </m:r>
                <m:sSub>
                  <m:sSubPr>
                    <m:ctrlPr>
                      <a:rPr lang="es-ES" sz="2700" i="1" kern="120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s-ES" sz="2700" b="0" i="1" kern="120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s-ES" sz="2700" i="1" kern="1200">
                        <a:latin typeface="Cambria Math" panose="02040503050406030204" pitchFamily="18" charset="0"/>
                      </a:rPr>
                      <m:t>𝑑</m:t>
                    </m:r>
                  </m:e>
                  <m:sub>
                    <m:r>
                      <a:rPr lang="es-ES" sz="2700" i="1" kern="1200"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d>
                  <m:dPr>
                    <m:ctrlPr>
                      <a:rPr lang="es-ES" sz="2700" i="1" kern="1200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lang="es-ES" sz="2700" i="1" kern="120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sz="2700" i="1" kern="1200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sz="2700" i="1" kern="1200">
                        <a:latin typeface="Cambria Math" panose="02040503050406030204" pitchFamily="18" charset="0"/>
                      </a:rPr>
                      <m:t>𝑌</m:t>
                    </m:r>
                  </m:e>
                </m:d>
              </m:oMath>
            </m:oMathPara>
          </a14:m>
          <a:endParaRPr lang="es-ES" sz="2700" kern="1200" dirty="0"/>
        </a:p>
      </dsp:txBody>
      <dsp:txXfrm>
        <a:off x="46055" y="1550880"/>
        <a:ext cx="8513825" cy="85133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28EB8-949E-4A49-BCFC-D69CB43FA443}" type="datetimeFigureOut">
              <a:rPr lang="es-ES" smtClean="0"/>
              <a:t>03/10/2023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26A500-1DA6-4541-BE61-DEBA7B3304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6110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916832"/>
            <a:ext cx="7315200" cy="1944215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s-ES" dirty="0" smtClean="0"/>
              <a:t>HAGA CLIC PARA MODIFICAR EL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35796" y="5013176"/>
            <a:ext cx="3672408" cy="720080"/>
          </a:xfrm>
        </p:spPr>
        <p:txBody>
          <a:bodyPr>
            <a:normAutofit/>
          </a:bodyPr>
          <a:lstStyle>
            <a:lvl1pPr marL="0" indent="0" algn="ctr">
              <a:buNone/>
              <a:defRPr sz="1600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Profesor / Curso académico: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14400" y="4077072"/>
            <a:ext cx="7315200" cy="526424"/>
          </a:xfrm>
        </p:spPr>
        <p:txBody>
          <a:bodyPr anchor="ctr"/>
          <a:lstStyle>
            <a:lvl1pPr marL="0" indent="0" algn="ctr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 smtClean="0"/>
              <a:t>ASIGNATURA</a:t>
            </a:r>
          </a:p>
        </p:txBody>
      </p:sp>
      <p:pic>
        <p:nvPicPr>
          <p:cNvPr id="1026" name="Picture 2" descr="C:\Users\eva.perandones\Downloads\Logo azu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04664"/>
            <a:ext cx="3309791" cy="1242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/>
          <p:cNvSpPr/>
          <p:nvPr userDrawn="1"/>
        </p:nvSpPr>
        <p:spPr>
          <a:xfrm>
            <a:off x="8435268" y="213845"/>
            <a:ext cx="86236" cy="7920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0"/>
          <p:cNvSpPr/>
          <p:nvPr userDrawn="1"/>
        </p:nvSpPr>
        <p:spPr>
          <a:xfrm>
            <a:off x="8569419" y="213845"/>
            <a:ext cx="576072" cy="7920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algn="r">
              <a:defRPr sz="1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s-ES" dirty="0" smtClean="0"/>
              <a:t>Asignatura/Tema</a:t>
            </a:r>
            <a:endParaRPr lang="es-ES" dirty="0"/>
          </a:p>
        </p:txBody>
      </p:sp>
      <p:sp>
        <p:nvSpPr>
          <p:cNvPr id="16" name="15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18" name="5 Marcador de número de diapositiva"/>
          <p:cNvSpPr txBox="1">
            <a:spLocks/>
          </p:cNvSpPr>
          <p:nvPr userDrawn="1"/>
        </p:nvSpPr>
        <p:spPr>
          <a:xfrm>
            <a:off x="8532438" y="404664"/>
            <a:ext cx="596305" cy="365125"/>
          </a:xfrm>
          <a:prstGeom prst="rect">
            <a:avLst/>
          </a:prstGeom>
        </p:spPr>
        <p:txBody>
          <a:bodyPr anchor="ctr"/>
          <a:lstStyle>
            <a:defPPr>
              <a:defRPr lang="es-ES"/>
            </a:defPPr>
            <a:lvl1pPr marL="0" algn="l" defTabSz="914400" rtl="0" eaLnBrk="1" latinLnBrk="0" hangingPunct="1"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D5034FA-E3E3-464F-AB21-ECE51F6ED024}" type="slidenum">
              <a:rPr lang="es-ES" sz="1400" b="0" smtClean="0"/>
              <a:pPr algn="ctr"/>
              <a:t>‹Nº›</a:t>
            </a:fld>
            <a:endParaRPr lang="es-ES" sz="1400" b="0" dirty="0"/>
          </a:p>
        </p:txBody>
      </p:sp>
      <p:pic>
        <p:nvPicPr>
          <p:cNvPr id="11" name="Picture 2" descr="C:\Users\eva.perandones\Downloads\Logo azu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99254"/>
            <a:ext cx="1654895" cy="621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11 Conector recto"/>
          <p:cNvCxnSpPr/>
          <p:nvPr userDrawn="1"/>
        </p:nvCxnSpPr>
        <p:spPr>
          <a:xfrm>
            <a:off x="251520" y="1988840"/>
            <a:ext cx="8605935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9"/>
          <p:cNvSpPr/>
          <p:nvPr userDrawn="1"/>
        </p:nvSpPr>
        <p:spPr>
          <a:xfrm>
            <a:off x="8435268" y="213845"/>
            <a:ext cx="86236" cy="7920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0"/>
          <p:cNvSpPr/>
          <p:nvPr userDrawn="1"/>
        </p:nvSpPr>
        <p:spPr>
          <a:xfrm>
            <a:off x="8569419" y="213845"/>
            <a:ext cx="576072" cy="7920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205178"/>
            <a:ext cx="3566160" cy="41316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204864"/>
            <a:ext cx="3566160" cy="413402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1519" y="1268760"/>
            <a:ext cx="8605935" cy="72008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cxnSp>
        <p:nvCxnSpPr>
          <p:cNvPr id="12" name="11 Conector recto"/>
          <p:cNvCxnSpPr/>
          <p:nvPr userDrawn="1"/>
        </p:nvCxnSpPr>
        <p:spPr>
          <a:xfrm>
            <a:off x="251520" y="1988840"/>
            <a:ext cx="8605935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algn="r">
              <a:defRPr sz="1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s-ES" dirty="0" smtClean="0"/>
              <a:t>Asignatura/Tema</a:t>
            </a:r>
            <a:endParaRPr lang="es-ES" dirty="0"/>
          </a:p>
        </p:txBody>
      </p:sp>
      <p:sp>
        <p:nvSpPr>
          <p:cNvPr id="21" name="5 Marcador de número de diapositiva"/>
          <p:cNvSpPr txBox="1">
            <a:spLocks/>
          </p:cNvSpPr>
          <p:nvPr userDrawn="1"/>
        </p:nvSpPr>
        <p:spPr>
          <a:xfrm>
            <a:off x="8532438" y="404664"/>
            <a:ext cx="596305" cy="365125"/>
          </a:xfrm>
          <a:prstGeom prst="rect">
            <a:avLst/>
          </a:prstGeom>
        </p:spPr>
        <p:txBody>
          <a:bodyPr anchor="ctr"/>
          <a:lstStyle>
            <a:defPPr>
              <a:defRPr lang="es-ES"/>
            </a:defPPr>
            <a:lvl1pPr marL="0" algn="l" defTabSz="914400" rtl="0" eaLnBrk="1" latinLnBrk="0" hangingPunct="1"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D5034FA-E3E3-464F-AB21-ECE51F6ED024}" type="slidenum">
              <a:rPr lang="es-ES" sz="1400" b="0" smtClean="0"/>
              <a:pPr algn="ctr"/>
              <a:t>‹Nº›</a:t>
            </a:fld>
            <a:endParaRPr lang="es-ES" sz="1400" b="0" dirty="0"/>
          </a:p>
        </p:txBody>
      </p:sp>
      <p:pic>
        <p:nvPicPr>
          <p:cNvPr id="13" name="Picture 2" descr="C:\Users\eva.perandones\Downloads\Logo azu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99254"/>
            <a:ext cx="1654895" cy="621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/>
          <p:cNvSpPr/>
          <p:nvPr userDrawn="1"/>
        </p:nvSpPr>
        <p:spPr>
          <a:xfrm>
            <a:off x="8435268" y="213845"/>
            <a:ext cx="86236" cy="7920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/>
          <p:cNvSpPr/>
          <p:nvPr userDrawn="1"/>
        </p:nvSpPr>
        <p:spPr>
          <a:xfrm>
            <a:off x="8569419" y="213845"/>
            <a:ext cx="576072" cy="7920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cxnSp>
        <p:nvCxnSpPr>
          <p:cNvPr id="10" name="9 Conector recto"/>
          <p:cNvCxnSpPr/>
          <p:nvPr userDrawn="1"/>
        </p:nvCxnSpPr>
        <p:spPr>
          <a:xfrm>
            <a:off x="251520" y="1988840"/>
            <a:ext cx="8605935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algn="r">
              <a:defRPr sz="1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s-ES" dirty="0" smtClean="0"/>
              <a:t>Asignatura/Tema</a:t>
            </a:r>
            <a:endParaRPr lang="es-ES" dirty="0"/>
          </a:p>
        </p:txBody>
      </p:sp>
      <p:sp>
        <p:nvSpPr>
          <p:cNvPr id="15" name="5 Marcador de número de diapositiva"/>
          <p:cNvSpPr txBox="1">
            <a:spLocks/>
          </p:cNvSpPr>
          <p:nvPr userDrawn="1"/>
        </p:nvSpPr>
        <p:spPr>
          <a:xfrm>
            <a:off x="8532438" y="404664"/>
            <a:ext cx="596305" cy="365125"/>
          </a:xfrm>
          <a:prstGeom prst="rect">
            <a:avLst/>
          </a:prstGeom>
        </p:spPr>
        <p:txBody>
          <a:bodyPr anchor="ctr"/>
          <a:lstStyle>
            <a:defPPr>
              <a:defRPr lang="es-ES"/>
            </a:defPPr>
            <a:lvl1pPr marL="0" algn="l" defTabSz="914400" rtl="0" eaLnBrk="1" latinLnBrk="0" hangingPunct="1"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D5034FA-E3E3-464F-AB21-ECE51F6ED024}" type="slidenum">
              <a:rPr lang="es-ES" sz="1400" b="0" smtClean="0"/>
              <a:pPr algn="ctr"/>
              <a:t>‹Nº›</a:t>
            </a:fld>
            <a:endParaRPr lang="es-ES" sz="1400" b="0" dirty="0"/>
          </a:p>
        </p:txBody>
      </p:sp>
      <p:pic>
        <p:nvPicPr>
          <p:cNvPr id="9" name="Picture 2" descr="C:\Users\eva.perandones\Downloads\Logo azu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99254"/>
            <a:ext cx="1654895" cy="621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/>
          <p:nvPr userDrawn="1"/>
        </p:nvSpPr>
        <p:spPr>
          <a:xfrm>
            <a:off x="8435268" y="213845"/>
            <a:ext cx="86236" cy="7920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0"/>
          <p:cNvSpPr/>
          <p:nvPr userDrawn="1"/>
        </p:nvSpPr>
        <p:spPr>
          <a:xfrm>
            <a:off x="8569419" y="213845"/>
            <a:ext cx="576072" cy="7920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algn="r">
              <a:defRPr sz="1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s-ES" dirty="0" smtClean="0"/>
              <a:t>Asignatura/Tema</a:t>
            </a:r>
            <a:endParaRPr lang="es-ES" dirty="0"/>
          </a:p>
        </p:txBody>
      </p:sp>
      <p:sp>
        <p:nvSpPr>
          <p:cNvPr id="11" name="5 Marcador de número de diapositiva"/>
          <p:cNvSpPr txBox="1">
            <a:spLocks/>
          </p:cNvSpPr>
          <p:nvPr userDrawn="1"/>
        </p:nvSpPr>
        <p:spPr>
          <a:xfrm>
            <a:off x="8532438" y="404664"/>
            <a:ext cx="596305" cy="365125"/>
          </a:xfrm>
          <a:prstGeom prst="rect">
            <a:avLst/>
          </a:prstGeom>
        </p:spPr>
        <p:txBody>
          <a:bodyPr anchor="ctr"/>
          <a:lstStyle>
            <a:defPPr>
              <a:defRPr lang="es-ES"/>
            </a:defPPr>
            <a:lvl1pPr marL="0" algn="l" defTabSz="914400" rtl="0" eaLnBrk="1" latinLnBrk="0" hangingPunct="1"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D5034FA-E3E3-464F-AB21-ECE51F6ED024}" type="slidenum">
              <a:rPr lang="es-ES" sz="1400" b="0" smtClean="0"/>
              <a:pPr algn="ctr"/>
              <a:t>‹Nº›</a:t>
            </a:fld>
            <a:endParaRPr lang="es-ES" sz="1400" b="0" dirty="0"/>
          </a:p>
        </p:txBody>
      </p:sp>
      <p:pic>
        <p:nvPicPr>
          <p:cNvPr id="7" name="Picture 2" descr="C:\Users\eva.perandones\Downloads\Logo azu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99254"/>
            <a:ext cx="1654895" cy="621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519" y="1268760"/>
            <a:ext cx="8605935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19" y="2276873"/>
            <a:ext cx="8605935" cy="403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 smtClean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s-ES" dirty="0" smtClean="0"/>
              <a:t>Asignatura/Tema</a:t>
            </a:r>
            <a:endParaRPr lang="es-ES" dirty="0"/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567936" y="476672"/>
            <a:ext cx="576064" cy="301752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Nº</a:t>
            </a:r>
            <a:endParaRPr lang="es-E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6" r:id="rId3"/>
    <p:sldLayoutId id="2147483798" r:id="rId4"/>
    <p:sldLayoutId id="2147483799" r:id="rId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240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Espacios topológicos</a:t>
            </a:r>
            <a:endParaRPr lang="es-ES" dirty="0"/>
          </a:p>
        </p:txBody>
      </p:sp>
      <p:sp>
        <p:nvSpPr>
          <p:cNvPr id="4" name="3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Georgy Nuzhdin</a:t>
            </a:r>
          </a:p>
          <a:p>
            <a:r>
              <a:rPr lang="es-ES" dirty="0" smtClean="0"/>
              <a:t>2022-2023</a:t>
            </a:r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s-ES" dirty="0" smtClean="0"/>
              <a:t>Topología - 3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6989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 intersección de un número </a:t>
            </a:r>
            <a:r>
              <a:rPr lang="es-ES" dirty="0"/>
              <a:t>(potencialmente infinito</a:t>
            </a:r>
            <a:r>
              <a:rPr lang="es-ES" dirty="0" smtClean="0"/>
              <a:t>) de cerrados es cerrado</a:t>
            </a:r>
          </a:p>
          <a:p>
            <a:r>
              <a:rPr lang="es-ES" dirty="0" smtClean="0"/>
              <a:t>La unión de un número</a:t>
            </a:r>
            <a:r>
              <a:rPr lang="es-ES" dirty="0"/>
              <a:t> finito </a:t>
            </a:r>
            <a:r>
              <a:rPr lang="es-ES" dirty="0" smtClean="0"/>
              <a:t>de cerrados es cerrado</a:t>
            </a:r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 smtClean="0"/>
              <a:t>Topología-3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¿Verdad que ahora es fácil ver que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4894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0; +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={(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;+∞), 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𝑑𝑜𝑛𝑑𝑒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≥0}</m:t>
                    </m:r>
                  </m:oMath>
                </a14:m>
                <a:endParaRPr lang="es-ES" dirty="0" smtClean="0"/>
              </a:p>
              <a:p>
                <a:r>
                  <a:rPr lang="es-ES" dirty="0" smtClean="0"/>
                  <a:t>Se llama </a:t>
                </a:r>
                <a:r>
                  <a:rPr lang="es-ES" b="1" dirty="0" smtClean="0"/>
                  <a:t>topología de semirrectas derechas</a:t>
                </a:r>
              </a:p>
              <a:p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,+</m:t>
                        </m:r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s-E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;+∞</m:t>
                            </m:r>
                          </m:e>
                        </m:d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⋃</m:t>
                    </m:r>
                    <m:d>
                      <m:dPr>
                        <m:begChr m:val="{"/>
                        <m:endChr m:val="}"/>
                        <m:ctrlP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s-E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⋃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∅,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ES" dirty="0" smtClean="0"/>
                  <a:t>}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∞}</m:t>
                    </m:r>
                  </m:oMath>
                </a14:m>
                <a:r>
                  <a:rPr lang="es-ES" b="1" dirty="0"/>
                  <a:t>. </a:t>
                </a:r>
                <a:endParaRPr lang="es-E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\</m:t>
                        </m:r>
                        <m:r>
                          <m:rPr>
                            <m:sty m:val="p"/>
                          </m:rP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s-ES" b="1" dirty="0" smtClean="0"/>
                  <a:t>. </a:t>
                </a:r>
                <a:r>
                  <a:rPr lang="es-ES" dirty="0" smtClean="0"/>
                  <a:t>Es decir, los abiertos son subconjuntos cuyo complementario tiene un número finito de elementos</a:t>
                </a:r>
              </a:p>
              <a:p>
                <a:r>
                  <a:rPr lang="es-ES" dirty="0" smtClean="0"/>
                  <a:t>Se llama </a:t>
                </a:r>
                <a:r>
                  <a:rPr lang="es-ES" b="1" dirty="0" smtClean="0"/>
                  <a:t>topología </a:t>
                </a:r>
                <a:r>
                  <a:rPr lang="es-ES" b="1" dirty="0" err="1" smtClean="0"/>
                  <a:t>cofinita</a:t>
                </a:r>
                <a:endParaRPr lang="es-ES" b="1" dirty="0" smtClean="0"/>
              </a:p>
              <a:p>
                <a:endParaRPr lang="es-ES" dirty="0"/>
              </a:p>
            </p:txBody>
          </p:sp>
        </mc:Choice>
        <mc:Fallback xmlns="">
          <p:sp>
            <p:nvSpPr>
              <p:cNvPr id="2" name="Marcador de conteni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1" t="-30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 smtClean="0"/>
              <a:t>Topología-3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¿Son topologías?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5364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" dirty="0" smtClean="0"/>
                  <a:t>¿Son abiertos, cerrados, abiertos y cerrados a la vez o ninguna de las dos?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1;2</m:t>
                        </m:r>
                      </m:e>
                    </m:d>
                  </m:oMath>
                </a14:m>
                <a:endParaRPr lang="es-ES" b="0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[1;2]</m:t>
                    </m:r>
                  </m:oMath>
                </a14:m>
                <a:endParaRPr lang="es-ES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1;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e>
                    </m:d>
                  </m:oMath>
                </a14:m>
                <a:endParaRPr lang="es-ES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1;∞</m:t>
                        </m:r>
                      </m:e>
                    </m:d>
                  </m:oMath>
                </a14:m>
                <a:endParaRPr lang="es-E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lit/>
                      </m:rP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3,5}</m:t>
                    </m:r>
                  </m:oMath>
                </a14:m>
                <a:endParaRPr lang="es-ES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−∞;∞</m:t>
                        </m:r>
                      </m:e>
                    </m:d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\</m:t>
                    </m:r>
                    <m:r>
                      <m:rPr>
                        <m:lit/>
                      </m:rP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3,5}</m:t>
                    </m:r>
                  </m:oMath>
                </a14:m>
                <a:endParaRPr lang="es-ES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−∞</m:t>
                        </m:r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;2</m:t>
                        </m:r>
                      </m:e>
                    </m:d>
                  </m:oMath>
                </a14:m>
                <a:endParaRPr lang="es-ES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−∞;2]</m:t>
                    </m:r>
                  </m:oMath>
                </a14:m>
                <a:endParaRPr lang="es-ES" dirty="0" smtClean="0">
                  <a:ea typeface="Cambria Math" panose="02040503050406030204" pitchFamily="18" charset="0"/>
                </a:endParaRPr>
              </a:p>
              <a:p>
                <a:endParaRPr lang="es-ES" dirty="0"/>
              </a:p>
              <a:p>
                <a:endParaRPr lang="es-ES" dirty="0"/>
              </a:p>
              <a:p>
                <a:endParaRPr lang="es-ES" dirty="0"/>
              </a:p>
            </p:txBody>
          </p:sp>
        </mc:Choice>
        <mc:Fallback xmlns="">
          <p:sp>
            <p:nvSpPr>
              <p:cNvPr id="2" name="Marcador de conteni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1" t="-75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smtClean="0"/>
              <a:t>Asignatura/Tema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ítulo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ℝ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={(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;+∞), 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𝑑𝑜𝑛𝑑𝑒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r>
                  <a:rPr lang="es-ES" dirty="0"/>
                  <a:t/>
                </a:r>
                <a:br>
                  <a:rPr lang="es-ES" dirty="0"/>
                </a:br>
                <a:endParaRPr lang="es-ES" dirty="0"/>
              </a:p>
            </p:txBody>
          </p:sp>
        </mc:Choice>
        <mc:Fallback xmlns="">
          <p:sp>
            <p:nvSpPr>
              <p:cNvPr id="4" name="Títul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0244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" dirty="0" smtClean="0"/>
                  <a:t>¿Son abiertos, cerrados, abiertos y cerrados a la vez o ninguna de las dos?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1;2</m:t>
                        </m:r>
                      </m:e>
                    </m:d>
                  </m:oMath>
                </a14:m>
                <a:endParaRPr lang="es-ES" b="0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[1;2]</m:t>
                    </m:r>
                  </m:oMath>
                </a14:m>
                <a:endParaRPr lang="es-ES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1;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e>
                    </m:d>
                  </m:oMath>
                </a14:m>
                <a:endParaRPr lang="es-ES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lit/>
                      </m:rP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3,5}</m:t>
                    </m:r>
                  </m:oMath>
                </a14:m>
                <a:endParaRPr lang="es-ES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−∞</m:t>
                        </m:r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;∞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\</m:t>
                    </m:r>
                    <m:r>
                      <m:rPr>
                        <m:lit/>
                      </m:rP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3,5}</m:t>
                    </m:r>
                  </m:oMath>
                </a14:m>
                <a:endParaRPr lang="es-ES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1;∞</m:t>
                        </m:r>
                      </m:e>
                    </m:d>
                  </m:oMath>
                </a14:m>
                <a:endParaRPr lang="es-E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−∞</m:t>
                        </m:r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;2</m:t>
                        </m:r>
                      </m:e>
                    </m:d>
                  </m:oMath>
                </a14:m>
                <a:endParaRPr lang="es-ES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−∞;2]</m:t>
                    </m:r>
                  </m:oMath>
                </a14:m>
                <a:endParaRPr lang="es-ES" dirty="0" smtClean="0">
                  <a:ea typeface="Cambria Math" panose="02040503050406030204" pitchFamily="18" charset="0"/>
                </a:endParaRPr>
              </a:p>
              <a:p>
                <a:endParaRPr lang="es-ES" dirty="0"/>
              </a:p>
              <a:p>
                <a:endParaRPr lang="es-ES" dirty="0"/>
              </a:p>
              <a:p>
                <a:endParaRPr lang="es-ES" dirty="0"/>
              </a:p>
            </p:txBody>
          </p:sp>
        </mc:Choice>
        <mc:Fallback xmlns="">
          <p:sp>
            <p:nvSpPr>
              <p:cNvPr id="2" name="Marcador de conteni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1" t="-75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smtClean="0"/>
              <a:t>Asignatura/Tema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ítulo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ℝ</m:t>
                      </m:r>
                      <m:r>
                        <a:rPr lang="es-E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𝑙𝑎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𝑡𝑜𝑝𝑜𝑙𝑜𝑔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í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𝑐𝑜𝑓𝑖𝑛𝑖𝑡𝑎</m:t>
                      </m:r>
                    </m:oMath>
                  </m:oMathPara>
                </a14:m>
                <a:r>
                  <a:rPr lang="es-ES" dirty="0"/>
                  <a:t/>
                </a:r>
                <a:br>
                  <a:rPr lang="es-ES" dirty="0"/>
                </a:br>
                <a:endParaRPr lang="es-ES" dirty="0"/>
              </a:p>
            </p:txBody>
          </p:sp>
        </mc:Choice>
        <mc:Fallback xmlns="">
          <p:sp>
            <p:nvSpPr>
              <p:cNvPr id="4" name="Títul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54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" b="0" dirty="0" smtClean="0"/>
                  <a:t>¿Es una topología 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={{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} ∪ 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 ∈ Ω} ∪ {∅}</m:t>
                    </m:r>
                  </m:oMath>
                </a14:m>
                <a:r>
                  <a:rPr lang="es-ES" dirty="0" smtClean="0"/>
                  <a:t> ?</a:t>
                </a:r>
                <a:endParaRPr lang="es-ES" dirty="0"/>
              </a:p>
            </p:txBody>
          </p:sp>
        </mc:Choice>
        <mc:Fallback xmlns="">
          <p:sp>
            <p:nvSpPr>
              <p:cNvPr id="2" name="Marcador de conteni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1" t="-75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 smtClean="0"/>
              <a:t>Topología-3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ítulo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ES" dirty="0" smtClean="0"/>
                  <a:t>Si tenemos la topología </a:t>
                </a:r>
                <a14:m>
                  <m:oMath xmlns:m="http://schemas.openxmlformats.org/officeDocument/2006/math">
                    <m:r>
                      <a:rPr lang="es-E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,Ω)</m:t>
                    </m:r>
                  </m:oMath>
                </a14:m>
                <a:r>
                  <a:rPr lang="es-ES" dirty="0" smtClean="0"/>
                  <a:t> 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⋃{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s-ES" dirty="0"/>
              </a:p>
            </p:txBody>
          </p:sp>
        </mc:Choice>
        <mc:Fallback xmlns="">
          <p:sp>
            <p:nvSpPr>
              <p:cNvPr id="4" name="Títul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1416" b="-1016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030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Marcador de contenido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26255411"/>
                  </p:ext>
                </p:extLst>
              </p:nvPr>
            </p:nvGraphicFramePr>
            <p:xfrm>
              <a:off x="251519" y="2060848"/>
              <a:ext cx="8605935" cy="424851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5" name="Marcador de contenido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26255411"/>
                  </p:ext>
                </p:extLst>
              </p:nvPr>
            </p:nvGraphicFramePr>
            <p:xfrm>
              <a:off x="251519" y="2060848"/>
              <a:ext cx="8605935" cy="424851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 smtClean="0"/>
              <a:t>Topología-3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Bases de topología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4040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 smtClean="0"/>
              <a:t>Topología-3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Una topología, ¿puede considerarse como base?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6608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redondeado 4"/>
          <p:cNvSpPr/>
          <p:nvPr/>
        </p:nvSpPr>
        <p:spPr>
          <a:xfrm>
            <a:off x="251519" y="3068960"/>
            <a:ext cx="8605935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Los elementos de la base desempeñan el papel de “bolas abiertas”</a:t>
            </a:r>
          </a:p>
          <a:p>
            <a:r>
              <a:rPr lang="es-ES" dirty="0" smtClean="0"/>
              <a:t>De hecho, cada base crea su propia topología:</a:t>
            </a:r>
          </a:p>
          <a:p>
            <a:pPr marL="45720" indent="0">
              <a:buNone/>
            </a:pPr>
            <a:r>
              <a:rPr lang="es-ES" sz="2700" dirty="0">
                <a:solidFill>
                  <a:schemeClr val="bg1"/>
                </a:solidFill>
              </a:rPr>
              <a:t>| Definición. la </a:t>
            </a:r>
            <a:r>
              <a:rPr lang="es-ES" sz="2700" dirty="0" smtClean="0">
                <a:solidFill>
                  <a:schemeClr val="bg1"/>
                </a:solidFill>
              </a:rPr>
              <a:t>topología </a:t>
            </a:r>
            <a:r>
              <a:rPr lang="es-ES" sz="2700" dirty="0">
                <a:solidFill>
                  <a:schemeClr val="bg1"/>
                </a:solidFill>
              </a:rPr>
              <a:t>generada por B, es aquella tal que U es abierto si y </a:t>
            </a:r>
            <a:r>
              <a:rPr lang="es-ES" sz="2700" dirty="0" smtClean="0">
                <a:solidFill>
                  <a:schemeClr val="bg1"/>
                </a:solidFill>
              </a:rPr>
              <a:t>sólo </a:t>
            </a:r>
            <a:r>
              <a:rPr lang="es-ES" sz="2700" dirty="0">
                <a:solidFill>
                  <a:schemeClr val="bg1"/>
                </a:solidFill>
              </a:rPr>
              <a:t>si para todo x ∈ U existe B ∈ B tal que x ∈ B ⊂ </a:t>
            </a:r>
            <a:r>
              <a:rPr lang="es-ES" sz="2700" dirty="0" smtClean="0">
                <a:solidFill>
                  <a:schemeClr val="bg1"/>
                </a:solidFill>
              </a:rPr>
              <a:t>U</a:t>
            </a:r>
          </a:p>
          <a:p>
            <a:r>
              <a:rPr lang="es-ES" dirty="0" smtClean="0"/>
              <a:t>En términos anteriores, un conjunto es abierto si para cualquier punto suyo hay una bola abierta (elemento de la base) alrededor</a:t>
            </a:r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 smtClean="0"/>
              <a:t>Topología-3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Topología inducida por la base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3817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Marcador de contenido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" dirty="0" smtClean="0"/>
                  <a:t>¡Pues claro!</a:t>
                </a:r>
              </a:p>
              <a:p>
                <a:r>
                  <a:rPr lang="es-ES" dirty="0" smtClean="0"/>
                  <a:t>Son intervalos </a:t>
                </a:r>
                <a:r>
                  <a:rPr lang="es-ES" i="1" dirty="0" smtClean="0"/>
                  <a:t>(a; b</a:t>
                </a:r>
                <a:r>
                  <a:rPr lang="es-ES" i="1" dirty="0" smtClean="0"/>
                  <a:t>).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s-ES" i="1" dirty="0" smtClean="0"/>
              </a:p>
              <a:p>
                <a:r>
                  <a:rPr lang="es-ES" i="1" dirty="0" smtClean="0"/>
                  <a:t>¿Hay más</a:t>
                </a:r>
                <a:r>
                  <a:rPr lang="es-ES" i="1" dirty="0" smtClean="0"/>
                  <a:t>?</a:t>
                </a:r>
              </a:p>
              <a:p>
                <a:r>
                  <a:rPr lang="es-ES" i="1" dirty="0" smtClean="0"/>
                  <a:t>Sí, por ejemplo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&lt;1, 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ℝ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s-ES" i="1" dirty="0" smtClean="0"/>
              </a:p>
            </p:txBody>
          </p:sp>
        </mc:Choice>
        <mc:Fallback>
          <p:sp>
            <p:nvSpPr>
              <p:cNvPr id="2" name="Marcador de conteni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1" t="-75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 smtClean="0"/>
              <a:t>Topología-3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ítulo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ES" dirty="0" smtClean="0"/>
                  <a:t>Inventa una base para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s-ES" dirty="0"/>
              </a:p>
            </p:txBody>
          </p:sp>
        </mc:Choice>
        <mc:Fallback xmlns="">
          <p:sp>
            <p:nvSpPr>
              <p:cNvPr id="4" name="Títul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1416" b="-1016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072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Marcador de contenido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" i="1" dirty="0" smtClean="0"/>
                  <a:t>Sea la base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begChr m:val="[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ℝ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s-ES" i="1" dirty="0" smtClean="0"/>
              </a:p>
              <a:p>
                <a:r>
                  <a:rPr lang="es-ES" i="1" dirty="0" smtClean="0"/>
                  <a:t>La unión de los conjuntos de la B forma la topología de </a:t>
                </a:r>
                <a:r>
                  <a:rPr lang="es-ES" i="1" dirty="0" err="1" smtClean="0"/>
                  <a:t>Sorgenfrey</a:t>
                </a:r>
                <a:r>
                  <a:rPr lang="es-ES" i="1" dirty="0" smtClean="0"/>
                  <a:t>, fuente de problemas y paradojas</a:t>
                </a:r>
                <a:endParaRPr lang="es-ES" i="1" dirty="0"/>
              </a:p>
              <a:p>
                <a:endParaRPr lang="es-ES" dirty="0"/>
              </a:p>
            </p:txBody>
          </p:sp>
        </mc:Choice>
        <mc:Fallback>
          <p:sp>
            <p:nvSpPr>
              <p:cNvPr id="2" name="Marcador de conteni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1" t="-75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smtClean="0"/>
              <a:t>Asignatura/Tema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Topología de </a:t>
            </a:r>
            <a:r>
              <a:rPr lang="es-ES" dirty="0" err="1" smtClean="0"/>
              <a:t>Sorgenfrey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8080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Marcador de contenido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01707818"/>
                  </p:ext>
                </p:extLst>
              </p:nvPr>
            </p:nvGraphicFramePr>
            <p:xfrm>
              <a:off x="251519" y="2276872"/>
              <a:ext cx="8605935" cy="417646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5" name="Marcador de contenido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01707818"/>
                  </p:ext>
                </p:extLst>
              </p:nvPr>
            </p:nvGraphicFramePr>
            <p:xfrm>
              <a:off x="251519" y="2276872"/>
              <a:ext cx="8605935" cy="417646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 smtClean="0"/>
              <a:t>Topología-3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Espacio topológico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2767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" dirty="0" smtClean="0"/>
                  <a:t>Su base son intervalos </a:t>
                </a:r>
                <a:r>
                  <a:rPr lang="es-ES" dirty="0" err="1" smtClean="0"/>
                  <a:t>semiabiertos</a:t>
                </a:r>
                <a:r>
                  <a:rPr lang="es-ES" dirty="0" smtClean="0"/>
                  <a:t> </a:t>
                </a:r>
                <a14:m>
                  <m:oMath xmlns:m="http://schemas.openxmlformats.org/officeDocument/2006/math">
                    <m:r>
                      <a:rPr lang="es-ES" b="0" i="0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[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s-ES" b="0" i="0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es-ES" b="0" i="0" smtClean="0">
                        <a:latin typeface="Cambria Math" panose="02040503050406030204" pitchFamily="18" charset="0"/>
                      </a:rPr>
                      <m:t> :</m:t>
                    </m:r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s-ES" dirty="0" smtClean="0"/>
              </a:p>
              <a:p>
                <a:r>
                  <a:rPr lang="es-ES" dirty="0" smtClean="0"/>
                  <a:t>Demuestra que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b="1" dirty="0" smtClean="0"/>
                  <a:t> </a:t>
                </a:r>
                <a:r>
                  <a:rPr lang="es-ES" dirty="0" smtClean="0"/>
                  <a:t>son abiertos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;+</m:t>
                    </m:r>
                    <m:r>
                      <a:rPr lang="es-ES" b="1" i="1">
                        <a:latin typeface="Cambria Math" panose="02040503050406030204" pitchFamily="18" charset="0"/>
                      </a:rPr>
                      <m:t>∞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dirty="0" smtClean="0"/>
                  <a:t> son abiertos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ES" b="1" i="1">
                        <a:latin typeface="Cambria Math" panose="02040503050406030204" pitchFamily="18" charset="0"/>
                      </a:rPr>
                      <m:t>∞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b="1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ES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s-ES">
                            <a:latin typeface="Cambria Math" panose="02040503050406030204" pitchFamily="18" charset="0"/>
                          </a:rPr>
                          <m:t>;+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</m:d>
                  </m:oMath>
                </a14:m>
                <a:r>
                  <a:rPr lang="es-ES" b="1" dirty="0"/>
                  <a:t> </a:t>
                </a:r>
                <a:r>
                  <a:rPr lang="es-ES" dirty="0" smtClean="0"/>
                  <a:t>son abiertos y cerrados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ES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s-ES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m:rPr>
                            <m:sty m:val="p"/>
                          </m:rPr>
                          <a:rPr lang="es-ES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</m:oMath>
                </a14:m>
                <a:r>
                  <a:rPr lang="es-ES" dirty="0" smtClean="0"/>
                  <a:t> también son cerrados</a:t>
                </a:r>
              </a:p>
              <a:p>
                <a:r>
                  <a:rPr lang="es-ES" dirty="0" smtClean="0"/>
                  <a:t>¿Cómo son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endChr m:val="]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s-ES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s-ES" dirty="0" smtClean="0"/>
                  <a:t> ?</a:t>
                </a:r>
                <a:endParaRPr lang="es-ES" dirty="0"/>
              </a:p>
              <a:p>
                <a:pPr lvl="1"/>
                <a:endParaRPr lang="es-ES" dirty="0"/>
              </a:p>
            </p:txBody>
          </p:sp>
        </mc:Choice>
        <mc:Fallback xmlns="">
          <p:sp>
            <p:nvSpPr>
              <p:cNvPr id="2" name="Marcador de conteni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1" t="-75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 smtClean="0"/>
              <a:t>Topología-3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Abiertos y cerrados en </a:t>
            </a:r>
            <a:r>
              <a:rPr lang="es-ES" dirty="0" err="1" smtClean="0"/>
              <a:t>Sorgenfrey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9008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Marcador de contenido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ES" i="1" smtClean="0">
                        <a:latin typeface="Cambria Math" panose="02040503050406030204" pitchFamily="18" charset="0"/>
                      </a:rPr>
                      <m:t>;+</m:t>
                    </m:r>
                    <m:r>
                      <a:rPr lang="es-ES" b="1" i="1">
                        <a:latin typeface="Cambria Math" panose="02040503050406030204" pitchFamily="18" charset="0"/>
                      </a:rPr>
                      <m:t>∞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dirty="0" smtClean="0"/>
                  <a:t> es abierto porque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;+</m:t>
                        </m:r>
                        <m:r>
                          <a:rPr lang="es-ES" b="1" i="1"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s-ES" dirty="0" smtClean="0"/>
              </a:p>
              <a:p>
                <a:r>
                  <a:rPr lang="es-ES" dirty="0" smtClean="0"/>
                  <a:t>Si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s-ES" dirty="0" smtClean="0"/>
                  <a:t> fuese abierto, sería </a:t>
                </a:r>
                <a14:m>
                  <m:oMath xmlns:m="http://schemas.openxmlformats.org/officeDocument/2006/math">
                    <m:d>
                      <m:dPr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s-ES" dirty="0" smtClean="0"/>
              </a:p>
              <a:p>
                <a:r>
                  <a:rPr lang="es-ES" dirty="0" smtClean="0"/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s-ES" dirty="0" smtClean="0"/>
                  <a:t>,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s-ES" dirty="0" smtClean="0"/>
                  <a:t> no entra en la unión</a:t>
                </a:r>
              </a:p>
              <a:p>
                <a:r>
                  <a:rPr lang="es-ES" dirty="0" smtClean="0"/>
                  <a:t>Si algún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s-ES" dirty="0" smtClean="0"/>
                  <a:t>, además de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s-ES" dirty="0"/>
                  <a:t> </a:t>
                </a:r>
                <a:r>
                  <a:rPr lang="es-ES" dirty="0" smtClean="0"/>
                  <a:t>entra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s-ES" dirty="0"/>
                  <a:t> </a:t>
                </a:r>
                <a:endParaRPr lang="es-ES" dirty="0"/>
              </a:p>
            </p:txBody>
          </p:sp>
        </mc:Choice>
        <mc:Fallback>
          <p:sp>
            <p:nvSpPr>
              <p:cNvPr id="2" name="Marcador de conteni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1" t="-726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smtClean="0"/>
              <a:t>Asignatura/Tema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de razonamiento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5550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En los espacios vectoriales las bases no se pueden reducir</a:t>
            </a:r>
          </a:p>
          <a:p>
            <a:r>
              <a:rPr lang="es-ES" dirty="0" smtClean="0"/>
              <a:t>¿Podemos “empequeñecer” la base </a:t>
            </a:r>
            <a:r>
              <a:rPr lang="es-ES" i="1" dirty="0" smtClean="0"/>
              <a:t>(a; b) ?</a:t>
            </a:r>
          </a:p>
          <a:p>
            <a:r>
              <a:rPr lang="es-ES" i="1" dirty="0" smtClean="0"/>
              <a:t>¡Pues claro!</a:t>
            </a:r>
          </a:p>
          <a:p>
            <a:r>
              <a:rPr lang="es-ES" i="1" dirty="0" smtClean="0"/>
              <a:t>Podemos quitar (0; 1) porque está cubierto por (0; 0,9) y (0,1; 1)</a:t>
            </a:r>
          </a:p>
          <a:p>
            <a:r>
              <a:rPr lang="es-ES" i="1" dirty="0" smtClean="0"/>
              <a:t>De hecho, podemos quitar </a:t>
            </a:r>
            <a:r>
              <a:rPr lang="es-ES" b="1" i="1" dirty="0" smtClean="0"/>
              <a:t>cualquier intervalo</a:t>
            </a:r>
            <a:endParaRPr lang="es-ES" b="1" i="1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 smtClean="0"/>
              <a:t>Topología-3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Las bases, ¿son mínimas?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9483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" dirty="0" smtClean="0"/>
                  <a:t>Elijamos un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s-ES" i="1" dirty="0" smtClean="0"/>
              </a:p>
              <a:p>
                <a:r>
                  <a:rPr lang="es-ES" i="1" dirty="0" smtClean="0"/>
                  <a:t>Elijamos un par de puntos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s-ES" i="1" dirty="0" smtClean="0"/>
              </a:p>
              <a:p>
                <a:r>
                  <a:rPr lang="es-ES" i="1" dirty="0" smtClean="0"/>
                  <a:t>Podemos cubrir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s-ES" i="1" dirty="0" smtClean="0"/>
                  <a:t> con intervalos abiertos de longitud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ES" i="1" dirty="0" smtClean="0"/>
                  <a:t>. </a:t>
                </a:r>
                <a:br>
                  <a:rPr lang="es-ES" i="1" dirty="0" smtClean="0"/>
                </a:br>
                <a:r>
                  <a:rPr lang="es-ES" i="1" dirty="0" smtClean="0">
                    <a:solidFill>
                      <a:srgbClr val="FF0000"/>
                    </a:solidFill>
                  </a:rPr>
                  <a:t>Por cierto, ¿por qué?</a:t>
                </a:r>
                <a:endParaRPr lang="es-ES" i="1" dirty="0" smtClean="0"/>
              </a:p>
              <a:p>
                <a:r>
                  <a:rPr lang="es-ES" i="1" dirty="0" smtClean="0"/>
                  <a:t>Necesitaremos al menos 2. </a:t>
                </a:r>
                <a:r>
                  <a:rPr lang="es-ES" i="1" dirty="0" smtClean="0">
                    <a:solidFill>
                      <a:srgbClr val="FF0000"/>
                    </a:solidFill>
                  </a:rPr>
                  <a:t>¿Por </a:t>
                </a:r>
                <a:r>
                  <a:rPr lang="es-ES" i="1" dirty="0">
                    <a:solidFill>
                      <a:srgbClr val="FF0000"/>
                    </a:solidFill>
                  </a:rPr>
                  <a:t>qué</a:t>
                </a:r>
                <a:r>
                  <a:rPr lang="es-ES" i="1" dirty="0" smtClean="0">
                    <a:solidFill>
                      <a:srgbClr val="FF0000"/>
                    </a:solidFill>
                  </a:rPr>
                  <a:t>?</a:t>
                </a:r>
              </a:p>
              <a:p>
                <a:r>
                  <a:rPr lang="es-ES" i="1" dirty="0" smtClean="0"/>
                  <a:t>Cada uno de estos intervalos es abierto, por tanto, puede ser representado como unión de elementos de la base distintos de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s-ES" i="1" dirty="0" smtClean="0"/>
              </a:p>
              <a:p>
                <a:r>
                  <a:rPr lang="es-ES" i="1" dirty="0" smtClean="0"/>
                  <a:t>¡Entonces,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s-ES" i="1" dirty="0" smtClean="0"/>
                  <a:t> sobra! Lo hemos cubierto con otros elementos de la base</a:t>
                </a:r>
              </a:p>
              <a:p>
                <a:endParaRPr lang="es-ES" i="1" dirty="0"/>
              </a:p>
            </p:txBody>
          </p:sp>
        </mc:Choice>
        <mc:Fallback xmlns="">
          <p:sp>
            <p:nvSpPr>
              <p:cNvPr id="2" name="Marcador de conteni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1" t="-75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 smtClean="0"/>
              <a:t>Topología-3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ítulo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ES" dirty="0" smtClean="0"/>
                  <a:t>Ejemplo importante: en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s-ES" dirty="0" smtClean="0"/>
                  <a:t> cada base se puede reducir</a:t>
                </a:r>
                <a:endParaRPr lang="es-ES" dirty="0"/>
              </a:p>
            </p:txBody>
          </p:sp>
        </mc:Choice>
        <mc:Fallback xmlns="">
          <p:sp>
            <p:nvSpPr>
              <p:cNvPr id="4" name="Títul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1416" t="-24576" b="-3983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205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¿Cuál será su base</a:t>
            </a:r>
            <a:r>
              <a:rPr lang="es-ES" dirty="0" smtClean="0"/>
              <a:t>?</a:t>
            </a:r>
          </a:p>
          <a:p>
            <a:r>
              <a:rPr lang="es-ES" dirty="0" smtClean="0"/>
              <a:t>¿Se te ocurre otra?</a:t>
            </a:r>
            <a:endParaRPr lang="es-ES" dirty="0" smtClean="0"/>
          </a:p>
          <a:p>
            <a:r>
              <a:rPr lang="es-ES" dirty="0" smtClean="0"/>
              <a:t>¿Se puede reducir?</a:t>
            </a:r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 smtClean="0"/>
              <a:t>Topología-3</a:t>
            </a:r>
            <a:endParaRPr lang="es-E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ítulo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ES" dirty="0" smtClean="0"/>
                  <a:t>Sea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ES" dirty="0" smtClean="0"/>
                  <a:t> un conjunto </a:t>
                </a:r>
                <a:r>
                  <a:rPr lang="es-ES" dirty="0" smtClean="0"/>
                  <a:t>discreto, pongamos,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s-ES" dirty="0"/>
              </a:p>
            </p:txBody>
          </p:sp>
        </mc:Choice>
        <mc:Fallback>
          <p:sp>
            <p:nvSpPr>
              <p:cNvPr id="4" name="Títul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416" b="-1016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454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¿Pueden dos topologías distintas tener la misma base?</a:t>
            </a:r>
          </a:p>
          <a:p>
            <a:r>
              <a:rPr lang="es-ES" dirty="0" smtClean="0"/>
              <a:t>Claramente, no. Cada topología es el conjunto de todas las uniones de distintos elementos de la base</a:t>
            </a:r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 smtClean="0"/>
              <a:t>Topología-3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Entonces, ¿en qué sentido las bases son bases?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3843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" dirty="0" smtClean="0"/>
                  <a:t>Consideración 1. Cada topología es su propia base</a:t>
                </a:r>
              </a:p>
              <a:p>
                <a:r>
                  <a:rPr lang="es-ES" dirty="0" smtClean="0"/>
                  <a:t>Consideración 2. Si hubiera otra base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s-ES" dirty="0" smtClean="0"/>
                  <a:t>, algún conjunto abierto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ES" dirty="0" smtClean="0"/>
                  <a:t> podría representarse como unión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=⋃</m:t>
                    </m:r>
                    <m:sSubSup>
                      <m:sSub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s-E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s-ES" dirty="0" smtClean="0"/>
                  <a:t>. Tenemos que prohibirlo</a:t>
                </a:r>
              </a:p>
              <a:p>
                <a:r>
                  <a:rPr lang="es-ES" dirty="0" smtClean="0"/>
                  <a:t>Entonces, todos sus elemento están ordenados: cada elemento siguiente contiene el anterior. </a:t>
                </a:r>
                <a:endParaRPr lang="es-ES" dirty="0"/>
              </a:p>
            </p:txBody>
          </p:sp>
        </mc:Choice>
        <mc:Fallback xmlns="">
          <p:sp>
            <p:nvSpPr>
              <p:cNvPr id="2" name="Marcador de conteni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1" t="-75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 smtClean="0"/>
              <a:t>Topología-3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Problema-Investigación. ¿Qué topologías tienen una única base?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7713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smtClean="0"/>
              <a:t>Teorema 1</a:t>
            </a:r>
            <a:r>
              <a:rPr lang="es-ES" dirty="0" smtClean="0"/>
              <a:t>. </a:t>
            </a:r>
            <a:r>
              <a:rPr lang="es-ES" dirty="0"/>
              <a:t>La topología inducida por una base es realmente una </a:t>
            </a:r>
            <a:r>
              <a:rPr lang="es-ES" dirty="0" smtClean="0"/>
              <a:t>topología</a:t>
            </a:r>
          </a:p>
          <a:p>
            <a:r>
              <a:rPr lang="es-ES" b="1" dirty="0" smtClean="0"/>
              <a:t>Teorema 2</a:t>
            </a:r>
            <a:r>
              <a:rPr lang="es-ES" dirty="0" smtClean="0"/>
              <a:t>. Cada abierto en esta topología es una unión de elementos de B</a:t>
            </a:r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 smtClean="0"/>
              <a:t>Topología-3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Teoremas de la base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5651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" dirty="0" smtClean="0"/>
                  <a:t>Consideremos un subconjunto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ES" dirty="0" smtClean="0"/>
                  <a:t> del espacio topológico </a:t>
                </a:r>
                <a14:m>
                  <m:oMath xmlns:m="http://schemas.openxmlformats.org/officeDocument/2006/math">
                    <m:r>
                      <a:rPr lang="es-E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ES" dirty="0" smtClean="0"/>
              </a:p>
              <a:p>
                <a:r>
                  <a:rPr lang="es-ES" dirty="0" smtClean="0"/>
                  <a:t>¿Cómo podemos definir una topología en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s-ES" dirty="0" smtClean="0"/>
              </a:p>
              <a:p>
                <a:r>
                  <a:rPr lang="es-ES" dirty="0" smtClean="0"/>
                  <a:t>¡Pues claro!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⋂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𝑑𝑜𝑛𝑑𝑒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s-ES" dirty="0"/>
              </a:p>
            </p:txBody>
          </p:sp>
        </mc:Choice>
        <mc:Fallback xmlns="">
          <p:sp>
            <p:nvSpPr>
              <p:cNvPr id="2" name="Marcador de conteni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1" t="-75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 smtClean="0"/>
              <a:t>Topología-3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Topología inducida en subconjuntos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06558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Marcador de contenido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ES" dirty="0" smtClean="0"/>
                  <a:t>En la </a:t>
                </a:r>
                <a:r>
                  <a:rPr lang="es-ES" b="1" dirty="0" smtClean="0"/>
                  <a:t>topología de semirrectas derechas</a:t>
                </a:r>
                <a:r>
                  <a:rPr lang="es-ES" dirty="0" smtClean="0"/>
                  <a:t> ¿son continuas</a:t>
                </a:r>
                <a:endParaRPr lang="es-ES" b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s-E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s-E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ES" dirty="0"/>
              </a:p>
              <a:p>
                <a:pPr lvl="1"/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s-ES" dirty="0"/>
              </a:p>
              <a:p>
                <a:r>
                  <a:rPr lang="es-ES" dirty="0" smtClean="0"/>
                  <a:t>¿Y </a:t>
                </a:r>
                <a:r>
                  <a:rPr lang="es-ES" dirty="0" smtClean="0"/>
                  <a:t>en la topología de </a:t>
                </a:r>
                <a:r>
                  <a:rPr lang="es-ES" dirty="0" err="1" smtClean="0"/>
                  <a:t>Sorgenfrey</a:t>
                </a:r>
                <a:r>
                  <a:rPr lang="es-ES" dirty="0" smtClean="0"/>
                  <a:t>?</a:t>
                </a:r>
              </a:p>
              <a:p>
                <a:endParaRPr lang="es-ES" dirty="0"/>
              </a:p>
            </p:txBody>
          </p:sp>
        </mc:Choice>
        <mc:Fallback>
          <p:sp>
            <p:nvSpPr>
              <p:cNvPr id="2" name="Marcador de conteni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1" t="-75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 smtClean="0"/>
              <a:t>Topología-3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Continuidad en distintas topologías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2042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Marcador de contenido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15022536"/>
                  </p:ext>
                </p:extLst>
              </p:nvPr>
            </p:nvGraphicFramePr>
            <p:xfrm>
              <a:off x="251519" y="2276873"/>
              <a:ext cx="8605935" cy="403248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5" name="Marcador de contenido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15022536"/>
                  </p:ext>
                </p:extLst>
              </p:nvPr>
            </p:nvGraphicFramePr>
            <p:xfrm>
              <a:off x="251519" y="2276873"/>
              <a:ext cx="8605935" cy="403248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 smtClean="0"/>
              <a:t>Topología-3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Espacio topológico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6830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 la </a:t>
            </a:r>
            <a:r>
              <a:rPr lang="es-ES" b="1" dirty="0"/>
              <a:t>topología </a:t>
            </a:r>
            <a:r>
              <a:rPr lang="es-ES" b="1" dirty="0" err="1"/>
              <a:t>cofinita</a:t>
            </a:r>
            <a:r>
              <a:rPr lang="es-ES" b="1" dirty="0"/>
              <a:t> </a:t>
            </a:r>
            <a:r>
              <a:rPr lang="es-ES" dirty="0"/>
              <a:t>inventa una función continua y otra discontinua. ¿Cómo son las funciones continuas?</a:t>
            </a:r>
          </a:p>
          <a:p>
            <a:r>
              <a:rPr lang="es-ES" b="1" dirty="0"/>
              <a:t>PISTA: </a:t>
            </a:r>
            <a:r>
              <a:rPr lang="es-ES" dirty="0"/>
              <a:t>piensa al revés, la </a:t>
            </a:r>
            <a:r>
              <a:rPr lang="es-ES" dirty="0" err="1"/>
              <a:t>preimagen</a:t>
            </a:r>
            <a:r>
              <a:rPr lang="es-ES" dirty="0"/>
              <a:t> de un cerrado tiene que ser cerrado. Y en la topología </a:t>
            </a:r>
            <a:r>
              <a:rPr lang="es-ES" dirty="0" err="1"/>
              <a:t>cofinita</a:t>
            </a:r>
            <a:r>
              <a:rPr lang="es-ES" dirty="0"/>
              <a:t> los cerrados son conjuntos finitos de puntos aislados</a:t>
            </a:r>
            <a:endParaRPr lang="es-ES" b="1" dirty="0"/>
          </a:p>
          <a:p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smtClean="0"/>
              <a:t>Asignatura/Tema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Continuidad en la </a:t>
            </a:r>
            <a:r>
              <a:rPr lang="es-ES" dirty="0" err="1" smtClean="0"/>
              <a:t>cofinita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458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Marcador de contenido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27850530"/>
                  </p:ext>
                </p:extLst>
              </p:nvPr>
            </p:nvGraphicFramePr>
            <p:xfrm>
              <a:off x="251519" y="2276873"/>
              <a:ext cx="8605935" cy="403248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5" name="Marcador de contenido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27850530"/>
                  </p:ext>
                </p:extLst>
              </p:nvPr>
            </p:nvGraphicFramePr>
            <p:xfrm>
              <a:off x="251519" y="2276873"/>
              <a:ext cx="8605935" cy="403248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 smtClean="0"/>
              <a:t>Topología-3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Topologías más finas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9528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Más </a:t>
            </a:r>
            <a:r>
              <a:rPr lang="es-ES" smtClean="0"/>
              <a:t>abiertos tiene</a:t>
            </a:r>
            <a:endParaRPr lang="es-ES" dirty="0" smtClean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 smtClean="0"/>
              <a:t>Topología-3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Cuanto más fina es una topología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095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" dirty="0" smtClean="0"/>
                  <a:t>La canónica o la de </a:t>
                </a:r>
                <a:r>
                  <a:rPr lang="es-ES" dirty="0" err="1" smtClean="0"/>
                  <a:t>Sorgenfrey</a:t>
                </a:r>
                <a:endParaRPr lang="es-ES" dirty="0" smtClean="0"/>
              </a:p>
              <a:p>
                <a:r>
                  <a:rPr lang="es-ES" dirty="0" smtClean="0"/>
                  <a:t>La </a:t>
                </a:r>
                <a:r>
                  <a:rPr lang="es-ES" dirty="0" err="1" smtClean="0"/>
                  <a:t>cofinita</a:t>
                </a:r>
                <a:r>
                  <a:rPr lang="es-ES" dirty="0" smtClean="0"/>
                  <a:t> o la topología generada por la base</a:t>
                </a:r>
                <a:br>
                  <a:rPr lang="es-ES" dirty="0" smtClean="0"/>
                </a:br>
                <a:r>
                  <a:rPr lang="es-ES" dirty="0" smtClean="0"/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sty m:val="p"/>
                      </m:rPr>
                      <a:rPr lang="es-ES" b="0" i="1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ℤ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ES" b="0" i="1" smtClean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m:rPr>
                            <m:sty m:val="p"/>
                          </m:rPr>
                          <a:rPr lang="es-ES" b="0" i="1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∞}</m:t>
                    </m:r>
                  </m:oMath>
                </a14:m>
                <a:endParaRPr lang="es-ES" dirty="0"/>
              </a:p>
            </p:txBody>
          </p:sp>
        </mc:Choice>
        <mc:Fallback xmlns="">
          <p:sp>
            <p:nvSpPr>
              <p:cNvPr id="2" name="Marcador de conteni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1" t="-75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 smtClean="0"/>
              <a:t>Topología-3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topología es más fina?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9011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redondeado 5"/>
          <p:cNvSpPr/>
          <p:nvPr/>
        </p:nvSpPr>
        <p:spPr>
          <a:xfrm>
            <a:off x="251519" y="2276872"/>
            <a:ext cx="8605935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" indent="0">
                  <a:buNone/>
                </a:pPr>
                <a:r>
                  <a:rPr lang="es-ES" b="1" dirty="0" smtClean="0">
                    <a:solidFill>
                      <a:schemeClr val="bg1"/>
                    </a:solidFill>
                  </a:rPr>
                  <a:t>Teorema / Observación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. Si damos a X dos topologías </a:t>
                </a:r>
                <a:r>
                  <a:rPr lang="es-ES" dirty="0">
                    <a:solidFill>
                      <a:schemeClr val="bg1"/>
                    </a:solidFill>
                  </a:rPr>
                  <a:t>distintas </a:t>
                </a:r>
                <a14:m>
                  <m:oMath xmlns:m="http://schemas.openxmlformats.org/officeDocument/2006/math"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y </a:t>
                </a:r>
                <a14:m>
                  <m:oMath xmlns:m="http://schemas.openxmlformats.org/officeDocument/2006/math"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entonces la 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función </a:t>
                </a:r>
                <a:r>
                  <a:rPr lang="es-ES" dirty="0">
                    <a:solidFill>
                      <a:schemeClr val="bg1"/>
                    </a:solidFill>
                  </a:rPr>
                  <a:t>identidad </a:t>
                </a:r>
                <a14:m>
                  <m:oMath xmlns:m="http://schemas.openxmlformats.org/officeDocument/2006/math">
                    <m:r>
                      <a:rPr lang="es-E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𝑖𝑑</m:t>
                    </m:r>
                    <m:r>
                      <a:rPr lang="es-E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: (</m:t>
                    </m:r>
                    <m:r>
                      <a:rPr lang="es-ES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 → (</m:t>
                    </m:r>
                    <m:r>
                      <a:rPr lang="es-ES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) es continua solo si </a:t>
                </a:r>
                <a14:m>
                  <m:oMath xmlns:m="http://schemas.openxmlformats.org/officeDocument/2006/math"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s-ES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dirty="0">
                    <a:solidFill>
                      <a:schemeClr val="bg1"/>
                    </a:solidFill>
                  </a:rPr>
                  <a:t>es igual o 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más </a:t>
                </a:r>
                <a:r>
                  <a:rPr lang="es-ES" dirty="0">
                    <a:solidFill>
                      <a:schemeClr val="bg1"/>
                    </a:solidFill>
                  </a:rPr>
                  <a:t>fina 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s-ES" dirty="0" smtClean="0"/>
              </a:p>
              <a:p>
                <a:pPr marL="45720" indent="0">
                  <a:buNone/>
                </a:pPr>
                <a:endParaRPr lang="es-ES" dirty="0" smtClean="0"/>
              </a:p>
              <a:p>
                <a:r>
                  <a:rPr lang="es-ES" dirty="0"/>
                  <a:t>Una </a:t>
                </a:r>
                <a:r>
                  <a:rPr lang="es-ES" dirty="0" smtClean="0"/>
                  <a:t>función continua </a:t>
                </a:r>
                <a:r>
                  <a:rPr lang="es-ES" dirty="0"/>
                  <a:t>f : X → Y sigue siendo continua si refinamos la </a:t>
                </a:r>
                <a:r>
                  <a:rPr lang="es-ES" dirty="0" smtClean="0"/>
                  <a:t>topología </a:t>
                </a:r>
                <a:r>
                  <a:rPr lang="es-ES" dirty="0"/>
                  <a:t>en X o engrosamos la de </a:t>
                </a:r>
                <a:r>
                  <a:rPr lang="es-ES" dirty="0" smtClean="0"/>
                  <a:t>Y</a:t>
                </a:r>
              </a:p>
              <a:p>
                <a:r>
                  <a:rPr lang="es-ES" dirty="0" smtClean="0"/>
                  <a:t>¿Por qué ocurre esto?</a:t>
                </a:r>
              </a:p>
              <a:p>
                <a:r>
                  <a:rPr lang="es-ES" dirty="0" smtClean="0"/>
                  <a:t>Porque si </a:t>
                </a:r>
                <a14:m>
                  <m:oMath xmlns:m="http://schemas.openxmlformats.org/officeDocument/2006/math">
                    <m:r>
                      <a:rPr lang="es-ES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s-ES" dirty="0"/>
                  <a:t> es igual o más fina 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s-ES" dirty="0" smtClean="0"/>
                  <a:t>, todos los abiertos 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s-ES" dirty="0" smtClean="0"/>
                  <a:t> también lo son en </a:t>
                </a:r>
                <a14:m>
                  <m:oMath xmlns:m="http://schemas.openxmlformats.org/officeDocument/2006/math"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s-ES" dirty="0" smtClean="0"/>
                  <a:t>. Si no, la </a:t>
                </a:r>
                <a:r>
                  <a:rPr lang="es-ES" dirty="0" err="1" smtClean="0"/>
                  <a:t>preimagen</a:t>
                </a:r>
                <a:r>
                  <a:rPr lang="es-ES" dirty="0" smtClean="0"/>
                  <a:t> de un abierto, NO será necesariamente un abierto</a:t>
                </a:r>
                <a:endParaRPr lang="es-ES" dirty="0"/>
              </a:p>
            </p:txBody>
          </p:sp>
        </mc:Choice>
        <mc:Fallback xmlns="">
          <p:sp>
            <p:nvSpPr>
              <p:cNvPr id="2" name="Marcador de conteni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756" r="-141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smtClean="0"/>
              <a:t>Asignatura/Tema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Continuidad y topología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3865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Cualquier función de distancia permite definir bolas abiertas como conjuntos de puntos que están a una distancia menor que dada del centro</a:t>
            </a:r>
          </a:p>
          <a:p>
            <a:r>
              <a:rPr lang="es-ES" dirty="0" smtClean="0"/>
              <a:t>Si cogemos estas bolas abiertas como base de nuestra topología, la topología resultante se llama “topología inducida por una distancia”</a:t>
            </a:r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 smtClean="0"/>
              <a:t>Topología-3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Topología inducida por distancia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9430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" dirty="0" smtClean="0"/>
                  <a:t>Topología inducida por la distancia euclidiana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=|</m:t>
                    </m:r>
                    <m:acc>
                      <m:accPr>
                        <m:chr m:val="⃗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  <m:r>
                      <a:rPr lang="es-E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s-ES" dirty="0" smtClean="0"/>
              </a:p>
              <a:p>
                <a:r>
                  <a:rPr lang="es-ES" dirty="0" smtClean="0"/>
                  <a:t>Topología inducida por la distancia de Manhattan</a:t>
                </a:r>
                <a:br>
                  <a:rPr lang="es-ES" dirty="0" smtClean="0"/>
                </a:br>
                <a:r>
                  <a:rPr lang="es-ES" dirty="0" smtClean="0"/>
                  <a:t>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+|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s-ES" dirty="0"/>
              </a:p>
            </p:txBody>
          </p:sp>
        </mc:Choice>
        <mc:Fallback xmlns="">
          <p:sp>
            <p:nvSpPr>
              <p:cNvPr id="2" name="Marcador de conteni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 smtClean="0"/>
              <a:t>Topología-3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ítulo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ES" dirty="0" smtClean="0"/>
                  <a:t>¿Qué topología es más fina 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ES" dirty="0" smtClean="0"/>
                  <a:t>?</a:t>
                </a:r>
                <a:endParaRPr lang="es-ES" dirty="0"/>
              </a:p>
            </p:txBody>
          </p:sp>
        </mc:Choice>
        <mc:Fallback xmlns="">
          <p:sp>
            <p:nvSpPr>
              <p:cNvPr id="4" name="Títul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1416" b="-1016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205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Bolas abiertas:</a:t>
            </a:r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 smtClean="0"/>
              <a:t>Topología-3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Euclidiana vs Manhattan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72072"/>
            <a:ext cx="9144000" cy="154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80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¿A qué preguntas tenemos que contestar?</a:t>
            </a:r>
          </a:p>
          <a:p>
            <a:pPr lvl="1"/>
            <a:r>
              <a:rPr lang="es-ES" dirty="0" smtClean="0"/>
              <a:t>¿Cualquier círculo está dentro de un cuadrado?</a:t>
            </a:r>
          </a:p>
          <a:p>
            <a:pPr lvl="1"/>
            <a:r>
              <a:rPr lang="es-ES" dirty="0" smtClean="0"/>
              <a:t>¿Cualquier cuadrado está dentro de un círculo? </a:t>
            </a:r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 smtClean="0"/>
              <a:t>Topología-3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Euclidiana vs Manhattan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3573016"/>
            <a:ext cx="8630094" cy="211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43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Marcador de contenido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37145848"/>
                  </p:ext>
                </p:extLst>
              </p:nvPr>
            </p:nvGraphicFramePr>
            <p:xfrm>
              <a:off x="251519" y="2276873"/>
              <a:ext cx="8605935" cy="403248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5" name="Marcador de contenido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37145848"/>
                  </p:ext>
                </p:extLst>
              </p:nvPr>
            </p:nvGraphicFramePr>
            <p:xfrm>
              <a:off x="251519" y="2276873"/>
              <a:ext cx="8605935" cy="403248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 smtClean="0"/>
              <a:t>Topología-3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Métricas / Distancias equivalentes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547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Marcador de contenido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01758194"/>
                  </p:ext>
                </p:extLst>
              </p:nvPr>
            </p:nvGraphicFramePr>
            <p:xfrm>
              <a:off x="251519" y="2276873"/>
              <a:ext cx="8605935" cy="403248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5" name="Marcador de contenido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01758194"/>
                  </p:ext>
                </p:extLst>
              </p:nvPr>
            </p:nvGraphicFramePr>
            <p:xfrm>
              <a:off x="251519" y="2276873"/>
              <a:ext cx="8605935" cy="403248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 smtClean="0"/>
              <a:t>Topología-3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Conjuntos cerrados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8975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3311208"/>
              </p:ext>
            </p:extLst>
          </p:nvPr>
        </p:nvGraphicFramePr>
        <p:xfrm>
          <a:off x="251519" y="2276873"/>
          <a:ext cx="8605935" cy="403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 smtClean="0"/>
              <a:t>Topología-3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Métricas / Distancias equivalentes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/>
              <p:cNvSpPr txBox="1"/>
              <p:nvPr/>
            </p:nvSpPr>
            <p:spPr>
              <a:xfrm>
                <a:off x="323527" y="2276872"/>
                <a:ext cx="7831359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s-ES" sz="2000" dirty="0" smtClean="0"/>
                  <a:t>¿Son equivalentes las métricas </a:t>
                </a:r>
                <a:r>
                  <a:rPr lang="es-ES" sz="2000" dirty="0" err="1" smtClean="0"/>
                  <a:t>Taxicab</a:t>
                </a:r>
                <a:r>
                  <a:rPr lang="es-ES" sz="2000" dirty="0" smtClean="0"/>
                  <a:t> y la euclidiana?</a:t>
                </a:r>
                <a:br>
                  <a:rPr lang="es-ES" sz="2000" dirty="0" smtClean="0"/>
                </a:br>
                <a:endParaRPr lang="es-ES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s-ES" sz="2000" dirty="0" smtClean="0"/>
                  <a:t>¿Pueden dos distancias generar la misma topología sin que se cumpla</a:t>
                </a:r>
                <a:br>
                  <a:rPr lang="es-ES" sz="20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∀ </m:t>
                        </m:r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𝑐𝑑</m:t>
                        </m:r>
                      </m:e>
                      <m:sub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s-ES" sz="2000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s-ES" sz="2000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𝐶𝑑</m:t>
                        </m:r>
                      </m:e>
                      <m:sub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s-ES" sz="2000" dirty="0" smtClean="0"/>
                  <a:t> ?</a:t>
                </a:r>
                <a:br>
                  <a:rPr lang="es-ES" sz="2000" dirty="0" smtClean="0"/>
                </a:br>
                <a:endParaRPr lang="es-ES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s-E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s-E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s-ES" sz="2000" b="0" i="0" smtClean="0">
                        <a:latin typeface="Cambria Math" panose="02040503050406030204" pitchFamily="18" charset="0"/>
                      </a:rPr>
                      <m:t>arctan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s-ES" sz="2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ES" sz="20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E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s-ES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s-ES" sz="2000" dirty="0"/>
              </a:p>
            </p:txBody>
          </p:sp>
        </mc:Choice>
        <mc:Fallback xmlns=""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7" y="2276872"/>
                <a:ext cx="7831359" cy="3170099"/>
              </a:xfrm>
              <a:prstGeom prst="rect">
                <a:avLst/>
              </a:prstGeom>
              <a:blipFill rotWithShape="0">
                <a:blip r:embed="rId7"/>
                <a:stretch>
                  <a:fillRect l="-700" t="-96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5605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Marcador de contenido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" dirty="0" smtClean="0"/>
                  <a:t>Si C es el conjunto de funciones continuas de [0,1] en [0,1],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S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dirty="0"/>
                  <a:t> son las </a:t>
                </a:r>
                <a:r>
                  <a:rPr lang="es-ES" dirty="0" smtClean="0"/>
                  <a:t>topologías </a:t>
                </a:r>
                <a:r>
                  <a:rPr lang="es-ES" dirty="0"/>
                  <a:t>en C generadas por las </a:t>
                </a:r>
                <a:r>
                  <a:rPr lang="es-ES" dirty="0" smtClean="0"/>
                  <a:t>métricas </a:t>
                </a:r>
                <a:endParaRPr lang="es-ES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s-E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 dirty="0" err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s-ES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i="1" dirty="0" err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s-ES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s-ES" i="1" dirty="0" err="1">
                        <a:latin typeface="Cambria Math" panose="02040503050406030204" pitchFamily="18" charset="0"/>
                      </a:rPr>
                      <m:t>sup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⁡{|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) − 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)| / 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|}</m:t>
                    </m:r>
                  </m:oMath>
                </a14:m>
                <a:r>
                  <a:rPr lang="es-ES" dirty="0"/>
                  <a:t> </a:t>
                </a:r>
                <a:r>
                  <a:rPr lang="es-ES" dirty="0" smtClean="0"/>
                  <a:t> </a:t>
                </a:r>
                <a:endParaRPr lang="es-ES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i="1" dirty="0" err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ES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i="1" dirty="0" err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) = </m:t>
                    </m:r>
                    <m:nary>
                      <m:naryPr>
                        <m:ctrlPr>
                          <a:rPr lang="es-E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) − </m:t>
                        </m:r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)|</m:t>
                        </m:r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s-ES" dirty="0" smtClean="0"/>
              </a:p>
              <a:p>
                <a:r>
                  <a:rPr lang="es-ES" sz="2400" dirty="0" smtClean="0"/>
                  <a:t>¿Son métricas equivalentes? </a:t>
                </a:r>
                <a:endParaRPr lang="es-ES" sz="2400" dirty="0"/>
              </a:p>
            </p:txBody>
          </p:sp>
        </mc:Choice>
        <mc:Fallback>
          <p:sp>
            <p:nvSpPr>
              <p:cNvPr id="2" name="Marcador de conteni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54" t="-75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smtClean="0"/>
              <a:t>Asignatura/Tema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Distancia de SUP vs Distancia integral en el conjunto de funciones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4821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" sz="2400" dirty="0" smtClean="0"/>
                  <a:t>¿Son métricas equivalentes? </a:t>
                </a:r>
              </a:p>
              <a:p>
                <a:r>
                  <a:rPr lang="es-ES" sz="2400" dirty="0" smtClean="0"/>
                  <a:t> Para demostrar que NO son equivalentes tenemos que construir ejemplos de funciones </a:t>
                </a:r>
                <a14:m>
                  <m:oMath xmlns:m="http://schemas.openxmlformats.org/officeDocument/2006/math">
                    <m:r>
                      <a:rPr lang="es-E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E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sz="24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s-E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2400" dirty="0" smtClean="0"/>
                  <a:t>tales que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&lt;1 ∃ 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𝑐𝑑</m:t>
                        </m:r>
                      </m:e>
                      <m:sub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endParaRPr lang="es-ES" sz="2400" dirty="0" smtClean="0"/>
              </a:p>
              <a:p>
                <a:r>
                  <a:rPr lang="es-ES" sz="2400" dirty="0" smtClean="0"/>
                  <a:t>Sea la función 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r>
                  <a:rPr lang="es-ES" sz="2400" dirty="0" smtClean="0"/>
                  <a:t> y la función </a:t>
                </a:r>
                <a14:m>
                  <m:oMath xmlns:m="http://schemas.openxmlformats.org/officeDocument/2006/math">
                    <m:r>
                      <a:rPr lang="es-ES" sz="24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s-ES" sz="24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𝑠𝑖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∈[0;</m:t>
                              </m:r>
                              <m:f>
                                <m:fPr>
                                  <m:ctrlP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mr>
                          <m:mr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m:rPr>
                                  <m:brk m:alnAt="7"/>
                                </m:rPr>
                                <a:rPr lang="es-E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∉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  <m:t>0;</m:t>
                                  </m:r>
                                  <m:f>
                                    <m:fPr>
                                      <m:ctrlPr>
                                        <a:rPr lang="es-E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E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s-ES" sz="24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s-ES" sz="24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den>
                                  </m:f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es-ES" sz="2400" dirty="0" smtClean="0"/>
              </a:p>
              <a:p>
                <a:r>
                  <a:rPr lang="es-ES" sz="2400" dirty="0" smtClean="0"/>
                  <a:t>Calcula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s-ES" sz="2400" dirty="0" smtClean="0"/>
                  <a:t> (la del supremo)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s-ES" sz="2400" dirty="0" smtClean="0"/>
                  <a:t> (la integral)</a:t>
                </a:r>
                <a:endParaRPr lang="es-ES" sz="2400" dirty="0"/>
              </a:p>
              <a:p>
                <a:endParaRPr lang="es-ES" sz="2400" dirty="0" smtClean="0"/>
              </a:p>
              <a:p>
                <a:endParaRPr lang="es-ES" sz="2400" dirty="0"/>
              </a:p>
              <a:p>
                <a:endParaRPr lang="es-ES" sz="2400" dirty="0"/>
              </a:p>
              <a:p>
                <a:endParaRPr lang="es-ES" sz="2400" dirty="0"/>
              </a:p>
            </p:txBody>
          </p:sp>
        </mc:Choice>
        <mc:Fallback xmlns="">
          <p:sp>
            <p:nvSpPr>
              <p:cNvPr id="2" name="Marcador de conteni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54" t="-105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smtClean="0"/>
              <a:t>Asignatura/Tema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Distancia de SUP vs Distancia integral en el conjunto de funciones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6839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" dirty="0" smtClean="0"/>
                  <a:t>Si C es el conjunto de funciones continuas de [0,1] en [0,1],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S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dirty="0"/>
                  <a:t> son las </a:t>
                </a:r>
                <a:r>
                  <a:rPr lang="es-ES" dirty="0" smtClean="0"/>
                  <a:t>topologías </a:t>
                </a:r>
                <a:r>
                  <a:rPr lang="es-ES" dirty="0"/>
                  <a:t>en C generadas por las </a:t>
                </a:r>
                <a:r>
                  <a:rPr lang="es-ES" dirty="0" smtClean="0"/>
                  <a:t>métricas </a:t>
                </a:r>
                <a:endParaRPr lang="es-ES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s-E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 dirty="0" err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s-ES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i="1" dirty="0" err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s-ES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s-ES" i="1" dirty="0" err="1">
                        <a:latin typeface="Cambria Math" panose="02040503050406030204" pitchFamily="18" charset="0"/>
                      </a:rPr>
                      <m:t>sup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⁡{|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) − 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)| / 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|}</m:t>
                    </m:r>
                  </m:oMath>
                </a14:m>
                <a:r>
                  <a:rPr lang="es-ES" dirty="0"/>
                  <a:t> </a:t>
                </a:r>
                <a:r>
                  <a:rPr lang="es-ES" dirty="0" smtClean="0"/>
                  <a:t> </a:t>
                </a:r>
                <a:endParaRPr lang="es-ES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i="1" dirty="0" err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ES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i="1" dirty="0" err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) = </m:t>
                    </m:r>
                    <m:nary>
                      <m:naryPr>
                        <m:ctrlPr>
                          <a:rPr lang="es-E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) − </m:t>
                        </m:r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)|</m:t>
                        </m:r>
                      </m:e>
                    </m:nary>
                  </m:oMath>
                </a14:m>
                <a:endParaRPr lang="es-ES" dirty="0" smtClean="0"/>
              </a:p>
              <a:p>
                <a:r>
                  <a:rPr lang="es-ES" sz="2400" dirty="0" smtClean="0"/>
                  <a:t>¿Generan la misma topología? ¿Es una de ellas más fina que la otra?</a:t>
                </a:r>
                <a:endParaRPr lang="es-ES" sz="2400" dirty="0"/>
              </a:p>
            </p:txBody>
          </p:sp>
        </mc:Choice>
        <mc:Fallback xmlns="">
          <p:sp>
            <p:nvSpPr>
              <p:cNvPr id="2" name="Marcador de conteni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54" t="-75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smtClean="0"/>
              <a:t>Asignatura/Tema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Distancia de SUP vs Distancia integral en el conjunto de funciones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27195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Marcador de contenido 1"/>
              <p:cNvSpPr>
                <a:spLocks noGrp="1"/>
              </p:cNvSpPr>
              <p:nvPr>
                <p:ph idx="1"/>
              </p:nvPr>
            </p:nvSpPr>
            <p:spPr>
              <a:xfrm>
                <a:off x="251519" y="2276872"/>
                <a:ext cx="8605935" cy="4320479"/>
              </a:xfrm>
            </p:spPr>
            <p:txBody>
              <a:bodyPr>
                <a:normAutofit fontScale="92500"/>
              </a:bodyPr>
              <a:lstStyle/>
              <a:p>
                <a:r>
                  <a:rPr lang="es-ES" dirty="0" smtClean="0"/>
                  <a:t>Para empezar, veremos si el </a:t>
                </a:r>
                <a:r>
                  <a:rPr lang="es-ES" dirty="0" err="1" smtClean="0"/>
                  <a:t>subespacio</a:t>
                </a:r>
                <a:r>
                  <a:rPr lang="es-ES" dirty="0" smtClean="0"/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&gt;0}</m:t>
                    </m:r>
                  </m:oMath>
                </a14:m>
                <a:r>
                  <a:rPr lang="es-ES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s-ES" dirty="0" smtClean="0"/>
                  <a:t>de funciones continuas en [0; 1] es abierto en cada una de estas métricas:</a:t>
                </a:r>
                <a:endParaRPr lang="es-ES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s-E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 dirty="0" err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s-ES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i="1" dirty="0" err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s-ES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s-ES" i="1" dirty="0" err="1">
                        <a:latin typeface="Cambria Math" panose="02040503050406030204" pitchFamily="18" charset="0"/>
                      </a:rPr>
                      <m:t>sup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⁡{</m:t>
                    </m:r>
                    <m:d>
                      <m:dPr>
                        <m:begChr m:val="|"/>
                        <m:endChr m:val="|"/>
                        <m:ctrlPr>
                          <a:rPr lang="es-E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s-E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s-E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s-ES" dirty="0"/>
                  <a:t> </a:t>
                </a:r>
                <a:r>
                  <a:rPr lang="es-ES" dirty="0" smtClean="0"/>
                  <a:t> </a:t>
                </a:r>
                <a:endParaRPr lang="es-ES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i="1" dirty="0" err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ES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i="1" dirty="0" err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) = </m:t>
                    </m:r>
                    <m:nary>
                      <m:naryPr>
                        <m:ctrlPr>
                          <a:rPr lang="es-E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) − </m:t>
                        </m:r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)|</m:t>
                        </m:r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s-ES" dirty="0" smtClean="0"/>
              </a:p>
              <a:p>
                <a:r>
                  <a:rPr lang="es-ES" dirty="0" smtClean="0"/>
                  <a:t>Elijamos una función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s-ES" dirty="0" smtClean="0"/>
                  <a:t>. ¿Qué es una bola abierta en la distancia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S" dirty="0" smtClean="0"/>
                  <a:t>?</a:t>
                </a:r>
              </a:p>
              <a:p>
                <a:r>
                  <a:rPr lang="es-ES" dirty="0" smtClean="0"/>
                  <a:t>¿Podemos hacer una bola abierta en torno a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s-ES" dirty="0" smtClean="0"/>
                  <a:t> tal que todas las funciones de esta bola sean positivas?</a:t>
                </a:r>
              </a:p>
              <a:p>
                <a:r>
                  <a:rPr lang="es-ES" dirty="0" smtClean="0"/>
                  <a:t>Ahora bien, ¿cómo es una bola abierta 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dirty="0" smtClean="0"/>
                  <a:t>? Puede haber una función no positiva en cualquier cercanía de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s-ES" dirty="0"/>
                  <a:t> </a:t>
                </a:r>
                <a:r>
                  <a:rPr lang="es-ES" dirty="0" smtClean="0"/>
                  <a:t>?</a:t>
                </a:r>
              </a:p>
              <a:p>
                <a:r>
                  <a:rPr lang="es-ES" dirty="0" smtClean="0"/>
                  <a:t>¡Ajá! Hay abiertos en la métrica del supremo que NO lo son en la integral.</a:t>
                </a:r>
              </a:p>
              <a:p>
                <a:r>
                  <a:rPr lang="es-ES" dirty="0" smtClean="0"/>
                  <a:t>Entonces </a:t>
                </a:r>
                <a:r>
                  <a:rPr lang="es-ES" dirty="0"/>
                  <a:t>Id : (C,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S" dirty="0"/>
                  <a:t>) → (C,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dirty="0"/>
                  <a:t>) es continua pero Id : (C,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dirty="0"/>
                  <a:t>) → (C,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S" dirty="0"/>
                  <a:t>) no lo es. (ya que todos los abiertos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dirty="0"/>
                  <a:t> son abiertos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S" dirty="0"/>
                  <a:t>, pero los abiertos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S" dirty="0"/>
                  <a:t> no son </a:t>
                </a:r>
                <a:r>
                  <a:rPr lang="es-ES" dirty="0" err="1"/>
                  <a:t>necesariamante</a:t>
                </a:r>
                <a:r>
                  <a:rPr lang="es-ES" dirty="0"/>
                  <a:t> abiertos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dirty="0"/>
                  <a:t>).</a:t>
                </a:r>
              </a:p>
            </p:txBody>
          </p:sp>
        </mc:Choice>
        <mc:Fallback>
          <p:sp>
            <p:nvSpPr>
              <p:cNvPr id="2" name="Marcador de conteni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19" y="2276872"/>
                <a:ext cx="8605935" cy="4320479"/>
              </a:xfrm>
              <a:blipFill rotWithShape="0">
                <a:blip r:embed="rId2"/>
                <a:stretch>
                  <a:fillRect t="-847" r="-71" b="-197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smtClean="0"/>
              <a:t>Asignatura/Tema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Distancia de SUP vs Distancia integral en el conjunto de funciones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037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" dirty="0" smtClean="0"/>
                  <a:t>Si tenemos un espacio topológico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dirty="0" smtClean="0"/>
                  <a:t> en cualquier subconjunto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ES" dirty="0" smtClean="0"/>
                  <a:t> podemos definir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⋂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s-ES" dirty="0" smtClean="0"/>
                  <a:t> </a:t>
                </a:r>
                <a:endParaRPr lang="es-ES" dirty="0"/>
              </a:p>
            </p:txBody>
          </p:sp>
        </mc:Choice>
        <mc:Fallback xmlns="">
          <p:sp>
            <p:nvSpPr>
              <p:cNvPr id="2" name="Marcador de conteni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1" t="-75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 smtClean="0"/>
              <a:t>Topología-3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La topología heredada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1385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Marcador de contenido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i="1" dirty="0" smtClean="0"/>
                  <a:t>Sea</a:t>
                </a: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s-ES" b="0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0; 2</m:t>
                        </m:r>
                      </m:e>
                    </m:d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⋃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3; 5)</m:t>
                    </m:r>
                  </m:oMath>
                </a14:m>
                <a:r>
                  <a:rPr lang="es-ES" dirty="0" smtClean="0"/>
                  <a:t> </a:t>
                </a:r>
                <a:r>
                  <a:rPr lang="es-ES" dirty="0" err="1" smtClean="0"/>
                  <a:t>subespacio</a:t>
                </a:r>
                <a:r>
                  <a:rPr lang="es-ES" dirty="0" smtClean="0"/>
                  <a:t> de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s-ES" dirty="0" smtClean="0"/>
                  <a:t> con la topología canónica</a:t>
                </a:r>
                <a:endParaRPr lang="es-ES" dirty="0" smtClean="0"/>
              </a:p>
              <a:p>
                <a:r>
                  <a:rPr lang="es-ES" dirty="0" smtClean="0"/>
                  <a:t>¿Son abiertos o cerrados estos conjuntos?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endChr m:val="]"/>
                        <m:ctrlPr>
                          <a:rPr lang="es-E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b="0" i="1" dirty="0" smtClean="0">
                            <a:latin typeface="Cambria Math" panose="02040503050406030204" pitchFamily="18" charset="0"/>
                          </a:rPr>
                          <m:t>1;2</m:t>
                        </m:r>
                      </m:e>
                    </m:d>
                    <m:r>
                      <a:rPr lang="es-ES" sz="2000" i="1" dirty="0">
                        <a:latin typeface="Cambria Math" panose="02040503050406030204" pitchFamily="18" charset="0"/>
                      </a:rPr>
                      <m:t>⋃</m:t>
                    </m:r>
                    <m:d>
                      <m:dPr>
                        <m:begChr m:val="["/>
                        <m:ctrlPr>
                          <a:rPr lang="pt-B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i="1" dirty="0">
                            <a:latin typeface="Cambria Math" panose="02040503050406030204" pitchFamily="18" charset="0"/>
                          </a:rPr>
                          <m:t>3;</m:t>
                        </m:r>
                        <m:r>
                          <a:rPr lang="es-ES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endParaRPr lang="es-ES" sz="20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s-ES" sz="2000" b="0" i="1" dirty="0" smtClean="0">
                        <a:latin typeface="Cambria Math" panose="02040503050406030204" pitchFamily="18" charset="0"/>
                      </a:rPr>
                      <m:t>[4; </m:t>
                    </m:r>
                    <m:r>
                      <a:rPr lang="pt-BR" sz="2000" i="1" dirty="0">
                        <a:latin typeface="Cambria Math" panose="02040503050406030204" pitchFamily="18" charset="0"/>
                      </a:rPr>
                      <m:t>5)</m:t>
                    </m:r>
                  </m:oMath>
                </a14:m>
                <a:endParaRPr lang="es-ES" sz="20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s-ES" sz="20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s-ES" sz="2000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s-ES" sz="2000" i="1" dirty="0">
                        <a:latin typeface="Cambria Math" panose="02040503050406030204" pitchFamily="18" charset="0"/>
                      </a:rPr>
                      <m:t>; </m:t>
                    </m:r>
                    <m:r>
                      <a:rPr lang="pt-BR" sz="2000" i="1" dirty="0">
                        <a:latin typeface="Cambria Math" panose="02040503050406030204" pitchFamily="18" charset="0"/>
                      </a:rPr>
                      <m:t>5)</m:t>
                    </m:r>
                  </m:oMath>
                </a14:m>
                <a:endParaRPr lang="es-ES" sz="2000" dirty="0"/>
              </a:p>
              <a:p>
                <a:pPr lvl="1"/>
                <a:endParaRPr lang="es-ES" dirty="0"/>
              </a:p>
              <a:p>
                <a:pPr lvl="1"/>
                <a:endParaRPr lang="es-ES" dirty="0"/>
              </a:p>
              <a:p>
                <a:pPr lvl="1"/>
                <a:endParaRPr lang="es-ES" dirty="0"/>
              </a:p>
            </p:txBody>
          </p:sp>
        </mc:Choice>
        <mc:Fallback>
          <p:sp>
            <p:nvSpPr>
              <p:cNvPr id="2" name="Marcador de conteni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1" t="-75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 smtClean="0"/>
              <a:t>Topología-3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La topología heredada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879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Marcador de contenido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i="1" dirty="0" smtClean="0"/>
                  <a:t>Sea</a:t>
                </a: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s-ES" b="0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0; 2</m:t>
                        </m:r>
                      </m:e>
                    </m:d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⋃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3; 5)</m:t>
                    </m:r>
                  </m:oMath>
                </a14:m>
                <a:r>
                  <a:rPr lang="es-ES" dirty="0" smtClean="0"/>
                  <a:t> </a:t>
                </a:r>
                <a:r>
                  <a:rPr lang="es-ES" dirty="0" err="1" smtClean="0"/>
                  <a:t>subespacio</a:t>
                </a:r>
                <a:r>
                  <a:rPr lang="es-ES" dirty="0" smtClean="0"/>
                  <a:t> de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s-ES" dirty="0" smtClean="0"/>
                  <a:t> con la </a:t>
                </a:r>
                <a:r>
                  <a:rPr lang="es-ES" smtClean="0"/>
                  <a:t>topología SRD</a:t>
                </a:r>
                <a:endParaRPr lang="es-ES" dirty="0" smtClean="0"/>
              </a:p>
              <a:p>
                <a:r>
                  <a:rPr lang="es-ES" dirty="0" smtClean="0"/>
                  <a:t>¿Son abiertos o cerrados estos conjuntos?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endChr m:val="]"/>
                        <m:ctrlPr>
                          <a:rPr lang="es-E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b="0" i="1" dirty="0" smtClean="0">
                            <a:latin typeface="Cambria Math" panose="02040503050406030204" pitchFamily="18" charset="0"/>
                          </a:rPr>
                          <m:t>1;2</m:t>
                        </m:r>
                      </m:e>
                    </m:d>
                    <m:r>
                      <a:rPr lang="es-ES" sz="2000" i="1" dirty="0">
                        <a:latin typeface="Cambria Math" panose="02040503050406030204" pitchFamily="18" charset="0"/>
                      </a:rPr>
                      <m:t>⋃</m:t>
                    </m:r>
                    <m:d>
                      <m:dPr>
                        <m:begChr m:val="["/>
                        <m:ctrlPr>
                          <a:rPr lang="pt-B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i="1" dirty="0">
                            <a:latin typeface="Cambria Math" panose="02040503050406030204" pitchFamily="18" charset="0"/>
                          </a:rPr>
                          <m:t>3;</m:t>
                        </m:r>
                        <m:r>
                          <a:rPr lang="es-ES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endParaRPr lang="es-ES" sz="20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s-ES" sz="2000" b="0" i="1" dirty="0" smtClean="0">
                        <a:latin typeface="Cambria Math" panose="02040503050406030204" pitchFamily="18" charset="0"/>
                      </a:rPr>
                      <m:t>[4; </m:t>
                    </m:r>
                    <m:r>
                      <a:rPr lang="pt-BR" sz="2000" i="1" dirty="0">
                        <a:latin typeface="Cambria Math" panose="02040503050406030204" pitchFamily="18" charset="0"/>
                      </a:rPr>
                      <m:t>5)</m:t>
                    </m:r>
                  </m:oMath>
                </a14:m>
                <a:endParaRPr lang="es-ES" sz="20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s-ES" sz="20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s-ES" sz="2000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s-ES" sz="2000" i="1" dirty="0">
                        <a:latin typeface="Cambria Math" panose="02040503050406030204" pitchFamily="18" charset="0"/>
                      </a:rPr>
                      <m:t>; </m:t>
                    </m:r>
                    <m:r>
                      <a:rPr lang="pt-BR" sz="2000" i="1" dirty="0">
                        <a:latin typeface="Cambria Math" panose="02040503050406030204" pitchFamily="18" charset="0"/>
                      </a:rPr>
                      <m:t>5)</m:t>
                    </m:r>
                  </m:oMath>
                </a14:m>
                <a:endParaRPr lang="es-ES" sz="2000" dirty="0"/>
              </a:p>
              <a:p>
                <a:pPr lvl="1"/>
                <a:endParaRPr lang="es-ES" dirty="0"/>
              </a:p>
              <a:p>
                <a:pPr lvl="1"/>
                <a:endParaRPr lang="es-ES" dirty="0"/>
              </a:p>
              <a:p>
                <a:pPr lvl="1"/>
                <a:endParaRPr lang="es-ES" dirty="0"/>
              </a:p>
            </p:txBody>
          </p:sp>
        </mc:Choice>
        <mc:Fallback>
          <p:sp>
            <p:nvSpPr>
              <p:cNvPr id="2" name="Marcador de conteni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1" t="-75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 smtClean="0"/>
              <a:t>Topología-3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La topología </a:t>
            </a:r>
            <a:r>
              <a:rPr lang="es-ES" dirty="0" smtClean="0"/>
              <a:t>heredada II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583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Tiene que tener al menos 3 abiertos</a:t>
            </a:r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smtClean="0"/>
              <a:t>Asignatura/Tema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Inventa una topología no trivial en </a:t>
            </a:r>
            <a:r>
              <a:rPr lang="es-ES" dirty="0"/>
              <a:t>X = {♠, ♣, ♦, ♥</a:t>
            </a:r>
            <a:r>
              <a:rPr lang="es-ES" dirty="0" smtClean="0"/>
              <a:t>}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6831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" dirty="0" smtClean="0"/>
                  <a:t>T es el conjunto de todos los subconjuntos de X</a:t>
                </a:r>
              </a:p>
              <a:p>
                <a:pPr lvl="1"/>
                <a:r>
                  <a:rPr lang="es-ES" dirty="0" smtClean="0"/>
                  <a:t>Por cierto, esta topología se llama </a:t>
                </a:r>
                <a:r>
                  <a:rPr lang="es-ES" b="1" dirty="0" smtClean="0"/>
                  <a:t>discreta</a:t>
                </a:r>
              </a:p>
              <a:p>
                <a:r>
                  <a:rPr lang="es-ES" dirty="0" smtClean="0"/>
                  <a:t>X={</a:t>
                </a:r>
                <a:r>
                  <a:rPr lang="es-ES" dirty="0" err="1" smtClean="0"/>
                  <a:t>a,b,c</a:t>
                </a:r>
                <a:r>
                  <a:rPr lang="es-ES" dirty="0" smtClean="0"/>
                  <a:t>} T= {∅</a:t>
                </a:r>
                <a:r>
                  <a:rPr lang="es-ES" dirty="0"/>
                  <a:t>, </a:t>
                </a:r>
                <a:r>
                  <a:rPr lang="es-ES" dirty="0" smtClean="0"/>
                  <a:t>{</a:t>
                </a:r>
                <a:r>
                  <a:rPr lang="es-ES" dirty="0"/>
                  <a:t>a}, {b}, {a, c}, {a, b, c}, {a, b</a:t>
                </a:r>
                <a:r>
                  <a:rPr lang="es-ES" dirty="0" smtClean="0"/>
                  <a:t>} }</a:t>
                </a:r>
              </a:p>
              <a:p>
                <a:r>
                  <a:rPr lang="es-ES" dirty="0"/>
                  <a:t>X = {♠, ♣, ♦, ♥</a:t>
                </a:r>
                <a:r>
                  <a:rPr lang="es-ES" dirty="0" smtClean="0"/>
                  <a:t>}</a:t>
                </a:r>
              </a:p>
              <a:p>
                <a:pPr lvl="1"/>
                <a:r>
                  <a:rPr lang="es-ES" dirty="0"/>
                  <a:t>T= {∅, X</a:t>
                </a:r>
                <a:r>
                  <a:rPr lang="es-ES" dirty="0" smtClean="0"/>
                  <a:t>, {♠}, {♣}}</a:t>
                </a:r>
              </a:p>
              <a:p>
                <a:pPr lvl="1"/>
                <a:r>
                  <a:rPr lang="es-ES" dirty="0"/>
                  <a:t>T= {∅, X, </a:t>
                </a:r>
                <a:r>
                  <a:rPr lang="es-ES" dirty="0" smtClean="0"/>
                  <a:t>{</a:t>
                </a:r>
                <a:r>
                  <a:rPr lang="es-ES" dirty="0"/>
                  <a:t>♠, ♣</a:t>
                </a:r>
                <a:r>
                  <a:rPr lang="es-ES" dirty="0" smtClean="0"/>
                  <a:t>}, {</a:t>
                </a:r>
                <a:r>
                  <a:rPr lang="es-ES" dirty="0"/>
                  <a:t>♣, ♦</a:t>
                </a:r>
                <a:r>
                  <a:rPr lang="es-ES" dirty="0" smtClean="0"/>
                  <a:t>}}</a:t>
                </a:r>
              </a:p>
              <a:p>
                <a:r>
                  <a:rPr lang="es-ES" dirty="0" smtClean="0"/>
                  <a:t>¿Qué tal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dirty="0" smtClean="0"/>
                  <a:t>?</a:t>
                </a:r>
                <a:endParaRPr lang="es-ES" dirty="0"/>
              </a:p>
              <a:p>
                <a:pPr marL="320040" lvl="1" indent="0">
                  <a:buNone/>
                </a:pPr>
                <a:endParaRPr lang="es-ES" dirty="0" smtClean="0"/>
              </a:p>
              <a:p>
                <a:endParaRPr lang="es-ES" dirty="0"/>
              </a:p>
            </p:txBody>
          </p:sp>
        </mc:Choice>
        <mc:Fallback xmlns="">
          <p:sp>
            <p:nvSpPr>
              <p:cNvPr id="2" name="Marcador de conteni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1" t="-75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 smtClean="0"/>
              <a:t>Topología-3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¿Son topologías?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5013175"/>
            <a:ext cx="6840760" cy="165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05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0" dirty="0" smtClean="0"/>
              <a:t>Os habréis dado cuenta de que hay topologías algo “tontas”</a:t>
            </a:r>
          </a:p>
          <a:p>
            <a:r>
              <a:rPr lang="es-ES" dirty="0" smtClean="0"/>
              <a:t>Por ejemplo, en X </a:t>
            </a:r>
            <a:r>
              <a:rPr lang="es-ES" dirty="0"/>
              <a:t>= {♠, ♣, ♦, ♥</a:t>
            </a:r>
            <a:r>
              <a:rPr lang="es-ES" dirty="0" smtClean="0"/>
              <a:t>}  T</a:t>
            </a:r>
            <a:r>
              <a:rPr lang="es-ES" dirty="0"/>
              <a:t>= {∅, X, {</a:t>
            </a:r>
            <a:r>
              <a:rPr lang="es-ES" dirty="0" smtClean="0"/>
              <a:t>♠}} sí es una topología. Pero hay elementos de X que no están en ningún abierto que no sea X</a:t>
            </a:r>
          </a:p>
          <a:p>
            <a:r>
              <a:rPr lang="es-ES" dirty="0" smtClean="0"/>
              <a:t>Buscamos una topología “inteligente” que para cualquier elemento tenga al menos “su propio abierto personal” y en cierto sentido que no sea compartido por otros</a:t>
            </a:r>
            <a:endParaRPr lang="es-ES" dirty="0"/>
          </a:p>
          <a:p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 smtClean="0"/>
              <a:t>Topología-3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Lo malo de una topología cualquiera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6777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" dirty="0" smtClean="0"/>
                  <a:t>Fijaos en la siguiente topología en </a:t>
                </a:r>
                <a:r>
                  <a:rPr lang="es-ES" dirty="0"/>
                  <a:t>X = {♠, ♣, ♦, ♥}</a:t>
                </a:r>
                <a:endParaRPr lang="es-ES" dirty="0" smtClean="0"/>
              </a:p>
              <a:p>
                <a:r>
                  <a:rPr lang="es-ES" dirty="0" smtClean="0"/>
                  <a:t>T</a:t>
                </a:r>
                <a:r>
                  <a:rPr lang="es-ES" dirty="0"/>
                  <a:t>= {∅, X, {♠, </a:t>
                </a:r>
                <a:r>
                  <a:rPr lang="es-ES" dirty="0" smtClean="0"/>
                  <a:t>♣}}</a:t>
                </a:r>
              </a:p>
              <a:p>
                <a:r>
                  <a:rPr lang="es-ES" dirty="0" smtClean="0"/>
                  <a:t>Se cumplen todas las propiedades, ¿verdad?</a:t>
                </a:r>
              </a:p>
              <a:p>
                <a:r>
                  <a:rPr lang="es-ES" dirty="0" smtClean="0"/>
                  <a:t>¿Por qué esta topología es “rara”?</a:t>
                </a:r>
              </a:p>
              <a:p>
                <a:r>
                  <a:rPr lang="es-ES" dirty="0" smtClean="0"/>
                  <a:t>Porque en ella ♠ es indistinguible de ♣</a:t>
                </a:r>
              </a:p>
              <a:p>
                <a:r>
                  <a:rPr lang="es-ES" dirty="0" smtClean="0"/>
                  <a:t>No hay ningún entorno abierto de ♠ que no contenga ♣</a:t>
                </a:r>
              </a:p>
              <a:p>
                <a:r>
                  <a:rPr lang="es-ES" dirty="0" smtClean="0"/>
                  <a:t>De alguna manera, </a:t>
                </a:r>
                <a:r>
                  <a:rPr lang="es-ES" dirty="0"/>
                  <a:t>♠ </a:t>
                </a:r>
                <a:r>
                  <a:rPr lang="es-ES" dirty="0" smtClean="0"/>
                  <a:t>está “infinitamente cerca” de ♣, de modo que la sucesión constante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ES" dirty="0"/>
                  <a:t> </a:t>
                </a:r>
                <a:r>
                  <a:rPr lang="es-ES" dirty="0" smtClean="0"/>
                  <a:t>♣,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ES" dirty="0"/>
                  <a:t> ♣</a:t>
                </a:r>
                <a:r>
                  <a:rPr lang="es-ES" dirty="0" smtClean="0"/>
                  <a:t>,… ¡¡¡tiende a ♠!!!</a:t>
                </a:r>
                <a:endParaRPr lang="es-ES" dirty="0"/>
              </a:p>
              <a:p>
                <a:endParaRPr lang="es-ES" dirty="0"/>
              </a:p>
            </p:txBody>
          </p:sp>
        </mc:Choice>
        <mc:Fallback xmlns="">
          <p:sp>
            <p:nvSpPr>
              <p:cNvPr id="2" name="Marcador de conteni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1" t="-75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smtClean="0"/>
              <a:t>Asignatura/Tema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Topologías “raras”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750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Recuerda que la topología discreta considera cualquier conjunto como abierto</a:t>
            </a:r>
          </a:p>
          <a:p>
            <a:r>
              <a:rPr lang="es-ES" dirty="0" smtClean="0"/>
              <a:t>¿Qué conjuntos son cerrados en la topología discreta?</a:t>
            </a:r>
          </a:p>
          <a:p>
            <a:r>
              <a:rPr lang="es-ES" dirty="0" smtClean="0"/>
              <a:t>¡Correcto, TODOS! </a:t>
            </a:r>
          </a:p>
          <a:p>
            <a:r>
              <a:rPr lang="es-ES" dirty="0" smtClean="0"/>
              <a:t>Son todos ABIERTOS Y CERRADOS A LA VEZ</a:t>
            </a:r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smtClean="0"/>
              <a:t>Asignatura/Tema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Lo “malo” de la topología discreta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6992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a">
  <a:themeElements>
    <a:clrScheme name="Personalizado 2">
      <a:dk1>
        <a:srgbClr val="000000"/>
      </a:dk1>
      <a:lt1>
        <a:srgbClr val="FFFFFF"/>
      </a:lt1>
      <a:dk2>
        <a:srgbClr val="345C97"/>
      </a:dk2>
      <a:lt2>
        <a:srgbClr val="FFFFFF"/>
      </a:lt2>
      <a:accent1>
        <a:srgbClr val="838D9B"/>
      </a:accent1>
      <a:accent2>
        <a:srgbClr val="345C97"/>
      </a:accent2>
      <a:accent3>
        <a:srgbClr val="80716A"/>
      </a:accent3>
      <a:accent4>
        <a:srgbClr val="FF8600"/>
      </a:accent4>
      <a:accent5>
        <a:srgbClr val="345C97"/>
      </a:accent5>
      <a:accent6>
        <a:srgbClr val="5D5AD2"/>
      </a:accent6>
      <a:hlink>
        <a:srgbClr val="345C97"/>
      </a:hlink>
      <a:folHlink>
        <a:srgbClr val="FF860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11551</TotalTime>
  <Words>1586</Words>
  <Application>Microsoft Office PowerPoint</Application>
  <PresentationFormat>Presentación en pantalla (4:3)</PresentationFormat>
  <Paragraphs>278</Paragraphs>
  <Slides>47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47</vt:i4>
      </vt:variant>
    </vt:vector>
  </HeadingPairs>
  <TitlesOfParts>
    <vt:vector size="52" baseType="lpstr">
      <vt:lpstr>Arial</vt:lpstr>
      <vt:lpstr>Calibri</vt:lpstr>
      <vt:lpstr>Cambria Math</vt:lpstr>
      <vt:lpstr>Wingdings</vt:lpstr>
      <vt:lpstr>Perspectiva</vt:lpstr>
      <vt:lpstr>Espacios topológicos</vt:lpstr>
      <vt:lpstr>Espacio topológico</vt:lpstr>
      <vt:lpstr>Espacio topológico</vt:lpstr>
      <vt:lpstr>Conjuntos cerrados</vt:lpstr>
      <vt:lpstr>Inventa una topología no trivial en X = {♠, ♣, ♦, ♥}</vt:lpstr>
      <vt:lpstr>¿Son topologías?</vt:lpstr>
      <vt:lpstr>Lo malo de una topología cualquiera</vt:lpstr>
      <vt:lpstr>Topologías “raras”</vt:lpstr>
      <vt:lpstr>Lo “malo” de la topología discreta</vt:lpstr>
      <vt:lpstr>¿Verdad que ahora es fácil ver que</vt:lpstr>
      <vt:lpstr>¿Son topologías?</vt:lpstr>
      <vt:lpstr>X=R, T={(a;+∞), donde a∈R} </vt:lpstr>
      <vt:lpstr>X=R con la topología cofinita </vt:lpstr>
      <vt:lpstr>Si tenemos la topología (X,Ω) e Y=X ⋃{a}</vt:lpstr>
      <vt:lpstr>Bases de topología</vt:lpstr>
      <vt:lpstr>Una topología, ¿puede considerarse como base?</vt:lpstr>
      <vt:lpstr>Topología inducida por la base</vt:lpstr>
      <vt:lpstr>Inventa una base para R</vt:lpstr>
      <vt:lpstr>Topología de Sorgenfrey</vt:lpstr>
      <vt:lpstr>Abiertos y cerrados en Sorgenfrey</vt:lpstr>
      <vt:lpstr>Ejemplo de razonamiento</vt:lpstr>
      <vt:lpstr>Las bases, ¿son mínimas?</vt:lpstr>
      <vt:lpstr>Ejemplo importante: en R cada base se puede reducir</vt:lpstr>
      <vt:lpstr>Sea X un conjunto discreto, pongamos, X={A,B,C}</vt:lpstr>
      <vt:lpstr>Entonces, ¿en qué sentido las bases son bases?</vt:lpstr>
      <vt:lpstr>Problema-Investigación. ¿Qué topologías tienen una única base?</vt:lpstr>
      <vt:lpstr>Teoremas de la base</vt:lpstr>
      <vt:lpstr>Topología inducida en subconjuntos</vt:lpstr>
      <vt:lpstr>Continuidad en distintas topologías</vt:lpstr>
      <vt:lpstr>Continuidad en la cofinita</vt:lpstr>
      <vt:lpstr>Topologías más finas</vt:lpstr>
      <vt:lpstr>Cuanto más fina es una topología</vt:lpstr>
      <vt:lpstr>¿Qué topología es más fina?</vt:lpstr>
      <vt:lpstr>Continuidad y topología</vt:lpstr>
      <vt:lpstr>Topología inducida por distancia</vt:lpstr>
      <vt:lpstr>¿Qué topología es más fina en R^2?</vt:lpstr>
      <vt:lpstr>Euclidiana vs Manhattan</vt:lpstr>
      <vt:lpstr>Euclidiana vs Manhattan</vt:lpstr>
      <vt:lpstr>Métricas / Distancias equivalentes</vt:lpstr>
      <vt:lpstr>Métricas / Distancias equivalentes</vt:lpstr>
      <vt:lpstr>Distancia de SUP vs Distancia integral en el conjunto de funciones</vt:lpstr>
      <vt:lpstr>Distancia de SUP vs Distancia integral en el conjunto de funciones</vt:lpstr>
      <vt:lpstr>Distancia de SUP vs Distancia integral en el conjunto de funciones</vt:lpstr>
      <vt:lpstr>Distancia de SUP vs Distancia integral en el conjunto de funciones</vt:lpstr>
      <vt:lpstr>La topología heredada</vt:lpstr>
      <vt:lpstr>La topología heredada</vt:lpstr>
      <vt:lpstr>La topología heredada II</vt:lpstr>
    </vt:vector>
  </TitlesOfParts>
  <Company>U-TAD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Eva Perandones Serrano</dc:creator>
  <cp:lastModifiedBy>Cuenta Microsoft</cp:lastModifiedBy>
  <cp:revision>93</cp:revision>
  <dcterms:created xsi:type="dcterms:W3CDTF">2013-10-15T13:27:45Z</dcterms:created>
  <dcterms:modified xsi:type="dcterms:W3CDTF">2023-10-06T09:41:30Z</dcterms:modified>
</cp:coreProperties>
</file>