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sldIdLst>
    <p:sldId id="259" r:id="rId2"/>
    <p:sldId id="324" r:id="rId3"/>
    <p:sldId id="325" r:id="rId4"/>
    <p:sldId id="342" r:id="rId5"/>
    <p:sldId id="347" r:id="rId6"/>
    <p:sldId id="326" r:id="rId7"/>
    <p:sldId id="327" r:id="rId8"/>
    <p:sldId id="334" r:id="rId9"/>
    <p:sldId id="329" r:id="rId10"/>
    <p:sldId id="330" r:id="rId11"/>
    <p:sldId id="336" r:id="rId12"/>
    <p:sldId id="344" r:id="rId13"/>
    <p:sldId id="332" r:id="rId14"/>
    <p:sldId id="345" r:id="rId15"/>
    <p:sldId id="333" r:id="rId16"/>
    <p:sldId id="346" r:id="rId17"/>
    <p:sldId id="337" r:id="rId18"/>
    <p:sldId id="331" r:id="rId19"/>
    <p:sldId id="335" r:id="rId20"/>
    <p:sldId id="339" r:id="rId21"/>
    <p:sldId id="343" r:id="rId22"/>
    <p:sldId id="340" r:id="rId23"/>
    <p:sldId id="348" r:id="rId24"/>
    <p:sldId id="349" r:id="rId25"/>
    <p:sldId id="338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660" y="-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28EB8-949E-4A49-BCFC-D69CB43FA443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6A500-1DA6-4541-BE61-DEBA7B330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11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916832"/>
            <a:ext cx="7315200" cy="194421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35796" y="5013176"/>
            <a:ext cx="3672408" cy="720080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Profesor / Curso académico: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14400" y="4077072"/>
            <a:ext cx="7315200" cy="52642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ASIGNATURA</a:t>
            </a:r>
          </a:p>
        </p:txBody>
      </p:sp>
      <p:pic>
        <p:nvPicPr>
          <p:cNvPr id="1026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4664"/>
            <a:ext cx="3309791" cy="12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18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1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05178"/>
            <a:ext cx="3566160" cy="41316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204864"/>
            <a:ext cx="3566160" cy="413402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cxnSp>
        <p:nvCxnSpPr>
          <p:cNvPr id="12" name="11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2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3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5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9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7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19" y="2276873"/>
            <a:ext cx="8605935" cy="40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 smtClean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67936" y="476672"/>
            <a:ext cx="576064" cy="3017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Nº</a:t>
            </a:r>
            <a:endParaRPr lang="es-E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6" r:id="rId3"/>
    <p:sldLayoutId id="2147483798" r:id="rId4"/>
    <p:sldLayoutId id="2147483799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Topología del orden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Georgy Nuzhdin</a:t>
            </a:r>
          </a:p>
          <a:p>
            <a:r>
              <a:rPr lang="es-ES" dirty="0" smtClean="0"/>
              <a:t>2022-2023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s-ES" dirty="0" smtClean="0"/>
              <a:t>Topología - 4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98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Inventa una relación de orden en el plano</a:t>
                </a:r>
              </a:p>
              <a:p>
                <a:r>
                  <a:rPr lang="es-ES" dirty="0" smtClean="0"/>
                  <a:t>¿Qué tal esta?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 Podemos ahora crear intervalos ¡entre dos puntos del plano!</a:t>
                </a:r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Relación de orden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86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Vamos a considerar dos </a:t>
                </a:r>
                <a:r>
                  <a:rPr lang="es-ES" dirty="0" smtClean="0"/>
                  <a:t>topologías generadas por las siguientes bases: </a:t>
                </a:r>
                <a:endParaRPr lang="es-ES" dirty="0" smtClean="0"/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s-E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s-ES" dirty="0" smtClean="0"/>
              </a:p>
              <a:p>
                <a:r>
                  <a:rPr lang="es-ES" dirty="0" smtClean="0"/>
                  <a:t>¿Cuál es más fina?</a:t>
                </a:r>
              </a:p>
              <a:p>
                <a:r>
                  <a:rPr lang="es-ES" dirty="0" smtClean="0"/>
                  <a:t>¿Son equivalentes?</a:t>
                </a:r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 r="-42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Topologías del orden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4302658"/>
            <a:ext cx="5848651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Sí, son equivalentes</a:t>
                </a:r>
                <a:endParaRPr lang="es-ES" dirty="0" smtClean="0"/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s-E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s-ES" dirty="0" smtClean="0"/>
              </a:p>
              <a:p>
                <a:r>
                  <a:rPr lang="es-ES" dirty="0" smtClean="0"/>
                  <a:t>Todos los abiertos de la base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ES" dirty="0" smtClean="0"/>
                  <a:t> están en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dirty="0" smtClean="0"/>
                  <a:t>, por lo que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 smtClean="0"/>
                  <a:t>es igual o más fina.</a:t>
                </a:r>
              </a:p>
              <a:p>
                <a:r>
                  <a:rPr lang="es-ES" dirty="0" smtClean="0"/>
                  <a:t>Por otro lado, dentro de cada abierto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dirty="0" smtClean="0"/>
                  <a:t> hay un abierto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ES" dirty="0" smtClean="0"/>
                  <a:t>, por lo que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ES" dirty="0" smtClean="0"/>
                  <a:t> es igual o más fina</a:t>
                </a:r>
              </a:p>
              <a:p>
                <a:r>
                  <a:rPr lang="es-ES" dirty="0" smtClean="0"/>
                  <a:t>Otra forma de verlo:</a:t>
                </a:r>
                <a:br>
                  <a:rPr lang="es-ES" dirty="0" smtClean="0"/>
                </a:br>
                <a:r>
                  <a:rPr lang="es-ES" dirty="0" smtClean="0"/>
                  <a:t>cubrir el intervalo </a:t>
                </a:r>
                <a:br>
                  <a:rPr lang="es-ES" dirty="0" smtClean="0"/>
                </a:br>
                <a:r>
                  <a:rPr lang="es-ES" dirty="0" smtClean="0"/>
                  <a:t>izquierdo con intervalos</a:t>
                </a:r>
                <a:br>
                  <a:rPr lang="es-ES" dirty="0" smtClean="0"/>
                </a:br>
                <a:r>
                  <a:rPr lang="es-ES" dirty="0" smtClean="0"/>
                  <a:t>de la derecha</a:t>
                </a:r>
                <a:endParaRPr lang="es-ES" dirty="0" smtClean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 r="-13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Topologías del orden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361" y="4839589"/>
            <a:ext cx="5848651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8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¿Qué representa en realidad esta topología? 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s-ES" dirty="0" smtClean="0"/>
                  <a:t> </a:t>
                </a:r>
              </a:p>
              <a:p>
                <a:r>
                  <a:rPr lang="es-ES" dirty="0" smtClean="0"/>
                  <a:t>¿Se parece a la canónica?</a:t>
                </a:r>
              </a:p>
              <a:p>
                <a:r>
                  <a:rPr lang="es-ES" dirty="0" smtClean="0"/>
                  <a:t>¿Cómo son las bolas abiertas</a:t>
                </a:r>
                <a:r>
                  <a:rPr lang="es-ES" dirty="0" smtClean="0"/>
                  <a:t>?</a:t>
                </a:r>
              </a:p>
              <a:p>
                <a:r>
                  <a:rPr lang="es-ES" dirty="0" smtClean="0"/>
                  <a:t>Como siempre, hay que comprobar si dentro de las bolas canónicas caben las del orden y viceversa</a:t>
                </a:r>
              </a:p>
              <a:p>
                <a:r>
                  <a:rPr lang="es-ES" dirty="0" smtClean="0"/>
                  <a:t>La primera es evidente. Basta coger las bolas del tipo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 dirty="0" err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 dirty="0" err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 dirty="0" err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; </m:t>
                        </m:r>
                        <m:d>
                          <m:d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 dirty="0" err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 dirty="0" err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 dirty="0" err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s-ES" dirty="0" smtClean="0"/>
              </a:p>
              <a:p>
                <a:r>
                  <a:rPr lang="es-ES" dirty="0" smtClean="0"/>
                  <a:t>Sin embargo, la segunda NO se cumple</a:t>
                </a:r>
              </a:p>
              <a:p>
                <a:r>
                  <a:rPr lang="es-ES" dirty="0" smtClean="0"/>
                  <a:t>No hay ninguna bola canónica que esté dentro del</a:t>
                </a:r>
                <a:br>
                  <a:rPr lang="es-ES" dirty="0" smtClean="0"/>
                </a:br>
                <a:r>
                  <a:rPr lang="es-ES" dirty="0" smtClean="0"/>
                  <a:t>intervalo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 dirty="0" err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; </m:t>
                        </m:r>
                        <m:d>
                          <m:d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 dirty="0" err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s-ES" dirty="0" smtClean="0"/>
              </a:p>
              <a:p>
                <a:endParaRPr lang="es-ES" dirty="0" smtClean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Topología del orden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4941168"/>
            <a:ext cx="1937544" cy="178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2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251519" y="2276873"/>
                <a:ext cx="8605935" cy="403244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𝑙𝑒𝑥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𝑑𝑜𝑛𝑑𝑒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0;1</m:t>
                            </m:r>
                          </m:e>
                        </m:d>
                      </m:e>
                    </m:d>
                  </m:oMath>
                </a14:m>
                <a:r>
                  <a:rPr lang="es-ES" dirty="0" smtClean="0"/>
                  <a:t> </a:t>
                </a:r>
              </a:p>
              <a:p>
                <a:r>
                  <a:rPr lang="es-ES" dirty="0" smtClean="0"/>
                  <a:t>¿Cómo son las bolas abiertas aquí?</a:t>
                </a:r>
              </a:p>
              <a:p>
                <a:r>
                  <a:rPr lang="es-ES" dirty="0"/>
                  <a:t>¿Son abiertos?</a:t>
                </a:r>
              </a:p>
              <a:p>
                <a:pPr lvl="1"/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pPr lvl="1"/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/>
              </a:p>
              <a:p>
                <a:r>
                  <a:rPr lang="es-ES" dirty="0" smtClean="0"/>
                  <a:t>Considera el punto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;1)</m:t>
                    </m:r>
                  </m:oMath>
                </a14:m>
                <a:r>
                  <a:rPr lang="es-ES" dirty="0" smtClean="0"/>
                  <a:t>. Indica un entorno </a:t>
                </a:r>
                <a:r>
                  <a:rPr lang="es-ES" dirty="0" smtClean="0"/>
                  <a:t>suyo. ¿Está en alguno de los intervalos anteriores?</a:t>
                </a:r>
              </a:p>
              <a:p>
                <a:r>
                  <a:rPr lang="es-ES" dirty="0"/>
                  <a:t>¿Para qué podemos necesitar esta topología? </a:t>
                </a:r>
              </a:p>
              <a:p>
                <a:r>
                  <a:rPr lang="es-ES" dirty="0"/>
                  <a:t>Piensa en algo que ocurra cíclicamente… ¿El tiempo</a:t>
                </a:r>
                <a:r>
                  <a:rPr lang="es-ES" dirty="0" smtClean="0"/>
                  <a:t>?</a:t>
                </a:r>
                <a:endParaRPr lang="es-ES" dirty="0" smtClean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19" y="2276873"/>
                <a:ext cx="8605935" cy="4032447"/>
              </a:xfrm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Topología del orden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91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𝐻𝐸𝑅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0;1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s-ES" i="1">
                            <a:latin typeface="Cambria Math" panose="02040503050406030204" pitchFamily="18" charset="0"/>
                          </a:rPr>
                          <m:t>: 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𝑑𝑜𝑛𝑑𝑒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ES" dirty="0" smtClean="0"/>
              </a:p>
              <a:p>
                <a:r>
                  <a:rPr lang="es-ES" dirty="0"/>
                  <a:t>¿Son abiertos?</a:t>
                </a:r>
              </a:p>
              <a:p>
                <a:pPr lvl="1"/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pPr lvl="1"/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/>
              </a:p>
              <a:p>
                <a:r>
                  <a:rPr lang="es-ES" dirty="0" smtClean="0"/>
                  <a:t>Considera </a:t>
                </a:r>
                <a:r>
                  <a:rPr lang="es-ES" dirty="0" smtClean="0"/>
                  <a:t>el </a:t>
                </a:r>
                <a:r>
                  <a:rPr lang="es-ES" dirty="0" smtClean="0"/>
                  <a:t>punto</a:t>
                </a:r>
                <a:br>
                  <a:rPr lang="es-ES" dirty="0" smtClean="0"/>
                </a:b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;1)</m:t>
                    </m:r>
                  </m:oMath>
                </a14:m>
                <a:r>
                  <a:rPr lang="es-ES" dirty="0" smtClean="0"/>
                  <a:t>. Indica un entorno </a:t>
                </a:r>
                <a:r>
                  <a:rPr lang="es-ES" dirty="0" smtClean="0"/>
                  <a:t>suyo</a:t>
                </a:r>
                <a:endParaRPr lang="es-ES" dirty="0" smtClean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89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Topología del orden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es-ES" dirty="0" smtClean="0"/>
                  <a:t> HEREDADA DE LA CANÓNICA</a:t>
                </a:r>
                <a:endParaRPr lang="es-ES" dirty="0"/>
              </a:p>
            </p:txBody>
          </p:sp>
        </mc:Choice>
        <mc:Fallback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t="-24576" b="-398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8770" r="6444"/>
          <a:stretch/>
        </p:blipFill>
        <p:spPr>
          <a:xfrm>
            <a:off x="2843808" y="2780928"/>
            <a:ext cx="6264696" cy="22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3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Comparación de abiertos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979901"/>
                  </p:ext>
                </p:extLst>
              </p:nvPr>
            </p:nvGraphicFramePr>
            <p:xfrm>
              <a:off x="323528" y="2420888"/>
              <a:ext cx="8712968" cy="3300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8242"/>
                    <a:gridCol w="2178242"/>
                    <a:gridCol w="2178242"/>
                    <a:gridCol w="217824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Orden</a:t>
                          </a:r>
                          <a:r>
                            <a:rPr lang="es-ES" baseline="0" dirty="0" smtClean="0"/>
                            <a:t> en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Orden en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Orden en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dirty="0" smtClean="0"/>
                            <a:t> heredada de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s-E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0,0</m:t>
                                        </m:r>
                                      </m:e>
                                    </m:d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Abierto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Abierto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Abierto </a:t>
                          </a:r>
                          <a:endParaRPr lang="es-E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ctrlP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s-ES" sz="1600" dirty="0" smtClean="0"/>
                            <a:t> 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No abierto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Abierto porque (0,0)</a:t>
                          </a:r>
                          <a:r>
                            <a:rPr lang="es-ES" sz="1600" baseline="0" dirty="0" smtClean="0"/>
                            <a:t> es el mínimo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dirty="0" smtClean="0"/>
                            <a:t>Abierto</a:t>
                          </a:r>
                          <a:r>
                            <a:rPr lang="es-ES" sz="1600" baseline="0" dirty="0" smtClean="0"/>
                            <a:t> porque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ctrlP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s-E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600" b="1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s-ES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s-ES" sz="1600" b="1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s-ES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600" b="1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nary>
                                <m:naryPr>
                                  <m:chr m:val="⋂"/>
                                  <m:subHide m:val="on"/>
                                  <m:supHide m:val="on"/>
                                  <m:ctrlP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s-E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s-E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s-E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0,1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s-ES" sz="1600" dirty="0" smtClean="0"/>
                            <a:t> </a:t>
                          </a:r>
                          <a:endParaRPr lang="es-ES" sz="1600" dirty="0"/>
                        </a:p>
                        <a:p>
                          <a:pPr algn="ctr"/>
                          <a:r>
                            <a:rPr lang="es-ES" sz="1600" baseline="0" dirty="0" smtClean="0"/>
                            <a:t> </a:t>
                          </a:r>
                          <a:endParaRPr lang="es-E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endChr m:val="]"/>
                                    <m:ctrlP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s-E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800" b="0" i="1" smtClean="0">
                                            <a:latin typeface="Cambria Math" panose="02040503050406030204" pitchFamily="18" charset="0"/>
                                          </a:rPr>
                                          <m:t>0.5,0</m:t>
                                        </m:r>
                                      </m:e>
                                    </m:d>
                                    <m: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ctrlPr>
                                          <a:rPr lang="es-E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800" b="0" i="1" smtClean="0">
                                            <a:latin typeface="Cambria Math" panose="02040503050406030204" pitchFamily="18" charset="0"/>
                                          </a:rPr>
                                          <m:t>0.5,1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s-ES" sz="1800" dirty="0"/>
                        </a:p>
                        <a:p>
                          <a:pPr algn="ctr"/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No abierto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No abierto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Abierto</a:t>
                          </a:r>
                          <a:r>
                            <a:rPr lang="es-ES" sz="1600" baseline="0" dirty="0" smtClean="0"/>
                            <a:t> porque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endChr m:val="]"/>
                                  <m:ctrlP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  <m:t>0.5,0</m:t>
                                      </m:r>
                                    </m:e>
                                  </m:d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  <m:t>0.5,1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s-E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600" b="1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s-ES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s-ES" sz="1600" b="1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s-ES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600" b="1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nary>
                                <m:naryPr>
                                  <m:chr m:val="⋂"/>
                                  <m:subHide m:val="on"/>
                                  <m:supHide m:val="on"/>
                                  <m:ctrlP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s-E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s-E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.5</m:t>
                                          </m:r>
                                          <m:r>
                                            <a:rPr lang="es-E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s-E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s-E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s-E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.5</m:t>
                                          </m:r>
                                          <m:r>
                                            <a:rPr lang="es-E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s-E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oMath>
                          </a14:m>
                          <a:endParaRPr lang="es-E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979901"/>
                  </p:ext>
                </p:extLst>
              </p:nvPr>
            </p:nvGraphicFramePr>
            <p:xfrm>
              <a:off x="323528" y="2420888"/>
              <a:ext cx="8712968" cy="3300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8242"/>
                    <a:gridCol w="2178242"/>
                    <a:gridCol w="2178242"/>
                    <a:gridCol w="217824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60" t="-4762" r="-201401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4762" r="-100838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840" t="-4762" r="-1120" b="-486667"/>
                          </a:stretch>
                        </a:blipFill>
                      </a:tcPr>
                    </a:tc>
                  </a:tr>
                  <a:tr h="401066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9" t="-166667" r="-300559" b="-6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Abierto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Abierto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Abierto </a:t>
                          </a:r>
                          <a:endParaRPr lang="es-ES" dirty="0"/>
                        </a:p>
                      </a:txBody>
                      <a:tcPr/>
                    </a:tc>
                  </a:tr>
                  <a:tr h="112966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9" t="-95135" r="-300559" b="-140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No abierto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Abierto porque (0,0)</a:t>
                          </a:r>
                          <a:r>
                            <a:rPr lang="es-ES" sz="1600" baseline="0" dirty="0" smtClean="0"/>
                            <a:t> es el mínimo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840" t="-95135" r="-1120" b="-140541"/>
                          </a:stretch>
                        </a:blipFill>
                      </a:tcPr>
                    </a:tc>
                  </a:tr>
                  <a:tr h="112966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9" t="-194086" r="-300559" b="-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No abierto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No abierto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840" t="-194086" r="-1120" b="-397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07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𝑙𝑒𝑥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𝑑𝑜𝑛𝑑𝑒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0;1</m:t>
                            </m:r>
                          </m:e>
                        </m:d>
                      </m:e>
                    </m:d>
                  </m:oMath>
                </a14:m>
                <a:r>
                  <a:rPr lang="es-ES" dirty="0" smtClean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𝐻𝐸𝑅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nary>
                        <m:r>
                          <a:rPr lang="es-ES" i="1">
                            <a:latin typeface="Cambria Math" panose="02040503050406030204" pitchFamily="18" charset="0"/>
                          </a:rPr>
                          <m:t>: 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𝑑𝑜𝑛𝑑𝑒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ES" dirty="0" smtClean="0"/>
              </a:p>
              <a:p>
                <a:r>
                  <a:rPr lang="es-ES" dirty="0" smtClean="0"/>
                  <a:t>La topología heredada tiene MÁS abiertos que la natural, por lo que es </a:t>
                </a:r>
                <a:r>
                  <a:rPr lang="es-ES" b="1" dirty="0" smtClean="0"/>
                  <a:t>más fina</a:t>
                </a:r>
                <a:endParaRPr lang="es-ES" b="1" dirty="0" smtClean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Conclusión. </a:t>
            </a:r>
            <a:r>
              <a:rPr lang="es-ES" dirty="0" smtClean="0"/>
              <a:t>Topología heredada vs. natural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918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¿Qué es más grande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s-ES" dirty="0" smtClean="0"/>
                  <a:t> 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s-ES" dirty="0" smtClean="0"/>
                  <a:t> 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s-ES" dirty="0"/>
                  <a:t> 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?</a:t>
                </a: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Topología del orden en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{1, 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}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0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abiertos de la base son productos de abiertos</a:t>
            </a:r>
          </a:p>
          <a:p>
            <a:pPr marL="45720" indent="0">
              <a:buNone/>
            </a:pP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Topología producto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| Definición. Dado un conjunto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se dice que existe una </a:t>
                </a:r>
                <a:r>
                  <a:rPr lang="es-ES" b="1" dirty="0"/>
                  <a:t>relación de orden lineal </a:t>
                </a:r>
                <a:r>
                  <a:rPr lang="es-ES" dirty="0"/>
                  <a:t>si para cada pareja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/>
                  <a:t> sabemos que 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ES" dirty="0"/>
                  <a:t> o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ES" dirty="0"/>
                  <a:t> o bien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s-ES" dirty="0"/>
              </a:p>
              <a:p>
                <a:r>
                  <a:rPr lang="es-ES" dirty="0" smtClean="0"/>
                  <a:t>Además, tiene que cumplirse:</a:t>
                </a:r>
              </a:p>
              <a:p>
                <a:pPr marL="320040" lvl="1" indent="0">
                  <a:buNone/>
                </a:pPr>
                <a:r>
                  <a:rPr lang="es-ES" dirty="0"/>
                  <a:t>1) a ≤ a</a:t>
                </a:r>
                <a:endParaRPr lang="es-ES" dirty="0" smtClean="0"/>
              </a:p>
              <a:p>
                <a:pPr marL="320040" lvl="1" indent="0">
                  <a:buNone/>
                </a:pPr>
                <a:r>
                  <a:rPr lang="pt-BR" dirty="0"/>
                  <a:t>2) a ≤ b, b ≤ a ⇒ a = </a:t>
                </a:r>
                <a:r>
                  <a:rPr lang="pt-BR" dirty="0" smtClean="0"/>
                  <a:t>b</a:t>
                </a:r>
              </a:p>
              <a:p>
                <a:pPr marL="320040" lvl="1" indent="0">
                  <a:buNone/>
                </a:pPr>
                <a:r>
                  <a:rPr lang="es-ES" dirty="0"/>
                  <a:t>3) a ≤ b, b ≤ c ⇒ a ≤ c</a:t>
                </a:r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 lineal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85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Demuestra que la topología producto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 smtClean="0"/>
                  <a:t> es equivalente a la topología canónica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 smtClean="0"/>
              </a:p>
              <a:p>
                <a:r>
                  <a:rPr lang="es-ES" dirty="0" smtClean="0"/>
                  <a:t>Piensa en cómo son las bolas abiertas en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 smtClean="0"/>
                  <a:t> y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 smtClean="0"/>
                  <a:t>. ¿Caben unas en otras?</a:t>
                </a:r>
              </a:p>
              <a:p>
                <a:pPr marL="4572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Topología producto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9080"/>
            <a:ext cx="9144000" cy="22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6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¡Pues claro!</a:t>
            </a:r>
          </a:p>
          <a:p>
            <a:r>
              <a:rPr lang="es-ES" dirty="0" smtClean="0"/>
              <a:t>¡Son cilindros!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¿Cómo son las bolas abiertas en la topología producto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 smtClean="0"/>
                  <a:t> (ambas con la topología canónica)</a:t>
                </a:r>
                <a:endParaRPr lang="es-ES" dirty="0"/>
              </a:p>
            </p:txBody>
          </p:sp>
        </mc:Choice>
        <mc:Fallback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416" t="-24576" b="-398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85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Dibuja las bolas abiertas en la topología producto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𝑑𝑖𝑠𝑐𝑟𝑒𝑡𝑎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𝑛𝑖𝑐𝑎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 smtClean="0"/>
                  <a:t> . Recuerda que en la discreta ¡los puntos son abiertos!</a:t>
                </a:r>
              </a:p>
              <a:p>
                <a:r>
                  <a:rPr lang="es-ES" dirty="0" smtClean="0"/>
                  <a:t>¿Coincide con la topología del orden </a:t>
                </a:r>
                <a:r>
                  <a:rPr lang="es-ES" dirty="0" smtClean="0"/>
                  <a:t>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 smtClean="0"/>
                  <a:t> ?</a:t>
                </a:r>
              </a:p>
              <a:p>
                <a:r>
                  <a:rPr lang="es-ES" dirty="0" smtClean="0"/>
                  <a:t>La respuesta es SÍ</a:t>
                </a:r>
              </a:p>
              <a:p>
                <a:r>
                  <a:rPr lang="es-ES" dirty="0" smtClean="0"/>
                  <a:t>La base de la discreta son puntos. Un abierto de la base en discreta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s-ES" dirty="0" smtClean="0"/>
                  <a:t> canónica 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Como base de la topología del orden podemos elegir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s-ES" dirty="0" smtClean="0"/>
              </a:p>
              <a:p>
                <a:r>
                  <a:rPr lang="es-ES" dirty="0" smtClean="0"/>
                  <a:t>¡Pero si es exactamente lo mismo!</a:t>
                </a:r>
                <a:endParaRPr lang="es-ES" dirty="0" smtClean="0"/>
              </a:p>
              <a:p>
                <a:endParaRPr lang="es-ES" dirty="0" smtClean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¡Comparemos topologías! ¿Cómo? ¡Dibujando!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028" y="4883689"/>
            <a:ext cx="2775318" cy="197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Dibuja las bolas abiertas en la topología producto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𝑑𝑖𝑠𝑐𝑟𝑒𝑡𝑎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h𝑒𝑟𝑒𝑑𝑎𝑑𝑎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𝑛𝑖𝑐𝑎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[0;1]</m:t>
                    </m:r>
                  </m:oMath>
                </a14:m>
                <a:r>
                  <a:rPr lang="es-ES" dirty="0" smtClean="0"/>
                  <a:t> . </a:t>
                </a:r>
                <a:endParaRPr lang="es-ES" dirty="0" smtClean="0"/>
              </a:p>
              <a:p>
                <a:r>
                  <a:rPr lang="es-ES" dirty="0" smtClean="0"/>
                  <a:t>¿Coincide</a:t>
                </a:r>
              </a:p>
              <a:p>
                <a:pPr lvl="1"/>
                <a:r>
                  <a:rPr lang="es-ES" dirty="0"/>
                  <a:t>con la topología del orden interna 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[0;1]</m:t>
                    </m:r>
                  </m:oMath>
                </a14:m>
                <a:r>
                  <a:rPr lang="es-ES" dirty="0"/>
                  <a:t>?</a:t>
                </a:r>
              </a:p>
              <a:p>
                <a:pPr lvl="1"/>
                <a:r>
                  <a:rPr lang="es-ES" dirty="0"/>
                  <a:t>con la topología del orden </a:t>
                </a:r>
                <a:r>
                  <a:rPr lang="es-ES" dirty="0" smtClean="0"/>
                  <a:t>heredada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 smtClean="0"/>
                  <a:t>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[0;1]</m:t>
                    </m:r>
                  </m:oMath>
                </a14:m>
                <a:r>
                  <a:rPr lang="es-ES" dirty="0"/>
                  <a:t>?</a:t>
                </a:r>
              </a:p>
              <a:p>
                <a:pPr lvl="1"/>
                <a:endParaRPr lang="es-ES" dirty="0" smtClean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pasa con el cuadrado 1x1?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01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Dibuja las bolas abiertas en la topología producto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𝑑𝑖𝑠𝑐𝑟𝑒𝑡𝑎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h𝑒𝑟𝑒𝑑𝑎𝑑𝑎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𝑛𝑖𝑐𝑎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[0;1]</m:t>
                    </m:r>
                  </m:oMath>
                </a14:m>
                <a:r>
                  <a:rPr lang="es-ES" dirty="0" smtClean="0"/>
                  <a:t> . </a:t>
                </a:r>
                <a:endParaRPr lang="es-ES" dirty="0" smtClean="0"/>
              </a:p>
              <a:p>
                <a:r>
                  <a:rPr lang="es-ES" dirty="0" smtClean="0"/>
                  <a:t>¿Coincide</a:t>
                </a:r>
              </a:p>
              <a:p>
                <a:pPr lvl="1"/>
                <a:r>
                  <a:rPr lang="es-ES" dirty="0"/>
                  <a:t>con la topología del orden interna 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[0;1]</m:t>
                    </m:r>
                  </m:oMath>
                </a14:m>
                <a:r>
                  <a:rPr lang="es-ES" dirty="0"/>
                  <a:t>?</a:t>
                </a:r>
                <a:r>
                  <a:rPr lang="es-ES" dirty="0" smtClean="0"/>
                  <a:t> NO. El problema son los intervalos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s-ES" dirty="0" smtClean="0"/>
                  <a:t>] que son abiertos en discreta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s-ES" dirty="0" smtClean="0"/>
                  <a:t> heredada de la canónica y NO lo son en la del orden</a:t>
                </a:r>
                <a:endParaRPr lang="es-ES" dirty="0"/>
              </a:p>
              <a:p>
                <a:pPr lvl="1"/>
                <a:r>
                  <a:rPr lang="es-ES" dirty="0"/>
                  <a:t>con la topología del orden </a:t>
                </a:r>
                <a:r>
                  <a:rPr lang="es-ES" dirty="0" smtClean="0"/>
                  <a:t>heredada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 smtClean="0"/>
                  <a:t>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[0;1]</m:t>
                    </m:r>
                  </m:oMath>
                </a14:m>
                <a:r>
                  <a:rPr lang="es-ES" dirty="0"/>
                  <a:t>?</a:t>
                </a:r>
                <a:r>
                  <a:rPr lang="es-ES" dirty="0" smtClean="0"/>
                  <a:t> SÍ. Aquí son abiertos en ambos</a:t>
                </a:r>
                <a:endParaRPr lang="es-ES" dirty="0"/>
              </a:p>
              <a:p>
                <a:pPr lvl="1"/>
                <a:endParaRPr lang="es-ES" dirty="0" smtClean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pasa con el cuadrado 1x1?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51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Los abiertos de la base son proyecciones de abiertos a cada uno de los conjuntos (piensa en coordenadas)</a:t>
                </a:r>
              </a:p>
              <a:p>
                <a:r>
                  <a:rPr lang="es-ES" dirty="0" smtClean="0"/>
                  <a:t>Las funciones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" dirty="0" smtClean="0"/>
                  <a:t> se llaman “proyecciones”. </a:t>
                </a:r>
              </a:p>
              <a:p>
                <a:r>
                  <a:rPr lang="es-ES" dirty="0" smtClean="0"/>
                  <a:t>Pasan abiertos a abiertos (demuéstralo)</a:t>
                </a:r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 r="-1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Proyecciones desde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| Definición. Dado un conjunto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se </a:t>
                </a:r>
                <a:r>
                  <a:rPr lang="es-ES" dirty="0" smtClean="0"/>
                  <a:t>llama la </a:t>
                </a:r>
                <a:r>
                  <a:rPr lang="es-ES" b="1" dirty="0" smtClean="0"/>
                  <a:t>topología del </a:t>
                </a:r>
                <a:r>
                  <a:rPr lang="es-ES" b="1" dirty="0"/>
                  <a:t>orden </a:t>
                </a:r>
                <a:r>
                  <a:rPr lang="es-ES" b="1" dirty="0" smtClean="0"/>
                  <a:t/>
                </a:r>
                <a:br>
                  <a:rPr lang="es-ES" b="1" dirty="0" smtClean="0"/>
                </a:br>
                <a:r>
                  <a:rPr lang="es-ES" dirty="0" smtClean="0"/>
                  <a:t>la </a:t>
                </a:r>
                <a:r>
                  <a:rPr lang="es-ES" dirty="0" smtClean="0"/>
                  <a:t>generada por la colección </a:t>
                </a:r>
                <a:r>
                  <a:rPr lang="es-ES" dirty="0" smtClean="0"/>
                  <a:t>de conjuntos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 (todos los elementos mayores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s-ES" dirty="0" smtClean="0"/>
                  <a:t> y menores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ES" dirty="0" smtClean="0"/>
                  <a:t>) más los conjuntos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 y 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dirty="0" smtClean="0"/>
                  <a:t> si el conjunto original tiene un mínimo o máximo </a:t>
                </a:r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Topología del orden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68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¿Coincide la topología del orden en A con la heredada de la canónica?</a:t>
                </a:r>
              </a:p>
              <a:p>
                <a:r>
                  <a:rPr lang="es-ES" dirty="0" smtClean="0"/>
                  <a:t>En este caso, SÍ</a:t>
                </a:r>
              </a:p>
              <a:p>
                <a:r>
                  <a:rPr lang="es-ES" dirty="0" smtClean="0"/>
                  <a:t>Además de los abiertos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 en la topología del orden hay dos tipos de abiertos especiales: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[0;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 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;2]</m:t>
                    </m:r>
                  </m:oMath>
                </a14:m>
                <a:r>
                  <a:rPr lang="es-ES" dirty="0" smtClean="0"/>
                  <a:t> porque 0 y 2 son el mínimo y el máximo absolutos</a:t>
                </a:r>
              </a:p>
              <a:p>
                <a:r>
                  <a:rPr lang="es-ES" dirty="0" smtClean="0"/>
                  <a:t>Pero estos intervalos los podemos obtener como intersecciones de A con abiertos de la canónica:</a:t>
                </a:r>
              </a:p>
              <a:p>
                <a:pPr lvl="1"/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0;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A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(−1;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;2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A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 r="-6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Consideremos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[0;2]</m:t>
                    </m:r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5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En la topología natural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[0;2]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solamente encontramos abiertos habituales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Si consideramos la topología heredada de la canónica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[0;2]</m:t>
                    </m:r>
                  </m:oMath>
                </a14:m>
                <a:r>
                  <a:rPr lang="es-ES" dirty="0" smtClean="0"/>
                  <a:t> vemos que aparecen abiertos “raros”, como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[0;1)</m:t>
                    </m:r>
                  </m:oMath>
                </a14:m>
                <a:r>
                  <a:rPr lang="es-ES" dirty="0" smtClean="0"/>
                  <a:t>. La topología heredada, por tanto, tiene más abiertos y es más fina</a:t>
                </a:r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Topología heredada vs. natural</a:t>
            </a:r>
          </a:p>
        </p:txBody>
      </p:sp>
    </p:spTree>
    <p:extLst>
      <p:ext uri="{BB962C8B-B14F-4D97-AF65-F5344CB8AC3E}">
        <p14:creationId xmlns:p14="http://schemas.microsoft.com/office/powerpoint/2010/main" val="33037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 </a:t>
            </a:r>
            <a:r>
              <a:rPr lang="es-ES" dirty="0"/>
              <a:t>una </a:t>
            </a:r>
            <a:r>
              <a:rPr lang="es-ES" dirty="0" smtClean="0"/>
              <a:t>topología del orden </a:t>
            </a:r>
            <a:r>
              <a:rPr lang="es-ES" dirty="0"/>
              <a:t>en X = {♠, ♣, ♦, ♥</a:t>
            </a:r>
            <a:r>
              <a:rPr lang="es-ES" dirty="0" smtClean="0"/>
              <a:t>}</a:t>
            </a:r>
          </a:p>
          <a:p>
            <a:r>
              <a:rPr lang="es-ES" dirty="0" smtClean="0"/>
              <a:t>Para esto, habrá que crear una relación de orden, por ejemplo,</a:t>
            </a:r>
          </a:p>
          <a:p>
            <a:r>
              <a:rPr lang="es-ES" dirty="0" smtClean="0"/>
              <a:t>♠</a:t>
            </a:r>
            <a:r>
              <a:rPr lang="es-ES" dirty="0"/>
              <a:t>&lt;</a:t>
            </a:r>
            <a:r>
              <a:rPr lang="es-ES" dirty="0" smtClean="0"/>
              <a:t>♣&lt;♦&lt;♥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Topología del orden en conjuntos finitos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9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Demuestra que la topología discreta coincide con la del orden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Topología del orden en conjuntos finitos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43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Consideremos X = (−2, 0) ∪ [1, 3</a:t>
            </a:r>
            <a:r>
              <a:rPr lang="es-ES" dirty="0" smtClean="0"/>
              <a:t>)</a:t>
            </a:r>
          </a:p>
          <a:p>
            <a:r>
              <a:rPr lang="es-ES" dirty="0" smtClean="0"/>
              <a:t>¿Es abierto </a:t>
            </a:r>
            <a:r>
              <a:rPr lang="es-ES" dirty="0"/>
              <a:t>[1, </a:t>
            </a:r>
            <a:r>
              <a:rPr lang="es-ES" dirty="0" smtClean="0"/>
              <a:t>2) en la topología del orden?</a:t>
            </a:r>
            <a:endParaRPr lang="es-ES" dirty="0"/>
          </a:p>
          <a:p>
            <a:r>
              <a:rPr lang="es-ES" dirty="0"/>
              <a:t>¿Es abierto [1, 2) en la topología </a:t>
            </a:r>
            <a:r>
              <a:rPr lang="es-ES" dirty="0" smtClean="0"/>
              <a:t>heredada de la canónica</a:t>
            </a:r>
            <a:r>
              <a:rPr lang="es-ES" dirty="0" smtClean="0"/>
              <a:t>?</a:t>
            </a:r>
          </a:p>
          <a:p>
            <a:r>
              <a:rPr lang="es-ES" dirty="0" smtClean="0"/>
              <a:t>[1</a:t>
            </a:r>
            <a:r>
              <a:rPr lang="es-ES" dirty="0"/>
              <a:t>, 2) no es un abierto en la </a:t>
            </a:r>
            <a:r>
              <a:rPr lang="es-ES" dirty="0" smtClean="0"/>
              <a:t>topología </a:t>
            </a:r>
            <a:r>
              <a:rPr lang="es-ES" dirty="0"/>
              <a:t>del orden porque no se pueden encontrar a, b ∈ X tales que</a:t>
            </a:r>
          </a:p>
          <a:p>
            <a:pPr marL="45720" indent="0">
              <a:buNone/>
            </a:pPr>
            <a:r>
              <a:rPr lang="es-ES" dirty="0" smtClean="0"/>
              <a:t>		1 </a:t>
            </a:r>
            <a:r>
              <a:rPr lang="es-ES" dirty="0"/>
              <a:t>∈ {a &lt; x &lt; b : x ∈ X} ⊂ [1, 2).</a:t>
            </a:r>
          </a:p>
          <a:p>
            <a:r>
              <a:rPr lang="es-ES" dirty="0"/>
              <a:t>Sin embargo [1, 2) = (0, 2) ∩ X, de modo que </a:t>
            </a:r>
            <a:r>
              <a:rPr lang="es-ES" dirty="0" smtClean="0"/>
              <a:t>sí </a:t>
            </a:r>
            <a:r>
              <a:rPr lang="es-ES" dirty="0"/>
              <a:t>es abierto en la </a:t>
            </a:r>
            <a:r>
              <a:rPr lang="es-ES" dirty="0" smtClean="0"/>
              <a:t>topología </a:t>
            </a:r>
            <a:r>
              <a:rPr lang="es-ES" dirty="0" smtClean="0"/>
              <a:t>heredada por </a:t>
            </a:r>
            <a:r>
              <a:rPr lang="es-ES" dirty="0"/>
              <a:t>la </a:t>
            </a:r>
            <a:r>
              <a:rPr lang="es-ES" dirty="0" smtClean="0"/>
              <a:t>canónica.</a:t>
            </a:r>
            <a:endParaRPr lang="es-ES" dirty="0"/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Topología del orden en conjuntos no finitos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546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Indica cuáles de estos conjuntos son abiertos</a:t>
                </a:r>
              </a:p>
              <a:p>
                <a:pPr lvl="1"/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1;2</m:t>
                        </m:r>
                      </m:e>
                    </m:d>
                  </m:oMath>
                </a14:m>
                <a:endParaRPr lang="es-ES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2;4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6;8</m:t>
                        </m:r>
                      </m:e>
                    </m:d>
                  </m:oMath>
                </a14:m>
                <a:endParaRPr lang="es-E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[1;7]</m:t>
                    </m:r>
                  </m:oMath>
                </a14:m>
                <a:endParaRPr lang="es-ES" dirty="0" smtClean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Topología del orden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3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onalizado 2">
      <a:dk1>
        <a:srgbClr val="000000"/>
      </a:dk1>
      <a:lt1>
        <a:srgbClr val="FFFFFF"/>
      </a:lt1>
      <a:dk2>
        <a:srgbClr val="345C97"/>
      </a:dk2>
      <a:lt2>
        <a:srgbClr val="FFFFFF"/>
      </a:lt2>
      <a:accent1>
        <a:srgbClr val="838D9B"/>
      </a:accent1>
      <a:accent2>
        <a:srgbClr val="345C97"/>
      </a:accent2>
      <a:accent3>
        <a:srgbClr val="80716A"/>
      </a:accent3>
      <a:accent4>
        <a:srgbClr val="FF8600"/>
      </a:accent4>
      <a:accent5>
        <a:srgbClr val="345C97"/>
      </a:accent5>
      <a:accent6>
        <a:srgbClr val="5D5AD2"/>
      </a:accent6>
      <a:hlink>
        <a:srgbClr val="345C97"/>
      </a:hlink>
      <a:folHlink>
        <a:srgbClr val="FF860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13128</TotalTime>
  <Words>708</Words>
  <Application>Microsoft Office PowerPoint</Application>
  <PresentationFormat>Presentación en pantalla (4:3)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Wingdings</vt:lpstr>
      <vt:lpstr>Perspectiva</vt:lpstr>
      <vt:lpstr>Topología del orden</vt:lpstr>
      <vt:lpstr>Orden lineal</vt:lpstr>
      <vt:lpstr>Topología del orden</vt:lpstr>
      <vt:lpstr>Consideremos A=[0;2]</vt:lpstr>
      <vt:lpstr>Topología heredada vs. natural</vt:lpstr>
      <vt:lpstr>Topología del orden en conjuntos finitos</vt:lpstr>
      <vt:lpstr>Topología del orden en conjuntos finitos</vt:lpstr>
      <vt:lpstr>Topología del orden en conjuntos no finitos</vt:lpstr>
      <vt:lpstr>Topología del orden en Z^+</vt:lpstr>
      <vt:lpstr>Relación de orden en R^2</vt:lpstr>
      <vt:lpstr>Topologías del orden en R^2</vt:lpstr>
      <vt:lpstr>Topologías del orden en R^2</vt:lpstr>
      <vt:lpstr>Topología del orden en R^2</vt:lpstr>
      <vt:lpstr>Topología del orden en X=[0;1]×[0;1]</vt:lpstr>
      <vt:lpstr>Topología del orden en X=[0;1]×[0;1] HEREDADA DE LA CANÓNICA</vt:lpstr>
      <vt:lpstr>Comparación de abiertos</vt:lpstr>
      <vt:lpstr>Conclusión. Topología heredada vs. natural</vt:lpstr>
      <vt:lpstr>Topología del orden en {1, 2}〖×Z〗^+</vt:lpstr>
      <vt:lpstr>Topología producto X×Y</vt:lpstr>
      <vt:lpstr>Topología producto X×Y</vt:lpstr>
      <vt:lpstr>¿Cómo son las bolas abiertas en la topología producto R^2×R (ambas con la topología canónica)</vt:lpstr>
      <vt:lpstr>¡Comparemos topologías! ¿Cómo? ¡Dibujando!</vt:lpstr>
      <vt:lpstr>¿Qué pasa con el cuadrado 1x1?</vt:lpstr>
      <vt:lpstr>¿Qué pasa con el cuadrado 1x1?</vt:lpstr>
      <vt:lpstr>Proyecciones desde X×Y</vt:lpstr>
    </vt:vector>
  </TitlesOfParts>
  <Company>U-TAD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Perandones Serrano</dc:creator>
  <cp:lastModifiedBy>Cuenta Microsoft</cp:lastModifiedBy>
  <cp:revision>101</cp:revision>
  <dcterms:created xsi:type="dcterms:W3CDTF">2013-10-15T13:27:45Z</dcterms:created>
  <dcterms:modified xsi:type="dcterms:W3CDTF">2023-10-10T12:52:20Z</dcterms:modified>
</cp:coreProperties>
</file>