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sldIdLst>
    <p:sldId id="259" r:id="rId2"/>
    <p:sldId id="306" r:id="rId3"/>
    <p:sldId id="311" r:id="rId4"/>
    <p:sldId id="312" r:id="rId5"/>
    <p:sldId id="307" r:id="rId6"/>
    <p:sldId id="308" r:id="rId7"/>
    <p:sldId id="309" r:id="rId8"/>
    <p:sldId id="333" r:id="rId9"/>
    <p:sldId id="313" r:id="rId10"/>
    <p:sldId id="327" r:id="rId11"/>
    <p:sldId id="310" r:id="rId12"/>
    <p:sldId id="314" r:id="rId13"/>
    <p:sldId id="315" r:id="rId14"/>
    <p:sldId id="328" r:id="rId15"/>
    <p:sldId id="320" r:id="rId16"/>
    <p:sldId id="318" r:id="rId17"/>
    <p:sldId id="329" r:id="rId18"/>
    <p:sldId id="330" r:id="rId19"/>
    <p:sldId id="331" r:id="rId20"/>
    <p:sldId id="316" r:id="rId21"/>
    <p:sldId id="319" r:id="rId22"/>
    <p:sldId id="334" r:id="rId23"/>
    <p:sldId id="332" r:id="rId24"/>
    <p:sldId id="335" r:id="rId25"/>
    <p:sldId id="336" r:id="rId26"/>
    <p:sldId id="326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9" autoAdjust="0"/>
    <p:restoredTop sz="94660"/>
  </p:normalViewPr>
  <p:slideViewPr>
    <p:cSldViewPr>
      <p:cViewPr varScale="1">
        <p:scale>
          <a:sx n="111" d="100"/>
          <a:sy n="111" d="100"/>
        </p:scale>
        <p:origin x="6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ASIGNATURA</a:t>
            </a:r>
          </a:p>
        </p:txBody>
      </p:sp>
      <p:pic>
        <p:nvPicPr>
          <p:cNvPr id="1026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4664"/>
            <a:ext cx="3309791" cy="12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3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9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7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Nº</a:t>
            </a:r>
            <a:endParaRPr lang="es-E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Homeomorfismos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Georgy Nuzhdin</a:t>
            </a:r>
          </a:p>
          <a:p>
            <a:r>
              <a:rPr lang="es-ES" dirty="0" smtClean="0"/>
              <a:t>2022-2023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s-ES" dirty="0" smtClean="0"/>
              <a:t>Topología - </a:t>
            </a:r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 smtClean="0"/>
                  <a:t>1)	Si A ⊂ X, la inclusión </a:t>
                </a:r>
                <a:r>
                  <a:rPr lang="es-ES" dirty="0"/>
                  <a:t>j : A </a:t>
                </a:r>
                <a:r>
                  <a:rPr lang="es-ES" dirty="0" smtClean="0"/>
                  <a:t>→ </a:t>
                </a:r>
                <a:r>
                  <a:rPr lang="es-ES" dirty="0"/>
                  <a:t>X, j(x) = x, es continua.</a:t>
                </a:r>
              </a:p>
              <a:p>
                <a:pPr marL="45720" indent="0">
                  <a:buNone/>
                </a:pPr>
                <a:r>
                  <a:rPr lang="es-ES" dirty="0"/>
                  <a:t>2)	Si f : X </a:t>
                </a:r>
                <a:r>
                  <a:rPr lang="es-ES" dirty="0" smtClean="0"/>
                  <a:t>→ </a:t>
                </a:r>
                <a:r>
                  <a:rPr lang="es-ES" dirty="0"/>
                  <a:t>Y , g : Y </a:t>
                </a:r>
                <a:r>
                  <a:rPr lang="es-ES" dirty="0" smtClean="0"/>
                  <a:t>→ </a:t>
                </a:r>
                <a:r>
                  <a:rPr lang="es-ES" dirty="0"/>
                  <a:t>Z son continuas, g ◦ f : X </a:t>
                </a:r>
                <a:r>
                  <a:rPr lang="es-ES" dirty="0" smtClean="0"/>
                  <a:t>→ </a:t>
                </a:r>
                <a:r>
                  <a:rPr lang="es-ES" dirty="0"/>
                  <a:t>Z </a:t>
                </a:r>
                <a:r>
                  <a:rPr lang="es-ES" dirty="0" smtClean="0"/>
                  <a:t>también </a:t>
                </a:r>
                <a:r>
                  <a:rPr lang="es-ES" dirty="0"/>
                  <a:t>lo es.</a:t>
                </a:r>
              </a:p>
              <a:p>
                <a:pPr marL="45720" indent="0">
                  <a:buNone/>
                </a:pPr>
                <a:r>
                  <a:rPr lang="es-ES" dirty="0"/>
                  <a:t>3)	</a:t>
                </a:r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: X </a:t>
                </a:r>
                <a:r>
                  <a:rPr lang="es-ES" dirty="0" smtClean="0"/>
                  <a:t>→ </a:t>
                </a:r>
                <a:r>
                  <a:rPr lang="es-ES" dirty="0"/>
                  <a:t>Y × Z es continua </a:t>
                </a:r>
                <a:r>
                  <a:rPr lang="es-ES" dirty="0" smtClean="0"/>
                  <a:t>⇔ las proyecciones </a:t>
                </a:r>
                <a:br>
                  <a:rPr lang="es-ES" dirty="0" smtClean="0"/>
                </a:br>
                <a:r>
                  <a:rPr lang="es-ES" dirty="0" smtClean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 smtClean="0"/>
                  <a:t> también lo </a:t>
                </a:r>
                <a:r>
                  <a:rPr lang="es-ES" dirty="0"/>
                  <a:t>son.</a:t>
                </a:r>
              </a:p>
              <a:p>
                <a:pPr marL="45720" indent="0">
                  <a:buNone/>
                </a:pPr>
                <a:r>
                  <a:rPr lang="es-ES" dirty="0"/>
                  <a:t>4)	(</a:t>
                </a:r>
                <a:r>
                  <a:rPr lang="es-ES" dirty="0" err="1"/>
                  <a:t>Pasting</a:t>
                </a:r>
                <a:r>
                  <a:rPr lang="es-ES" dirty="0"/>
                  <a:t> </a:t>
                </a:r>
                <a:r>
                  <a:rPr lang="es-ES" dirty="0" err="1"/>
                  <a:t>Lemma</a:t>
                </a:r>
                <a:r>
                  <a:rPr lang="es-ES" dirty="0"/>
                  <a:t> </a:t>
                </a:r>
                <a:r>
                  <a:rPr lang="es-ES" dirty="0" smtClean="0"/>
                  <a:t>/ Lema </a:t>
                </a:r>
                <a:r>
                  <a:rPr lang="es-ES" dirty="0"/>
                  <a:t>del </a:t>
                </a:r>
                <a:r>
                  <a:rPr lang="es-ES" dirty="0" smtClean="0"/>
                  <a:t>pegado) </a:t>
                </a:r>
                <a:r>
                  <a:rPr lang="es-ES" dirty="0"/>
                  <a:t>Si X = A ∪ B con A, B cerrados en X, entonces f : X </a:t>
                </a:r>
                <a:r>
                  <a:rPr lang="es-ES" dirty="0" smtClean="0"/>
                  <a:t>→ </a:t>
                </a:r>
                <a:r>
                  <a:rPr lang="es-ES" dirty="0"/>
                  <a:t>Y es continua ⇔ </a:t>
                </a:r>
                <a:r>
                  <a:rPr lang="es-ES" dirty="0" smtClean="0"/>
                  <a:t>las restricciones de la función </a:t>
                </a:r>
                <a:r>
                  <a:rPr lang="es-ES" dirty="0" err="1" smtClean="0"/>
                  <a:t>f|A</a:t>
                </a:r>
                <a:r>
                  <a:rPr lang="es-ES" dirty="0" smtClean="0"/>
                  <a:t> </a:t>
                </a:r>
                <a:r>
                  <a:rPr lang="es-ES" dirty="0"/>
                  <a:t>y </a:t>
                </a:r>
                <a:r>
                  <a:rPr lang="es-ES" dirty="0" err="1" smtClean="0"/>
                  <a:t>f|B</a:t>
                </a:r>
                <a:r>
                  <a:rPr lang="es-ES" dirty="0" smtClean="0"/>
                  <a:t> </a:t>
                </a:r>
                <a:r>
                  <a:rPr lang="es-ES" dirty="0"/>
                  <a:t>lo </a:t>
                </a:r>
                <a:r>
                  <a:rPr lang="es-ES" dirty="0" smtClean="0"/>
                  <a:t>son y f(x)|A=f(x)|B en la intersección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Asignatura/Tema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Teoremas de continuidad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958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76872"/>
            <a:ext cx="860593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s-ES" sz="2700" dirty="0" smtClean="0">
                    <a:solidFill>
                      <a:schemeClr val="bg1"/>
                    </a:solidFill>
                  </a:rPr>
                  <a:t>Una </a:t>
                </a:r>
                <a:r>
                  <a:rPr lang="es-ES" sz="2700" dirty="0" err="1" smtClean="0">
                    <a:solidFill>
                      <a:schemeClr val="bg1"/>
                    </a:solidFill>
                  </a:rPr>
                  <a:t>biyección</a:t>
                </a:r>
                <a:r>
                  <a:rPr lang="es-ES" sz="27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s-ES" sz="2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sz="2700" dirty="0" smtClean="0">
                    <a:solidFill>
                      <a:schemeClr val="bg1"/>
                    </a:solidFill>
                  </a:rPr>
                  <a:t> se llama </a:t>
                </a:r>
                <a:r>
                  <a:rPr lang="es-ES" sz="2700" b="1" dirty="0" smtClean="0">
                    <a:solidFill>
                      <a:schemeClr val="bg1"/>
                    </a:solidFill>
                  </a:rPr>
                  <a:t>homeomorfismo</a:t>
                </a:r>
                <a:r>
                  <a:rPr lang="es-ES" sz="2700" dirty="0" smtClean="0">
                    <a:solidFill>
                      <a:schemeClr val="bg1"/>
                    </a:solidFill>
                  </a:rPr>
                  <a:t> si son continuas tanto </a:t>
                </a:r>
                <a14:m>
                  <m:oMath xmlns:m="http://schemas.openxmlformats.org/officeDocument/2006/math">
                    <m:r>
                      <a:rPr lang="es-ES" sz="27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sz="2700" dirty="0" smtClean="0">
                    <a:solidFill>
                      <a:schemeClr val="bg1"/>
                    </a:solidFill>
                  </a:rPr>
                  <a:t> 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ES" sz="2700" dirty="0" smtClean="0"/>
              </a:p>
              <a:p>
                <a:pPr marL="45720" indent="0">
                  <a:buNone/>
                </a:pPr>
                <a:endParaRPr lang="es-ES" sz="2400" dirty="0"/>
              </a:p>
              <a:p>
                <a:pPr marL="45720" indent="0">
                  <a:buNone/>
                </a:pPr>
                <a:r>
                  <a:rPr lang="es-ES" sz="2400" dirty="0" smtClean="0"/>
                  <a:t>Una </a:t>
                </a:r>
                <a:r>
                  <a:rPr lang="es-ES" sz="2400" dirty="0" err="1" smtClean="0"/>
                  <a:t>biyección</a:t>
                </a:r>
                <a:r>
                  <a:rPr lang="es-ES" sz="2400" dirty="0" smtClean="0"/>
                  <a:t> es homeomorfismo si es continua y abierta</a:t>
                </a:r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9" t="-13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Homeomorfismos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2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Transforman abiertos 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en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 en abiertos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dirty="0" smtClean="0"/>
                  <a:t> y viceversa</a:t>
                </a:r>
              </a:p>
              <a:p>
                <a:r>
                  <a:rPr lang="es-ES" dirty="0" smtClean="0"/>
                  <a:t>Es decir, conservan la estructura topológica</a:t>
                </a:r>
              </a:p>
              <a:p>
                <a:r>
                  <a:rPr lang="es-ES" dirty="0" smtClean="0"/>
                  <a:t>Si conseguimos establecer un homeomorfismo, demostramos que dos espacios topológicos son </a:t>
                </a:r>
                <a:r>
                  <a:rPr lang="es-ES" b="1" dirty="0" smtClean="0"/>
                  <a:t>equivalentes</a:t>
                </a:r>
                <a:endParaRPr lang="es-ES" b="1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son tan importantes los homeomorfismos?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cuadrado es </a:t>
            </a:r>
            <a:r>
              <a:rPr lang="es-ES" dirty="0" err="1" smtClean="0"/>
              <a:t>homeomorfo</a:t>
            </a:r>
            <a:r>
              <a:rPr lang="es-ES" dirty="0" smtClean="0"/>
              <a:t> a una circunferencia</a:t>
            </a:r>
          </a:p>
          <a:p>
            <a:r>
              <a:rPr lang="es-ES" dirty="0" smtClean="0"/>
              <a:t>Trazando un segmento desde el centro común hasta el cuadrado se establece la </a:t>
            </a:r>
            <a:r>
              <a:rPr lang="es-ES" dirty="0" err="1" smtClean="0"/>
              <a:t>biyección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homeomorfismos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63688" y="3641901"/>
            <a:ext cx="2520280" cy="2451395"/>
            <a:chOff x="1763688" y="3641901"/>
            <a:chExt cx="2520280" cy="2451395"/>
          </a:xfrm>
        </p:grpSpPr>
        <p:grpSp>
          <p:nvGrpSpPr>
            <p:cNvPr id="11" name="Grupo 10"/>
            <p:cNvGrpSpPr/>
            <p:nvPr/>
          </p:nvGrpSpPr>
          <p:grpSpPr>
            <a:xfrm>
              <a:off x="1763688" y="3645024"/>
              <a:ext cx="2520280" cy="2448272"/>
              <a:chOff x="1763688" y="3356992"/>
              <a:chExt cx="2520280" cy="2448272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763688" y="3356992"/>
                <a:ext cx="2520280" cy="244827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835696" y="3429000"/>
                <a:ext cx="2376264" cy="2376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2987824" y="458112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9" name="Conector recto de flecha 8"/>
            <p:cNvCxnSpPr/>
            <p:nvPr/>
          </p:nvCxnSpPr>
          <p:spPr>
            <a:xfrm flipV="1">
              <a:off x="3008226" y="3641901"/>
              <a:ext cx="730625" cy="1285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85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esfera sin un punto es </a:t>
            </a:r>
            <a:r>
              <a:rPr lang="es-ES" dirty="0" err="1" smtClean="0"/>
              <a:t>homeomorfa</a:t>
            </a:r>
            <a:r>
              <a:rPr lang="es-ES" dirty="0" smtClean="0"/>
              <a:t> al plano.</a:t>
            </a:r>
            <a:br>
              <a:rPr lang="es-ES" dirty="0" smtClean="0"/>
            </a:br>
            <a:r>
              <a:rPr lang="es-ES" dirty="0" smtClean="0"/>
              <a:t>El homeomorfismo correspondiente es la proyección estereográfica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homeomorfismos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96952"/>
            <a:ext cx="4945766" cy="37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𝑐𝑜𝑠𝑥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𝑠𝑒𝑛𝑥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[−2;0]</m:t>
                    </m:r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homeomorfismos?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0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(2;5)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(−9;0)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:0&lt;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Inventa un homeomorfismo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tamaño NO importa (cualquier intervalo abierto es </a:t>
            </a:r>
            <a:r>
              <a:rPr lang="es-ES" dirty="0" err="1" smtClean="0"/>
              <a:t>homeomorfo</a:t>
            </a:r>
            <a:r>
              <a:rPr lang="es-ES" dirty="0" smtClean="0"/>
              <a:t> a toda la recta numérica)</a:t>
            </a:r>
          </a:p>
          <a:p>
            <a:r>
              <a:rPr lang="es-ES" dirty="0" smtClean="0"/>
              <a:t>La forma NO importa (el cuadrado es </a:t>
            </a:r>
            <a:r>
              <a:rPr lang="es-ES" dirty="0" err="1" smtClean="0"/>
              <a:t>homeomorfo</a:t>
            </a:r>
            <a:r>
              <a:rPr lang="es-ES" dirty="0" smtClean="0"/>
              <a:t> a la circunferencia)</a:t>
            </a:r>
          </a:p>
          <a:p>
            <a:r>
              <a:rPr lang="es-ES" dirty="0" smtClean="0"/>
              <a:t>La posibilidad de transformar una figura en otra NO importa 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lo que importa?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912"/>
          <a:stretch/>
        </p:blipFill>
        <p:spPr>
          <a:xfrm>
            <a:off x="539552" y="3789040"/>
            <a:ext cx="3272347" cy="2978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99992" y="422108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toro es </a:t>
            </a:r>
            <a:r>
              <a:rPr lang="es-ES" dirty="0" err="1" smtClean="0"/>
              <a:t>homeomorfo</a:t>
            </a:r>
            <a:r>
              <a:rPr lang="es-ES" dirty="0" smtClean="0"/>
              <a:t> a esta figura, pero NO se puede transformar en ella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93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¿Dos cintas de </a:t>
            </a:r>
            <a:r>
              <a:rPr lang="es-ES" dirty="0" err="1" smtClean="0"/>
              <a:t>Moebius</a:t>
            </a:r>
            <a:r>
              <a:rPr lang="es-ES" dirty="0" smtClean="0"/>
              <a:t> con distinto número de giros? ¿Siempre?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6839301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¿El plano sin un punto y un cilindro infinito?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2936"/>
            <a:ext cx="6804248" cy="3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“Continuidad en un punto”: los pequeños entornos de un punto pasan dentro de pequeños entornos de su imagen (si dos personas vivían cerca, después de trasladarse a otra ciudad, siguen viviendo cerca)</a:t>
            </a:r>
          </a:p>
          <a:p>
            <a:r>
              <a:rPr lang="es-ES" dirty="0" smtClean="0"/>
              <a:t>“Continuidad global”: la </a:t>
            </a:r>
            <a:r>
              <a:rPr lang="es-ES" dirty="0" err="1" smtClean="0"/>
              <a:t>preimagen</a:t>
            </a:r>
            <a:r>
              <a:rPr lang="es-ES" dirty="0" smtClean="0"/>
              <a:t> de un abierto es un abierto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Recordando el concepto de la continuidad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Encuentra parejas de espacios </a:t>
            </a:r>
            <a:r>
              <a:rPr lang="es-ES" dirty="0" err="1" smtClean="0"/>
              <a:t>homeomorfos</a:t>
            </a:r>
            <a:r>
              <a:rPr lang="es-ES" dirty="0" smtClean="0"/>
              <a:t> y demuestra el homeomorfismo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1"/>
              <p:cNvSpPr txBox="1">
                <a:spLocks/>
              </p:cNvSpPr>
              <p:nvPr/>
            </p:nvSpPr>
            <p:spPr>
              <a:xfrm>
                <a:off x="403919" y="2429273"/>
                <a:ext cx="8605935" cy="4032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tabLst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0;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[0;2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5" name="Marcador de contenid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9" y="2429273"/>
                <a:ext cx="8605935" cy="4032488"/>
              </a:xfrm>
              <a:prstGeom prst="rect">
                <a:avLst/>
              </a:prstGeom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Importante: Por qué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ES" dirty="0" smtClean="0"/>
                  <a:t> no es </a:t>
                </a:r>
                <a:r>
                  <a:rPr lang="es-ES" dirty="0" err="1" smtClean="0"/>
                  <a:t>homeomorfo</a:t>
                </a:r>
                <a:r>
                  <a:rPr lang="es-ES" dirty="0" smtClean="0"/>
                  <a:t> 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[0;2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1"/>
              <p:cNvSpPr txBox="1">
                <a:spLocks/>
              </p:cNvSpPr>
              <p:nvPr/>
            </p:nvSpPr>
            <p:spPr>
              <a:xfrm>
                <a:off x="403919" y="2429273"/>
                <a:ext cx="8605935" cy="4032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tabLst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 smtClean="0"/>
                  <a:t>Supongamos que existe un homeomorfismo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,[0;2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)→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" dirty="0" smtClean="0"/>
                  <a:t> es un punto de la circunferencia</a:t>
                </a:r>
              </a:p>
              <a:p>
                <a:r>
                  <a:rPr lang="es-ES" dirty="0" smtClean="0"/>
                  <a:t>A ambos lados de este punto hay puntos cerca</a:t>
                </a:r>
              </a:p>
              <a:p>
                <a:r>
                  <a:rPr lang="es-ES" dirty="0" smtClean="0"/>
                  <a:t>Pero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dirty="0" smtClean="0"/>
                  <a:t> manda cerca los puntos que están a un lado y lejos los que están al otro</a:t>
                </a:r>
              </a:p>
              <a:p>
                <a:r>
                  <a:rPr lang="es-ES" dirty="0" smtClean="0"/>
                  <a:t>¿Lo podrás reformular en términos estrictamente matemáticos?</a:t>
                </a:r>
                <a:endParaRPr lang="es-ES" dirty="0"/>
              </a:p>
            </p:txBody>
          </p:sp>
        </mc:Choice>
        <mc:Fallback xmlns="">
          <p:sp>
            <p:nvSpPr>
              <p:cNvPr id="5" name="Marcador de contenid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9" y="2429273"/>
                <a:ext cx="8605935" cy="4032488"/>
              </a:xfrm>
              <a:prstGeom prst="rect">
                <a:avLst/>
              </a:prstGeom>
              <a:blipFill rotWithShape="0">
                <a:blip r:embed="rId3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/>
              <a:t>0,1)∩</a:t>
            </a:r>
            <a:r>
              <a:rPr lang="es-ES" dirty="0" smtClean="0"/>
              <a:t>Q y [0,1</a:t>
            </a:r>
            <a:r>
              <a:rPr lang="es-ES" dirty="0"/>
              <a:t>] ∩ Q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41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{0}</m:t>
                        </m:r>
                      </m:e>
                    </m:nary>
                  </m:oMath>
                </a14:m>
                <a:r>
                  <a:rPr lang="es-ES" dirty="0" smtClean="0"/>
                  <a:t> con la topología canónica 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×[0;1)</m:t>
                    </m:r>
                  </m:oMath>
                </a14:m>
                <a:r>
                  <a:rPr lang="es-ES" dirty="0" smtClean="0"/>
                  <a:t> con la topología del orden?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8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1,2,3,4,…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1,</m:t>
                    </m:r>
                    <m:f>
                      <m:f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1,2,3,4,…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1,</m:t>
                    </m:r>
                    <m:f>
                      <m:f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i="1" dirty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  <a:p>
                <a:endParaRPr lang="es-ES" dirty="0"/>
              </a:p>
              <a:p>
                <a:pPr marL="4572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={∅,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={∅,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+1,…}}</m:t>
                    </m:r>
                  </m:oMath>
                </a14:m>
                <a:endParaRPr lang="es-ES" dirty="0"/>
              </a:p>
              <a:p>
                <a:pPr marL="4572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</a:t>
            </a:r>
            <a:r>
              <a:rPr lang="es-ES" dirty="0" err="1" smtClean="0"/>
              <a:t>homeomorfos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3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251519" y="2276872"/>
            <a:ext cx="8605935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sz="2400" dirty="0" smtClean="0">
                    <a:solidFill>
                      <a:schemeClr val="bg2"/>
                    </a:solidFill>
                  </a:rPr>
                  <a:t>| Definición. Un conjunto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2400" dirty="0">
                    <a:solidFill>
                      <a:schemeClr val="bg2"/>
                    </a:solidFill>
                  </a:rPr>
                  <a:t> se llama </a:t>
                </a:r>
                <a:r>
                  <a:rPr lang="es-ES" sz="2400" b="1" dirty="0">
                    <a:solidFill>
                      <a:schemeClr val="bg2"/>
                    </a:solidFill>
                  </a:rPr>
                  <a:t>topológicamente homogéneo</a:t>
                </a:r>
                <a:r>
                  <a:rPr lang="es-ES" sz="2400" dirty="0">
                    <a:solidFill>
                      <a:schemeClr val="bg2"/>
                    </a:solidFill>
                  </a:rPr>
                  <a:t> </a:t>
                </a:r>
                <a:r>
                  <a:rPr lang="es-ES" sz="2400" dirty="0" smtClean="0">
                    <a:solidFill>
                      <a:schemeClr val="bg2"/>
                    </a:solidFill>
                  </a:rPr>
                  <a:t>cuando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s-ES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2400" dirty="0">
                    <a:solidFill>
                      <a:schemeClr val="bg2"/>
                    </a:solidFill>
                  </a:rPr>
                  <a:t>, existe un homeomorfismo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2400" dirty="0">
                    <a:solidFill>
                      <a:schemeClr val="bg2"/>
                    </a:solidFill>
                  </a:rPr>
                  <a:t>  tal que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sz="2400" b="0" dirty="0" smtClean="0">
                  <a:solidFill>
                    <a:schemeClr val="bg2"/>
                  </a:solidFill>
                </a:endParaRPr>
              </a:p>
              <a:p>
                <a:r>
                  <a:rPr lang="es-ES" dirty="0" smtClean="0"/>
                  <a:t>¿Son homogéneos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E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ES" dirty="0" smtClean="0"/>
                  <a:t> (un toro)?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0;1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es-ES" dirty="0" smtClean="0"/>
                  <a:t>? 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10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Conjuntos homogéneos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38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Demuestra que 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/>
                  <a:t> es continua en la topología canónica</a:t>
                </a: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16" t="-24576" b="-398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8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¿Es continua 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 smtClean="0"/>
                  <a:t> ?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Sea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 smtClean="0"/>
                  <a:t> con la topología canónica</a:t>
                </a:r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8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7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¿Cuáles de estas funciones son continuas en </a:t>
            </a:r>
            <a:r>
              <a:rPr lang="es-ES" dirty="0" err="1" smtClean="0"/>
              <a:t>Sorgenfrey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837"/>
            <a:ext cx="9144000" cy="18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Considera la </a:t>
                </a:r>
                <a:r>
                  <a:rPr lang="es-ES" dirty="0" err="1" smtClean="0"/>
                  <a:t>preimagen</a:t>
                </a:r>
                <a:r>
                  <a:rPr lang="es-ES" dirty="0" smtClean="0"/>
                  <a:t>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0,5;0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0,5;1</m:t>
                            </m:r>
                          </m:e>
                        </m:d>
                      </m:e>
                    </m:d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¿Es continua la función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05064"/>
            <a:ext cx="6699594" cy="18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| Definición. Una función se llama </a:t>
                </a:r>
                <a:r>
                  <a:rPr lang="es-ES" b="1" dirty="0" smtClean="0"/>
                  <a:t>abierta</a:t>
                </a:r>
                <a:r>
                  <a:rPr lang="es-ES" dirty="0" smtClean="0"/>
                  <a:t> si la imagen de un abierto es un abierto</a:t>
                </a:r>
              </a:p>
              <a:p>
                <a:r>
                  <a:rPr lang="es-ES" dirty="0"/>
                  <a:t>| Definición. Una función se llama </a:t>
                </a:r>
                <a:r>
                  <a:rPr lang="es-ES" b="1" dirty="0" smtClean="0"/>
                  <a:t>cerrada </a:t>
                </a:r>
                <a:r>
                  <a:rPr lang="es-ES" dirty="0" smtClean="0"/>
                  <a:t>si </a:t>
                </a:r>
                <a:r>
                  <a:rPr lang="es-ES" dirty="0"/>
                  <a:t>la imagen de un </a:t>
                </a:r>
                <a:r>
                  <a:rPr lang="es-ES" dirty="0" smtClean="0"/>
                  <a:t>cerrado es </a:t>
                </a:r>
                <a:r>
                  <a:rPr lang="es-ES" dirty="0"/>
                  <a:t>un </a:t>
                </a:r>
                <a:r>
                  <a:rPr lang="es-ES" dirty="0" smtClean="0"/>
                  <a:t>cerrado</a:t>
                </a:r>
                <a:endParaRPr lang="es-ES" dirty="0"/>
              </a:p>
              <a:p>
                <a:endParaRPr lang="es-ES" dirty="0" smtClean="0"/>
              </a:p>
              <a:p>
                <a:r>
                  <a:rPr lang="es-ES" dirty="0" smtClean="0"/>
                  <a:t>¿Son abiertas? ¿Son cerradas? Ambas preguntas en la </a:t>
                </a:r>
                <a:r>
                  <a:rPr lang="es-ES" smtClean="0"/>
                  <a:t>topología canónica </a:t>
                </a:r>
                <a:endParaRPr lang="es-E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11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abierta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9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La función de </a:t>
                </a:r>
                <a:r>
                  <a:rPr lang="es-ES" dirty="0" err="1" smtClean="0"/>
                  <a:t>Dirichlet</a:t>
                </a:r>
                <a:r>
                  <a:rPr lang="es-ES" dirty="0" smtClean="0"/>
                  <a:t> (canónica – discreta)</a:t>
                </a:r>
              </a:p>
              <a:p>
                <a:r>
                  <a:rPr lang="es-ES" dirty="0" smtClean="0"/>
                  <a:t>La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abiertas o cerradas?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7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¿Son abiertas? ¿Son cerradas? Ambas preguntas en la topología </a:t>
                </a:r>
                <a:r>
                  <a:rPr lang="es-ES" dirty="0" err="1" smtClean="0"/>
                  <a:t>Sorgenfrey</a:t>
                </a:r>
                <a:endParaRPr lang="es-E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Topología-7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abierta y cerrada en </a:t>
            </a:r>
            <a:r>
              <a:rPr lang="es-ES" dirty="0" err="1" smtClean="0"/>
              <a:t>Sorgenfrey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0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13282</TotalTime>
  <Words>491</Words>
  <Application>Microsoft Office PowerPoint</Application>
  <PresentationFormat>Presentación en pantalla (4:3)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Perspectiva</vt:lpstr>
      <vt:lpstr>Homeomorfismos</vt:lpstr>
      <vt:lpstr>Recordando el concepto de la continuidad</vt:lpstr>
      <vt:lpstr>Demuestra que la función f(x)=x^2 es continua en la topología canónica</vt:lpstr>
      <vt:lpstr>Sea X={1/n, n∈Z^+} con la topología canónica</vt:lpstr>
      <vt:lpstr>¿Cuáles de estas funciones son continuas en Sorgenfrey?</vt:lpstr>
      <vt:lpstr>¿Es continua la función </vt:lpstr>
      <vt:lpstr>Función abierta</vt:lpstr>
      <vt:lpstr>¿Son abiertas o cerradas?</vt:lpstr>
      <vt:lpstr>Función abierta y cerrada en Sorgenfrey</vt:lpstr>
      <vt:lpstr>Teoremas de continuidad</vt:lpstr>
      <vt:lpstr>Homeomorfismos</vt:lpstr>
      <vt:lpstr>¿Por qué son tan importantes los homeomorfismos?</vt:lpstr>
      <vt:lpstr>Ejemplos de homeomorfismos</vt:lpstr>
      <vt:lpstr>Ejemplos de homeomorfismos</vt:lpstr>
      <vt:lpstr>¿Son homeomorfismos?</vt:lpstr>
      <vt:lpstr>Inventa un homeomorfismo</vt:lpstr>
      <vt:lpstr>¿Qué es lo que importa?</vt:lpstr>
      <vt:lpstr>¿Son homeomorfos?</vt:lpstr>
      <vt:lpstr>¿Son homeomorfos?</vt:lpstr>
      <vt:lpstr>Encuentra parejas de espacios homeomorfos y demuestra el homeomorfismo</vt:lpstr>
      <vt:lpstr>Importante: Por qué S^1 no es homeomorfo a [0;2π)</vt:lpstr>
      <vt:lpstr>¿Son homeomorfos?</vt:lpstr>
      <vt:lpstr>¿Son homeomorfos</vt:lpstr>
      <vt:lpstr>¿Son homeomorfos?</vt:lpstr>
      <vt:lpstr>¿Son homeomorfos?</vt:lpstr>
      <vt:lpstr>Conjuntos homogéneos</vt:lpstr>
    </vt:vector>
  </TitlesOfParts>
  <Company>U-TAD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Cuenta Microsoft</cp:lastModifiedBy>
  <cp:revision>123</cp:revision>
  <dcterms:created xsi:type="dcterms:W3CDTF">2013-10-15T13:27:45Z</dcterms:created>
  <dcterms:modified xsi:type="dcterms:W3CDTF">2022-10-20T21:04:44Z</dcterms:modified>
</cp:coreProperties>
</file>