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5"/>
  </p:notesMasterIdLst>
  <p:sldIdLst>
    <p:sldId id="259" r:id="rId2"/>
    <p:sldId id="327" r:id="rId3"/>
    <p:sldId id="328" r:id="rId4"/>
    <p:sldId id="379" r:id="rId5"/>
    <p:sldId id="362" r:id="rId6"/>
    <p:sldId id="388" r:id="rId7"/>
    <p:sldId id="389" r:id="rId8"/>
    <p:sldId id="390" r:id="rId9"/>
    <p:sldId id="360" r:id="rId10"/>
    <p:sldId id="375" r:id="rId11"/>
    <p:sldId id="364" r:id="rId12"/>
    <p:sldId id="367" r:id="rId13"/>
    <p:sldId id="373" r:id="rId14"/>
    <p:sldId id="366" r:id="rId15"/>
    <p:sldId id="371" r:id="rId16"/>
    <p:sldId id="363" r:id="rId17"/>
    <p:sldId id="374" r:id="rId18"/>
    <p:sldId id="378" r:id="rId19"/>
    <p:sldId id="372" r:id="rId20"/>
    <p:sldId id="376" r:id="rId21"/>
    <p:sldId id="393" r:id="rId22"/>
    <p:sldId id="369" r:id="rId23"/>
    <p:sldId id="370" r:id="rId24"/>
    <p:sldId id="381" r:id="rId25"/>
    <p:sldId id="377" r:id="rId26"/>
    <p:sldId id="382" r:id="rId27"/>
    <p:sldId id="380" r:id="rId28"/>
    <p:sldId id="394" r:id="rId29"/>
    <p:sldId id="383" r:id="rId30"/>
    <p:sldId id="391" r:id="rId31"/>
    <p:sldId id="392" r:id="rId32"/>
    <p:sldId id="387" r:id="rId33"/>
    <p:sldId id="335" r:id="rId34"/>
    <p:sldId id="331" r:id="rId35"/>
    <p:sldId id="329" r:id="rId36"/>
    <p:sldId id="350" r:id="rId37"/>
    <p:sldId id="384" r:id="rId38"/>
    <p:sldId id="385" r:id="rId39"/>
    <p:sldId id="348" r:id="rId40"/>
    <p:sldId id="386" r:id="rId41"/>
    <p:sldId id="330" r:id="rId42"/>
    <p:sldId id="349" r:id="rId43"/>
    <p:sldId id="336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9" autoAdjust="0"/>
    <p:restoredTop sz="94660"/>
  </p:normalViewPr>
  <p:slideViewPr>
    <p:cSldViewPr>
      <p:cViewPr varScale="1">
        <p:scale>
          <a:sx n="116" d="100"/>
          <a:sy n="116" d="100"/>
        </p:scale>
        <p:origin x="440" y="6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26/11/2023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2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24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conexidad por caminos y conexidad local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Georgy Nuzhdin</a:t>
            </a:r>
          </a:p>
          <a:p>
            <a:r>
              <a:rPr lang="es-ES" dirty="0" smtClean="0"/>
              <a:t>2022-2024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 smtClean="0"/>
              <a:t>Topología - 9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No hay ningún camino que una el segmento vertical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−1;1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con la curva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La curva del seno se aproxima al segmento vertical pero nunca lo toca</a:t>
                </a:r>
              </a:p>
              <a:p>
                <a:pPr marL="45720" indent="0">
                  <a:buNone/>
                </a:pPr>
                <a:r>
                  <a:rPr lang="es-ES" dirty="0" smtClean="0"/>
                  <a:t>(demostración exacta después)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Conexo NO IMPLICA conexo </a:t>
            </a:r>
            <a:r>
              <a:rPr lang="es-ES" dirty="0"/>
              <a:t>por caminos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" y="4077072"/>
            <a:ext cx="9144000" cy="21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0;1</m:t>
                            </m:r>
                          </m:e>
                        </m:d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;1</m:t>
                                </m:r>
                              </m:e>
                            </m:d>
                          </m:e>
                        </m:d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0;1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peine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93772"/>
            <a:ext cx="6948264" cy="42642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91680" y="2924944"/>
            <a:ext cx="1440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1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7504" y="2060848"/>
            <a:ext cx="8605935" cy="4032488"/>
          </a:xfrm>
        </p:spPr>
        <p:txBody>
          <a:bodyPr/>
          <a:lstStyle/>
          <a:p>
            <a:r>
              <a:rPr lang="es-ES" dirty="0" smtClean="0"/>
              <a:t>¿Es conexo? ¿Es conexo por caminos?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peine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93772"/>
            <a:ext cx="6948264" cy="42642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91680" y="2924944"/>
            <a:ext cx="1440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5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7504" y="2060848"/>
            <a:ext cx="8605935" cy="4032488"/>
          </a:xfrm>
        </p:spPr>
        <p:txBody>
          <a:bodyPr/>
          <a:lstStyle/>
          <a:p>
            <a:r>
              <a:rPr lang="es-ES" dirty="0" smtClean="0"/>
              <a:t>¿Es conexo por caminos? Sí. Todas las púas están conectadas a la base</a:t>
            </a:r>
          </a:p>
          <a:p>
            <a:r>
              <a:rPr lang="es-ES" dirty="0" smtClean="0"/>
              <a:t>¿Es conexo? Sí (porque es conexo por caminos). Sí porque es unión de conexos que tienen puntos en común. 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peine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0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0;1</m:t>
                            </m:r>
                          </m:e>
                        </m:d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∈{0, 1}</m:t>
                            </m:r>
                          </m:e>
                        </m:d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0;1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peine reducido: quitamos la primera púa dejando dos puntos: (0;0) y (0;1)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107504" y="2593772"/>
            <a:ext cx="6948264" cy="4264228"/>
            <a:chOff x="107504" y="2593772"/>
            <a:chExt cx="6948264" cy="426422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2593772"/>
              <a:ext cx="6948264" cy="426422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691680" y="2924944"/>
              <a:ext cx="144016" cy="36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1655676" y="2888940"/>
              <a:ext cx="72008" cy="720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655676" y="6511205"/>
              <a:ext cx="72008" cy="720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4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dirty="0"/>
                      <m:t>¿</m:t>
                    </m:r>
                    <m:r>
                      <m:rPr>
                        <m:nor/>
                      </m:rPr>
                      <a:rPr lang="es-ES" dirty="0"/>
                      <m:t>Es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r>
                      <m:rPr>
                        <m:nor/>
                      </m:rPr>
                      <a:rPr lang="es-ES" dirty="0"/>
                      <m:t>conexo</m:t>
                    </m:r>
                    <m:r>
                      <m:rPr>
                        <m:nor/>
                      </m:rPr>
                      <a:rPr lang="es-ES" dirty="0"/>
                      <m:t>? ¿</m:t>
                    </m:r>
                    <m:r>
                      <m:rPr>
                        <m:nor/>
                      </m:rPr>
                      <a:rPr lang="es-ES" dirty="0"/>
                      <m:t>Es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r>
                      <m:rPr>
                        <m:nor/>
                      </m:rPr>
                      <a:rPr lang="es-ES" dirty="0"/>
                      <m:t>conexo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r>
                      <m:rPr>
                        <m:nor/>
                      </m:rPr>
                      <a:rPr lang="es-ES" dirty="0"/>
                      <m:t>por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r>
                      <m:rPr>
                        <m:nor/>
                      </m:rPr>
                      <a:rPr lang="es-ES" dirty="0"/>
                      <m:t>caminos</m:t>
                    </m:r>
                    <m:r>
                      <m:rPr>
                        <m:nor/>
                      </m:rPr>
                      <a:rPr lang="es-ES" dirty="0"/>
                      <m:t>?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060848"/>
                <a:ext cx="8605935" cy="4032488"/>
              </a:xfrm>
              <a:blipFill rotWithShape="0">
                <a:blip r:embed="rId3"/>
                <a:stretch>
                  <a:fillRect l="-71" t="-3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peine reducido: quitamos la primera púa dejando dos puntos: (0;0) y (0;1)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107504" y="2593772"/>
            <a:ext cx="6948264" cy="4264228"/>
            <a:chOff x="107504" y="2593772"/>
            <a:chExt cx="6948264" cy="426422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2593772"/>
              <a:ext cx="6948264" cy="426422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691680" y="2924944"/>
              <a:ext cx="144016" cy="36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1655676" y="2888940"/>
              <a:ext cx="72008" cy="720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655676" y="6511205"/>
              <a:ext cx="72008" cy="720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0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" dirty="0" smtClean="0"/>
                  <a:t>Supongamos que existe un camino </a:t>
                </a:r>
                <a:r>
                  <a:rPr lang="es-ES" i="1" dirty="0" smtClean="0">
                    <a:latin typeface="Cambria Math" panose="02040503050406030204" pitchFamily="18" charset="0"/>
                  </a:rPr>
                  <a:t/>
                </a:r>
                <a:br>
                  <a:rPr lang="es-E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𝑃𝑒𝑖𝑛𝑒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=(0;0)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Como nuestra función es continua, cada entorno abierto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 smtClean="0"/>
                  <a:t> viene de un abierto que contiene 0. Vamos a llamarlo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=[0;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Vamos a considerar un punto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s-ES" dirty="0" smtClean="0"/>
                  <a:t>y su entorno abierto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dirty="0" smtClean="0"/>
                  <a:t> tuviera un único punto, consideramos el abierto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dirty="0" smtClean="0"/>
                  <a:t> es </a:t>
                </a:r>
                <a:r>
                  <a:rPr lang="es-ES" b="1" dirty="0" smtClean="0"/>
                  <a:t>conexo</a:t>
                </a:r>
                <a:r>
                  <a:rPr lang="es-ES" dirty="0" smtClean="0"/>
                  <a:t>. Por tanto, su imagen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es </a:t>
                </a:r>
                <a:r>
                  <a:rPr lang="es-ES" b="1" dirty="0" smtClean="0"/>
                  <a:t>conexa </a:t>
                </a:r>
                <a:r>
                  <a:rPr lang="es-ES" dirty="0" smtClean="0"/>
                  <a:t>y contiene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¡¡MOMENTO CENTRAL!! La única componente conexa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que contiene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 smtClean="0"/>
                  <a:t> es el propio punto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, que es un cerrado</a:t>
                </a:r>
              </a:p>
              <a:p>
                <a:r>
                  <a:rPr lang="es-ES" dirty="0" smtClean="0"/>
                  <a:t>La </a:t>
                </a:r>
                <a:r>
                  <a:rPr lang="es-ES" dirty="0" err="1" smtClean="0"/>
                  <a:t>preimagen</a:t>
                </a:r>
                <a:r>
                  <a:rPr lang="es-ES" dirty="0" smtClean="0"/>
                  <a:t> de un cerrado es cerrado, por tanto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 smtClean="0"/>
                  <a:t> es abierto y cerrado a la vez </a:t>
                </a:r>
              </a:p>
              <a:p>
                <a:r>
                  <a:rPr lang="es-ES" dirty="0" smtClean="0"/>
                  <a:t>Pero el único abierto y cerrado a la vez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es el propio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s-ES" dirty="0" smtClean="0"/>
                  <a:t>, por tanto, nuestro camino termina donde acaba. Contradicción</a:t>
                </a:r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69" r="-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el peine reducido NO es conexo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3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Recuerda que el peine completo es conexo</a:t>
            </a:r>
          </a:p>
          <a:p>
            <a:r>
              <a:rPr lang="es-ES" dirty="0" smtClean="0"/>
              <a:t>El peine sin la primera púa es conexo (la unión de conexos que tienen puntos en común es conexa)</a:t>
            </a:r>
          </a:p>
          <a:p>
            <a:r>
              <a:rPr lang="es-ES" dirty="0" smtClean="0"/>
              <a:t>El peine con dos puntos es un conjunto intermedio entre un conexo y su clausura, por tanto, es conexo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el peine reducido SÍ es conexo?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3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¿Qué hay que demostrar?</a:t>
                </a:r>
              </a:p>
              <a:p>
                <a:r>
                  <a:rPr lang="es-ES" dirty="0" smtClean="0"/>
                  <a:t>Dada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dirty="0" smtClean="0"/>
                  <a:t> continua tal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 es conexo por caminos, entonces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dirty="0" smtClean="0"/>
                  <a:t> también lo es</a:t>
                </a:r>
              </a:p>
              <a:p>
                <a:r>
                  <a:rPr lang="es-ES" dirty="0" smtClean="0"/>
                  <a:t>Pero la imagen de un camino es un camino</a:t>
                </a:r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conexión por caminos también es propiedad topológica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1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espacio es </a:t>
            </a:r>
            <a:r>
              <a:rPr lang="es-ES" b="1" dirty="0" smtClean="0"/>
              <a:t>localmente conexo </a:t>
            </a:r>
            <a:r>
              <a:rPr lang="es-ES" dirty="0" smtClean="0"/>
              <a:t>si cada entorno abierto contiene un </a:t>
            </a:r>
            <a:r>
              <a:rPr lang="es-ES" dirty="0" err="1" smtClean="0"/>
              <a:t>subentorno</a:t>
            </a:r>
            <a:r>
              <a:rPr lang="es-ES" dirty="0" smtClean="0"/>
              <a:t> abierto conexo</a:t>
            </a:r>
          </a:p>
          <a:p>
            <a:r>
              <a:rPr lang="es-ES" dirty="0" smtClean="0"/>
              <a:t>Un espacio es </a:t>
            </a:r>
            <a:r>
              <a:rPr lang="es-ES" b="1" dirty="0" smtClean="0"/>
              <a:t>localmente conexo </a:t>
            </a:r>
            <a:r>
              <a:rPr lang="es-ES" dirty="0" smtClean="0"/>
              <a:t>por caminos si cada entorno abierto contiene un </a:t>
            </a:r>
            <a:r>
              <a:rPr lang="es-ES" dirty="0" err="1" smtClean="0"/>
              <a:t>subentorno</a:t>
            </a:r>
            <a:r>
              <a:rPr lang="es-ES" dirty="0" smtClean="0"/>
              <a:t> abierto conexo por caminos</a:t>
            </a:r>
          </a:p>
          <a:p>
            <a:r>
              <a:rPr lang="es-ES" dirty="0" smtClean="0"/>
              <a:t>Localmente conexo y localmente conexo por caminos son </a:t>
            </a:r>
            <a:r>
              <a:rPr lang="es-ES" b="1" dirty="0" smtClean="0"/>
              <a:t>propiedades topológicas</a:t>
            </a:r>
            <a:endParaRPr lang="es-ES" b="1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definiciones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3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640961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s-ES" sz="2700" dirty="0" smtClean="0">
                    <a:solidFill>
                      <a:schemeClr val="bg2"/>
                    </a:solidFill>
                  </a:rPr>
                  <a:t>| Definición. Se </a:t>
                </a:r>
                <a:r>
                  <a:rPr lang="es-ES" sz="2700" dirty="0">
                    <a:solidFill>
                      <a:schemeClr val="bg2"/>
                    </a:solidFill>
                  </a:rPr>
                  <a:t>dice que un espacio 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topológico </a:t>
                </a:r>
                <a:r>
                  <a:rPr lang="es-ES" sz="2700" dirty="0">
                    <a:solidFill>
                      <a:schemeClr val="bg2"/>
                    </a:solidFill>
                  </a:rPr>
                  <a:t>es </a:t>
                </a:r>
                <a:r>
                  <a:rPr lang="es-ES" sz="2700" b="1" dirty="0" smtClean="0">
                    <a:solidFill>
                      <a:schemeClr val="bg2"/>
                    </a:solidFill>
                  </a:rPr>
                  <a:t>conexo por caminos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 </a:t>
                </a:r>
                <a:r>
                  <a:rPr lang="es-ES" sz="2700" dirty="0">
                    <a:solidFill>
                      <a:schemeClr val="bg2"/>
                    </a:solidFill>
                  </a:rPr>
                  <a:t>si 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para cualquier pareja de puntos </a:t>
                </a:r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700" dirty="0" smtClean="0">
                    <a:solidFill>
                      <a:schemeClr val="bg2"/>
                    </a:solidFill>
                  </a:rPr>
                  <a:t> existe un camino que los une (función continua </a:t>
                </a:r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7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7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700" dirty="0" smtClean="0">
                  <a:solidFill>
                    <a:schemeClr val="bg2"/>
                  </a:solidFill>
                </a:endParaRPr>
              </a:p>
              <a:p>
                <a:pPr marL="45720" indent="0">
                  <a:buNone/>
                </a:pPr>
                <a:endParaRPr lang="es-ES" sz="2700" dirty="0">
                  <a:solidFill>
                    <a:schemeClr val="bg2"/>
                  </a:solidFill>
                </a:endParaRPr>
              </a:p>
              <a:p>
                <a:pPr marL="45720" indent="0">
                  <a:buNone/>
                </a:pPr>
                <a:endParaRPr lang="es-ES" sz="27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9" t="-13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conexos por caminos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2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3;4</m:t>
                            </m:r>
                          </m:e>
                        </m:d>
                      </m:e>
                    </m:nary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\{0}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conexas localmente? ¿Localmente conexas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21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Piensa en el borde superior y el inferior</a:t>
                </a:r>
              </a:p>
              <a:p>
                <a:r>
                  <a:rPr lang="es-ES" dirty="0" smtClean="0"/>
                  <a:t>El cuadrado sin estos bordes sí sería localmente conexo por caminos (cada punto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dirty="0" smtClean="0"/>
                  <a:t> tiene un entorno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Pero los puntos del borde ya no. Consideremos cualquier punto del borde superior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y cualquier entorno abierto suyo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ES" dirty="0" smtClean="0"/>
                  <a:t>. Este entorno necesariamente contiene una franja vertical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ES" dirty="0" smtClean="0"/>
                  <a:t> A esta franja sele puede aplicar la misma idea de demostración de antes (cada barra vertical de esta franja es un abierto y no son numerables)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3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el cuadrado con la topología del orden localmente conexo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9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3;4</m:t>
                            </m:r>
                          </m:e>
                        </m:d>
                      </m:e>
                    </m:nary>
                  </m:oMath>
                </a14:m>
                <a:r>
                  <a:rPr lang="es-ES" dirty="0" smtClean="0"/>
                  <a:t> SÍ es localmente conexo y localmente conexo por caminos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\{0}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SÍ es localmente conexo y localmente conexo por </a:t>
                </a:r>
                <a:r>
                  <a:rPr lang="es-ES" dirty="0" smtClean="0"/>
                  <a:t>caminos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s-ES" dirty="0" smtClean="0"/>
                  <a:t>.  NO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Localmente conexo NO IMPLICA conexo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𝑝𝑒𝑖𝑛𝑒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ES" dirty="0" smtClean="0"/>
                  <a:t>En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(0; 1) </m:t>
                    </m:r>
                  </m:oMath>
                </a14:m>
                <a:r>
                  <a:rPr lang="es-ES" dirty="0" smtClean="0"/>
                  <a:t>no es localmente conexo (falta la base)</a:t>
                </a:r>
              </a:p>
              <a:p>
                <a:r>
                  <a:rPr lang="es-ES" dirty="0" smtClean="0"/>
                  <a:t>Más estricto: en un entorno por muy pequeño que sea del punto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(0; 1) </m:t>
                    </m:r>
                  </m:oMath>
                </a14:m>
                <a:r>
                  <a:rPr lang="es-ES" dirty="0" smtClean="0"/>
                  <a:t>hay al menos uno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i="1" dirty="0">
                        <a:latin typeface="Cambria Math" panose="02040503050406030204" pitchFamily="18" charset="0"/>
                      </a:rPr>
                      <m:t>; 1) </m:t>
                    </m:r>
                  </m:oMath>
                </a14:m>
                <a:r>
                  <a:rPr lang="es-ES" dirty="0" smtClean="0"/>
                  <a:t>que pertenece a una componente conexa distinta (si la bola que contiene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(0; 1) </m:t>
                    </m:r>
                  </m:oMath>
                </a14:m>
                <a:r>
                  <a:rPr lang="es-ES" dirty="0" smtClean="0"/>
                  <a:t>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E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 smtClean="0"/>
                  <a:t>es un abierto distinto 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⋂(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Conexo NO IMPLICA localmente conexo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5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 el peine reducido fuera conexo por caminos con la aplicación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 smtClean="0"/>
                  <a:t>, habría una aplicación continua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de un entorno de (0,0) (que es localmente conexo) a un entorno del punto (0; 1) que NO es conexo localmente</a:t>
                </a:r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Reexplicando</a:t>
            </a:r>
            <a:r>
              <a:rPr lang="es-ES" dirty="0" smtClean="0"/>
              <a:t> el peine reducido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Conexo por caminos implica conexo (si podemos unir, es que no podemos separar)</a:t>
            </a:r>
          </a:p>
          <a:p>
            <a:r>
              <a:rPr lang="es-ES" dirty="0" smtClean="0"/>
              <a:t>Conexo y localmente conexo por caminos implica conexo por caminos (si no se puede separar y encima en cada parte podemos unir, es que podemos unir globalmente)</a:t>
            </a:r>
          </a:p>
          <a:p>
            <a:r>
              <a:rPr lang="es-ES" dirty="0" smtClean="0"/>
              <a:t>Localmente conexo por caminos implica localmente conexo</a:t>
            </a:r>
          </a:p>
          <a:p>
            <a:r>
              <a:rPr lang="es-ES" dirty="0" smtClean="0"/>
              <a:t>Si no es conexo pero localmente conexo por caminos, cada componente conexa será conexa por caminos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distintos tipos de conexidad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¿Cuánto hemos tardado en demostrar que el círculo, la esfera o la circunferencia son conexas?</a:t>
            </a:r>
          </a:p>
          <a:p>
            <a:r>
              <a:rPr lang="es-ES" dirty="0" smtClean="0"/>
              <a:t>¡Pues es evidente que todos son conexos por caminos! Y conexo por caminos implica conexo.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¡A la basura viejas demostraciones!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08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\{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=0 }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 dirty="0">
                        <a:latin typeface="Cambria Math" panose="02040503050406030204" pitchFamily="18" charset="0"/>
                      </a:rPr>
                      <m:t>\{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≤0}</m:t>
                    </m:r>
                  </m:oMath>
                </a14:m>
                <a:endParaRPr lang="ru-RU" dirty="0" smtClean="0"/>
              </a:p>
              <a:p>
                <a:pPr marL="45720" indent="0">
                  <a:buNone/>
                </a:pPr>
                <a:endParaRPr lang="es-ES" dirty="0" smtClean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conexo? ¿Es conexo por caminos</a:t>
            </a:r>
            <a:r>
              <a:rPr lang="es-ES" dirty="0" smtClean="0"/>
              <a:t>? ¿Localmente conexo o conexo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0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≤√2} ⋃ (0,−1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 dirty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conexo? ¿Es conexo por caminos</a:t>
            </a:r>
            <a:r>
              <a:rPr lang="es-ES" dirty="0" smtClean="0"/>
              <a:t>? ¿Localmente conexo o conexo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s-ES" i="1" dirty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 dirty="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≤1,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7" t="-8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conexo? ¿Es conexo por caminos? ¿Cuál es su clausura?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2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conexos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=0}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Topología-9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conexo, localmente conexo?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3" y="3140968"/>
            <a:ext cx="9042865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=0}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2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Topología-9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conexo, localmente conexo?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𝑡𝑜𝑝𝑜𝑙𝑜𝑔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𝑜𝑟𝑑𝑒𝑛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𝑛𝑖𝑐𝑎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¿Qué propiedad topológica NO comparten?</a:t>
                </a:r>
              </a:p>
              <a:p>
                <a:r>
                  <a:rPr lang="es-ES" dirty="0" smtClean="0"/>
                  <a:t>¡Uno es </a:t>
                </a:r>
                <a:r>
                  <a:rPr lang="es-ES" dirty="0" smtClean="0"/>
                  <a:t>conexo </a:t>
                </a:r>
                <a:r>
                  <a:rPr lang="es-ES" dirty="0" smtClean="0"/>
                  <a:t>por caminos y el otro no!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7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2204864"/>
            <a:ext cx="8605838" cy="152760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homeomorfas</a:t>
            </a:r>
            <a:r>
              <a:rPr lang="es-ES" dirty="0" smtClean="0"/>
              <a:t> las figuras A y B?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1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Truco Básico</a:t>
            </a:r>
            <a:r>
              <a:rPr lang="es-ES" dirty="0" smtClean="0"/>
              <a:t>: eliminemos un punto de ambos. </a:t>
            </a:r>
            <a:br>
              <a:rPr lang="es-ES" dirty="0" smtClean="0"/>
            </a:br>
            <a:r>
              <a:rPr lang="es-ES" dirty="0" smtClean="0"/>
              <a:t>¿Han cambiado sus propiedades?</a:t>
            </a:r>
          </a:p>
          <a:p>
            <a:r>
              <a:rPr lang="es-ES" dirty="0" smtClean="0"/>
              <a:t>En el ejemplo anterior, la figura B posee un punto que, al eliminarlo, “rompe” la figura en dos componentes conexas.</a:t>
            </a:r>
            <a:br>
              <a:rPr lang="es-ES" dirty="0" smtClean="0"/>
            </a:br>
            <a:r>
              <a:rPr lang="es-ES" dirty="0" smtClean="0"/>
              <a:t>Sin embargo, no hay ningún punto en la circunferencia que lo haga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demostrar que dos espacios NO 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5508104" cy="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letra T y la letra L?</a:t>
            </a:r>
          </a:p>
          <a:p>
            <a:r>
              <a:rPr lang="es-ES" dirty="0" smtClean="0"/>
              <a:t>La letra K y la letra X?</a:t>
            </a:r>
          </a:p>
          <a:p>
            <a:r>
              <a:rPr lang="es-ES" dirty="0" smtClean="0"/>
              <a:t>La letra R y la letra B?</a:t>
            </a:r>
          </a:p>
          <a:p>
            <a:r>
              <a:rPr lang="es-ES" dirty="0" smtClean="0"/>
              <a:t>La letra E y la letra F?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40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dirty="0" smtClean="0"/>
              <a:t>PISTA: quitemos un punto cualquiera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</a:t>
                </a:r>
                <a:r>
                  <a:rPr lang="es-ES" dirty="0" err="1" smtClean="0"/>
                  <a:t>homeomorfos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 smtClean="0"/>
                  <a:t>Pista: quitemos el punto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</a:t>
                </a:r>
                <a:r>
                  <a:rPr lang="es-ES" dirty="0" err="1" smtClean="0"/>
                  <a:t>homeomorfos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(0;1)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2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dirty="0" smtClean="0"/>
              <a:t>Pista: quitemos dos puntos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</a:t>
                </a:r>
                <a:r>
                  <a:rPr lang="es-ES" dirty="0" err="1" smtClean="0"/>
                  <a:t>homeomorfos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 el toro y la esfera?</a:t>
            </a:r>
            <a:endParaRPr lang="es-ES" dirty="0"/>
          </a:p>
        </p:txBody>
      </p:sp>
      <p:pic>
        <p:nvPicPr>
          <p:cNvPr id="2050" name="Picture 2" descr="Tor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25" y="2393517"/>
            <a:ext cx="2794637" cy="37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conceptos muy parecidos, pero no equivalentes</a:t>
            </a:r>
          </a:p>
          <a:p>
            <a:r>
              <a:rPr lang="es-ES" dirty="0" smtClean="0"/>
              <a:t>El concepto de “conexo por caminos” es más intuitivo: supone que podemos llegar de cualquier punto a cualquier punto por un camino continuo</a:t>
            </a:r>
          </a:p>
          <a:p>
            <a:r>
              <a:rPr lang="es-ES" dirty="0" smtClean="0"/>
              <a:t>Si se es conexo, es que NO SE PUEDE SEPARAR</a:t>
            </a:r>
          </a:p>
          <a:p>
            <a:r>
              <a:rPr lang="es-ES" dirty="0"/>
              <a:t>Si se es conexo por caminos, es que </a:t>
            </a:r>
            <a:r>
              <a:rPr lang="es-ES" dirty="0" smtClean="0"/>
              <a:t>ESTÁ UNIDO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 conexo ¿es lo mismo que ser conexo por caminos?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7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Técnica: si quitamos el punto p, ¿qué le puede pasar a Y?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01008"/>
            <a:ext cx="8090316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2533750"/>
            <a:ext cx="8605838" cy="1759346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 estas gráficas, ¿cuáles son </a:t>
            </a:r>
            <a:r>
              <a:rPr lang="es-ES" dirty="0" err="1" smtClean="0"/>
              <a:t>homeomorfas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3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 estos espacios, ¿cuáles 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9" y="2489151"/>
            <a:ext cx="8388781" cy="18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605935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sz="2700" dirty="0" smtClean="0">
                    <a:solidFill>
                      <a:schemeClr val="bg2"/>
                    </a:solidFill>
                  </a:rPr>
                  <a:t>| Definición. Una propiedad del espacio se llama </a:t>
                </a:r>
                <a:r>
                  <a:rPr lang="es-ES" sz="2700" b="1" dirty="0" smtClean="0">
                    <a:solidFill>
                      <a:schemeClr val="bg2"/>
                    </a:solidFill>
                  </a:rPr>
                  <a:t>invariante topológico 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(o </a:t>
                </a:r>
                <a:r>
                  <a:rPr lang="es-ES" sz="2700" b="1" dirty="0" smtClean="0">
                    <a:solidFill>
                      <a:schemeClr val="bg2"/>
                    </a:solidFill>
                  </a:rPr>
                  <a:t>propiedad topológica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)</a:t>
                </a:r>
                <a:r>
                  <a:rPr lang="es-ES" sz="2700" b="1" dirty="0" smtClean="0">
                    <a:solidFill>
                      <a:schemeClr val="bg2"/>
                    </a:solidFill>
                  </a:rPr>
                  <a:t> 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si todos los espacios </a:t>
                </a:r>
                <a:r>
                  <a:rPr lang="es-ES" sz="2700" dirty="0" err="1" smtClean="0">
                    <a:solidFill>
                      <a:schemeClr val="bg2"/>
                    </a:solidFill>
                  </a:rPr>
                  <a:t>homeomorfos</a:t>
                </a:r>
                <a:r>
                  <a:rPr lang="es-ES" sz="2700" dirty="0" smtClean="0">
                    <a:solidFill>
                      <a:schemeClr val="bg2"/>
                    </a:solidFill>
                  </a:rPr>
                  <a:t> también la poseen</a:t>
                </a:r>
              </a:p>
              <a:p>
                <a:pPr marL="45720" indent="0">
                  <a:buNone/>
                </a:pPr>
                <a:endParaRPr lang="es-ES" dirty="0"/>
              </a:p>
              <a:p>
                <a:r>
                  <a:rPr lang="es-ES" dirty="0" smtClean="0"/>
                  <a:t>Por ejemplo, la </a:t>
                </a:r>
                <a:r>
                  <a:rPr lang="es-ES" b="1" dirty="0" smtClean="0"/>
                  <a:t>conexidad</a:t>
                </a:r>
                <a:r>
                  <a:rPr lang="es-ES" dirty="0" smtClean="0"/>
                  <a:t> (conexo, conexo por caminos o localmente conexo) es un invariante topológico</a:t>
                </a:r>
              </a:p>
              <a:p>
                <a:r>
                  <a:rPr lang="es-ES" dirty="0" smtClean="0"/>
                  <a:t>Ser </a:t>
                </a:r>
                <a:r>
                  <a:rPr lang="es-ES" b="1" dirty="0" err="1" smtClean="0"/>
                  <a:t>Hausdorff</a:t>
                </a:r>
                <a:r>
                  <a:rPr lang="es-E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dirty="0" smtClean="0"/>
                  <a:t> o </a:t>
                </a:r>
                <a:r>
                  <a:rPr lang="es-ES" b="1" dirty="0" smtClean="0"/>
                  <a:t>2AN</a:t>
                </a:r>
                <a:r>
                  <a:rPr lang="es-ES" dirty="0" smtClean="0"/>
                  <a:t> (satisfacer el segundo axioma de numerabilidad), también lo es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9" t="-13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Invariantes topológicos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2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Sabemos que para cualquier pareja de puntos existe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s-ES" dirty="0" smtClean="0"/>
                  <a:t>Si hubiera una separación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s-ES" dirty="0" smtClean="0"/>
                  <a:t>Cogeríamos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dirty="0" smtClean="0">
                  <a:solidFill>
                    <a:schemeClr val="tx1"/>
                  </a:solidFill>
                </a:endParaRPr>
              </a:p>
              <a:p>
                <a:r>
                  <a:rPr lang="es-ES" dirty="0" smtClean="0"/>
                  <a:t>Sería una separación del conexo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 (¡imposible!)</a:t>
                </a:r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Conexo por caminos implica conexo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4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2"/>
                <a:ext cx="8605935" cy="439248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 smtClean="0"/>
                  <a:t>¿No es un contraejemplo? ¿No es conexa por caminos?</a:t>
                </a:r>
              </a:p>
              <a:p>
                <a:r>
                  <a:rPr lang="es-ES" dirty="0" smtClean="0"/>
                  <a:t>Pues no.</a:t>
                </a:r>
              </a:p>
              <a:p>
                <a:r>
                  <a:rPr lang="es-ES" dirty="0" smtClean="0"/>
                  <a:t>Elijamos dos puntos,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. Supongamos que existe un camino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𝑐𝑜𝑛𝑡𝑖𝑛𝑢𝑎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 smtClean="0"/>
                  <a:t> no es una función constante, por lo que existen puntos en los que su valor es distinto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 smtClean="0"/>
                  <a:t>. Llamemos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0;1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ES" dirty="0" smtClean="0"/>
                  <a:t> (si fuese 0, la función no sería continua en 0, porque en 0 sería igual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 pero en cualquier entorno sería igual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 smtClean="0"/>
                  <a:t>)</a:t>
                </a:r>
              </a:p>
              <a:p>
                <a:r>
                  <a:rPr lang="es-ES" dirty="0" smtClean="0"/>
                  <a:t>Como la función es continua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, para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&gt;0:∀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 smtClean="0"/>
                  <a:t> . Llamemos uno de estos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 smtClean="0"/>
                  <a:t>, pongamos,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y el valor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Consideremos la </a:t>
                </a:r>
                <a:r>
                  <a:rPr lang="es-ES" dirty="0" err="1" smtClean="0"/>
                  <a:t>preimagen</a:t>
                </a:r>
                <a:r>
                  <a:rPr lang="es-ES" dirty="0" smtClean="0"/>
                  <a:t>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, que es abierto en </a:t>
                </a:r>
                <a:r>
                  <a:rPr lang="es-ES" dirty="0" err="1" smtClean="0"/>
                  <a:t>Sorgenfrey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r>
                  <a:rPr lang="es-ES" dirty="0" smtClean="0"/>
                  <a:t>, que NO es un abierto</a:t>
                </a:r>
              </a:p>
              <a:p>
                <a:r>
                  <a:rPr lang="es-ES" dirty="0" smtClean="0"/>
                  <a:t>Por tanto, nuestra función NO es continua</a:t>
                </a:r>
                <a:endParaRPr lang="es-ES" dirty="0"/>
              </a:p>
              <a:p>
                <a:r>
                  <a:rPr lang="es-ES" dirty="0" smtClean="0"/>
                  <a:t>La dificultad de esta demostración ha sido encontrar un punto intermedio en el que sabemos que el valor de la función esté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(piensa que en general la función puede ser igual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 smtClean="0"/>
                  <a:t> no solo en 1 sino en otros puntos)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2"/>
                <a:ext cx="8605935" cy="4392487"/>
              </a:xfrm>
              <a:blipFill rotWithShape="0">
                <a:blip r:embed="rId2"/>
                <a:stretch>
                  <a:fillRect t="-1667" r="-6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Topología-9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ocurre con la recta </a:t>
            </a:r>
            <a:r>
              <a:rPr lang="es-ES" dirty="0" err="1" smtClean="0"/>
              <a:t>Sorgenfrey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8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¿Existe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una colección </a:t>
                </a:r>
                <a:r>
                  <a:rPr lang="es-ES" dirty="0"/>
                  <a:t>no </a:t>
                </a:r>
                <a:r>
                  <a:rPr lang="es-ES" dirty="0" err="1"/>
                  <a:t>numerable</a:t>
                </a:r>
                <a:r>
                  <a:rPr lang="es-ES" dirty="0" err="1" smtClean="0"/>
                  <a:t>de</a:t>
                </a:r>
                <a:r>
                  <a:rPr lang="es-ES" dirty="0" smtClean="0"/>
                  <a:t> abiertos disjuntos?</a:t>
                </a:r>
              </a:p>
              <a:p>
                <a:r>
                  <a:rPr lang="es-ES" dirty="0"/>
                  <a:t>¿Existe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una </a:t>
                </a:r>
                <a:r>
                  <a:rPr lang="es-ES" dirty="0" smtClean="0"/>
                  <a:t>colección</a:t>
                </a:r>
                <a:r>
                  <a:rPr lang="es-ES" dirty="0"/>
                  <a:t> no numerable</a:t>
                </a:r>
                <a:r>
                  <a:rPr lang="es-ES" dirty="0" smtClean="0"/>
                  <a:t> </a:t>
                </a:r>
                <a:r>
                  <a:rPr lang="es-ES" dirty="0"/>
                  <a:t>de </a:t>
                </a:r>
                <a:r>
                  <a:rPr lang="es-ES" dirty="0" smtClean="0"/>
                  <a:t>cerrados disjuntos?</a:t>
                </a: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importante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¿Existe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una colección</a:t>
                </a:r>
                <a:r>
                  <a:rPr lang="es-ES" dirty="0"/>
                  <a:t> no numerable</a:t>
                </a:r>
                <a:r>
                  <a:rPr lang="es-ES" dirty="0" smtClean="0"/>
                  <a:t> de abiertos disjuntos? NO</a:t>
                </a:r>
                <a:br>
                  <a:rPr lang="es-ES" dirty="0" smtClean="0"/>
                </a:br>
                <a:r>
                  <a:rPr lang="es-ES" dirty="0" smtClean="0">
                    <a:solidFill>
                      <a:srgbClr val="0070C0"/>
                    </a:solidFill>
                  </a:rPr>
                  <a:t>Cada abierto </a:t>
                </a:r>
                <a:r>
                  <a:rPr lang="es-ES" dirty="0">
                    <a:solidFill>
                      <a:srgbClr val="0070C0"/>
                    </a:solidFill>
                  </a:rPr>
                  <a:t>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contiene al menos un número racional. </a:t>
                </a:r>
                <a:br>
                  <a:rPr lang="es-ES" dirty="0" smtClean="0">
                    <a:solidFill>
                      <a:srgbClr val="0070C0"/>
                    </a:solidFill>
                  </a:rPr>
                </a:br>
                <a:r>
                  <a:rPr lang="es-ES" dirty="0" smtClean="0">
                    <a:solidFill>
                      <a:srgbClr val="0070C0"/>
                    </a:solidFill>
                  </a:rPr>
                  <a:t>Por tanto, cada colección de abiertos es un subconjunto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:r>
                  <a:rPr lang="es-ES" dirty="0" smtClean="0">
                    <a:solidFill>
                      <a:srgbClr val="0070C0"/>
                    </a:solidFill>
                  </a:rPr>
                  <a:t>, que es numerable</a:t>
                </a:r>
              </a:p>
              <a:p>
                <a:r>
                  <a:rPr lang="es-ES" dirty="0"/>
                  <a:t>¿Existe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una </a:t>
                </a:r>
                <a:r>
                  <a:rPr lang="es-ES" dirty="0" smtClean="0"/>
                  <a:t>colección</a:t>
                </a:r>
                <a:r>
                  <a:rPr lang="es-ES" dirty="0"/>
                  <a:t> no numerable</a:t>
                </a:r>
                <a:r>
                  <a:rPr lang="es-ES" dirty="0" smtClean="0"/>
                  <a:t> </a:t>
                </a:r>
                <a:r>
                  <a:rPr lang="es-ES" dirty="0"/>
                  <a:t>de </a:t>
                </a:r>
                <a:r>
                  <a:rPr lang="es-ES" dirty="0" smtClean="0"/>
                  <a:t>cerrados disjuntos?</a:t>
                </a:r>
                <a:br>
                  <a:rPr lang="es-ES" dirty="0" smtClean="0"/>
                </a:br>
                <a:r>
                  <a:rPr lang="es-ES" dirty="0" smtClean="0">
                    <a:solidFill>
                      <a:srgbClr val="0070C0"/>
                    </a:solidFill>
                  </a:rPr>
                  <a:t>SÍ. Por ejemplo, los irracionales (cada punto es un cerrado)</a:t>
                </a:r>
                <a:endParaRPr lang="es-ES" dirty="0">
                  <a:solidFill>
                    <a:srgbClr val="0070C0"/>
                  </a:solidFill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Respuesta importante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5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005064"/>
            <a:ext cx="6661492" cy="2114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Veamos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×[0;1]</m:t>
                    </m:r>
                  </m:oMath>
                </a14:m>
                <a:r>
                  <a:rPr lang="es-ES" dirty="0" smtClean="0"/>
                  <a:t> con el orden lexicográfico</a:t>
                </a:r>
              </a:p>
              <a:p>
                <a:r>
                  <a:rPr lang="es-ES" dirty="0" smtClean="0"/>
                  <a:t>Supongamos que existe una aplicación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=(1;1)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La </a:t>
                </a:r>
                <a:r>
                  <a:rPr lang="es-ES" dirty="0" err="1" smtClean="0"/>
                  <a:t>preimagen</a:t>
                </a:r>
                <a:r>
                  <a:rPr lang="es-ES" dirty="0" smtClean="0"/>
                  <a:t> de cada abierto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;0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;1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 smtClean="0"/>
                  <a:t> es un abierto no nulo y todos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 smtClean="0"/>
                  <a:t> son disjuntos y no numerables, lo que es imposible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1" t="-756" r="-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Topología-9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Conexo NO IMPLICA conexo </a:t>
            </a:r>
            <a:r>
              <a:rPr lang="es-ES" dirty="0"/>
              <a:t>por caminos</a:t>
            </a:r>
          </a:p>
        </p:txBody>
      </p:sp>
    </p:spTree>
    <p:extLst>
      <p:ext uri="{BB962C8B-B14F-4D97-AF65-F5344CB8AC3E}">
        <p14:creationId xmlns:p14="http://schemas.microsoft.com/office/powerpoint/2010/main" val="26773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18096</TotalTime>
  <Words>1090</Words>
  <Application>Microsoft Office PowerPoint</Application>
  <PresentationFormat>Presentación en pantalla (4:3)</PresentationFormat>
  <Paragraphs>186</Paragraphs>
  <Slides>43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Perspectiva</vt:lpstr>
      <vt:lpstr>La conexidad por caminos y conexidad local</vt:lpstr>
      <vt:lpstr>Espacios conexos por caminos</vt:lpstr>
      <vt:lpstr>¿Son conexos por caminos?</vt:lpstr>
      <vt:lpstr>Ser conexo ¿es lo mismo que ser conexo por caminos?</vt:lpstr>
      <vt:lpstr>Conexo por caminos implica conexo</vt:lpstr>
      <vt:lpstr>¿Qué ocurre con la recta Sorgenfrey?</vt:lpstr>
      <vt:lpstr>Pregunta importante</vt:lpstr>
      <vt:lpstr>Respuesta importante</vt:lpstr>
      <vt:lpstr>Conexo NO IMPLICA conexo por caminos</vt:lpstr>
      <vt:lpstr>Conexo NO IMPLICA conexo por caminos</vt:lpstr>
      <vt:lpstr>El peine</vt:lpstr>
      <vt:lpstr>El peine</vt:lpstr>
      <vt:lpstr>El peine</vt:lpstr>
      <vt:lpstr>El peine reducido: quitamos la primera púa dejando dos puntos: (0;0) y (0;1)</vt:lpstr>
      <vt:lpstr>El peine reducido: quitamos la primera púa dejando dos puntos: (0;0) y (0;1)</vt:lpstr>
      <vt:lpstr>¿Por qué el peine reducido NO es conexo por caminos?</vt:lpstr>
      <vt:lpstr>¿Por qué el peine reducido SÍ es conexo?</vt:lpstr>
      <vt:lpstr>La conexión por caminos también es propiedad topológica</vt:lpstr>
      <vt:lpstr>Más definiciones</vt:lpstr>
      <vt:lpstr>¿Son conexas localmente? ¿Localmente conexas por caminos?</vt:lpstr>
      <vt:lpstr>¿Es el cuadrado con la topología del orden localmente conexo por caminos?</vt:lpstr>
      <vt:lpstr>Localmente conexo NO IMPLICA conexo</vt:lpstr>
      <vt:lpstr>Conexo NO IMPLICA localmente conexo</vt:lpstr>
      <vt:lpstr>Reexplicando el peine reducido</vt:lpstr>
      <vt:lpstr>Relación de distintos tipos de conexidad</vt:lpstr>
      <vt:lpstr>¡A la basura viejas demostraciones!</vt:lpstr>
      <vt:lpstr>¿Es conexo? ¿Es conexo por caminos? ¿Localmente conexo o conexo por caminos?</vt:lpstr>
      <vt:lpstr>¿Es conexo? ¿Es conexo por caminos? ¿Localmente conexo o conexo por caminos?</vt:lpstr>
      <vt:lpstr>¿Es conexo? ¿Es conexo por caminos? ¿Cuál es su clausura?</vt:lpstr>
      <vt:lpstr>¿Es conexo, localmente conexo?</vt:lpstr>
      <vt:lpstr>¿Es conexo, localmente conexo?</vt:lpstr>
      <vt:lpstr>¿Son homeomorfos?</vt:lpstr>
      <vt:lpstr>¿Son homeomorfas las figuras A y B?</vt:lpstr>
      <vt:lpstr>¿Cómo demostrar que dos espacios NO son homeomorfos?</vt:lpstr>
      <vt:lpstr>¿Son homeomorfos?</vt:lpstr>
      <vt:lpstr>¿Son homeomorfos R y R^2?</vt:lpstr>
      <vt:lpstr>¿Son homeomorfos (0;1) y [0;1]?</vt:lpstr>
      <vt:lpstr>¿Son homeomorfos S^1  y S^n?</vt:lpstr>
      <vt:lpstr>¿Son homeomorfos el toro y la esfera?</vt:lpstr>
      <vt:lpstr>¿Son homeomorfos?</vt:lpstr>
      <vt:lpstr>De estas gráficas, ¿cuáles son homeomorfas?</vt:lpstr>
      <vt:lpstr>De estos espacios, ¿cuáles son homeomorfos?</vt:lpstr>
      <vt:lpstr>Invariantes topológicos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Cuenta Microsoft</cp:lastModifiedBy>
  <cp:revision>187</cp:revision>
  <dcterms:created xsi:type="dcterms:W3CDTF">2013-10-15T13:27:45Z</dcterms:created>
  <dcterms:modified xsi:type="dcterms:W3CDTF">2023-11-26T17:00:54Z</dcterms:modified>
</cp:coreProperties>
</file>