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0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426" r:id="rId27"/>
    <p:sldId id="408" r:id="rId28"/>
    <p:sldId id="409" r:id="rId29"/>
    <p:sldId id="282" r:id="rId30"/>
    <p:sldId id="283" r:id="rId31"/>
    <p:sldId id="284" r:id="rId32"/>
    <p:sldId id="285" r:id="rId33"/>
    <p:sldId id="403" r:id="rId34"/>
    <p:sldId id="404" r:id="rId35"/>
    <p:sldId id="405" r:id="rId36"/>
    <p:sldId id="406" r:id="rId37"/>
    <p:sldId id="407" r:id="rId38"/>
    <p:sldId id="410" r:id="rId39"/>
    <p:sldId id="411" r:id="rId40"/>
    <p:sldId id="412" r:id="rId41"/>
    <p:sldId id="425" r:id="rId42"/>
    <p:sldId id="413" r:id="rId43"/>
    <p:sldId id="414" r:id="rId44"/>
    <p:sldId id="427" r:id="rId45"/>
    <p:sldId id="415" r:id="rId46"/>
    <p:sldId id="416" r:id="rId47"/>
    <p:sldId id="428" r:id="rId48"/>
    <p:sldId id="417" r:id="rId49"/>
    <p:sldId id="418" r:id="rId50"/>
    <p:sldId id="419" r:id="rId51"/>
    <p:sldId id="424" r:id="rId52"/>
    <p:sldId id="423" r:id="rId53"/>
    <p:sldId id="422" r:id="rId54"/>
    <p:sldId id="420" r:id="rId55"/>
    <p:sldId id="421" r:id="rId5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62" d="100"/>
          <a:sy n="162" d="100"/>
        </p:scale>
        <p:origin x="14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Cabrera Landín" userId="0f57056e-0ee3-4912-8539-b376b15e7913" providerId="ADAL" clId="{7B0DBAA7-CEAE-40F1-8AE9-2BF3C4101AD7}"/>
    <pc:docChg chg="modSld">
      <pc:chgData name="Antonio Cabrera Landín" userId="0f57056e-0ee3-4912-8539-b376b15e7913" providerId="ADAL" clId="{7B0DBAA7-CEAE-40F1-8AE9-2BF3C4101AD7}" dt="2022-02-23T19:13:32.639" v="1" actId="14734"/>
      <pc:docMkLst>
        <pc:docMk/>
      </pc:docMkLst>
      <pc:sldChg chg="modSp mod">
        <pc:chgData name="Antonio Cabrera Landín" userId="0f57056e-0ee3-4912-8539-b376b15e7913" providerId="ADAL" clId="{7B0DBAA7-CEAE-40F1-8AE9-2BF3C4101AD7}" dt="2022-02-23T19:13:32.639" v="1" actId="14734"/>
        <pc:sldMkLst>
          <pc:docMk/>
          <pc:sldMk cId="726259309" sldId="264"/>
        </pc:sldMkLst>
        <pc:graphicFrameChg chg="mod modGraphic">
          <ac:chgData name="Antonio Cabrera Landín" userId="0f57056e-0ee3-4912-8539-b376b15e7913" providerId="ADAL" clId="{7B0DBAA7-CEAE-40F1-8AE9-2BF3C4101AD7}" dt="2022-02-23T19:13:32.639" v="1" actId="14734"/>
          <ac:graphicFrameMkLst>
            <pc:docMk/>
            <pc:sldMk cId="726259309" sldId="264"/>
            <ac:graphicFrameMk id="5" creationId="{BC6F1764-807E-4423-AB8C-BD0B52AD547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350" b="0" strike="noStrike" spc="-1">
                <a:solidFill>
                  <a:srgbClr val="000000"/>
                </a:solidFill>
                <a:latin typeface="Calibri"/>
              </a:rPr>
              <a:t>Pulse para desplazar la página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12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12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D433688-6D32-48F7-B308-A96197FD4BE3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01B6E81-DED3-474A-A443-A9165B1C40EA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4923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8363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0447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8336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0601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124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8943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0096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2813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9289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32340D8-6D8F-496D-9B11-A5E7E2A12923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6620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7251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6065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5389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84181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22748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73985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95367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15745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3658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8725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10394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11290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33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2171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58058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60149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36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54873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81459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53959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4869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17967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40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11748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42560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86484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10791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04589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26859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46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43089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47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14221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48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76951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49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9730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2228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50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56859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64298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37812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93461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85896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55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456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7210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591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5156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915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5B7E3F4-BDC7-448D-AA6B-A23F66ADFB14}"/>
              </a:ext>
            </a:extLst>
          </p:cNvPr>
          <p:cNvSpPr txBox="1"/>
          <p:nvPr userDrawn="1"/>
        </p:nvSpPr>
        <p:spPr>
          <a:xfrm rot="16200000">
            <a:off x="-605643" y="332956"/>
            <a:ext cx="138056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dirty="0">
                <a:solidFill>
                  <a:schemeClr val="bg2">
                    <a:lumMod val="90000"/>
                  </a:schemeClr>
                </a:solidFill>
              </a:rPr>
              <a:t>SSOO Javier García Algarra 2020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3 Marcador de pie de página">
            <a:extLst>
              <a:ext uri="{FF2B5EF4-FFF2-40B4-BE49-F238E27FC236}">
                <a16:creationId xmlns:a16="http://schemas.microsoft.com/office/drawing/2014/main" id="{749EC5CE-810F-4117-BBA0-B107EC391EF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89986" y="1588"/>
            <a:ext cx="2340883" cy="366274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s-ES"/>
              <a:t>SSOO 2020-2021 Javier Gª Algarra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251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396" y="1454706"/>
            <a:ext cx="6115731" cy="2139553"/>
          </a:xfrm>
        </p:spPr>
        <p:txBody>
          <a:bodyPr anchor="b"/>
          <a:lstStyle>
            <a:lvl1pPr>
              <a:defRPr sz="4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2396" y="3614500"/>
            <a:ext cx="6115732" cy="112514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DE157B29-00A7-4167-8C14-2765A1C6B7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112" y="170447"/>
            <a:ext cx="3169752" cy="6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2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8280" y="0"/>
            <a:ext cx="1211040" cy="5142960"/>
          </a:xfrm>
          <a:prstGeom prst="rect">
            <a:avLst/>
          </a:prstGeom>
          <a:solidFill>
            <a:srgbClr val="0D4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2"/>
          <p:cNvPicPr/>
          <p:nvPr/>
        </p:nvPicPr>
        <p:blipFill>
          <a:blip r:embed="rId5"/>
          <a:srcRect t="10620" r="4264" b="35523"/>
          <a:stretch/>
        </p:blipFill>
        <p:spPr>
          <a:xfrm>
            <a:off x="-8280" y="4398840"/>
            <a:ext cx="1211040" cy="68112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350" b="0" strike="noStrike" spc="-1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solidFill>
                  <a:srgbClr val="000000"/>
                </a:solidFill>
                <a:latin typeface="Calibri Light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600" b="0" strike="noStrike" spc="-1">
                <a:solidFill>
                  <a:srgbClr val="000000"/>
                </a:solidFill>
                <a:latin typeface="Calibri Light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50" b="0" strike="noStrike" spc="-1">
                <a:solidFill>
                  <a:srgbClr val="000000"/>
                </a:solidFill>
                <a:latin typeface="Calibri Light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350" b="0" strike="noStrike" spc="-1">
                <a:solidFill>
                  <a:srgbClr val="000000"/>
                </a:solidFill>
                <a:latin typeface="Calibri Light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0.png"/><Relationship Id="rId5" Type="http://schemas.openxmlformats.org/officeDocument/2006/relationships/image" Target="../media/image54.png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0.png"/><Relationship Id="rId4" Type="http://schemas.openxmlformats.org/officeDocument/2006/relationships/image" Target="../media/image6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48.png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48.png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7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8.png"/><Relationship Id="rId5" Type="http://schemas.openxmlformats.org/officeDocument/2006/relationships/image" Target="../media/image66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3.png"/><Relationship Id="rId7" Type="http://schemas.openxmlformats.org/officeDocument/2006/relationships/image" Target="../media/image77.png"/><Relationship Id="rId12" Type="http://schemas.openxmlformats.org/officeDocument/2006/relationships/image" Target="../media/image8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84.png"/><Relationship Id="rId5" Type="http://schemas.openxmlformats.org/officeDocument/2006/relationships/image" Target="../media/image79.png"/><Relationship Id="rId10" Type="http://schemas.openxmlformats.org/officeDocument/2006/relationships/image" Target="../media/image82.png"/><Relationship Id="rId4" Type="http://schemas.openxmlformats.org/officeDocument/2006/relationships/image" Target="../media/image74.png"/><Relationship Id="rId9" Type="http://schemas.openxmlformats.org/officeDocument/2006/relationships/image" Target="../media/image8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3.png"/><Relationship Id="rId7" Type="http://schemas.openxmlformats.org/officeDocument/2006/relationships/image" Target="../media/image78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48.png"/><Relationship Id="rId10" Type="http://schemas.openxmlformats.org/officeDocument/2006/relationships/image" Target="../media/image90.png"/><Relationship Id="rId4" Type="http://schemas.openxmlformats.org/officeDocument/2006/relationships/image" Target="../media/image66.png"/><Relationship Id="rId9" Type="http://schemas.openxmlformats.org/officeDocument/2006/relationships/image" Target="../media/image8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s.wikipedia.org/wiki/Valor_at%C3%ADpico" TargetMode="External"/><Relationship Id="rId4" Type="http://schemas.openxmlformats.org/officeDocument/2006/relationships/image" Target="../media/image8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3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48.png"/><Relationship Id="rId10" Type="http://schemas.openxmlformats.org/officeDocument/2006/relationships/image" Target="../media/image104.png"/><Relationship Id="rId4" Type="http://schemas.openxmlformats.org/officeDocument/2006/relationships/image" Target="../media/image66.png"/><Relationship Id="rId9" Type="http://schemas.openxmlformats.org/officeDocument/2006/relationships/image" Target="../media/image9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568880" y="1400400"/>
            <a:ext cx="7103880" cy="152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s-ES" sz="2000" b="0" strike="noStrike" spc="-1" dirty="0">
                <a:solidFill>
                  <a:srgbClr val="1F4E79"/>
                </a:solidFill>
                <a:latin typeface="Calibri Light"/>
              </a:rPr>
              <a:t>Tema 2</a:t>
            </a:r>
            <a:br>
              <a:rPr dirty="0"/>
            </a:br>
            <a:br>
              <a:rPr dirty="0"/>
            </a:br>
            <a:r>
              <a:rPr lang="es-ES" sz="4000" b="0" strike="noStrike" spc="-1">
                <a:solidFill>
                  <a:srgbClr val="1F4E79"/>
                </a:solidFill>
                <a:latin typeface="Calibri Light"/>
              </a:rPr>
              <a:t>Estadística Descriptiva I</a:t>
            </a:r>
            <a:endParaRPr lang="es-E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1762560" y="3270240"/>
            <a:ext cx="6910560" cy="1124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algn="r">
              <a:lnSpc>
                <a:spcPct val="90000"/>
              </a:lnSpc>
              <a:spcBef>
                <a:spcPts val="751"/>
              </a:spcBef>
            </a:pPr>
            <a:endParaRPr lang="es-ES" sz="2400" b="0" strike="noStrike" spc="-1" dirty="0">
              <a:solidFill>
                <a:srgbClr val="000000"/>
              </a:solidFill>
              <a:latin typeface="Calibri Light"/>
            </a:endParaRPr>
          </a:p>
          <a:p>
            <a:pPr algn="r">
              <a:lnSpc>
                <a:spcPct val="90000"/>
              </a:lnSpc>
              <a:spcBef>
                <a:spcPts val="751"/>
              </a:spcBef>
            </a:pPr>
            <a:endParaRPr lang="es-ES" sz="2400" b="0" strike="noStrike" spc="-1" dirty="0">
              <a:solidFill>
                <a:srgbClr val="000000"/>
              </a:solidFill>
              <a:latin typeface="Calibri Light"/>
            </a:endParaRPr>
          </a:p>
          <a:p>
            <a:pPr algn="r">
              <a:lnSpc>
                <a:spcPct val="90000"/>
              </a:lnSpc>
              <a:spcBef>
                <a:spcPts val="751"/>
              </a:spcBef>
            </a:pPr>
            <a:r>
              <a:rPr lang="es-ES" sz="1800" b="0" strike="noStrike" spc="-1" dirty="0">
                <a:solidFill>
                  <a:srgbClr val="8B8B8B"/>
                </a:solidFill>
                <a:latin typeface="Calibri Light"/>
              </a:rPr>
              <a:t>Ingeniería del software</a:t>
            </a:r>
            <a:endParaRPr lang="es-ES" sz="18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Tablas estadísticas </a:t>
            </a:r>
            <a:r>
              <a:rPr lang="es-ES" sz="2000" spc="-1" dirty="0">
                <a:solidFill>
                  <a:srgbClr val="5B9BD5"/>
                </a:solidFill>
                <a:latin typeface="Calibri Light"/>
              </a:rPr>
              <a:t>(distribuciones de frecuencias)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776240" y="892799"/>
            <a:ext cx="6609600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s-ES" sz="1350" b="0" strike="noStrike" spc="-1" dirty="0">
              <a:latin typeface="Arial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88720" y="1045199"/>
                <a:ext cx="7337040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Frecuencia absoluta (</a:t>
                </a:r>
                <a14:m>
                  <m:oMath xmlns:m="http://schemas.openxmlformats.org/officeDocument/2006/math">
                    <m:r>
                      <a:rPr lang="es-E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ES" b="1" i="1" baseline="-25000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s-E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):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 el número de veces que se repite cada valor de la variable.</a:t>
                </a:r>
              </a:p>
              <a:p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suma de todas las frecuencias absolutas es n</a:t>
                </a:r>
              </a:p>
              <a:p>
                <a:pPr marL="0" indent="0">
                  <a:buNone/>
                </a:pPr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</a:p>
              <a:p>
                <a:r>
                  <a:rPr lang="es-E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Frecuencia relativa (</a:t>
                </a:r>
                <a14:m>
                  <m:oMath xmlns:m="http://schemas.openxmlformats.org/officeDocument/2006/math">
                    <m:r>
                      <a:rPr lang="es-ES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s-ES" b="1" i="1" baseline="-25000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):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 el cociente entre la frecuencia absoluta y el tamaño de la muestra. Representa el tanto por uno que corresponde a cada uno de los valores de la muestra.</a:t>
                </a:r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s-ES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suma de todas las frecuencias relativas es 1</a:t>
                </a: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lang="es-ES" sz="11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720" y="1045199"/>
                <a:ext cx="7337040" cy="3900873"/>
              </a:xfrm>
              <a:prstGeom prst="rect">
                <a:avLst/>
              </a:prstGeom>
              <a:blipFill>
                <a:blip r:embed="rId4"/>
                <a:stretch>
                  <a:fillRect l="-748" t="-781" r="-1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55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Tablas estadísticas </a:t>
            </a:r>
            <a:r>
              <a:rPr lang="es-ES" sz="2000" spc="-1" dirty="0">
                <a:solidFill>
                  <a:srgbClr val="5B9BD5"/>
                </a:solidFill>
                <a:latin typeface="Calibri Light"/>
              </a:rPr>
              <a:t>(distribuciones de frecuencias)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776240" y="892799"/>
            <a:ext cx="6609600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s-ES" sz="1350" b="0" strike="noStrike" spc="-1" dirty="0">
              <a:latin typeface="Arial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88720" y="1045199"/>
                <a:ext cx="7337040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Frecuencia absoluta acumulada (</a:t>
                </a:r>
                <a14:m>
                  <m:oMath xmlns:m="http://schemas.openxmlformats.org/officeDocument/2006/math">
                    <m:r>
                      <a:rPr lang="es-ES" b="1" i="1" dirty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ES" b="1" i="1" baseline="-25000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s-E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):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 la suma de las frecuencias absolutas correspondientes a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6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 a todos los valores que son menores que él </a:t>
                </a:r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</a:p>
              <a:p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s-ES" sz="1400" i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última frecuencia absoluta acumulada es n</a:t>
                </a: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lang="es-ES" sz="11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720" y="1045199"/>
                <a:ext cx="7337040" cy="3900873"/>
              </a:xfrm>
              <a:prstGeom prst="rect">
                <a:avLst/>
              </a:prstGeom>
              <a:blipFill>
                <a:blip r:embed="rId4"/>
                <a:stretch>
                  <a:fillRect l="-748" t="-7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42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Tablas estadísticas </a:t>
            </a:r>
            <a:r>
              <a:rPr lang="es-ES" sz="2000" spc="-1" dirty="0">
                <a:solidFill>
                  <a:srgbClr val="5B9BD5"/>
                </a:solidFill>
                <a:latin typeface="Calibri Light"/>
              </a:rPr>
              <a:t>(distribuciones de frecuencias)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776240" y="892799"/>
            <a:ext cx="6609600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s-ES" sz="1350" b="0" strike="noStrike" spc="-1" dirty="0">
              <a:latin typeface="Arial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88720" y="1031345"/>
                <a:ext cx="7337040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Frecuencia relativa acumulada (</a:t>
                </a:r>
                <a14:m>
                  <m:oMath xmlns:m="http://schemas.openxmlformats.org/officeDocument/2006/math">
                    <m:r>
                      <a:rPr lang="es-ES" b="1" i="1" dirty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s-ES" b="1" i="1" baseline="-25000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s-E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):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 la suma de las frecuencias relativas correspondientes a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6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 a todos los valores que son menores que él </a:t>
                </a:r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s-ES" sz="1400" i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última frecuencia relativa acumulada es 1</a:t>
                </a:r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lang="es-ES" sz="11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720" y="1031345"/>
                <a:ext cx="7337040" cy="3900873"/>
              </a:xfrm>
              <a:prstGeom prst="rect">
                <a:avLst/>
              </a:prstGeom>
              <a:blipFill>
                <a:blip r:embed="rId4"/>
                <a:stretch>
                  <a:fillRect l="-748" t="-7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9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Tablas estadísticas </a:t>
            </a:r>
            <a:r>
              <a:rPr lang="es-ES" sz="2000" spc="-1" dirty="0">
                <a:solidFill>
                  <a:srgbClr val="5B9BD5"/>
                </a:solidFill>
                <a:latin typeface="Calibri Light"/>
              </a:rPr>
              <a:t>(distribuciones de frecuencias)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5">
                <a:extLst>
                  <a:ext uri="{FF2B5EF4-FFF2-40B4-BE49-F238E27FC236}">
                    <a16:creationId xmlns:a16="http://schemas.microsoft.com/office/drawing/2014/main" id="{71AA73ED-A3C5-4E93-8EF5-2D1E586D4E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5398660"/>
                  </p:ext>
                </p:extLst>
              </p:nvPr>
            </p:nvGraphicFramePr>
            <p:xfrm>
              <a:off x="1532860" y="860282"/>
              <a:ext cx="4778860" cy="1325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772">
                      <a:extLst>
                        <a:ext uri="{9D8B030D-6E8A-4147-A177-3AD203B41FA5}">
                          <a16:colId xmlns:a16="http://schemas.microsoft.com/office/drawing/2014/main" val="1173635526"/>
                        </a:ext>
                      </a:extLst>
                    </a:gridCol>
                    <a:gridCol w="955772">
                      <a:extLst>
                        <a:ext uri="{9D8B030D-6E8A-4147-A177-3AD203B41FA5}">
                          <a16:colId xmlns:a16="http://schemas.microsoft.com/office/drawing/2014/main" val="3423148471"/>
                        </a:ext>
                      </a:extLst>
                    </a:gridCol>
                    <a:gridCol w="955772">
                      <a:extLst>
                        <a:ext uri="{9D8B030D-6E8A-4147-A177-3AD203B41FA5}">
                          <a16:colId xmlns:a16="http://schemas.microsoft.com/office/drawing/2014/main" val="1553023523"/>
                        </a:ext>
                      </a:extLst>
                    </a:gridCol>
                    <a:gridCol w="955772">
                      <a:extLst>
                        <a:ext uri="{9D8B030D-6E8A-4147-A177-3AD203B41FA5}">
                          <a16:colId xmlns:a16="http://schemas.microsoft.com/office/drawing/2014/main" val="4219726993"/>
                        </a:ext>
                      </a:extLst>
                    </a:gridCol>
                    <a:gridCol w="955772">
                      <a:extLst>
                        <a:ext uri="{9D8B030D-6E8A-4147-A177-3AD203B41FA5}">
                          <a16:colId xmlns:a16="http://schemas.microsoft.com/office/drawing/2014/main" val="2502353093"/>
                        </a:ext>
                      </a:extLst>
                    </a:gridCol>
                  </a:tblGrid>
                  <a:tr h="2650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1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ES" sz="11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ES" sz="11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ES" sz="11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ES" sz="11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6742558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4643017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1600843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469240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96842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5">
                <a:extLst>
                  <a:ext uri="{FF2B5EF4-FFF2-40B4-BE49-F238E27FC236}">
                    <a16:creationId xmlns:a16="http://schemas.microsoft.com/office/drawing/2014/main" id="{71AA73ED-A3C5-4E93-8EF5-2D1E586D4E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5398660"/>
                  </p:ext>
                </p:extLst>
              </p:nvPr>
            </p:nvGraphicFramePr>
            <p:xfrm>
              <a:off x="1532860" y="860282"/>
              <a:ext cx="4778860" cy="1325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772">
                      <a:extLst>
                        <a:ext uri="{9D8B030D-6E8A-4147-A177-3AD203B41FA5}">
                          <a16:colId xmlns:a16="http://schemas.microsoft.com/office/drawing/2014/main" val="1173635526"/>
                        </a:ext>
                      </a:extLst>
                    </a:gridCol>
                    <a:gridCol w="955772">
                      <a:extLst>
                        <a:ext uri="{9D8B030D-6E8A-4147-A177-3AD203B41FA5}">
                          <a16:colId xmlns:a16="http://schemas.microsoft.com/office/drawing/2014/main" val="3423148471"/>
                        </a:ext>
                      </a:extLst>
                    </a:gridCol>
                    <a:gridCol w="955772">
                      <a:extLst>
                        <a:ext uri="{9D8B030D-6E8A-4147-A177-3AD203B41FA5}">
                          <a16:colId xmlns:a16="http://schemas.microsoft.com/office/drawing/2014/main" val="1553023523"/>
                        </a:ext>
                      </a:extLst>
                    </a:gridCol>
                    <a:gridCol w="955772">
                      <a:extLst>
                        <a:ext uri="{9D8B030D-6E8A-4147-A177-3AD203B41FA5}">
                          <a16:colId xmlns:a16="http://schemas.microsoft.com/office/drawing/2014/main" val="4219726993"/>
                        </a:ext>
                      </a:extLst>
                    </a:gridCol>
                    <a:gridCol w="955772">
                      <a:extLst>
                        <a:ext uri="{9D8B030D-6E8A-4147-A177-3AD203B41FA5}">
                          <a16:colId xmlns:a16="http://schemas.microsoft.com/office/drawing/2014/main" val="2502353093"/>
                        </a:ext>
                      </a:extLst>
                    </a:gridCol>
                  </a:tblGrid>
                  <a:tr h="2650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637" t="-2273" r="-402548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100637" t="-2273" r="-302548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200637" t="-2273" r="-202548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300637" t="-2273" r="-102548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400637" t="-2273" r="-2548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742558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637" t="-104651" r="-402548" b="-3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100637" t="-104651" r="-302548" b="-3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200637" t="-104651" r="-202548" b="-3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300637" t="-104651" r="-102548" b="-3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400637" t="-104651" r="-2548" b="-309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4643017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637" t="-200000" r="-402548" b="-2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100637" t="-200000" r="-302548" b="-2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200637" t="-200000" r="-202548" b="-2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300637" t="-200000" r="-102548" b="-2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400637" t="-200000" r="-2548" b="-20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600843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469240"/>
                      </a:ext>
                    </a:extLst>
                  </a:tr>
                  <a:tr h="2650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637" t="-397727" r="-402548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100637" t="-397727" r="-302548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200637" t="-397727" r="-202548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300637" t="-397727" r="-102548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4"/>
                          <a:stretch>
                            <a:fillRect l="-400637" t="-397727" r="-2548" b="-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6842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a 5">
                <a:extLst>
                  <a:ext uri="{FF2B5EF4-FFF2-40B4-BE49-F238E27FC236}">
                    <a16:creationId xmlns:a16="http://schemas.microsoft.com/office/drawing/2014/main" id="{314FB45D-EE3B-412D-BCB7-16D342F3F7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0113406"/>
                  </p:ext>
                </p:extLst>
              </p:nvPr>
            </p:nvGraphicFramePr>
            <p:xfrm>
              <a:off x="3551274" y="2858528"/>
              <a:ext cx="5110716" cy="15760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5786">
                      <a:extLst>
                        <a:ext uri="{9D8B030D-6E8A-4147-A177-3AD203B41FA5}">
                          <a16:colId xmlns:a16="http://schemas.microsoft.com/office/drawing/2014/main" val="297954419"/>
                        </a:ext>
                      </a:extLst>
                    </a:gridCol>
                    <a:gridCol w="693534">
                      <a:extLst>
                        <a:ext uri="{9D8B030D-6E8A-4147-A177-3AD203B41FA5}">
                          <a16:colId xmlns:a16="http://schemas.microsoft.com/office/drawing/2014/main" val="1173635526"/>
                        </a:ext>
                      </a:extLst>
                    </a:gridCol>
                    <a:gridCol w="834467">
                      <a:extLst>
                        <a:ext uri="{9D8B030D-6E8A-4147-A177-3AD203B41FA5}">
                          <a16:colId xmlns:a16="http://schemas.microsoft.com/office/drawing/2014/main" val="3423148471"/>
                        </a:ext>
                      </a:extLst>
                    </a:gridCol>
                    <a:gridCol w="951815">
                      <a:extLst>
                        <a:ext uri="{9D8B030D-6E8A-4147-A177-3AD203B41FA5}">
                          <a16:colId xmlns:a16="http://schemas.microsoft.com/office/drawing/2014/main" val="1553023523"/>
                        </a:ext>
                      </a:extLst>
                    </a:gridCol>
                    <a:gridCol w="788833">
                      <a:extLst>
                        <a:ext uri="{9D8B030D-6E8A-4147-A177-3AD203B41FA5}">
                          <a16:colId xmlns:a16="http://schemas.microsoft.com/office/drawing/2014/main" val="4219726993"/>
                        </a:ext>
                      </a:extLst>
                    </a:gridCol>
                    <a:gridCol w="736281">
                      <a:extLst>
                        <a:ext uri="{9D8B030D-6E8A-4147-A177-3AD203B41FA5}">
                          <a16:colId xmlns:a16="http://schemas.microsoft.com/office/drawing/2014/main" val="2502353093"/>
                        </a:ext>
                      </a:extLst>
                    </a:gridCol>
                  </a:tblGrid>
                  <a:tr h="31520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ES" sz="1100" b="0" i="0" kern="1200" dirty="0">
                              <a:solidFill>
                                <a:schemeClr val="lt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Intervalo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1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ES" sz="11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ES" sz="11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ES" sz="11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ES" sz="11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6742558"/>
                      </a:ext>
                    </a:extLst>
                  </a:tr>
                  <a:tr h="315201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s-ES" sz="11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sz="11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s-ES" sz="11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s-ES" sz="11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1100" b="0" i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a:rPr lang="es-ES" sz="1100" b="0" i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1100" b="0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ES" sz="11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1100" b="0" i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a:rPr lang="es-ES" sz="1100" b="0" i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sz="11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ES" sz="1100" b="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4643017"/>
                      </a:ext>
                    </a:extLst>
                  </a:tr>
                  <a:tr h="31520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s-ES" sz="11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ES" sz="11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s-ES" sz="11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s-ES" sz="11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1100" b="0" i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a:rPr lang="es-ES" sz="1100" b="0" i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sz="1100" b="0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ES" sz="11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1100" b="0" i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a:rPr lang="es-ES" sz="1100" b="0" i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ES" sz="11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ES" sz="1100" b="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1600843"/>
                      </a:ext>
                    </a:extLst>
                  </a:tr>
                  <a:tr h="3152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ES" sz="1100" dirty="0" smtClean="0"/>
                                  <m:t>…</m:t>
                                </m:r>
                              </m:oMath>
                            </m:oMathPara>
                          </a14:m>
                          <a:endParaRPr lang="es-E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469240"/>
                      </a:ext>
                    </a:extLst>
                  </a:tr>
                  <a:tr h="31520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s-ES" sz="11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s-ES" sz="11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s-ES" sz="11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s-ES" sz="11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1100" b="0" i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ES" sz="1100" b="0" i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k</m:t>
                                    </m:r>
                                    <m:r>
                                      <a:rPr lang="es-ES" sz="1100" b="0" i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s-ES" sz="1100" b="0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ES" sz="11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1100" b="0" i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ES" sz="1100" b="0" i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s-ES" sz="11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ES" sz="1100" b="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96842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a 5">
                <a:extLst>
                  <a:ext uri="{FF2B5EF4-FFF2-40B4-BE49-F238E27FC236}">
                    <a16:creationId xmlns:a16="http://schemas.microsoft.com/office/drawing/2014/main" id="{314FB45D-EE3B-412D-BCB7-16D342F3F7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0113406"/>
                  </p:ext>
                </p:extLst>
              </p:nvPr>
            </p:nvGraphicFramePr>
            <p:xfrm>
              <a:off x="3551274" y="2858528"/>
              <a:ext cx="5110716" cy="15760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5786">
                      <a:extLst>
                        <a:ext uri="{9D8B030D-6E8A-4147-A177-3AD203B41FA5}">
                          <a16:colId xmlns:a16="http://schemas.microsoft.com/office/drawing/2014/main" val="297954419"/>
                        </a:ext>
                      </a:extLst>
                    </a:gridCol>
                    <a:gridCol w="693534">
                      <a:extLst>
                        <a:ext uri="{9D8B030D-6E8A-4147-A177-3AD203B41FA5}">
                          <a16:colId xmlns:a16="http://schemas.microsoft.com/office/drawing/2014/main" val="1173635526"/>
                        </a:ext>
                      </a:extLst>
                    </a:gridCol>
                    <a:gridCol w="834467">
                      <a:extLst>
                        <a:ext uri="{9D8B030D-6E8A-4147-A177-3AD203B41FA5}">
                          <a16:colId xmlns:a16="http://schemas.microsoft.com/office/drawing/2014/main" val="3423148471"/>
                        </a:ext>
                      </a:extLst>
                    </a:gridCol>
                    <a:gridCol w="951815">
                      <a:extLst>
                        <a:ext uri="{9D8B030D-6E8A-4147-A177-3AD203B41FA5}">
                          <a16:colId xmlns:a16="http://schemas.microsoft.com/office/drawing/2014/main" val="1553023523"/>
                        </a:ext>
                      </a:extLst>
                    </a:gridCol>
                    <a:gridCol w="788833">
                      <a:extLst>
                        <a:ext uri="{9D8B030D-6E8A-4147-A177-3AD203B41FA5}">
                          <a16:colId xmlns:a16="http://schemas.microsoft.com/office/drawing/2014/main" val="4219726993"/>
                        </a:ext>
                      </a:extLst>
                    </a:gridCol>
                    <a:gridCol w="736281">
                      <a:extLst>
                        <a:ext uri="{9D8B030D-6E8A-4147-A177-3AD203B41FA5}">
                          <a16:colId xmlns:a16="http://schemas.microsoft.com/office/drawing/2014/main" val="2502353093"/>
                        </a:ext>
                      </a:extLst>
                    </a:gridCol>
                  </a:tblGrid>
                  <a:tr h="31520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ES" sz="1100" b="0" i="0" kern="1200" dirty="0">
                              <a:solidFill>
                                <a:schemeClr val="lt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Intervalo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161947" t="-1923" r="-485841" b="-4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216058" t="-1923" r="-300730" b="-4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275796" t="-1923" r="-162420" b="-4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457364" t="-1923" r="-97674" b="-4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594215" t="-1923" r="-4132" b="-4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742558"/>
                      </a:ext>
                    </a:extLst>
                  </a:tr>
                  <a:tr h="315201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549" t="-101923" r="-363736" b="-3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161947" t="-101923" r="-485841" b="-3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216058" t="-101923" r="-300730" b="-3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275796" t="-101923" r="-162420" b="-3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457364" t="-101923" r="-97674" b="-3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594215" t="-101923" r="-4132" b="-3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4643017"/>
                      </a:ext>
                    </a:extLst>
                  </a:tr>
                  <a:tr h="315201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549" t="-201923" r="-363736" b="-2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161947" t="-201923" r="-485841" b="-2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216058" t="-201923" r="-300730" b="-2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275796" t="-201923" r="-162420" b="-2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457364" t="-201923" r="-97674" b="-2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594215" t="-201923" r="-4132" b="-2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600843"/>
                      </a:ext>
                    </a:extLst>
                  </a:tr>
                  <a:tr h="315201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549" t="-301923" r="-363736" b="-1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469240"/>
                      </a:ext>
                    </a:extLst>
                  </a:tr>
                  <a:tr h="315201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549" t="-401923" r="-363736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161947" t="-401923" r="-485841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216058" t="-401923" r="-300730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275796" t="-401923" r="-162420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457364" t="-401923" r="-97674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5"/>
                          <a:stretch>
                            <a:fillRect l="-594215" t="-401923" r="-4132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6842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Es igual a 20">
            <a:extLst>
              <a:ext uri="{FF2B5EF4-FFF2-40B4-BE49-F238E27FC236}">
                <a16:creationId xmlns:a16="http://schemas.microsoft.com/office/drawing/2014/main" id="{D7AF1704-F526-4154-8624-303900E2A762}"/>
              </a:ext>
            </a:extLst>
          </p:cNvPr>
          <p:cNvSpPr/>
          <p:nvPr/>
        </p:nvSpPr>
        <p:spPr>
          <a:xfrm>
            <a:off x="5036612" y="1936905"/>
            <a:ext cx="125643" cy="197886"/>
          </a:xfrm>
          <a:prstGeom prst="mathEqual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3C97916-048E-4DD7-A4CD-27293FDA696E}"/>
              </a:ext>
            </a:extLst>
          </p:cNvPr>
          <p:cNvSpPr txBox="1"/>
          <p:nvPr/>
        </p:nvSpPr>
        <p:spPr>
          <a:xfrm>
            <a:off x="7173508" y="1395101"/>
            <a:ext cx="1584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Caso discreto</a:t>
            </a: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C049B527-CAAE-4436-B2F4-A8411DF2DCBB}"/>
              </a:ext>
            </a:extLst>
          </p:cNvPr>
          <p:cNvSpPr/>
          <p:nvPr/>
        </p:nvSpPr>
        <p:spPr>
          <a:xfrm flipH="1">
            <a:off x="6489892" y="1257769"/>
            <a:ext cx="621947" cy="582443"/>
          </a:xfrm>
          <a:prstGeom prst="righ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06EC7BA-B870-44FC-97DE-312E3868DC8A}"/>
              </a:ext>
            </a:extLst>
          </p:cNvPr>
          <p:cNvSpPr txBox="1"/>
          <p:nvPr/>
        </p:nvSpPr>
        <p:spPr>
          <a:xfrm>
            <a:off x="1092095" y="3557151"/>
            <a:ext cx="1787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Caso continuo</a:t>
            </a: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713E2912-FD0A-4E32-9937-F2C5F929197B}"/>
              </a:ext>
            </a:extLst>
          </p:cNvPr>
          <p:cNvSpPr/>
          <p:nvPr/>
        </p:nvSpPr>
        <p:spPr>
          <a:xfrm>
            <a:off x="2801731" y="3419817"/>
            <a:ext cx="631770" cy="582443"/>
          </a:xfrm>
          <a:prstGeom prst="righ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9" name="Es igual a 28">
            <a:extLst>
              <a:ext uri="{FF2B5EF4-FFF2-40B4-BE49-F238E27FC236}">
                <a16:creationId xmlns:a16="http://schemas.microsoft.com/office/drawing/2014/main" id="{53D727E8-BB83-4388-BC4F-316C6CE56C7B}"/>
              </a:ext>
            </a:extLst>
          </p:cNvPr>
          <p:cNvSpPr/>
          <p:nvPr/>
        </p:nvSpPr>
        <p:spPr>
          <a:xfrm rot="16200000">
            <a:off x="2821717" y="2265739"/>
            <a:ext cx="223580" cy="199188"/>
          </a:xfrm>
          <a:prstGeom prst="mathEqual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D2F1C7F-A1F8-4BE0-A43A-7AF5CA1067A7}"/>
                  </a:ext>
                </a:extLst>
              </p:cNvPr>
              <p:cNvSpPr txBox="1"/>
              <p:nvPr/>
            </p:nvSpPr>
            <p:spPr>
              <a:xfrm>
                <a:off x="2501381" y="2406623"/>
                <a:ext cx="90181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2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D2F1C7F-A1F8-4BE0-A43A-7AF5CA106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381" y="2406623"/>
                <a:ext cx="90181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s igual a 31">
            <a:extLst>
              <a:ext uri="{FF2B5EF4-FFF2-40B4-BE49-F238E27FC236}">
                <a16:creationId xmlns:a16="http://schemas.microsoft.com/office/drawing/2014/main" id="{BBD32CF1-0758-4E4F-9CC0-5B375A78468C}"/>
              </a:ext>
            </a:extLst>
          </p:cNvPr>
          <p:cNvSpPr/>
          <p:nvPr/>
        </p:nvSpPr>
        <p:spPr>
          <a:xfrm rot="16200000">
            <a:off x="3810543" y="2262198"/>
            <a:ext cx="223580" cy="199188"/>
          </a:xfrm>
          <a:prstGeom prst="mathEqual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F330561-E88B-41F9-8E6A-0644AE945366}"/>
                  </a:ext>
                </a:extLst>
              </p:cNvPr>
              <p:cNvSpPr txBox="1"/>
              <p:nvPr/>
            </p:nvSpPr>
            <p:spPr>
              <a:xfrm>
                <a:off x="3490207" y="2403082"/>
                <a:ext cx="90181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F330561-E88B-41F9-8E6A-0644AE945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207" y="2403082"/>
                <a:ext cx="90181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A9B9A6EA-8644-42FF-8F72-C631F319C9F2}"/>
                  </a:ext>
                </a:extLst>
              </p:cNvPr>
              <p:cNvSpPr txBox="1"/>
              <p:nvPr/>
            </p:nvSpPr>
            <p:spPr>
              <a:xfrm>
                <a:off x="4862778" y="1879457"/>
                <a:ext cx="90181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2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A9B9A6EA-8644-42FF-8F72-C631F319C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778" y="1879457"/>
                <a:ext cx="901812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18B9738A-A5A9-4675-81F0-EE329077D04C}"/>
                  </a:ext>
                </a:extLst>
              </p:cNvPr>
              <p:cNvSpPr txBox="1"/>
              <p:nvPr/>
            </p:nvSpPr>
            <p:spPr>
              <a:xfrm>
                <a:off x="5778766" y="1914530"/>
                <a:ext cx="90181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18B9738A-A5A9-4675-81F0-EE329077D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766" y="1914530"/>
                <a:ext cx="90181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s igual a 35">
            <a:extLst>
              <a:ext uri="{FF2B5EF4-FFF2-40B4-BE49-F238E27FC236}">
                <a16:creationId xmlns:a16="http://schemas.microsoft.com/office/drawing/2014/main" id="{501C7E2E-E51A-4F5F-B009-27103DF6FBD5}"/>
              </a:ext>
            </a:extLst>
          </p:cNvPr>
          <p:cNvSpPr/>
          <p:nvPr/>
        </p:nvSpPr>
        <p:spPr>
          <a:xfrm>
            <a:off x="5962714" y="1954086"/>
            <a:ext cx="125643" cy="197886"/>
          </a:xfrm>
          <a:prstGeom prst="mathEqual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7" name="Es igual a 36">
            <a:extLst>
              <a:ext uri="{FF2B5EF4-FFF2-40B4-BE49-F238E27FC236}">
                <a16:creationId xmlns:a16="http://schemas.microsoft.com/office/drawing/2014/main" id="{7A844A19-B2FC-4057-A2FB-41E01DDC4FCD}"/>
              </a:ext>
            </a:extLst>
          </p:cNvPr>
          <p:cNvSpPr/>
          <p:nvPr/>
        </p:nvSpPr>
        <p:spPr>
          <a:xfrm>
            <a:off x="7682657" y="4157793"/>
            <a:ext cx="125643" cy="197886"/>
          </a:xfrm>
          <a:prstGeom prst="mathEqual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8" name="Es igual a 37">
            <a:extLst>
              <a:ext uri="{FF2B5EF4-FFF2-40B4-BE49-F238E27FC236}">
                <a16:creationId xmlns:a16="http://schemas.microsoft.com/office/drawing/2014/main" id="{C0251BCC-4C16-47CA-A2FE-BCDE6E85DAB6}"/>
              </a:ext>
            </a:extLst>
          </p:cNvPr>
          <p:cNvSpPr/>
          <p:nvPr/>
        </p:nvSpPr>
        <p:spPr>
          <a:xfrm rot="16200000">
            <a:off x="5634020" y="4514335"/>
            <a:ext cx="223580" cy="199188"/>
          </a:xfrm>
          <a:prstGeom prst="mathEqual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E2A6B71B-7B5C-4436-8C8E-F89C1CC68F93}"/>
                  </a:ext>
                </a:extLst>
              </p:cNvPr>
              <p:cNvSpPr txBox="1"/>
              <p:nvPr/>
            </p:nvSpPr>
            <p:spPr>
              <a:xfrm>
                <a:off x="5313684" y="4655219"/>
                <a:ext cx="90181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2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E2A6B71B-7B5C-4436-8C8E-F89C1CC68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684" y="4655219"/>
                <a:ext cx="901812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s igual a 39">
            <a:extLst>
              <a:ext uri="{FF2B5EF4-FFF2-40B4-BE49-F238E27FC236}">
                <a16:creationId xmlns:a16="http://schemas.microsoft.com/office/drawing/2014/main" id="{06AB156B-3974-4FEE-9A9C-29180812B082}"/>
              </a:ext>
            </a:extLst>
          </p:cNvPr>
          <p:cNvSpPr/>
          <p:nvPr/>
        </p:nvSpPr>
        <p:spPr>
          <a:xfrm rot="16200000">
            <a:off x="6546647" y="4510794"/>
            <a:ext cx="223580" cy="199188"/>
          </a:xfrm>
          <a:prstGeom prst="mathEqual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3A08D4F1-5278-4B84-BA21-84F8E6306A0F}"/>
                  </a:ext>
                </a:extLst>
              </p:cNvPr>
              <p:cNvSpPr txBox="1"/>
              <p:nvPr/>
            </p:nvSpPr>
            <p:spPr>
              <a:xfrm>
                <a:off x="6233238" y="4651678"/>
                <a:ext cx="90181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3A08D4F1-5278-4B84-BA21-84F8E6306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238" y="4651678"/>
                <a:ext cx="90181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E3277A6A-8840-4762-9DD2-3D117AEEEC51}"/>
                  </a:ext>
                </a:extLst>
              </p:cNvPr>
              <p:cNvSpPr txBox="1"/>
              <p:nvPr/>
            </p:nvSpPr>
            <p:spPr>
              <a:xfrm>
                <a:off x="7508823" y="4100345"/>
                <a:ext cx="90181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2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E3277A6A-8840-4762-9DD2-3D117AEEE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823" y="4100345"/>
                <a:ext cx="901812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0BF3DB4-A896-4849-972F-F54063E8245E}"/>
                  </a:ext>
                </a:extLst>
              </p:cNvPr>
              <p:cNvSpPr txBox="1"/>
              <p:nvPr/>
            </p:nvSpPr>
            <p:spPr>
              <a:xfrm>
                <a:off x="8376323" y="4114636"/>
                <a:ext cx="90181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0BF3DB4-A896-4849-972F-F54063E82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23" y="4114636"/>
                <a:ext cx="901812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s igual a 43">
            <a:extLst>
              <a:ext uri="{FF2B5EF4-FFF2-40B4-BE49-F238E27FC236}">
                <a16:creationId xmlns:a16="http://schemas.microsoft.com/office/drawing/2014/main" id="{9C2B1031-00ED-4B57-98D6-C2083A926301}"/>
              </a:ext>
            </a:extLst>
          </p:cNvPr>
          <p:cNvSpPr/>
          <p:nvPr/>
        </p:nvSpPr>
        <p:spPr>
          <a:xfrm>
            <a:off x="8497923" y="4154193"/>
            <a:ext cx="125643" cy="197886"/>
          </a:xfrm>
          <a:prstGeom prst="mathEqual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40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9" grpId="0" animBg="1"/>
      <p:bldP spid="32" grpId="0" animBg="1"/>
      <p:bldP spid="36" grpId="0" animBg="1"/>
      <p:bldP spid="37" grpId="0" animBg="1"/>
      <p:bldP spid="38" grpId="0" animBg="1"/>
      <p:bldP spid="40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Tablas estadísticas </a:t>
            </a:r>
            <a:r>
              <a:rPr lang="es-ES" sz="2000" spc="-1" dirty="0">
                <a:solidFill>
                  <a:srgbClr val="5B9BD5"/>
                </a:solidFill>
                <a:latin typeface="Calibri Light"/>
              </a:rPr>
              <a:t>(distribuciones de frecuencias)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stomShape 2"/>
              <p:cNvSpPr/>
              <p:nvPr/>
            </p:nvSpPr>
            <p:spPr>
              <a:xfrm>
                <a:off x="1471492" y="892799"/>
                <a:ext cx="6914348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Ejemplo 2: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sz="12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12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“Valor de las compras en alimentación de un hotel durante el mes de agosto”</a:t>
                </a:r>
              </a:p>
              <a:p>
                <a:endParaRPr lang="es-ES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algn="just">
                  <a:lnSpc>
                    <a:spcPct val="100000"/>
                  </a:lnSpc>
                </a:pPr>
                <a:endParaRPr lang="es-ES" sz="135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13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492" y="892799"/>
                <a:ext cx="6914348" cy="3900873"/>
              </a:xfrm>
              <a:prstGeom prst="rect">
                <a:avLst/>
              </a:prstGeom>
              <a:blipFill>
                <a:blip r:embed="rId3"/>
                <a:stretch>
                  <a:fillRect l="-441" t="-4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40E57CE-2B87-4388-B242-B1D92CDD9432}"/>
              </a:ext>
            </a:extLst>
          </p:cNvPr>
          <p:cNvSpPr txBox="1"/>
          <p:nvPr/>
        </p:nvSpPr>
        <p:spPr>
          <a:xfrm>
            <a:off x="7032031" y="3324832"/>
            <a:ext cx="1478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>
                <a:solidFill>
                  <a:srgbClr val="C00000"/>
                </a:solidFill>
              </a:rPr>
              <a:t>¿Cómo se interpretan los datos del recuadro?</a:t>
            </a:r>
            <a:endParaRPr lang="es-ES" sz="1200" i="1" dirty="0">
              <a:solidFill>
                <a:srgbClr val="C00000"/>
              </a:solidFill>
            </a:endParaRPr>
          </a:p>
        </p:txBody>
      </p:sp>
      <p:sp>
        <p:nvSpPr>
          <p:cNvPr id="8" name="Es igual a 7">
            <a:extLst>
              <a:ext uri="{FF2B5EF4-FFF2-40B4-BE49-F238E27FC236}">
                <a16:creationId xmlns:a16="http://schemas.microsoft.com/office/drawing/2014/main" id="{5DF27B1B-C758-422C-AF4E-C88149F2D92A}"/>
              </a:ext>
            </a:extLst>
          </p:cNvPr>
          <p:cNvSpPr/>
          <p:nvPr/>
        </p:nvSpPr>
        <p:spPr>
          <a:xfrm rot="16200000">
            <a:off x="2790163" y="3137341"/>
            <a:ext cx="223580" cy="199188"/>
          </a:xfrm>
          <a:prstGeom prst="mathEqual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3122800-F362-4DC3-96BA-F9519715198D}"/>
                  </a:ext>
                </a:extLst>
              </p:cNvPr>
              <p:cNvSpPr txBox="1"/>
              <p:nvPr/>
            </p:nvSpPr>
            <p:spPr>
              <a:xfrm>
                <a:off x="2403915" y="3389871"/>
                <a:ext cx="99607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2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200" i="1" dirty="0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3122800-F362-4DC3-96BA-F95197151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915" y="3389871"/>
                <a:ext cx="99607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s igual a 9">
            <a:extLst>
              <a:ext uri="{FF2B5EF4-FFF2-40B4-BE49-F238E27FC236}">
                <a16:creationId xmlns:a16="http://schemas.microsoft.com/office/drawing/2014/main" id="{06F48D68-437A-43A2-9FA9-6C59357547AC}"/>
              </a:ext>
            </a:extLst>
          </p:cNvPr>
          <p:cNvSpPr/>
          <p:nvPr/>
        </p:nvSpPr>
        <p:spPr>
          <a:xfrm rot="16200000">
            <a:off x="3915876" y="3127693"/>
            <a:ext cx="223580" cy="199187"/>
          </a:xfrm>
          <a:prstGeom prst="mathEqual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B345FAB-EE1C-4CFB-AE95-81F9302048D8}"/>
              </a:ext>
            </a:extLst>
          </p:cNvPr>
          <p:cNvSpPr txBox="1"/>
          <p:nvPr/>
        </p:nvSpPr>
        <p:spPr>
          <a:xfrm>
            <a:off x="3649660" y="3407730"/>
            <a:ext cx="7516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buNone/>
            </a:pPr>
            <a:r>
              <a:rPr lang="es-ES" sz="12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a 11">
                <a:extLst>
                  <a:ext uri="{FF2B5EF4-FFF2-40B4-BE49-F238E27FC236}">
                    <a16:creationId xmlns:a16="http://schemas.microsoft.com/office/drawing/2014/main" id="{B98D7350-8869-4369-8228-C2521310F1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2642960"/>
                  </p:ext>
                </p:extLst>
              </p:nvPr>
            </p:nvGraphicFramePr>
            <p:xfrm>
              <a:off x="1572552" y="1624353"/>
              <a:ext cx="6511070" cy="132075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70546">
                      <a:extLst>
                        <a:ext uri="{9D8B030D-6E8A-4147-A177-3AD203B41FA5}">
                          <a16:colId xmlns:a16="http://schemas.microsoft.com/office/drawing/2014/main" val="2029533426"/>
                        </a:ext>
                      </a:extLst>
                    </a:gridCol>
                    <a:gridCol w="640081">
                      <a:extLst>
                        <a:ext uri="{9D8B030D-6E8A-4147-A177-3AD203B41FA5}">
                          <a16:colId xmlns:a16="http://schemas.microsoft.com/office/drawing/2014/main" val="1241991209"/>
                        </a:ext>
                      </a:extLst>
                    </a:gridCol>
                    <a:gridCol w="1542762">
                      <a:extLst>
                        <a:ext uri="{9D8B030D-6E8A-4147-A177-3AD203B41FA5}">
                          <a16:colId xmlns:a16="http://schemas.microsoft.com/office/drawing/2014/main" val="901653617"/>
                        </a:ext>
                      </a:extLst>
                    </a:gridCol>
                    <a:gridCol w="1760964">
                      <a:extLst>
                        <a:ext uri="{9D8B030D-6E8A-4147-A177-3AD203B41FA5}">
                          <a16:colId xmlns:a16="http://schemas.microsoft.com/office/drawing/2014/main" val="2843297492"/>
                        </a:ext>
                      </a:extLst>
                    </a:gridCol>
                    <a:gridCol w="1596717">
                      <a:extLst>
                        <a:ext uri="{9D8B030D-6E8A-4147-A177-3AD203B41FA5}">
                          <a16:colId xmlns:a16="http://schemas.microsoft.com/office/drawing/2014/main" val="3373859498"/>
                        </a:ext>
                      </a:extLst>
                    </a:gridCol>
                  </a:tblGrid>
                  <a:tr h="36653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Gasto (€·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s-ES" sz="100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0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s-ES" sz="10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es-ES" sz="1000" dirty="0">
                              <a:effectLst/>
                            </a:rPr>
                            <a:t>)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800" b="1" i="1" dirty="0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s-ES" sz="8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  </a:t>
                          </a:r>
                          <a:r>
                            <a:rPr lang="es-ES" sz="1000" dirty="0" err="1">
                              <a:effectLst/>
                            </a:rPr>
                            <a:t>nº</a:t>
                          </a:r>
                          <a:r>
                            <a:rPr lang="es-ES" sz="1000" dirty="0">
                              <a:effectLst/>
                            </a:rPr>
                            <a:t> días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800" b="1" i="1" dirty="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s-ES" sz="8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8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u="sng" dirty="0">
                              <a:effectLst/>
                            </a:rPr>
                            <a:t>Frecuencia relativa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800" b="1" i="1" dirty="0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s-ES" sz="8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u="sng" dirty="0">
                              <a:effectLst/>
                            </a:rPr>
                            <a:t>Frecuencia absoluta acumulada </a:t>
                          </a:r>
                          <a14:m>
                            <m:oMath xmlns:m="http://schemas.openxmlformats.org/officeDocument/2006/math">
                              <m:r>
                                <a:rPr lang="es-ES" sz="800" b="1" i="1" dirty="0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s-ES" sz="800" b="1" i="1" baseline="-25000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u="sng" dirty="0">
                              <a:effectLst/>
                            </a:rPr>
                            <a:t>Frecuencia relativa acumulada </a:t>
                          </a:r>
                          <a14:m>
                            <m:oMath xmlns:m="http://schemas.openxmlformats.org/officeDocument/2006/math">
                              <m:r>
                                <a:rPr lang="es-ES" sz="800" b="1" i="1" dirty="0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s-ES" sz="800" b="1" i="1" baseline="-25000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endParaRPr lang="es-ES" sz="8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69126645"/>
                      </a:ext>
                    </a:extLst>
                  </a:tr>
                  <a:tr h="1908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[0, 1.6)</a:t>
                          </a:r>
                          <a:endParaRPr lang="es-ES" sz="8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8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0.2667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8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0.2667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5656088"/>
                      </a:ext>
                    </a:extLst>
                  </a:tr>
                  <a:tr h="1908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[1.6, 3.2)</a:t>
                          </a:r>
                          <a:endParaRPr lang="es-ES" sz="8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13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0.4333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21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0.7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8746959"/>
                      </a:ext>
                    </a:extLst>
                  </a:tr>
                  <a:tr h="1908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</a:rPr>
                            <a:t>[3.2, 4.8)</a:t>
                          </a:r>
                          <a:endParaRPr lang="es-ES" sz="8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6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0.2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27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0.9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6384131"/>
                      </a:ext>
                    </a:extLst>
                  </a:tr>
                  <a:tr h="1908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[4.8, 6.4)</a:t>
                          </a:r>
                          <a:endParaRPr lang="es-ES" sz="8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0.0333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28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0.9333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46709073"/>
                      </a:ext>
                    </a:extLst>
                  </a:tr>
                  <a:tr h="1908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[6.4, 8.0)</a:t>
                          </a:r>
                          <a:endParaRPr lang="es-ES" sz="8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0.0667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1" dirty="0">
                              <a:effectLst/>
                            </a:rPr>
                            <a:t>30</a:t>
                          </a:r>
                          <a:endParaRPr lang="es-ES" sz="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1" dirty="0">
                              <a:effectLst/>
                            </a:rPr>
                            <a:t>1</a:t>
                          </a:r>
                          <a:endParaRPr lang="es-ES" sz="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103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a 11">
                <a:extLst>
                  <a:ext uri="{FF2B5EF4-FFF2-40B4-BE49-F238E27FC236}">
                    <a16:creationId xmlns:a16="http://schemas.microsoft.com/office/drawing/2014/main" id="{B98D7350-8869-4369-8228-C2521310F1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2642960"/>
                  </p:ext>
                </p:extLst>
              </p:nvPr>
            </p:nvGraphicFramePr>
            <p:xfrm>
              <a:off x="1572552" y="1624353"/>
              <a:ext cx="6511070" cy="132075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70546">
                      <a:extLst>
                        <a:ext uri="{9D8B030D-6E8A-4147-A177-3AD203B41FA5}">
                          <a16:colId xmlns:a16="http://schemas.microsoft.com/office/drawing/2014/main" val="2029533426"/>
                        </a:ext>
                      </a:extLst>
                    </a:gridCol>
                    <a:gridCol w="640081">
                      <a:extLst>
                        <a:ext uri="{9D8B030D-6E8A-4147-A177-3AD203B41FA5}">
                          <a16:colId xmlns:a16="http://schemas.microsoft.com/office/drawing/2014/main" val="1241991209"/>
                        </a:ext>
                      </a:extLst>
                    </a:gridCol>
                    <a:gridCol w="1542762">
                      <a:extLst>
                        <a:ext uri="{9D8B030D-6E8A-4147-A177-3AD203B41FA5}">
                          <a16:colId xmlns:a16="http://schemas.microsoft.com/office/drawing/2014/main" val="901653617"/>
                        </a:ext>
                      </a:extLst>
                    </a:gridCol>
                    <a:gridCol w="1760964">
                      <a:extLst>
                        <a:ext uri="{9D8B030D-6E8A-4147-A177-3AD203B41FA5}">
                          <a16:colId xmlns:a16="http://schemas.microsoft.com/office/drawing/2014/main" val="2843297492"/>
                        </a:ext>
                      </a:extLst>
                    </a:gridCol>
                    <a:gridCol w="1596717">
                      <a:extLst>
                        <a:ext uri="{9D8B030D-6E8A-4147-A177-3AD203B41FA5}">
                          <a16:colId xmlns:a16="http://schemas.microsoft.com/office/drawing/2014/main" val="3373859498"/>
                        </a:ext>
                      </a:extLst>
                    </a:gridCol>
                  </a:tblGrid>
                  <a:tr h="366533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629" t="-11667" r="-575472" b="-2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0943" t="-11667" r="-763208" b="-2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05138" t="-11667" r="-219763" b="-2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78966" t="-11667" r="-91724" b="-2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308779" t="-11667" r="-1527" b="-27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126645"/>
                      </a:ext>
                    </a:extLst>
                  </a:tr>
                  <a:tr h="1908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[0, 1.6)</a:t>
                          </a:r>
                          <a:endParaRPr lang="es-ES" sz="8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8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0.2667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8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0.2667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5656088"/>
                      </a:ext>
                    </a:extLst>
                  </a:tr>
                  <a:tr h="1908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[1.6, 3.2)</a:t>
                          </a:r>
                          <a:endParaRPr lang="es-ES" sz="8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13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0.4333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21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0.7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8746959"/>
                      </a:ext>
                    </a:extLst>
                  </a:tr>
                  <a:tr h="1908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>
                              <a:effectLst/>
                            </a:rPr>
                            <a:t>[3.2, 4.8)</a:t>
                          </a:r>
                          <a:endParaRPr lang="es-ES" sz="8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6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0.2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27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0.9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6384131"/>
                      </a:ext>
                    </a:extLst>
                  </a:tr>
                  <a:tr h="1908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[4.8, 6.4)</a:t>
                          </a:r>
                          <a:endParaRPr lang="es-ES" sz="8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0.0333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28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0.9333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46709073"/>
                      </a:ext>
                    </a:extLst>
                  </a:tr>
                  <a:tr h="1908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[6.4, 8.0)</a:t>
                          </a:r>
                          <a:endParaRPr lang="es-ES" sz="8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0.0667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1" dirty="0">
                              <a:effectLst/>
                            </a:rPr>
                            <a:t>30</a:t>
                          </a:r>
                          <a:endParaRPr lang="es-ES" sz="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1" dirty="0">
                              <a:effectLst/>
                            </a:rPr>
                            <a:t>1</a:t>
                          </a:r>
                          <a:endParaRPr lang="es-ES" sz="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103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0CCF3C04-8632-4953-8EDD-89B34D24BEF1}"/>
              </a:ext>
            </a:extLst>
          </p:cNvPr>
          <p:cNvSpPr txBox="1"/>
          <p:nvPr/>
        </p:nvSpPr>
        <p:spPr>
          <a:xfrm>
            <a:off x="1471492" y="2352408"/>
            <a:ext cx="6644423" cy="20005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s-ES" sz="700" dirty="0"/>
          </a:p>
        </p:txBody>
      </p:sp>
    </p:spTree>
    <p:extLst>
      <p:ext uri="{BB962C8B-B14F-4D97-AF65-F5344CB8AC3E}">
        <p14:creationId xmlns:p14="http://schemas.microsoft.com/office/powerpoint/2010/main" val="1841458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Gráficas estadísticas </a:t>
            </a:r>
            <a:r>
              <a:rPr lang="es-ES" sz="2000" spc="-1" dirty="0">
                <a:solidFill>
                  <a:srgbClr val="5B9BD5"/>
                </a:solidFill>
                <a:latin typeface="Calibri Light"/>
              </a:rPr>
              <a:t>(visualización de datos)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776240" y="892799"/>
            <a:ext cx="6609600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s-ES" sz="1350" b="0" strike="noStrike" spc="-1" dirty="0">
              <a:latin typeface="Arial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88720" y="1045199"/>
                <a:ext cx="7049520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Diagrama de barras: </a:t>
                </a:r>
                <a:r>
                  <a:rPr lang="es-ES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 representar las frecuencias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6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lang="es-ES" sz="11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720" y="1045199"/>
                <a:ext cx="7049520" cy="3900873"/>
              </a:xfrm>
              <a:prstGeom prst="rect">
                <a:avLst/>
              </a:prstGeom>
              <a:blipFill>
                <a:blip r:embed="rId4"/>
                <a:stretch>
                  <a:fillRect l="-778" t="-7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4E53A368-D5AA-4C1D-9C98-25AD0D6CA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520" y="1635627"/>
            <a:ext cx="3334212" cy="272001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20779DF-E373-4F41-9F4D-F5ABE8269F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1040" y="2358159"/>
            <a:ext cx="3650808" cy="243090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6C2E00F-0C99-49E7-A098-FDBACD9D8F8C}"/>
              </a:ext>
            </a:extLst>
          </p:cNvPr>
          <p:cNvSpPr txBox="1"/>
          <p:nvPr/>
        </p:nvSpPr>
        <p:spPr>
          <a:xfrm>
            <a:off x="5829898" y="1696935"/>
            <a:ext cx="2153092" cy="390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SOLO variables categóricas</a:t>
            </a:r>
          </a:p>
        </p:txBody>
      </p:sp>
    </p:spTree>
    <p:extLst>
      <p:ext uri="{BB962C8B-B14F-4D97-AF65-F5344CB8AC3E}">
        <p14:creationId xmlns:p14="http://schemas.microsoft.com/office/powerpoint/2010/main" val="386898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Gráficas estadísticas </a:t>
            </a:r>
            <a:r>
              <a:rPr lang="es-ES" sz="2000" spc="-1" dirty="0">
                <a:solidFill>
                  <a:srgbClr val="5B9BD5"/>
                </a:solidFill>
                <a:latin typeface="Calibri Light"/>
              </a:rPr>
              <a:t>(visualización de datos)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776240" y="892799"/>
            <a:ext cx="6609600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s-ES" sz="1350" b="0" strike="noStrike" spc="-1" dirty="0">
              <a:latin typeface="Arial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88720" y="1038272"/>
                <a:ext cx="7049520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Histograma: </a:t>
                </a:r>
                <a:r>
                  <a:rPr lang="es-ES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 representar las frecuencias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6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lang="es-ES" sz="11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720" y="1038272"/>
                <a:ext cx="7049520" cy="3900873"/>
              </a:xfrm>
              <a:prstGeom prst="rect">
                <a:avLst/>
              </a:prstGeom>
              <a:blipFill>
                <a:blip r:embed="rId4"/>
                <a:stretch>
                  <a:fillRect l="-778" t="-7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86C2E00F-0C99-49E7-A098-FDBACD9D8F8C}"/>
              </a:ext>
            </a:extLst>
          </p:cNvPr>
          <p:cNvSpPr txBox="1"/>
          <p:nvPr/>
        </p:nvSpPr>
        <p:spPr>
          <a:xfrm>
            <a:off x="5829898" y="1696935"/>
            <a:ext cx="2153092" cy="390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SOLO variables continuas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8042592-EE0E-4C21-94A5-06404E1B1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040" y="2459526"/>
            <a:ext cx="3713707" cy="11705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9E3811F-A9FB-4791-9D13-3893F74B13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3840" y="1977202"/>
            <a:ext cx="3152468" cy="257175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BFC76D4-AAC6-4D42-A539-BAFDA6E0A514}"/>
              </a:ext>
            </a:extLst>
          </p:cNvPr>
          <p:cNvSpPr txBox="1"/>
          <p:nvPr/>
        </p:nvSpPr>
        <p:spPr>
          <a:xfrm>
            <a:off x="5138739" y="4025732"/>
            <a:ext cx="36560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Observamos que agrupa por intervalos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2C9BF3ED-653F-4E88-9C49-ECC75BA53D30}"/>
              </a:ext>
            </a:extLst>
          </p:cNvPr>
          <p:cNvSpPr/>
          <p:nvPr/>
        </p:nvSpPr>
        <p:spPr>
          <a:xfrm flipH="1">
            <a:off x="4701906" y="4030824"/>
            <a:ext cx="453537" cy="333462"/>
          </a:xfrm>
          <a:prstGeom prst="righ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012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Gráficas estadísticas </a:t>
            </a:r>
            <a:r>
              <a:rPr lang="es-ES" sz="2000" spc="-1" dirty="0">
                <a:solidFill>
                  <a:srgbClr val="5B9BD5"/>
                </a:solidFill>
                <a:latin typeface="Calibri Light"/>
              </a:rPr>
              <a:t>(visualización de datos)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776240" y="892799"/>
            <a:ext cx="6609600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s-ES" sz="1350" b="0" strike="noStrike" spc="-1" dirty="0">
              <a:latin typeface="Arial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88720" y="1052126"/>
                <a:ext cx="7447462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Diagrama de frecuencias acumuladas: </a:t>
                </a:r>
                <a14:m>
                  <m:oMath xmlns:m="http://schemas.openxmlformats.org/officeDocument/2006/math">
                    <m:r>
                      <a:rPr lang="es-ES" sz="16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ES" sz="16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s-ES" sz="1600" dirty="0"/>
                  <a:t> </a:t>
                </a:r>
                <a14:m>
                  <m:oMath xmlns:m="http://schemas.openxmlformats.org/officeDocument/2006/math">
                    <m:r>
                      <a:rPr lang="es-ES" sz="16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16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lang="es-ES" sz="11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720" y="1052126"/>
                <a:ext cx="7447462" cy="3900873"/>
              </a:xfrm>
              <a:prstGeom prst="rect">
                <a:avLst/>
              </a:prstGeom>
              <a:blipFill>
                <a:blip r:embed="rId4"/>
                <a:stretch>
                  <a:fillRect l="-736" t="-9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86C2E00F-0C99-49E7-A098-FDBACD9D8F8C}"/>
              </a:ext>
            </a:extLst>
          </p:cNvPr>
          <p:cNvSpPr txBox="1"/>
          <p:nvPr/>
        </p:nvSpPr>
        <p:spPr>
          <a:xfrm>
            <a:off x="5829898" y="1696935"/>
            <a:ext cx="2153092" cy="390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SOLO variables continuas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F5E424A-133B-4645-AF70-BF28FC51B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489" y="1733303"/>
            <a:ext cx="3152400" cy="260459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871B29C-DB2D-4264-8040-1754B09A65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8289" y="2370790"/>
            <a:ext cx="3816723" cy="213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93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Gráficas estadísticas </a:t>
            </a:r>
            <a:r>
              <a:rPr lang="es-ES" sz="2000" spc="-1" dirty="0">
                <a:solidFill>
                  <a:srgbClr val="5B9BD5"/>
                </a:solidFill>
                <a:latin typeface="Calibri Light"/>
              </a:rPr>
              <a:t>(visualización de datos)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776240" y="892799"/>
            <a:ext cx="6609600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s-ES" sz="1350" b="0" strike="noStrike" spc="-1" dirty="0">
              <a:latin typeface="Arial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88720" y="1045199"/>
                <a:ext cx="7405898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Diagrama de sectores: </a:t>
                </a:r>
                <a14:m>
                  <m:oMath xmlns:m="http://schemas.openxmlformats.org/officeDocument/2006/math">
                    <m:r>
                      <a:rPr lang="es-ES" sz="16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16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lang="es-ES" sz="11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720" y="1045199"/>
                <a:ext cx="7405898" cy="3900873"/>
              </a:xfrm>
              <a:prstGeom prst="rect">
                <a:avLst/>
              </a:prstGeom>
              <a:blipFill>
                <a:blip r:embed="rId4"/>
                <a:stretch>
                  <a:fillRect l="-741" t="-7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86C2E00F-0C99-49E7-A098-FDBACD9D8F8C}"/>
              </a:ext>
            </a:extLst>
          </p:cNvPr>
          <p:cNvSpPr txBox="1"/>
          <p:nvPr/>
        </p:nvSpPr>
        <p:spPr>
          <a:xfrm>
            <a:off x="5829898" y="1696935"/>
            <a:ext cx="2153092" cy="390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SOLO variables categóricas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D53FA52-ECAD-4D6E-AF2E-EFAEAF568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468" y="1859169"/>
            <a:ext cx="2742416" cy="232725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30F15F1-1698-4754-A24F-4DD1E93AD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2118" y="2321726"/>
            <a:ext cx="4001021" cy="106629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96FFAB1-AC38-43BD-B9F2-C1835DC5C0D3}"/>
              </a:ext>
            </a:extLst>
          </p:cNvPr>
          <p:cNvSpPr txBox="1"/>
          <p:nvPr/>
        </p:nvSpPr>
        <p:spPr>
          <a:xfrm>
            <a:off x="5707838" y="4387552"/>
            <a:ext cx="30449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1" dirty="0">
                <a:solidFill>
                  <a:schemeClr val="accent1"/>
                </a:solidFill>
              </a:rPr>
              <a:t>https://r-coder.com/grafico-sectores-r/</a:t>
            </a:r>
          </a:p>
        </p:txBody>
      </p:sp>
    </p:spTree>
    <p:extLst>
      <p:ext uri="{BB962C8B-B14F-4D97-AF65-F5344CB8AC3E}">
        <p14:creationId xmlns:p14="http://schemas.microsoft.com/office/powerpoint/2010/main" val="3044720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Análisis de datos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776240" y="892799"/>
            <a:ext cx="6609600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s-ES" sz="1350" b="0" strike="noStrike" spc="-1" dirty="0">
              <a:latin typeface="Arial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p:sp>
        <p:nvSpPr>
          <p:cNvPr id="14" name="CustomShape 2">
            <a:extLst>
              <a:ext uri="{FF2B5EF4-FFF2-40B4-BE49-F238E27FC236}">
                <a16:creationId xmlns:a16="http://schemas.microsoft.com/office/drawing/2014/main" id="{1715F47E-F7A1-46A2-BE08-E9A81E616C2B}"/>
              </a:ext>
            </a:extLst>
          </p:cNvPr>
          <p:cNvSpPr/>
          <p:nvPr/>
        </p:nvSpPr>
        <p:spPr>
          <a:xfrm>
            <a:off x="1433945" y="1045199"/>
            <a:ext cx="7391815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2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Medidas de posición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Centrales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Media aritmética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Media geométrica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Media armónica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Mediana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Moda</a:t>
            </a:r>
          </a:p>
          <a:p>
            <a:pPr marL="800100" lvl="1" indent="-342900">
              <a:lnSpc>
                <a:spcPct val="150000"/>
              </a:lnSpc>
              <a:buAutoNum type="romanU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No centrales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Cuartiles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Deciles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Percentiles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s-E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Medidas de dispersión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Varianza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Desviación típica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Coeficiente de variación de Pearson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Medidas de asimetría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Coeficiente de asimetría de Pearson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Coeficiente de asimetría de Bowley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Coeficiente de asimetría de Fisher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Medidas de kurtosis o apuntamiento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Coeficiente de apuntamiento de Fisher		</a:t>
            </a:r>
            <a:endParaRPr lang="es-ES" sz="11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02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757880" y="1268640"/>
            <a:ext cx="6861960" cy="325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indent="0">
              <a:lnSpc>
                <a:spcPct val="150000"/>
              </a:lnSpc>
              <a:buNone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TEMA 1: Estadística descriptiva.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Conceptos fundamentales.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Tablas estadísticas.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Gráficas estadísticas (visualización de datos).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Análisis de los datos.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romanU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Medidas de posición.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romanU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Medidas de variabilidad.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romanU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Medidas de simetría.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romanU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Medidas de apuntamiento.</a:t>
            </a:r>
          </a:p>
          <a:p>
            <a:pPr algn="just"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806953" y="242371"/>
            <a:ext cx="7130121" cy="5010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b="0" strike="noStrike" spc="-1" dirty="0">
                <a:solidFill>
                  <a:srgbClr val="5B9BD5"/>
                </a:solidFill>
                <a:latin typeface="Calibri Light"/>
              </a:rPr>
              <a:t>Temario</a:t>
            </a:r>
            <a:endParaRPr lang="es-ES" sz="36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A467DDD-FA74-4FCA-AD4C-E5A0BA11D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Medidas de posición central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88720" y="1045199"/>
                <a:ext cx="7337040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La </a:t>
                </a:r>
                <a:r>
                  <a:rPr lang="es-ES" sz="1600" b="1" u="sng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Media aritmética</a:t>
                </a:r>
                <a:r>
                  <a:rPr lang="es-E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de una serie de observaciones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se define como el promedio de los valores de la muestra</a:t>
                </a:r>
                <a:endParaRPr lang="es-E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ES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Si los datos están agrupados, y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son las marcas de clase (puntos medios de los intervalos), la media aritmética es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·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lang="es-ES" sz="11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720" y="1045199"/>
                <a:ext cx="7337040" cy="3900873"/>
              </a:xfrm>
              <a:prstGeom prst="rect">
                <a:avLst/>
              </a:prstGeom>
              <a:blipFill>
                <a:blip r:embed="rId4"/>
                <a:stretch>
                  <a:fillRect l="-498" t="-313" r="-4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78D6A97-165A-4775-9E9B-4CADA2760B05}"/>
              </a:ext>
            </a:extLst>
          </p:cNvPr>
          <p:cNvSpPr/>
          <p:nvPr/>
        </p:nvSpPr>
        <p:spPr>
          <a:xfrm>
            <a:off x="2394767" y="4346538"/>
            <a:ext cx="5812465" cy="4894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Ventaja: en su cálculo intervienen todos los valores</a:t>
            </a:r>
          </a:p>
          <a:p>
            <a:pPr algn="ctr"/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Inconveniente: se ve muy afectada por los valores extremos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A1E3132-EB2B-4B3C-91CE-1495E1667ED4}"/>
              </a:ext>
            </a:extLst>
          </p:cNvPr>
          <p:cNvSpPr txBox="1"/>
          <p:nvPr/>
        </p:nvSpPr>
        <p:spPr>
          <a:xfrm>
            <a:off x="7087743" y="1744420"/>
            <a:ext cx="22119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 algn="ctr">
              <a:defRPr sz="1100">
                <a:latin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A partir de </a:t>
            </a:r>
          </a:p>
          <a:p>
            <a:r>
              <a:rPr lang="es-ES" dirty="0"/>
              <a:t>la muestra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F19D3C6-C3B1-4520-948B-E9F67C8159BF}"/>
              </a:ext>
            </a:extLst>
          </p:cNvPr>
          <p:cNvSpPr txBox="1"/>
          <p:nvPr/>
        </p:nvSpPr>
        <p:spPr>
          <a:xfrm>
            <a:off x="7250912" y="3307227"/>
            <a:ext cx="20144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A partir de la </a:t>
            </a:r>
          </a:p>
          <a:p>
            <a:pPr algn="ctr"/>
            <a:r>
              <a:rPr lang="es-E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tabla de frecuencias</a:t>
            </a:r>
            <a:endParaRPr lang="es-ES" dirty="0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59C21144-D12B-4F18-AD61-E1907E49C1B8}"/>
              </a:ext>
            </a:extLst>
          </p:cNvPr>
          <p:cNvSpPr/>
          <p:nvPr/>
        </p:nvSpPr>
        <p:spPr>
          <a:xfrm flipH="1">
            <a:off x="6914307" y="1781837"/>
            <a:ext cx="469346" cy="356052"/>
          </a:xfrm>
          <a:prstGeom prst="righ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411C22FA-C8EE-48C7-AC9F-A9C0E94E83E6}"/>
              </a:ext>
            </a:extLst>
          </p:cNvPr>
          <p:cNvSpPr/>
          <p:nvPr/>
        </p:nvSpPr>
        <p:spPr>
          <a:xfrm flipH="1">
            <a:off x="6912364" y="3335187"/>
            <a:ext cx="469346" cy="356052"/>
          </a:xfrm>
          <a:prstGeom prst="righ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367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Medidas de posición central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La </a:t>
                </a:r>
                <a:r>
                  <a:rPr lang="es-ES" sz="1600" b="1" u="sng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Media geométrica</a:t>
                </a:r>
                <a:r>
                  <a:rPr lang="es-E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de una serie de observaciones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se define como la raíz n-</a:t>
                </a:r>
                <a:r>
                  <a:rPr lang="es-ES" sz="16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ésima</a:t>
                </a:r>
                <a:r>
                  <a:rPr lang="es-E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del producto de los valores de la variable elevados a sus correspondientes frecuencias</a:t>
                </a:r>
                <a:endParaRPr lang="es-E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nary>
                            <m:naryPr>
                              <m:chr m:val="∏"/>
                              <m:limLoc m:val="undOvr"/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rad>
                      <m:r>
                        <a:rPr lang="es-ES" sz="1600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nary>
                            <m:naryPr>
                              <m:chr m:val="∏"/>
                              <m:limLoc m:val="undOvr"/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E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16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lang="es-E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ES" sz="16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s-ES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endParaRPr lang="es-ES" sz="1400" i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s-ES" sz="12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 utiliza para promediar variables que presentan variaciones acumulativas como porcentajes, tasas, índices…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s-ES" sz="12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 es aplicable cuando algún valor es nulo o negativo.</a:t>
                </a:r>
              </a:p>
              <a:p>
                <a:pPr algn="just"/>
                <a:endParaRPr lang="es-ES" sz="12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r>
                  <a:rPr lang="es-ES" sz="1200" b="1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Ejemplo</a:t>
                </a:r>
                <a:r>
                  <a:rPr lang="es-ES" sz="11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El nivel de ahorro de una persona durante los dos primeros años es del 10% y el tercer año es del 20%, el cuarto año sólo logra un 15% y los tres siguientes, un 17%. Calcular la tasa de ahorro promedio en estos años.</a:t>
                </a:r>
              </a:p>
              <a:p>
                <a:pPr algn="just"/>
                <a:r>
                  <a:rPr lang="es-ES" sz="11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s-MX" sz="12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es-ES" sz="12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s-ES" sz="1200" i="1">
                            <a:latin typeface="Cambria Math" panose="02040503050406030204" pitchFamily="18" charset="0"/>
                          </a:rPr>
                          <m:t>7</m:t>
                        </m:r>
                      </m:deg>
                      <m:e>
                        <m:sSup>
                          <m:sSupPr>
                            <m:ctrlPr>
                              <a:rPr lang="es-E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2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s-E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1200" i="1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s-E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200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  <m:sup>
                            <m:r>
                              <a:rPr lang="es-E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s-E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2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  <m:sup>
                            <m:r>
                              <a:rPr lang="es-E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s-ES" sz="1200" i="1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s-E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200" i="1">
                                <a:latin typeface="Cambria Math" panose="02040503050406030204" pitchFamily="18" charset="0"/>
                              </a:rPr>
                              <m:t>17</m:t>
                            </m:r>
                          </m:e>
                          <m:sup>
                            <m:r>
                              <a:rPr lang="es-ES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rad>
                  </m:oMath>
                </a14:m>
                <a:r>
                  <a:rPr lang="es-ES" sz="1200" dirty="0"/>
                  <a:t> =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14.687%</m:t>
                    </m:r>
                  </m:oMath>
                </a14:m>
                <a:r>
                  <a:rPr lang="es-ES" sz="1200" dirty="0"/>
                  <a:t> de ahorro promedio</a:t>
                </a:r>
                <a:endParaRPr lang="es-E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lang="es-ES" sz="11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blipFill>
                <a:blip r:embed="rId4"/>
                <a:stretch>
                  <a:fillRect l="-487" t="-3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732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Medidas de posición central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La </a:t>
                </a:r>
                <a:r>
                  <a:rPr lang="es-ES" sz="1600" b="1" u="sng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Media armónica</a:t>
                </a:r>
                <a:r>
                  <a:rPr lang="es-E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de una serie de observaciones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s-ES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 utiliza para promediar rendimientos, velocidades, productividades… variables que se expresan en términos relativos</a:t>
                </a:r>
                <a:endParaRPr lang="es-E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s-E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16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  <m:r>
                        <a:rPr lang="es-E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s-E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ES" sz="16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16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es-ES" dirty="0"/>
              </a:p>
              <a:p>
                <a:pPr algn="just"/>
                <a:endParaRPr lang="es-ES" sz="14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s-ES" sz="14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r>
                  <a:rPr lang="es-ES" sz="1100" b="1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Ejemplo</a:t>
                </a:r>
                <a:r>
                  <a:rPr lang="es-ES" sz="11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Cuatro fincas han producido 100, 120, 150 y 200 Qm con unos rendimientos de trigo de 10, 15, 12 y 18 Qm/Ha. Obtener el rendimiento medio.</a:t>
                </a:r>
              </a:p>
              <a:p>
                <a:endParaRPr lang="es-E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ES" sz="1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570</m:t>
                        </m:r>
                      </m:num>
                      <m:den>
                        <m:f>
                          <m:f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100</m:t>
                            </m:r>
                          </m:num>
                          <m:den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120</m:t>
                            </m:r>
                          </m:num>
                          <m:den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150</m:t>
                            </m:r>
                          </m:num>
                          <m:den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200</m:t>
                            </m:r>
                          </m:num>
                          <m:den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18</m:t>
                            </m:r>
                          </m:den>
                        </m:f>
                      </m:den>
                    </m:f>
                    <m:r>
                      <a:rPr lang="es-ES" sz="1400" i="1">
                        <a:latin typeface="Cambria Math" panose="02040503050406030204" pitchFamily="18" charset="0"/>
                      </a:rPr>
                      <m:t>=13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ES" sz="1400" i="1">
                        <a:latin typeface="Cambria Math" panose="02040503050406030204" pitchFamily="18" charset="0"/>
                      </a:rPr>
                      <m:t>698</m:t>
                    </m:r>
                  </m:oMath>
                </a14:m>
                <a:r>
                  <a:rPr lang="es-ES" sz="1400" dirty="0"/>
                  <a:t> Qm/Ha</a:t>
                </a: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lang="es-ES" sz="11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blipFill>
                <a:blip r:embed="rId4"/>
                <a:stretch>
                  <a:fillRect l="-487" t="-3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802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Medidas de posición central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Ejemplo 1:</a:t>
                </a:r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“El número de encestes diarios de un jugador en un torneo en un mes”</a:t>
                </a: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lang="es-ES" sz="11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blipFill>
                <a:blip r:embed="rId4"/>
                <a:stretch>
                  <a:fillRect l="-487" t="-4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a 4">
                <a:extLst>
                  <a:ext uri="{FF2B5EF4-FFF2-40B4-BE49-F238E27FC236}">
                    <a16:creationId xmlns:a16="http://schemas.microsoft.com/office/drawing/2014/main" id="{5AF323BC-98D9-418F-AB0A-73A68EB9A5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818957"/>
                  </p:ext>
                </p:extLst>
              </p:nvPr>
            </p:nvGraphicFramePr>
            <p:xfrm>
              <a:off x="1960434" y="1537962"/>
              <a:ext cx="6021213" cy="171606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7528">
                      <a:extLst>
                        <a:ext uri="{9D8B030D-6E8A-4147-A177-3AD203B41FA5}">
                          <a16:colId xmlns:a16="http://schemas.microsoft.com/office/drawing/2014/main" val="2029533426"/>
                        </a:ext>
                      </a:extLst>
                    </a:gridCol>
                    <a:gridCol w="591924">
                      <a:extLst>
                        <a:ext uri="{9D8B030D-6E8A-4147-A177-3AD203B41FA5}">
                          <a16:colId xmlns:a16="http://schemas.microsoft.com/office/drawing/2014/main" val="1241991209"/>
                        </a:ext>
                      </a:extLst>
                    </a:gridCol>
                    <a:gridCol w="1426693">
                      <a:extLst>
                        <a:ext uri="{9D8B030D-6E8A-4147-A177-3AD203B41FA5}">
                          <a16:colId xmlns:a16="http://schemas.microsoft.com/office/drawing/2014/main" val="901653617"/>
                        </a:ext>
                      </a:extLst>
                    </a:gridCol>
                    <a:gridCol w="1628479">
                      <a:extLst>
                        <a:ext uri="{9D8B030D-6E8A-4147-A177-3AD203B41FA5}">
                          <a16:colId xmlns:a16="http://schemas.microsoft.com/office/drawing/2014/main" val="2843297492"/>
                        </a:ext>
                      </a:extLst>
                    </a:gridCol>
                    <a:gridCol w="1476589">
                      <a:extLst>
                        <a:ext uri="{9D8B030D-6E8A-4147-A177-3AD203B41FA5}">
                          <a16:colId xmlns:a16="http://schemas.microsoft.com/office/drawing/2014/main" val="3373859498"/>
                        </a:ext>
                      </a:extLst>
                    </a:gridCol>
                  </a:tblGrid>
                  <a:tr h="2181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69126645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1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4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0.1333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4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0.1333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5656088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2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9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0.3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13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0.4333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8746959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3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8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0.2667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21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0.7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6384131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4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3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0.1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24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0.8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46709073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5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2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0.0667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26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0.8667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10373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6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1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0.0333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27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0.9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60428374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7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0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0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27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0.9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21509734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8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3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0.1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b="1" dirty="0">
                              <a:effectLst/>
                            </a:rPr>
                            <a:t>30</a:t>
                          </a:r>
                          <a:endParaRPr lang="es-ES" sz="9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b="1" dirty="0">
                              <a:effectLst/>
                            </a:rPr>
                            <a:t>1</a:t>
                          </a:r>
                          <a:endParaRPr lang="es-ES" sz="9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055238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a 4">
                <a:extLst>
                  <a:ext uri="{FF2B5EF4-FFF2-40B4-BE49-F238E27FC236}">
                    <a16:creationId xmlns:a16="http://schemas.microsoft.com/office/drawing/2014/main" id="{5AF323BC-98D9-418F-AB0A-73A68EB9A5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818957"/>
                  </p:ext>
                </p:extLst>
              </p:nvPr>
            </p:nvGraphicFramePr>
            <p:xfrm>
              <a:off x="1960434" y="1537962"/>
              <a:ext cx="6021213" cy="171606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7528">
                      <a:extLst>
                        <a:ext uri="{9D8B030D-6E8A-4147-A177-3AD203B41FA5}">
                          <a16:colId xmlns:a16="http://schemas.microsoft.com/office/drawing/2014/main" val="2029533426"/>
                        </a:ext>
                      </a:extLst>
                    </a:gridCol>
                    <a:gridCol w="591924">
                      <a:extLst>
                        <a:ext uri="{9D8B030D-6E8A-4147-A177-3AD203B41FA5}">
                          <a16:colId xmlns:a16="http://schemas.microsoft.com/office/drawing/2014/main" val="1241991209"/>
                        </a:ext>
                      </a:extLst>
                    </a:gridCol>
                    <a:gridCol w="1426693">
                      <a:extLst>
                        <a:ext uri="{9D8B030D-6E8A-4147-A177-3AD203B41FA5}">
                          <a16:colId xmlns:a16="http://schemas.microsoft.com/office/drawing/2014/main" val="901653617"/>
                        </a:ext>
                      </a:extLst>
                    </a:gridCol>
                    <a:gridCol w="1628479">
                      <a:extLst>
                        <a:ext uri="{9D8B030D-6E8A-4147-A177-3AD203B41FA5}">
                          <a16:colId xmlns:a16="http://schemas.microsoft.com/office/drawing/2014/main" val="2843297492"/>
                        </a:ext>
                      </a:extLst>
                    </a:gridCol>
                    <a:gridCol w="1476589">
                      <a:extLst>
                        <a:ext uri="{9D8B030D-6E8A-4147-A177-3AD203B41FA5}">
                          <a16:colId xmlns:a16="http://schemas.microsoft.com/office/drawing/2014/main" val="3373859498"/>
                        </a:ext>
                      </a:extLst>
                    </a:gridCol>
                  </a:tblGrid>
                  <a:tr h="2181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680" t="-2778" r="-575510" b="-7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020" t="-2778" r="-763265" b="-7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05128" t="-2778" r="-219658" b="-7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79775" t="-2778" r="-92509" b="-7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07407" t="-2778" r="-1646" b="-7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126645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1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4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0.1333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4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0.1333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5656088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2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9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0.3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13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0.4333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8746959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3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8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0.2667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21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0.7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6384131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4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3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0.1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24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0.8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46709073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5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2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0.0667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26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0.8667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10373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6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1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0.0333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27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0.9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60428374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7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0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0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27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0.9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21509734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8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3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0.1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b="1" dirty="0">
                              <a:effectLst/>
                            </a:rPr>
                            <a:t>30</a:t>
                          </a:r>
                          <a:endParaRPr lang="es-ES" sz="9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b="1" dirty="0">
                              <a:effectLst/>
                            </a:rPr>
                            <a:t>1</a:t>
                          </a:r>
                          <a:endParaRPr lang="es-ES" sz="9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055238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FDC3138-45CC-4DF4-B1E5-977818C72A2E}"/>
                  </a:ext>
                </a:extLst>
              </p:cNvPr>
              <p:cNvSpPr txBox="1"/>
              <p:nvPr/>
            </p:nvSpPr>
            <p:spPr>
              <a:xfrm>
                <a:off x="6654162" y="1092341"/>
                <a:ext cx="99607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100" i="1" dirty="0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s-ES" sz="11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FDC3138-45CC-4DF4-B1E5-977818C72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162" y="1092341"/>
                <a:ext cx="996076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9E90563-0DF9-487B-98D0-3B1B921847F5}"/>
                  </a:ext>
                </a:extLst>
              </p:cNvPr>
              <p:cNvSpPr txBox="1"/>
              <p:nvPr/>
            </p:nvSpPr>
            <p:spPr>
              <a:xfrm>
                <a:off x="1694188" y="3409381"/>
                <a:ext cx="6287459" cy="413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E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·1+9·2+8·</m:t>
                          </m:r>
                          <m:r>
                            <a:rPr lang="es-E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3+3</m:t>
                          </m:r>
                          <m:r>
                            <a:rPr lang="es-E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s-E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4+2</m:t>
                          </m:r>
                          <m:r>
                            <a:rPr lang="es-E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s-E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5+1</m:t>
                          </m:r>
                          <m:r>
                            <a:rPr lang="es-E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s-E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6+7</m:t>
                          </m:r>
                          <m:r>
                            <a:rPr lang="es-E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s-E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0+3</m:t>
                          </m:r>
                          <m:r>
                            <a:rPr lang="es-E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s-E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s-E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1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98</m:t>
                          </m:r>
                        </m:num>
                        <m:den>
                          <m:r>
                            <a:rPr lang="es-ES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m:rPr>
                          <m:nor/>
                        </m:rPr>
                        <a:rPr lang="es-ES" sz="11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ES" sz="11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3.27</m:t>
                      </m:r>
                    </m:oMath>
                  </m:oMathPara>
                </a14:m>
                <a:endParaRPr lang="es-E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9E90563-0DF9-487B-98D0-3B1B92184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188" y="3409381"/>
                <a:ext cx="6287459" cy="4138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461B3A2-9589-4D08-8A33-9C7AC1B11E76}"/>
                  </a:ext>
                </a:extLst>
              </p:cNvPr>
              <p:cNvSpPr txBox="1"/>
              <p:nvPr/>
            </p:nvSpPr>
            <p:spPr>
              <a:xfrm>
                <a:off x="1694188" y="3823212"/>
                <a:ext cx="4659086" cy="303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10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ES" sz="110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ES" sz="11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ES" sz="11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deg>
                        <m:e>
                          <m:sSup>
                            <m:sSupPr>
                              <m:ctrlPr>
                                <a:rPr lang="es-ES" sz="11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1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s-ES" sz="11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ES" sz="11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s-ES" sz="11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1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ES" sz="11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  <m:r>
                            <a:rPr lang="es-ES" sz="11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s-ES" sz="11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1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ES" sz="11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s-ES" sz="11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s-ES" sz="11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1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s-ES" sz="11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ES" sz="11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s-ES" sz="11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1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s-ES" sz="11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1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s-ES" sz="11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1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s-ES" sz="11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s-ES" sz="11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s-ES" sz="11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1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sup>
                              <m:r>
                                <a:rPr lang="es-ES" sz="11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s-ES" sz="11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s-ES" sz="11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1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s-ES" sz="11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rad>
                      <m:r>
                        <a:rPr lang="es-ES" sz="11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=2.758</m:t>
                      </m:r>
                    </m:oMath>
                  </m:oMathPara>
                </a14:m>
                <a:endParaRPr lang="es-ES" sz="11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461B3A2-9589-4D08-8A33-9C7AC1B11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188" y="3823212"/>
                <a:ext cx="4659086" cy="3034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DD8D32D-648C-433F-B5A4-69942D36C006}"/>
                  </a:ext>
                </a:extLst>
              </p:cNvPr>
              <p:cNvSpPr txBox="1"/>
              <p:nvPr/>
            </p:nvSpPr>
            <p:spPr>
              <a:xfrm>
                <a:off x="1688971" y="4186790"/>
                <a:ext cx="4059700" cy="547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1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ES" sz="11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100" i="1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f>
                            <m:fPr>
                              <m:ctrlPr>
                                <a:rPr lang="es-E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1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s-ES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s-ES" sz="1100"/>
                            <m:t> + </m:t>
                          </m:r>
                          <m:f>
                            <m:fPr>
                              <m:ctrlPr>
                                <a:rPr lang="es-E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1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s-ES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s-ES" sz="1100"/>
                            <m:t> +</m:t>
                          </m:r>
                          <m:f>
                            <m:fPr>
                              <m:ctrlPr>
                                <a:rPr lang="es-E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1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s-ES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s-ES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ES" sz="11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s-ES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ES" sz="11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s-ES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11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s-ES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s-ES" sz="11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s-ES" sz="1100"/>
                            <m:t> +</m:t>
                          </m:r>
                          <m:f>
                            <m:fPr>
                              <m:ctrlPr>
                                <a:rPr lang="es-E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ES" sz="11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s-ES" sz="1100"/>
                            <m:t> </m:t>
                          </m:r>
                        </m:den>
                      </m:f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=2.334</m:t>
                      </m:r>
                    </m:oMath>
                  </m:oMathPara>
                </a14:m>
                <a:endParaRPr lang="es-ES" sz="11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DD8D32D-648C-433F-B5A4-69942D36C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971" y="4186790"/>
                <a:ext cx="4059700" cy="5479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3FC003C-0316-4BFF-9A5B-EB98FC64A09F}"/>
              </a:ext>
            </a:extLst>
          </p:cNvPr>
          <p:cNvSpPr/>
          <p:nvPr/>
        </p:nvSpPr>
        <p:spPr>
          <a:xfrm>
            <a:off x="5703909" y="4025711"/>
            <a:ext cx="3256253" cy="96750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Las tres medias se expresan en las mismas unidades que la variable;</a:t>
            </a:r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en este ejemplo sería el número medio de encestes diarios del jugador en el torneo</a:t>
            </a:r>
            <a:endParaRPr lang="es-E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7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Medidas de posición central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Ejemplo 2:</a:t>
                </a:r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:r>
                  <a:rPr lang="es-ES" sz="11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Valor de las compras en alimentación de un hotel durante el mes de agosto</a:t>
                </a:r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”</a:t>
                </a: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Podemos usar la tabla como referencia para realizar los cálculos más cómodamente</a:t>
                </a: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blipFill>
                <a:blip r:embed="rId4"/>
                <a:stretch>
                  <a:fillRect l="-487" t="-4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FDC3138-45CC-4DF4-B1E5-977818C72A2E}"/>
                  </a:ext>
                </a:extLst>
              </p:cNvPr>
              <p:cNvSpPr txBox="1"/>
              <p:nvPr/>
            </p:nvSpPr>
            <p:spPr>
              <a:xfrm>
                <a:off x="7263762" y="1096821"/>
                <a:ext cx="99607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100" i="1" dirty="0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s-ES" sz="11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FDC3138-45CC-4DF4-B1E5-977818C72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762" y="1096821"/>
                <a:ext cx="99607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0">
                <a:extLst>
                  <a:ext uri="{FF2B5EF4-FFF2-40B4-BE49-F238E27FC236}">
                    <a16:creationId xmlns:a16="http://schemas.microsoft.com/office/drawing/2014/main" id="{2D8634CE-2638-4B1E-B847-AC5C845B20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9920602"/>
                  </p:ext>
                </p:extLst>
              </p:nvPr>
            </p:nvGraphicFramePr>
            <p:xfrm>
              <a:off x="1776240" y="1740205"/>
              <a:ext cx="4348112" cy="123892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6076">
                      <a:extLst>
                        <a:ext uri="{9D8B030D-6E8A-4147-A177-3AD203B41FA5}">
                          <a16:colId xmlns:a16="http://schemas.microsoft.com/office/drawing/2014/main" val="2029533426"/>
                        </a:ext>
                      </a:extLst>
                    </a:gridCol>
                    <a:gridCol w="680484">
                      <a:extLst>
                        <a:ext uri="{9D8B030D-6E8A-4147-A177-3AD203B41FA5}">
                          <a16:colId xmlns:a16="http://schemas.microsoft.com/office/drawing/2014/main" val="1241991209"/>
                        </a:ext>
                      </a:extLst>
                    </a:gridCol>
                    <a:gridCol w="1213490">
                      <a:extLst>
                        <a:ext uri="{9D8B030D-6E8A-4147-A177-3AD203B41FA5}">
                          <a16:colId xmlns:a16="http://schemas.microsoft.com/office/drawing/2014/main" val="901653617"/>
                        </a:ext>
                      </a:extLst>
                    </a:gridCol>
                    <a:gridCol w="1558062">
                      <a:extLst>
                        <a:ext uri="{9D8B030D-6E8A-4147-A177-3AD203B41FA5}">
                          <a16:colId xmlns:a16="http://schemas.microsoft.com/office/drawing/2014/main" val="2843297492"/>
                        </a:ext>
                      </a:extLst>
                    </a:gridCol>
                  </a:tblGrid>
                  <a:tr h="1949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s-ES" sz="1000" b="1" i="1" baseline="-250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126645"/>
                      </a:ext>
                    </a:extLst>
                  </a:tr>
                  <a:tr h="2088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[0, 1.6)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8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0.8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6.4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5656088"/>
                      </a:ext>
                    </a:extLst>
                  </a:tr>
                  <a:tr h="2088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[1.6, 3.2)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13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2.4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31.2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8746959"/>
                      </a:ext>
                    </a:extLst>
                  </a:tr>
                  <a:tr h="2088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[3.2, 4.8)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6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4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24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6384131"/>
                      </a:ext>
                    </a:extLst>
                  </a:tr>
                  <a:tr h="2088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[4.8, 6.4)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5.6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5.6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46709073"/>
                      </a:ext>
                    </a:extLst>
                  </a:tr>
                  <a:tr h="2088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[6.4, 8.0)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7.2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14.4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103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0">
                <a:extLst>
                  <a:ext uri="{FF2B5EF4-FFF2-40B4-BE49-F238E27FC236}">
                    <a16:creationId xmlns:a16="http://schemas.microsoft.com/office/drawing/2014/main" id="{2D8634CE-2638-4B1E-B847-AC5C845B20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9920602"/>
                  </p:ext>
                </p:extLst>
              </p:nvPr>
            </p:nvGraphicFramePr>
            <p:xfrm>
              <a:off x="1776240" y="1740205"/>
              <a:ext cx="4348112" cy="123892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6076">
                      <a:extLst>
                        <a:ext uri="{9D8B030D-6E8A-4147-A177-3AD203B41FA5}">
                          <a16:colId xmlns:a16="http://schemas.microsoft.com/office/drawing/2014/main" val="2029533426"/>
                        </a:ext>
                      </a:extLst>
                    </a:gridCol>
                    <a:gridCol w="680484">
                      <a:extLst>
                        <a:ext uri="{9D8B030D-6E8A-4147-A177-3AD203B41FA5}">
                          <a16:colId xmlns:a16="http://schemas.microsoft.com/office/drawing/2014/main" val="1241991209"/>
                        </a:ext>
                      </a:extLst>
                    </a:gridCol>
                    <a:gridCol w="1213490">
                      <a:extLst>
                        <a:ext uri="{9D8B030D-6E8A-4147-A177-3AD203B41FA5}">
                          <a16:colId xmlns:a16="http://schemas.microsoft.com/office/drawing/2014/main" val="901653617"/>
                        </a:ext>
                      </a:extLst>
                    </a:gridCol>
                    <a:gridCol w="1558062">
                      <a:extLst>
                        <a:ext uri="{9D8B030D-6E8A-4147-A177-3AD203B41FA5}">
                          <a16:colId xmlns:a16="http://schemas.microsoft.com/office/drawing/2014/main" val="2843297492"/>
                        </a:ext>
                      </a:extLst>
                    </a:gridCol>
                  </a:tblGrid>
                  <a:tr h="194921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680" t="-3125" r="-388435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32143" t="-3125" r="-409821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30653" t="-3125" r="-130653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79297" t="-3125" r="-1563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126645"/>
                      </a:ext>
                    </a:extLst>
                  </a:tr>
                  <a:tr h="2088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[0, 1.6)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8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0.8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6.4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5656088"/>
                      </a:ext>
                    </a:extLst>
                  </a:tr>
                  <a:tr h="2088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[1.6, 3.2)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13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2.4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31.2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8746959"/>
                      </a:ext>
                    </a:extLst>
                  </a:tr>
                  <a:tr h="2088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[3.2, 4.8)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6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4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24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6384131"/>
                      </a:ext>
                    </a:extLst>
                  </a:tr>
                  <a:tr h="2088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[4.8, 6.4)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5.6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5.6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46709073"/>
                      </a:ext>
                    </a:extLst>
                  </a:tr>
                  <a:tr h="2088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[6.4, 8.0)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7.2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14.4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103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6C71EF3-DBC5-41E1-9A79-F304D91568BF}"/>
                  </a:ext>
                </a:extLst>
              </p:cNvPr>
              <p:cNvSpPr txBox="1"/>
              <p:nvPr/>
            </p:nvSpPr>
            <p:spPr>
              <a:xfrm>
                <a:off x="4999368" y="3194173"/>
                <a:ext cx="7452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81.6</m:t>
                      </m:r>
                    </m:oMath>
                  </m:oMathPara>
                </a14:m>
                <a:endParaRPr lang="es-ES" sz="11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6C71EF3-DBC5-41E1-9A79-F304D9156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368" y="3194173"/>
                <a:ext cx="745283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9E781CF-D700-4415-AC71-87F952D0EE27}"/>
                  </a:ext>
                </a:extLst>
              </p:cNvPr>
              <p:cNvSpPr txBox="1"/>
              <p:nvPr/>
            </p:nvSpPr>
            <p:spPr>
              <a:xfrm>
                <a:off x="7075418" y="3088937"/>
                <a:ext cx="1673386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s-E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1.6</m:t>
                          </m:r>
                        </m:num>
                        <m:den>
                          <m:r>
                            <a:rPr lang="es-E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s-E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ES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2.72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9E781CF-D700-4415-AC71-87F952D0E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418" y="3088937"/>
                <a:ext cx="1673386" cy="497059"/>
              </a:xfrm>
              <a:prstGeom prst="rect">
                <a:avLst/>
              </a:prstGeom>
              <a:blipFill>
                <a:blip r:embed="rId8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D563C452-8BD2-4D9A-ADEC-D7DCBF71B438}"/>
              </a:ext>
            </a:extLst>
          </p:cNvPr>
          <p:cNvSpPr/>
          <p:nvPr/>
        </p:nvSpPr>
        <p:spPr>
          <a:xfrm>
            <a:off x="6307794" y="3135663"/>
            <a:ext cx="487309" cy="428525"/>
          </a:xfrm>
          <a:prstGeom prst="righ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8" name="Es igual a 17">
            <a:extLst>
              <a:ext uri="{FF2B5EF4-FFF2-40B4-BE49-F238E27FC236}">
                <a16:creationId xmlns:a16="http://schemas.microsoft.com/office/drawing/2014/main" id="{FD007F62-C709-4165-B1D5-069F4D69C838}"/>
              </a:ext>
            </a:extLst>
          </p:cNvPr>
          <p:cNvSpPr/>
          <p:nvPr/>
        </p:nvSpPr>
        <p:spPr>
          <a:xfrm rot="16200000">
            <a:off x="5243635" y="3037035"/>
            <a:ext cx="223580" cy="199188"/>
          </a:xfrm>
          <a:prstGeom prst="mathEqual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8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Medidas de posición central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13164" y="1045199"/>
                <a:ext cx="7502236" cy="40983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La </a:t>
                </a:r>
                <a:r>
                  <a:rPr lang="es-ES" sz="1600" b="1" u="sng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Mediana</a:t>
                </a:r>
                <a:r>
                  <a:rPr lang="es-ES" sz="16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 una serie de observaciones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representa el valor de la variable tal que, si los valores están ordenados de menor a mayor, la mitad de los valores son menores o iguales y el resto mayores. Se denota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</a:rPr>
                      <m:t>𝑀𝑒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s-ES" sz="1600" b="1" u="sng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Cálculo de la mediana:</a:t>
                </a:r>
              </a:p>
              <a:p>
                <a:endParaRPr lang="es-ES" sz="500" b="1" u="sng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1) Se calcula </a:t>
                </a:r>
                <a14:m>
                  <m:oMath xmlns:m="http://schemas.openxmlformats.org/officeDocument/2006/math">
                    <m:r>
                      <a:rPr lang="es-ES" sz="14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s-ES" sz="14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/2</m:t>
                    </m:r>
                  </m:oMath>
                </a14:m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Tx/>
                  <a:buChar char="-"/>
                </a:pPr>
                <a:endParaRPr lang="es-ES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lvl="2" indent="-342900">
                  <a:buAutoNum type="alphaLcParenR"/>
                </a:pPr>
                <a:r>
                  <a:rPr lang="es-ES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Variable discreta (Valores aislados)</a:t>
                </a:r>
              </a:p>
              <a:p>
                <a:pPr marL="342900" lvl="2" indent="-342900">
                  <a:buAutoNum type="alphaLcParenR"/>
                </a:pPr>
                <a:endParaRPr lang="es-ES" sz="5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2)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ES" sz="14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sz="1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400" i="1" dirty="0">
                        <a:latin typeface="Cambria Math" panose="02040503050406030204" pitchFamily="18" charset="0"/>
                      </a:rPr>
                      <m:t>/2&lt;</m:t>
                    </m:r>
                    <m:sSub>
                      <m:sSubPr>
                        <m:ctrlPr>
                          <a:rPr lang="es-E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es-ES" sz="1400" i="1" dirty="0" smtClean="0">
                        <a:latin typeface="Cambria Math" panose="02040503050406030204" pitchFamily="18" charset="0"/>
                      </a:rPr>
                      <m:t>𝑀𝑒</m:t>
                    </m:r>
                    <m:r>
                      <a:rPr lang="es-ES" sz="1400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s-MX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2)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E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400" i="1" dirty="0">
                        <a:latin typeface="Cambria Math" panose="02040503050406030204" pitchFamily="18" charset="0"/>
                      </a:rPr>
                      <m:t>/2&lt;</m:t>
                    </m:r>
                    <m:sSub>
                      <m:sSubPr>
                        <m:ctrlPr>
                          <a:rPr lang="es-E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es-ES" sz="1400" i="1" dirty="0" smtClean="0">
                        <a:latin typeface="Cambria Math" panose="02040503050406030204" pitchFamily="18" charset="0"/>
                      </a:rPr>
                      <m:t>𝑀𝑒</m:t>
                    </m:r>
                    <m:r>
                      <a:rPr lang="es-ES" sz="1400" i="1" dirty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MX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s-MX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E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endParaRPr lang="es-E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lvl="1" indent="-342900">
                  <a:buFont typeface="+mj-lt"/>
                  <a:buAutoNum type="alphaLcParenR" startAt="2"/>
                </a:pPr>
                <a:r>
                  <a:rPr lang="es-ES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Variable continua (Valores agrupados en intervalos)</a:t>
                </a:r>
              </a:p>
              <a:p>
                <a:pPr marL="342900" lvl="1" indent="-342900">
                  <a:buFont typeface="+mj-lt"/>
                  <a:buAutoNum type="alphaLcParenR" startAt="2"/>
                </a:pPr>
                <a:endParaRPr lang="es-ES"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1">
                  <a:lnSpc>
                    <a:spcPct val="150000"/>
                  </a:lnSpc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2)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400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  <m:sub>
                        <m:r>
                          <a:rPr lang="es-ES" sz="1400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s-ES" sz="1400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s-ES" sz="14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s-ES" sz="14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s-ES" sz="14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/2&lt;</m:t>
                    </m:r>
                    <m:sSub>
                      <m:sSubPr>
                        <m:ctrlPr>
                          <a:rPr lang="es-ES" sz="1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400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  <m:sub>
                        <m:r>
                          <a:rPr lang="es-ES" sz="1400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es-ES" sz="14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𝑀𝑒</m:t>
                    </m:r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está en el intervalo </a:t>
                </a:r>
                <a14:m>
                  <m:oMath xmlns:m="http://schemas.openxmlformats.org/officeDocument/2006/math">
                    <m:r>
                      <a:rPr lang="es-ES" sz="14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sSub>
                      <m:sSubPr>
                        <m:ctrlPr>
                          <a:rPr lang="es-ES" sz="1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400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s-ES" sz="1400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s-ES" sz="1400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s-ES" sz="14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s-ES" sz="1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400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s-ES" sz="1400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s-ES" sz="14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1">
                  <a:lnSpc>
                    <a:spcPct val="150000"/>
                  </a:lnSpc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3) </a:t>
                </a:r>
                <a14:m>
                  <m:oMath xmlns:m="http://schemas.openxmlformats.org/officeDocument/2006/math">
                    <m:r>
                      <a:rPr lang="es-ES" sz="14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𝑀𝑒</m:t>
                    </m:r>
                    <m:r>
                      <a:rPr lang="es-ES" sz="14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4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s-ES" sz="14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s-ES" sz="14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s-ES" sz="14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s-E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ES" sz="1400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s-ES" sz="1400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/2−</m:t>
                        </m:r>
                        <m:sSub>
                          <m:sSubPr>
                            <m:ctrlPr>
                              <a:rPr lang="es-MX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MX" sz="14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MX" sz="14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s-MX" sz="14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MX" sz="14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s-MX" sz="14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4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s-ES" sz="14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1045199"/>
                <a:ext cx="7502236" cy="4098301"/>
              </a:xfrm>
              <a:prstGeom prst="rect">
                <a:avLst/>
              </a:prstGeom>
              <a:blipFill>
                <a:blip r:embed="rId4"/>
                <a:stretch>
                  <a:fillRect l="-487" t="-297" r="-8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uadroTexto 20">
            <a:extLst>
              <a:ext uri="{FF2B5EF4-FFF2-40B4-BE49-F238E27FC236}">
                <a16:creationId xmlns:a16="http://schemas.microsoft.com/office/drawing/2014/main" id="{3015E5CD-386E-4E44-B4A4-18E2A136CDD8}"/>
              </a:ext>
            </a:extLst>
          </p:cNvPr>
          <p:cNvSpPr txBox="1"/>
          <p:nvPr/>
        </p:nvSpPr>
        <p:spPr>
          <a:xfrm>
            <a:off x="6220491" y="3350623"/>
            <a:ext cx="2694909" cy="8975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Si a los valores se les suma (multiplica) una constante, la media y la mediana quedan aumentadas (multiplicadas) en la misma cantidad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C12C689-FE4E-464A-93AE-881971DD2472}"/>
              </a:ext>
            </a:extLst>
          </p:cNvPr>
          <p:cNvSpPr txBox="1"/>
          <p:nvPr/>
        </p:nvSpPr>
        <p:spPr>
          <a:xfrm>
            <a:off x="5042997" y="1989277"/>
            <a:ext cx="38994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200" i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Ventaja: </a:t>
            </a:r>
          </a:p>
          <a:p>
            <a:r>
              <a:rPr lang="es-ES" sz="1200" i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ve menos afectada que la media por los valores extremos</a:t>
            </a:r>
          </a:p>
          <a:p>
            <a:endParaRPr lang="es-ES" sz="800" i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200" i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Inconveniente: </a:t>
            </a:r>
          </a:p>
          <a:p>
            <a:r>
              <a:rPr lang="es-ES" sz="1200" i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su cálculo no intervienen todos los valores de la variable</a:t>
            </a:r>
          </a:p>
        </p:txBody>
      </p:sp>
    </p:spTree>
    <p:extLst>
      <p:ext uri="{BB962C8B-B14F-4D97-AF65-F5344CB8AC3E}">
        <p14:creationId xmlns:p14="http://schemas.microsoft.com/office/powerpoint/2010/main" val="4001048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Medidas de posición central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La </a:t>
                </a:r>
                <a:r>
                  <a:rPr lang="es-ES" sz="1600" b="1" u="sng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Moda</a:t>
                </a:r>
                <a:r>
                  <a:rPr lang="es-ES" sz="16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 una serie de observaciones </a:t>
                </a:r>
                <a14:m>
                  <m:oMath xmlns:m="http://schemas.openxmlformats.org/officeDocument/2006/math">
                    <m:r>
                      <a:rPr lang="es-ES" sz="16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{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6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s-ES" sz="16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ES" sz="16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6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s-ES" sz="16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s-ES" sz="16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6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s-ES" sz="16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s-ES" sz="16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representa el valor más frecuente de la variable. Es el valor al que corresponde la mayor frecuencia absoluta. Se denota </a:t>
                </a:r>
                <a14:m>
                  <m:oMath xmlns:m="http://schemas.openxmlformats.org/officeDocument/2006/math">
                    <m:r>
                      <a:rPr lang="es-ES" sz="16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𝑀𝑑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600" b="1" u="sng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Cálculo de la moda:</a:t>
                </a:r>
              </a:p>
              <a:p>
                <a:pPr marL="342900" lvl="2" indent="-342900">
                  <a:buFont typeface="+mj-lt"/>
                  <a:buAutoNum type="alphaLcParenR"/>
                </a:pPr>
                <a:r>
                  <a:rPr lang="es-ES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Variable discreta (Valores aislados)</a:t>
                </a:r>
              </a:p>
              <a:p>
                <a:pPr marL="0" lvl="2"/>
                <a:endParaRPr lang="es-ES" sz="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1) Es el valor con mayor frecuencia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buFontTx/>
                  <a:buChar char="-"/>
                </a:pPr>
                <a:endParaRPr lang="es-E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58775" lvl="1" indent="-358775">
                  <a:buFont typeface="+mj-lt"/>
                  <a:buAutoNum type="alphaLcParenR" startAt="2"/>
                </a:pPr>
                <a:r>
                  <a:rPr lang="es-ES" sz="1200" b="1" dirty="0"/>
                  <a:t>Variable continua (Valores agrupados en intervalos)</a:t>
                </a:r>
              </a:p>
              <a:p>
                <a:pPr marL="0" lvl="2" algn="ctr">
                  <a:buFont typeface="Wingdings" panose="05000000000000000000" pitchFamily="2" charset="2"/>
                  <a:buChar char="q"/>
                </a:pPr>
                <a:endParaRPr lang="es-ES" sz="1200" dirty="0"/>
              </a:p>
              <a:p>
                <a:pPr marL="0" lvl="2"/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1) Se observa el mayor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(o el mayor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s-ES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𝑀𝑑</m:t>
                    </m:r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está en el intervalo </a:t>
                </a:r>
                <a14:m>
                  <m:oMath xmlns:m="http://schemas.openxmlformats.org/officeDocument/2006/math">
                    <m:r>
                      <a:rPr lang="es-ES" sz="1400" i="1" dirty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s-E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ES" sz="1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2"/>
                <a:endParaRPr lang="es-ES"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2) Si tiene amplitudes iguales (mismos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):     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</a:rPr>
                      <m:t>𝑀𝑑</m:t>
                    </m:r>
                    <m:r>
                      <a:rPr lang="es-ES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E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E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E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E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den>
                    </m:f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2">
                  <a:lnSpc>
                    <a:spcPct val="150000"/>
                  </a:lnSpc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2) Si tiene amplitudes distintas (distintos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): 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</a:rPr>
                      <m:t>𝑀𝑑</m:t>
                    </m:r>
                    <m:r>
                      <a:rPr lang="es-ES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E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E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E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E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den>
                    </m:f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pPr marL="0" lvl="2" algn="r">
                  <a:lnSpc>
                    <a:spcPct val="150000"/>
                  </a:lnSpc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es la densidad de frecuencia.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ES" sz="1600" b="1" u="sng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ES" sz="1600" b="1" u="sng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ES" sz="1600" dirty="0"/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blipFill>
                <a:blip r:embed="rId4"/>
                <a:stretch>
                  <a:fillRect l="-487" t="-313" r="-244" b="-45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184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Medidas de posición central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Ejemplo 2:</a:t>
                </a:r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:r>
                  <a:rPr lang="es-ES" sz="11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Valor de las compras en alimentación de un hotel durante el mes de agosto</a:t>
                </a:r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”</a:t>
                </a: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blipFill>
                <a:blip r:embed="rId4"/>
                <a:stretch>
                  <a:fillRect l="-487" t="-4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FDC3138-45CC-4DF4-B1E5-977818C72A2E}"/>
                  </a:ext>
                </a:extLst>
              </p:cNvPr>
              <p:cNvSpPr txBox="1"/>
              <p:nvPr/>
            </p:nvSpPr>
            <p:spPr>
              <a:xfrm>
                <a:off x="7628697" y="2611133"/>
                <a:ext cx="99607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100" i="1" dirty="0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s-ES" sz="11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FDC3138-45CC-4DF4-B1E5-977818C72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697" y="2611133"/>
                <a:ext cx="99607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0">
                <a:extLst>
                  <a:ext uri="{FF2B5EF4-FFF2-40B4-BE49-F238E27FC236}">
                    <a16:creationId xmlns:a16="http://schemas.microsoft.com/office/drawing/2014/main" id="{2D8634CE-2638-4B1E-B847-AC5C845B20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2792510"/>
                  </p:ext>
                </p:extLst>
              </p:nvPr>
            </p:nvGraphicFramePr>
            <p:xfrm>
              <a:off x="7044154" y="1410053"/>
              <a:ext cx="1887891" cy="11371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9517">
                      <a:extLst>
                        <a:ext uri="{9D8B030D-6E8A-4147-A177-3AD203B41FA5}">
                          <a16:colId xmlns:a16="http://schemas.microsoft.com/office/drawing/2014/main" val="2029533426"/>
                        </a:ext>
                      </a:extLst>
                    </a:gridCol>
                    <a:gridCol w="569187">
                      <a:extLst>
                        <a:ext uri="{9D8B030D-6E8A-4147-A177-3AD203B41FA5}">
                          <a16:colId xmlns:a16="http://schemas.microsoft.com/office/drawing/2014/main" val="1241991209"/>
                        </a:ext>
                      </a:extLst>
                    </a:gridCol>
                    <a:gridCol w="569187">
                      <a:extLst>
                        <a:ext uri="{9D8B030D-6E8A-4147-A177-3AD203B41FA5}">
                          <a16:colId xmlns:a16="http://schemas.microsoft.com/office/drawing/2014/main" val="1116755321"/>
                        </a:ext>
                      </a:extLst>
                    </a:gridCol>
                  </a:tblGrid>
                  <a:tr h="1978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ES" sz="10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000" b="1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126645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[0, 1.6)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8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5656088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[1.6, 3.2)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13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8746959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[3.2, 4.8)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6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6384131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[4.8, 6.4)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28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46709073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[6.4, 8.0)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30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103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0">
                <a:extLst>
                  <a:ext uri="{FF2B5EF4-FFF2-40B4-BE49-F238E27FC236}">
                    <a16:creationId xmlns:a16="http://schemas.microsoft.com/office/drawing/2014/main" id="{2D8634CE-2638-4B1E-B847-AC5C845B20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2792510"/>
                  </p:ext>
                </p:extLst>
              </p:nvPr>
            </p:nvGraphicFramePr>
            <p:xfrm>
              <a:off x="7044154" y="1410053"/>
              <a:ext cx="1887891" cy="11371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9517">
                      <a:extLst>
                        <a:ext uri="{9D8B030D-6E8A-4147-A177-3AD203B41FA5}">
                          <a16:colId xmlns:a16="http://schemas.microsoft.com/office/drawing/2014/main" val="2029533426"/>
                        </a:ext>
                      </a:extLst>
                    </a:gridCol>
                    <a:gridCol w="569187">
                      <a:extLst>
                        <a:ext uri="{9D8B030D-6E8A-4147-A177-3AD203B41FA5}">
                          <a16:colId xmlns:a16="http://schemas.microsoft.com/office/drawing/2014/main" val="1241991209"/>
                        </a:ext>
                      </a:extLst>
                    </a:gridCol>
                    <a:gridCol w="569187">
                      <a:extLst>
                        <a:ext uri="{9D8B030D-6E8A-4147-A177-3AD203B41FA5}">
                          <a16:colId xmlns:a16="http://schemas.microsoft.com/office/drawing/2014/main" val="1116755321"/>
                        </a:ext>
                      </a:extLst>
                    </a:gridCol>
                  </a:tblGrid>
                  <a:tr h="197873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813" t="-3030" r="-156098" b="-4848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31915" t="-3030" r="-104255" b="-4848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31915" t="-3030" r="-4255" b="-4848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126645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[0, 1.6)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8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5656088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[1.6, 3.2)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13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8746959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[3.2, 4.8)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6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6384131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[4.8, 6.4)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28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46709073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[6.4, 8.0)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30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103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58A970A-2F9F-407D-91E1-056EF8DFBA55}"/>
                  </a:ext>
                </a:extLst>
              </p:cNvPr>
              <p:cNvSpPr txBox="1"/>
              <p:nvPr/>
            </p:nvSpPr>
            <p:spPr>
              <a:xfrm>
                <a:off x="1515303" y="2128435"/>
                <a:ext cx="6370658" cy="1331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MX" sz="1400" i="1" dirty="0">
                    <a:solidFill>
                      <a:schemeClr val="accent1">
                        <a:lumMod val="50000"/>
                      </a:schemeClr>
                    </a:solidFill>
                  </a:rPr>
                  <a:t>Moda:</a:t>
                </a:r>
              </a:p>
              <a:p>
                <a:endParaRPr lang="es-MX" sz="1100" dirty="0"/>
              </a:p>
              <a:p>
                <a:r>
                  <a:rPr lang="es-MX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Dado que los intervalos son de amplitud constante, la moda está en el intervalo de mayor </a:t>
                </a:r>
                <a14:m>
                  <m:oMath xmlns:m="http://schemas.openxmlformats.org/officeDocument/2006/math">
                    <m:r>
                      <a:rPr lang="es-ES" sz="11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100" b="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MX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s-MX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Por tanto, </a:t>
                </a:r>
                <a14:m>
                  <m:oMath xmlns:m="http://schemas.openxmlformats.org/officeDocument/2006/math">
                    <m:r>
                      <a:rPr lang="es-ES" sz="1100" b="0" i="1" dirty="0" smtClean="0">
                        <a:latin typeface="Cambria Math" panose="02040503050406030204" pitchFamily="18" charset="0"/>
                      </a:rPr>
                      <m:t>𝑀𝑑</m:t>
                    </m:r>
                    <m:r>
                      <a:rPr lang="es-ES" sz="11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1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está en [1.6, 3.2):</a:t>
                </a:r>
              </a:p>
              <a:p>
                <a:endParaRPr lang="es-MX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𝑀𝑑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E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s-E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s-E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E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s-ES" sz="110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es-E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=1.6</m:t>
                      </m:r>
                      <m:r>
                        <a:rPr lang="es-ES" sz="11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13−8</m:t>
                          </m:r>
                        </m:num>
                        <m:den>
                          <m:d>
                            <m:dPr>
                              <m:ctrlP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13−8</m:t>
                              </m:r>
                            </m:e>
                          </m:d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13−6</m:t>
                              </m:r>
                            </m:e>
                          </m:d>
                        </m:den>
                      </m:f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1.6=2.26</m:t>
                      </m:r>
                    </m:oMath>
                  </m:oMathPara>
                </a14:m>
                <a:endParaRPr lang="es-MX" sz="11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58A970A-2F9F-407D-91E1-056EF8DFB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303" y="2128435"/>
                <a:ext cx="6370658" cy="1331455"/>
              </a:xfrm>
              <a:prstGeom prst="rect">
                <a:avLst/>
              </a:prstGeom>
              <a:blipFill>
                <a:blip r:embed="rId7"/>
                <a:stretch>
                  <a:fillRect l="-191" t="-91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601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Medidas de posición central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p:sp>
        <p:nvSpPr>
          <p:cNvPr id="14" name="CustomShape 2">
            <a:extLst>
              <a:ext uri="{FF2B5EF4-FFF2-40B4-BE49-F238E27FC236}">
                <a16:creationId xmlns:a16="http://schemas.microsoft.com/office/drawing/2014/main" id="{1715F47E-F7A1-46A2-BE08-E9A81E616C2B}"/>
              </a:ext>
            </a:extLst>
          </p:cNvPr>
          <p:cNvSpPr/>
          <p:nvPr/>
        </p:nvSpPr>
        <p:spPr>
          <a:xfrm>
            <a:off x="1413164" y="1045199"/>
            <a:ext cx="7502236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 3: </a:t>
            </a:r>
            <a:r>
              <a:rPr lang="es-ES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Supongamos una variable con la siguiente distribución no uniforme de frecuencias</a:t>
            </a:r>
            <a:endParaRPr lang="es-ES" sz="12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0">
                <a:extLst>
                  <a:ext uri="{FF2B5EF4-FFF2-40B4-BE49-F238E27FC236}">
                    <a16:creationId xmlns:a16="http://schemas.microsoft.com/office/drawing/2014/main" id="{2D8634CE-2638-4B1E-B847-AC5C845B20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9503203"/>
                  </p:ext>
                </p:extLst>
              </p:nvPr>
            </p:nvGraphicFramePr>
            <p:xfrm>
              <a:off x="6684751" y="1466850"/>
              <a:ext cx="1887891" cy="11371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9517">
                      <a:extLst>
                        <a:ext uri="{9D8B030D-6E8A-4147-A177-3AD203B41FA5}">
                          <a16:colId xmlns:a16="http://schemas.microsoft.com/office/drawing/2014/main" val="2029533426"/>
                        </a:ext>
                      </a:extLst>
                    </a:gridCol>
                    <a:gridCol w="569187">
                      <a:extLst>
                        <a:ext uri="{9D8B030D-6E8A-4147-A177-3AD203B41FA5}">
                          <a16:colId xmlns:a16="http://schemas.microsoft.com/office/drawing/2014/main" val="1241991209"/>
                        </a:ext>
                      </a:extLst>
                    </a:gridCol>
                    <a:gridCol w="569187">
                      <a:extLst>
                        <a:ext uri="{9D8B030D-6E8A-4147-A177-3AD203B41FA5}">
                          <a16:colId xmlns:a16="http://schemas.microsoft.com/office/drawing/2014/main" val="1116755321"/>
                        </a:ext>
                      </a:extLst>
                    </a:gridCol>
                  </a:tblGrid>
                  <a:tr h="1978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ES" sz="10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000" b="1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126645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[2-4)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5656088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[4-6)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24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8746959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3533775" algn="l"/>
                            </a:tabLst>
                            <a:defRPr/>
                          </a:pPr>
                          <a:r>
                            <a:rPr lang="es-ES" sz="1000" b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[6-8)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29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6384131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3533775" algn="l"/>
                            </a:tabLst>
                            <a:defRPr/>
                          </a:pPr>
                          <a:r>
                            <a:rPr lang="es-ES" sz="1000" b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[8-12)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38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46709073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[12-20)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46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103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0">
                <a:extLst>
                  <a:ext uri="{FF2B5EF4-FFF2-40B4-BE49-F238E27FC236}">
                    <a16:creationId xmlns:a16="http://schemas.microsoft.com/office/drawing/2014/main" id="{2D8634CE-2638-4B1E-B847-AC5C845B20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9503203"/>
                  </p:ext>
                </p:extLst>
              </p:nvPr>
            </p:nvGraphicFramePr>
            <p:xfrm>
              <a:off x="6684751" y="1466850"/>
              <a:ext cx="1887891" cy="11371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9517">
                      <a:extLst>
                        <a:ext uri="{9D8B030D-6E8A-4147-A177-3AD203B41FA5}">
                          <a16:colId xmlns:a16="http://schemas.microsoft.com/office/drawing/2014/main" val="2029533426"/>
                        </a:ext>
                      </a:extLst>
                    </a:gridCol>
                    <a:gridCol w="569187">
                      <a:extLst>
                        <a:ext uri="{9D8B030D-6E8A-4147-A177-3AD203B41FA5}">
                          <a16:colId xmlns:a16="http://schemas.microsoft.com/office/drawing/2014/main" val="1241991209"/>
                        </a:ext>
                      </a:extLst>
                    </a:gridCol>
                    <a:gridCol w="569187">
                      <a:extLst>
                        <a:ext uri="{9D8B030D-6E8A-4147-A177-3AD203B41FA5}">
                          <a16:colId xmlns:a16="http://schemas.microsoft.com/office/drawing/2014/main" val="1116755321"/>
                        </a:ext>
                      </a:extLst>
                    </a:gridCol>
                  </a:tblGrid>
                  <a:tr h="197873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13" t="-3030" r="-156098" b="-4848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31915" t="-3030" r="-104255" b="-4848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1915" t="-3030" r="-4255" b="-4848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126645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[2-4)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5656088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[4-6)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24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8746959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3533775" algn="l"/>
                            </a:tabLst>
                            <a:defRPr/>
                          </a:pPr>
                          <a:r>
                            <a:rPr lang="es-ES" sz="1000" b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[6-8)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29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6384131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3533775" algn="l"/>
                            </a:tabLst>
                            <a:defRPr/>
                          </a:pPr>
                          <a:r>
                            <a:rPr lang="es-ES" sz="1000" b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[8-12)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38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46709073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[12-20)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46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103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58A970A-2F9F-407D-91E1-056EF8DFBA55}"/>
                  </a:ext>
                </a:extLst>
              </p:cNvPr>
              <p:cNvSpPr txBox="1"/>
              <p:nvPr/>
            </p:nvSpPr>
            <p:spPr>
              <a:xfrm>
                <a:off x="1515303" y="2167626"/>
                <a:ext cx="6370658" cy="1154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MX" sz="1400" i="1" dirty="0">
                    <a:solidFill>
                      <a:schemeClr val="accent1">
                        <a:lumMod val="50000"/>
                      </a:schemeClr>
                    </a:solidFill>
                  </a:rPr>
                  <a:t>Moda:</a:t>
                </a:r>
              </a:p>
              <a:p>
                <a:endParaRPr lang="es-MX" sz="1100" dirty="0"/>
              </a:p>
              <a:p>
                <a:r>
                  <a:rPr lang="es-MX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Dado que los intervalos </a:t>
                </a:r>
                <a:r>
                  <a:rPr lang="es-MX" sz="11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</a:t>
                </a:r>
                <a:r>
                  <a:rPr lang="es-MX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son de amplitud constante, la moda está en el intervalo </a:t>
                </a:r>
              </a:p>
              <a:p>
                <a:r>
                  <a:rPr lang="es-MX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 mayor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1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1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1100" dirty="0"/>
                  <a:t>:</a:t>
                </a:r>
              </a:p>
              <a:p>
                <a:endParaRPr lang="es-MX" sz="1100" dirty="0"/>
              </a:p>
              <a:p>
                <a:endParaRPr lang="es-MX" sz="11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58A970A-2F9F-407D-91E1-056EF8DFB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303" y="2167626"/>
                <a:ext cx="6370658" cy="1154162"/>
              </a:xfrm>
              <a:prstGeom prst="rect">
                <a:avLst/>
              </a:prstGeom>
              <a:blipFill>
                <a:blip r:embed="rId5"/>
                <a:stretch>
                  <a:fillRect l="-191" t="-105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1">
                <a:extLst>
                  <a:ext uri="{FF2B5EF4-FFF2-40B4-BE49-F238E27FC236}">
                    <a16:creationId xmlns:a16="http://schemas.microsoft.com/office/drawing/2014/main" id="{8B24B8AB-BC1E-4FC0-BAC2-C67823929A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7778031"/>
                  </p:ext>
                </p:extLst>
              </p:nvPr>
            </p:nvGraphicFramePr>
            <p:xfrm>
              <a:off x="2697480" y="2961148"/>
              <a:ext cx="2266406" cy="11371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1322">
                      <a:extLst>
                        <a:ext uri="{9D8B030D-6E8A-4147-A177-3AD203B41FA5}">
                          <a16:colId xmlns:a16="http://schemas.microsoft.com/office/drawing/2014/main" val="4191525262"/>
                        </a:ext>
                      </a:extLst>
                    </a:gridCol>
                    <a:gridCol w="426271">
                      <a:extLst>
                        <a:ext uri="{9D8B030D-6E8A-4147-A177-3AD203B41FA5}">
                          <a16:colId xmlns:a16="http://schemas.microsoft.com/office/drawing/2014/main" val="457701135"/>
                        </a:ext>
                      </a:extLst>
                    </a:gridCol>
                    <a:gridCol w="426271">
                      <a:extLst>
                        <a:ext uri="{9D8B030D-6E8A-4147-A177-3AD203B41FA5}">
                          <a16:colId xmlns:a16="http://schemas.microsoft.com/office/drawing/2014/main" val="1297637018"/>
                        </a:ext>
                      </a:extLst>
                    </a:gridCol>
                    <a:gridCol w="426271">
                      <a:extLst>
                        <a:ext uri="{9D8B030D-6E8A-4147-A177-3AD203B41FA5}">
                          <a16:colId xmlns:a16="http://schemas.microsoft.com/office/drawing/2014/main" val="3944361668"/>
                        </a:ext>
                      </a:extLst>
                    </a:gridCol>
                    <a:gridCol w="426271">
                      <a:extLst>
                        <a:ext uri="{9D8B030D-6E8A-4147-A177-3AD203B41FA5}">
                          <a16:colId xmlns:a16="http://schemas.microsoft.com/office/drawing/2014/main" val="2810536107"/>
                        </a:ext>
                      </a:extLst>
                    </a:gridCol>
                  </a:tblGrid>
                  <a:tr h="1978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ES" sz="10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000" b="1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</a:endParaRPr>
                        </a:p>
                      </a:txBody>
                      <a:tcPr marL="68580" marR="68580" marT="0" marB="0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</a:endParaRPr>
                        </a:p>
                      </a:txBody>
                      <a:tcPr marL="68580" marR="68580" marT="0" marB="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3865757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[2-4)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4.5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27173501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[4-6)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7.5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3072356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3533775" algn="l"/>
                            </a:tabLst>
                            <a:defRPr/>
                          </a:pPr>
                          <a:r>
                            <a:rPr lang="es-ES" sz="1000" b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[6-8)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2.5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75635304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3533775" algn="l"/>
                            </a:tabLst>
                            <a:defRPr/>
                          </a:pPr>
                          <a:r>
                            <a:rPr lang="es-ES" sz="1000" b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[8-12)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2.25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3250407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[12-20)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633671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1">
                <a:extLst>
                  <a:ext uri="{FF2B5EF4-FFF2-40B4-BE49-F238E27FC236}">
                    <a16:creationId xmlns:a16="http://schemas.microsoft.com/office/drawing/2014/main" id="{8B24B8AB-BC1E-4FC0-BAC2-C67823929A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7778031"/>
                  </p:ext>
                </p:extLst>
              </p:nvPr>
            </p:nvGraphicFramePr>
            <p:xfrm>
              <a:off x="2697480" y="2961148"/>
              <a:ext cx="2266406" cy="11371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1322">
                      <a:extLst>
                        <a:ext uri="{9D8B030D-6E8A-4147-A177-3AD203B41FA5}">
                          <a16:colId xmlns:a16="http://schemas.microsoft.com/office/drawing/2014/main" val="4191525262"/>
                        </a:ext>
                      </a:extLst>
                    </a:gridCol>
                    <a:gridCol w="426271">
                      <a:extLst>
                        <a:ext uri="{9D8B030D-6E8A-4147-A177-3AD203B41FA5}">
                          <a16:colId xmlns:a16="http://schemas.microsoft.com/office/drawing/2014/main" val="457701135"/>
                        </a:ext>
                      </a:extLst>
                    </a:gridCol>
                    <a:gridCol w="426271">
                      <a:extLst>
                        <a:ext uri="{9D8B030D-6E8A-4147-A177-3AD203B41FA5}">
                          <a16:colId xmlns:a16="http://schemas.microsoft.com/office/drawing/2014/main" val="1297637018"/>
                        </a:ext>
                      </a:extLst>
                    </a:gridCol>
                    <a:gridCol w="426271">
                      <a:extLst>
                        <a:ext uri="{9D8B030D-6E8A-4147-A177-3AD203B41FA5}">
                          <a16:colId xmlns:a16="http://schemas.microsoft.com/office/drawing/2014/main" val="3944361668"/>
                        </a:ext>
                      </a:extLst>
                    </a:gridCol>
                    <a:gridCol w="426271">
                      <a:extLst>
                        <a:ext uri="{9D8B030D-6E8A-4147-A177-3AD203B41FA5}">
                          <a16:colId xmlns:a16="http://schemas.microsoft.com/office/drawing/2014/main" val="2810536107"/>
                        </a:ext>
                      </a:extLst>
                    </a:gridCol>
                  </a:tblGrid>
                  <a:tr h="197873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087" t="-3030" r="-309783" b="-4848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30986" t="-3030" r="-301408" b="-4848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34286" t="-3030" r="-205714" b="-4848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334286" t="-3030" r="-105714" b="-4848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434286" t="-3030" r="-5714" b="-4848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3865757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[2-4)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4.5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27173501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[4-6)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7.5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3072356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3533775" algn="l"/>
                            </a:tabLst>
                            <a:defRPr/>
                          </a:pPr>
                          <a:r>
                            <a:rPr lang="es-ES" sz="1000" b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[6-8)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2.5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75635304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3533775" algn="l"/>
                            </a:tabLst>
                            <a:defRPr/>
                          </a:pPr>
                          <a:r>
                            <a:rPr lang="es-ES" sz="1000" b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[8-12)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2.25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3250407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[12-20)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3533775" algn="l"/>
                            </a:tabLst>
                          </a:pPr>
                          <a:r>
                            <a:rPr lang="es-ES" sz="10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633671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C08C8F6-496A-42D8-B8BA-E4023D39215D}"/>
                  </a:ext>
                </a:extLst>
              </p:cNvPr>
              <p:cNvSpPr txBox="1"/>
              <p:nvPr/>
            </p:nvSpPr>
            <p:spPr>
              <a:xfrm>
                <a:off x="5016955" y="3285340"/>
                <a:ext cx="271388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11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s-MX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Por tanto, </a:t>
                </a:r>
                <a14:m>
                  <m:oMath xmlns:m="http://schemas.openxmlformats.org/officeDocument/2006/math">
                    <m:r>
                      <a:rPr lang="es-ES" sz="1100" b="0" i="1" dirty="0" smtClean="0">
                        <a:latin typeface="Cambria Math" panose="02040503050406030204" pitchFamily="18" charset="0"/>
                      </a:rPr>
                      <m:t>𝑀𝑑</m:t>
                    </m:r>
                    <m:r>
                      <a:rPr lang="es-ES" sz="11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1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está en [4, 6)</a:t>
                </a: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C08C8F6-496A-42D8-B8BA-E4023D392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55" y="3285340"/>
                <a:ext cx="2713881" cy="261610"/>
              </a:xfrm>
              <a:prstGeom prst="rect">
                <a:avLst/>
              </a:prstGeom>
              <a:blipFill>
                <a:blip r:embed="rId7"/>
                <a:stretch>
                  <a:fillRect t="-2326" b="-1627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32A4447-D72A-43FD-8C76-80B5C6531086}"/>
                  </a:ext>
                </a:extLst>
              </p:cNvPr>
              <p:cNvSpPr txBox="1"/>
              <p:nvPr/>
            </p:nvSpPr>
            <p:spPr>
              <a:xfrm>
                <a:off x="2006781" y="4278257"/>
                <a:ext cx="6457949" cy="474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𝑀𝑑</m:t>
                      </m:r>
                      <m:r>
                        <a:rPr lang="es-E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ES" sz="1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=4+</m:t>
                      </m:r>
                      <m:f>
                        <m:f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7.5−4.5</m:t>
                          </m:r>
                        </m:num>
                        <m:den>
                          <m:d>
                            <m:dPr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200" i="1">
                                  <a:latin typeface="Cambria Math" panose="02040503050406030204" pitchFamily="18" charset="0"/>
                                </a:rPr>
                                <m:t>7.5−4.5</m:t>
                              </m:r>
                            </m:e>
                          </m:d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  <m:t>7.5−2.5</m:t>
                              </m:r>
                            </m:e>
                          </m:d>
                        </m:den>
                      </m:f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·2=4.75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32A4447-D72A-43FD-8C76-80B5C6531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781" y="4278257"/>
                <a:ext cx="6457949" cy="4741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DCB8D5A-C53E-4064-A427-FD97D6BF0081}"/>
                  </a:ext>
                </a:extLst>
              </p:cNvPr>
              <p:cNvSpPr txBox="1"/>
              <p:nvPr/>
            </p:nvSpPr>
            <p:spPr>
              <a:xfrm>
                <a:off x="7291072" y="2673342"/>
                <a:ext cx="99607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100" i="1" dirty="0" smtClean="0">
                          <a:latin typeface="Cambria Math" panose="02040503050406030204" pitchFamily="18" charset="0"/>
                        </a:rPr>
                        <m:t>=46</m:t>
                      </m:r>
                    </m:oMath>
                  </m:oMathPara>
                </a14:m>
                <a:endParaRPr lang="es-ES" sz="11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DCB8D5A-C53E-4064-A427-FD97D6BF0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072" y="2673342"/>
                <a:ext cx="99607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991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Medidas de posición NO central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p:sp>
        <p:nvSpPr>
          <p:cNvPr id="14" name="CustomShape 2">
            <a:extLst>
              <a:ext uri="{FF2B5EF4-FFF2-40B4-BE49-F238E27FC236}">
                <a16:creationId xmlns:a16="http://schemas.microsoft.com/office/drawing/2014/main" id="{1715F47E-F7A1-46A2-BE08-E9A81E616C2B}"/>
              </a:ext>
            </a:extLst>
          </p:cNvPr>
          <p:cNvSpPr/>
          <p:nvPr/>
        </p:nvSpPr>
        <p:spPr>
          <a:xfrm>
            <a:off x="1413164" y="1045199"/>
            <a:ext cx="7502236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 medidas de posición NO central, </a:t>
            </a:r>
          </a:p>
          <a:p>
            <a:pPr marL="742950" lvl="1" indent="-285750" algn="just">
              <a:lnSpc>
                <a:spcPct val="12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expresan también en las mismas unidades que la variable</a:t>
            </a:r>
          </a:p>
          <a:p>
            <a:pPr marL="742950" lvl="1" indent="-285750" algn="just">
              <a:lnSpc>
                <a:spcPct val="12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intervienen en su cálculo todos los valores de la variable</a:t>
            </a:r>
            <a:endParaRPr lang="es-E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6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95658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Conceptos fundamentales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61655" y="892799"/>
            <a:ext cx="7364105" cy="3921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Población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Conjunto de individuos definido por una o más propiedades que pretendemos observar y analizar.</a:t>
            </a:r>
          </a:p>
          <a:p>
            <a:pPr lvl="1"/>
            <a:endParaRPr lang="es-E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Población finita. </a:t>
            </a: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De tamaño N</a:t>
            </a:r>
          </a:p>
          <a:p>
            <a:pPr lvl="1"/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s-ES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vehículos matriculados en España en 2019</a:t>
            </a:r>
          </a:p>
          <a:p>
            <a:pPr lvl="3"/>
            <a:r>
              <a:rPr lang="es-ES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niños nacidos en Madrid en la última década</a:t>
            </a:r>
          </a:p>
          <a:p>
            <a:pPr lvl="3"/>
            <a:r>
              <a:rPr lang="es-ES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alumnos matriculados este curso en Universidades españolas	</a:t>
            </a:r>
            <a:endParaRPr lang="es-ES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s-E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Población infinita. </a:t>
            </a: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No podemos llegar a determinar su tamaño</a:t>
            </a:r>
          </a:p>
          <a:p>
            <a:pPr lvl="1"/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s-ES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resultados en el lanzamiento de un dado</a:t>
            </a:r>
          </a:p>
          <a:p>
            <a:pPr lvl="3"/>
            <a:r>
              <a:rPr lang="es-ES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tasa de crecimiento de un país</a:t>
            </a:r>
          </a:p>
          <a:p>
            <a:pPr lvl="2"/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A veces las poblaciones finitas son de tamaño tan grande que se tratan como poblaciones infinitas (infinito numerable)</a:t>
            </a:r>
          </a:p>
          <a:p>
            <a:pPr lvl="2"/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s-ES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población mundial</a:t>
            </a:r>
            <a:endParaRPr lang="es-E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endParaRPr lang="es-ES" sz="11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Medidas de posición NO central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400" b="1" u="sng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Cuartiles</a:t>
                </a:r>
                <a:r>
                  <a:rPr lang="es-E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lang="es-E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Q</a:t>
                </a:r>
                <a:r>
                  <a:rPr lang="es-E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 </a:t>
                </a:r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Q</a:t>
                </a:r>
                <a:r>
                  <a:rPr lang="es-E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2,  </a:t>
                </a:r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Q</a:t>
                </a:r>
                <a:r>
                  <a:rPr lang="es-E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lang="es-E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s-ES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Primer Cuartil Q</a:t>
                </a:r>
                <a:r>
                  <a:rPr lang="es-ES" sz="1400" b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 </a:t>
                </a: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 el valor de la variable tal que, si los valores están ordenados de menor a mayor, la cuarta parte de los valores (</a:t>
                </a:r>
                <a14:m>
                  <m:oMath xmlns:m="http://schemas.openxmlformats.org/officeDocument/2006/math">
                    <m:r>
                      <a:rPr lang="es-E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400" i="1" dirty="0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son menores o iguales que él y el resto mayores. </a:t>
                </a:r>
              </a:p>
              <a:p>
                <a:pPr marL="171450" indent="-171450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s-ES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Tercer Cuartil Q</a:t>
                </a:r>
                <a:r>
                  <a:rPr lang="es-ES" sz="1400" b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 </a:t>
                </a: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 el valor de la variable tal que, si los valores están ordenados de menor a mayor, tres cuartas partes de los valores (</a:t>
                </a:r>
                <a14:m>
                  <m:oMath xmlns:m="http://schemas.openxmlformats.org/officeDocument/2006/math">
                    <m:r>
                      <a:rPr lang="es-ES" sz="14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s-E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400" i="1" dirty="0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son menores o iguales que él y el resto mayores. </a:t>
                </a:r>
              </a:p>
              <a:p>
                <a:pPr marL="171450" indent="-171450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s-ES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Segundo Cuartil Q</a:t>
                </a:r>
                <a:r>
                  <a:rPr lang="es-ES" sz="1400" b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  </a:t>
                </a: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Me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s-E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s-E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Son por tanto los valores que separan en cuartas partes el total de los datos</a:t>
                </a:r>
              </a:p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Cálculo de k-Cuartil: igual que la mediana cambiando </a:t>
                </a:r>
                <a14:m>
                  <m:oMath xmlns:m="http://schemas.openxmlformats.org/officeDocument/2006/math">
                    <m:r>
                      <a:rPr lang="es-ES" sz="14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4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/2 </m:t>
                    </m:r>
                  </m:oMath>
                </a14:m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</a:t>
                </a:r>
                <a14:m>
                  <m:oMath xmlns:m="http://schemas.openxmlformats.org/officeDocument/2006/math">
                    <m:r>
                      <a:rPr lang="es-ES" sz="14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s-ES" sz="14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endParaRPr lang="es-ES" sz="1400" i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ES" sz="1100" b="1" u="sng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E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blipFill>
                <a:blip r:embed="rId4"/>
                <a:stretch>
                  <a:fillRect l="-1300" t="-1094" r="-2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164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Medidas de posición NO central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400" b="1" u="sng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Percentiles</a:t>
                </a:r>
                <a:r>
                  <a:rPr lang="es-E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lang="es-E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E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s-E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s-E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…,</m:t>
                    </m:r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99</m:t>
                        </m:r>
                      </m:sub>
                    </m:sSub>
                  </m:oMath>
                </a14:m>
                <a:endParaRPr lang="es-E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s-ES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11-Percentil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1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4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𝑷</m:t>
                        </m:r>
                      </m:e>
                      <m:sub>
                        <m:r>
                          <a:rPr lang="es-ES" sz="1400" b="1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s-ES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 el valor de la variable tal que, si los valores están ordenados de menor a mayor, un 11% de los valores (</a:t>
                </a:r>
                <a14:m>
                  <m:oMath xmlns:m="http://schemas.openxmlformats.org/officeDocument/2006/math">
                    <m:r>
                      <a:rPr lang="es-ES" sz="1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11</m:t>
                    </m:r>
                    <m:r>
                      <a:rPr lang="es-ES" sz="1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s-ES" sz="1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/100</m:t>
                    </m:r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son menores o iguales que él y el resto mayores. </a:t>
                </a:r>
              </a:p>
              <a:p>
                <a:pPr marL="171450" indent="-171450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s-ES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76-Percentil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4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𝑷</m:t>
                        </m:r>
                      </m:e>
                      <m:sub>
                        <m:r>
                          <a:rPr lang="es-ES" sz="1400" b="1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𝟕𝟔</m:t>
                        </m:r>
                      </m:sub>
                    </m:sSub>
                  </m:oMath>
                </a14:m>
                <a:r>
                  <a:rPr lang="es-ES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 el valor de la variable tal que, si los valores están ordenados de menor a mayor, un 76% de los valores (</a:t>
                </a:r>
                <a14:m>
                  <m:oMath xmlns:m="http://schemas.openxmlformats.org/officeDocument/2006/math">
                    <m:r>
                      <a:rPr lang="es-ES" sz="1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76</m:t>
                    </m:r>
                    <m:r>
                      <a:rPr lang="es-ES" sz="1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s-ES" sz="1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/100</m:t>
                    </m:r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son menores o iguales que él y el resto mayores.</a:t>
                </a:r>
              </a:p>
              <a:p>
                <a:pPr marL="171450" indent="-171450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s-ES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50-Percentil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1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4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𝑷</m:t>
                        </m:r>
                      </m:e>
                      <m:sub>
                        <m:r>
                          <a:rPr lang="es-ES" sz="1400" b="1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𝟓𝟎</m:t>
                        </m:r>
                      </m:sub>
                    </m:sSub>
                  </m:oMath>
                </a14:m>
                <a:r>
                  <a:rPr lang="es-ES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Me</a:t>
                </a:r>
              </a:p>
              <a:p>
                <a:pPr marL="171450" indent="-171450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s-E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28575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Son por tanto los valores que separan en centésimas partes el total de los datos</a:t>
                </a:r>
              </a:p>
              <a:p>
                <a:pPr indent="-28575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Cálculo de k-Percentil: igual que la mediana cambiando </a:t>
                </a:r>
                <a14:m>
                  <m:oMath xmlns:m="http://schemas.openxmlformats.org/officeDocument/2006/math">
                    <m:r>
                      <a:rPr lang="es-ES" sz="14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4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/2 </m:t>
                    </m:r>
                  </m:oMath>
                </a14:m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</a:t>
                </a:r>
                <a14:m>
                  <m:oMath xmlns:m="http://schemas.openxmlformats.org/officeDocument/2006/math">
                    <m:r>
                      <a:rPr lang="es-ES" sz="14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s-ES" sz="14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endParaRPr lang="es-ES" sz="1400" i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ES" sz="1400" i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ES" sz="1100" b="1" u="sng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E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blipFill>
                <a:blip r:embed="rId4"/>
                <a:stretch>
                  <a:fillRect l="-1300" t="-1094" r="-2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066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Medidas de posición NO central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400" b="1" u="sng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Deciles</a:t>
                </a:r>
                <a:r>
                  <a:rPr lang="es-E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lang="es-E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s-E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 </a:t>
                </a:r>
                <a:r>
                  <a:rPr lang="es-E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D</a:t>
                </a:r>
                <a:r>
                  <a:rPr lang="es-E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2,…. </a:t>
                </a:r>
                <a:r>
                  <a:rPr lang="es-E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s-E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  <a:endParaRPr lang="es-E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9388" indent="-179388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s-ES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3-Decil D</a:t>
                </a:r>
                <a:r>
                  <a:rPr lang="es-ES" sz="1400" b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 </a:t>
                </a: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 el valor de la variable tal que, si los valores están ordenados de menor a mayor, 3 décimas partes de los valores (</a:t>
                </a:r>
                <a14:m>
                  <m:oMath xmlns:m="http://schemas.openxmlformats.org/officeDocument/2006/math">
                    <m:r>
                      <a:rPr lang="es-ES" sz="1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  <m:r>
                      <a:rPr lang="es-ES" sz="1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s-ES" sz="1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/10</m:t>
                    </m:r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son menores o iguales que él y el resto mayores. </a:t>
                </a:r>
              </a:p>
              <a:p>
                <a:pPr marL="179388" indent="-179388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s-ES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9-Decil D</a:t>
                </a:r>
                <a:r>
                  <a:rPr lang="es-ES" sz="1400" b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9 </a:t>
                </a: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 el valor de la variable tal que, si los valores están ordenados de menor a mayor, 9 décimas partes de los valores (</a:t>
                </a:r>
                <a14:m>
                  <m:oMath xmlns:m="http://schemas.openxmlformats.org/officeDocument/2006/math">
                    <m:r>
                      <a:rPr lang="es-ES" sz="1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9</m:t>
                    </m:r>
                    <m:r>
                      <a:rPr lang="es-ES" sz="1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s-ES" sz="1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/10</m:t>
                    </m:r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son menores o iguales que él y el resto mayores.</a:t>
                </a:r>
              </a:p>
              <a:p>
                <a:pPr marL="179388" indent="-179388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s-ES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5- Decil D</a:t>
                </a:r>
                <a:r>
                  <a:rPr lang="es-ES" sz="1400" b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Me</a:t>
                </a:r>
              </a:p>
              <a:p>
                <a:pPr marL="171450" indent="-171450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28575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Son por tanto los valores que separan en décimas partes el total de los datos</a:t>
                </a:r>
              </a:p>
              <a:p>
                <a:pPr indent="-28575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Cálculo de k-Decil: igual que la mediana cambiando </a:t>
                </a:r>
                <a14:m>
                  <m:oMath xmlns:m="http://schemas.openxmlformats.org/officeDocument/2006/math">
                    <m:r>
                      <a:rPr lang="es-ES" sz="14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s-ES" sz="14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/2</m:t>
                    </m:r>
                  </m:oMath>
                </a14:m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por </a:t>
                </a:r>
                <a14:m>
                  <m:oMath xmlns:m="http://schemas.openxmlformats.org/officeDocument/2006/math">
                    <m:r>
                      <a:rPr lang="es-ES" sz="14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𝑘𝑛</m:t>
                    </m:r>
                    <m:r>
                      <a:rPr lang="es-ES" sz="14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es-ES" sz="14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10</m:t>
                    </m:r>
                  </m:oMath>
                </a14:m>
                <a:endParaRPr lang="es-ES" sz="1400" i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ES" sz="1100" b="1" u="sng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E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blipFill>
                <a:blip r:embed="rId4"/>
                <a:stretch>
                  <a:fillRect l="-1300" t="-1094" r="-2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176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Medidas de posición NO central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13164" y="1045199"/>
                <a:ext cx="2864922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Ejemplo 1:</a:t>
                </a:r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“El número de encestes de un jugador en un torneo en un mes”</a:t>
                </a: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lang="es-ES" sz="11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1045199"/>
                <a:ext cx="2864922" cy="3900873"/>
              </a:xfrm>
              <a:prstGeom prst="rect">
                <a:avLst/>
              </a:prstGeom>
              <a:blipFill>
                <a:blip r:embed="rId4"/>
                <a:stretch>
                  <a:fillRect l="-1277" t="-469" r="-6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a 4">
                <a:extLst>
                  <a:ext uri="{FF2B5EF4-FFF2-40B4-BE49-F238E27FC236}">
                    <a16:creationId xmlns:a16="http://schemas.microsoft.com/office/drawing/2014/main" id="{5AF323BC-98D9-418F-AB0A-73A68EB9A5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118287"/>
                  </p:ext>
                </p:extLst>
              </p:nvPr>
            </p:nvGraphicFramePr>
            <p:xfrm>
              <a:off x="1581612" y="1720842"/>
              <a:ext cx="2115177" cy="171606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08876">
                      <a:extLst>
                        <a:ext uri="{9D8B030D-6E8A-4147-A177-3AD203B41FA5}">
                          <a16:colId xmlns:a16="http://schemas.microsoft.com/office/drawing/2014/main" val="2029533426"/>
                        </a:ext>
                      </a:extLst>
                    </a:gridCol>
                    <a:gridCol w="619845">
                      <a:extLst>
                        <a:ext uri="{9D8B030D-6E8A-4147-A177-3AD203B41FA5}">
                          <a16:colId xmlns:a16="http://schemas.microsoft.com/office/drawing/2014/main" val="1241991209"/>
                        </a:ext>
                      </a:extLst>
                    </a:gridCol>
                    <a:gridCol w="886456">
                      <a:extLst>
                        <a:ext uri="{9D8B030D-6E8A-4147-A177-3AD203B41FA5}">
                          <a16:colId xmlns:a16="http://schemas.microsoft.com/office/drawing/2014/main" val="2843297492"/>
                        </a:ext>
                      </a:extLst>
                    </a:gridCol>
                  </a:tblGrid>
                  <a:tr h="2181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69126645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1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4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4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5656088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2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9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13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8746959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3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8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21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6384131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4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3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24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46709073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5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2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26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10373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6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1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27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60428374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7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0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27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21509734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8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3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b="1" dirty="0">
                              <a:effectLst/>
                            </a:rPr>
                            <a:t>30</a:t>
                          </a:r>
                          <a:endParaRPr lang="es-ES" sz="9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055238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a 4">
                <a:extLst>
                  <a:ext uri="{FF2B5EF4-FFF2-40B4-BE49-F238E27FC236}">
                    <a16:creationId xmlns:a16="http://schemas.microsoft.com/office/drawing/2014/main" id="{5AF323BC-98D9-418F-AB0A-73A68EB9A5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118287"/>
                  </p:ext>
                </p:extLst>
              </p:nvPr>
            </p:nvGraphicFramePr>
            <p:xfrm>
              <a:off x="1581612" y="1720842"/>
              <a:ext cx="2115177" cy="171606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08876">
                      <a:extLst>
                        <a:ext uri="{9D8B030D-6E8A-4147-A177-3AD203B41FA5}">
                          <a16:colId xmlns:a16="http://schemas.microsoft.com/office/drawing/2014/main" val="2029533426"/>
                        </a:ext>
                      </a:extLst>
                    </a:gridCol>
                    <a:gridCol w="619845">
                      <a:extLst>
                        <a:ext uri="{9D8B030D-6E8A-4147-A177-3AD203B41FA5}">
                          <a16:colId xmlns:a16="http://schemas.microsoft.com/office/drawing/2014/main" val="1241991209"/>
                        </a:ext>
                      </a:extLst>
                    </a:gridCol>
                    <a:gridCol w="886456">
                      <a:extLst>
                        <a:ext uri="{9D8B030D-6E8A-4147-A177-3AD203B41FA5}">
                          <a16:colId xmlns:a16="http://schemas.microsoft.com/office/drawing/2014/main" val="2843297492"/>
                        </a:ext>
                      </a:extLst>
                    </a:gridCol>
                  </a:tblGrid>
                  <a:tr h="2181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000" t="-2778" r="-252000" b="-7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99020" t="-2778" r="-147059" b="-7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39041" t="-2778" r="-2740" b="-7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126645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1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4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4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5656088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2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9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13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8746959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3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8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21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6384131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4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3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24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46709073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5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2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26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10373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6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1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27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60428374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7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0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27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21509734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8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3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b="1" dirty="0">
                              <a:effectLst/>
                            </a:rPr>
                            <a:t>30</a:t>
                          </a:r>
                          <a:endParaRPr lang="es-ES" sz="9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055238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FDC3138-45CC-4DF4-B1E5-977818C72A2E}"/>
                  </a:ext>
                </a:extLst>
              </p:cNvPr>
              <p:cNvSpPr txBox="1"/>
              <p:nvPr/>
            </p:nvSpPr>
            <p:spPr>
              <a:xfrm>
                <a:off x="2012801" y="3461613"/>
                <a:ext cx="99607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100" i="1" dirty="0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s-ES" sz="11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FDC3138-45CC-4DF4-B1E5-977818C72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801" y="3461613"/>
                <a:ext cx="996076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5E2BDFA-E96B-4F39-A58D-315519304152}"/>
                  </a:ext>
                </a:extLst>
              </p:cNvPr>
              <p:cNvSpPr txBox="1"/>
              <p:nvPr/>
            </p:nvSpPr>
            <p:spPr>
              <a:xfrm>
                <a:off x="4703430" y="852162"/>
                <a:ext cx="4094404" cy="4111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MX" sz="1200" i="1" dirty="0">
                    <a:solidFill>
                      <a:schemeClr val="accent1">
                        <a:lumMod val="50000"/>
                      </a:schemeClr>
                    </a:solidFill>
                  </a:rPr>
                  <a:t>Mediana: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s-MX" sz="1200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05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1050" i="1" dirty="0" smtClean="0">
                          <a:latin typeface="Cambria Math" panose="02040503050406030204" pitchFamily="18" charset="0"/>
                        </a:rPr>
                        <m:t>/2= 15 ⟹ 13&lt;15&lt;21⟹</m:t>
                      </m:r>
                      <m:r>
                        <a:rPr lang="es-MX" sz="1050" i="1" dirty="0" smtClean="0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s-MX" sz="1050" i="1" dirty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MX" sz="105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s-MX" sz="1200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MX" sz="1200" i="1" dirty="0">
                    <a:solidFill>
                      <a:schemeClr val="accent1">
                        <a:lumMod val="50000"/>
                      </a:schemeClr>
                    </a:solidFill>
                  </a:rPr>
                  <a:t>Moda: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s-MX" sz="1200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05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s-MX" sz="1050" i="1" dirty="0" smtClean="0">
                          <a:latin typeface="Cambria Math" panose="02040503050406030204" pitchFamily="18" charset="0"/>
                        </a:rPr>
                        <m:t>𝑀𝑑</m:t>
                      </m:r>
                      <m:r>
                        <a:rPr lang="es-MX" sz="1050" i="1" dirty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MX" sz="105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s-MX" sz="1200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MX" sz="1200" i="1" dirty="0">
                    <a:solidFill>
                      <a:schemeClr val="accent1">
                        <a:lumMod val="50000"/>
                      </a:schemeClr>
                    </a:solidFill>
                  </a:rPr>
                  <a:t>Cuartiles: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s-MX" sz="1200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05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1050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s-MX" sz="1050" i="1" dirty="0" smtClean="0">
                          <a:latin typeface="Cambria Math" panose="02040503050406030204" pitchFamily="18" charset="0"/>
                        </a:rPr>
                        <m:t>4=7,5</m:t>
                      </m:r>
                      <m:r>
                        <a:rPr lang="es-MX" sz="105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s-MX" sz="1050" i="1" dirty="0" smtClean="0">
                          <a:latin typeface="Cambria Math" panose="02040503050406030204" pitchFamily="18" charset="0"/>
                        </a:rPr>
                        <m:t>4&lt;7,5&lt;13</m:t>
                      </m:r>
                      <m:r>
                        <a:rPr lang="es-MX" sz="105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s-MX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05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05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MX" sz="10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05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sz="105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1050" i="1" dirty="0" smtClean="0">
                          <a:latin typeface="Cambria Math" panose="02040503050406030204" pitchFamily="18" charset="0"/>
                        </a:rPr>
                        <m:t>/4=22,5⟹21&lt;22,5&lt;24⟹</m:t>
                      </m:r>
                      <m:sSub>
                        <m:sSubPr>
                          <m:ctrlPr>
                            <a:rPr lang="es-MX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05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sz="1050" i="1" dirty="0" smtClean="0">
                          <a:latin typeface="Cambria Math" panose="02040503050406030204" pitchFamily="18" charset="0"/>
                        </a:rPr>
                        <m:t> =4</m:t>
                      </m:r>
                    </m:oMath>
                  </m:oMathPara>
                </a14:m>
                <a:endParaRPr lang="es-MX" sz="105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s-MX" sz="1200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MX" sz="1200" i="1" dirty="0">
                    <a:solidFill>
                      <a:schemeClr val="accent1">
                        <a:lumMod val="50000"/>
                      </a:schemeClr>
                    </a:solidFill>
                  </a:rPr>
                  <a:t>Percentil 20 y 95: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s-MX" sz="1200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050" i="1" dirty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s-MX" sz="105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1050" i="1" dirty="0">
                          <a:latin typeface="Cambria Math" panose="02040503050406030204" pitchFamily="18" charset="0"/>
                        </a:rPr>
                        <m:t>/100=6</m:t>
                      </m:r>
                      <m:r>
                        <a:rPr lang="es-MX" sz="105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s-MX" sz="1050" i="1" dirty="0" smtClean="0">
                          <a:latin typeface="Cambria Math" panose="02040503050406030204" pitchFamily="18" charset="0"/>
                        </a:rPr>
                        <m:t>4&lt;</m:t>
                      </m:r>
                      <m:r>
                        <a:rPr lang="es-ES" sz="1050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s-MX" sz="1050" i="1" dirty="0" smtClean="0">
                          <a:latin typeface="Cambria Math" panose="02040503050406030204" pitchFamily="18" charset="0"/>
                        </a:rPr>
                        <m:t>&lt;13</m:t>
                      </m:r>
                      <m:r>
                        <a:rPr lang="es-MX" sz="105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s-MX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MX" sz="105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s-MX" sz="1050" i="1" dirty="0" smtClean="0">
                          <a:latin typeface="Cambria Math" panose="02040503050406030204" pitchFamily="18" charset="0"/>
                        </a:rPr>
                        <m:t> =2</m:t>
                      </m:r>
                    </m:oMath>
                  </m:oMathPara>
                </a14:m>
                <a:endParaRPr lang="es-MX" sz="10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050" i="1" dirty="0" smtClean="0">
                          <a:latin typeface="Cambria Math" panose="02040503050406030204" pitchFamily="18" charset="0"/>
                        </a:rPr>
                        <m:t>95</m:t>
                      </m:r>
                      <m:r>
                        <a:rPr lang="es-MX" sz="105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1050" i="1" dirty="0">
                          <a:latin typeface="Cambria Math" panose="02040503050406030204" pitchFamily="18" charset="0"/>
                        </a:rPr>
                        <m:t>/100=28,5</m:t>
                      </m:r>
                      <m:r>
                        <a:rPr lang="es-MX" sz="105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s-MX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MX" sz="1050" b="0" i="1" smtClean="0">
                              <a:latin typeface="Cambria Math" panose="02040503050406030204" pitchFamily="18" charset="0"/>
                            </a:rPr>
                            <m:t>95</m:t>
                          </m:r>
                        </m:sub>
                      </m:sSub>
                      <m:r>
                        <a:rPr lang="es-MX" sz="1050" i="1" dirty="0" smtClean="0">
                          <a:latin typeface="Cambria Math" panose="02040503050406030204" pitchFamily="18" charset="0"/>
                        </a:rPr>
                        <m:t> =8</m:t>
                      </m:r>
                    </m:oMath>
                  </m:oMathPara>
                </a14:m>
                <a:endParaRPr lang="es-MX" sz="105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s-MX" sz="1200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MX" sz="1200" i="1" dirty="0">
                    <a:solidFill>
                      <a:schemeClr val="accent1">
                        <a:lumMod val="50000"/>
                      </a:schemeClr>
                    </a:solidFill>
                  </a:rPr>
                  <a:t>Deciles 3 y 7: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s-MX" sz="1200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05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sz="105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1050" i="1" dirty="0">
                          <a:latin typeface="Cambria Math" panose="02040503050406030204" pitchFamily="18" charset="0"/>
                        </a:rPr>
                        <m:t>/10=9 	</m:t>
                      </m:r>
                      <m:r>
                        <a:rPr lang="es-MX" sz="105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s-MX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05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MX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sz="105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s-MX" sz="1050" i="1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sz="10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050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s-MX" sz="105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1050" i="1" dirty="0" smtClean="0">
                          <a:latin typeface="Cambria Math" panose="02040503050406030204" pitchFamily="18" charset="0"/>
                        </a:rPr>
                        <m:t>/10=21⟹</m:t>
                      </m:r>
                      <m:sSub>
                        <m:sSubPr>
                          <m:ctrlPr>
                            <a:rPr lang="es-MX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05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MX" sz="105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s-MX" sz="105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s-MX" sz="105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050" b="0" i="1" dirty="0" smtClean="0">
                              <a:latin typeface="Cambria Math" panose="02040503050406030204" pitchFamily="18" charset="0"/>
                            </a:rPr>
                            <m:t>3+4</m:t>
                          </m:r>
                        </m:num>
                        <m:den>
                          <m:r>
                            <a:rPr lang="es-MX" sz="105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sz="1050" b="0" i="1" dirty="0" smtClean="0">
                          <a:latin typeface="Cambria Math" panose="02040503050406030204" pitchFamily="18" charset="0"/>
                        </a:rPr>
                        <m:t>=3,5</m:t>
                      </m:r>
                    </m:oMath>
                  </m:oMathPara>
                </a14:m>
                <a:endParaRPr lang="es-MX" sz="105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5E2BDFA-E96B-4F39-A58D-315519304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430" y="852162"/>
                <a:ext cx="4094404" cy="4111254"/>
              </a:xfrm>
              <a:prstGeom prst="rect">
                <a:avLst/>
              </a:prstGeom>
              <a:blipFill>
                <a:blip r:embed="rId7"/>
                <a:stretch>
                  <a:fillRect t="-29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83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Medidas de posición NO central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Ejemplo 2:</a:t>
                </a:r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:r>
                  <a:rPr lang="es-ES" sz="11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Valor de las compras en alimentación de un hotel durante el mes de agosto</a:t>
                </a:r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”</a:t>
                </a: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blipFill>
                <a:blip r:embed="rId4"/>
                <a:stretch>
                  <a:fillRect l="-487" t="-4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FDC3138-45CC-4DF4-B1E5-977818C72A2E}"/>
                  </a:ext>
                </a:extLst>
              </p:cNvPr>
              <p:cNvSpPr txBox="1"/>
              <p:nvPr/>
            </p:nvSpPr>
            <p:spPr>
              <a:xfrm>
                <a:off x="7263762" y="1096821"/>
                <a:ext cx="99607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100" i="1" dirty="0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s-ES" sz="11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FDC3138-45CC-4DF4-B1E5-977818C72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762" y="1096821"/>
                <a:ext cx="99607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0">
                <a:extLst>
                  <a:ext uri="{FF2B5EF4-FFF2-40B4-BE49-F238E27FC236}">
                    <a16:creationId xmlns:a16="http://schemas.microsoft.com/office/drawing/2014/main" id="{2D8634CE-2638-4B1E-B847-AC5C845B20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4947271"/>
                  </p:ext>
                </p:extLst>
              </p:nvPr>
            </p:nvGraphicFramePr>
            <p:xfrm>
              <a:off x="1776240" y="1740205"/>
              <a:ext cx="1576560" cy="123892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6076">
                      <a:extLst>
                        <a:ext uri="{9D8B030D-6E8A-4147-A177-3AD203B41FA5}">
                          <a16:colId xmlns:a16="http://schemas.microsoft.com/office/drawing/2014/main" val="2029533426"/>
                        </a:ext>
                      </a:extLst>
                    </a:gridCol>
                    <a:gridCol w="680484">
                      <a:extLst>
                        <a:ext uri="{9D8B030D-6E8A-4147-A177-3AD203B41FA5}">
                          <a16:colId xmlns:a16="http://schemas.microsoft.com/office/drawing/2014/main" val="1241991209"/>
                        </a:ext>
                      </a:extLst>
                    </a:gridCol>
                  </a:tblGrid>
                  <a:tr h="1949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69126645"/>
                      </a:ext>
                    </a:extLst>
                  </a:tr>
                  <a:tr h="2088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[0, 1.6)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8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5656088"/>
                      </a:ext>
                    </a:extLst>
                  </a:tr>
                  <a:tr h="2088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[1.6, 3.2)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13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8746959"/>
                      </a:ext>
                    </a:extLst>
                  </a:tr>
                  <a:tr h="2088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[3.2, 4.8)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6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6384131"/>
                      </a:ext>
                    </a:extLst>
                  </a:tr>
                  <a:tr h="2088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[4.8, 6.4)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46709073"/>
                      </a:ext>
                    </a:extLst>
                  </a:tr>
                  <a:tr h="2088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[6.4, 8.0)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103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0">
                <a:extLst>
                  <a:ext uri="{FF2B5EF4-FFF2-40B4-BE49-F238E27FC236}">
                    <a16:creationId xmlns:a16="http://schemas.microsoft.com/office/drawing/2014/main" id="{2D8634CE-2638-4B1E-B847-AC5C845B20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4947271"/>
                  </p:ext>
                </p:extLst>
              </p:nvPr>
            </p:nvGraphicFramePr>
            <p:xfrm>
              <a:off x="1776240" y="1740205"/>
              <a:ext cx="1576560" cy="123892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6076">
                      <a:extLst>
                        <a:ext uri="{9D8B030D-6E8A-4147-A177-3AD203B41FA5}">
                          <a16:colId xmlns:a16="http://schemas.microsoft.com/office/drawing/2014/main" val="2029533426"/>
                        </a:ext>
                      </a:extLst>
                    </a:gridCol>
                    <a:gridCol w="680484">
                      <a:extLst>
                        <a:ext uri="{9D8B030D-6E8A-4147-A177-3AD203B41FA5}">
                          <a16:colId xmlns:a16="http://schemas.microsoft.com/office/drawing/2014/main" val="1241991209"/>
                        </a:ext>
                      </a:extLst>
                    </a:gridCol>
                  </a:tblGrid>
                  <a:tr h="194921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680" t="-3125" r="-79592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32143" t="-3125" r="-4464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126645"/>
                      </a:ext>
                    </a:extLst>
                  </a:tr>
                  <a:tr h="2088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[0, 1.6)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8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5656088"/>
                      </a:ext>
                    </a:extLst>
                  </a:tr>
                  <a:tr h="2088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[1.6, 3.2)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13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8746959"/>
                      </a:ext>
                    </a:extLst>
                  </a:tr>
                  <a:tr h="2088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[3.2, 4.8)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6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6384131"/>
                      </a:ext>
                    </a:extLst>
                  </a:tr>
                  <a:tr h="2088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[4.8, 6.4)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46709073"/>
                      </a:ext>
                    </a:extLst>
                  </a:tr>
                  <a:tr h="2088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[6.4, 8.0)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1037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Imagen 12">
            <a:extLst>
              <a:ext uri="{FF2B5EF4-FFF2-40B4-BE49-F238E27FC236}">
                <a16:creationId xmlns:a16="http://schemas.microsoft.com/office/drawing/2014/main" id="{B5858F3C-8EC2-4599-8445-22C6E5582F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343" y="3122094"/>
            <a:ext cx="1292531" cy="129253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162781A7-EAFE-4BDA-BC37-EC372D7483AE}"/>
              </a:ext>
            </a:extLst>
          </p:cNvPr>
          <p:cNvSpPr txBox="1"/>
          <p:nvPr/>
        </p:nvSpPr>
        <p:spPr>
          <a:xfrm>
            <a:off x="5068180" y="1588067"/>
            <a:ext cx="3501818" cy="182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200" i="1" dirty="0">
                <a:solidFill>
                  <a:schemeClr val="accent1">
                    <a:lumMod val="50000"/>
                  </a:schemeClr>
                </a:solidFill>
              </a:rPr>
              <a:t>Mediana:</a:t>
            </a:r>
          </a:p>
          <a:p>
            <a:endParaRPr lang="es-MX" sz="105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200" i="1" dirty="0">
                <a:solidFill>
                  <a:schemeClr val="accent1">
                    <a:lumMod val="50000"/>
                  </a:schemeClr>
                </a:solidFill>
              </a:rPr>
              <a:t>Moda:</a:t>
            </a:r>
          </a:p>
          <a:p>
            <a:endParaRPr lang="es-MX" sz="105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200" i="1" dirty="0">
                <a:solidFill>
                  <a:schemeClr val="accent1">
                    <a:lumMod val="50000"/>
                  </a:schemeClr>
                </a:solidFill>
              </a:rPr>
              <a:t>Cuartiles:</a:t>
            </a:r>
          </a:p>
          <a:p>
            <a:endParaRPr lang="es-MX" sz="105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200" i="1" dirty="0">
                <a:solidFill>
                  <a:schemeClr val="accent1">
                    <a:lumMod val="50000"/>
                  </a:schemeClr>
                </a:solidFill>
              </a:rPr>
              <a:t>Percentil 20 y 95:</a:t>
            </a:r>
          </a:p>
          <a:p>
            <a:endParaRPr lang="es-MX" sz="105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200" i="1" dirty="0">
                <a:solidFill>
                  <a:schemeClr val="accent1">
                    <a:lumMod val="50000"/>
                  </a:schemeClr>
                </a:solidFill>
              </a:rPr>
              <a:t>Deciles 3 y 9:</a:t>
            </a:r>
          </a:p>
          <a:p>
            <a:endParaRPr lang="es-MX" sz="1050" dirty="0"/>
          </a:p>
        </p:txBody>
      </p:sp>
    </p:spTree>
    <p:extLst>
      <p:ext uri="{BB962C8B-B14F-4D97-AF65-F5344CB8AC3E}">
        <p14:creationId xmlns:p14="http://schemas.microsoft.com/office/powerpoint/2010/main" val="3121544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Medidas de posición NO central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Ejemplo 2:</a:t>
                </a:r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:r>
                  <a:rPr lang="es-ES" sz="11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Valor de las compras en alimentación de un hotel durante el mes de agosto</a:t>
                </a:r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”</a:t>
                </a: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blipFill>
                <a:blip r:embed="rId4"/>
                <a:stretch>
                  <a:fillRect l="-487" t="-4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FDC3138-45CC-4DF4-B1E5-977818C72A2E}"/>
                  </a:ext>
                </a:extLst>
              </p:cNvPr>
              <p:cNvSpPr txBox="1"/>
              <p:nvPr/>
            </p:nvSpPr>
            <p:spPr>
              <a:xfrm>
                <a:off x="7263762" y="1096821"/>
                <a:ext cx="99607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100" i="1" dirty="0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s-ES" sz="11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FDC3138-45CC-4DF4-B1E5-977818C72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762" y="1096821"/>
                <a:ext cx="99607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0">
                <a:extLst>
                  <a:ext uri="{FF2B5EF4-FFF2-40B4-BE49-F238E27FC236}">
                    <a16:creationId xmlns:a16="http://schemas.microsoft.com/office/drawing/2014/main" id="{2D8634CE-2638-4B1E-B847-AC5C845B20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5083801"/>
                  </p:ext>
                </p:extLst>
              </p:nvPr>
            </p:nvGraphicFramePr>
            <p:xfrm>
              <a:off x="6817854" y="1537732"/>
              <a:ext cx="1887891" cy="11371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9517">
                      <a:extLst>
                        <a:ext uri="{9D8B030D-6E8A-4147-A177-3AD203B41FA5}">
                          <a16:colId xmlns:a16="http://schemas.microsoft.com/office/drawing/2014/main" val="2029533426"/>
                        </a:ext>
                      </a:extLst>
                    </a:gridCol>
                    <a:gridCol w="569187">
                      <a:extLst>
                        <a:ext uri="{9D8B030D-6E8A-4147-A177-3AD203B41FA5}">
                          <a16:colId xmlns:a16="http://schemas.microsoft.com/office/drawing/2014/main" val="1241991209"/>
                        </a:ext>
                      </a:extLst>
                    </a:gridCol>
                    <a:gridCol w="569187">
                      <a:extLst>
                        <a:ext uri="{9D8B030D-6E8A-4147-A177-3AD203B41FA5}">
                          <a16:colId xmlns:a16="http://schemas.microsoft.com/office/drawing/2014/main" val="1116755321"/>
                        </a:ext>
                      </a:extLst>
                    </a:gridCol>
                  </a:tblGrid>
                  <a:tr h="1978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kern="1200" dirty="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𝑵</m:t>
                                </m:r>
                                <m:r>
                                  <a:rPr lang="es-ES" sz="1000" b="1" i="1" kern="1200" dirty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b="1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126645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[0, 1.6)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8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5656088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[1.6, 3.2)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13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8746959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[3.2, 4.8)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6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6384131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[4.8, 6.4)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28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46709073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[6.4, 8.0)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30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103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0">
                <a:extLst>
                  <a:ext uri="{FF2B5EF4-FFF2-40B4-BE49-F238E27FC236}">
                    <a16:creationId xmlns:a16="http://schemas.microsoft.com/office/drawing/2014/main" id="{2D8634CE-2638-4B1E-B847-AC5C845B20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5083801"/>
                  </p:ext>
                </p:extLst>
              </p:nvPr>
            </p:nvGraphicFramePr>
            <p:xfrm>
              <a:off x="6817854" y="1537732"/>
              <a:ext cx="1887891" cy="11371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9517">
                      <a:extLst>
                        <a:ext uri="{9D8B030D-6E8A-4147-A177-3AD203B41FA5}">
                          <a16:colId xmlns:a16="http://schemas.microsoft.com/office/drawing/2014/main" val="2029533426"/>
                        </a:ext>
                      </a:extLst>
                    </a:gridCol>
                    <a:gridCol w="569187">
                      <a:extLst>
                        <a:ext uri="{9D8B030D-6E8A-4147-A177-3AD203B41FA5}">
                          <a16:colId xmlns:a16="http://schemas.microsoft.com/office/drawing/2014/main" val="1241991209"/>
                        </a:ext>
                      </a:extLst>
                    </a:gridCol>
                    <a:gridCol w="569187">
                      <a:extLst>
                        <a:ext uri="{9D8B030D-6E8A-4147-A177-3AD203B41FA5}">
                          <a16:colId xmlns:a16="http://schemas.microsoft.com/office/drawing/2014/main" val="1116755321"/>
                        </a:ext>
                      </a:extLst>
                    </a:gridCol>
                  </a:tblGrid>
                  <a:tr h="197873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813" t="-3030" r="-156098" b="-4848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31915" t="-3030" r="-104255" b="-4848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31915" t="-3030" r="-4255" b="-4848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126645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[0, 1.6)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8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5656088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[1.6, 3.2)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13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8746959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[3.2, 4.8)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6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6384131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[4.8, 6.4)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28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46709073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[6.4, 8.0)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30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103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58A970A-2F9F-407D-91E1-056EF8DFBA55}"/>
                  </a:ext>
                </a:extLst>
              </p:cNvPr>
              <p:cNvSpPr txBox="1"/>
              <p:nvPr/>
            </p:nvSpPr>
            <p:spPr>
              <a:xfrm>
                <a:off x="1515303" y="1697362"/>
                <a:ext cx="6370658" cy="2596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MX" sz="1400" i="1" dirty="0">
                    <a:solidFill>
                      <a:schemeClr val="accent1">
                        <a:lumMod val="50000"/>
                      </a:schemeClr>
                    </a:solidFill>
                  </a:rPr>
                  <a:t>Mediana:</a:t>
                </a:r>
              </a:p>
              <a:p>
                <a:endParaRPr lang="es-MX" sz="1100" dirty="0"/>
              </a:p>
              <a:p>
                <a:r>
                  <a:rPr lang="es-ES" sz="1100" dirty="0"/>
                  <a:t>Calculamos </a:t>
                </a:r>
                <a14:m>
                  <m:oMath xmlns:m="http://schemas.openxmlformats.org/officeDocument/2006/math">
                    <m:r>
                      <a:rPr lang="es-ES" sz="1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100" i="1" dirty="0" smtClean="0">
                        <a:latin typeface="Cambria Math" panose="02040503050406030204" pitchFamily="18" charset="0"/>
                      </a:rPr>
                      <m:t>/2 = 15 </m:t>
                    </m:r>
                  </m:oMath>
                </a14:m>
                <a:r>
                  <a:rPr lang="es-ES" sz="11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s-ES" sz="11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𝑀𝑒</m:t>
                    </m:r>
                  </m:oMath>
                </a14:m>
                <a:r>
                  <a:rPr lang="es-ES" sz="1100" dirty="0">
                    <a:sym typeface="Wingdings" panose="05000000000000000000" pitchFamily="2" charset="2"/>
                  </a:rPr>
                  <a:t> está en [1.6, 3.2)</a:t>
                </a:r>
              </a:p>
              <a:p>
                <a:endParaRPr lang="es-MX" sz="1100" dirty="0"/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100" i="1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s-ES" sz="1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1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1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ES" sz="11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1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1100" i="1" dirty="0">
                              <a:latin typeface="Cambria Math" panose="02040503050406030204" pitchFamily="18" charset="0"/>
                            </a:rPr>
                            <m:t>/2−</m:t>
                          </m:r>
                          <m:sSub>
                            <m:sSubPr>
                              <m:ctrlPr>
                                <a:rPr lang="es-MX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1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MX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MX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s-ES" sz="1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1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1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sz="11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1100" i="1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s-ES" sz="11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1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sz="11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11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s-ES" sz="11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1.6</m:t>
                      </m:r>
                      <m:r>
                        <a:rPr lang="es-ES" sz="11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100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s-ES" sz="11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s-ES" sz="1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100" b="0" i="1" dirty="0" smtClean="0">
                              <a:latin typeface="Cambria Math" panose="02040503050406030204" pitchFamily="18" charset="0"/>
                            </a:rPr>
                            <m:t>3.2−1.6</m:t>
                          </m:r>
                        </m:e>
                      </m:d>
                      <m:r>
                        <a:rPr lang="es-ES" sz="1100" b="0" i="0" dirty="0" smtClean="0">
                          <a:latin typeface="Cambria Math" panose="02040503050406030204" pitchFamily="18" charset="0"/>
                        </a:rPr>
                        <m:t>=2.46</m:t>
                      </m:r>
                    </m:oMath>
                  </m:oMathPara>
                </a14:m>
                <a:endParaRPr lang="es-ES" sz="600" dirty="0"/>
              </a:p>
              <a:p>
                <a:endParaRPr lang="es-MX" sz="110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MX" sz="1400" i="1" dirty="0">
                    <a:solidFill>
                      <a:schemeClr val="accent1">
                        <a:lumMod val="50000"/>
                      </a:schemeClr>
                    </a:solidFill>
                  </a:rPr>
                  <a:t>Cuartiles:</a:t>
                </a:r>
              </a:p>
              <a:p>
                <a:endParaRPr lang="es-ES" sz="1100" dirty="0"/>
              </a:p>
              <a:p>
                <a:r>
                  <a:rPr lang="es-ES" sz="1100" dirty="0"/>
                  <a:t>Calculamos </a:t>
                </a:r>
                <a14:m>
                  <m:oMath xmlns:m="http://schemas.openxmlformats.org/officeDocument/2006/math">
                    <m:r>
                      <a:rPr lang="es-ES" sz="1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100" i="1" dirty="0" smtClean="0">
                        <a:latin typeface="Cambria Math" panose="02040503050406030204" pitchFamily="18" charset="0"/>
                      </a:rPr>
                      <m:t>/4 =7.5 </m:t>
                    </m:r>
                  </m:oMath>
                </a14:m>
                <a:r>
                  <a:rPr lang="es-ES" sz="1100" dirty="0">
                    <a:sym typeface="Wingdings" panose="05000000000000000000" pitchFamily="2" charset="2"/>
                  </a:rPr>
                  <a:t>y </a:t>
                </a:r>
                <a14:m>
                  <m:oMath xmlns:m="http://schemas.openxmlformats.org/officeDocument/2006/math">
                    <m:r>
                      <a:rPr lang="es-ES" sz="1100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s-ES" sz="11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100" i="1" dirty="0">
                        <a:latin typeface="Cambria Math" panose="02040503050406030204" pitchFamily="18" charset="0"/>
                      </a:rPr>
                      <m:t>/4 =22.5 </m:t>
                    </m:r>
                  </m:oMath>
                </a14:m>
                <a:r>
                  <a:rPr lang="es-ES" sz="11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1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MX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1100" dirty="0">
                    <a:sym typeface="Wingdings" panose="05000000000000000000" pitchFamily="2" charset="2"/>
                  </a:rPr>
                  <a:t> 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1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ES" sz="1100" dirty="0">
                    <a:sym typeface="Wingdings" panose="05000000000000000000" pitchFamily="2" charset="2"/>
                  </a:rPr>
                  <a:t> están, respectivamente, en [0, 1.6) y [3.2, 4.8)</a:t>
                </a:r>
              </a:p>
              <a:p>
                <a:endParaRPr lang="es-MX" sz="11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1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MX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1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sz="1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11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ES" sz="11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ES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1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1100" i="1" dirty="0">
                            <a:latin typeface="Cambria Math" panose="02040503050406030204" pitchFamily="18" charset="0"/>
                          </a:rPr>
                          <m:t>/4−</m:t>
                        </m:r>
                        <m:sSub>
                          <m:sSubPr>
                            <m:ctrlPr>
                              <a:rPr lang="es-MX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1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MX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MX" sz="11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s-MX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s-ES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1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sz="11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sz="1100" i="1" dirty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s-ES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1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sz="11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11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sz="1100" dirty="0"/>
                  <a:t> =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11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ES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7.5−0</m:t>
                        </m:r>
                      </m:num>
                      <m:den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s-ES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100" b="0" i="1" dirty="0" smtClean="0">
                            <a:latin typeface="Cambria Math" panose="02040503050406030204" pitchFamily="18" charset="0"/>
                          </a:rPr>
                          <m:t>1.6−0</m:t>
                        </m:r>
                      </m:e>
                    </m:d>
                    <m:r>
                      <a:rPr lang="es-ES" sz="1100" b="0" i="1" dirty="0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s-MX" sz="11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1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sz="11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1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sz="1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11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ES" sz="11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ES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ES" sz="11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1100" i="1" dirty="0">
                            <a:latin typeface="Cambria Math" panose="02040503050406030204" pitchFamily="18" charset="0"/>
                          </a:rPr>
                          <m:t>/4−</m:t>
                        </m:r>
                        <m:sSub>
                          <m:sSubPr>
                            <m:ctrlPr>
                              <a:rPr lang="es-MX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1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MX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MX" sz="11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s-MX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s-ES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1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sz="11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sz="1100" i="1" dirty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s-ES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1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sz="11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11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sz="1100" dirty="0"/>
                  <a:t> =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3.2</m:t>
                    </m:r>
                    <m:r>
                      <a:rPr lang="es-ES" sz="11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ES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22.5−21</m:t>
                        </m:r>
                      </m:num>
                      <m:den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s-ES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100" b="0" i="1" dirty="0" smtClean="0">
                            <a:latin typeface="Cambria Math" panose="02040503050406030204" pitchFamily="18" charset="0"/>
                          </a:rPr>
                          <m:t>4.8−3.2</m:t>
                        </m:r>
                      </m:e>
                    </m:d>
                    <m:r>
                      <a:rPr lang="es-ES" sz="1100" b="0" i="1" dirty="0" smtClean="0">
                        <a:latin typeface="Cambria Math" panose="02040503050406030204" pitchFamily="18" charset="0"/>
                      </a:rPr>
                      <m:t>=3.6</m:t>
                    </m:r>
                  </m:oMath>
                </a14:m>
                <a:endParaRPr lang="es-MX" sz="11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58A970A-2F9F-407D-91E1-056EF8DFB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303" y="1697362"/>
                <a:ext cx="6370658" cy="2596545"/>
              </a:xfrm>
              <a:prstGeom prst="rect">
                <a:avLst/>
              </a:prstGeom>
              <a:blipFill>
                <a:blip r:embed="rId7"/>
                <a:stretch>
                  <a:fillRect l="-191" t="-23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09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Medidas de posición NO central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p:sp>
        <p:nvSpPr>
          <p:cNvPr id="14" name="CustomShape 2">
            <a:extLst>
              <a:ext uri="{FF2B5EF4-FFF2-40B4-BE49-F238E27FC236}">
                <a16:creationId xmlns:a16="http://schemas.microsoft.com/office/drawing/2014/main" id="{1715F47E-F7A1-46A2-BE08-E9A81E616C2B}"/>
              </a:ext>
            </a:extLst>
          </p:cNvPr>
          <p:cNvSpPr/>
          <p:nvPr/>
        </p:nvSpPr>
        <p:spPr>
          <a:xfrm>
            <a:off x="1413164" y="1045199"/>
            <a:ext cx="7502236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vamos a interpretarlos</a:t>
            </a:r>
            <a:endParaRPr lang="es-ES" sz="12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A0F1B49-ECB1-434B-91C9-36FE135DBFFA}"/>
              </a:ext>
            </a:extLst>
          </p:cNvPr>
          <p:cNvSpPr/>
          <p:nvPr/>
        </p:nvSpPr>
        <p:spPr>
          <a:xfrm>
            <a:off x="1676255" y="2094165"/>
            <a:ext cx="6736226" cy="5085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La mitad de los días de agosto el gasto del hotel en alimentación fue </a:t>
            </a:r>
          </a:p>
          <a:p>
            <a:pPr algn="ctr"/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como mucho de 2.460 euros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CFC8C40-2FEF-40D6-9C03-C420A9A849EF}"/>
              </a:ext>
            </a:extLst>
          </p:cNvPr>
          <p:cNvSpPr/>
          <p:nvPr/>
        </p:nvSpPr>
        <p:spPr>
          <a:xfrm>
            <a:off x="1676255" y="3126590"/>
            <a:ext cx="6736226" cy="6478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La cuarta parte del mes el gasto no pasó de 1.500 euros y 3.600 euros es el gasto a partir del cual un día está entre la cuarta parte (=25%) de los días en que más se gastó.</a:t>
            </a:r>
          </a:p>
        </p:txBody>
      </p:sp>
    </p:spTree>
    <p:extLst>
      <p:ext uri="{BB962C8B-B14F-4D97-AF65-F5344CB8AC3E}">
        <p14:creationId xmlns:p14="http://schemas.microsoft.com/office/powerpoint/2010/main" val="2347352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Medidas de posición NO central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Ejemplo 2:</a:t>
                </a:r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:r>
                  <a:rPr lang="es-ES" sz="11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Valor de las compras en alimentación de un hotel durante el mes de agosto</a:t>
                </a:r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”</a:t>
                </a: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blipFill>
                <a:blip r:embed="rId5"/>
                <a:stretch>
                  <a:fillRect l="-487" t="-4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FDC3138-45CC-4DF4-B1E5-977818C72A2E}"/>
                  </a:ext>
                </a:extLst>
              </p:cNvPr>
              <p:cNvSpPr txBox="1"/>
              <p:nvPr/>
            </p:nvSpPr>
            <p:spPr>
              <a:xfrm>
                <a:off x="7263762" y="1096821"/>
                <a:ext cx="99607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100" i="1" dirty="0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s-ES" sz="11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FDC3138-45CC-4DF4-B1E5-977818C72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762" y="1096821"/>
                <a:ext cx="996076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0">
                <a:extLst>
                  <a:ext uri="{FF2B5EF4-FFF2-40B4-BE49-F238E27FC236}">
                    <a16:creationId xmlns:a16="http://schemas.microsoft.com/office/drawing/2014/main" id="{2D8634CE-2638-4B1E-B847-AC5C845B20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1450659"/>
                  </p:ext>
                </p:extLst>
              </p:nvPr>
            </p:nvGraphicFramePr>
            <p:xfrm>
              <a:off x="6684751" y="2583675"/>
              <a:ext cx="1887891" cy="11371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9517">
                      <a:extLst>
                        <a:ext uri="{9D8B030D-6E8A-4147-A177-3AD203B41FA5}">
                          <a16:colId xmlns:a16="http://schemas.microsoft.com/office/drawing/2014/main" val="2029533426"/>
                        </a:ext>
                      </a:extLst>
                    </a:gridCol>
                    <a:gridCol w="569187">
                      <a:extLst>
                        <a:ext uri="{9D8B030D-6E8A-4147-A177-3AD203B41FA5}">
                          <a16:colId xmlns:a16="http://schemas.microsoft.com/office/drawing/2014/main" val="1241991209"/>
                        </a:ext>
                      </a:extLst>
                    </a:gridCol>
                    <a:gridCol w="569187">
                      <a:extLst>
                        <a:ext uri="{9D8B030D-6E8A-4147-A177-3AD203B41FA5}">
                          <a16:colId xmlns:a16="http://schemas.microsoft.com/office/drawing/2014/main" val="1116755321"/>
                        </a:ext>
                      </a:extLst>
                    </a:gridCol>
                  </a:tblGrid>
                  <a:tr h="1978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kern="1200" dirty="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𝑵</m:t>
                                </m:r>
                                <m:r>
                                  <a:rPr lang="es-ES" sz="1000" b="1" i="1" kern="1200" dirty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b="1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126645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[0, 1.6)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8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5656088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[1.6, 3.2)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13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8746959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[3.2, 4.8)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6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6384131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[4.8, 6.4)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28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46709073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[6.4, 8.0)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30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103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0">
                <a:extLst>
                  <a:ext uri="{FF2B5EF4-FFF2-40B4-BE49-F238E27FC236}">
                    <a16:creationId xmlns:a16="http://schemas.microsoft.com/office/drawing/2014/main" id="{2D8634CE-2638-4B1E-B847-AC5C845B20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1450659"/>
                  </p:ext>
                </p:extLst>
              </p:nvPr>
            </p:nvGraphicFramePr>
            <p:xfrm>
              <a:off x="6684751" y="2583675"/>
              <a:ext cx="1887891" cy="11371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9517">
                      <a:extLst>
                        <a:ext uri="{9D8B030D-6E8A-4147-A177-3AD203B41FA5}">
                          <a16:colId xmlns:a16="http://schemas.microsoft.com/office/drawing/2014/main" val="2029533426"/>
                        </a:ext>
                      </a:extLst>
                    </a:gridCol>
                    <a:gridCol w="569187">
                      <a:extLst>
                        <a:ext uri="{9D8B030D-6E8A-4147-A177-3AD203B41FA5}">
                          <a16:colId xmlns:a16="http://schemas.microsoft.com/office/drawing/2014/main" val="1241991209"/>
                        </a:ext>
                      </a:extLst>
                    </a:gridCol>
                    <a:gridCol w="569187">
                      <a:extLst>
                        <a:ext uri="{9D8B030D-6E8A-4147-A177-3AD203B41FA5}">
                          <a16:colId xmlns:a16="http://schemas.microsoft.com/office/drawing/2014/main" val="1116755321"/>
                        </a:ext>
                      </a:extLst>
                    </a:gridCol>
                  </a:tblGrid>
                  <a:tr h="197873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813" t="-3030" r="-156098" b="-4878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131915" t="-3030" r="-104255" b="-4878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231915" t="-3030" r="-4255" b="-4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126645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[0, 1.6)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8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5656088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[1.6, 3.2)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13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21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8746959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[3.2, 4.8)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6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6384131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[4.8, 6.4)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28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46709073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[6.4, 8.0)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30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103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58A970A-2F9F-407D-91E1-056EF8DFBA55}"/>
                  </a:ext>
                </a:extLst>
              </p:cNvPr>
              <p:cNvSpPr txBox="1"/>
              <p:nvPr/>
            </p:nvSpPr>
            <p:spPr>
              <a:xfrm>
                <a:off x="1515303" y="1697362"/>
                <a:ext cx="6370658" cy="1523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MX" sz="1400" i="1" dirty="0">
                    <a:solidFill>
                      <a:schemeClr val="accent1">
                        <a:lumMod val="50000"/>
                      </a:schemeClr>
                    </a:solidFill>
                  </a:rPr>
                  <a:t>Percentiles 20 y 95:</a:t>
                </a:r>
              </a:p>
              <a:p>
                <a:endParaRPr lang="es-MX" sz="1100" dirty="0"/>
              </a:p>
              <a:p>
                <a:r>
                  <a:rPr lang="es-E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Calculamos </a:t>
                </a:r>
                <a14:m>
                  <m:oMath xmlns:m="http://schemas.openxmlformats.org/officeDocument/2006/math">
                    <m:r>
                      <a:rPr lang="es-ES" sz="1100" b="0" i="0" dirty="0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s-ES" sz="1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100" i="1" dirty="0" smtClean="0">
                        <a:latin typeface="Cambria Math" panose="02040503050406030204" pitchFamily="18" charset="0"/>
                      </a:rPr>
                      <m:t>/100 =6</m:t>
                    </m:r>
                  </m:oMath>
                </a14:m>
                <a:r>
                  <a:rPr lang="es-ES" sz="11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1100" b="0" i="0" dirty="0" smtClean="0">
                        <a:latin typeface="Cambria Math" panose="02040503050406030204" pitchFamily="18" charset="0"/>
                      </a:rPr>
                      <m:t>95</m:t>
                    </m:r>
                    <m:r>
                      <a:rPr lang="es-ES" sz="11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100" i="1" dirty="0">
                        <a:latin typeface="Cambria Math" panose="02040503050406030204" pitchFamily="18" charset="0"/>
                      </a:rPr>
                      <m:t>/100 =28,5 </m:t>
                    </m:r>
                  </m:oMath>
                </a14:m>
                <a:r>
                  <a:rPr lang="es-ES" sz="11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r>
                  <a:rPr lang="es-ES" sz="11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95</m:t>
                        </m:r>
                      </m:sub>
                    </m:sSub>
                  </m:oMath>
                </a14:m>
                <a:r>
                  <a:rPr lang="es-ES" sz="11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están, respectivamente, en [0, 1.6) y [6.4, 8.0)</a:t>
                </a:r>
              </a:p>
              <a:p>
                <a:endParaRPr lang="es-MX" sz="11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sz="1100" i="1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1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sz="1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11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ES" sz="11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ES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100" dirty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s-ES" sz="11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1100" i="1" dirty="0">
                            <a:latin typeface="Cambria Math" panose="02040503050406030204" pitchFamily="18" charset="0"/>
                          </a:rPr>
                          <m:t>/100−</m:t>
                        </m:r>
                        <m:sSub>
                          <m:sSubPr>
                            <m:ctrlPr>
                              <a:rPr lang="es-MX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1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MX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MX" sz="11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s-MX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s-ES" sz="1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1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sz="11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sz="1100" i="1" dirty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s-ES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1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sz="11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11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sz="1100" dirty="0"/>
                  <a:t> =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11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ES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6−0</m:t>
                        </m:r>
                      </m:num>
                      <m:den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s-ES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100" b="0" i="1" dirty="0" smtClean="0">
                            <a:latin typeface="Cambria Math" panose="02040503050406030204" pitchFamily="18" charset="0"/>
                          </a:rPr>
                          <m:t>1.6−0</m:t>
                        </m:r>
                      </m:e>
                    </m:d>
                    <m:r>
                      <a:rPr lang="es-ES" sz="1100" b="0" i="1" dirty="0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endParaRPr lang="es-MX" sz="1100" dirty="0"/>
              </a:p>
              <a:p>
                <a:endParaRPr lang="es-MX" sz="11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sz="1100" i="1">
                            <a:latin typeface="Cambria Math" panose="02040503050406030204" pitchFamily="18" charset="0"/>
                          </a:rPr>
                          <m:t>95</m:t>
                        </m:r>
                      </m:sub>
                    </m:sSub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1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sz="1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11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ES" sz="11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ES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100" dirty="0">
                            <a:latin typeface="Cambria Math" panose="02040503050406030204" pitchFamily="18" charset="0"/>
                          </a:rPr>
                          <m:t>95</m:t>
                        </m:r>
                        <m:r>
                          <a:rPr lang="es-ES" sz="11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1100" i="1" dirty="0">
                            <a:latin typeface="Cambria Math" panose="02040503050406030204" pitchFamily="18" charset="0"/>
                          </a:rPr>
                          <m:t>/100−</m:t>
                        </m:r>
                        <m:sSub>
                          <m:sSubPr>
                            <m:ctrlPr>
                              <a:rPr lang="es-MX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1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MX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MX" sz="11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s-MX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s-ES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1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sz="11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sz="1100" i="1" dirty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s-ES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1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sz="11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11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sz="1100" dirty="0"/>
                  <a:t> = </a:t>
                </a:r>
                <a14:m>
                  <m:oMath xmlns:m="http://schemas.openxmlformats.org/officeDocument/2006/math">
                    <m:r>
                      <a:rPr lang="es-ES" sz="1100" b="0" i="0" smtClean="0">
                        <a:latin typeface="Cambria Math" panose="02040503050406030204" pitchFamily="18" charset="0"/>
                      </a:rPr>
                      <m:t>6.4</m:t>
                    </m:r>
                    <m:r>
                      <a:rPr lang="es-ES" sz="11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ES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28,5−28</m:t>
                        </m:r>
                      </m:num>
                      <m:den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s-ES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100" b="0" i="1" dirty="0" smtClean="0">
                            <a:latin typeface="Cambria Math" panose="02040503050406030204" pitchFamily="18" charset="0"/>
                          </a:rPr>
                          <m:t>8.0−6.4</m:t>
                        </m:r>
                      </m:e>
                    </m:d>
                    <m:r>
                      <a:rPr lang="es-ES" sz="1100" b="0" i="1" dirty="0" smtClean="0">
                        <a:latin typeface="Cambria Math" panose="02040503050406030204" pitchFamily="18" charset="0"/>
                      </a:rPr>
                      <m:t>=6.8</m:t>
                    </m:r>
                  </m:oMath>
                </a14:m>
                <a:endParaRPr lang="es-MX" sz="11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58A970A-2F9F-407D-91E1-056EF8DFB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303" y="1697362"/>
                <a:ext cx="6370658" cy="1523238"/>
              </a:xfrm>
              <a:prstGeom prst="rect">
                <a:avLst/>
              </a:prstGeom>
              <a:blipFill>
                <a:blip r:embed="rId8"/>
                <a:stretch>
                  <a:fillRect l="-191" t="-4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55F25F2-900F-4BBC-B699-35D14CB9DA33}"/>
              </a:ext>
            </a:extLst>
          </p:cNvPr>
          <p:cNvSpPr/>
          <p:nvPr/>
        </p:nvSpPr>
        <p:spPr>
          <a:xfrm>
            <a:off x="1613824" y="3703485"/>
            <a:ext cx="4870268" cy="106273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A partir de 6.800 euros, un día está entre el 5% de los de mayor gasto del hotel en alimentación</a:t>
            </a:r>
          </a:p>
          <a:p>
            <a:pPr algn="ctr"/>
            <a:endParaRPr lang="es-E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El 20% de los días el gasto es como máximo de 1.200 euros</a:t>
            </a:r>
          </a:p>
        </p:txBody>
      </p:sp>
    </p:spTree>
    <p:extLst>
      <p:ext uri="{BB962C8B-B14F-4D97-AF65-F5344CB8AC3E}">
        <p14:creationId xmlns:p14="http://schemas.microsoft.com/office/powerpoint/2010/main" val="930853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Medidas de dispersión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27000"/>
                  </a:lnSpc>
                  <a:spcAft>
                    <a:spcPts val="800"/>
                  </a:spcAft>
                </a:pPr>
                <a:r>
                  <a:rPr lang="es-ES" sz="1600" b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Recorrido o Rango</a:t>
                </a:r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 una serie de observaciones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es la diferencia entre el valor mayor y el menor de las mismas</a:t>
                </a:r>
              </a:p>
              <a:p>
                <a:pPr>
                  <a:lnSpc>
                    <a:spcPct val="12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𝑅𝑒𝑐𝑜𝑟𝑟𝑖𝑑𝑜</m:t>
                      </m:r>
                      <m:r>
                        <a:rPr lang="es-E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s-E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16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max</m:t>
                          </m:r>
                        </m:fName>
                        <m:e>
                          <m:r>
                            <a:rPr lang="es-ES" sz="1600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s-E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sz="1600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sz="1600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  <m:r>
                        <a:rPr lang="es-E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</m:t>
                      </m:r>
                      <m:func>
                        <m:funcPr>
                          <m:ctrlPr>
                            <a:rPr lang="es-E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16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min</m:t>
                          </m:r>
                        </m:fName>
                        <m:e>
                          <m:r>
                            <a:rPr lang="es-ES" sz="1600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s-E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sz="1600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sz="1600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27000"/>
                  </a:lnSpc>
                  <a:spcAft>
                    <a:spcPts val="800"/>
                  </a:spcAft>
                </a:pPr>
                <a:endParaRPr lang="es-ES" sz="1600" b="1" u="sng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27000"/>
                  </a:lnSpc>
                  <a:spcAft>
                    <a:spcPts val="800"/>
                  </a:spcAft>
                </a:pPr>
                <a:r>
                  <a:rPr lang="es-ES" sz="1600" b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Rango intercuartílico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 la diferencia entre el tercer y primer cuartil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𝑅</m:t>
                      </m:r>
                      <m:r>
                        <a:rPr lang="es-E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s-E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𝐼</m:t>
                      </m:r>
                      <m:r>
                        <a:rPr lang="es-E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.=</m:t>
                      </m:r>
                      <m:sSub>
                        <m:sSubPr>
                          <m:ctrlPr>
                            <a:rPr lang="es-MX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endParaRPr lang="es-ES" sz="1600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s-ES" sz="1200" i="1" dirty="0">
                    <a:solidFill>
                      <a:schemeClr val="accent1">
                        <a:lumMod val="50000"/>
                      </a:schemeClr>
                    </a:solidFill>
                  </a:rPr>
                  <a:t>Las medidas de dispersión miden el grado de “esparcimiento” de los datos, si están concentrados o dispersos en torno a una medida de posición central.</a:t>
                </a:r>
                <a:endParaRPr lang="es-E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blipFill>
                <a:blip r:embed="rId4"/>
                <a:stretch>
                  <a:fillRect l="-4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606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Medidas de dispersión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27000"/>
                  </a:lnSpc>
                  <a:spcAft>
                    <a:spcPts val="800"/>
                  </a:spcAft>
                </a:pPr>
                <a:r>
                  <a:rPr lang="es-ES" sz="1600" b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Varianza (muestral)</a:t>
                </a:r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 una serie de observaciones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2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6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ES" sz="1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s-ES" sz="1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·(</m:t>
                                  </m:r>
                                  <m:sSub>
                                    <m:sSubPr>
                                      <m:ctrlP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sSub>
                                    <m:sSubPr>
                                      <m:ctrlP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s-ES" sz="1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sz="1600" b="1" u="sng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endParaRPr lang="es-ES" sz="1600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s-ES" sz="1200" i="1" dirty="0">
                    <a:solidFill>
                      <a:schemeClr val="accent1">
                        <a:lumMod val="50000"/>
                      </a:schemeClr>
                    </a:solidFill>
                  </a:rPr>
                  <a:t>Inconveniente: No se expresa en las mismas unidades que la variable.</a:t>
                </a:r>
              </a:p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s-ES" sz="1200" i="1" dirty="0">
                    <a:solidFill>
                      <a:schemeClr val="accent1">
                        <a:lumMod val="50000"/>
                      </a:schemeClr>
                    </a:solidFill>
                  </a:rPr>
                  <a:t>Si los datos se multiplican por una constante </a:t>
                </a:r>
                <a14:m>
                  <m:oMath xmlns:m="http://schemas.openxmlformats.org/officeDocument/2006/math">
                    <m:r>
                      <a:rPr lang="es-ES" sz="12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s-ES" sz="12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sz="12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sz="1200" i="1" dirty="0">
                    <a:solidFill>
                      <a:schemeClr val="accent1">
                        <a:lumMod val="50000"/>
                      </a:schemeClr>
                    </a:solidFill>
                  </a:rPr>
                  <a:t>, la varianza queda multiplicada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2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2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s-ES" sz="12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1200" i="1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s-ES" sz="1200" i="1" dirty="0">
                    <a:solidFill>
                      <a:schemeClr val="accent1">
                        <a:lumMod val="50000"/>
                      </a:schemeClr>
                    </a:solidFill>
                  </a:rPr>
                  <a:t>La varianza es invariante respecto a un cambio de localización.</a:t>
                </a:r>
              </a:p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s-ES" sz="1200" i="1" dirty="0">
                    <a:solidFill>
                      <a:schemeClr val="accent1">
                        <a:lumMod val="50000"/>
                      </a:schemeClr>
                    </a:solidFill>
                  </a:rPr>
                  <a:t>La varianza es siempre positiva.</a:t>
                </a:r>
              </a:p>
              <a:p>
                <a:endParaRPr lang="es-E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blipFill>
                <a:blip r:embed="rId4"/>
                <a:stretch>
                  <a:fillRect l="-4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51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Conceptos fundamentales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stomShape 2"/>
              <p:cNvSpPr/>
              <p:nvPr/>
            </p:nvSpPr>
            <p:spPr>
              <a:xfrm>
                <a:off x="1489364" y="892799"/>
                <a:ext cx="7336396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Muestra</a:t>
                </a:r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 un subconjunto formado por individuos de la población en el que se investiga/analiza alguna característica de una forma efectiva.</a:t>
                </a:r>
              </a:p>
              <a:p>
                <a:pPr lvl="1"/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 tamaño de la muestra se denota </a:t>
                </a:r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condición esencial es que la muestra sea </a:t>
                </a:r>
                <a:r>
                  <a:rPr lang="es-ES" sz="1600" b="1" u="sng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representativa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 la población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Una muestra perfecta sería la que “hiciera escala” con la población.</a:t>
                </a:r>
              </a:p>
              <a:p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Muestreo</a:t>
                </a:r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Procedimiento que permite extraer/seleccionar una muestra de tamaño </a:t>
                </a:r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 una población infinita o de tamaño </a:t>
                </a:r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lang="es-ES" sz="11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364" y="892799"/>
                <a:ext cx="7336396" cy="3900873"/>
              </a:xfrm>
              <a:prstGeom prst="rect">
                <a:avLst/>
              </a:prstGeom>
              <a:blipFill>
                <a:blip r:embed="rId3"/>
                <a:stretch>
                  <a:fillRect l="-664" t="-7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852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Medidas de dispersión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27000"/>
                  </a:lnSpc>
                  <a:spcAft>
                    <a:spcPts val="800"/>
                  </a:spcAft>
                </a:pPr>
                <a:r>
                  <a:rPr lang="es-ES" sz="1600" b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Desviación típica (muestral)</a:t>
                </a:r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 una serie de observaciones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es la raíz cuadrada positiva de la varianza:</a:t>
                </a:r>
              </a:p>
              <a:p>
                <a:pPr>
                  <a:lnSpc>
                    <a:spcPct val="12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1600" i="1" dirty="0">
                          <a:latin typeface="Cambria Math" panose="02040503050406030204" pitchFamily="18" charset="0"/>
                        </a:rPr>
                        <m:t>=+</m:t>
                      </m:r>
                      <m:rad>
                        <m:radPr>
                          <m:degHide m:val="on"/>
                          <m:ctrlPr>
                            <a:rPr lang="es-ES" sz="16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6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ES" sz="1600" b="1" u="sng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endParaRPr lang="es-ES" sz="1600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s-ES" sz="1200" i="1" dirty="0">
                    <a:solidFill>
                      <a:schemeClr val="accent1">
                        <a:lumMod val="50000"/>
                      </a:schemeClr>
                    </a:solidFill>
                  </a:rPr>
                  <a:t>Es siempre positiva y tiene las mismas unidades que los datos observados.</a:t>
                </a:r>
              </a:p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s-ES" sz="1200" i="1" dirty="0">
                    <a:solidFill>
                      <a:schemeClr val="accent1">
                        <a:lumMod val="50000"/>
                      </a:schemeClr>
                    </a:solidFill>
                  </a:rPr>
                  <a:t>Si los datos se multiplican por una constante </a:t>
                </a:r>
                <a14:m>
                  <m:oMath xmlns:m="http://schemas.openxmlformats.org/officeDocument/2006/math">
                    <m:r>
                      <a:rPr lang="es-ES" sz="12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s-ES" sz="12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sz="12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sz="1200" i="1" dirty="0">
                    <a:solidFill>
                      <a:schemeClr val="accent1">
                        <a:lumMod val="50000"/>
                      </a:schemeClr>
                    </a:solidFill>
                  </a:rPr>
                  <a:t>, la varianza queda multiplicada por </a:t>
                </a:r>
                <a14:m>
                  <m:oMath xmlns:m="http://schemas.openxmlformats.org/officeDocument/2006/math">
                    <m:r>
                      <a:rPr lang="es-ES" sz="12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s-ES" sz="1200" i="1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s-ES" sz="1200" i="1" dirty="0">
                    <a:solidFill>
                      <a:schemeClr val="accent1">
                        <a:lumMod val="50000"/>
                      </a:schemeClr>
                    </a:solidFill>
                  </a:rPr>
                  <a:t>La desviación típica es invariante respecto a un cambio de localización.</a:t>
                </a:r>
              </a:p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s-ES" sz="1200" i="1" dirty="0">
                    <a:solidFill>
                      <a:schemeClr val="accent1">
                        <a:lumMod val="50000"/>
                      </a:schemeClr>
                    </a:solidFill>
                  </a:rPr>
                  <a:t>La desviación típica es siempre positiva.</a:t>
                </a:r>
              </a:p>
              <a:p>
                <a:endParaRPr lang="es-E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blipFill>
                <a:blip r:embed="rId4"/>
                <a:stretch>
                  <a:fillRect l="-4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066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Medidas de dispersión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27000"/>
                  </a:lnSpc>
                  <a:spcAft>
                    <a:spcPts val="800"/>
                  </a:spcAft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 </a:t>
                </a:r>
                <a:r>
                  <a:rPr lang="es-ES" sz="1600" b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Coeficiente de Variación de Pearson (C.V.)</a:t>
                </a:r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600" dirty="0"/>
                  <a:t>es una medida de dispersión relativa que da la proporción existente entre la desviación típica y la media,</a:t>
                </a:r>
              </a:p>
              <a:p>
                <a:pPr>
                  <a:lnSpc>
                    <a:spcPct val="127000"/>
                  </a:lnSpc>
                  <a:spcAft>
                    <a:spcPts val="800"/>
                  </a:spcAft>
                </a:pPr>
                <a:endParaRPr lang="es-ES" sz="1600" dirty="0"/>
              </a:p>
              <a:p>
                <a:pPr>
                  <a:lnSpc>
                    <a:spcPct val="12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ES" sz="16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16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ES" sz="1600" b="0" i="1" dirty="0" smtClean="0">
                          <a:latin typeface="Cambria Math" panose="02040503050406030204" pitchFamily="18" charset="0"/>
                        </a:rPr>
                        <m:t>.=</m:t>
                      </m:r>
                      <m:f>
                        <m:fPr>
                          <m:ctrlPr>
                            <a:rPr lang="es-E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s-ES" sz="1600" dirty="0"/>
              </a:p>
              <a:p>
                <a:pPr>
                  <a:lnSpc>
                    <a:spcPct val="127000"/>
                  </a:lnSpc>
                  <a:spcAft>
                    <a:spcPts val="800"/>
                  </a:spcAft>
                </a:pPr>
                <a:endParaRPr lang="es-ES" sz="1600" dirty="0"/>
              </a:p>
              <a:p>
                <a:pPr marL="285750" indent="-285750">
                  <a:lnSpc>
                    <a:spcPct val="12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s-ES" sz="16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invariante a los cambios de escala</a:t>
                </a:r>
              </a:p>
              <a:p>
                <a:pPr marL="285750" indent="-285750">
                  <a:lnSpc>
                    <a:spcPct val="12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s-ES" sz="16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 es invariante a los cambios de origen</a:t>
                </a:r>
              </a:p>
              <a:p>
                <a:pPr marL="285750" indent="-285750">
                  <a:lnSpc>
                    <a:spcPct val="12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s-ES" sz="16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media no puede ser nula para que tenga sentido</a:t>
                </a:r>
                <a:endParaRPr lang="es-ES" sz="1600" dirty="0"/>
              </a:p>
              <a:p>
                <a:pPr>
                  <a:lnSpc>
                    <a:spcPct val="127000"/>
                  </a:lnSpc>
                  <a:spcAft>
                    <a:spcPts val="800"/>
                  </a:spcAft>
                </a:pPr>
                <a:endParaRPr lang="es-E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blipFill>
                <a:blip r:embed="rId4"/>
                <a:stretch>
                  <a:fillRect l="-4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6890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Medidas de dispersión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13163" y="1045199"/>
                <a:ext cx="7214853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Ejemplo 1:</a:t>
                </a:r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“El número de encestes diarios de un jugador en un torneo en un mes”</a:t>
                </a: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lang="es-ES" sz="11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3" y="1045199"/>
                <a:ext cx="7214853" cy="3900873"/>
              </a:xfrm>
              <a:prstGeom prst="rect">
                <a:avLst/>
              </a:prstGeom>
              <a:blipFill>
                <a:blip r:embed="rId4"/>
                <a:stretch>
                  <a:fillRect l="-507" t="-4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a 4">
                <a:extLst>
                  <a:ext uri="{FF2B5EF4-FFF2-40B4-BE49-F238E27FC236}">
                    <a16:creationId xmlns:a16="http://schemas.microsoft.com/office/drawing/2014/main" id="{5AF323BC-98D9-418F-AB0A-73A68EB9A5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4680357"/>
                  </p:ext>
                </p:extLst>
              </p:nvPr>
            </p:nvGraphicFramePr>
            <p:xfrm>
              <a:off x="1581612" y="1720842"/>
              <a:ext cx="2820572" cy="171606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41703">
                      <a:extLst>
                        <a:ext uri="{9D8B030D-6E8A-4147-A177-3AD203B41FA5}">
                          <a16:colId xmlns:a16="http://schemas.microsoft.com/office/drawing/2014/main" val="2029533426"/>
                        </a:ext>
                      </a:extLst>
                    </a:gridCol>
                    <a:gridCol w="449659">
                      <a:extLst>
                        <a:ext uri="{9D8B030D-6E8A-4147-A177-3AD203B41FA5}">
                          <a16:colId xmlns:a16="http://schemas.microsoft.com/office/drawing/2014/main" val="1241991209"/>
                        </a:ext>
                      </a:extLst>
                    </a:gridCol>
                    <a:gridCol w="643070">
                      <a:extLst>
                        <a:ext uri="{9D8B030D-6E8A-4147-A177-3AD203B41FA5}">
                          <a16:colId xmlns:a16="http://schemas.microsoft.com/office/drawing/2014/main" val="2843297492"/>
                        </a:ext>
                      </a:extLst>
                    </a:gridCol>
                    <a:gridCol w="643070">
                      <a:extLst>
                        <a:ext uri="{9D8B030D-6E8A-4147-A177-3AD203B41FA5}">
                          <a16:colId xmlns:a16="http://schemas.microsoft.com/office/drawing/2014/main" val="1223073516"/>
                        </a:ext>
                      </a:extLst>
                    </a:gridCol>
                    <a:gridCol w="643070">
                      <a:extLst>
                        <a:ext uri="{9D8B030D-6E8A-4147-A177-3AD203B41FA5}">
                          <a16:colId xmlns:a16="http://schemas.microsoft.com/office/drawing/2014/main" val="1141090560"/>
                        </a:ext>
                      </a:extLst>
                    </a:gridCol>
                  </a:tblGrid>
                  <a:tr h="2181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0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s-ES" sz="10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s-ES" sz="1000" b="1" i="1" kern="120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·</m:t>
                                </m:r>
                                <m:sSub>
                                  <m:sSubPr>
                                    <m:ctrlPr>
                                      <a:rPr lang="es-ES" sz="10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ES" sz="10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000" b="1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ES" sz="10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s-ES" sz="1000" b="1" i="1" kern="1200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000" b="1" i="1" kern="1200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𝒏</m:t>
                                        </m:r>
                                      </m:e>
                                      <m:sub>
                                        <m:r>
                                          <a:rPr lang="es-ES" sz="1000" b="1" i="1" kern="1200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s-ES" sz="10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·</m:t>
                                    </m:r>
                                    <m:sSub>
                                      <m:sSubPr>
                                        <m:ctrlPr>
                                          <a:rPr lang="es-ES" sz="1000" b="1" i="1" kern="1200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000" b="1" i="1" kern="1200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s-ES" sz="1000" b="1" i="1" kern="1200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s-ES" sz="10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ES" sz="1000" b="1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126645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1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4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4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5656088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2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9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13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36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8746959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3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8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21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72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6384131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4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3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24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48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46709073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5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2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26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50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10373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6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1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27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36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60428374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7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0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27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21509734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8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3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b="0" dirty="0">
                              <a:effectLst/>
                            </a:rPr>
                            <a:t>30</a:t>
                          </a:r>
                          <a:endParaRPr lang="es-ES" sz="9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192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055238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a 4">
                <a:extLst>
                  <a:ext uri="{FF2B5EF4-FFF2-40B4-BE49-F238E27FC236}">
                    <a16:creationId xmlns:a16="http://schemas.microsoft.com/office/drawing/2014/main" id="{5AF323BC-98D9-418F-AB0A-73A68EB9A5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4680357"/>
                  </p:ext>
                </p:extLst>
              </p:nvPr>
            </p:nvGraphicFramePr>
            <p:xfrm>
              <a:off x="1581612" y="1720842"/>
              <a:ext cx="2820572" cy="171606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41703">
                      <a:extLst>
                        <a:ext uri="{9D8B030D-6E8A-4147-A177-3AD203B41FA5}">
                          <a16:colId xmlns:a16="http://schemas.microsoft.com/office/drawing/2014/main" val="2029533426"/>
                        </a:ext>
                      </a:extLst>
                    </a:gridCol>
                    <a:gridCol w="449659">
                      <a:extLst>
                        <a:ext uri="{9D8B030D-6E8A-4147-A177-3AD203B41FA5}">
                          <a16:colId xmlns:a16="http://schemas.microsoft.com/office/drawing/2014/main" val="1241991209"/>
                        </a:ext>
                      </a:extLst>
                    </a:gridCol>
                    <a:gridCol w="643070">
                      <a:extLst>
                        <a:ext uri="{9D8B030D-6E8A-4147-A177-3AD203B41FA5}">
                          <a16:colId xmlns:a16="http://schemas.microsoft.com/office/drawing/2014/main" val="2843297492"/>
                        </a:ext>
                      </a:extLst>
                    </a:gridCol>
                    <a:gridCol w="643070">
                      <a:extLst>
                        <a:ext uri="{9D8B030D-6E8A-4147-A177-3AD203B41FA5}">
                          <a16:colId xmlns:a16="http://schemas.microsoft.com/office/drawing/2014/main" val="1223073516"/>
                        </a:ext>
                      </a:extLst>
                    </a:gridCol>
                    <a:gridCol w="643070">
                      <a:extLst>
                        <a:ext uri="{9D8B030D-6E8A-4147-A177-3AD203B41FA5}">
                          <a16:colId xmlns:a16="http://schemas.microsoft.com/office/drawing/2014/main" val="1141090560"/>
                        </a:ext>
                      </a:extLst>
                    </a:gridCol>
                  </a:tblGrid>
                  <a:tr h="2181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370" t="-2778" r="-541096" b="-7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00000" t="-2778" r="-433784" b="-7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40952" t="-2778" r="-205714" b="-7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8679" t="-2778" r="-103774" b="-7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38679" t="-2778" r="-3774" b="-7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126645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1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4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4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5656088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2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9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13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36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8746959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3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8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21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72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6384131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4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3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24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48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46709073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5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2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26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50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10373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6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1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27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36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60428374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7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0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27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21509734"/>
                      </a:ext>
                    </a:extLst>
                  </a:tr>
                  <a:tr h="187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>
                              <a:effectLst/>
                            </a:rPr>
                            <a:t>8</a:t>
                          </a:r>
                          <a:endParaRPr lang="es-E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effectLst/>
                            </a:rPr>
                            <a:t>3</a:t>
                          </a:r>
                          <a:endParaRPr lang="es-E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b="0" dirty="0">
                              <a:effectLst/>
                            </a:rPr>
                            <a:t>30</a:t>
                          </a:r>
                          <a:endParaRPr lang="es-ES" sz="9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192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055238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FDC3138-45CC-4DF4-B1E5-977818C72A2E}"/>
                  </a:ext>
                </a:extLst>
              </p:cNvPr>
              <p:cNvSpPr txBox="1"/>
              <p:nvPr/>
            </p:nvSpPr>
            <p:spPr>
              <a:xfrm>
                <a:off x="6789790" y="1116830"/>
                <a:ext cx="99607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100" i="1" dirty="0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s-ES" sz="11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FDC3138-45CC-4DF4-B1E5-977818C72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790" y="1116830"/>
                <a:ext cx="996076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66AA921-4B63-4978-9C2F-C812AB317DD5}"/>
                  </a:ext>
                </a:extLst>
              </p:cNvPr>
              <p:cNvSpPr txBox="1"/>
              <p:nvPr/>
            </p:nvSpPr>
            <p:spPr>
              <a:xfrm>
                <a:off x="3033246" y="3740473"/>
                <a:ext cx="7452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98</m:t>
                      </m:r>
                    </m:oMath>
                  </m:oMathPara>
                </a14:m>
                <a:endParaRPr lang="es-ES" sz="11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66AA921-4B63-4978-9C2F-C812AB317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246" y="3740473"/>
                <a:ext cx="745283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C322BFA-16C2-41D3-A203-EEE915A54598}"/>
                  </a:ext>
                </a:extLst>
              </p:cNvPr>
              <p:cNvSpPr txBox="1"/>
              <p:nvPr/>
            </p:nvSpPr>
            <p:spPr>
              <a:xfrm>
                <a:off x="3161941" y="4390994"/>
                <a:ext cx="3182686" cy="4733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1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·</m:t>
                          </m:r>
                          <m:sSub>
                            <m:sSubPr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s-E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s-E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s-E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ES" sz="12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s-ES" sz="12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s-ES" sz="12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C322BFA-16C2-41D3-A203-EEE915A54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941" y="4390994"/>
                <a:ext cx="3182686" cy="473399"/>
              </a:xfrm>
              <a:prstGeom prst="rect">
                <a:avLst/>
              </a:prstGeom>
              <a:blipFill>
                <a:blip r:embed="rId8"/>
                <a:stretch>
                  <a:fillRect t="-53846" b="-5384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DAF5849-247F-4EEA-AC44-0DDC2239B0E8}"/>
                  </a:ext>
                </a:extLst>
              </p:cNvPr>
              <p:cNvSpPr txBox="1"/>
              <p:nvPr/>
            </p:nvSpPr>
            <p:spPr>
              <a:xfrm>
                <a:off x="3695973" y="3718707"/>
                <a:ext cx="74528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438</m:t>
                      </m:r>
                    </m:oMath>
                  </m:oMathPara>
                </a14:m>
                <a:endParaRPr lang="es-ES" sz="105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DAF5849-247F-4EEA-AC44-0DDC2239B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973" y="3718707"/>
                <a:ext cx="745283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94AE103-90E6-4BFC-85BB-0537B61074DB}"/>
                  </a:ext>
                </a:extLst>
              </p:cNvPr>
              <p:cNvSpPr txBox="1"/>
              <p:nvPr/>
            </p:nvSpPr>
            <p:spPr>
              <a:xfrm>
                <a:off x="5347924" y="3177226"/>
                <a:ext cx="4064494" cy="452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E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sSub>
                                  <m:sSubPr>
                                    <m:ctrlP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s-ES" sz="1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s-ES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438</m:t>
                        </m:r>
                      </m:num>
                      <m:den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es-ES" sz="1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s-ES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3.27</m:t>
                        </m:r>
                      </m:e>
                      <m:sup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400" b="0" i="1" dirty="0" smtClean="0">
                        <a:latin typeface="Cambria Math" panose="02040503050406030204" pitchFamily="18" charset="0"/>
                      </a:rPr>
                      <m:t>=3.9</m:t>
                    </m:r>
                  </m:oMath>
                </a14:m>
                <a:endParaRPr lang="es-ES" sz="14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94AE103-90E6-4BFC-85BB-0537B6107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924" y="3177226"/>
                <a:ext cx="4064494" cy="452753"/>
              </a:xfrm>
              <a:prstGeom prst="rect">
                <a:avLst/>
              </a:prstGeom>
              <a:blipFill>
                <a:blip r:embed="rId10"/>
                <a:stretch>
                  <a:fillRect t="-37838" b="-432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D7E63F1-7C71-43C0-A90D-62F155CB68B1}"/>
                  </a:ext>
                </a:extLst>
              </p:cNvPr>
              <p:cNvSpPr txBox="1"/>
              <p:nvPr/>
            </p:nvSpPr>
            <p:spPr>
              <a:xfrm>
                <a:off x="5777459" y="3595597"/>
                <a:ext cx="3242758" cy="372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 = +</m:t>
                      </m:r>
                      <m:rad>
                        <m:radPr>
                          <m:degHide m:val="on"/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= +</m:t>
                      </m:r>
                      <m:rad>
                        <m:radPr>
                          <m:degHide m:val="on"/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ra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sz="14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D7E63F1-7C71-43C0-A90D-62F155CB6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459" y="3595597"/>
                <a:ext cx="3242758" cy="37247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F700EF1F-D46F-4324-8FE4-3AF8A4689CF1}"/>
              </a:ext>
            </a:extLst>
          </p:cNvPr>
          <p:cNvSpPr/>
          <p:nvPr/>
        </p:nvSpPr>
        <p:spPr>
          <a:xfrm>
            <a:off x="2504589" y="4390994"/>
            <a:ext cx="487309" cy="428525"/>
          </a:xfrm>
          <a:prstGeom prst="righ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0" name="Es igual a 19">
            <a:extLst>
              <a:ext uri="{FF2B5EF4-FFF2-40B4-BE49-F238E27FC236}">
                <a16:creationId xmlns:a16="http://schemas.microsoft.com/office/drawing/2014/main" id="{FDA111AD-E362-4814-B68F-296A5F951D3A}"/>
              </a:ext>
            </a:extLst>
          </p:cNvPr>
          <p:cNvSpPr/>
          <p:nvPr/>
        </p:nvSpPr>
        <p:spPr>
          <a:xfrm rot="16200000">
            <a:off x="3317831" y="3473961"/>
            <a:ext cx="223580" cy="199188"/>
          </a:xfrm>
          <a:prstGeom prst="mathEqual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1" name="Es igual a 20">
            <a:extLst>
              <a:ext uri="{FF2B5EF4-FFF2-40B4-BE49-F238E27FC236}">
                <a16:creationId xmlns:a16="http://schemas.microsoft.com/office/drawing/2014/main" id="{71361724-095B-4FEE-B701-DACFF84B224D}"/>
              </a:ext>
            </a:extLst>
          </p:cNvPr>
          <p:cNvSpPr/>
          <p:nvPr/>
        </p:nvSpPr>
        <p:spPr>
          <a:xfrm rot="16200000">
            <a:off x="3956825" y="3456710"/>
            <a:ext cx="223580" cy="199188"/>
          </a:xfrm>
          <a:prstGeom prst="mathEqual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598C634D-1F9B-4A7A-92D4-6C1F18413B94}"/>
              </a:ext>
            </a:extLst>
          </p:cNvPr>
          <p:cNvSpPr/>
          <p:nvPr/>
        </p:nvSpPr>
        <p:spPr>
          <a:xfrm>
            <a:off x="4708128" y="3639765"/>
            <a:ext cx="487309" cy="428525"/>
          </a:xfrm>
          <a:prstGeom prst="righ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E615F77-A737-4B76-8115-FCC4193551E4}"/>
                  </a:ext>
                </a:extLst>
              </p:cNvPr>
              <p:cNvSpPr txBox="1"/>
              <p:nvPr/>
            </p:nvSpPr>
            <p:spPr>
              <a:xfrm>
                <a:off x="6209464" y="3974781"/>
                <a:ext cx="2731610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ES" sz="14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1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ES" sz="1400" b="0" i="1" dirty="0" smtClean="0">
                          <a:latin typeface="Cambria Math" panose="02040503050406030204" pitchFamily="18" charset="0"/>
                        </a:rPr>
                        <m:t>.= </m:t>
                      </m:r>
                      <m:f>
                        <m:fPr>
                          <m:ctrlPr>
                            <a:rPr lang="es-ES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s-E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1.9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3.27</m:t>
                          </m:r>
                        </m:den>
                      </m:f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ES" sz="1400" b="0" i="1" dirty="0" smtClean="0">
                          <a:latin typeface="Cambria Math" panose="02040503050406030204" pitchFamily="18" charset="0"/>
                        </a:rPr>
                        <m:t>.6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E615F77-A737-4B76-8115-FCC419355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64" y="3974781"/>
                <a:ext cx="2731610" cy="497059"/>
              </a:xfrm>
              <a:prstGeom prst="rect">
                <a:avLst/>
              </a:prstGeom>
              <a:blipFill>
                <a:blip r:embed="rId12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6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20" grpId="0" animBg="1"/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Medidas de dispersión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Ejemplo 2:</a:t>
                </a:r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:r>
                  <a:rPr lang="es-ES" sz="11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Valor de las compras en alimentación de un hotel durante el mes de agosto</a:t>
                </a:r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”</a:t>
                </a: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blipFill>
                <a:blip r:embed="rId4"/>
                <a:stretch>
                  <a:fillRect l="-487" t="-4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FDC3138-45CC-4DF4-B1E5-977818C72A2E}"/>
                  </a:ext>
                </a:extLst>
              </p:cNvPr>
              <p:cNvSpPr txBox="1"/>
              <p:nvPr/>
            </p:nvSpPr>
            <p:spPr>
              <a:xfrm>
                <a:off x="7263762" y="1096821"/>
                <a:ext cx="99607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100" i="1" dirty="0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s-ES" sz="11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FDC3138-45CC-4DF4-B1E5-977818C72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762" y="1096821"/>
                <a:ext cx="99607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0">
                <a:extLst>
                  <a:ext uri="{FF2B5EF4-FFF2-40B4-BE49-F238E27FC236}">
                    <a16:creationId xmlns:a16="http://schemas.microsoft.com/office/drawing/2014/main" id="{2D8634CE-2638-4B1E-B847-AC5C845B20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1316962"/>
                  </p:ext>
                </p:extLst>
              </p:nvPr>
            </p:nvGraphicFramePr>
            <p:xfrm>
              <a:off x="2171533" y="1773778"/>
              <a:ext cx="4183545" cy="11371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36141">
                      <a:extLst>
                        <a:ext uri="{9D8B030D-6E8A-4147-A177-3AD203B41FA5}">
                          <a16:colId xmlns:a16="http://schemas.microsoft.com/office/drawing/2014/main" val="2029533426"/>
                        </a:ext>
                      </a:extLst>
                    </a:gridCol>
                    <a:gridCol w="786851">
                      <a:extLst>
                        <a:ext uri="{9D8B030D-6E8A-4147-A177-3AD203B41FA5}">
                          <a16:colId xmlns:a16="http://schemas.microsoft.com/office/drawing/2014/main" val="1241991209"/>
                        </a:ext>
                      </a:extLst>
                    </a:gridCol>
                    <a:gridCol w="786851">
                      <a:extLst>
                        <a:ext uri="{9D8B030D-6E8A-4147-A177-3AD203B41FA5}">
                          <a16:colId xmlns:a16="http://schemas.microsoft.com/office/drawing/2014/main" val="1116755321"/>
                        </a:ext>
                      </a:extLst>
                    </a:gridCol>
                    <a:gridCol w="786851">
                      <a:extLst>
                        <a:ext uri="{9D8B030D-6E8A-4147-A177-3AD203B41FA5}">
                          <a16:colId xmlns:a16="http://schemas.microsoft.com/office/drawing/2014/main" val="4200611095"/>
                        </a:ext>
                      </a:extLst>
                    </a:gridCol>
                    <a:gridCol w="786851">
                      <a:extLst>
                        <a:ext uri="{9D8B030D-6E8A-4147-A177-3AD203B41FA5}">
                          <a16:colId xmlns:a16="http://schemas.microsoft.com/office/drawing/2014/main" val="3619024668"/>
                        </a:ext>
                      </a:extLst>
                    </a:gridCol>
                  </a:tblGrid>
                  <a:tr h="1978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</a:endParaRPr>
                        </a:p>
                      </a:txBody>
                      <a:tcPr marL="68580" marR="68580" marT="0" marB="0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ES" sz="1000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s-ES" sz="1000" b="1" i="1" baseline="-25000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s-ES" sz="1000" dirty="0">
                              <a:effectLst/>
                            </a:rPr>
                            <a:t>·</a:t>
                          </a:r>
                          <a14:m>
                            <m:oMath xmlns:m="http://schemas.openxmlformats.org/officeDocument/2006/math">
                              <m:r>
                                <a:rPr lang="es-ES" sz="1000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s-ES" sz="1000" b="1" i="1" baseline="-25000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endParaRPr lang="es-ES" sz="1000" dirty="0">
                            <a:effectLst/>
                          </a:endParaRPr>
                        </a:p>
                      </a:txBody>
                      <a:tcPr marL="68580" marR="68580" marT="0" marB="0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ES" sz="10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s-ES" sz="1000" b="1" i="1" kern="1200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000" b="1" i="1" kern="1200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𝒏</m:t>
                                        </m:r>
                                      </m:e>
                                      <m:sub>
                                        <m:r>
                                          <a:rPr lang="es-ES" sz="1000" b="1" i="1" kern="1200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s-ES" sz="10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·</m:t>
                                    </m:r>
                                    <m:r>
                                      <a:rPr lang="es-ES" sz="10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s-ES" sz="1000" b="1" i="1" baseline="-25000" dirty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 sz="1000" dirty="0">
                                        <a:effectLst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s-ES" sz="10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ES" sz="1000" b="1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126645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[0, 1.6)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8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6,4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5.12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5656088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[1.6, 3.2)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13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31,2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74.8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8746959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[3.2, 4.8)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6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96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6384131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[4.8, 6.4)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5,6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31.36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46709073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[6.4, 8.0)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7.2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14,4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103.8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103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0">
                <a:extLst>
                  <a:ext uri="{FF2B5EF4-FFF2-40B4-BE49-F238E27FC236}">
                    <a16:creationId xmlns:a16="http://schemas.microsoft.com/office/drawing/2014/main" id="{2D8634CE-2638-4B1E-B847-AC5C845B20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1316962"/>
                  </p:ext>
                </p:extLst>
              </p:nvPr>
            </p:nvGraphicFramePr>
            <p:xfrm>
              <a:off x="2171533" y="1773778"/>
              <a:ext cx="4183545" cy="11371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36141">
                      <a:extLst>
                        <a:ext uri="{9D8B030D-6E8A-4147-A177-3AD203B41FA5}">
                          <a16:colId xmlns:a16="http://schemas.microsoft.com/office/drawing/2014/main" val="2029533426"/>
                        </a:ext>
                      </a:extLst>
                    </a:gridCol>
                    <a:gridCol w="786851">
                      <a:extLst>
                        <a:ext uri="{9D8B030D-6E8A-4147-A177-3AD203B41FA5}">
                          <a16:colId xmlns:a16="http://schemas.microsoft.com/office/drawing/2014/main" val="1241991209"/>
                        </a:ext>
                      </a:extLst>
                    </a:gridCol>
                    <a:gridCol w="786851">
                      <a:extLst>
                        <a:ext uri="{9D8B030D-6E8A-4147-A177-3AD203B41FA5}">
                          <a16:colId xmlns:a16="http://schemas.microsoft.com/office/drawing/2014/main" val="1116755321"/>
                        </a:ext>
                      </a:extLst>
                    </a:gridCol>
                    <a:gridCol w="786851">
                      <a:extLst>
                        <a:ext uri="{9D8B030D-6E8A-4147-A177-3AD203B41FA5}">
                          <a16:colId xmlns:a16="http://schemas.microsoft.com/office/drawing/2014/main" val="4200611095"/>
                        </a:ext>
                      </a:extLst>
                    </a:gridCol>
                    <a:gridCol w="786851">
                      <a:extLst>
                        <a:ext uri="{9D8B030D-6E8A-4147-A177-3AD203B41FA5}">
                          <a16:colId xmlns:a16="http://schemas.microsoft.com/office/drawing/2014/main" val="3619024668"/>
                        </a:ext>
                      </a:extLst>
                    </a:gridCol>
                  </a:tblGrid>
                  <a:tr h="197873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588" t="-21212" r="-306471" b="-4878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32558" t="-21212" r="-303876" b="-4878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30769" t="-21212" r="-201538" b="-4878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333333" t="-21212" r="-103101" b="-4878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433333" t="-21212" r="-3101" b="-4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126645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[0, 1.6)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8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6,4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5.12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5656088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[1.6, 3.2)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13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31,2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74.8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8746959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[3.2, 4.8)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6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96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6384131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[4.8, 6.4)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5,6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31.36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46709073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[6.4, 8.0)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7.2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14,4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103.8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103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8AC76F7-09B0-450B-A336-1B1F34EB699E}"/>
                  </a:ext>
                </a:extLst>
              </p:cNvPr>
              <p:cNvSpPr txBox="1"/>
              <p:nvPr/>
            </p:nvSpPr>
            <p:spPr>
              <a:xfrm>
                <a:off x="4786290" y="3184877"/>
                <a:ext cx="7452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81.6</m:t>
                      </m:r>
                    </m:oMath>
                  </m:oMathPara>
                </a14:m>
                <a:endParaRPr lang="es-ES" sz="11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8AC76F7-09B0-450B-A336-1B1F34EB6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290" y="3184877"/>
                <a:ext cx="745283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AC6A41A-0AC8-4B85-97C0-C614E4E6BC3B}"/>
                  </a:ext>
                </a:extLst>
              </p:cNvPr>
              <p:cNvSpPr txBox="1"/>
              <p:nvPr/>
            </p:nvSpPr>
            <p:spPr>
              <a:xfrm>
                <a:off x="3717523" y="4235278"/>
                <a:ext cx="2328948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s-E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1.6</m:t>
                          </m:r>
                        </m:num>
                        <m:den>
                          <m:r>
                            <a:rPr lang="es-E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s-E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ES" sz="1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2.72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AC6A41A-0AC8-4B85-97C0-C614E4E6B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523" y="4235278"/>
                <a:ext cx="2328948" cy="497059"/>
              </a:xfrm>
              <a:prstGeom prst="rect">
                <a:avLst/>
              </a:prstGeom>
              <a:blipFill>
                <a:blip r:embed="rId8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0FE41C5-D320-40C4-A9A0-B3E896CC8D31}"/>
                  </a:ext>
                </a:extLst>
              </p:cNvPr>
              <p:cNvSpPr txBox="1"/>
              <p:nvPr/>
            </p:nvSpPr>
            <p:spPr>
              <a:xfrm>
                <a:off x="5566969" y="3192977"/>
                <a:ext cx="7452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311.16</m:t>
                      </m:r>
                    </m:oMath>
                  </m:oMathPara>
                </a14:m>
                <a:endParaRPr lang="es-ES" sz="11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0FE41C5-D320-40C4-A9A0-B3E896CC8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969" y="3192977"/>
                <a:ext cx="745283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E31E5C86-7D21-46F4-882D-ECB8B89DB2CB}"/>
                  </a:ext>
                </a:extLst>
              </p:cNvPr>
              <p:cNvSpPr txBox="1"/>
              <p:nvPr/>
            </p:nvSpPr>
            <p:spPr>
              <a:xfrm>
                <a:off x="6391975" y="3364522"/>
                <a:ext cx="2682790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ES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1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311.16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s-ES" sz="1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2.72</m:t>
                          </m:r>
                        </m:e>
                        <m:sup>
                          <m:r>
                            <a:rPr lang="es-ES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1400" b="0" i="1" dirty="0" smtClean="0">
                          <a:latin typeface="Cambria Math" panose="02040503050406030204" pitchFamily="18" charset="0"/>
                        </a:rPr>
                        <m:t>=2.97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E31E5C86-7D21-46F4-882D-ECB8B89DB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975" y="3364522"/>
                <a:ext cx="2682790" cy="497059"/>
              </a:xfrm>
              <a:prstGeom prst="rect">
                <a:avLst/>
              </a:prstGeom>
              <a:blipFill>
                <a:blip r:embed="rId10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D9DB004-D0E3-4500-8E5A-8DE8EDCD6E79}"/>
                  </a:ext>
                </a:extLst>
              </p:cNvPr>
              <p:cNvSpPr txBox="1"/>
              <p:nvPr/>
            </p:nvSpPr>
            <p:spPr>
              <a:xfrm>
                <a:off x="5890786" y="3798764"/>
                <a:ext cx="3242758" cy="372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 = +</m:t>
                      </m:r>
                      <m:rad>
                        <m:radPr>
                          <m:degHide m:val="on"/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= +</m:t>
                      </m:r>
                      <m:rad>
                        <m:radPr>
                          <m:degHide m:val="on"/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ra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0" i="1" dirty="0" smtClean="0">
                          <a:latin typeface="Cambria Math" panose="02040503050406030204" pitchFamily="18" charset="0"/>
                        </a:rPr>
                        <m:t>1.72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D9DB004-D0E3-4500-8E5A-8DE8EDCD6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786" y="3798764"/>
                <a:ext cx="3242758" cy="37247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8460573B-A149-406E-B852-77CED5D96165}"/>
              </a:ext>
            </a:extLst>
          </p:cNvPr>
          <p:cNvSpPr/>
          <p:nvPr/>
        </p:nvSpPr>
        <p:spPr>
          <a:xfrm>
            <a:off x="3077660" y="4275312"/>
            <a:ext cx="487309" cy="428525"/>
          </a:xfrm>
          <a:prstGeom prst="righ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8" name="Es igual a 17">
            <a:extLst>
              <a:ext uri="{FF2B5EF4-FFF2-40B4-BE49-F238E27FC236}">
                <a16:creationId xmlns:a16="http://schemas.microsoft.com/office/drawing/2014/main" id="{A334263C-C615-4C82-B803-F31A075C067E}"/>
              </a:ext>
            </a:extLst>
          </p:cNvPr>
          <p:cNvSpPr/>
          <p:nvPr/>
        </p:nvSpPr>
        <p:spPr>
          <a:xfrm rot="16200000">
            <a:off x="5047142" y="2968903"/>
            <a:ext cx="223580" cy="199188"/>
          </a:xfrm>
          <a:prstGeom prst="mathEqual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Es igual a 18">
            <a:extLst>
              <a:ext uri="{FF2B5EF4-FFF2-40B4-BE49-F238E27FC236}">
                <a16:creationId xmlns:a16="http://schemas.microsoft.com/office/drawing/2014/main" id="{2DDC3F0F-A5E3-4B18-A39C-AB01C7ADD102}"/>
              </a:ext>
            </a:extLst>
          </p:cNvPr>
          <p:cNvSpPr/>
          <p:nvPr/>
        </p:nvSpPr>
        <p:spPr>
          <a:xfrm rot="16200000">
            <a:off x="5819811" y="2971339"/>
            <a:ext cx="223580" cy="199188"/>
          </a:xfrm>
          <a:prstGeom prst="mathEqual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2A6F434B-6519-4A3B-8AC3-9CA419B35671}"/>
              </a:ext>
            </a:extLst>
          </p:cNvPr>
          <p:cNvSpPr/>
          <p:nvPr/>
        </p:nvSpPr>
        <p:spPr>
          <a:xfrm>
            <a:off x="5734770" y="3560468"/>
            <a:ext cx="487309" cy="428525"/>
          </a:xfrm>
          <a:prstGeom prst="righ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C1BA866-DA6B-42B6-8ABB-6D99E640FA59}"/>
                  </a:ext>
                </a:extLst>
              </p:cNvPr>
              <p:cNvSpPr txBox="1"/>
              <p:nvPr/>
            </p:nvSpPr>
            <p:spPr>
              <a:xfrm>
                <a:off x="6353152" y="4105406"/>
                <a:ext cx="2731610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ES" sz="14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1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ES" sz="1400" b="0" i="1" dirty="0" smtClean="0">
                          <a:latin typeface="Cambria Math" panose="02040503050406030204" pitchFamily="18" charset="0"/>
                        </a:rPr>
                        <m:t>.= </m:t>
                      </m:r>
                      <m:f>
                        <m:fPr>
                          <m:ctrlPr>
                            <a:rPr lang="es-ES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s-E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1.72</m:t>
                          </m:r>
                        </m:num>
                        <m:den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2.72</m:t>
                          </m:r>
                        </m:den>
                      </m:f>
                      <m:r>
                        <a:rPr lang="es-ES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ES" sz="1400" b="0" i="1" dirty="0" smtClean="0">
                          <a:latin typeface="Cambria Math" panose="02040503050406030204" pitchFamily="18" charset="0"/>
                        </a:rPr>
                        <m:t>.62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C1BA866-DA6B-42B6-8ABB-6D99E640F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152" y="4105406"/>
                <a:ext cx="2731610" cy="497059"/>
              </a:xfrm>
              <a:prstGeom prst="rect">
                <a:avLst/>
              </a:prstGeom>
              <a:blipFill>
                <a:blip r:embed="rId12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45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8" grpId="0" animBg="1"/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Medidas de dispersión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Datos atípicos (</a:t>
                </a:r>
                <a:r>
                  <a:rPr lang="es-ES" sz="1600" b="1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outliers</a:t>
                </a:r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es-ES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Son las observaciones que, numéricamente, distan del resto de los datos de una manera importante.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 muchos casos, los </a:t>
                </a:r>
                <a:r>
                  <a:rPr lang="es-ES" sz="14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outliers</a:t>
                </a: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son datos erróneos insertados en las bases de datos.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inclusión de estos datos en cualquier estudio estadístico produciría una distorsión importante.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 tratamiento de los datos atípicos es pues, decisivo, pero subjetivo.</a:t>
                </a:r>
              </a:p>
              <a:p>
                <a:pPr lvl="1"/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Valores atípicos leves:</a:t>
                </a:r>
              </a:p>
              <a:p>
                <a:pPr marL="45720" indent="0" algn="ctr">
                  <a:buNone/>
                </a:pP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ES" sz="16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−1.5 </m:t>
                    </m:r>
                    <m:r>
                      <a:rPr lang="es-ES" sz="16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sz="1600" i="1" dirty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y 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ES" sz="1600" i="1" dirty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+1.5 </m:t>
                    </m:r>
                    <m:r>
                      <a:rPr lang="es-ES" sz="1600" i="1" dirty="0">
                        <a:latin typeface="Cambria Math" panose="02040503050406030204" pitchFamily="18" charset="0"/>
                      </a:rPr>
                      <m:t>𝑅𝐼</m:t>
                    </m:r>
                  </m:oMath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Valores atípicos extremos:</a:t>
                </a:r>
              </a:p>
              <a:p>
                <a:pPr marL="45720" indent="0" algn="ctr">
                  <a:buNone/>
                </a:pP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ES" sz="16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−3 </m:t>
                    </m:r>
                    <m:r>
                      <a:rPr lang="es-ES" sz="16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sz="1600" i="1" dirty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y 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ES" sz="1600" i="1" dirty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s-E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6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sz="1600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s-ES" sz="16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blipFill>
                <a:blip r:embed="rId4"/>
                <a:stretch>
                  <a:fillRect l="-487" t="-4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0690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599C436-B793-4902-AD03-6A4D44FE89E8}"/>
              </a:ext>
            </a:extLst>
          </p:cNvPr>
          <p:cNvSpPr/>
          <p:nvPr/>
        </p:nvSpPr>
        <p:spPr>
          <a:xfrm>
            <a:off x="1518139" y="533370"/>
            <a:ext cx="29168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i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Elementos de un  Box </a:t>
            </a:r>
            <a:r>
              <a:rPr lang="es-ES" sz="2000" b="1" i="1" u="sng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</a:t>
            </a:r>
            <a:endParaRPr lang="es-ES" sz="2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ACF414-A411-467F-8F6F-40E9A3269368}"/>
              </a:ext>
            </a:extLst>
          </p:cNvPr>
          <p:cNvSpPr/>
          <p:nvPr/>
        </p:nvSpPr>
        <p:spPr>
          <a:xfrm>
            <a:off x="1226672" y="1108086"/>
            <a:ext cx="96756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alt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Ordenar los datos y obtener el valor mínimo, el máximo, los cuartiles Q</a:t>
            </a:r>
            <a:r>
              <a:rPr lang="es-ES" altLang="es-ES" sz="1200" baseline="-30000" dirty="0">
                <a:solidFill>
                  <a:srgbClr val="222222"/>
                </a:solidFill>
                <a:latin typeface="Arial" panose="020B0604020202020204" pitchFamily="34" charset="0"/>
              </a:rPr>
              <a:t>1</a:t>
            </a:r>
            <a:r>
              <a:rPr lang="es-ES" alt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, Q</a:t>
            </a:r>
            <a:r>
              <a:rPr lang="es-ES" altLang="es-ES" sz="1200" baseline="-30000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r>
              <a:rPr lang="es-ES" alt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 y Q</a:t>
            </a:r>
            <a:r>
              <a:rPr lang="es-ES" altLang="es-ES" sz="1200" baseline="-30000" dirty="0">
                <a:solidFill>
                  <a:srgbClr val="222222"/>
                </a:solidFill>
                <a:latin typeface="Arial" panose="020B0604020202020204" pitchFamily="34" charset="0"/>
              </a:rPr>
              <a:t>3</a:t>
            </a:r>
            <a:r>
              <a:rPr lang="es-ES" alt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 y el rango intercuartílico RI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alt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Calcular Lím. Inferior = Q1 – 1.5 RI  y Lím. </a:t>
            </a:r>
            <a:r>
              <a:rPr lang="es-ES" altLang="es-E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Sup</a:t>
            </a:r>
            <a:r>
              <a:rPr lang="es-ES" alt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 = Q3 + 1.5 RI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653EAF9-D816-4EB0-9090-850DE7B17F71}"/>
              </a:ext>
            </a:extLst>
          </p:cNvPr>
          <p:cNvSpPr/>
          <p:nvPr/>
        </p:nvSpPr>
        <p:spPr>
          <a:xfrm>
            <a:off x="1902013" y="1744357"/>
            <a:ext cx="6704105" cy="2616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fontAlgn="base">
              <a:lnSpc>
                <a:spcPct val="107000"/>
              </a:lnSpc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50% de los valores se encuentra dentro de la caja</a:t>
            </a:r>
            <a:endParaRPr lang="es-E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rango intercuartílico RI corresponde a la longitud de la caja</a:t>
            </a:r>
          </a:p>
          <a:p>
            <a:pPr marL="285750" indent="-285750" algn="just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s-E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dirty="0">
                <a:solidFill>
                  <a:srgbClr val="32323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Trazar  líneas desde los extremos de la caja (bigotes) hasta los datos mínimo y máximo que son respectivamente &gt;=</a:t>
            </a:r>
            <a:r>
              <a:rPr lang="es-ES" sz="1400" dirty="0" err="1">
                <a:solidFill>
                  <a:srgbClr val="32323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Linf</a:t>
            </a:r>
            <a:r>
              <a:rPr lang="es-ES" sz="1400" dirty="0">
                <a:solidFill>
                  <a:srgbClr val="32323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&lt;=</a:t>
            </a:r>
            <a:r>
              <a:rPr lang="es-ES" sz="1400" dirty="0" err="1">
                <a:solidFill>
                  <a:srgbClr val="32323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Lsup</a:t>
            </a:r>
            <a:endParaRPr lang="es-ES" sz="1400" dirty="0">
              <a:solidFill>
                <a:srgbClr val="323232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dirty="0">
                <a:solidFill>
                  <a:srgbClr val="32323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 hay valores atípicos: trazar líneas hasta </a:t>
            </a:r>
            <a:r>
              <a:rPr lang="es-ES" sz="1400" dirty="0" err="1">
                <a:solidFill>
                  <a:srgbClr val="32323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Linf</a:t>
            </a:r>
            <a:r>
              <a:rPr lang="es-ES" sz="1400" dirty="0">
                <a:solidFill>
                  <a:srgbClr val="32323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y/o </a:t>
            </a:r>
            <a:r>
              <a:rPr lang="es-ES" sz="1400" dirty="0" err="1">
                <a:solidFill>
                  <a:srgbClr val="32323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Lsup</a:t>
            </a:r>
            <a:r>
              <a:rPr lang="es-ES" sz="1400" dirty="0">
                <a:solidFill>
                  <a:srgbClr val="32323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anotar los valores atípicos con círculos y los valores extremos con asteriscos.</a:t>
            </a:r>
            <a:endParaRPr lang="es-E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ES" sz="1400" dirty="0">
              <a:solidFill>
                <a:srgbClr val="323232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E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 los datos están distribuidos con normalidad, aproximadamente el 95% de los datos se encuentre entre los bigotes.</a:t>
            </a:r>
            <a:endParaRPr lang="es-ES" sz="14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7674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p:sp>
        <p:nvSpPr>
          <p:cNvPr id="14" name="CustomShape 2">
            <a:extLst>
              <a:ext uri="{FF2B5EF4-FFF2-40B4-BE49-F238E27FC236}">
                <a16:creationId xmlns:a16="http://schemas.microsoft.com/office/drawing/2014/main" id="{1715F47E-F7A1-46A2-BE08-E9A81E616C2B}"/>
              </a:ext>
            </a:extLst>
          </p:cNvPr>
          <p:cNvSpPr/>
          <p:nvPr/>
        </p:nvSpPr>
        <p:spPr>
          <a:xfrm>
            <a:off x="1336963" y="226165"/>
            <a:ext cx="7502236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s-E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Diagrama de cajas y bigotes (</a:t>
            </a:r>
            <a:r>
              <a:rPr lang="es-E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boxplot</a:t>
            </a:r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s-E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2" descr="Resultado de imagen de box plot explicaciÃ³n">
            <a:extLst>
              <a:ext uri="{FF2B5EF4-FFF2-40B4-BE49-F238E27FC236}">
                <a16:creationId xmlns:a16="http://schemas.microsoft.com/office/drawing/2014/main" id="{D68CF836-E165-4422-9353-FCEE87FFA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383" y="1395046"/>
            <a:ext cx="2343150" cy="274052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3A996F7-59D7-43A4-9EF3-B593C34DE9BF}"/>
              </a:ext>
            </a:extLst>
          </p:cNvPr>
          <p:cNvSpPr/>
          <p:nvPr/>
        </p:nvSpPr>
        <p:spPr>
          <a:xfrm>
            <a:off x="1389717" y="1695386"/>
            <a:ext cx="40107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Proporcionan una visión general de la simetría de la distribución de los datos;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Son útiles para ver la presencia de </a:t>
            </a:r>
            <a:r>
              <a:rPr lang="es-ES" dirty="0">
                <a:solidFill>
                  <a:srgbClr val="0B0080"/>
                </a:solidFill>
                <a:latin typeface="Arial" panose="020B0604020202020204" pitchFamily="34" charset="0"/>
                <a:hlinkClick r:id="rId5" tooltip="Valor atípico"/>
              </a:rPr>
              <a:t>valores atípicos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(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outliers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Se puede ver también la presencia o no de valores extremos</a:t>
            </a:r>
          </a:p>
        </p:txBody>
      </p:sp>
    </p:spTree>
    <p:extLst>
      <p:ext uri="{BB962C8B-B14F-4D97-AF65-F5344CB8AC3E}">
        <p14:creationId xmlns:p14="http://schemas.microsoft.com/office/powerpoint/2010/main" val="41296682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Medidas de dispersión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p:sp>
        <p:nvSpPr>
          <p:cNvPr id="14" name="CustomShape 2">
            <a:extLst>
              <a:ext uri="{FF2B5EF4-FFF2-40B4-BE49-F238E27FC236}">
                <a16:creationId xmlns:a16="http://schemas.microsoft.com/office/drawing/2014/main" id="{1715F47E-F7A1-46A2-BE08-E9A81E616C2B}"/>
              </a:ext>
            </a:extLst>
          </p:cNvPr>
          <p:cNvSpPr/>
          <p:nvPr/>
        </p:nvSpPr>
        <p:spPr>
          <a:xfrm>
            <a:off x="1413164" y="1045199"/>
            <a:ext cx="7502236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Diagrama d cajas y bigotes (</a:t>
            </a:r>
            <a:r>
              <a:rPr lang="es-E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boxplot</a:t>
            </a:r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s-E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C9A345F3-92F2-4DC9-A8AF-E1CADC940C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79" y="1808137"/>
            <a:ext cx="5052317" cy="25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562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Gráficas estadísticas </a:t>
            </a:r>
            <a:r>
              <a:rPr lang="es-ES" sz="2000" spc="-1" dirty="0">
                <a:solidFill>
                  <a:srgbClr val="5B9BD5"/>
                </a:solidFill>
                <a:latin typeface="Calibri Light"/>
              </a:rPr>
              <a:t>(visualización de datos)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776240" y="892799"/>
            <a:ext cx="6609600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s-ES" sz="1350" b="0" strike="noStrike" spc="-1" dirty="0">
              <a:latin typeface="Arial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p:sp>
        <p:nvSpPr>
          <p:cNvPr id="14" name="CustomShape 2">
            <a:extLst>
              <a:ext uri="{FF2B5EF4-FFF2-40B4-BE49-F238E27FC236}">
                <a16:creationId xmlns:a16="http://schemas.microsoft.com/office/drawing/2014/main" id="{1715F47E-F7A1-46A2-BE08-E9A81E616C2B}"/>
              </a:ext>
            </a:extLst>
          </p:cNvPr>
          <p:cNvSpPr/>
          <p:nvPr/>
        </p:nvSpPr>
        <p:spPr>
          <a:xfrm>
            <a:off x="1488720" y="1052126"/>
            <a:ext cx="7447462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Boxplots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endParaRPr lang="es-ES" sz="11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6C2E00F-0C99-49E7-A098-FDBACD9D8F8C}"/>
              </a:ext>
            </a:extLst>
          </p:cNvPr>
          <p:cNvSpPr txBox="1"/>
          <p:nvPr/>
        </p:nvSpPr>
        <p:spPr>
          <a:xfrm>
            <a:off x="5829898" y="1696935"/>
            <a:ext cx="2153092" cy="3900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 sz="12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SOLO variables continuas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E44BC00-BC16-4A71-A362-5CC9DADB7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560" y="2220870"/>
            <a:ext cx="2986780" cy="198978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D75D117-A8D5-4252-A84F-11A6FB223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763" y="1466850"/>
            <a:ext cx="3671277" cy="303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289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Medidas de asimetría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p:sp>
        <p:nvSpPr>
          <p:cNvPr id="14" name="CustomShape 2">
            <a:extLst>
              <a:ext uri="{FF2B5EF4-FFF2-40B4-BE49-F238E27FC236}">
                <a16:creationId xmlns:a16="http://schemas.microsoft.com/office/drawing/2014/main" id="{1715F47E-F7A1-46A2-BE08-E9A81E616C2B}"/>
              </a:ext>
            </a:extLst>
          </p:cNvPr>
          <p:cNvSpPr/>
          <p:nvPr/>
        </p:nvSpPr>
        <p:spPr>
          <a:xfrm>
            <a:off x="1413164" y="1045199"/>
            <a:ext cx="7502236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7000"/>
              </a:lnSpc>
              <a:spcAft>
                <a:spcPts val="800"/>
              </a:spcAft>
            </a:pPr>
            <a:r>
              <a:rPr lang="es-ES" sz="1600" dirty="0"/>
              <a:t>Una distribución de datos es </a:t>
            </a:r>
            <a:r>
              <a:rPr lang="es-ES" sz="1600" b="1" u="sng" dirty="0"/>
              <a:t>Asimétrica a la derecha (positiva) </a:t>
            </a:r>
            <a:r>
              <a:rPr lang="es-ES" sz="1600" dirty="0"/>
              <a:t>si las frecuencias descienden más lentamente por la derecha.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600" dirty="0"/>
              <a:t>Una distribución de datos es </a:t>
            </a:r>
            <a:r>
              <a:rPr lang="es-ES" sz="1600" b="1" u="sng" dirty="0"/>
              <a:t>Asimétrica a la izquierda (negativa) </a:t>
            </a:r>
            <a:r>
              <a:rPr lang="es-ES" sz="1600" dirty="0"/>
              <a:t>si las frecuencias descienden más lentamente por la izquierda</a:t>
            </a:r>
          </a:p>
        </p:txBody>
      </p:sp>
      <p:pic>
        <p:nvPicPr>
          <p:cNvPr id="7" name="Imagen 6" descr="Imagen que contiene música&#10;&#10;Descripción generada automáticamente">
            <a:extLst>
              <a:ext uri="{FF2B5EF4-FFF2-40B4-BE49-F238E27FC236}">
                <a16:creationId xmlns:a16="http://schemas.microsoft.com/office/drawing/2014/main" id="{01EFB68D-24E4-4A06-B790-1CCAC46CD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97" y="2534628"/>
            <a:ext cx="6629400" cy="241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5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Conceptos fundamentales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68261" y="892799"/>
            <a:ext cx="7357499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Característica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es la cualidad o propiedad de los individuos que  pretendemos analizar</a:t>
            </a:r>
            <a:endParaRPr lang="es-E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s-E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Características cualitativas</a:t>
            </a: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No son susceptibles de medida.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También se llaman </a:t>
            </a:r>
            <a:r>
              <a:rPr lang="es-ES" sz="16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 categóricas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atributos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Pueden ser </a:t>
            </a:r>
            <a:r>
              <a:rPr lang="es-E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ordinales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s-E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nominales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. Y pueden ser booleanas (si/no).</a:t>
            </a:r>
          </a:p>
          <a:p>
            <a:pPr marL="1433513" lvl="2"/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33513" lvl="2"/>
            <a:r>
              <a:rPr lang="es-ES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fumadores/no fumadores, apto/no apto, presente/ausente </a:t>
            </a:r>
          </a:p>
          <a:p>
            <a:pPr marL="1433513" lvl="2"/>
            <a:r>
              <a:rPr lang="es-ES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 del pelo (cualitativa nominal)</a:t>
            </a:r>
          </a:p>
          <a:p>
            <a:pPr marL="1433513" lvl="2"/>
            <a:r>
              <a:rPr lang="es-ES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calificaciones: </a:t>
            </a:r>
            <a:r>
              <a:rPr lang="es-ES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</a:t>
            </a:r>
            <a:r>
              <a:rPr lang="es-ES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ES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Sufic</a:t>
            </a:r>
            <a:r>
              <a:rPr lang="es-ES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/Notable/Sobresal/MH (cualitativa ordinal)</a:t>
            </a:r>
            <a:endParaRPr lang="es-E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s-E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Características cuantitativas.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Son aquellas que se pueden medir numéricamente. Sus valores numéricos se denominan </a:t>
            </a:r>
            <a:r>
              <a:rPr lang="es-ES" sz="16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 estadísticas</a:t>
            </a:r>
          </a:p>
          <a:p>
            <a:pPr marL="1433513" lvl="4"/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33513" lvl="4"/>
            <a:r>
              <a:rPr lang="es-ES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peso, estatura, IQ, </a:t>
            </a:r>
            <a:r>
              <a:rPr lang="es-ES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nº</a:t>
            </a:r>
            <a:r>
              <a:rPr lang="es-ES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viviendas en Madrid…</a:t>
            </a:r>
          </a:p>
          <a:p>
            <a:pPr algn="just">
              <a:lnSpc>
                <a:spcPct val="100000"/>
              </a:lnSpc>
            </a:pPr>
            <a:endParaRPr lang="es-ES" sz="11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2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Medidas de asimetría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285750" indent="-285750">
                  <a:lnSpc>
                    <a:spcPct val="127000"/>
                  </a:lnSpc>
                  <a:spcAft>
                    <a:spcPts val="800"/>
                  </a:spcAft>
                </a:pPr>
                <a:r>
                  <a:rPr lang="es-ES" b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Coeficiente de asimetría de Fisher:</a:t>
                </a:r>
              </a:p>
              <a:p>
                <a:pPr marL="0" indent="0">
                  <a:lnSpc>
                    <a:spcPct val="12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·</m:t>
                          </m:r>
                          <m:sSup>
                            <m:sSup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·</m:t>
                          </m:r>
                          <m:sSup>
                            <m:sSup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&gt; 0 </a:t>
                </a: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Asimetría positiva.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0 </a:t>
                </a: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Simétrica.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&lt; 0 </a:t>
                </a: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Asimetría negativa.</a:t>
                </a:r>
              </a:p>
              <a:p>
                <a:pPr>
                  <a:lnSpc>
                    <a:spcPct val="12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endParaRPr lang="es-ES" sz="1600" i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2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la distribución es simétrica, entonces coinciden media, mediana y moda.</a:t>
                </a: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blipFill>
                <a:blip r:embed="rId4"/>
                <a:stretch>
                  <a:fillRect l="-7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9494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Medidas de asimetría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285750" indent="-285750">
                  <a:lnSpc>
                    <a:spcPct val="127000"/>
                  </a:lnSpc>
                  <a:spcAft>
                    <a:spcPts val="800"/>
                  </a:spcAft>
                </a:pPr>
                <a:r>
                  <a:rPr lang="es-ES" b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Coeficiente de asimetría de Bowley:</a:t>
                </a:r>
                <a:endParaRPr lang="es-ES" b="1" u="sng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2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  <m:r>
                        <a:rPr lang="es-E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E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E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s-E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𝑀𝑒</m:t>
                              </m:r>
                            </m:e>
                          </m:d>
                          <m:r>
                            <a:rPr lang="es-E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s-E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𝑀𝑒</m:t>
                              </m:r>
                              <m:r>
                                <a:rPr lang="es-E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MX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E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b="1" u="sng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2">
                  <a:lnSpc>
                    <a:spcPct val="107000"/>
                  </a:lnSpc>
                  <a:spcAft>
                    <a:spcPts val="800"/>
                  </a:spcAft>
                </a:pPr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2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s-E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b>
                    </m:sSub>
                    <m:r>
                      <a:rPr lang="es-E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 Asimétrica por la derecha.</a:t>
                </a:r>
              </a:p>
              <a:p>
                <a:pPr marL="457200" lvl="2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s-E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b>
                    </m:sSub>
                    <m:r>
                      <a:rPr lang="es-E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 Simétrica.</a:t>
                </a:r>
              </a:p>
              <a:p>
                <a:pPr marL="457200" lvl="2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s-E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b>
                    </m:sSub>
                    <m:r>
                      <a:rPr lang="es-E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&lt;0</m:t>
                    </m:r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 Asimétrica por la izquierda.</a:t>
                </a:r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27000"/>
                  </a:lnSpc>
                  <a:spcAft>
                    <a:spcPts val="800"/>
                  </a:spcAft>
                </a:pPr>
                <a:endParaRPr lang="es-ES" b="1" u="sng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blipFill>
                <a:blip r:embed="rId4"/>
                <a:stretch>
                  <a:fillRect l="-7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1677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Medidas de asimetría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285750" indent="-285750">
                  <a:lnSpc>
                    <a:spcPct val="127000"/>
                  </a:lnSpc>
                  <a:spcAft>
                    <a:spcPts val="800"/>
                  </a:spcAft>
                </a:pPr>
                <a:r>
                  <a:rPr lang="es-ES" b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Coeficiente de asimetría de Pearson:</a:t>
                </a:r>
              </a:p>
              <a:p>
                <a:pPr marL="285750" indent="-285750">
                  <a:lnSpc>
                    <a:spcPct val="12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𝑀𝑑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s-ES" b="1" u="sng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27000"/>
                  </a:lnSpc>
                  <a:spcAft>
                    <a:spcPts val="800"/>
                  </a:spcAft>
                </a:pPr>
                <a:endParaRPr lang="es-ES" b="1" u="sng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2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sub>
                    </m:sSub>
                    <m:r>
                      <a:rPr lang="es-E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 Asimétrica por la derecha.</a:t>
                </a:r>
              </a:p>
              <a:p>
                <a:pPr marL="457200" lvl="2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sub>
                    </m:sSub>
                    <m:r>
                      <a:rPr lang="es-E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 Simétrica.</a:t>
                </a:r>
              </a:p>
              <a:p>
                <a:pPr marL="457200" lvl="2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sub>
                    </m:sSub>
                    <m:r>
                      <a:rPr lang="es-E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&lt;0</m:t>
                    </m:r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 Asimétrica por la izquierda.</a:t>
                </a:r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27000"/>
                  </a:lnSpc>
                  <a:spcAft>
                    <a:spcPts val="800"/>
                  </a:spcAft>
                </a:pPr>
                <a:endParaRPr lang="es-ES" b="1" u="sng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blipFill>
                <a:blip r:embed="rId4"/>
                <a:stretch>
                  <a:fillRect l="-7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07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 de asimetría y apuntamiento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Ejemplo 2:</a:t>
                </a:r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:r>
                  <a:rPr lang="es-ES" sz="11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Valor de las compras en alimentación de un hotel durante el mes de agosto</a:t>
                </a:r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”</a:t>
                </a: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blipFill>
                <a:blip r:embed="rId4"/>
                <a:stretch>
                  <a:fillRect l="-487" t="-4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FDC3138-45CC-4DF4-B1E5-977818C72A2E}"/>
                  </a:ext>
                </a:extLst>
              </p:cNvPr>
              <p:cNvSpPr txBox="1"/>
              <p:nvPr/>
            </p:nvSpPr>
            <p:spPr>
              <a:xfrm>
                <a:off x="7263762" y="1096821"/>
                <a:ext cx="99607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100" i="1" dirty="0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s-ES" sz="11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FDC3138-45CC-4DF4-B1E5-977818C72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762" y="1096821"/>
                <a:ext cx="99607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0">
                <a:extLst>
                  <a:ext uri="{FF2B5EF4-FFF2-40B4-BE49-F238E27FC236}">
                    <a16:creationId xmlns:a16="http://schemas.microsoft.com/office/drawing/2014/main" id="{2D8634CE-2638-4B1E-B847-AC5C845B20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431518"/>
                  </p:ext>
                </p:extLst>
              </p:nvPr>
            </p:nvGraphicFramePr>
            <p:xfrm>
              <a:off x="2171532" y="1773778"/>
              <a:ext cx="5261232" cy="11371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03052">
                      <a:extLst>
                        <a:ext uri="{9D8B030D-6E8A-4147-A177-3AD203B41FA5}">
                          <a16:colId xmlns:a16="http://schemas.microsoft.com/office/drawing/2014/main" val="2029533426"/>
                        </a:ext>
                      </a:extLst>
                    </a:gridCol>
                    <a:gridCol w="989545">
                      <a:extLst>
                        <a:ext uri="{9D8B030D-6E8A-4147-A177-3AD203B41FA5}">
                          <a16:colId xmlns:a16="http://schemas.microsoft.com/office/drawing/2014/main" val="1241991209"/>
                        </a:ext>
                      </a:extLst>
                    </a:gridCol>
                    <a:gridCol w="989545">
                      <a:extLst>
                        <a:ext uri="{9D8B030D-6E8A-4147-A177-3AD203B41FA5}">
                          <a16:colId xmlns:a16="http://schemas.microsoft.com/office/drawing/2014/main" val="1116755321"/>
                        </a:ext>
                      </a:extLst>
                    </a:gridCol>
                    <a:gridCol w="1108416">
                      <a:extLst>
                        <a:ext uri="{9D8B030D-6E8A-4147-A177-3AD203B41FA5}">
                          <a16:colId xmlns:a16="http://schemas.microsoft.com/office/drawing/2014/main" val="4200611095"/>
                        </a:ext>
                      </a:extLst>
                    </a:gridCol>
                    <a:gridCol w="870674">
                      <a:extLst>
                        <a:ext uri="{9D8B030D-6E8A-4147-A177-3AD203B41FA5}">
                          <a16:colId xmlns:a16="http://schemas.microsoft.com/office/drawing/2014/main" val="3619024668"/>
                        </a:ext>
                      </a:extLst>
                    </a:gridCol>
                  </a:tblGrid>
                  <a:tr h="1978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ES" sz="10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1000" b="1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ES" sz="10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ES" sz="1000" b="1" i="1" kern="1200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ES" sz="1000" b="1" i="1" kern="1200">
                                                <a:solidFill>
                                                  <a:schemeClr val="lt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sz="1000" b="1" i="1" kern="1200">
                                                <a:solidFill>
                                                  <a:schemeClr val="lt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s-ES" sz="1000" b="1" i="1" kern="1200">
                                                <a:solidFill>
                                                  <a:schemeClr val="lt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s-ES" sz="1000" b="1" i="1" kern="1200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s-ES" sz="1000" b="1" i="1" kern="1200">
                                                <a:solidFill>
                                                  <a:schemeClr val="lt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1000" b="1" i="1" kern="1200">
                                                <a:solidFill>
                                                  <a:schemeClr val="lt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s-ES" sz="10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s-ES" sz="1000" b="1" i="1" kern="120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s-ES" sz="10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s-ES" sz="10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000" b="1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ES" sz="10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ES" sz="1000" b="1" i="1" kern="1200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ES" sz="1000" b="1" i="1" kern="1200">
                                                <a:solidFill>
                                                  <a:schemeClr val="lt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sz="1000" b="1" i="1" kern="1200">
                                                <a:solidFill>
                                                  <a:schemeClr val="lt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s-ES" sz="1000" b="1" i="1" kern="1200">
                                                <a:solidFill>
                                                  <a:schemeClr val="lt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s-ES" sz="1000" b="1" i="1" kern="1200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s-ES" sz="1000" b="1" i="1" kern="1200">
                                                <a:solidFill>
                                                  <a:schemeClr val="lt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1000" b="1" i="1" kern="1200">
                                                <a:solidFill>
                                                  <a:schemeClr val="lt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s-ES" sz="10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</m:sup>
                                </m:sSup>
                                <m:r>
                                  <a:rPr lang="es-ES" sz="1000" b="1" i="1" kern="120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s-ES" sz="10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s-ES" sz="10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000" b="1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126645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[0, 1.6)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8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-56.623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s-ES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5656088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[1.6, 3.2)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13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-0.426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s-ES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8746959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[3.2, 4.8)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6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12.582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s-ES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6384131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[4.8, 6.4)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5,6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23.88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s-ES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46709073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[6.4, 8.0)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7,2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179.83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s-ES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103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0">
                <a:extLst>
                  <a:ext uri="{FF2B5EF4-FFF2-40B4-BE49-F238E27FC236}">
                    <a16:creationId xmlns:a16="http://schemas.microsoft.com/office/drawing/2014/main" id="{2D8634CE-2638-4B1E-B847-AC5C845B20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431518"/>
                  </p:ext>
                </p:extLst>
              </p:nvPr>
            </p:nvGraphicFramePr>
            <p:xfrm>
              <a:off x="2171532" y="1773778"/>
              <a:ext cx="5261232" cy="11371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03052">
                      <a:extLst>
                        <a:ext uri="{9D8B030D-6E8A-4147-A177-3AD203B41FA5}">
                          <a16:colId xmlns:a16="http://schemas.microsoft.com/office/drawing/2014/main" val="2029533426"/>
                        </a:ext>
                      </a:extLst>
                    </a:gridCol>
                    <a:gridCol w="989545">
                      <a:extLst>
                        <a:ext uri="{9D8B030D-6E8A-4147-A177-3AD203B41FA5}">
                          <a16:colId xmlns:a16="http://schemas.microsoft.com/office/drawing/2014/main" val="1241991209"/>
                        </a:ext>
                      </a:extLst>
                    </a:gridCol>
                    <a:gridCol w="989545">
                      <a:extLst>
                        <a:ext uri="{9D8B030D-6E8A-4147-A177-3AD203B41FA5}">
                          <a16:colId xmlns:a16="http://schemas.microsoft.com/office/drawing/2014/main" val="1116755321"/>
                        </a:ext>
                      </a:extLst>
                    </a:gridCol>
                    <a:gridCol w="1108416">
                      <a:extLst>
                        <a:ext uri="{9D8B030D-6E8A-4147-A177-3AD203B41FA5}">
                          <a16:colId xmlns:a16="http://schemas.microsoft.com/office/drawing/2014/main" val="4200611095"/>
                        </a:ext>
                      </a:extLst>
                    </a:gridCol>
                    <a:gridCol w="870674">
                      <a:extLst>
                        <a:ext uri="{9D8B030D-6E8A-4147-A177-3AD203B41FA5}">
                          <a16:colId xmlns:a16="http://schemas.microsoft.com/office/drawing/2014/main" val="3619024668"/>
                        </a:ext>
                      </a:extLst>
                    </a:gridCol>
                  </a:tblGrid>
                  <a:tr h="197873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467" t="-3030" r="-305607" b="-4878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32716" t="-3030" r="-303704" b="-4878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31288" t="-3030" r="-201840" b="-4878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6703" t="-3030" r="-80769" b="-4878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504895" t="-3030" r="-2797" b="-4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126645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[0, 1.6)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8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-56.623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s-ES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5656088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[1.6, 3.2)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13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-0.426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s-ES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8746959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[3.2, 4.8)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6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12.582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s-ES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6384131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[4.8, 6.4)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5,6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23.88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s-ES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46709073"/>
                      </a:ext>
                    </a:extLst>
                  </a:tr>
                  <a:tr h="187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0" dirty="0">
                              <a:effectLst/>
                            </a:rPr>
                            <a:t>[6.4, 8.0)</a:t>
                          </a:r>
                          <a:endParaRPr lang="es-ES" sz="10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</a:t>
                          </a:r>
                          <a:endParaRPr lang="es-E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7,2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179.83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s-ES" sz="1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103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AC6A41A-0AC8-4B85-97C0-C614E4E6BC3B}"/>
                  </a:ext>
                </a:extLst>
              </p:cNvPr>
              <p:cNvSpPr txBox="1"/>
              <p:nvPr/>
            </p:nvSpPr>
            <p:spPr>
              <a:xfrm>
                <a:off x="1685190" y="3081112"/>
                <a:ext cx="3680896" cy="536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E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E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·(</m:t>
                                  </m:r>
                                  <m:sSub>
                                    <m:sSubPr>
                                      <m:ctrlPr>
                                        <a:rPr lang="es-E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E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·</m:t>
                          </m:r>
                          <m:sSup>
                            <m:sSupPr>
                              <m:ctrlPr>
                                <a:rPr lang="es-ES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sz="1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s-ES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159,24</m:t>
                          </m:r>
                        </m:num>
                        <m:den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30·</m:t>
                          </m:r>
                          <m:sSup>
                            <m:sSupPr>
                              <m:ctrlPr>
                                <a:rPr lang="es-ES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ES" sz="1400" b="0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ES" sz="1400" i="1" dirty="0">
                                  <a:latin typeface="Cambria Math" panose="02040503050406030204" pitchFamily="18" charset="0"/>
                                </a:rPr>
                                <m:t>72</m:t>
                              </m:r>
                            </m:e>
                            <m:sup>
                              <m:r>
                                <a:rPr lang="es-ES" sz="1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s-ES" sz="140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AC6A41A-0AC8-4B85-97C0-C614E4E6B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190" y="3081112"/>
                <a:ext cx="3680896" cy="5368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0FE41C5-D320-40C4-A9A0-B3E896CC8D31}"/>
                  </a:ext>
                </a:extLst>
              </p:cNvPr>
              <p:cNvSpPr txBox="1"/>
              <p:nvPr/>
            </p:nvSpPr>
            <p:spPr>
              <a:xfrm>
                <a:off x="5566969" y="3192977"/>
                <a:ext cx="7452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159.24</m:t>
                      </m:r>
                    </m:oMath>
                  </m:oMathPara>
                </a14:m>
                <a:endParaRPr lang="es-ES" sz="11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0FE41C5-D320-40C4-A9A0-B3E896CC8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969" y="3192977"/>
                <a:ext cx="745283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8460573B-A149-406E-B852-77CED5D96165}"/>
              </a:ext>
            </a:extLst>
          </p:cNvPr>
          <p:cNvSpPr/>
          <p:nvPr/>
        </p:nvSpPr>
        <p:spPr>
          <a:xfrm rot="10800000" flipH="1">
            <a:off x="5964291" y="4394457"/>
            <a:ext cx="347961" cy="428525"/>
          </a:xfrm>
          <a:prstGeom prst="righ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Es igual a 18">
            <a:extLst>
              <a:ext uri="{FF2B5EF4-FFF2-40B4-BE49-F238E27FC236}">
                <a16:creationId xmlns:a16="http://schemas.microsoft.com/office/drawing/2014/main" id="{2DDC3F0F-A5E3-4B18-A39C-AB01C7ADD102}"/>
              </a:ext>
            </a:extLst>
          </p:cNvPr>
          <p:cNvSpPr/>
          <p:nvPr/>
        </p:nvSpPr>
        <p:spPr>
          <a:xfrm rot="16200000">
            <a:off x="5819811" y="2971339"/>
            <a:ext cx="223580" cy="199188"/>
          </a:xfrm>
          <a:prstGeom prst="mathEqual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2897795-8FD5-4E74-BB1E-80CA485A1C51}"/>
                  </a:ext>
                </a:extLst>
              </p:cNvPr>
              <p:cNvSpPr txBox="1"/>
              <p:nvPr/>
            </p:nvSpPr>
            <p:spPr>
              <a:xfrm>
                <a:off x="1685190" y="3724615"/>
                <a:ext cx="6622788" cy="546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E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E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𝑀𝑒</m:t>
                              </m:r>
                            </m:e>
                          </m:d>
                          <m:r>
                            <a:rPr lang="es-E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s-E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𝑀𝑒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E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s-E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E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3.6−2.46</m:t>
                              </m:r>
                            </m:e>
                          </m:d>
                          <m:r>
                            <a:rPr lang="es-E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s-E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2.46−1.5</m:t>
                              </m:r>
                            </m:e>
                          </m:d>
                        </m:num>
                        <m:den>
                          <m:r>
                            <a:rPr lang="es-E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3.6−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1.5</m:t>
                          </m:r>
                        </m:den>
                      </m:f>
                      <m:r>
                        <a:rPr lang="es-E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=0.086</m:t>
                      </m:r>
                      <m:r>
                        <a:rPr lang="es-ES" sz="140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2897795-8FD5-4E74-BB1E-80CA485A1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190" y="3724615"/>
                <a:ext cx="6622788" cy="546753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21C98F6D-C5DA-4B1E-A745-6322572DCD7C}"/>
                  </a:ext>
                </a:extLst>
              </p:cNvPr>
              <p:cNvSpPr txBox="1"/>
              <p:nvPr/>
            </p:nvSpPr>
            <p:spPr>
              <a:xfrm>
                <a:off x="1687371" y="4399531"/>
                <a:ext cx="3879598" cy="510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s-E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𝑀𝑑</m:t>
                          </m:r>
                        </m:num>
                        <m:den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E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14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.72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1.69</m:t>
                          </m:r>
                        </m:den>
                      </m:f>
                      <m:r>
                        <a:rPr lang="es-E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=1.</m:t>
                      </m:r>
                      <m:r>
                        <a:rPr lang="es-ES" sz="14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093</m:t>
                      </m:r>
                      <m:r>
                        <a:rPr lang="es-ES" sz="140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21C98F6D-C5DA-4B1E-A745-6322572DC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371" y="4399531"/>
                <a:ext cx="3879598" cy="5105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BE97E8D4-B6DC-4271-A628-FB5190F3EE75}"/>
              </a:ext>
            </a:extLst>
          </p:cNvPr>
          <p:cNvSpPr txBox="1"/>
          <p:nvPr/>
        </p:nvSpPr>
        <p:spPr>
          <a:xfrm>
            <a:off x="6437355" y="4424054"/>
            <a:ext cx="2586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Asimétrica por la derecha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94911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Medidas de apuntamiento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p:sp>
        <p:nvSpPr>
          <p:cNvPr id="14" name="CustomShape 2">
            <a:extLst>
              <a:ext uri="{FF2B5EF4-FFF2-40B4-BE49-F238E27FC236}">
                <a16:creationId xmlns:a16="http://schemas.microsoft.com/office/drawing/2014/main" id="{1715F47E-F7A1-46A2-BE08-E9A81E616C2B}"/>
              </a:ext>
            </a:extLst>
          </p:cNvPr>
          <p:cNvSpPr/>
          <p:nvPr/>
        </p:nvSpPr>
        <p:spPr>
          <a:xfrm>
            <a:off x="1413164" y="1045199"/>
            <a:ext cx="7502236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7000"/>
              </a:lnSpc>
              <a:spcAft>
                <a:spcPts val="800"/>
              </a:spcAft>
            </a:pP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apuntamiento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Kurtosis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) de una distribución de datos se compara con el de una distribución normal,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9907F74-67A1-4923-B4B9-C831B8764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389" y="2003029"/>
            <a:ext cx="3982497" cy="225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1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Medidas de apuntamiento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/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285750" indent="-285750">
                  <a:lnSpc>
                    <a:spcPct val="127000"/>
                  </a:lnSpc>
                  <a:spcAft>
                    <a:spcPts val="800"/>
                  </a:spcAft>
                </a:pPr>
                <a:r>
                  <a:rPr lang="es-ES" b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Coeficiente de apuntamiento de Fisher:</a:t>
                </a:r>
              </a:p>
              <a:p>
                <a:pPr marL="0" indent="0">
                  <a:lnSpc>
                    <a:spcPct val="12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·</m:t>
                          </m:r>
                          <m:sSup>
                            <m:sSup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·</m:t>
                          </m:r>
                          <m:sSup>
                            <m:sSup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s-E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 3 </a:t>
                </a: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Más apuntada de la normal: leptocúrtica.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</a:t>
                </a:r>
                <a14:m>
                  <m:oMath xmlns:m="http://schemas.openxmlformats.org/officeDocument/2006/math">
                    <m:r>
                      <a:rPr lang="es-ES" sz="1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3 </a:t>
                </a: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Igual a la campana de Gauss (distribución normal): mesocúrtica.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3 </a:t>
                </a: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Menos apuntada de la normal: </a:t>
                </a:r>
                <a:r>
                  <a:rPr lang="es-ES" sz="14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platicúrtica</a:t>
                </a: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pPr>
                  <a:lnSpc>
                    <a:spcPct val="12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endParaRPr lang="es-ES" sz="1600" i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2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la distribución es simétrica, entonces coinciden media, mediana y moda.</a:t>
                </a: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ustomShape 2">
                <a:extLst>
                  <a:ext uri="{FF2B5EF4-FFF2-40B4-BE49-F238E27FC236}">
                    <a16:creationId xmlns:a16="http://schemas.microsoft.com/office/drawing/2014/main" id="{1715F47E-F7A1-46A2-BE08-E9A81E616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1045199"/>
                <a:ext cx="7502236" cy="3900873"/>
              </a:xfrm>
              <a:prstGeom prst="rect">
                <a:avLst/>
              </a:prstGeom>
              <a:blipFill>
                <a:blip r:embed="rId4"/>
                <a:stretch>
                  <a:fillRect l="-7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72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Conceptos fundamentales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40873" y="892799"/>
            <a:ext cx="7384887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s-ES" sz="2000" b="1" dirty="0">
                <a:latin typeface="Calibri"/>
                <a:cs typeface="Calibri"/>
              </a:rPr>
              <a:t>Variables estadísticas</a:t>
            </a:r>
            <a:endParaRPr lang="es-E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1950">
              <a:buNone/>
            </a:pP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pueden ser:</a:t>
            </a:r>
          </a:p>
          <a:p>
            <a:pPr marL="361950" lvl="2"/>
            <a:endParaRPr lang="es-ES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1950" lvl="2"/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Variables discretas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Toman valores aislados. </a:t>
            </a: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Concretamente no pueden tomar valores intermedios entre dos valores consecutivos previamente ordenados.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85520" lvl="4"/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85520" lvl="4"/>
            <a:r>
              <a:rPr lang="es-ES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nº</a:t>
            </a:r>
            <a:r>
              <a:rPr lang="es-ES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encestes de un jugador en un torneo </a:t>
            </a:r>
          </a:p>
          <a:p>
            <a:pPr marL="985520" lvl="4"/>
            <a:r>
              <a:rPr lang="es-ES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nº</a:t>
            </a:r>
            <a:r>
              <a:rPr lang="es-ES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alumnos matriculados este curso en Universidades españolas </a:t>
            </a:r>
          </a:p>
          <a:p>
            <a:pPr marL="361950" lvl="4"/>
            <a:endParaRPr lang="es-E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1950" lvl="4"/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Variables continuas.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Pueden tomar todos los valores de forma continua dentro del conjunto de los números reales</a:t>
            </a:r>
          </a:p>
          <a:p>
            <a:pPr marL="985520" lvl="4"/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85520" lvl="4"/>
            <a:r>
              <a:rPr lang="es-ES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estatura/peso/nivel de glucosa en sangre…</a:t>
            </a:r>
          </a:p>
          <a:p>
            <a:pPr marL="985520" lvl="4"/>
            <a:r>
              <a:rPr lang="es-ES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tasa de crecimiento de un país</a:t>
            </a:r>
          </a:p>
          <a:p>
            <a:pPr algn="just">
              <a:lnSpc>
                <a:spcPct val="100000"/>
              </a:lnSpc>
            </a:pPr>
            <a:endParaRPr lang="es-ES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8A3A194-0342-4C54-B40F-1F38C998B87A}"/>
              </a:ext>
            </a:extLst>
          </p:cNvPr>
          <p:cNvSpPr txBox="1"/>
          <p:nvPr/>
        </p:nvSpPr>
        <p:spPr>
          <a:xfrm>
            <a:off x="4468562" y="970671"/>
            <a:ext cx="4366302" cy="4961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 sz="12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En este curso, nos vamos a centrar en el estudio de variables estadísticas (discretas y continuas)</a:t>
            </a:r>
          </a:p>
        </p:txBody>
      </p:sp>
      <p:pic>
        <p:nvPicPr>
          <p:cNvPr id="6" name="Gráfico 5" descr="Flechas de cheurón">
            <a:extLst>
              <a:ext uri="{FF2B5EF4-FFF2-40B4-BE49-F238E27FC236}">
                <a16:creationId xmlns:a16="http://schemas.microsoft.com/office/drawing/2014/main" id="{D0AA3EA6-8B7E-47D0-96F8-477CD5813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9556" y="4250701"/>
            <a:ext cx="552132" cy="552132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206022B4-5ABE-488A-BA0D-F53B10D64829}"/>
              </a:ext>
            </a:extLst>
          </p:cNvPr>
          <p:cNvSpPr/>
          <p:nvPr/>
        </p:nvSpPr>
        <p:spPr>
          <a:xfrm>
            <a:off x="2151688" y="4250701"/>
            <a:ext cx="6674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¿Cómo clasificarías la edad? </a:t>
            </a:r>
          </a:p>
          <a:p>
            <a:r>
              <a:rPr lang="es-ES" sz="1600" dirty="0">
                <a:solidFill>
                  <a:schemeClr val="accent1"/>
                </a:solidFill>
              </a:rPr>
              <a:t>¿y los ingresos mensuales de un conjunto de familias?</a:t>
            </a:r>
          </a:p>
        </p:txBody>
      </p:sp>
    </p:spTree>
    <p:extLst>
      <p:ext uri="{BB962C8B-B14F-4D97-AF65-F5344CB8AC3E}">
        <p14:creationId xmlns:p14="http://schemas.microsoft.com/office/powerpoint/2010/main" val="34569823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Conceptos fundamentales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stomShape 2"/>
              <p:cNvSpPr/>
              <p:nvPr/>
            </p:nvSpPr>
            <p:spPr>
              <a:xfrm>
                <a:off x="1489364" y="1676400"/>
                <a:ext cx="7336396" cy="31172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Variable discreta: datos aislados</a:t>
                </a:r>
              </a:p>
              <a:p>
                <a:pPr lvl="1"/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variable toma los valores: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/>
                <a:endParaRPr lang="es-E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Variable continua: datos agrupados en intervalos</a:t>
                </a:r>
              </a:p>
              <a:p>
                <a:pPr lvl="1"/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variable toma los valores dentro de intervalos: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donde </a:t>
                </a:r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sz="16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s-ES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1" indent="260350">
                  <a:lnSpc>
                    <a:spcPct val="150000"/>
                  </a:lnSpc>
                  <a:buFont typeface="Wingdings" panose="05000000000000000000" pitchFamily="2" charset="2"/>
                  <a:buChar char="Ø"/>
                  <a:tabLst>
                    <a:tab pos="450850" algn="l"/>
                    <a:tab pos="1258888" algn="l"/>
                  </a:tabLst>
                </a:pPr>
                <a:r>
                  <a:rPr lang="es-ES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 intervalos se consideran cerrados por la izquierda y abiertos por la derecha: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s-E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E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lvl="1" indent="260350">
                  <a:lnSpc>
                    <a:spcPct val="150000"/>
                  </a:lnSpc>
                  <a:buFont typeface="Wingdings" panose="05000000000000000000" pitchFamily="2" charset="2"/>
                  <a:buChar char="Ø"/>
                  <a:tabLst>
                    <a:tab pos="450850" algn="l"/>
                    <a:tab pos="1258888" algn="l"/>
                  </a:tabLst>
                </a:pPr>
                <a:r>
                  <a:rPr lang="es-ES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punto medio del intervalo se denomina </a:t>
                </a:r>
                <a:r>
                  <a:rPr lang="es-ES" sz="14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marca de clase</a:t>
                </a:r>
                <a:r>
                  <a:rPr lang="es-ES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s-ES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4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sz="1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1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s-ES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sz="1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E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66700" lvl="1" indent="-266700">
                  <a:lnSpc>
                    <a:spcPct val="150000"/>
                  </a:lnSpc>
                  <a:buFont typeface="Wingdings" panose="05000000000000000000" pitchFamily="2" charset="2"/>
                  <a:buChar char="Ø"/>
                  <a:tabLst>
                    <a:tab pos="450850" algn="l"/>
                    <a:tab pos="1258888" algn="l"/>
                  </a:tabLst>
                </a:pPr>
                <a:r>
                  <a:rPr lang="es-ES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ancho de cada intervalo se calcula por cada intervalo (y no tienen por qué ser siempre iguales): </a:t>
                </a:r>
                <a14:m>
                  <m:oMath xmlns:m="http://schemas.openxmlformats.org/officeDocument/2006/math">
                    <m:r>
                      <a:rPr lang="es-ES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sz="14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s-E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ES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s-ES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lvl="1" indent="260350">
                  <a:lnSpc>
                    <a:spcPct val="150000"/>
                  </a:lnSpc>
                  <a:buFont typeface="Wingdings" panose="05000000000000000000" pitchFamily="2" charset="2"/>
                  <a:buChar char="Ø"/>
                  <a:tabLst>
                    <a:tab pos="450850" algn="l"/>
                    <a:tab pos="1258888" algn="l"/>
                  </a:tabLst>
                </a:pPr>
                <a:endParaRPr lang="es-E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364" y="1676400"/>
                <a:ext cx="7336396" cy="3117272"/>
              </a:xfrm>
              <a:prstGeom prst="rect">
                <a:avLst/>
              </a:prstGeom>
              <a:blipFill>
                <a:blip r:embed="rId4"/>
                <a:stretch>
                  <a:fillRect l="-664" t="-11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B46F77A-3984-4A15-A872-CFD3C70BC146}"/>
              </a:ext>
            </a:extLst>
          </p:cNvPr>
          <p:cNvSpPr txBox="1"/>
          <p:nvPr/>
        </p:nvSpPr>
        <p:spPr>
          <a:xfrm>
            <a:off x="1917290" y="1046958"/>
            <a:ext cx="6375447" cy="341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El tratamiento de variables discretas es diferente al de variables continuas</a:t>
            </a:r>
          </a:p>
        </p:txBody>
      </p:sp>
    </p:spTree>
    <p:extLst>
      <p:ext uri="{BB962C8B-B14F-4D97-AF65-F5344CB8AC3E}">
        <p14:creationId xmlns:p14="http://schemas.microsoft.com/office/powerpoint/2010/main" val="3923715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Conceptos fundamentales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stomShape 2"/>
              <p:cNvSpPr/>
              <p:nvPr/>
            </p:nvSpPr>
            <p:spPr>
              <a:xfrm>
                <a:off x="1493911" y="892799"/>
                <a:ext cx="7331849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Ejemplo: </a:t>
                </a:r>
                <a:r>
                  <a:rPr lang="es-ES" sz="1600" dirty="0">
                    <a:solidFill>
                      <a:schemeClr val="accent2">
                        <a:lumMod val="50000"/>
                      </a:schemeClr>
                    </a:solidFill>
                  </a:rPr>
                  <a:t>Calificaciones de un examen</a:t>
                </a:r>
                <a:endParaRPr lang="es-ES" sz="1600" b="1" dirty="0"/>
              </a:p>
              <a:p>
                <a:pPr lvl="1"/>
                <a:endParaRPr lang="es-E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r>
                  <a:rPr lang="es-ES" sz="1050" dirty="0"/>
                  <a:t>Muestra:</a:t>
                </a:r>
              </a:p>
              <a:p>
                <a:r>
                  <a:rPr lang="es-ES" sz="900" dirty="0"/>
                  <a:t>{89, 80, 93, 64, 67, 72, 70, 66, 85, 89, 81, 97, 74, 82, 85, 63, 72, 81, 81, 95, 84, 81, 80, 72, 66, 60, 83, 85, 98, 84, 68, 90, 82, 69, 72 , 87}</a:t>
                </a:r>
              </a:p>
              <a:p>
                <a:endParaRPr lang="es-ES" sz="1050" dirty="0"/>
              </a:p>
              <a:p>
                <a:r>
                  <a:rPr lang="es-ES" sz="1050" dirty="0"/>
                  <a:t>Tamaño muestral:</a:t>
                </a:r>
              </a:p>
              <a:p>
                <a14:m>
                  <m:oMath xmlns:m="http://schemas.openxmlformats.org/officeDocument/2006/math">
                    <m:r>
                      <a:rPr lang="es-ES" sz="105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050" i="1" dirty="0" smtClean="0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r>
                  <a:rPr lang="es-ES" sz="1050" dirty="0"/>
                  <a:t> </a:t>
                </a:r>
              </a:p>
            </p:txBody>
          </p:sp>
        </mc:Choice>
        <mc:Fallback xmlns="">
          <p:sp>
            <p:nvSpPr>
              <p:cNvPr id="13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911" y="892799"/>
                <a:ext cx="7331849" cy="3900873"/>
              </a:xfrm>
              <a:prstGeom prst="rect">
                <a:avLst/>
              </a:prstGeom>
              <a:blipFill>
                <a:blip r:embed="rId3"/>
                <a:stretch>
                  <a:fillRect l="-499" t="-4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7FF8335-8F5C-4195-B263-112FA50CAA0A}"/>
              </a:ext>
            </a:extLst>
          </p:cNvPr>
          <p:cNvSpPr/>
          <p:nvPr/>
        </p:nvSpPr>
        <p:spPr>
          <a:xfrm>
            <a:off x="1800371" y="2606385"/>
            <a:ext cx="6844865" cy="5863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Una variable que toma un gran número de valores puede ser tratada como una variable continua.</a:t>
            </a:r>
          </a:p>
          <a:p>
            <a:pPr algn="ctr"/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Podemos agrupar los valores en intervalos (número ideal de intervalos: entre 5 y 20).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05A5F33-7387-415B-A6BE-90929B848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060062"/>
              </p:ext>
            </p:extLst>
          </p:nvPr>
        </p:nvGraphicFramePr>
        <p:xfrm>
          <a:off x="2406888" y="3571647"/>
          <a:ext cx="5243201" cy="11187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0973">
                  <a:extLst>
                    <a:ext uri="{9D8B030D-6E8A-4147-A177-3AD203B41FA5}">
                      <a16:colId xmlns:a16="http://schemas.microsoft.com/office/drawing/2014/main" val="1241991209"/>
                    </a:ext>
                  </a:extLst>
                </a:gridCol>
                <a:gridCol w="2051067">
                  <a:extLst>
                    <a:ext uri="{9D8B030D-6E8A-4147-A177-3AD203B41FA5}">
                      <a16:colId xmlns:a16="http://schemas.microsoft.com/office/drawing/2014/main" val="901653617"/>
                    </a:ext>
                  </a:extLst>
                </a:gridCol>
                <a:gridCol w="2341161">
                  <a:extLst>
                    <a:ext uri="{9D8B030D-6E8A-4147-A177-3AD203B41FA5}">
                      <a16:colId xmlns:a16="http://schemas.microsoft.com/office/drawing/2014/main" val="2843297492"/>
                    </a:ext>
                  </a:extLst>
                </a:gridCol>
              </a:tblGrid>
              <a:tr h="2614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Intervalo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Marca de clase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Número de calificaciones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9126645"/>
                  </a:ext>
                </a:extLst>
              </a:tr>
              <a:tr h="1451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[50, 60)</a:t>
                      </a:r>
                      <a:endParaRPr lang="es-ES" sz="1100" b="0" dirty="0"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5656088"/>
                  </a:ext>
                </a:extLst>
              </a:tr>
              <a:tr h="1451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[60, 70)</a:t>
                      </a:r>
                      <a:endParaRPr lang="es-ES" sz="1100" b="0" dirty="0"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8746959"/>
                  </a:ext>
                </a:extLst>
              </a:tr>
              <a:tr h="1451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0" dirty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[70, 80)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6384131"/>
                  </a:ext>
                </a:extLst>
              </a:tr>
              <a:tr h="1451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0" dirty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[80, 90)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6709073"/>
                  </a:ext>
                </a:extLst>
              </a:tr>
              <a:tr h="1451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0" dirty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[90, 100]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0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2514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Tablas estadísticas </a:t>
            </a:r>
            <a:r>
              <a:rPr lang="es-ES" sz="2000" spc="-1" dirty="0">
                <a:solidFill>
                  <a:srgbClr val="5B9BD5"/>
                </a:solidFill>
                <a:latin typeface="Calibri Light"/>
              </a:rPr>
              <a:t>(distribuciones de frecuencias)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stomShape 2"/>
              <p:cNvSpPr/>
              <p:nvPr/>
            </p:nvSpPr>
            <p:spPr>
              <a:xfrm>
                <a:off x="1471492" y="892799"/>
                <a:ext cx="6914348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Ejemplo 1: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s-ES" sz="12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12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“El número de encestes diarios de un jugador en un torneo en un mes”</a:t>
                </a:r>
              </a:p>
              <a:p>
                <a:endParaRPr lang="es-ES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algn="just">
                  <a:lnSpc>
                    <a:spcPct val="100000"/>
                  </a:lnSpc>
                </a:pPr>
                <a:endParaRPr lang="es-ES" sz="135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13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492" y="892799"/>
                <a:ext cx="6914348" cy="3900873"/>
              </a:xfrm>
              <a:prstGeom prst="rect">
                <a:avLst/>
              </a:prstGeom>
              <a:blipFill>
                <a:blip r:embed="rId3"/>
                <a:stretch>
                  <a:fillRect l="-441" t="-4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a 4">
                <a:extLst>
                  <a:ext uri="{FF2B5EF4-FFF2-40B4-BE49-F238E27FC236}">
                    <a16:creationId xmlns:a16="http://schemas.microsoft.com/office/drawing/2014/main" id="{BC6F1764-807E-4423-AB8C-BD0B52AD54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902474"/>
                  </p:ext>
                </p:extLst>
              </p:nvPr>
            </p:nvGraphicFramePr>
            <p:xfrm>
              <a:off x="1415080" y="1691579"/>
              <a:ext cx="6914348" cy="18697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30659">
                      <a:extLst>
                        <a:ext uri="{9D8B030D-6E8A-4147-A177-3AD203B41FA5}">
                          <a16:colId xmlns:a16="http://schemas.microsoft.com/office/drawing/2014/main" val="2029533426"/>
                        </a:ext>
                      </a:extLst>
                    </a:gridCol>
                    <a:gridCol w="679726">
                      <a:extLst>
                        <a:ext uri="{9D8B030D-6E8A-4147-A177-3AD203B41FA5}">
                          <a16:colId xmlns:a16="http://schemas.microsoft.com/office/drawing/2014/main" val="1241991209"/>
                        </a:ext>
                      </a:extLst>
                    </a:gridCol>
                    <a:gridCol w="1638317">
                      <a:extLst>
                        <a:ext uri="{9D8B030D-6E8A-4147-A177-3AD203B41FA5}">
                          <a16:colId xmlns:a16="http://schemas.microsoft.com/office/drawing/2014/main" val="901653617"/>
                        </a:ext>
                      </a:extLst>
                    </a:gridCol>
                    <a:gridCol w="1870033">
                      <a:extLst>
                        <a:ext uri="{9D8B030D-6E8A-4147-A177-3AD203B41FA5}">
                          <a16:colId xmlns:a16="http://schemas.microsoft.com/office/drawing/2014/main" val="2843297492"/>
                        </a:ext>
                      </a:extLst>
                    </a:gridCol>
                    <a:gridCol w="1695613">
                      <a:extLst>
                        <a:ext uri="{9D8B030D-6E8A-4147-A177-3AD203B41FA5}">
                          <a16:colId xmlns:a16="http://schemas.microsoft.com/office/drawing/2014/main" val="3373859498"/>
                        </a:ext>
                      </a:extLst>
                    </a:gridCol>
                  </a:tblGrid>
                  <a:tr h="36139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Nº encestes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8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ES" sz="8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  </a:t>
                          </a:r>
                          <a:r>
                            <a:rPr lang="es-ES" sz="1000" dirty="0" err="1">
                              <a:effectLst/>
                            </a:rPr>
                            <a:t>nº</a:t>
                          </a:r>
                          <a:r>
                            <a:rPr lang="es-ES" sz="1000" dirty="0">
                              <a:effectLst/>
                            </a:rPr>
                            <a:t> días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800" b="1" i="1" dirty="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s-ES" sz="8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8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u="sng" dirty="0">
                              <a:effectLst/>
                            </a:rPr>
                            <a:t>Frecuencia relativa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800" b="1" i="1" dirty="0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s-ES" sz="800" b="1" i="1" baseline="-25000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u="sng" dirty="0">
                              <a:effectLst/>
                            </a:rPr>
                            <a:t>Frecuencia absoluta acumulada</a:t>
                          </a:r>
                          <a:r>
                            <a:rPr lang="es-ES" sz="1000" u="none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ES" sz="800" b="1" i="1" dirty="0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s-ES" sz="800" b="1" i="1" baseline="-25000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u="sng" dirty="0">
                              <a:effectLst/>
                            </a:rPr>
                            <a:t>Frecuencia relativa acumulada</a:t>
                          </a:r>
                          <a:r>
                            <a:rPr lang="es-ES" sz="1000" u="none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ES" sz="800" b="1" i="1" dirty="0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s-ES" sz="800" b="1" i="1" baseline="-25000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endParaRPr lang="es-ES" sz="8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69126645"/>
                      </a:ext>
                    </a:extLst>
                  </a:tr>
                  <a:tr h="1885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4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0.1333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4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0.1333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5656088"/>
                      </a:ext>
                    </a:extLst>
                  </a:tr>
                  <a:tr h="1885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2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9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0.3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13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0.4333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8746959"/>
                      </a:ext>
                    </a:extLst>
                  </a:tr>
                  <a:tr h="1885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3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8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0.2667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21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0.7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6384131"/>
                      </a:ext>
                    </a:extLst>
                  </a:tr>
                  <a:tr h="1885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4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3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0.1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24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0.8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46709073"/>
                      </a:ext>
                    </a:extLst>
                  </a:tr>
                  <a:tr h="1885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5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0.0667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26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0.8667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10373"/>
                      </a:ext>
                    </a:extLst>
                  </a:tr>
                  <a:tr h="1885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6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0.0333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27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0.9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60428374"/>
                      </a:ext>
                    </a:extLst>
                  </a:tr>
                  <a:tr h="1885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7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0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27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0.9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21509734"/>
                      </a:ext>
                    </a:extLst>
                  </a:tr>
                  <a:tr h="1885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8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3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0.1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1" dirty="0">
                              <a:effectLst/>
                            </a:rPr>
                            <a:t>30</a:t>
                          </a:r>
                          <a:endParaRPr lang="es-ES" sz="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1" dirty="0">
                              <a:effectLst/>
                            </a:rPr>
                            <a:t>1</a:t>
                          </a:r>
                          <a:endParaRPr lang="es-ES" sz="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055238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a 4">
                <a:extLst>
                  <a:ext uri="{FF2B5EF4-FFF2-40B4-BE49-F238E27FC236}">
                    <a16:creationId xmlns:a16="http://schemas.microsoft.com/office/drawing/2014/main" id="{BC6F1764-807E-4423-AB8C-BD0B52AD54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902474"/>
                  </p:ext>
                </p:extLst>
              </p:nvPr>
            </p:nvGraphicFramePr>
            <p:xfrm>
              <a:off x="1415080" y="1691579"/>
              <a:ext cx="6914348" cy="18697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30659">
                      <a:extLst>
                        <a:ext uri="{9D8B030D-6E8A-4147-A177-3AD203B41FA5}">
                          <a16:colId xmlns:a16="http://schemas.microsoft.com/office/drawing/2014/main" val="2029533426"/>
                        </a:ext>
                      </a:extLst>
                    </a:gridCol>
                    <a:gridCol w="679726">
                      <a:extLst>
                        <a:ext uri="{9D8B030D-6E8A-4147-A177-3AD203B41FA5}">
                          <a16:colId xmlns:a16="http://schemas.microsoft.com/office/drawing/2014/main" val="1241991209"/>
                        </a:ext>
                      </a:extLst>
                    </a:gridCol>
                    <a:gridCol w="1638317">
                      <a:extLst>
                        <a:ext uri="{9D8B030D-6E8A-4147-A177-3AD203B41FA5}">
                          <a16:colId xmlns:a16="http://schemas.microsoft.com/office/drawing/2014/main" val="901653617"/>
                        </a:ext>
                      </a:extLst>
                    </a:gridCol>
                    <a:gridCol w="1870033">
                      <a:extLst>
                        <a:ext uri="{9D8B030D-6E8A-4147-A177-3AD203B41FA5}">
                          <a16:colId xmlns:a16="http://schemas.microsoft.com/office/drawing/2014/main" val="2843297492"/>
                        </a:ext>
                      </a:extLst>
                    </a:gridCol>
                    <a:gridCol w="1695613">
                      <a:extLst>
                        <a:ext uri="{9D8B030D-6E8A-4147-A177-3AD203B41FA5}">
                          <a16:colId xmlns:a16="http://schemas.microsoft.com/office/drawing/2014/main" val="3373859498"/>
                        </a:ext>
                      </a:extLst>
                    </a:gridCol>
                  </a:tblGrid>
                  <a:tr h="361396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92" t="-11667" r="-573964" b="-4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786" t="-11667" r="-766071" b="-4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04833" t="-11667" r="-218959" b="-4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79479" t="-11667" r="-91857" b="-4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08633" t="-11667" r="-1439" b="-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126645"/>
                      </a:ext>
                    </a:extLst>
                  </a:tr>
                  <a:tr h="1885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4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0.1333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4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0.1333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5656088"/>
                      </a:ext>
                    </a:extLst>
                  </a:tr>
                  <a:tr h="1885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2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9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0.3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13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0.4333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8746959"/>
                      </a:ext>
                    </a:extLst>
                  </a:tr>
                  <a:tr h="1885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3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8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0.2667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21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0.7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6384131"/>
                      </a:ext>
                    </a:extLst>
                  </a:tr>
                  <a:tr h="1885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4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3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0.1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24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0.8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46709073"/>
                      </a:ext>
                    </a:extLst>
                  </a:tr>
                  <a:tr h="1885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5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0.0667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26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0.8667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10373"/>
                      </a:ext>
                    </a:extLst>
                  </a:tr>
                  <a:tr h="1885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6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0.0333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27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0.9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60428374"/>
                      </a:ext>
                    </a:extLst>
                  </a:tr>
                  <a:tr h="1885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7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0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</a:t>
                          </a:r>
                          <a:endParaRPr lang="es-ES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27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0.9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21509734"/>
                      </a:ext>
                    </a:extLst>
                  </a:tr>
                  <a:tr h="1885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8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3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0.1</a:t>
                          </a:r>
                          <a:endParaRPr lang="es-ES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1" dirty="0">
                              <a:effectLst/>
                            </a:rPr>
                            <a:t>30</a:t>
                          </a:r>
                          <a:endParaRPr lang="es-ES" sz="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00" b="1" dirty="0">
                              <a:effectLst/>
                            </a:rPr>
                            <a:t>1</a:t>
                          </a:r>
                          <a:endParaRPr lang="es-ES" sz="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055238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4B7AB260-0D89-451B-A345-5CCFE829F606}"/>
              </a:ext>
            </a:extLst>
          </p:cNvPr>
          <p:cNvSpPr txBox="1"/>
          <p:nvPr/>
        </p:nvSpPr>
        <p:spPr>
          <a:xfrm>
            <a:off x="1527904" y="2981018"/>
            <a:ext cx="6914348" cy="22622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0E57CE-2B87-4388-B242-B1D92CDD9432}"/>
              </a:ext>
            </a:extLst>
          </p:cNvPr>
          <p:cNvSpPr txBox="1"/>
          <p:nvPr/>
        </p:nvSpPr>
        <p:spPr>
          <a:xfrm>
            <a:off x="7026451" y="4049734"/>
            <a:ext cx="1478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 dirty="0">
                <a:solidFill>
                  <a:srgbClr val="C00000"/>
                </a:solidFill>
              </a:rPr>
              <a:t>¿Cómo se interpretan los datos del recuadro?</a:t>
            </a:r>
            <a:endParaRPr lang="es-ES" sz="1200" i="1" dirty="0">
              <a:solidFill>
                <a:srgbClr val="C00000"/>
              </a:solidFill>
            </a:endParaRPr>
          </a:p>
        </p:txBody>
      </p:sp>
      <p:sp>
        <p:nvSpPr>
          <p:cNvPr id="8" name="Es igual a 7">
            <a:extLst>
              <a:ext uri="{FF2B5EF4-FFF2-40B4-BE49-F238E27FC236}">
                <a16:creationId xmlns:a16="http://schemas.microsoft.com/office/drawing/2014/main" id="{5DF27B1B-C758-422C-AF4E-C88149F2D92A}"/>
              </a:ext>
            </a:extLst>
          </p:cNvPr>
          <p:cNvSpPr/>
          <p:nvPr/>
        </p:nvSpPr>
        <p:spPr>
          <a:xfrm rot="16200000">
            <a:off x="2790163" y="3746941"/>
            <a:ext cx="223580" cy="199188"/>
          </a:xfrm>
          <a:prstGeom prst="mathEqual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3122800-F362-4DC3-96BA-F9519715198D}"/>
                  </a:ext>
                </a:extLst>
              </p:cNvPr>
              <p:cNvSpPr txBox="1"/>
              <p:nvPr/>
            </p:nvSpPr>
            <p:spPr>
              <a:xfrm>
                <a:off x="2403915" y="3999471"/>
                <a:ext cx="99607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12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200" i="1" dirty="0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3122800-F362-4DC3-96BA-F95197151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915" y="3999471"/>
                <a:ext cx="99607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s igual a 9">
            <a:extLst>
              <a:ext uri="{FF2B5EF4-FFF2-40B4-BE49-F238E27FC236}">
                <a16:creationId xmlns:a16="http://schemas.microsoft.com/office/drawing/2014/main" id="{06F48D68-437A-43A2-9FA9-6C59357547AC}"/>
              </a:ext>
            </a:extLst>
          </p:cNvPr>
          <p:cNvSpPr/>
          <p:nvPr/>
        </p:nvSpPr>
        <p:spPr>
          <a:xfrm rot="16200000">
            <a:off x="3915876" y="3737293"/>
            <a:ext cx="223580" cy="199187"/>
          </a:xfrm>
          <a:prstGeom prst="mathEqual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B345FAB-EE1C-4CFB-AE95-81F9302048D8}"/>
              </a:ext>
            </a:extLst>
          </p:cNvPr>
          <p:cNvSpPr txBox="1"/>
          <p:nvPr/>
        </p:nvSpPr>
        <p:spPr>
          <a:xfrm>
            <a:off x="3649660" y="4017330"/>
            <a:ext cx="7516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buNone/>
            </a:pPr>
            <a:r>
              <a:rPr lang="es-ES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262593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18078</TotalTime>
  <Words>4781</Words>
  <Application>Microsoft Office PowerPoint</Application>
  <PresentationFormat>Presentación en pantalla (16:9)</PresentationFormat>
  <Paragraphs>1128</Paragraphs>
  <Slides>55</Slides>
  <Notes>55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55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Pontificia Comillas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subject/>
  <dc:creator>Carmen Escudero Guirado</dc:creator>
  <dc:description/>
  <cp:lastModifiedBy>Antonio Cabrera Landin</cp:lastModifiedBy>
  <cp:revision>720</cp:revision>
  <dcterms:created xsi:type="dcterms:W3CDTF">2017-07-19T07:53:01Z</dcterms:created>
  <dcterms:modified xsi:type="dcterms:W3CDTF">2022-02-23T19:13:47Z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Universidad Pontificia Comillas</vt:lpwstr>
  </property>
  <property fmtid="{D5CDD505-2E9C-101B-9397-08002B2CF9AE}" pid="4" name="ContentTypeId">
    <vt:lpwstr>0x010100AE6A9B1AE3C694449E1CBECB26767C28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51</vt:i4>
  </property>
  <property fmtid="{D5CDD505-2E9C-101B-9397-08002B2CF9AE}" pid="10" name="PresentationFormat">
    <vt:lpwstr>Presentación en pantalla (16:9)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60</vt:i4>
  </property>
</Properties>
</file>