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5"/>
  </p:notesMasterIdLst>
  <p:sldIdLst>
    <p:sldId id="259" r:id="rId2"/>
    <p:sldId id="292" r:id="rId3"/>
    <p:sldId id="293" r:id="rId4"/>
    <p:sldId id="299" r:id="rId5"/>
    <p:sldId id="297" r:id="rId6"/>
    <p:sldId id="305" r:id="rId7"/>
    <p:sldId id="310" r:id="rId8"/>
    <p:sldId id="313" r:id="rId9"/>
    <p:sldId id="317" r:id="rId10"/>
    <p:sldId id="314" r:id="rId11"/>
    <p:sldId id="315" r:id="rId12"/>
    <p:sldId id="312" r:id="rId13"/>
    <p:sldId id="319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>
      <p:cViewPr varScale="1">
        <p:scale>
          <a:sx n="59" d="100"/>
          <a:sy n="59" d="100"/>
        </p:scale>
        <p:origin x="32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Cabrera Landín" userId="0f57056e-0ee3-4912-8539-b376b15e7913" providerId="ADAL" clId="{6AA08C62-4747-4187-863B-37B1A3625305}"/>
    <pc:docChg chg="modSld">
      <pc:chgData name="Antonio Cabrera Landín" userId="0f57056e-0ee3-4912-8539-b376b15e7913" providerId="ADAL" clId="{6AA08C62-4747-4187-863B-37B1A3625305}" dt="2023-10-30T19:54:57.900" v="0" actId="1036"/>
      <pc:docMkLst>
        <pc:docMk/>
      </pc:docMkLst>
      <pc:sldChg chg="modSp mod">
        <pc:chgData name="Antonio Cabrera Landín" userId="0f57056e-0ee3-4912-8539-b376b15e7913" providerId="ADAL" clId="{6AA08C62-4747-4187-863B-37B1A3625305}" dt="2023-10-30T19:54:57.900" v="0" actId="1036"/>
        <pc:sldMkLst>
          <pc:docMk/>
          <pc:sldMk cId="3369892711" sldId="259"/>
        </pc:sldMkLst>
        <pc:spChg chg="mod">
          <ac:chgData name="Antonio Cabrera Landín" userId="0f57056e-0ee3-4912-8539-b376b15e7913" providerId="ADAL" clId="{6AA08C62-4747-4187-863B-37B1A3625305}" dt="2023-10-30T19:54:57.900" v="0" actId="1036"/>
          <ac:spMkLst>
            <pc:docMk/>
            <pc:sldMk cId="3369892711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28EB8-949E-4A49-BCFC-D69CB43FA443}" type="datetimeFigureOut">
              <a:rPr lang="es-ES" smtClean="0"/>
              <a:t>30/10/2023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6A500-1DA6-4541-BE61-DEBA7B3304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110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916832"/>
            <a:ext cx="7315200" cy="194421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35796" y="5013176"/>
            <a:ext cx="3672408" cy="720080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Profesor / Curso académico: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14400" y="4077072"/>
            <a:ext cx="7315200" cy="526424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ASIGNATURA</a:t>
            </a:r>
          </a:p>
        </p:txBody>
      </p:sp>
      <p:pic>
        <p:nvPicPr>
          <p:cNvPr id="1026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4664"/>
            <a:ext cx="3309791" cy="124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/>
          <p:cNvSpPr/>
          <p:nvPr userDrawn="1"/>
        </p:nvSpPr>
        <p:spPr>
          <a:xfrm>
            <a:off x="8435268" y="213845"/>
            <a:ext cx="8623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/>
          <p:cNvSpPr/>
          <p:nvPr userDrawn="1"/>
        </p:nvSpPr>
        <p:spPr>
          <a:xfrm>
            <a:off x="8569419" y="213845"/>
            <a:ext cx="57607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Asignatura/Tema</a:t>
            </a:r>
          </a:p>
        </p:txBody>
      </p:sp>
      <p:sp>
        <p:nvSpPr>
          <p:cNvPr id="16" name="15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18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11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254"/>
            <a:ext cx="1654895" cy="62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11 Conector recto"/>
          <p:cNvCxnSpPr/>
          <p:nvPr userDrawn="1"/>
        </p:nvCxnSpPr>
        <p:spPr>
          <a:xfrm>
            <a:off x="251520" y="1988840"/>
            <a:ext cx="860593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/>
          <p:cNvSpPr/>
          <p:nvPr userDrawn="1"/>
        </p:nvSpPr>
        <p:spPr>
          <a:xfrm>
            <a:off x="8435268" y="213845"/>
            <a:ext cx="8623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/>
          <p:cNvSpPr/>
          <p:nvPr userDrawn="1"/>
        </p:nvSpPr>
        <p:spPr>
          <a:xfrm>
            <a:off x="8569419" y="213845"/>
            <a:ext cx="57607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205178"/>
            <a:ext cx="3566160" cy="413161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204864"/>
            <a:ext cx="3566160" cy="413402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1519" y="1268760"/>
            <a:ext cx="8605935" cy="72008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cxnSp>
        <p:nvCxnSpPr>
          <p:cNvPr id="12" name="11 Conector recto"/>
          <p:cNvCxnSpPr/>
          <p:nvPr userDrawn="1"/>
        </p:nvCxnSpPr>
        <p:spPr>
          <a:xfrm>
            <a:off x="251520" y="1988840"/>
            <a:ext cx="860593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Asignatura/Tema</a:t>
            </a:r>
          </a:p>
        </p:txBody>
      </p:sp>
      <p:sp>
        <p:nvSpPr>
          <p:cNvPr id="21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13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254"/>
            <a:ext cx="1654895" cy="62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/>
          <p:cNvSpPr/>
          <p:nvPr userDrawn="1"/>
        </p:nvSpPr>
        <p:spPr>
          <a:xfrm>
            <a:off x="8435268" y="213845"/>
            <a:ext cx="8623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/>
          <p:cNvSpPr/>
          <p:nvPr userDrawn="1"/>
        </p:nvSpPr>
        <p:spPr>
          <a:xfrm>
            <a:off x="8569419" y="213845"/>
            <a:ext cx="57607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cxnSp>
        <p:nvCxnSpPr>
          <p:cNvPr id="10" name="9 Conector recto"/>
          <p:cNvCxnSpPr/>
          <p:nvPr userDrawn="1"/>
        </p:nvCxnSpPr>
        <p:spPr>
          <a:xfrm>
            <a:off x="251520" y="1988840"/>
            <a:ext cx="860593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Asignatura/Tema</a:t>
            </a:r>
          </a:p>
        </p:txBody>
      </p:sp>
      <p:sp>
        <p:nvSpPr>
          <p:cNvPr id="15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9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254"/>
            <a:ext cx="1654895" cy="62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8435268" y="213845"/>
            <a:ext cx="8623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/>
          <p:cNvSpPr/>
          <p:nvPr userDrawn="1"/>
        </p:nvSpPr>
        <p:spPr>
          <a:xfrm>
            <a:off x="8569419" y="213845"/>
            <a:ext cx="57607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Asignatura/Tema</a:t>
            </a:r>
          </a:p>
        </p:txBody>
      </p:sp>
      <p:sp>
        <p:nvSpPr>
          <p:cNvPr id="11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7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254"/>
            <a:ext cx="1654895" cy="62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19" y="1268760"/>
            <a:ext cx="8605935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19" y="2276873"/>
            <a:ext cx="8605935" cy="403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Asignatura/Tema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567936" y="476672"/>
            <a:ext cx="576064" cy="30175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ES"/>
              <a:t>Nº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6" r:id="rId3"/>
    <p:sldLayoutId id="2147483798" r:id="rId4"/>
    <p:sldLayoutId id="2147483799" r:id="rId5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Interior y clausura.</a:t>
            </a:r>
            <a:br>
              <a:rPr lang="es-ES" dirty="0"/>
            </a:br>
            <a:r>
              <a:rPr lang="es-ES" dirty="0"/>
              <a:t>Propiedad de </a:t>
            </a:r>
            <a:r>
              <a:rPr lang="es-ES" dirty="0" err="1"/>
              <a:t>Hausdorff</a:t>
            </a:r>
            <a:endParaRPr lang="es-ES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Georgy Nuzhdin</a:t>
            </a:r>
          </a:p>
          <a:p>
            <a:r>
              <a:rPr lang="es-ES" dirty="0"/>
              <a:t>2022-2024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idx="11"/>
          </p:nvPr>
        </p:nvSpPr>
        <p:spPr>
          <a:xfrm>
            <a:off x="914400" y="4126712"/>
            <a:ext cx="7315200" cy="526424"/>
          </a:xfrm>
        </p:spPr>
        <p:txBody>
          <a:bodyPr/>
          <a:lstStyle/>
          <a:p>
            <a:r>
              <a:rPr lang="es-ES" dirty="0"/>
              <a:t>Topología - </a:t>
            </a:r>
            <a:r>
              <a:rPr lang="ru-RU" dirty="0"/>
              <a:t>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9892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251519" y="2276872"/>
            <a:ext cx="8568953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ES" sz="2700" dirty="0">
                <a:solidFill>
                  <a:schemeClr val="bg1"/>
                </a:solidFill>
              </a:rPr>
              <a:t>| Definición. Un subconjunto </a:t>
            </a:r>
            <a:r>
              <a:rPr lang="es-ES" sz="2700" b="1" dirty="0">
                <a:solidFill>
                  <a:schemeClr val="bg1"/>
                </a:solidFill>
              </a:rPr>
              <a:t>no es denso en ninguna parte</a:t>
            </a:r>
            <a:r>
              <a:rPr lang="es-ES" sz="2700" dirty="0">
                <a:solidFill>
                  <a:schemeClr val="bg1"/>
                </a:solidFill>
              </a:rPr>
              <a:t> si el interior de su clausura es vacío.</a:t>
            </a:r>
          </a:p>
          <a:p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/>
              <a:t>Topología-5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 denso en ninguna parte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67544" y="3645024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Reformulando, un conjunto no denso en ninguna parte sólo es frontera</a:t>
            </a:r>
          </a:p>
        </p:txBody>
      </p:sp>
    </p:spTree>
    <p:extLst>
      <p:ext uri="{BB962C8B-B14F-4D97-AF65-F5344CB8AC3E}">
        <p14:creationId xmlns:p14="http://schemas.microsoft.com/office/powerpoint/2010/main" val="146917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complemento de un no denso en ninguna parte es denso</a:t>
            </a:r>
          </a:p>
          <a:p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/>
              <a:t>Topología-5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 denso en ninguna parte</a:t>
            </a:r>
          </a:p>
        </p:txBody>
      </p:sp>
    </p:spTree>
    <p:extLst>
      <p:ext uri="{BB962C8B-B14F-4D97-AF65-F5344CB8AC3E}">
        <p14:creationId xmlns:p14="http://schemas.microsoft.com/office/powerpoint/2010/main" val="2607778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/>
              <a:t>Topología-5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conjunto de </a:t>
            </a:r>
            <a:r>
              <a:rPr lang="es-ES" dirty="0" err="1"/>
              <a:t>Kantor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2348880"/>
            <a:ext cx="7555215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86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>
              <a:xfrm>
                <a:off x="251519" y="2276873"/>
                <a:ext cx="4680521" cy="4032488"/>
              </a:xfrm>
            </p:spPr>
            <p:txBody>
              <a:bodyPr/>
              <a:lstStyle/>
              <a:p>
                <a:pPr lvl="0">
                  <a:buSzPct val="45000"/>
                  <a:buFont typeface="StarSymbol"/>
                  <a:buChar char="●"/>
                </a:pPr>
                <a:r>
                  <a:rPr lang="es-ES" dirty="0"/>
                  <a:t>¿Por qué decimos que un segmento es de dimensión 1, que un cuadrado es de dimensión 2 y que un cubo es de dimensión 3?</a:t>
                </a:r>
                <a:endParaRPr lang="ru-RU" dirty="0"/>
              </a:p>
              <a:p>
                <a:pPr lvl="0">
                  <a:buSzPct val="45000"/>
                  <a:buFont typeface="StarSymbol"/>
                  <a:buChar char="●"/>
                </a:pPr>
                <a:r>
                  <a:rPr lang="es-ES" dirty="0"/>
                  <a:t>Al duplicar el objeto, se hace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𝑑𝑖𝑚𝑒𝑛𝑠𝑖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ES" dirty="0"/>
                  <a:t> veces más grande</a:t>
                </a:r>
              </a:p>
              <a:p>
                <a:pPr lvl="0">
                  <a:buSzPct val="45000"/>
                  <a:buFont typeface="StarSymbol"/>
                  <a:buChar char="●"/>
                </a:pPr>
                <a:r>
                  <a:rPr lang="es-ES" dirty="0"/>
                  <a:t>Al triplicarlo, se hace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𝑑𝑖𝑚𝑒𝑛𝑠𝑖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ES" dirty="0"/>
                  <a:t> veces más grande</a:t>
                </a:r>
              </a:p>
              <a:p>
                <a:pPr>
                  <a:buSzPct val="45000"/>
                </a:pPr>
                <a:r>
                  <a:rPr lang="es-ES" dirty="0"/>
                  <a:t>Entonces, la dimensión es…</a:t>
                </a:r>
              </a:p>
              <a:p>
                <a:pPr marL="0" indent="0">
                  <a:buSzPct val="45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𝑎𝑢𝑚𝑒𝑛𝑡𝑜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𝑑𝑢𝑝𝑙𝑖𝑐𝑎𝑑𝑜</m:t>
                          </m:r>
                        </m:e>
                      </m:func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19" y="2276873"/>
                <a:ext cx="4680521" cy="4032488"/>
              </a:xfrm>
              <a:blipFill rotWithShape="0">
                <a:blip r:embed="rId2"/>
                <a:stretch>
                  <a:fillRect t="-756" r="-273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/>
              <a:t>Topología-5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</a:pPr>
            <a:r>
              <a:rPr lang="es-ES" sz="3991" dirty="0">
                <a:solidFill>
                  <a:srgbClr val="000000"/>
                </a:solidFill>
                <a:latin typeface="Purisa" pitchFamily="18"/>
                <a:ea typeface="+mn-ea"/>
                <a:cs typeface="+mn-cs"/>
              </a:rPr>
              <a:t>¿Qué es la “dimensión”?</a:t>
            </a:r>
            <a:endParaRPr lang="es-ES" sz="3991" spc="-1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pic>
        <p:nvPicPr>
          <p:cNvPr id="5" name="Picture 2" descr="Dimensión fractal - Wikipedia, la enciclopedia lib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583" y="2204864"/>
            <a:ext cx="3752513" cy="397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49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>
              <a:xfrm>
                <a:off x="251519" y="2276872"/>
                <a:ext cx="8605935" cy="4392487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 Un conjunto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en la topología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se llama </a:t>
                </a:r>
                <a:r>
                  <a:rPr lang="es-ES" b="1" dirty="0"/>
                  <a:t>abierto</a:t>
                </a:r>
                <a:r>
                  <a:rPr lang="es-ES" dirty="0"/>
                  <a:t> si todos sus puntos tienen un entorno abierto dentro de él</a:t>
                </a:r>
                <a:br>
                  <a:rPr lang="es-E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∃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s-ES" dirty="0"/>
              </a:p>
              <a:p>
                <a:r>
                  <a:rPr lang="es-ES" dirty="0"/>
                  <a:t> El </a:t>
                </a:r>
                <a:r>
                  <a:rPr lang="es-ES" b="1" dirty="0"/>
                  <a:t>interior</a:t>
                </a:r>
                <a:r>
                  <a:rPr lang="es-ES" dirty="0"/>
                  <a:t> del conjunto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Int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son todos los puntos que satisfacen la definición anterior. Concretamente, cada conjunto abierto coincide con su interior</a:t>
                </a:r>
              </a:p>
              <a:p>
                <a:r>
                  <a:rPr lang="es-ES" dirty="0"/>
                  <a:t> Un punto se llama </a:t>
                </a:r>
                <a:r>
                  <a:rPr lang="es-ES" b="1" dirty="0"/>
                  <a:t>fronterizo</a:t>
                </a:r>
                <a:r>
                  <a:rPr lang="es-ES" dirty="0"/>
                  <a:t> si cada entorno suyo contiene puntos del conjunto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y puntos que NO le pertenecen. La unión de todos los puntos fronterizos se llama </a:t>
                </a:r>
                <a:r>
                  <a:rPr lang="es-ES" b="1" dirty="0"/>
                  <a:t>frontera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Fr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  <a:p>
                <a:r>
                  <a:rPr lang="es-ES" dirty="0"/>
                  <a:t> La </a:t>
                </a:r>
                <a:r>
                  <a:rPr lang="es-ES" b="1" dirty="0"/>
                  <a:t>clausura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del conjunto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" dirty="0"/>
                  <a:t> es la unión del conjunto con su frontera</a:t>
                </a:r>
              </a:p>
              <a:p>
                <a:r>
                  <a:rPr lang="es-ES" dirty="0"/>
                  <a:t> Los </a:t>
                </a:r>
                <a:r>
                  <a:rPr lang="es-ES" b="1" dirty="0"/>
                  <a:t>puntos de acumulación</a:t>
                </a:r>
                <a:r>
                  <a:rPr lang="es-ES" dirty="0"/>
                  <a:t>, o </a:t>
                </a:r>
                <a:r>
                  <a:rPr lang="es-ES" b="1" dirty="0"/>
                  <a:t>puntos límites</a:t>
                </a:r>
                <a:r>
                  <a:rPr lang="es-ES" dirty="0"/>
                  <a:t>,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s-ES" dirty="0"/>
                  <a:t> son aquellos que cualquier entorno suyo tiene al menos otro punto de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s-ES" dirty="0"/>
              </a:p>
              <a:p>
                <a:r>
                  <a:rPr lang="es-ES" dirty="0"/>
                  <a:t>Los elementos 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s-ES" b="0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s-ES" dirty="0"/>
                  <a:t> se llaman </a:t>
                </a:r>
                <a:r>
                  <a:rPr lang="es-ES" b="1" dirty="0"/>
                  <a:t>puntos aislados</a:t>
                </a:r>
              </a:p>
              <a:p>
                <a:pPr marL="4572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19" y="2276872"/>
                <a:ext cx="8605935" cy="4392487"/>
              </a:xfrm>
              <a:blipFill rotWithShape="0">
                <a:blip r:embed="rId2"/>
                <a:stretch>
                  <a:fillRect l="-71" t="-694" r="-1133" b="-194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/>
              <a:t>Topología-5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Recordemos algunas definiciones</a:t>
            </a:r>
          </a:p>
        </p:txBody>
      </p:sp>
    </p:spTree>
    <p:extLst>
      <p:ext uri="{BB962C8B-B14F-4D97-AF65-F5344CB8AC3E}">
        <p14:creationId xmlns:p14="http://schemas.microsoft.com/office/powerpoint/2010/main" val="320590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/>
                  <a:t>Demostraremos lo contrario. Vamos a suponer que hay algún misterioso punto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ES" dirty="0"/>
                  <a:t> de la frontera de nuestro conjunto cerrado que NO le pertenece</a:t>
                </a:r>
              </a:p>
              <a:p>
                <a:r>
                  <a:rPr lang="es-ES" dirty="0"/>
                  <a:t>El complementario del cerrado es un conjunto abierto. Por tanto,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s-ES" b="0" i="1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s-ES" dirty="0"/>
                  <a:t> debe tener un entorno completamente dentro de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s-ES" i="1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s-ES" dirty="0"/>
              </a:p>
              <a:p>
                <a:r>
                  <a:rPr lang="es-ES" dirty="0"/>
                  <a:t>Pero cualquier entorno suyo tiene tener puntos del conjunto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i="1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s-ES" dirty="0"/>
                  <a:t>. Contradicción</a:t>
                </a: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 r="-92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/>
              <a:t>Topología-5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/>
                  <a:t>Teorema. Cada conjunto cerrado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coincide con su clausura</a:t>
                </a:r>
              </a:p>
            </p:txBody>
          </p:sp>
        </mc:Choice>
        <mc:Fallback xmlns="">
          <p:sp>
            <p:nvSpPr>
              <p:cNvPr id="4" name="Títul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416" t="-24576" b="-3983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57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/>
                  <a:t>La unión de todos los abiertos que contiene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" dirty="0"/>
                  <a:t> coincide 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Int</m:t>
                    </m:r>
                    <m:r>
                      <a:rPr lang="es-ES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  <a:p>
                <a:r>
                  <a:rPr lang="es-ES" dirty="0"/>
                  <a:t>La clausura de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dirty="0"/>
                  <a:t> es la intersección de todos los cerrados que contienen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𝐹𝑟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̅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es-ES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acc>
                      </m:e>
                    </m:nary>
                  </m:oMath>
                </a14:m>
                <a:endParaRPr lang="es-ES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s-E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 ∪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 r="-42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/>
              <a:t>Topología-5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Teoremas. </a:t>
            </a:r>
          </a:p>
        </p:txBody>
      </p:sp>
    </p:spTree>
    <p:extLst>
      <p:ext uri="{BB962C8B-B14F-4D97-AF65-F5344CB8AC3E}">
        <p14:creationId xmlns:p14="http://schemas.microsoft.com/office/powerpoint/2010/main" val="405155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/>
                  <a:t>Un espacio tiene </a:t>
                </a:r>
                <a:r>
                  <a:rPr lang="es-ES" b="1" dirty="0"/>
                  <a:t>propiedad de </a:t>
                </a:r>
                <a:r>
                  <a:rPr lang="es-ES" b="1" dirty="0" err="1"/>
                  <a:t>Hausdorff</a:t>
                </a:r>
                <a:r>
                  <a:rPr lang="es-ES" b="1" dirty="0"/>
                  <a:t> </a:t>
                </a:r>
                <a:r>
                  <a:rPr lang="es-ES" dirty="0"/>
                  <a:t>si para cada pareja de puntos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ES" b="0" i="1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s-ES" dirty="0"/>
                  <a:t> existen entornos disjuntos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ES" dirty="0"/>
                  <a:t> </a:t>
                </a:r>
                <a:br>
                  <a:rPr lang="es-ES" dirty="0"/>
                </a:br>
                <a:r>
                  <a:rPr lang="es-ES" dirty="0"/>
                  <a:t>Es decir, los habitantes viven en “casas separadas”</a:t>
                </a:r>
              </a:p>
              <a:p>
                <a:r>
                  <a:rPr lang="es-ES" dirty="0"/>
                  <a:t>Un espacio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s-ES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ES" dirty="0"/>
                  <a:t> si para cada pareja de puntos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ES" i="1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s-ES" dirty="0"/>
                  <a:t> existen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s-ES" b="0" dirty="0"/>
                </a:br>
                <a:r>
                  <a:rPr lang="es-ES" b="0" dirty="0"/>
                  <a:t>Es decir, aunque las “casas particulares” puedan tener puntos en común, nadie vive en casa del otro</a:t>
                </a:r>
              </a:p>
              <a:p>
                <a:pPr marL="4572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166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/>
              <a:t>Topología-5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/>
                  <a:t>Propiedad de </a:t>
                </a:r>
                <a:r>
                  <a:rPr lang="es-ES" dirty="0" err="1"/>
                  <a:t>Hausdorff</a:t>
                </a:r>
                <a:r>
                  <a:rPr lang="es-ES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4" name="Títul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416" b="-101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62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>
              <a:xfrm>
                <a:off x="251519" y="2276872"/>
                <a:ext cx="8605935" cy="4248471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Cada sucesión convergente converge a un único punto</a:t>
                </a:r>
              </a:p>
              <a:p>
                <a:r>
                  <a:rPr lang="es-ES" dirty="0"/>
                  <a:t>Los puntos son conjuntos cerrados</a:t>
                </a:r>
              </a:p>
              <a:p>
                <a:r>
                  <a:rPr lang="es-ES" dirty="0"/>
                  <a:t>Además, si los puntos son cerrados, el espacio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19" y="2276872"/>
                <a:ext cx="8605935" cy="4248471"/>
              </a:xfrm>
              <a:blipFill rotWithShape="0">
                <a:blip r:embed="rId2"/>
                <a:stretch>
                  <a:fillRect l="-71" t="-7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/>
              <a:t>Topología-5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 un espacio es </a:t>
            </a:r>
            <a:r>
              <a:rPr lang="es-ES" dirty="0" err="1"/>
              <a:t>Hausdorff</a:t>
            </a:r>
            <a:r>
              <a:rPr lang="es-ES" dirty="0"/>
              <a:t> entonces</a:t>
            </a:r>
          </a:p>
        </p:txBody>
      </p:sp>
    </p:spTree>
    <p:extLst>
      <p:ext uri="{BB962C8B-B14F-4D97-AF65-F5344CB8AC3E}">
        <p14:creationId xmlns:p14="http://schemas.microsoft.com/office/powerpoint/2010/main" val="92008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251519" y="2276872"/>
            <a:ext cx="8568953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| Definición 1. El subconjunto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se llama </a:t>
                </a:r>
                <a:r>
                  <a:rPr lang="es-ES" b="1" dirty="0">
                    <a:solidFill>
                      <a:schemeClr val="bg1"/>
                    </a:solidFill>
                  </a:rPr>
                  <a:t>denso</a:t>
                </a:r>
                <a:r>
                  <a:rPr lang="es-ES" dirty="0">
                    <a:solidFill>
                      <a:schemeClr val="bg1"/>
                    </a:solidFill>
                  </a:rPr>
                  <a:t> si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ru-RU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4572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| Definición 2. El subconjunto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se llama </a:t>
                </a:r>
                <a:r>
                  <a:rPr lang="es-ES" b="1" dirty="0">
                    <a:solidFill>
                      <a:schemeClr val="bg1"/>
                    </a:solidFill>
                  </a:rPr>
                  <a:t>denso</a:t>
                </a:r>
                <a:r>
                  <a:rPr lang="es-ES" dirty="0">
                    <a:solidFill>
                      <a:schemeClr val="bg1"/>
                    </a:solidFill>
                  </a:rPr>
                  <a:t> si su intersección con cualquier abierto no vacío de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no es nula</a:t>
                </a:r>
              </a:p>
              <a:p>
                <a:r>
                  <a:rPr lang="es-ES" b="1" dirty="0"/>
                  <a:t>Análisis</a:t>
                </a:r>
                <a:r>
                  <a:rPr lang="es-ES" dirty="0"/>
                  <a:t>. La idea de un subconjunto denso consiste en que aproxima con cualquier precisión los puntos del propio conjunto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" i="1" dirty="0">
                    <a:latin typeface="Cambria Math" panose="02040503050406030204" pitchFamily="18" charset="0"/>
                  </a:rPr>
                  <a:t>. </a:t>
                </a:r>
                <a:r>
                  <a:rPr lang="es-ES" dirty="0"/>
                  <a:t>Es decir, en cualquier entorno de cualquier punto de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" dirty="0"/>
                  <a:t> hay puntos del subconjunto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7"/>
                <a:stretch>
                  <a:fillRect l="-142" t="-756" r="-148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/>
              <a:t>Topología-5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Subconjuntos densos</a:t>
            </a:r>
          </a:p>
        </p:txBody>
      </p:sp>
    </p:spTree>
    <p:extLst>
      <p:ext uri="{BB962C8B-B14F-4D97-AF65-F5344CB8AC3E}">
        <p14:creationId xmlns:p14="http://schemas.microsoft.com/office/powerpoint/2010/main" val="175752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Teorema</a:t>
            </a:r>
            <a:r>
              <a:rPr lang="es-ES" dirty="0"/>
              <a:t>. Las dos definiciones coinciden: el subconjunto es denso si y solo si su intersección con cualquier abierto no vacío no es nula</a:t>
            </a:r>
          </a:p>
          <a:p>
            <a:endParaRPr lang="es-ES" i="1" dirty="0">
              <a:latin typeface="Cambria Math" panose="02040503050406030204" pitchFamily="18" charset="0"/>
            </a:endParaRPr>
          </a:p>
          <a:p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/>
              <a:t>Topología-5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Subconjuntos densos</a:t>
            </a:r>
          </a:p>
        </p:txBody>
      </p:sp>
    </p:spTree>
    <p:extLst>
      <p:ext uri="{BB962C8B-B14F-4D97-AF65-F5344CB8AC3E}">
        <p14:creationId xmlns:p14="http://schemas.microsoft.com/office/powerpoint/2010/main" val="381251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polinomios son densos en el conjunto de funciones continuas</a:t>
            </a:r>
          </a:p>
          <a:p>
            <a:r>
              <a:rPr lang="es-ES" dirty="0"/>
              <a:t>“Traduciendo” este teorema al lenguaje humano, cada función continua puede ser aproximada por un polinomio con cualquier precisión</a:t>
            </a:r>
          </a:p>
          <a:p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/>
              <a:t>Topología-5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Teorema de </a:t>
            </a:r>
            <a:r>
              <a:rPr lang="es-ES" dirty="0" err="1"/>
              <a:t>Weierstrass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325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onalizado 2">
      <a:dk1>
        <a:srgbClr val="000000"/>
      </a:dk1>
      <a:lt1>
        <a:srgbClr val="FFFFFF"/>
      </a:lt1>
      <a:dk2>
        <a:srgbClr val="345C97"/>
      </a:dk2>
      <a:lt2>
        <a:srgbClr val="FFFFFF"/>
      </a:lt2>
      <a:accent1>
        <a:srgbClr val="838D9B"/>
      </a:accent1>
      <a:accent2>
        <a:srgbClr val="345C97"/>
      </a:accent2>
      <a:accent3>
        <a:srgbClr val="80716A"/>
      </a:accent3>
      <a:accent4>
        <a:srgbClr val="FF8600"/>
      </a:accent4>
      <a:accent5>
        <a:srgbClr val="345C97"/>
      </a:accent5>
      <a:accent6>
        <a:srgbClr val="5D5AD2"/>
      </a:accent6>
      <a:hlink>
        <a:srgbClr val="345C97"/>
      </a:hlink>
      <a:folHlink>
        <a:srgbClr val="FF860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18747</TotalTime>
  <Words>693</Words>
  <Application>Microsoft Office PowerPoint</Application>
  <PresentationFormat>Presentación en pantalla 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Purisa</vt:lpstr>
      <vt:lpstr>StarSymbol</vt:lpstr>
      <vt:lpstr>Wingdings</vt:lpstr>
      <vt:lpstr>Perspectiva</vt:lpstr>
      <vt:lpstr>Interior y clausura. Propiedad de Hausdorff</vt:lpstr>
      <vt:lpstr>Recordemos algunas definiciones</vt:lpstr>
      <vt:lpstr>Teorema. Cada conjunto cerrado C coincide con su clausura</vt:lpstr>
      <vt:lpstr>Teoremas. </vt:lpstr>
      <vt:lpstr>Propiedad de Hausdorff y T_1</vt:lpstr>
      <vt:lpstr>Si un espacio es Hausdorff entonces</vt:lpstr>
      <vt:lpstr>Subconjuntos densos</vt:lpstr>
      <vt:lpstr>Subconjuntos densos</vt:lpstr>
      <vt:lpstr>Teorema de Weierstrass</vt:lpstr>
      <vt:lpstr>No denso en ninguna parte</vt:lpstr>
      <vt:lpstr>No denso en ninguna parte</vt:lpstr>
      <vt:lpstr>El conjunto de Kantor</vt:lpstr>
      <vt:lpstr>¿Qué es la “dimensión”?</vt:lpstr>
    </vt:vector>
  </TitlesOfParts>
  <Company>U-TAD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 Perandones Serrano</dc:creator>
  <cp:lastModifiedBy>Antonio Cabrera Landín</cp:lastModifiedBy>
  <cp:revision>119</cp:revision>
  <dcterms:created xsi:type="dcterms:W3CDTF">2013-10-15T13:27:45Z</dcterms:created>
  <dcterms:modified xsi:type="dcterms:W3CDTF">2023-10-30T19:55:05Z</dcterms:modified>
</cp:coreProperties>
</file>