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sldIdLst>
    <p:sldId id="259" r:id="rId2"/>
    <p:sldId id="327" r:id="rId3"/>
    <p:sldId id="328" r:id="rId4"/>
    <p:sldId id="369" r:id="rId5"/>
    <p:sldId id="368" r:id="rId6"/>
    <p:sldId id="358" r:id="rId7"/>
    <p:sldId id="332" r:id="rId8"/>
    <p:sldId id="351" r:id="rId9"/>
    <p:sldId id="352" r:id="rId10"/>
    <p:sldId id="353" r:id="rId11"/>
    <p:sldId id="333" r:id="rId12"/>
    <p:sldId id="337" r:id="rId13"/>
    <p:sldId id="341" r:id="rId14"/>
    <p:sldId id="371" r:id="rId15"/>
    <p:sldId id="340" r:id="rId16"/>
    <p:sldId id="370" r:id="rId17"/>
    <p:sldId id="339" r:id="rId18"/>
    <p:sldId id="354" r:id="rId19"/>
    <p:sldId id="35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9" autoAdjust="0"/>
    <p:restoredTop sz="94660"/>
  </p:normalViewPr>
  <p:slideViewPr>
    <p:cSldViewPr>
      <p:cViewPr varScale="1">
        <p:scale>
          <a:sx n="112" d="100"/>
          <a:sy n="112" d="100"/>
        </p:scale>
        <p:origin x="56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8EB8-949E-4A49-BCFC-D69CB43FA443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6A500-1DA6-4541-BE61-DEBA7B3304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16832"/>
            <a:ext cx="7315200" cy="19442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35796" y="5013176"/>
            <a:ext cx="3672408" cy="720080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Profesor / Curso académico: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14400" y="4077072"/>
            <a:ext cx="7315200" cy="52642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ASIGNATURA</a:t>
            </a:r>
          </a:p>
        </p:txBody>
      </p:sp>
      <p:pic>
        <p:nvPicPr>
          <p:cNvPr id="1026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4664"/>
            <a:ext cx="3309791" cy="12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05178"/>
            <a:ext cx="3566160" cy="41316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204864"/>
            <a:ext cx="3566160" cy="413402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2" name="11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2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13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251520" y="198884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9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8435268" y="213845"/>
            <a:ext cx="86236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/>
          <p:cNvSpPr/>
          <p:nvPr userDrawn="1"/>
        </p:nvSpPr>
        <p:spPr>
          <a:xfrm>
            <a:off x="8569419" y="213845"/>
            <a:ext cx="57607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1" name="5 Marcador de número de diapositiva"/>
          <p:cNvSpPr txBox="1">
            <a:spLocks/>
          </p:cNvSpPr>
          <p:nvPr userDrawn="1"/>
        </p:nvSpPr>
        <p:spPr>
          <a:xfrm>
            <a:off x="8532438" y="404664"/>
            <a:ext cx="596305" cy="365125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400" b="0" smtClean="0"/>
              <a:pPr algn="ctr"/>
              <a:t>‹Nº›</a:t>
            </a:fld>
            <a:endParaRPr lang="es-ES" sz="1400" b="0" dirty="0"/>
          </a:p>
        </p:txBody>
      </p:sp>
      <p:pic>
        <p:nvPicPr>
          <p:cNvPr id="7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254"/>
            <a:ext cx="1654895" cy="6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6059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9" y="2276873"/>
            <a:ext cx="8605935" cy="40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600400" cy="301227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Asignatura/Tema</a:t>
            </a:r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67936" y="476672"/>
            <a:ext cx="576064" cy="3017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Nº</a:t>
            </a:r>
            <a:endParaRPr lang="es-E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conexidad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Georgy Nuzhdin</a:t>
            </a:r>
          </a:p>
          <a:p>
            <a:r>
              <a:rPr lang="es-ES" dirty="0" smtClean="0"/>
              <a:t>2022-2024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s-ES" dirty="0" smtClean="0"/>
              <a:t>Topología - </a:t>
            </a:r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98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 smtClean="0"/>
                  <a:t>3) No </a:t>
                </a:r>
                <a:r>
                  <a:rPr lang="es-ES" dirty="0"/>
                  <a:t>existe ninguna función f : X → {0, 1} continua y </a:t>
                </a:r>
                <a:r>
                  <a:rPr lang="es-ES" dirty="0" err="1"/>
                  <a:t>sobreyectiva</a:t>
                </a:r>
                <a:endParaRPr lang="es-ES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dirty="0"/>
                  <a:t>1)	X es </a:t>
                </a:r>
                <a:r>
                  <a:rPr lang="es-ES" dirty="0" smtClean="0"/>
                  <a:t>conexo</a:t>
                </a:r>
              </a:p>
              <a:p>
                <a:r>
                  <a:rPr lang="es-ES" dirty="0" smtClean="0"/>
                  <a:t>Si X no es conexo, existe una separación en dos abiertos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s-ES" dirty="0" smtClean="0"/>
                  <a:t> </a:t>
                </a:r>
              </a:p>
              <a:p>
                <a:r>
                  <a:rPr lang="es-ES" dirty="0" smtClean="0"/>
                  <a:t>Definamos</a:t>
                </a:r>
                <a:br>
                  <a:rPr lang="es-ES" dirty="0" smtClean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eqAr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712969" cy="720080"/>
          </a:xfrm>
        </p:spPr>
        <p:txBody>
          <a:bodyPr/>
          <a:lstStyle/>
          <a:p>
            <a:r>
              <a:rPr lang="es-ES" dirty="0" smtClean="0"/>
              <a:t>Teorema. Los siguientes postulados son equivalentes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78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568953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s-ES" sz="2600" dirty="0" smtClean="0">
                    <a:solidFill>
                      <a:schemeClr val="bg2"/>
                    </a:solidFill>
                  </a:rPr>
                  <a:t>| Definición 1. Si existe una función continua y </a:t>
                </a:r>
                <a:r>
                  <a:rPr lang="es-ES" sz="2600" dirty="0" err="1" smtClean="0">
                    <a:solidFill>
                      <a:schemeClr val="bg2"/>
                    </a:solidFill>
                  </a:rPr>
                  <a:t>sobreyectiva</a:t>
                </a:r>
                <a:r>
                  <a:rPr lang="es-ES" sz="2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s-ES" sz="2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2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→ {0, 1, 2, …, </m:t>
                    </m:r>
                    <m:r>
                      <a:rPr lang="es-ES" sz="2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600" dirty="0" smtClean="0">
                    <a:solidFill>
                      <a:schemeClr val="bg2"/>
                    </a:solidFill>
                  </a:rPr>
                  <a:t>, se dice que </a:t>
                </a:r>
                <a14:m>
                  <m:oMath xmlns:m="http://schemas.openxmlformats.org/officeDocument/2006/math">
                    <m:r>
                      <a:rPr lang="es-ES" sz="2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600" dirty="0" smtClean="0">
                    <a:solidFill>
                      <a:schemeClr val="bg2"/>
                    </a:solidFill>
                  </a:rPr>
                  <a:t> tiene </a:t>
                </a:r>
                <a14:m>
                  <m:oMath xmlns:m="http://schemas.openxmlformats.org/officeDocument/2006/math">
                    <m:r>
                      <a:rPr lang="es-ES" sz="2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2600" dirty="0" smtClean="0">
                    <a:solidFill>
                      <a:schemeClr val="bg2"/>
                    </a:solidFill>
                  </a:rPr>
                  <a:t> </a:t>
                </a:r>
                <a:r>
                  <a:rPr lang="es-ES" sz="2600" b="1" dirty="0" smtClean="0">
                    <a:solidFill>
                      <a:schemeClr val="bg2"/>
                    </a:solidFill>
                  </a:rPr>
                  <a:t>componentes conexas</a:t>
                </a:r>
                <a:r>
                  <a:rPr lang="es-ES" sz="2600" dirty="0" smtClean="0">
                    <a:solidFill>
                      <a:schemeClr val="bg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s-ES" sz="2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s-ES" sz="2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15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redondeado 6"/>
          <p:cNvSpPr/>
          <p:nvPr/>
        </p:nvSpPr>
        <p:spPr>
          <a:xfrm>
            <a:off x="323527" y="5085184"/>
            <a:ext cx="8424937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23527" y="1268760"/>
            <a:ext cx="8712969" cy="720080"/>
          </a:xfrm>
        </p:spPr>
        <p:txBody>
          <a:bodyPr/>
          <a:lstStyle/>
          <a:p>
            <a:r>
              <a:rPr lang="es-ES" dirty="0" smtClean="0"/>
              <a:t>Componentes conexas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20005" y="3789040"/>
                <a:ext cx="842493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 smtClean="0"/>
                  <a:t>| Definición 2. También podemos definir una </a:t>
                </a:r>
                <a:r>
                  <a:rPr lang="es-ES" sz="2400" b="1" dirty="0" smtClean="0"/>
                  <a:t>componente conexa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400" dirty="0" smtClean="0"/>
                  <a:t> como el conjunto conexo tal que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s-ES" sz="240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sz="2400" dirty="0" smtClean="0"/>
                  <a:t>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ES" sz="2400" dirty="0" smtClean="0"/>
                  <a:t> no es conexo (es decir, “la máxima parte conexa”)</a:t>
                </a:r>
              </a:p>
              <a:p>
                <a:endParaRPr lang="es-ES" dirty="0"/>
              </a:p>
              <a:p>
                <a:r>
                  <a:rPr lang="es-ES" sz="2600" dirty="0">
                    <a:solidFill>
                      <a:schemeClr val="bg2"/>
                    </a:solidFill>
                  </a:rPr>
                  <a:t>| </a:t>
                </a:r>
                <a:r>
                  <a:rPr lang="es-ES" sz="2600" dirty="0" smtClean="0">
                    <a:solidFill>
                      <a:schemeClr val="bg2"/>
                    </a:solidFill>
                  </a:rPr>
                  <a:t>Definición 3. </a:t>
                </a:r>
                <a:r>
                  <a:rPr lang="es-ES" sz="2600" dirty="0">
                    <a:solidFill>
                      <a:schemeClr val="bg2"/>
                    </a:solidFill>
                  </a:rPr>
                  <a:t>Si existe una </a:t>
                </a:r>
                <a:r>
                  <a:rPr lang="es-ES" sz="2600" dirty="0" smtClean="0">
                    <a:solidFill>
                      <a:schemeClr val="bg2"/>
                    </a:solidFill>
                  </a:rPr>
                  <a:t>relación de equivalencia </a:t>
                </a:r>
                <a14:m>
                  <m:oMath xmlns:m="http://schemas.openxmlformats.org/officeDocument/2006/math">
                    <m:r>
                      <a:rPr lang="es-ES" sz="2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s-ES" sz="2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sz="260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6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𝑐𝑜𝑛𝑒𝑥𝑜</m:t>
                    </m:r>
                  </m:oMath>
                </a14:m>
                <a:r>
                  <a:rPr lang="es-ES" sz="2600" dirty="0">
                    <a:solidFill>
                      <a:schemeClr val="bg2"/>
                    </a:solidFill>
                  </a:rPr>
                  <a:t>, </a:t>
                </a:r>
                <a:r>
                  <a:rPr lang="es-ES" sz="2600" dirty="0" smtClean="0">
                    <a:solidFill>
                      <a:schemeClr val="bg2"/>
                    </a:solidFill>
                  </a:rPr>
                  <a:t>las clases de equivalencia definen las </a:t>
                </a:r>
                <a:r>
                  <a:rPr lang="es-ES" sz="2600" b="1" dirty="0" smtClean="0">
                    <a:solidFill>
                      <a:schemeClr val="bg2"/>
                    </a:solidFill>
                  </a:rPr>
                  <a:t>componentes conexas</a:t>
                </a:r>
                <a:endParaRPr lang="es-ES" b="1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5" y="3789040"/>
                <a:ext cx="8424936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302" t="-11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Supongamos que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son conexos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(es decir, tienen intersección)</a:t>
                </a:r>
              </a:p>
              <a:p>
                <a:r>
                  <a:rPr lang="es-ES" dirty="0" smtClean="0"/>
                  <a:t>Si la unión no fuera conexa,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nary>
                  </m:oMath>
                </a14:m>
                <a:r>
                  <a:rPr lang="es-ES" dirty="0" smtClean="0"/>
                  <a:t>, unión de dos abiertos que no tienen intersección. Supongamos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Ahora bien. Cada uno de los espacios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, ¿están en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dirty="0" smtClean="0"/>
                  <a:t> o 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dirty="0" smtClean="0"/>
                  <a:t>? </a:t>
                </a:r>
              </a:p>
              <a:p>
                <a:r>
                  <a:rPr lang="es-ES" dirty="0" smtClean="0"/>
                  <a:t>Tienen que tener al menos un punto en común con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dirty="0" smtClean="0"/>
                  <a:t>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dirty="0" smtClean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)</a:t>
                </a:r>
              </a:p>
              <a:p>
                <a:r>
                  <a:rPr lang="es-ES" dirty="0" smtClean="0"/>
                  <a:t>Pero, al ser conexos ¡no pueden tener puntos en común con otro abierto disjunto!</a:t>
                </a:r>
              </a:p>
              <a:p>
                <a:r>
                  <a:rPr lang="es-ES" dirty="0" smtClean="0"/>
                  <a:t>Es decir,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s-ES" dirty="0" smtClean="0"/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nary>
                  </m:oMath>
                </a14:m>
                <a:r>
                  <a:rPr lang="es-ES" dirty="0" smtClean="0"/>
                  <a:t> sería una separación de un conexo</a:t>
                </a:r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8623" r="-12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Teorema. La unión de conexos que tienen intersección entre sí es conexa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7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2276872"/>
                <a:ext cx="8605935" cy="42484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dirty="0" smtClean="0"/>
                  <a:t>Consideremos el intervalo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Supongamos </a:t>
                </a:r>
                <a:r>
                  <a:rPr lang="es-ES" dirty="0"/>
                  <a:t>que tiene una separación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r>
                  <a:rPr lang="es-ES" dirty="0" smtClean="0"/>
                  <a:t>, llamemos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 el intervalo que tiene el punto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Busquemos una especie de “frontera” entre ellos, el punto más cercano 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 que separe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dirty="0" smtClean="0"/>
                  <a:t>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dirty="0" smtClean="0"/>
                  <a:t> debe tener al menos un punto. Consideremos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 (“frontera”)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 smtClean="0"/>
                  <a:t> 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no sería </a:t>
                </a:r>
                <a:r>
                  <a:rPr lang="es-ES" dirty="0" smtClean="0"/>
                  <a:t>abierto porque 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tendría que existir un entorno abierto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s-ES" dirty="0" smtClean="0"/>
                  <a:t> dentro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 smtClean="0"/>
                  <a:t> dejaría de ser el supremo)</a:t>
                </a:r>
              </a:p>
              <a:p>
                <a:r>
                  <a:rPr lang="es-ES" dirty="0" smtClean="0"/>
                  <a:t>Entonces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 smtClean="0"/>
                  <a:t>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 tendría solo un punto y no sería abierto)</a:t>
                </a:r>
              </a:p>
              <a:p>
                <a:r>
                  <a:rPr lang="es-ES" dirty="0" smtClean="0"/>
                  <a:t>Pero </a:t>
                </a:r>
                <a:r>
                  <a:rPr lang="es-ES" dirty="0" smtClean="0"/>
                  <a:t>cualquier punto de un abierto contiene un entorno que está completamente dentro, por lo que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. </a:t>
                </a:r>
                <a:r>
                  <a:rPr lang="es-ES" dirty="0" smtClean="0"/>
                  <a:t>Entonces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ES" dirty="0" smtClean="0"/>
                  <a:t> es supremo menor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s-ES" dirty="0" smtClean="0"/>
                  <a:t>. Contradicción  </a:t>
                </a:r>
                <a:endParaRPr lang="es-ES" dirty="0" smtClean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2276872"/>
                <a:ext cx="8605935" cy="4248471"/>
              </a:xfrm>
              <a:blipFill rotWithShape="0">
                <a:blip r:embed="rId2"/>
                <a:stretch>
                  <a:fillRect t="-1437" b="-14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Demuestra que cualquier intervalo cerrado es conexo en la topología canónica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9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519" y="2276872"/>
            <a:ext cx="8605935" cy="4248471"/>
          </a:xfrm>
        </p:spPr>
        <p:txBody>
          <a:bodyPr>
            <a:normAutofit/>
          </a:bodyPr>
          <a:lstStyle/>
          <a:p>
            <a:r>
              <a:rPr lang="es-ES" dirty="0" smtClean="0"/>
              <a:t>Básicamente, porque no hay “frontera” entre los abiertos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Sorgenfrey</a:t>
            </a:r>
            <a:r>
              <a:rPr lang="es-ES" dirty="0" smtClean="0"/>
              <a:t>, la “frontera” puede pertenecer al intervalo derecho</a:t>
            </a:r>
          </a:p>
          <a:p>
            <a:r>
              <a:rPr lang="es-ES" dirty="0" smtClean="0"/>
              <a:t>En los racionales, la “frontera” puede estar fuera de ambos conjuntos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</a:t>
            </a:r>
            <a:r>
              <a:rPr lang="es-ES" dirty="0" smtClean="0"/>
              <a:t>cualquier intervalo cerrado </a:t>
            </a:r>
            <a:r>
              <a:rPr lang="es-ES" dirty="0" smtClean="0"/>
              <a:t>tiene separación en </a:t>
            </a:r>
            <a:r>
              <a:rPr lang="es-ES" dirty="0" err="1" smtClean="0"/>
              <a:t>Sorgenfrey</a:t>
            </a:r>
            <a:r>
              <a:rPr lang="es-ES" dirty="0" smtClean="0"/>
              <a:t> y en los racionales?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¿Podemos representar un abierto como una unión infinita de cerrados que tienen intersección?</a:t>
                </a:r>
              </a:p>
              <a:p>
                <a:r>
                  <a:rPr lang="es-ES" dirty="0" smtClean="0"/>
                  <a:t>¡Claro! Cualquier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dirty="0" smtClean="0"/>
                  <a:t>Como todos estos intervalos tienen un punto en común (por ejemplo,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 smtClean="0"/>
                  <a:t>), su unión es conexa</a:t>
                </a:r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Demuestra que </a:t>
            </a:r>
            <a:r>
              <a:rPr lang="es-ES" dirty="0"/>
              <a:t>cualquier </a:t>
            </a:r>
            <a:r>
              <a:rPr lang="es-ES" dirty="0" smtClean="0"/>
              <a:t>intervalo abierto es conexo en la topología canónica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0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¿Podemos representar la recta como una unión infinita de cerrados que tienen intersección?</a:t>
                </a:r>
              </a:p>
              <a:p>
                <a:r>
                  <a:rPr lang="es-ES" dirty="0" smtClean="0"/>
                  <a:t>¡Claro! Cualquier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s-ES" dirty="0" smtClean="0"/>
              </a:p>
              <a:p>
                <a:r>
                  <a:rPr lang="es-ES" dirty="0" smtClean="0"/>
                  <a:t>Como todos estos intervalos tienen un punto en común (por ejemplo,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dirty="0" smtClean="0"/>
                  <a:t>), su unión es conexa</a:t>
                </a:r>
                <a:endParaRPr lang="es-ES" dirty="0" smtClean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7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Demuestra </a:t>
            </a:r>
            <a:r>
              <a:rPr lang="es-ES" dirty="0" smtClean="0"/>
              <a:t>que </a:t>
            </a:r>
            <a:r>
              <a:rPr lang="es-ES" dirty="0"/>
              <a:t>la recta numérica es conexa en la topología canónica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3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 smtClean="0"/>
                  <a:t>Si en nuestro conjunto X existe una relación de orden decimos que cumple la </a:t>
                </a:r>
                <a:r>
                  <a:rPr lang="es-ES" b="1" dirty="0" smtClean="0"/>
                  <a:t>propiedad del supremo </a:t>
                </a:r>
                <a:r>
                  <a:rPr lang="es-ES" dirty="0" smtClean="0"/>
                  <a:t>si cualquier subconjunto acotado en X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 smtClean="0"/>
                  <a:t> tiene supremo (cota superior mínima), es decir,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s-ES" dirty="0" smtClean="0"/>
              </a:p>
              <a:p>
                <a:pPr marL="45720" indent="0">
                  <a:buNone/>
                </a:pPr>
                <a:endParaRPr lang="es-ES" dirty="0"/>
              </a:p>
              <a:p>
                <a:r>
                  <a:rPr lang="es-ES" dirty="0" smtClean="0"/>
                  <a:t>Busca un subconjunto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que no tenga esta propiedad</a:t>
                </a:r>
              </a:p>
              <a:p>
                <a:r>
                  <a:rPr lang="es-ES" dirty="0" smtClean="0"/>
                  <a:t>Piensa en los racionales e irracionales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ℚ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0;</m:t>
                            </m:r>
                            <m:rad>
                              <m:radPr>
                                <m:degHide m:val="on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⋃{</m:t>
                        </m:r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 r="-1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 del supremo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8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04864"/>
            <a:ext cx="8712969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s-ES" sz="2400" dirty="0" smtClean="0">
                    <a:solidFill>
                      <a:schemeClr val="bg2"/>
                    </a:solidFill>
                  </a:rPr>
                  <a:t>Se dice que el conjunto X es un </a:t>
                </a:r>
                <a:r>
                  <a:rPr lang="es-ES" sz="2400" b="1" dirty="0" smtClean="0">
                    <a:solidFill>
                      <a:schemeClr val="bg2"/>
                    </a:solidFill>
                  </a:rPr>
                  <a:t>continuo lineal </a:t>
                </a:r>
                <a:r>
                  <a:rPr lang="es-ES" sz="2400" dirty="0" smtClean="0">
                    <a:solidFill>
                      <a:schemeClr val="bg2"/>
                    </a:solidFill>
                  </a:rPr>
                  <a:t>si </a:t>
                </a:r>
              </a:p>
              <a:p>
                <a:r>
                  <a:rPr lang="es-ES" sz="2400" dirty="0" smtClean="0">
                    <a:solidFill>
                      <a:schemeClr val="bg2"/>
                    </a:solidFill>
                  </a:rPr>
                  <a:t>X tiene la propiedad del supremo</a:t>
                </a:r>
              </a:p>
              <a:p>
                <a:r>
                  <a:rPr lang="es-ES" sz="2400" dirty="0" smtClean="0">
                    <a:solidFill>
                      <a:schemeClr val="bg2"/>
                    </a:solidFill>
                  </a:rPr>
                  <a:t>Para cualquier pareja de puntos de X hay un punto entre ellos: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∃ 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10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Continuos lineales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68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r>
                  <a:rPr lang="es-ES" b="0" dirty="0" smtClean="0"/>
                  <a:t> (topología del orden)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=(0;1]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(2;3)</m:t>
                        </m:r>
                      </m:e>
                    </m:nary>
                  </m:oMath>
                </a14:m>
                <a:r>
                  <a:rPr lang="es-ES" dirty="0" smtClean="0"/>
                  <a:t> (topología canónica heredada)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=(0;1]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2;3)</m:t>
                        </m:r>
                      </m:e>
                    </m:nary>
                  </m:oMath>
                </a14:m>
                <a:r>
                  <a:rPr lang="es-ES" dirty="0"/>
                  <a:t> (topología canónica heredada</a:t>
                </a:r>
                <a:r>
                  <a:rPr lang="es-E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=(0;1]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 (2;3)</m:t>
                        </m:r>
                      </m:e>
                    </m:nary>
                  </m:oMath>
                </a14:m>
                <a:r>
                  <a:rPr lang="es-ES" dirty="0"/>
                  <a:t> (topología </a:t>
                </a:r>
                <a:r>
                  <a:rPr lang="es-ES" dirty="0" smtClean="0"/>
                  <a:t>del orden)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=(0;1]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 [2;3)</m:t>
                        </m:r>
                      </m:e>
                    </m:nary>
                  </m:oMath>
                </a14:m>
                <a:r>
                  <a:rPr lang="es-ES" dirty="0"/>
                  <a:t> (topología </a:t>
                </a:r>
                <a:r>
                  <a:rPr lang="es-ES" dirty="0" smtClean="0"/>
                  <a:t>del orden)</a:t>
                </a: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continuos lineales? ¿Son conexos?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2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251519" y="2276872"/>
            <a:ext cx="8640961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700" dirty="0" smtClean="0">
                <a:solidFill>
                  <a:schemeClr val="bg2"/>
                </a:solidFill>
              </a:rPr>
              <a:t>| Definición. Se </a:t>
            </a:r>
            <a:r>
              <a:rPr lang="es-ES" sz="2700" dirty="0">
                <a:solidFill>
                  <a:schemeClr val="bg2"/>
                </a:solidFill>
              </a:rPr>
              <a:t>dice que un espacio </a:t>
            </a:r>
            <a:r>
              <a:rPr lang="es-ES" sz="2700" dirty="0" smtClean="0">
                <a:solidFill>
                  <a:schemeClr val="bg2"/>
                </a:solidFill>
              </a:rPr>
              <a:t>topológico </a:t>
            </a:r>
            <a:r>
              <a:rPr lang="es-ES" sz="2700" dirty="0">
                <a:solidFill>
                  <a:schemeClr val="bg2"/>
                </a:solidFill>
              </a:rPr>
              <a:t>es </a:t>
            </a:r>
            <a:r>
              <a:rPr lang="es-ES" sz="2700" b="1" dirty="0">
                <a:solidFill>
                  <a:schemeClr val="bg2"/>
                </a:solidFill>
              </a:rPr>
              <a:t>conexo</a:t>
            </a:r>
            <a:r>
              <a:rPr lang="es-ES" sz="2700" dirty="0">
                <a:solidFill>
                  <a:schemeClr val="bg2"/>
                </a:solidFill>
              </a:rPr>
              <a:t> si no existen dos abiertos, U y V, disjuntos y no </a:t>
            </a:r>
            <a:r>
              <a:rPr lang="es-ES" sz="2700" dirty="0" smtClean="0">
                <a:solidFill>
                  <a:schemeClr val="bg2"/>
                </a:solidFill>
              </a:rPr>
              <a:t>vacíos </a:t>
            </a:r>
            <a:r>
              <a:rPr lang="es-ES" sz="2700" dirty="0">
                <a:solidFill>
                  <a:schemeClr val="bg2"/>
                </a:solidFill>
              </a:rPr>
              <a:t>tales que X = U ∪ </a:t>
            </a:r>
            <a:r>
              <a:rPr lang="es-ES" sz="2700" dirty="0" smtClean="0">
                <a:solidFill>
                  <a:schemeClr val="bg2"/>
                </a:solidFill>
              </a:rPr>
              <a:t>V</a:t>
            </a:r>
          </a:p>
          <a:p>
            <a:pPr marL="45720" indent="0">
              <a:buNone/>
            </a:pPr>
            <a:endParaRPr lang="es-ES" sz="2700" dirty="0">
              <a:solidFill>
                <a:schemeClr val="bg2"/>
              </a:solidFill>
            </a:endParaRPr>
          </a:p>
          <a:p>
            <a:pPr marL="45720" indent="0">
              <a:buNone/>
            </a:pPr>
            <a:r>
              <a:rPr lang="es-ES" sz="2700" dirty="0" smtClean="0"/>
              <a:t>Parafraseando, un espacio es conexo si no se divide en dos o más partes separadas</a:t>
            </a:r>
          </a:p>
          <a:p>
            <a:pPr marL="45720" indent="0">
              <a:buNone/>
            </a:pPr>
            <a:r>
              <a:rPr lang="es-ES" sz="2700" dirty="0" smtClean="0"/>
              <a:t>En caso de existir </a:t>
            </a:r>
            <a:r>
              <a:rPr lang="es-ES" sz="2700" dirty="0"/>
              <a:t>X = U ∪ </a:t>
            </a:r>
            <a:r>
              <a:rPr lang="es-ES" sz="2700" dirty="0" smtClean="0"/>
              <a:t>V se llama “separación”</a:t>
            </a:r>
            <a:endParaRPr lang="es-ES" sz="2700" dirty="0"/>
          </a:p>
          <a:p>
            <a:pPr marL="45720" indent="0">
              <a:buNone/>
            </a:pPr>
            <a:endParaRPr lang="es-ES" sz="27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Espacios conexos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2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 con la topología canónica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</a:t>
                </a:r>
                <a:r>
                  <a:rPr lang="es-ES" dirty="0" err="1" smtClean="0"/>
                  <a:t>Sorgenfrey</a:t>
                </a:r>
                <a:endParaRPr lang="es-ES" dirty="0" smtClean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</a:t>
                </a:r>
                <a:r>
                  <a:rPr lang="es-ES" dirty="0" err="1" smtClean="0"/>
                  <a:t>cofinita</a:t>
                </a:r>
                <a:endParaRPr lang="es-ES" dirty="0"/>
              </a:p>
              <a:p>
                <a:pPr marL="45720" indent="0">
                  <a:buNone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/>
              <a:t>Topología-8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conexos?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6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canónica: </a:t>
                </a:r>
                <a:r>
                  <a:rPr lang="es-ES" dirty="0" smtClean="0"/>
                  <a:t>SÍ. </a:t>
                </a:r>
              </a:p>
              <a:p>
                <a:pPr lvl="1"/>
                <a:r>
                  <a:rPr lang="es-ES" dirty="0" smtClean="0"/>
                  <a:t>De momento no sabemos demostrarlo, pero podemos intuirlo</a:t>
                </a:r>
              </a:p>
              <a:p>
                <a:pPr lvl="1"/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r>
                  <a:rPr lang="es-ES" dirty="0" smtClean="0"/>
                  <a:t>, ambos abiertos, también sabemos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𝑈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dirty="0" smtClean="0"/>
                  <a:t>, por lo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 sería cerrado y abierto a la vez. Algo nos dice que es imposible, y lo vamos a demostrar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</a:t>
                </a:r>
                <a:r>
                  <a:rPr lang="es-ES" dirty="0" err="1"/>
                  <a:t>Sorgenfrey</a:t>
                </a:r>
                <a:r>
                  <a:rPr lang="es-ES" dirty="0"/>
                  <a:t>: NO. </a:t>
                </a:r>
                <a:endParaRPr lang="es-E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∞,0</m:t>
                        </m:r>
                      </m:e>
                    </m:d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[0; +∞)</m:t>
                        </m:r>
                      </m:e>
                    </m:nary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Vemos que aquí es posible encontrar una separación gracias al hecho de que algunos conjuntos son abiertos y cerrados a la vez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</a:t>
                </a:r>
                <a:r>
                  <a:rPr lang="es-ES" dirty="0" err="1"/>
                  <a:t>cofinita</a:t>
                </a:r>
                <a:r>
                  <a:rPr lang="es-ES" dirty="0"/>
                  <a:t>. </a:t>
                </a:r>
                <a:r>
                  <a:rPr lang="es-ES" dirty="0"/>
                  <a:t>SÍ. </a:t>
                </a:r>
                <a:endParaRPr lang="es-ES" dirty="0" smtClean="0"/>
              </a:p>
              <a:p>
                <a:pPr lvl="1"/>
                <a:r>
                  <a:rPr lang="es-ES" dirty="0" smtClean="0"/>
                  <a:t>No </a:t>
                </a:r>
                <a:r>
                  <a:rPr lang="es-ES" dirty="0"/>
                  <a:t>existen abiertos disjuntos.</a:t>
                </a:r>
                <a:endParaRPr lang="es-ES" dirty="0"/>
              </a:p>
              <a:p>
                <a:pPr marL="45720" indent="0">
                  <a:buNone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756" r="-9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/>
              <a:t>Topología-8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conexos?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A </a:t>
                </a:r>
                <a:r>
                  <a:rPr lang="es-ES" dirty="0"/>
                  <a:t>= (2, 3] ∪ [4, 5)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con la topología canónica heredada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</a:t>
                </a:r>
                <a:r>
                  <a:rPr lang="es-ES" dirty="0" smtClean="0"/>
                  <a:t>canónica</a:t>
                </a:r>
              </a:p>
              <a:p>
                <a:r>
                  <a:rPr lang="es-ES" dirty="0" smtClean="0"/>
                  <a:t>Los puntos en cualquier topología</a:t>
                </a:r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/>
              <a:t>Topología-8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conexos?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8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A </a:t>
                </a:r>
                <a:r>
                  <a:rPr lang="es-ES" dirty="0"/>
                  <a:t>= (2, 3] ∪ [4, 5)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con la topología canónica heredada. NO. </a:t>
                </a:r>
                <a:endParaRPr lang="es-ES" dirty="0" smtClean="0"/>
              </a:p>
              <a:p>
                <a:pPr lvl="1"/>
                <a:r>
                  <a:rPr lang="es-ES" dirty="0" smtClean="0"/>
                  <a:t>Ambos </a:t>
                </a:r>
                <a:r>
                  <a:rPr lang="es-ES" dirty="0" smtClean="0"/>
                  <a:t>intervalos en A son abiertos.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/>
                  <a:t> con la topología </a:t>
                </a:r>
                <a:r>
                  <a:rPr lang="es-ES" dirty="0" smtClean="0"/>
                  <a:t>canónica. NO.</a:t>
                </a: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e>
                    </m:d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√2; +∞)</m:t>
                        </m:r>
                      </m:e>
                    </m:nary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dirty="0" smtClean="0"/>
                  <a:t>)</a:t>
                </a:r>
              </a:p>
              <a:p>
                <a:pPr lvl="1"/>
                <a:r>
                  <a:rPr lang="es-ES" dirty="0" smtClean="0"/>
                  <a:t>Observamos que, a diferencia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dirty="0" smtClean="0"/>
                  <a:t>, podemos hallar una separación gracias al hecho de que la “frontera”,</a:t>
                </a:r>
                <a:r>
                  <a:rPr lang="es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s-ES" dirty="0" smtClean="0"/>
                  <a:t>, no pertenece a ninguno de los abiertos</a:t>
                </a:r>
                <a:endParaRPr lang="es-ES" dirty="0" smtClean="0"/>
              </a:p>
              <a:p>
                <a:r>
                  <a:rPr lang="es-ES" dirty="0" smtClean="0"/>
                  <a:t>Los puntos en cualquier topología. </a:t>
                </a:r>
                <a:r>
                  <a:rPr lang="es-ES" dirty="0" smtClean="0"/>
                  <a:t>SÍ</a:t>
                </a:r>
              </a:p>
              <a:p>
                <a:pPr lvl="1"/>
                <a:r>
                  <a:rPr lang="es-ES" dirty="0" smtClean="0"/>
                  <a:t>Ningún punto puede representarse como suma de dos elementos no nulos</a:t>
                </a:r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 t="-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4554487" y="476672"/>
            <a:ext cx="3545905" cy="301227"/>
          </a:xfrm>
        </p:spPr>
        <p:txBody>
          <a:bodyPr/>
          <a:lstStyle/>
          <a:p>
            <a:r>
              <a:rPr lang="es-ES" dirty="0"/>
              <a:t>Topología-8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¿Son conexos?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dirty="0"/>
              <a:t>1)	X es conexo.</a:t>
            </a:r>
          </a:p>
          <a:p>
            <a:pPr marL="45720" indent="0">
              <a:buNone/>
            </a:pPr>
            <a:r>
              <a:rPr lang="es-ES" dirty="0"/>
              <a:t>2)	Los ú</a:t>
            </a:r>
            <a:r>
              <a:rPr lang="es-ES" dirty="0" smtClean="0"/>
              <a:t>nicos </a:t>
            </a:r>
            <a:r>
              <a:rPr lang="es-ES" dirty="0"/>
              <a:t>subconjuntos de X </a:t>
            </a:r>
            <a:r>
              <a:rPr lang="es-ES" dirty="0" smtClean="0"/>
              <a:t>simultáneamente </a:t>
            </a:r>
            <a:r>
              <a:rPr lang="es-ES" dirty="0"/>
              <a:t>abiertos y cerrados son ∅ y X.</a:t>
            </a:r>
          </a:p>
          <a:p>
            <a:pPr marL="45720" indent="0">
              <a:buNone/>
            </a:pPr>
            <a:r>
              <a:rPr lang="es-ES" dirty="0"/>
              <a:t>3)	No existe ninguna </a:t>
            </a:r>
            <a:r>
              <a:rPr lang="es-ES" dirty="0" smtClean="0"/>
              <a:t>función </a:t>
            </a:r>
            <a:r>
              <a:rPr lang="es-ES" dirty="0"/>
              <a:t>f : X </a:t>
            </a:r>
            <a:r>
              <a:rPr lang="es-ES" dirty="0" smtClean="0"/>
              <a:t>→ </a:t>
            </a:r>
            <a:r>
              <a:rPr lang="es-ES" dirty="0"/>
              <a:t>{0, 1} continua y </a:t>
            </a:r>
            <a:r>
              <a:rPr lang="es-ES" dirty="0" err="1" smtClean="0"/>
              <a:t>sobreyectiva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712969" cy="720080"/>
          </a:xfrm>
        </p:spPr>
        <p:txBody>
          <a:bodyPr/>
          <a:lstStyle/>
          <a:p>
            <a:r>
              <a:rPr lang="es-ES" dirty="0" smtClean="0"/>
              <a:t>Teorema. Los siguientes postulados son equivalentes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 smtClean="0"/>
                  <a:t>1)	X es conexo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dirty="0" smtClean="0"/>
                  <a:t>      2</a:t>
                </a:r>
                <a:r>
                  <a:rPr lang="es-ES" dirty="0"/>
                  <a:t>)	Los ú</a:t>
                </a:r>
                <a:r>
                  <a:rPr lang="es-ES" dirty="0" smtClean="0"/>
                  <a:t>nicos </a:t>
                </a:r>
                <a:r>
                  <a:rPr lang="es-ES" dirty="0"/>
                  <a:t>subconjuntos de X </a:t>
                </a:r>
                <a:r>
                  <a:rPr lang="es-ES" dirty="0" smtClean="0"/>
                  <a:t>simultáneamente </a:t>
                </a:r>
                <a:r>
                  <a:rPr lang="es-ES" dirty="0"/>
                  <a:t>abiertos y cerrados son ∅ y </a:t>
                </a:r>
                <a:r>
                  <a:rPr lang="es-ES" dirty="0" smtClean="0"/>
                  <a:t>X</a:t>
                </a:r>
                <a:endParaRPr lang="es-ES" dirty="0"/>
              </a:p>
              <a:p>
                <a:r>
                  <a:rPr lang="es-ES" dirty="0" smtClean="0"/>
                  <a:t>Como siempre, vamos a suponer lo contrario. Si existiera otro subconjunto de X abierto y cerrado (llamémoslo Y), su complemento sería abierto. La unión de Y (abierto) y su complemento (abierto) es una separación.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 r="-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712969" cy="720080"/>
          </a:xfrm>
        </p:spPr>
        <p:txBody>
          <a:bodyPr/>
          <a:lstStyle/>
          <a:p>
            <a:r>
              <a:rPr lang="es-ES" dirty="0" smtClean="0"/>
              <a:t>Teorema. Los siguientes postulados son equivalentes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s-ES" dirty="0"/>
                  <a:t>1)	X es conexo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dirty="0" smtClean="0"/>
                  <a:t> 3) No </a:t>
                </a:r>
                <a:r>
                  <a:rPr lang="es-ES" dirty="0"/>
                  <a:t>existe ninguna </a:t>
                </a:r>
                <a:r>
                  <a:rPr lang="es-ES" dirty="0" smtClean="0"/>
                  <a:t>función </a:t>
                </a:r>
                <a:r>
                  <a:rPr lang="es-ES" dirty="0"/>
                  <a:t>f : X </a:t>
                </a:r>
                <a:r>
                  <a:rPr lang="es-ES" dirty="0" smtClean="0"/>
                  <a:t>→ </a:t>
                </a:r>
                <a:r>
                  <a:rPr lang="es-ES" dirty="0"/>
                  <a:t>{0, 1} continua y </a:t>
                </a:r>
                <a:r>
                  <a:rPr lang="es-ES" dirty="0" err="1" smtClean="0"/>
                  <a:t>sobreyectiva</a:t>
                </a:r>
                <a:endParaRPr lang="es-ES" dirty="0" smtClean="0"/>
              </a:p>
              <a:p>
                <a:r>
                  <a:rPr lang="es-ES" dirty="0" smtClean="0"/>
                  <a:t>Si hubiera una </a:t>
                </a:r>
                <a:r>
                  <a:rPr lang="es-ES" dirty="0"/>
                  <a:t>función continua X → {0, 1</a:t>
                </a:r>
                <a:r>
                  <a:rPr lang="es-ES" dirty="0" smtClean="0"/>
                  <a:t>}, consideraríamos </a:t>
                </a:r>
                <a:br>
                  <a:rPr lang="es-ES" dirty="0" smtClean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Ambos son abiertos, por tanto, forman una separación</a:t>
                </a:r>
                <a:endParaRPr lang="es-ES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Topología-8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1519" y="1268760"/>
            <a:ext cx="8712969" cy="720080"/>
          </a:xfrm>
        </p:spPr>
        <p:txBody>
          <a:bodyPr/>
          <a:lstStyle/>
          <a:p>
            <a:r>
              <a:rPr lang="es-ES" dirty="0" smtClean="0"/>
              <a:t>Teorema. Los siguientes postulados son equivalentes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46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onalizado 2">
      <a:dk1>
        <a:srgbClr val="000000"/>
      </a:dk1>
      <a:lt1>
        <a:srgbClr val="FFFFFF"/>
      </a:lt1>
      <a:dk2>
        <a:srgbClr val="345C97"/>
      </a:dk2>
      <a:lt2>
        <a:srgbClr val="FFFFFF"/>
      </a:lt2>
      <a:accent1>
        <a:srgbClr val="838D9B"/>
      </a:accent1>
      <a:accent2>
        <a:srgbClr val="345C97"/>
      </a:accent2>
      <a:accent3>
        <a:srgbClr val="80716A"/>
      </a:accent3>
      <a:accent4>
        <a:srgbClr val="FF8600"/>
      </a:accent4>
      <a:accent5>
        <a:srgbClr val="345C97"/>
      </a:accent5>
      <a:accent6>
        <a:srgbClr val="5D5AD2"/>
      </a:accent6>
      <a:hlink>
        <a:srgbClr val="345C97"/>
      </a:hlink>
      <a:folHlink>
        <a:srgbClr val="FF860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13540</TotalTime>
  <Words>714</Words>
  <Application>Microsoft Office PowerPoint</Application>
  <PresentationFormat>Presentación en pantalla 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Perspectiva</vt:lpstr>
      <vt:lpstr>La conexidad</vt:lpstr>
      <vt:lpstr>Espacios conexos</vt:lpstr>
      <vt:lpstr>¿Son conexos?</vt:lpstr>
      <vt:lpstr>¿Son conexos?</vt:lpstr>
      <vt:lpstr>¿Son conexos?</vt:lpstr>
      <vt:lpstr>¿Son conexos?</vt:lpstr>
      <vt:lpstr>Teorema. Los siguientes postulados son equivalentes</vt:lpstr>
      <vt:lpstr>Teorema. Los siguientes postulados son equivalentes</vt:lpstr>
      <vt:lpstr>Teorema. Los siguientes postulados son equivalentes</vt:lpstr>
      <vt:lpstr>Teorema. Los siguientes postulados son equivalentes</vt:lpstr>
      <vt:lpstr>Componentes conexas</vt:lpstr>
      <vt:lpstr>Teorema. La unión de conexos que tienen intersección entre sí es conexa</vt:lpstr>
      <vt:lpstr>Demuestra que cualquier intervalo cerrado es conexo en la topología canónica</vt:lpstr>
      <vt:lpstr>¿Por qué cualquier intervalo cerrado tiene separación en Sorgenfrey y en los racionales?</vt:lpstr>
      <vt:lpstr>Demuestra que cualquier intervalo abierto es conexo en la topología canónica</vt:lpstr>
      <vt:lpstr>Demuestra que la recta numérica es conexa en la topología canónica</vt:lpstr>
      <vt:lpstr>Propiedad del supremo</vt:lpstr>
      <vt:lpstr>Continuos lineales</vt:lpstr>
      <vt:lpstr>¿Son continuos lineales? ¿Son conexos? </vt:lpstr>
    </vt:vector>
  </TitlesOfParts>
  <Company>U-TAD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Perandones Serrano</dc:creator>
  <cp:lastModifiedBy>Cuenta Microsoft</cp:lastModifiedBy>
  <cp:revision>160</cp:revision>
  <dcterms:created xsi:type="dcterms:W3CDTF">2013-10-15T13:27:45Z</dcterms:created>
  <dcterms:modified xsi:type="dcterms:W3CDTF">2023-11-16T18:10:07Z</dcterms:modified>
</cp:coreProperties>
</file>