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61" r:id="rId6"/>
    <p:sldId id="3850" r:id="rId7"/>
    <p:sldId id="3851" r:id="rId8"/>
    <p:sldId id="3852" r:id="rId9"/>
    <p:sldId id="3853" r:id="rId10"/>
    <p:sldId id="3854" r:id="rId11"/>
    <p:sldId id="3855" r:id="rId12"/>
    <p:sldId id="3856" r:id="rId13"/>
    <p:sldId id="3857" r:id="rId14"/>
    <p:sldId id="3858" r:id="rId15"/>
    <p:sldId id="3859" r:id="rId16"/>
    <p:sldId id="3860" r:id="rId17"/>
    <p:sldId id="3861" r:id="rId18"/>
    <p:sldId id="384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4" autoAdjust="0"/>
  </p:normalViewPr>
  <p:slideViewPr>
    <p:cSldViewPr snapToGrid="0">
      <p:cViewPr varScale="1">
        <p:scale>
          <a:sx n="105" d="100"/>
          <a:sy n="105" d="100"/>
        </p:scale>
        <p:origin x="834" y="96"/>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EE285C-C37B-4FC7-8206-A96AFE79E84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B90042C-EF48-4698-90F4-B43E4C3F3FBB}">
      <dgm:prSet/>
      <dgm:spPr/>
      <dgm:t>
        <a:bodyPr/>
        <a:lstStyle/>
        <a:p>
          <a:r>
            <a:rPr lang="en-US"/>
            <a:t>AI has demonstrated efficient classification results in many domains. Inspiring us to question whether a </a:t>
          </a:r>
          <a:r>
            <a:rPr lang="en-US" b="1"/>
            <a:t>neural network-based approach</a:t>
          </a:r>
          <a:r>
            <a:rPr lang="en-US"/>
            <a:t> could enhance both the </a:t>
          </a:r>
          <a:r>
            <a:rPr lang="en-US" b="1"/>
            <a:t>accuracy and speed </a:t>
          </a:r>
          <a:r>
            <a:rPr lang="en-US"/>
            <a:t>of image classification.</a:t>
          </a:r>
        </a:p>
      </dgm:t>
    </dgm:pt>
    <dgm:pt modelId="{8C28D5F9-B3FF-4C03-BCBA-835EBFDE5FDA}" type="parTrans" cxnId="{03737B94-2E84-467E-B2EB-2297DFE83272}">
      <dgm:prSet/>
      <dgm:spPr/>
      <dgm:t>
        <a:bodyPr/>
        <a:lstStyle/>
        <a:p>
          <a:endParaRPr lang="en-US"/>
        </a:p>
      </dgm:t>
    </dgm:pt>
    <dgm:pt modelId="{A5157A31-AD74-4590-B405-D71075C5A865}" type="sibTrans" cxnId="{03737B94-2E84-467E-B2EB-2297DFE83272}">
      <dgm:prSet/>
      <dgm:spPr/>
      <dgm:t>
        <a:bodyPr/>
        <a:lstStyle/>
        <a:p>
          <a:endParaRPr lang="en-US"/>
        </a:p>
      </dgm:t>
    </dgm:pt>
    <dgm:pt modelId="{2DC2F1FB-4008-4334-A38B-C5B02C75CF63}">
      <dgm:prSet/>
      <dgm:spPr/>
      <dgm:t>
        <a:bodyPr/>
        <a:lstStyle/>
        <a:p>
          <a:r>
            <a:rPr lang="en-US" dirty="0"/>
            <a:t>We propose an </a:t>
          </a:r>
          <a:r>
            <a:rPr lang="en-US" b="1" dirty="0"/>
            <a:t>encoder-decoder</a:t>
          </a:r>
          <a:r>
            <a:rPr lang="en-US" dirty="0"/>
            <a:t> structure that employs </a:t>
          </a:r>
          <a:r>
            <a:rPr lang="en-US" b="1" dirty="0"/>
            <a:t>convolutional layers </a:t>
          </a:r>
          <a:r>
            <a:rPr lang="en-US" dirty="0"/>
            <a:t>and pooling operations.</a:t>
          </a:r>
        </a:p>
      </dgm:t>
    </dgm:pt>
    <dgm:pt modelId="{5A88BC27-E69B-4B16-91F6-6CD56EF706BF}" type="parTrans" cxnId="{EBAED0D4-5AAB-4C90-9384-F059CBAEE34D}">
      <dgm:prSet/>
      <dgm:spPr/>
      <dgm:t>
        <a:bodyPr/>
        <a:lstStyle/>
        <a:p>
          <a:endParaRPr lang="en-US"/>
        </a:p>
      </dgm:t>
    </dgm:pt>
    <dgm:pt modelId="{3D0A46AF-B279-4E3E-B679-D4F9AD763070}" type="sibTrans" cxnId="{EBAED0D4-5AAB-4C90-9384-F059CBAEE34D}">
      <dgm:prSet/>
      <dgm:spPr/>
      <dgm:t>
        <a:bodyPr/>
        <a:lstStyle/>
        <a:p>
          <a:endParaRPr lang="en-US"/>
        </a:p>
      </dgm:t>
    </dgm:pt>
    <dgm:pt modelId="{2FBCD504-9724-4051-B373-49A175581E10}">
      <dgm:prSet/>
      <dgm:spPr/>
      <dgm:t>
        <a:bodyPr/>
        <a:lstStyle/>
        <a:p>
          <a:r>
            <a:rPr lang="en-US"/>
            <a:t>By focusing on keeping the </a:t>
          </a:r>
          <a:r>
            <a:rPr lang="en-US" b="1"/>
            <a:t>meaning of the images</a:t>
          </a:r>
          <a:r>
            <a:rPr lang="en-US"/>
            <a:t>, we aim to improve tasks like image retrieval and similarity searches. </a:t>
          </a:r>
        </a:p>
      </dgm:t>
    </dgm:pt>
    <dgm:pt modelId="{A3E2C32B-6DCD-4570-8AEA-59AA737083C4}" type="parTrans" cxnId="{DFCC6837-2B46-42EE-B653-89596659D2BB}">
      <dgm:prSet/>
      <dgm:spPr/>
      <dgm:t>
        <a:bodyPr/>
        <a:lstStyle/>
        <a:p>
          <a:endParaRPr lang="en-US"/>
        </a:p>
      </dgm:t>
    </dgm:pt>
    <dgm:pt modelId="{104AF828-9F28-4ED4-B428-957FE5974DA3}" type="sibTrans" cxnId="{DFCC6837-2B46-42EE-B653-89596659D2BB}">
      <dgm:prSet/>
      <dgm:spPr/>
      <dgm:t>
        <a:bodyPr/>
        <a:lstStyle/>
        <a:p>
          <a:endParaRPr lang="en-US"/>
        </a:p>
      </dgm:t>
    </dgm:pt>
    <dgm:pt modelId="{124E9743-915C-4623-86D3-E70D9D2C2053}">
      <dgm:prSet/>
      <dgm:spPr/>
      <dgm:t>
        <a:bodyPr/>
        <a:lstStyle/>
        <a:p>
          <a:r>
            <a:rPr lang="en-US"/>
            <a:t>Our approach should also be </a:t>
          </a:r>
          <a:r>
            <a:rPr lang="en-US" b="1"/>
            <a:t>faster</a:t>
          </a:r>
          <a:r>
            <a:rPr lang="en-US"/>
            <a:t> and provide </a:t>
          </a:r>
          <a:r>
            <a:rPr lang="en-US" b="1"/>
            <a:t>clearer insights </a:t>
          </a:r>
          <a:r>
            <a:rPr lang="en-US"/>
            <a:t>into how different images relate to each other.</a:t>
          </a:r>
        </a:p>
      </dgm:t>
    </dgm:pt>
    <dgm:pt modelId="{274CCDE6-75B4-4E34-A8B8-71CAD88274C1}" type="parTrans" cxnId="{D32215C1-66BE-4053-8CED-3C3A381D9A56}">
      <dgm:prSet/>
      <dgm:spPr/>
      <dgm:t>
        <a:bodyPr/>
        <a:lstStyle/>
        <a:p>
          <a:endParaRPr lang="en-US"/>
        </a:p>
      </dgm:t>
    </dgm:pt>
    <dgm:pt modelId="{B1D5658A-D6D7-4258-BD33-A7D651F8E9E2}" type="sibTrans" cxnId="{D32215C1-66BE-4053-8CED-3C3A381D9A56}">
      <dgm:prSet/>
      <dgm:spPr/>
      <dgm:t>
        <a:bodyPr/>
        <a:lstStyle/>
        <a:p>
          <a:endParaRPr lang="en-US"/>
        </a:p>
      </dgm:t>
    </dgm:pt>
    <dgm:pt modelId="{A8E0B76F-8398-4864-9BB1-0B3BE5CE1074}" type="pres">
      <dgm:prSet presAssocID="{5BEE285C-C37B-4FC7-8206-A96AFE79E84F}" presName="outerComposite" presStyleCnt="0">
        <dgm:presLayoutVars>
          <dgm:chMax val="5"/>
          <dgm:dir/>
          <dgm:resizeHandles val="exact"/>
        </dgm:presLayoutVars>
      </dgm:prSet>
      <dgm:spPr/>
    </dgm:pt>
    <dgm:pt modelId="{33F1EA35-1146-4127-A9B8-A0C265226410}" type="pres">
      <dgm:prSet presAssocID="{5BEE285C-C37B-4FC7-8206-A96AFE79E84F}" presName="dummyMaxCanvas" presStyleCnt="0">
        <dgm:presLayoutVars/>
      </dgm:prSet>
      <dgm:spPr/>
    </dgm:pt>
    <dgm:pt modelId="{50FFBAE1-0F9B-4614-AF77-557840D01091}" type="pres">
      <dgm:prSet presAssocID="{5BEE285C-C37B-4FC7-8206-A96AFE79E84F}" presName="FourNodes_1" presStyleLbl="node1" presStyleIdx="0" presStyleCnt="4">
        <dgm:presLayoutVars>
          <dgm:bulletEnabled val="1"/>
        </dgm:presLayoutVars>
      </dgm:prSet>
      <dgm:spPr/>
    </dgm:pt>
    <dgm:pt modelId="{195168F0-8749-4F9D-B2BC-55487C9C3FB4}" type="pres">
      <dgm:prSet presAssocID="{5BEE285C-C37B-4FC7-8206-A96AFE79E84F}" presName="FourNodes_2" presStyleLbl="node1" presStyleIdx="1" presStyleCnt="4">
        <dgm:presLayoutVars>
          <dgm:bulletEnabled val="1"/>
        </dgm:presLayoutVars>
      </dgm:prSet>
      <dgm:spPr/>
    </dgm:pt>
    <dgm:pt modelId="{7FED4F91-840B-41A5-9D36-C6E22A938243}" type="pres">
      <dgm:prSet presAssocID="{5BEE285C-C37B-4FC7-8206-A96AFE79E84F}" presName="FourNodes_3" presStyleLbl="node1" presStyleIdx="2" presStyleCnt="4">
        <dgm:presLayoutVars>
          <dgm:bulletEnabled val="1"/>
        </dgm:presLayoutVars>
      </dgm:prSet>
      <dgm:spPr/>
    </dgm:pt>
    <dgm:pt modelId="{02F9B334-2AF6-4B69-B15E-F932CF7A126D}" type="pres">
      <dgm:prSet presAssocID="{5BEE285C-C37B-4FC7-8206-A96AFE79E84F}" presName="FourNodes_4" presStyleLbl="node1" presStyleIdx="3" presStyleCnt="4">
        <dgm:presLayoutVars>
          <dgm:bulletEnabled val="1"/>
        </dgm:presLayoutVars>
      </dgm:prSet>
      <dgm:spPr/>
    </dgm:pt>
    <dgm:pt modelId="{F28FFA75-5002-4D38-9710-9250D1AC8650}" type="pres">
      <dgm:prSet presAssocID="{5BEE285C-C37B-4FC7-8206-A96AFE79E84F}" presName="FourConn_1-2" presStyleLbl="fgAccFollowNode1" presStyleIdx="0" presStyleCnt="3">
        <dgm:presLayoutVars>
          <dgm:bulletEnabled val="1"/>
        </dgm:presLayoutVars>
      </dgm:prSet>
      <dgm:spPr/>
    </dgm:pt>
    <dgm:pt modelId="{4A9B67A6-1C5E-4D9C-A8D0-B20014FD26AA}" type="pres">
      <dgm:prSet presAssocID="{5BEE285C-C37B-4FC7-8206-A96AFE79E84F}" presName="FourConn_2-3" presStyleLbl="fgAccFollowNode1" presStyleIdx="1" presStyleCnt="3">
        <dgm:presLayoutVars>
          <dgm:bulletEnabled val="1"/>
        </dgm:presLayoutVars>
      </dgm:prSet>
      <dgm:spPr/>
    </dgm:pt>
    <dgm:pt modelId="{B3381955-1282-4BEB-B1E1-64DA17D5419C}" type="pres">
      <dgm:prSet presAssocID="{5BEE285C-C37B-4FC7-8206-A96AFE79E84F}" presName="FourConn_3-4" presStyleLbl="fgAccFollowNode1" presStyleIdx="2" presStyleCnt="3">
        <dgm:presLayoutVars>
          <dgm:bulletEnabled val="1"/>
        </dgm:presLayoutVars>
      </dgm:prSet>
      <dgm:spPr/>
    </dgm:pt>
    <dgm:pt modelId="{3EF1EE20-03D0-44C6-B604-75DE2A665170}" type="pres">
      <dgm:prSet presAssocID="{5BEE285C-C37B-4FC7-8206-A96AFE79E84F}" presName="FourNodes_1_text" presStyleLbl="node1" presStyleIdx="3" presStyleCnt="4">
        <dgm:presLayoutVars>
          <dgm:bulletEnabled val="1"/>
        </dgm:presLayoutVars>
      </dgm:prSet>
      <dgm:spPr/>
    </dgm:pt>
    <dgm:pt modelId="{E6EA4E92-717C-434E-B485-50B2E2C64EA6}" type="pres">
      <dgm:prSet presAssocID="{5BEE285C-C37B-4FC7-8206-A96AFE79E84F}" presName="FourNodes_2_text" presStyleLbl="node1" presStyleIdx="3" presStyleCnt="4">
        <dgm:presLayoutVars>
          <dgm:bulletEnabled val="1"/>
        </dgm:presLayoutVars>
      </dgm:prSet>
      <dgm:spPr/>
    </dgm:pt>
    <dgm:pt modelId="{B45C3B8D-7999-4474-B160-1523DC429BD9}" type="pres">
      <dgm:prSet presAssocID="{5BEE285C-C37B-4FC7-8206-A96AFE79E84F}" presName="FourNodes_3_text" presStyleLbl="node1" presStyleIdx="3" presStyleCnt="4">
        <dgm:presLayoutVars>
          <dgm:bulletEnabled val="1"/>
        </dgm:presLayoutVars>
      </dgm:prSet>
      <dgm:spPr/>
    </dgm:pt>
    <dgm:pt modelId="{F464336C-3595-429E-AD7D-218B145B48EB}" type="pres">
      <dgm:prSet presAssocID="{5BEE285C-C37B-4FC7-8206-A96AFE79E84F}" presName="FourNodes_4_text" presStyleLbl="node1" presStyleIdx="3" presStyleCnt="4">
        <dgm:presLayoutVars>
          <dgm:bulletEnabled val="1"/>
        </dgm:presLayoutVars>
      </dgm:prSet>
      <dgm:spPr/>
    </dgm:pt>
  </dgm:ptLst>
  <dgm:cxnLst>
    <dgm:cxn modelId="{AEC04011-6447-4DC1-A224-73DC06C128C9}" type="presOf" srcId="{2FBCD504-9724-4051-B373-49A175581E10}" destId="{7FED4F91-840B-41A5-9D36-C6E22A938243}" srcOrd="0" destOrd="0" presId="urn:microsoft.com/office/officeart/2005/8/layout/vProcess5"/>
    <dgm:cxn modelId="{65A3AB2D-0745-49BE-A166-B1FCBD42AB8B}" type="presOf" srcId="{AB90042C-EF48-4698-90F4-B43E4C3F3FBB}" destId="{50FFBAE1-0F9B-4614-AF77-557840D01091}" srcOrd="0" destOrd="0" presId="urn:microsoft.com/office/officeart/2005/8/layout/vProcess5"/>
    <dgm:cxn modelId="{DFCC6837-2B46-42EE-B653-89596659D2BB}" srcId="{5BEE285C-C37B-4FC7-8206-A96AFE79E84F}" destId="{2FBCD504-9724-4051-B373-49A175581E10}" srcOrd="2" destOrd="0" parTransId="{A3E2C32B-6DCD-4570-8AEA-59AA737083C4}" sibTransId="{104AF828-9F28-4ED4-B428-957FE5974DA3}"/>
    <dgm:cxn modelId="{F391ED44-3116-49CA-BE86-3E3FA2CADD48}" type="presOf" srcId="{3D0A46AF-B279-4E3E-B679-D4F9AD763070}" destId="{4A9B67A6-1C5E-4D9C-A8D0-B20014FD26AA}" srcOrd="0" destOrd="0" presId="urn:microsoft.com/office/officeart/2005/8/layout/vProcess5"/>
    <dgm:cxn modelId="{9667AA66-B038-4FA2-BEEE-80F35BDBFA58}" type="presOf" srcId="{5BEE285C-C37B-4FC7-8206-A96AFE79E84F}" destId="{A8E0B76F-8398-4864-9BB1-0B3BE5CE1074}" srcOrd="0" destOrd="0" presId="urn:microsoft.com/office/officeart/2005/8/layout/vProcess5"/>
    <dgm:cxn modelId="{F7608067-15EB-4BCA-9BD9-6979399E93F5}" type="presOf" srcId="{AB90042C-EF48-4698-90F4-B43E4C3F3FBB}" destId="{3EF1EE20-03D0-44C6-B604-75DE2A665170}" srcOrd="1" destOrd="0" presId="urn:microsoft.com/office/officeart/2005/8/layout/vProcess5"/>
    <dgm:cxn modelId="{8796CB4C-A129-495C-AC59-C97E3B08086F}" type="presOf" srcId="{104AF828-9F28-4ED4-B428-957FE5974DA3}" destId="{B3381955-1282-4BEB-B1E1-64DA17D5419C}" srcOrd="0" destOrd="0" presId="urn:microsoft.com/office/officeart/2005/8/layout/vProcess5"/>
    <dgm:cxn modelId="{9BF8F64E-724E-4C64-9181-B5BE8B2B6201}" type="presOf" srcId="{2DC2F1FB-4008-4334-A38B-C5B02C75CF63}" destId="{E6EA4E92-717C-434E-B485-50B2E2C64EA6}" srcOrd="1" destOrd="0" presId="urn:microsoft.com/office/officeart/2005/8/layout/vProcess5"/>
    <dgm:cxn modelId="{03737B94-2E84-467E-B2EB-2297DFE83272}" srcId="{5BEE285C-C37B-4FC7-8206-A96AFE79E84F}" destId="{AB90042C-EF48-4698-90F4-B43E4C3F3FBB}" srcOrd="0" destOrd="0" parTransId="{8C28D5F9-B3FF-4C03-BCBA-835EBFDE5FDA}" sibTransId="{A5157A31-AD74-4590-B405-D71075C5A865}"/>
    <dgm:cxn modelId="{BCDF48AA-1A0B-4C80-AEC6-12541F6AC882}" type="presOf" srcId="{2FBCD504-9724-4051-B373-49A175581E10}" destId="{B45C3B8D-7999-4474-B160-1523DC429BD9}" srcOrd="1" destOrd="0" presId="urn:microsoft.com/office/officeart/2005/8/layout/vProcess5"/>
    <dgm:cxn modelId="{ED331EBC-732A-4911-9A03-8624F14896E5}" type="presOf" srcId="{124E9743-915C-4623-86D3-E70D9D2C2053}" destId="{F464336C-3595-429E-AD7D-218B145B48EB}" srcOrd="1" destOrd="0" presId="urn:microsoft.com/office/officeart/2005/8/layout/vProcess5"/>
    <dgm:cxn modelId="{D32215C1-66BE-4053-8CED-3C3A381D9A56}" srcId="{5BEE285C-C37B-4FC7-8206-A96AFE79E84F}" destId="{124E9743-915C-4623-86D3-E70D9D2C2053}" srcOrd="3" destOrd="0" parTransId="{274CCDE6-75B4-4E34-A8B8-71CAD88274C1}" sibTransId="{B1D5658A-D6D7-4258-BD33-A7D651F8E9E2}"/>
    <dgm:cxn modelId="{C929B3CB-9FB0-4441-B83C-067D9F9C391C}" type="presOf" srcId="{A5157A31-AD74-4590-B405-D71075C5A865}" destId="{F28FFA75-5002-4D38-9710-9250D1AC8650}" srcOrd="0" destOrd="0" presId="urn:microsoft.com/office/officeart/2005/8/layout/vProcess5"/>
    <dgm:cxn modelId="{2644A0D3-F757-4CBA-8C57-D34AD4ABF9A7}" type="presOf" srcId="{2DC2F1FB-4008-4334-A38B-C5B02C75CF63}" destId="{195168F0-8749-4F9D-B2BC-55487C9C3FB4}" srcOrd="0" destOrd="0" presId="urn:microsoft.com/office/officeart/2005/8/layout/vProcess5"/>
    <dgm:cxn modelId="{EBAED0D4-5AAB-4C90-9384-F059CBAEE34D}" srcId="{5BEE285C-C37B-4FC7-8206-A96AFE79E84F}" destId="{2DC2F1FB-4008-4334-A38B-C5B02C75CF63}" srcOrd="1" destOrd="0" parTransId="{5A88BC27-E69B-4B16-91F6-6CD56EF706BF}" sibTransId="{3D0A46AF-B279-4E3E-B679-D4F9AD763070}"/>
    <dgm:cxn modelId="{6C1622E3-F771-4EA6-9002-03DC2AED2C75}" type="presOf" srcId="{124E9743-915C-4623-86D3-E70D9D2C2053}" destId="{02F9B334-2AF6-4B69-B15E-F932CF7A126D}" srcOrd="0" destOrd="0" presId="urn:microsoft.com/office/officeart/2005/8/layout/vProcess5"/>
    <dgm:cxn modelId="{8685BD9D-8031-45FD-9451-80A974557360}" type="presParOf" srcId="{A8E0B76F-8398-4864-9BB1-0B3BE5CE1074}" destId="{33F1EA35-1146-4127-A9B8-A0C265226410}" srcOrd="0" destOrd="0" presId="urn:microsoft.com/office/officeart/2005/8/layout/vProcess5"/>
    <dgm:cxn modelId="{0574151E-B0D6-4619-95A1-2A80B6F9AE29}" type="presParOf" srcId="{A8E0B76F-8398-4864-9BB1-0B3BE5CE1074}" destId="{50FFBAE1-0F9B-4614-AF77-557840D01091}" srcOrd="1" destOrd="0" presId="urn:microsoft.com/office/officeart/2005/8/layout/vProcess5"/>
    <dgm:cxn modelId="{89F3ED69-0AB8-4712-AFD5-12583401DB7C}" type="presParOf" srcId="{A8E0B76F-8398-4864-9BB1-0B3BE5CE1074}" destId="{195168F0-8749-4F9D-B2BC-55487C9C3FB4}" srcOrd="2" destOrd="0" presId="urn:microsoft.com/office/officeart/2005/8/layout/vProcess5"/>
    <dgm:cxn modelId="{A2B737D0-2D41-4C5D-A243-DA369DDFDD5B}" type="presParOf" srcId="{A8E0B76F-8398-4864-9BB1-0B3BE5CE1074}" destId="{7FED4F91-840B-41A5-9D36-C6E22A938243}" srcOrd="3" destOrd="0" presId="urn:microsoft.com/office/officeart/2005/8/layout/vProcess5"/>
    <dgm:cxn modelId="{C642F746-4C7B-4E52-8725-466E6B542061}" type="presParOf" srcId="{A8E0B76F-8398-4864-9BB1-0B3BE5CE1074}" destId="{02F9B334-2AF6-4B69-B15E-F932CF7A126D}" srcOrd="4" destOrd="0" presId="urn:microsoft.com/office/officeart/2005/8/layout/vProcess5"/>
    <dgm:cxn modelId="{E94875C6-5CCD-4633-8986-D9D0194E4AD1}" type="presParOf" srcId="{A8E0B76F-8398-4864-9BB1-0B3BE5CE1074}" destId="{F28FFA75-5002-4D38-9710-9250D1AC8650}" srcOrd="5" destOrd="0" presId="urn:microsoft.com/office/officeart/2005/8/layout/vProcess5"/>
    <dgm:cxn modelId="{74CB7A12-F8E4-4F1C-AE38-018143BE3FF7}" type="presParOf" srcId="{A8E0B76F-8398-4864-9BB1-0B3BE5CE1074}" destId="{4A9B67A6-1C5E-4D9C-A8D0-B20014FD26AA}" srcOrd="6" destOrd="0" presId="urn:microsoft.com/office/officeart/2005/8/layout/vProcess5"/>
    <dgm:cxn modelId="{A3A7F22B-6B17-4210-B883-9DAF831D5619}" type="presParOf" srcId="{A8E0B76F-8398-4864-9BB1-0B3BE5CE1074}" destId="{B3381955-1282-4BEB-B1E1-64DA17D5419C}" srcOrd="7" destOrd="0" presId="urn:microsoft.com/office/officeart/2005/8/layout/vProcess5"/>
    <dgm:cxn modelId="{AA699DC6-92F9-4B44-AB59-C73B67B2FD83}" type="presParOf" srcId="{A8E0B76F-8398-4864-9BB1-0B3BE5CE1074}" destId="{3EF1EE20-03D0-44C6-B604-75DE2A665170}" srcOrd="8" destOrd="0" presId="urn:microsoft.com/office/officeart/2005/8/layout/vProcess5"/>
    <dgm:cxn modelId="{C78F2C2B-1607-4B3C-9813-4D8343CC79E0}" type="presParOf" srcId="{A8E0B76F-8398-4864-9BB1-0B3BE5CE1074}" destId="{E6EA4E92-717C-434E-B485-50B2E2C64EA6}" srcOrd="9" destOrd="0" presId="urn:microsoft.com/office/officeart/2005/8/layout/vProcess5"/>
    <dgm:cxn modelId="{B9B10D5A-A63B-4907-A98E-788201D433B4}" type="presParOf" srcId="{A8E0B76F-8398-4864-9BB1-0B3BE5CE1074}" destId="{B45C3B8D-7999-4474-B160-1523DC429BD9}" srcOrd="10" destOrd="0" presId="urn:microsoft.com/office/officeart/2005/8/layout/vProcess5"/>
    <dgm:cxn modelId="{A505D9D7-9DAB-43BF-98DB-69AAED6BD61E}" type="presParOf" srcId="{A8E0B76F-8398-4864-9BB1-0B3BE5CE1074}" destId="{F464336C-3595-429E-AD7D-218B145B48E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D57F9C-C1CC-4501-929A-241297E5D21F}" type="doc">
      <dgm:prSet loTypeId="urn:microsoft.com/office/officeart/2005/8/layout/list1" loCatId="list" qsTypeId="urn:microsoft.com/office/officeart/2005/8/quickstyle/simple2" qsCatId="simple" csTypeId="urn:microsoft.com/office/officeart/2005/8/colors/accent1_2" csCatId="accent1"/>
      <dgm:spPr/>
      <dgm:t>
        <a:bodyPr/>
        <a:lstStyle/>
        <a:p>
          <a:endParaRPr lang="en-US"/>
        </a:p>
      </dgm:t>
    </dgm:pt>
    <dgm:pt modelId="{A8C3A3F9-B22B-4EAB-8AB5-E9EABA014F68}">
      <dgm:prSet/>
      <dgm:spPr/>
      <dgm:t>
        <a:bodyPr/>
        <a:lstStyle/>
        <a:p>
          <a:r>
            <a:rPr lang="en-US" b="1"/>
            <a:t>Convolutional Neural Networks (CNNs)</a:t>
          </a:r>
          <a:r>
            <a:rPr lang="en-US"/>
            <a:t>:</a:t>
          </a:r>
        </a:p>
      </dgm:t>
    </dgm:pt>
    <dgm:pt modelId="{D58802A6-A8A5-4DCD-AE14-71FDB4DD2566}" type="parTrans" cxnId="{2E34468E-ABC0-437B-AD4D-11D8DA011DA7}">
      <dgm:prSet/>
      <dgm:spPr/>
      <dgm:t>
        <a:bodyPr/>
        <a:lstStyle/>
        <a:p>
          <a:endParaRPr lang="en-US"/>
        </a:p>
      </dgm:t>
    </dgm:pt>
    <dgm:pt modelId="{58C110A9-66F6-4149-BFA5-9132BC4A944A}" type="sibTrans" cxnId="{2E34468E-ABC0-437B-AD4D-11D8DA011DA7}">
      <dgm:prSet/>
      <dgm:spPr/>
      <dgm:t>
        <a:bodyPr/>
        <a:lstStyle/>
        <a:p>
          <a:endParaRPr lang="en-US"/>
        </a:p>
      </dgm:t>
    </dgm:pt>
    <dgm:pt modelId="{57C8FEE1-AA2C-48F0-A600-537745352991}">
      <dgm:prSet/>
      <dgm:spPr/>
      <dgm:t>
        <a:bodyPr/>
        <a:lstStyle/>
        <a:p>
          <a:r>
            <a:rPr lang="en-US"/>
            <a:t>CNNs are widely used for image classification tasks because they can </a:t>
          </a:r>
          <a:r>
            <a:rPr lang="en-US" b="1"/>
            <a:t>automatically learn spatial hierarchies of features </a:t>
          </a:r>
          <a:r>
            <a:rPr lang="en-US"/>
            <a:t>from images. </a:t>
          </a:r>
        </a:p>
      </dgm:t>
    </dgm:pt>
    <dgm:pt modelId="{B7C26A35-06F0-4BF9-B15D-3968139A8145}" type="parTrans" cxnId="{5123345D-4D14-48E6-A75D-8EA063398714}">
      <dgm:prSet/>
      <dgm:spPr/>
      <dgm:t>
        <a:bodyPr/>
        <a:lstStyle/>
        <a:p>
          <a:endParaRPr lang="en-US"/>
        </a:p>
      </dgm:t>
    </dgm:pt>
    <dgm:pt modelId="{273E4CEB-20D5-46BA-9AD7-C5D8A79891DD}" type="sibTrans" cxnId="{5123345D-4D14-48E6-A75D-8EA063398714}">
      <dgm:prSet/>
      <dgm:spPr/>
      <dgm:t>
        <a:bodyPr/>
        <a:lstStyle/>
        <a:p>
          <a:endParaRPr lang="en-US"/>
        </a:p>
      </dgm:t>
    </dgm:pt>
    <dgm:pt modelId="{CE29926E-34F3-4C09-A51A-7797F14CF748}">
      <dgm:prSet/>
      <dgm:spPr/>
      <dgm:t>
        <a:bodyPr/>
        <a:lstStyle/>
        <a:p>
          <a:r>
            <a:rPr lang="en-US"/>
            <a:t>By using layers of convolutional filters, CNNs can detect patterns, textures, and objects at various levels of abstraction. </a:t>
          </a:r>
        </a:p>
      </dgm:t>
    </dgm:pt>
    <dgm:pt modelId="{F64BEC31-1752-4EFB-B0F3-B2594AE079CB}" type="parTrans" cxnId="{DD52F1A2-3F1C-434C-A002-6749FCE3092F}">
      <dgm:prSet/>
      <dgm:spPr/>
      <dgm:t>
        <a:bodyPr/>
        <a:lstStyle/>
        <a:p>
          <a:endParaRPr lang="en-US"/>
        </a:p>
      </dgm:t>
    </dgm:pt>
    <dgm:pt modelId="{542B46EB-2E0B-42DB-B6D7-1BBCD6A5ECF6}" type="sibTrans" cxnId="{DD52F1A2-3F1C-434C-A002-6749FCE3092F}">
      <dgm:prSet/>
      <dgm:spPr/>
      <dgm:t>
        <a:bodyPr/>
        <a:lstStyle/>
        <a:p>
          <a:endParaRPr lang="en-US"/>
        </a:p>
      </dgm:t>
    </dgm:pt>
    <dgm:pt modelId="{9728785C-2A4E-443F-B77E-86BEC6AB26C4}">
      <dgm:prSet/>
      <dgm:spPr/>
      <dgm:t>
        <a:bodyPr/>
        <a:lstStyle/>
        <a:p>
          <a:r>
            <a:rPr lang="en-US"/>
            <a:t>Unfortunately, CNNs often require </a:t>
          </a:r>
          <a:r>
            <a:rPr lang="en-US" b="1"/>
            <a:t>large amounts of labeled data </a:t>
          </a:r>
          <a:r>
            <a:rPr lang="en-US"/>
            <a:t>for training and may struggle with generalization to unseen data.</a:t>
          </a:r>
        </a:p>
      </dgm:t>
    </dgm:pt>
    <dgm:pt modelId="{7418161A-4D7E-4D90-9F45-8E929120FA8B}" type="parTrans" cxnId="{0BC2A16A-1315-4E02-A7A7-0E6621D42460}">
      <dgm:prSet/>
      <dgm:spPr/>
      <dgm:t>
        <a:bodyPr/>
        <a:lstStyle/>
        <a:p>
          <a:endParaRPr lang="en-US"/>
        </a:p>
      </dgm:t>
    </dgm:pt>
    <dgm:pt modelId="{BF3CBBAD-3B1D-417C-B561-8C19D0E52B0E}" type="sibTrans" cxnId="{0BC2A16A-1315-4E02-A7A7-0E6621D42460}">
      <dgm:prSet/>
      <dgm:spPr/>
      <dgm:t>
        <a:bodyPr/>
        <a:lstStyle/>
        <a:p>
          <a:endParaRPr lang="en-US"/>
        </a:p>
      </dgm:t>
    </dgm:pt>
    <dgm:pt modelId="{2498BF6D-EB98-4328-9B5E-A00C97838AC5}">
      <dgm:prSet/>
      <dgm:spPr/>
      <dgm:t>
        <a:bodyPr/>
        <a:lstStyle/>
        <a:p>
          <a:r>
            <a:rPr lang="en-US" b="1"/>
            <a:t>Autoencoders for Unsupervised Learning of Image Representations</a:t>
          </a:r>
          <a:r>
            <a:rPr lang="en-US"/>
            <a:t>:</a:t>
          </a:r>
        </a:p>
      </dgm:t>
    </dgm:pt>
    <dgm:pt modelId="{FCF9041F-3AF9-4AF6-87C0-3FF3071A45AA}" type="parTrans" cxnId="{5E3BCCC4-C1AF-4F18-9653-58D55710C0DF}">
      <dgm:prSet/>
      <dgm:spPr/>
      <dgm:t>
        <a:bodyPr/>
        <a:lstStyle/>
        <a:p>
          <a:endParaRPr lang="en-US"/>
        </a:p>
      </dgm:t>
    </dgm:pt>
    <dgm:pt modelId="{CACBFF1A-E1A5-48E7-84EA-EC1F87241596}" type="sibTrans" cxnId="{5E3BCCC4-C1AF-4F18-9653-58D55710C0DF}">
      <dgm:prSet/>
      <dgm:spPr/>
      <dgm:t>
        <a:bodyPr/>
        <a:lstStyle/>
        <a:p>
          <a:endParaRPr lang="en-US"/>
        </a:p>
      </dgm:t>
    </dgm:pt>
    <dgm:pt modelId="{5C372F2E-4E99-4DB3-B44B-C6EE231D15C7}">
      <dgm:prSet/>
      <dgm:spPr/>
      <dgm:t>
        <a:bodyPr/>
        <a:lstStyle/>
        <a:p>
          <a:r>
            <a:rPr lang="en-US"/>
            <a:t>Autoencoders are a type of neural network designed to </a:t>
          </a:r>
          <a:r>
            <a:rPr lang="en-US" b="1"/>
            <a:t>learn efficient representations of data </a:t>
          </a:r>
          <a:r>
            <a:rPr lang="en-US"/>
            <a:t>in an unsupervised manner. </a:t>
          </a:r>
        </a:p>
      </dgm:t>
    </dgm:pt>
    <dgm:pt modelId="{45F6BD90-A6A0-4235-A852-0CB81D0A7E16}" type="parTrans" cxnId="{3F6B0399-A5BB-4AB9-A7B6-E49DA8E39070}">
      <dgm:prSet/>
      <dgm:spPr/>
      <dgm:t>
        <a:bodyPr/>
        <a:lstStyle/>
        <a:p>
          <a:endParaRPr lang="en-US"/>
        </a:p>
      </dgm:t>
    </dgm:pt>
    <dgm:pt modelId="{C6211634-05F1-4AAD-8130-E6DAB9954CBD}" type="sibTrans" cxnId="{3F6B0399-A5BB-4AB9-A7B6-E49DA8E39070}">
      <dgm:prSet/>
      <dgm:spPr/>
      <dgm:t>
        <a:bodyPr/>
        <a:lstStyle/>
        <a:p>
          <a:endParaRPr lang="en-US"/>
        </a:p>
      </dgm:t>
    </dgm:pt>
    <dgm:pt modelId="{F08935DB-48E8-45A9-961E-EFC9B8D07FB8}">
      <dgm:prSet/>
      <dgm:spPr/>
      <dgm:t>
        <a:bodyPr/>
        <a:lstStyle/>
        <a:p>
          <a:r>
            <a:rPr lang="en-US"/>
            <a:t>They consist of an encoder that compresses the input into a lower-dimensional space and a decoder that reconstructs the original input from this representation. </a:t>
          </a:r>
        </a:p>
      </dgm:t>
    </dgm:pt>
    <dgm:pt modelId="{93E05CAF-585B-4AD4-8264-F3AEDC2A5DD3}" type="parTrans" cxnId="{6036ED5C-ABD0-4173-8D76-C8F669B5F095}">
      <dgm:prSet/>
      <dgm:spPr/>
      <dgm:t>
        <a:bodyPr/>
        <a:lstStyle/>
        <a:p>
          <a:endParaRPr lang="en-US"/>
        </a:p>
      </dgm:t>
    </dgm:pt>
    <dgm:pt modelId="{EBE8CEA8-F643-4BBC-84DD-5723EB326210}" type="sibTrans" cxnId="{6036ED5C-ABD0-4173-8D76-C8F669B5F095}">
      <dgm:prSet/>
      <dgm:spPr/>
      <dgm:t>
        <a:bodyPr/>
        <a:lstStyle/>
        <a:p>
          <a:endParaRPr lang="en-US"/>
        </a:p>
      </dgm:t>
    </dgm:pt>
    <dgm:pt modelId="{0DD60220-4668-4DFB-9249-D1564EF1EE2F}">
      <dgm:prSet/>
      <dgm:spPr/>
      <dgm:t>
        <a:bodyPr/>
        <a:lstStyle/>
        <a:p>
          <a:r>
            <a:rPr lang="en-US"/>
            <a:t>While autoencoders can effectively capture underlying patterns in images, they often lack the ability to focus on </a:t>
          </a:r>
          <a:r>
            <a:rPr lang="en-US" b="1"/>
            <a:t>relevant semantic features</a:t>
          </a:r>
          <a:r>
            <a:rPr lang="en-US"/>
            <a:t> needed for specific tasks.</a:t>
          </a:r>
        </a:p>
      </dgm:t>
    </dgm:pt>
    <dgm:pt modelId="{58F85C84-662E-42CD-94C8-E9674E2EBD42}" type="parTrans" cxnId="{4A48E5F3-F66D-4AFC-9224-84B90EA6CBE7}">
      <dgm:prSet/>
      <dgm:spPr/>
      <dgm:t>
        <a:bodyPr/>
        <a:lstStyle/>
        <a:p>
          <a:endParaRPr lang="en-US"/>
        </a:p>
      </dgm:t>
    </dgm:pt>
    <dgm:pt modelId="{DD1D33D3-5F58-4789-8647-520DA6A64629}" type="sibTrans" cxnId="{4A48E5F3-F66D-4AFC-9224-84B90EA6CBE7}">
      <dgm:prSet/>
      <dgm:spPr/>
      <dgm:t>
        <a:bodyPr/>
        <a:lstStyle/>
        <a:p>
          <a:endParaRPr lang="en-US"/>
        </a:p>
      </dgm:t>
    </dgm:pt>
    <dgm:pt modelId="{6113F40F-4165-4C95-9D7D-9CA71C3647C7}">
      <dgm:prSet/>
      <dgm:spPr/>
      <dgm:t>
        <a:bodyPr/>
        <a:lstStyle/>
        <a:p>
          <a:r>
            <a:rPr lang="en-US" b="1"/>
            <a:t>Attention Mechanisms</a:t>
          </a:r>
          <a:r>
            <a:rPr lang="en-US"/>
            <a:t>:</a:t>
          </a:r>
        </a:p>
      </dgm:t>
    </dgm:pt>
    <dgm:pt modelId="{699A70BB-2123-474B-926C-4B9A8438A605}" type="parTrans" cxnId="{065386C2-4F52-4612-82F1-CF698E4CB015}">
      <dgm:prSet/>
      <dgm:spPr/>
      <dgm:t>
        <a:bodyPr/>
        <a:lstStyle/>
        <a:p>
          <a:endParaRPr lang="en-US"/>
        </a:p>
      </dgm:t>
    </dgm:pt>
    <dgm:pt modelId="{01BD14B5-6ED9-44AE-B786-89A66BE3B8A0}" type="sibTrans" cxnId="{065386C2-4F52-4612-82F1-CF698E4CB015}">
      <dgm:prSet/>
      <dgm:spPr/>
      <dgm:t>
        <a:bodyPr/>
        <a:lstStyle/>
        <a:p>
          <a:endParaRPr lang="en-US"/>
        </a:p>
      </dgm:t>
    </dgm:pt>
    <dgm:pt modelId="{369DB8D5-448B-47D6-9092-E69A029F5905}">
      <dgm:prSet/>
      <dgm:spPr/>
      <dgm:t>
        <a:bodyPr/>
        <a:lstStyle/>
        <a:p>
          <a:r>
            <a:rPr lang="en-US"/>
            <a:t>These mechanisms allow the model to focus on </a:t>
          </a:r>
          <a:r>
            <a:rPr lang="en-US" b="1"/>
            <a:t>specific parts of an image</a:t>
          </a:r>
          <a:r>
            <a:rPr lang="en-US"/>
            <a:t>, enhancing the representation by emphasizing important features while downplaying less relevant ones. This approach has led to improvements in various tasks, including image captioning and generation. </a:t>
          </a:r>
        </a:p>
      </dgm:t>
    </dgm:pt>
    <dgm:pt modelId="{2D7AFE95-FB6B-4E93-81C1-5F930E802FE4}" type="parTrans" cxnId="{677F104C-6E37-4B00-9CF5-F80DA3BEBE1D}">
      <dgm:prSet/>
      <dgm:spPr/>
      <dgm:t>
        <a:bodyPr/>
        <a:lstStyle/>
        <a:p>
          <a:endParaRPr lang="en-US"/>
        </a:p>
      </dgm:t>
    </dgm:pt>
    <dgm:pt modelId="{8B724FF3-D12A-4DD0-B11E-983C8DDB6BB9}" type="sibTrans" cxnId="{677F104C-6E37-4B00-9CF5-F80DA3BEBE1D}">
      <dgm:prSet/>
      <dgm:spPr/>
      <dgm:t>
        <a:bodyPr/>
        <a:lstStyle/>
        <a:p>
          <a:endParaRPr lang="en-US"/>
        </a:p>
      </dgm:t>
    </dgm:pt>
    <dgm:pt modelId="{971CA464-01D2-4C71-9803-431CEB32E1EF}">
      <dgm:prSet/>
      <dgm:spPr/>
      <dgm:t>
        <a:bodyPr/>
        <a:lstStyle/>
        <a:p>
          <a:r>
            <a:rPr lang="en-US"/>
            <a:t>However, implementing attention in image encoding can </a:t>
          </a:r>
          <a:r>
            <a:rPr lang="en-US" b="1"/>
            <a:t>increase computational complexity </a:t>
          </a:r>
          <a:r>
            <a:rPr lang="en-US"/>
            <a:t>and may not always yield significant improvements over traditional methods.</a:t>
          </a:r>
        </a:p>
      </dgm:t>
    </dgm:pt>
    <dgm:pt modelId="{F7B91DC4-4DA3-43E6-86A2-2952635487CB}" type="parTrans" cxnId="{E5C016E4-4700-42FF-9A1C-3EC99FC8D03E}">
      <dgm:prSet/>
      <dgm:spPr/>
      <dgm:t>
        <a:bodyPr/>
        <a:lstStyle/>
        <a:p>
          <a:endParaRPr lang="en-US"/>
        </a:p>
      </dgm:t>
    </dgm:pt>
    <dgm:pt modelId="{DDC25324-B579-4825-9E45-0599BC3E537E}" type="sibTrans" cxnId="{E5C016E4-4700-42FF-9A1C-3EC99FC8D03E}">
      <dgm:prSet/>
      <dgm:spPr/>
      <dgm:t>
        <a:bodyPr/>
        <a:lstStyle/>
        <a:p>
          <a:endParaRPr lang="en-US"/>
        </a:p>
      </dgm:t>
    </dgm:pt>
    <dgm:pt modelId="{E1CCFDE4-9EB3-4B15-9368-8FD60A69D437}" type="pres">
      <dgm:prSet presAssocID="{10D57F9C-C1CC-4501-929A-241297E5D21F}" presName="linear" presStyleCnt="0">
        <dgm:presLayoutVars>
          <dgm:dir/>
          <dgm:animLvl val="lvl"/>
          <dgm:resizeHandles val="exact"/>
        </dgm:presLayoutVars>
      </dgm:prSet>
      <dgm:spPr/>
    </dgm:pt>
    <dgm:pt modelId="{D79566CA-6B2F-409F-96DF-1AF2BC8F0506}" type="pres">
      <dgm:prSet presAssocID="{A8C3A3F9-B22B-4EAB-8AB5-E9EABA014F68}" presName="parentLin" presStyleCnt="0"/>
      <dgm:spPr/>
    </dgm:pt>
    <dgm:pt modelId="{11DC1796-789D-4325-8CBA-BABEB8194BFB}" type="pres">
      <dgm:prSet presAssocID="{A8C3A3F9-B22B-4EAB-8AB5-E9EABA014F68}" presName="parentLeftMargin" presStyleLbl="node1" presStyleIdx="0" presStyleCnt="3"/>
      <dgm:spPr/>
    </dgm:pt>
    <dgm:pt modelId="{4D2E5FA7-078F-4EDB-A906-3C852D538AE1}" type="pres">
      <dgm:prSet presAssocID="{A8C3A3F9-B22B-4EAB-8AB5-E9EABA014F68}" presName="parentText" presStyleLbl="node1" presStyleIdx="0" presStyleCnt="3">
        <dgm:presLayoutVars>
          <dgm:chMax val="0"/>
          <dgm:bulletEnabled val="1"/>
        </dgm:presLayoutVars>
      </dgm:prSet>
      <dgm:spPr/>
    </dgm:pt>
    <dgm:pt modelId="{4CD8F13C-ABD3-4AC2-952F-F8AE4262281F}" type="pres">
      <dgm:prSet presAssocID="{A8C3A3F9-B22B-4EAB-8AB5-E9EABA014F68}" presName="negativeSpace" presStyleCnt="0"/>
      <dgm:spPr/>
    </dgm:pt>
    <dgm:pt modelId="{396CE3DF-427C-410C-A3E8-54C0580ADEF4}" type="pres">
      <dgm:prSet presAssocID="{A8C3A3F9-B22B-4EAB-8AB5-E9EABA014F68}" presName="childText" presStyleLbl="conFgAcc1" presStyleIdx="0" presStyleCnt="3">
        <dgm:presLayoutVars>
          <dgm:bulletEnabled val="1"/>
        </dgm:presLayoutVars>
      </dgm:prSet>
      <dgm:spPr/>
    </dgm:pt>
    <dgm:pt modelId="{D6E10B73-3B48-4A06-B230-15B35D24A1B2}" type="pres">
      <dgm:prSet presAssocID="{58C110A9-66F6-4149-BFA5-9132BC4A944A}" presName="spaceBetweenRectangles" presStyleCnt="0"/>
      <dgm:spPr/>
    </dgm:pt>
    <dgm:pt modelId="{34DB1CCF-3CC2-44FC-84D9-FEDDEE9B2EC7}" type="pres">
      <dgm:prSet presAssocID="{2498BF6D-EB98-4328-9B5E-A00C97838AC5}" presName="parentLin" presStyleCnt="0"/>
      <dgm:spPr/>
    </dgm:pt>
    <dgm:pt modelId="{4E5533DB-ABBC-42F5-92FF-7E0280175DE7}" type="pres">
      <dgm:prSet presAssocID="{2498BF6D-EB98-4328-9B5E-A00C97838AC5}" presName="parentLeftMargin" presStyleLbl="node1" presStyleIdx="0" presStyleCnt="3"/>
      <dgm:spPr/>
    </dgm:pt>
    <dgm:pt modelId="{29B89A85-A830-41CA-9A0E-F4F1EA831302}" type="pres">
      <dgm:prSet presAssocID="{2498BF6D-EB98-4328-9B5E-A00C97838AC5}" presName="parentText" presStyleLbl="node1" presStyleIdx="1" presStyleCnt="3">
        <dgm:presLayoutVars>
          <dgm:chMax val="0"/>
          <dgm:bulletEnabled val="1"/>
        </dgm:presLayoutVars>
      </dgm:prSet>
      <dgm:spPr/>
    </dgm:pt>
    <dgm:pt modelId="{134C836C-8044-429B-87C9-7093860B2065}" type="pres">
      <dgm:prSet presAssocID="{2498BF6D-EB98-4328-9B5E-A00C97838AC5}" presName="negativeSpace" presStyleCnt="0"/>
      <dgm:spPr/>
    </dgm:pt>
    <dgm:pt modelId="{A74BB166-8E9C-4AD4-BBFF-4E539B27895D}" type="pres">
      <dgm:prSet presAssocID="{2498BF6D-EB98-4328-9B5E-A00C97838AC5}" presName="childText" presStyleLbl="conFgAcc1" presStyleIdx="1" presStyleCnt="3">
        <dgm:presLayoutVars>
          <dgm:bulletEnabled val="1"/>
        </dgm:presLayoutVars>
      </dgm:prSet>
      <dgm:spPr/>
    </dgm:pt>
    <dgm:pt modelId="{830A1CCD-8494-4358-8B4A-566EB93A72F0}" type="pres">
      <dgm:prSet presAssocID="{CACBFF1A-E1A5-48E7-84EA-EC1F87241596}" presName="spaceBetweenRectangles" presStyleCnt="0"/>
      <dgm:spPr/>
    </dgm:pt>
    <dgm:pt modelId="{72DE8CE9-5B88-4C3B-931B-6E602A2F5F64}" type="pres">
      <dgm:prSet presAssocID="{6113F40F-4165-4C95-9D7D-9CA71C3647C7}" presName="parentLin" presStyleCnt="0"/>
      <dgm:spPr/>
    </dgm:pt>
    <dgm:pt modelId="{E98F0DE7-F630-487C-9776-8DBA80314E59}" type="pres">
      <dgm:prSet presAssocID="{6113F40F-4165-4C95-9D7D-9CA71C3647C7}" presName="parentLeftMargin" presStyleLbl="node1" presStyleIdx="1" presStyleCnt="3"/>
      <dgm:spPr/>
    </dgm:pt>
    <dgm:pt modelId="{C1BBED52-79D6-4C35-A54C-68EFC121F02E}" type="pres">
      <dgm:prSet presAssocID="{6113F40F-4165-4C95-9D7D-9CA71C3647C7}" presName="parentText" presStyleLbl="node1" presStyleIdx="2" presStyleCnt="3">
        <dgm:presLayoutVars>
          <dgm:chMax val="0"/>
          <dgm:bulletEnabled val="1"/>
        </dgm:presLayoutVars>
      </dgm:prSet>
      <dgm:spPr/>
    </dgm:pt>
    <dgm:pt modelId="{CECA5BE4-2E8F-4176-B543-FB3CE47FF946}" type="pres">
      <dgm:prSet presAssocID="{6113F40F-4165-4C95-9D7D-9CA71C3647C7}" presName="negativeSpace" presStyleCnt="0"/>
      <dgm:spPr/>
    </dgm:pt>
    <dgm:pt modelId="{22A76CD6-B62F-4FA1-B566-0F63912D36B1}" type="pres">
      <dgm:prSet presAssocID="{6113F40F-4165-4C95-9D7D-9CA71C3647C7}" presName="childText" presStyleLbl="conFgAcc1" presStyleIdx="2" presStyleCnt="3">
        <dgm:presLayoutVars>
          <dgm:bulletEnabled val="1"/>
        </dgm:presLayoutVars>
      </dgm:prSet>
      <dgm:spPr/>
    </dgm:pt>
  </dgm:ptLst>
  <dgm:cxnLst>
    <dgm:cxn modelId="{CEBEB205-6E1E-4D8B-B4D6-77FE6FC3BBBE}" type="presOf" srcId="{9728785C-2A4E-443F-B77E-86BEC6AB26C4}" destId="{396CE3DF-427C-410C-A3E8-54C0580ADEF4}" srcOrd="0" destOrd="2" presId="urn:microsoft.com/office/officeart/2005/8/layout/list1"/>
    <dgm:cxn modelId="{7D555B0A-2373-4C8E-A1A7-FAADAD524F40}" type="presOf" srcId="{2498BF6D-EB98-4328-9B5E-A00C97838AC5}" destId="{29B89A85-A830-41CA-9A0E-F4F1EA831302}" srcOrd="1" destOrd="0" presId="urn:microsoft.com/office/officeart/2005/8/layout/list1"/>
    <dgm:cxn modelId="{B1507C3E-E334-4BB8-A4FB-5038F6FC2C24}" type="presOf" srcId="{5C372F2E-4E99-4DB3-B44B-C6EE231D15C7}" destId="{A74BB166-8E9C-4AD4-BBFF-4E539B27895D}" srcOrd="0" destOrd="0" presId="urn:microsoft.com/office/officeart/2005/8/layout/list1"/>
    <dgm:cxn modelId="{6036ED5C-ABD0-4173-8D76-C8F669B5F095}" srcId="{2498BF6D-EB98-4328-9B5E-A00C97838AC5}" destId="{F08935DB-48E8-45A9-961E-EFC9B8D07FB8}" srcOrd="1" destOrd="0" parTransId="{93E05CAF-585B-4AD4-8264-F3AEDC2A5DD3}" sibTransId="{EBE8CEA8-F643-4BBC-84DD-5723EB326210}"/>
    <dgm:cxn modelId="{5123345D-4D14-48E6-A75D-8EA063398714}" srcId="{A8C3A3F9-B22B-4EAB-8AB5-E9EABA014F68}" destId="{57C8FEE1-AA2C-48F0-A600-537745352991}" srcOrd="0" destOrd="0" parTransId="{B7C26A35-06F0-4BF9-B15D-3968139A8145}" sibTransId="{273E4CEB-20D5-46BA-9AD7-C5D8A79891DD}"/>
    <dgm:cxn modelId="{BF00AC5E-BE50-481E-8A0C-B406607D8486}" type="presOf" srcId="{A8C3A3F9-B22B-4EAB-8AB5-E9EABA014F68}" destId="{4D2E5FA7-078F-4EDB-A906-3C852D538AE1}" srcOrd="1" destOrd="0" presId="urn:microsoft.com/office/officeart/2005/8/layout/list1"/>
    <dgm:cxn modelId="{0BC2A16A-1315-4E02-A7A7-0E6621D42460}" srcId="{A8C3A3F9-B22B-4EAB-8AB5-E9EABA014F68}" destId="{9728785C-2A4E-443F-B77E-86BEC6AB26C4}" srcOrd="2" destOrd="0" parTransId="{7418161A-4D7E-4D90-9F45-8E929120FA8B}" sibTransId="{BF3CBBAD-3B1D-417C-B561-8C19D0E52B0E}"/>
    <dgm:cxn modelId="{677F104C-6E37-4B00-9CF5-F80DA3BEBE1D}" srcId="{6113F40F-4165-4C95-9D7D-9CA71C3647C7}" destId="{369DB8D5-448B-47D6-9092-E69A029F5905}" srcOrd="0" destOrd="0" parTransId="{2D7AFE95-FB6B-4E93-81C1-5F930E802FE4}" sibTransId="{8B724FF3-D12A-4DD0-B11E-983C8DDB6BB9}"/>
    <dgm:cxn modelId="{E8D5FE7F-6993-4343-BD6A-985D278D1061}" type="presOf" srcId="{369DB8D5-448B-47D6-9092-E69A029F5905}" destId="{22A76CD6-B62F-4FA1-B566-0F63912D36B1}" srcOrd="0" destOrd="0" presId="urn:microsoft.com/office/officeart/2005/8/layout/list1"/>
    <dgm:cxn modelId="{5F9F5980-26EE-42DE-AEB9-AFD8AE5B8110}" type="presOf" srcId="{2498BF6D-EB98-4328-9B5E-A00C97838AC5}" destId="{4E5533DB-ABBC-42F5-92FF-7E0280175DE7}" srcOrd="0" destOrd="0" presId="urn:microsoft.com/office/officeart/2005/8/layout/list1"/>
    <dgm:cxn modelId="{7ED23F82-5F3B-4D59-AE0B-3382A406B7F3}" type="presOf" srcId="{971CA464-01D2-4C71-9803-431CEB32E1EF}" destId="{22A76CD6-B62F-4FA1-B566-0F63912D36B1}" srcOrd="0" destOrd="1" presId="urn:microsoft.com/office/officeart/2005/8/layout/list1"/>
    <dgm:cxn modelId="{1D278085-34CC-4C3B-9511-82A18810E0F7}" type="presOf" srcId="{A8C3A3F9-B22B-4EAB-8AB5-E9EABA014F68}" destId="{11DC1796-789D-4325-8CBA-BABEB8194BFB}" srcOrd="0" destOrd="0" presId="urn:microsoft.com/office/officeart/2005/8/layout/list1"/>
    <dgm:cxn modelId="{2E34468E-ABC0-437B-AD4D-11D8DA011DA7}" srcId="{10D57F9C-C1CC-4501-929A-241297E5D21F}" destId="{A8C3A3F9-B22B-4EAB-8AB5-E9EABA014F68}" srcOrd="0" destOrd="0" parTransId="{D58802A6-A8A5-4DCD-AE14-71FDB4DD2566}" sibTransId="{58C110A9-66F6-4149-BFA5-9132BC4A944A}"/>
    <dgm:cxn modelId="{3F6B0399-A5BB-4AB9-A7B6-E49DA8E39070}" srcId="{2498BF6D-EB98-4328-9B5E-A00C97838AC5}" destId="{5C372F2E-4E99-4DB3-B44B-C6EE231D15C7}" srcOrd="0" destOrd="0" parTransId="{45F6BD90-A6A0-4235-A852-0CB81D0A7E16}" sibTransId="{C6211634-05F1-4AAD-8130-E6DAB9954CBD}"/>
    <dgm:cxn modelId="{DD52F1A2-3F1C-434C-A002-6749FCE3092F}" srcId="{A8C3A3F9-B22B-4EAB-8AB5-E9EABA014F68}" destId="{CE29926E-34F3-4C09-A51A-7797F14CF748}" srcOrd="1" destOrd="0" parTransId="{F64BEC31-1752-4EFB-B0F3-B2594AE079CB}" sibTransId="{542B46EB-2E0B-42DB-B6D7-1BBCD6A5ECF6}"/>
    <dgm:cxn modelId="{6F6A76BB-97DC-4290-B678-786734177FEB}" type="presOf" srcId="{6113F40F-4165-4C95-9D7D-9CA71C3647C7}" destId="{E98F0DE7-F630-487C-9776-8DBA80314E59}" srcOrd="0" destOrd="0" presId="urn:microsoft.com/office/officeart/2005/8/layout/list1"/>
    <dgm:cxn modelId="{065386C2-4F52-4612-82F1-CF698E4CB015}" srcId="{10D57F9C-C1CC-4501-929A-241297E5D21F}" destId="{6113F40F-4165-4C95-9D7D-9CA71C3647C7}" srcOrd="2" destOrd="0" parTransId="{699A70BB-2123-474B-926C-4B9A8438A605}" sibTransId="{01BD14B5-6ED9-44AE-B786-89A66BE3B8A0}"/>
    <dgm:cxn modelId="{5E3BCCC4-C1AF-4F18-9653-58D55710C0DF}" srcId="{10D57F9C-C1CC-4501-929A-241297E5D21F}" destId="{2498BF6D-EB98-4328-9B5E-A00C97838AC5}" srcOrd="1" destOrd="0" parTransId="{FCF9041F-3AF9-4AF6-87C0-3FF3071A45AA}" sibTransId="{CACBFF1A-E1A5-48E7-84EA-EC1F87241596}"/>
    <dgm:cxn modelId="{FC7850D7-07BA-44D0-902A-F595CF0D59B1}" type="presOf" srcId="{57C8FEE1-AA2C-48F0-A600-537745352991}" destId="{396CE3DF-427C-410C-A3E8-54C0580ADEF4}" srcOrd="0" destOrd="0" presId="urn:microsoft.com/office/officeart/2005/8/layout/list1"/>
    <dgm:cxn modelId="{72206EDB-DEF8-4097-8313-436E823914C9}" type="presOf" srcId="{0DD60220-4668-4DFB-9249-D1564EF1EE2F}" destId="{A74BB166-8E9C-4AD4-BBFF-4E539B27895D}" srcOrd="0" destOrd="2" presId="urn:microsoft.com/office/officeart/2005/8/layout/list1"/>
    <dgm:cxn modelId="{04DBD7DE-1C97-407F-9423-801954B29C26}" type="presOf" srcId="{F08935DB-48E8-45A9-961E-EFC9B8D07FB8}" destId="{A74BB166-8E9C-4AD4-BBFF-4E539B27895D}" srcOrd="0" destOrd="1" presId="urn:microsoft.com/office/officeart/2005/8/layout/list1"/>
    <dgm:cxn modelId="{E5C016E4-4700-42FF-9A1C-3EC99FC8D03E}" srcId="{6113F40F-4165-4C95-9D7D-9CA71C3647C7}" destId="{971CA464-01D2-4C71-9803-431CEB32E1EF}" srcOrd="1" destOrd="0" parTransId="{F7B91DC4-4DA3-43E6-86A2-2952635487CB}" sibTransId="{DDC25324-B579-4825-9E45-0599BC3E537E}"/>
    <dgm:cxn modelId="{4220D9E7-C6C5-46CD-AA6E-14C8257D8E57}" type="presOf" srcId="{10D57F9C-C1CC-4501-929A-241297E5D21F}" destId="{E1CCFDE4-9EB3-4B15-9368-8FD60A69D437}" srcOrd="0" destOrd="0" presId="urn:microsoft.com/office/officeart/2005/8/layout/list1"/>
    <dgm:cxn modelId="{1F46AFF2-31C1-4F79-865A-E2F5704384CF}" type="presOf" srcId="{CE29926E-34F3-4C09-A51A-7797F14CF748}" destId="{396CE3DF-427C-410C-A3E8-54C0580ADEF4}" srcOrd="0" destOrd="1" presId="urn:microsoft.com/office/officeart/2005/8/layout/list1"/>
    <dgm:cxn modelId="{4A48E5F3-F66D-4AFC-9224-84B90EA6CBE7}" srcId="{2498BF6D-EB98-4328-9B5E-A00C97838AC5}" destId="{0DD60220-4668-4DFB-9249-D1564EF1EE2F}" srcOrd="2" destOrd="0" parTransId="{58F85C84-662E-42CD-94C8-E9674E2EBD42}" sibTransId="{DD1D33D3-5F58-4789-8647-520DA6A64629}"/>
    <dgm:cxn modelId="{6720B6F8-8FB8-432C-A078-BF22CFFB25B5}" type="presOf" srcId="{6113F40F-4165-4C95-9D7D-9CA71C3647C7}" destId="{C1BBED52-79D6-4C35-A54C-68EFC121F02E}" srcOrd="1" destOrd="0" presId="urn:microsoft.com/office/officeart/2005/8/layout/list1"/>
    <dgm:cxn modelId="{6DC9659B-BC00-46C9-B56E-08FFE128E78F}" type="presParOf" srcId="{E1CCFDE4-9EB3-4B15-9368-8FD60A69D437}" destId="{D79566CA-6B2F-409F-96DF-1AF2BC8F0506}" srcOrd="0" destOrd="0" presId="urn:microsoft.com/office/officeart/2005/8/layout/list1"/>
    <dgm:cxn modelId="{2760EF36-F42A-41B4-9CC3-7675AEE47FC5}" type="presParOf" srcId="{D79566CA-6B2F-409F-96DF-1AF2BC8F0506}" destId="{11DC1796-789D-4325-8CBA-BABEB8194BFB}" srcOrd="0" destOrd="0" presId="urn:microsoft.com/office/officeart/2005/8/layout/list1"/>
    <dgm:cxn modelId="{DC654ACC-98E8-4E0B-839F-D525CE5A6AA0}" type="presParOf" srcId="{D79566CA-6B2F-409F-96DF-1AF2BC8F0506}" destId="{4D2E5FA7-078F-4EDB-A906-3C852D538AE1}" srcOrd="1" destOrd="0" presId="urn:microsoft.com/office/officeart/2005/8/layout/list1"/>
    <dgm:cxn modelId="{7C7E1ADA-3D4A-4ED7-8020-EF38FD6E9C95}" type="presParOf" srcId="{E1CCFDE4-9EB3-4B15-9368-8FD60A69D437}" destId="{4CD8F13C-ABD3-4AC2-952F-F8AE4262281F}" srcOrd="1" destOrd="0" presId="urn:microsoft.com/office/officeart/2005/8/layout/list1"/>
    <dgm:cxn modelId="{B33CF550-E71B-48A7-A5A6-1760DFC3D082}" type="presParOf" srcId="{E1CCFDE4-9EB3-4B15-9368-8FD60A69D437}" destId="{396CE3DF-427C-410C-A3E8-54C0580ADEF4}" srcOrd="2" destOrd="0" presId="urn:microsoft.com/office/officeart/2005/8/layout/list1"/>
    <dgm:cxn modelId="{B4CB71DC-F464-4A6A-BBCD-7F2B5903EB99}" type="presParOf" srcId="{E1CCFDE4-9EB3-4B15-9368-8FD60A69D437}" destId="{D6E10B73-3B48-4A06-B230-15B35D24A1B2}" srcOrd="3" destOrd="0" presId="urn:microsoft.com/office/officeart/2005/8/layout/list1"/>
    <dgm:cxn modelId="{E87D7643-8027-4CFB-AB8E-6B7092CBC4FF}" type="presParOf" srcId="{E1CCFDE4-9EB3-4B15-9368-8FD60A69D437}" destId="{34DB1CCF-3CC2-44FC-84D9-FEDDEE9B2EC7}" srcOrd="4" destOrd="0" presId="urn:microsoft.com/office/officeart/2005/8/layout/list1"/>
    <dgm:cxn modelId="{99DBCFEC-E34D-478F-907B-35BE2DCF4B06}" type="presParOf" srcId="{34DB1CCF-3CC2-44FC-84D9-FEDDEE9B2EC7}" destId="{4E5533DB-ABBC-42F5-92FF-7E0280175DE7}" srcOrd="0" destOrd="0" presId="urn:microsoft.com/office/officeart/2005/8/layout/list1"/>
    <dgm:cxn modelId="{87A942A0-FED3-4914-B064-88B960A453FF}" type="presParOf" srcId="{34DB1CCF-3CC2-44FC-84D9-FEDDEE9B2EC7}" destId="{29B89A85-A830-41CA-9A0E-F4F1EA831302}" srcOrd="1" destOrd="0" presId="urn:microsoft.com/office/officeart/2005/8/layout/list1"/>
    <dgm:cxn modelId="{7A9E3278-D1F0-4AAE-BF9C-E5269D815985}" type="presParOf" srcId="{E1CCFDE4-9EB3-4B15-9368-8FD60A69D437}" destId="{134C836C-8044-429B-87C9-7093860B2065}" srcOrd="5" destOrd="0" presId="urn:microsoft.com/office/officeart/2005/8/layout/list1"/>
    <dgm:cxn modelId="{4BBDDE65-3230-4F5A-8781-FE3B9B505A77}" type="presParOf" srcId="{E1CCFDE4-9EB3-4B15-9368-8FD60A69D437}" destId="{A74BB166-8E9C-4AD4-BBFF-4E539B27895D}" srcOrd="6" destOrd="0" presId="urn:microsoft.com/office/officeart/2005/8/layout/list1"/>
    <dgm:cxn modelId="{592BA572-49A7-48D8-A307-950F45B3252B}" type="presParOf" srcId="{E1CCFDE4-9EB3-4B15-9368-8FD60A69D437}" destId="{830A1CCD-8494-4358-8B4A-566EB93A72F0}" srcOrd="7" destOrd="0" presId="urn:microsoft.com/office/officeart/2005/8/layout/list1"/>
    <dgm:cxn modelId="{FFE448D0-0A59-4873-BA8A-A981A8BFD68A}" type="presParOf" srcId="{E1CCFDE4-9EB3-4B15-9368-8FD60A69D437}" destId="{72DE8CE9-5B88-4C3B-931B-6E602A2F5F64}" srcOrd="8" destOrd="0" presId="urn:microsoft.com/office/officeart/2005/8/layout/list1"/>
    <dgm:cxn modelId="{05600994-6586-4E4A-A11A-95DD0E496DA4}" type="presParOf" srcId="{72DE8CE9-5B88-4C3B-931B-6E602A2F5F64}" destId="{E98F0DE7-F630-487C-9776-8DBA80314E59}" srcOrd="0" destOrd="0" presId="urn:microsoft.com/office/officeart/2005/8/layout/list1"/>
    <dgm:cxn modelId="{C1C309A6-2350-468D-B282-467F926CBDD6}" type="presParOf" srcId="{72DE8CE9-5B88-4C3B-931B-6E602A2F5F64}" destId="{C1BBED52-79D6-4C35-A54C-68EFC121F02E}" srcOrd="1" destOrd="0" presId="urn:microsoft.com/office/officeart/2005/8/layout/list1"/>
    <dgm:cxn modelId="{0982C9A9-77C5-44C2-BC53-BFC3C418E5A4}" type="presParOf" srcId="{E1CCFDE4-9EB3-4B15-9368-8FD60A69D437}" destId="{CECA5BE4-2E8F-4176-B543-FB3CE47FF946}" srcOrd="9" destOrd="0" presId="urn:microsoft.com/office/officeart/2005/8/layout/list1"/>
    <dgm:cxn modelId="{097F95D4-6269-4C15-A707-A3BB84B2F9BF}" type="presParOf" srcId="{E1CCFDE4-9EB3-4B15-9368-8FD60A69D437}" destId="{22A76CD6-B62F-4FA1-B566-0F63912D36B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74056E-82A1-4962-9987-D326FB382429}"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18101AF5-AC81-4F16-8EFA-0D84057DC427}">
      <dgm:prSet/>
      <dgm:spPr/>
      <dgm:t>
        <a:bodyPr/>
        <a:lstStyle/>
        <a:p>
          <a:pPr>
            <a:defRPr b="1"/>
          </a:pPr>
          <a:r>
            <a:rPr lang="en-US" b="1"/>
            <a:t>Balancing Model Complexity with Computational Efficiency</a:t>
          </a:r>
          <a:r>
            <a:rPr lang="en-US"/>
            <a:t>: </a:t>
          </a:r>
        </a:p>
      </dgm:t>
    </dgm:pt>
    <dgm:pt modelId="{9031F8EF-5638-49EA-9BDD-0DF52069B799}" type="parTrans" cxnId="{849D5881-BD0B-488A-9AD7-8919F701607A}">
      <dgm:prSet/>
      <dgm:spPr/>
      <dgm:t>
        <a:bodyPr/>
        <a:lstStyle/>
        <a:p>
          <a:endParaRPr lang="en-US"/>
        </a:p>
      </dgm:t>
    </dgm:pt>
    <dgm:pt modelId="{73FFE3DF-EE95-4018-8EEA-3786122453ED}" type="sibTrans" cxnId="{849D5881-BD0B-488A-9AD7-8919F701607A}">
      <dgm:prSet/>
      <dgm:spPr/>
      <dgm:t>
        <a:bodyPr/>
        <a:lstStyle/>
        <a:p>
          <a:endParaRPr lang="en-US"/>
        </a:p>
      </dgm:t>
    </dgm:pt>
    <dgm:pt modelId="{3C2FFF4C-D83E-4BBC-AB27-7A561A0C0B6B}">
      <dgm:prSet/>
      <dgm:spPr/>
      <dgm:t>
        <a:bodyPr/>
        <a:lstStyle/>
        <a:p>
          <a:r>
            <a:rPr lang="en-US"/>
            <a:t>One of the main challenges is finding the right balance between a model that is complex enough to learn meaningful features and one that is efficient enough to process images quickly. </a:t>
          </a:r>
        </a:p>
      </dgm:t>
    </dgm:pt>
    <dgm:pt modelId="{0F7DCD2D-A0DC-4A3A-B939-E779B2D3D5C3}" type="parTrans" cxnId="{F9E5C4E7-9AE5-4AEA-AD9C-51645C813F82}">
      <dgm:prSet/>
      <dgm:spPr/>
      <dgm:t>
        <a:bodyPr/>
        <a:lstStyle/>
        <a:p>
          <a:endParaRPr lang="en-US"/>
        </a:p>
      </dgm:t>
    </dgm:pt>
    <dgm:pt modelId="{9398ED4F-7A7A-4C65-906E-9E2223AD9CC2}" type="sibTrans" cxnId="{F9E5C4E7-9AE5-4AEA-AD9C-51645C813F82}">
      <dgm:prSet/>
      <dgm:spPr/>
      <dgm:t>
        <a:bodyPr/>
        <a:lstStyle/>
        <a:p>
          <a:endParaRPr lang="en-US"/>
        </a:p>
      </dgm:t>
    </dgm:pt>
    <dgm:pt modelId="{38185CEC-00D4-46A8-B673-B63458F3AFDB}">
      <dgm:prSet/>
      <dgm:spPr/>
      <dgm:t>
        <a:bodyPr/>
        <a:lstStyle/>
        <a:p>
          <a:r>
            <a:rPr lang="en-US"/>
            <a:t>A more complex model may capture richer details but could lead to longer training times and increased computational costs.</a:t>
          </a:r>
        </a:p>
      </dgm:t>
    </dgm:pt>
    <dgm:pt modelId="{008C97F0-9982-4977-9C8B-BCC6D3A9120A}" type="parTrans" cxnId="{325731C7-4A69-4629-A312-0876059A7BC8}">
      <dgm:prSet/>
      <dgm:spPr/>
      <dgm:t>
        <a:bodyPr/>
        <a:lstStyle/>
        <a:p>
          <a:endParaRPr lang="en-US"/>
        </a:p>
      </dgm:t>
    </dgm:pt>
    <dgm:pt modelId="{8036060B-A26E-4B97-8F0E-55EC9C3F116F}" type="sibTrans" cxnId="{325731C7-4A69-4629-A312-0876059A7BC8}">
      <dgm:prSet/>
      <dgm:spPr/>
      <dgm:t>
        <a:bodyPr/>
        <a:lstStyle/>
        <a:p>
          <a:endParaRPr lang="en-US"/>
        </a:p>
      </dgm:t>
    </dgm:pt>
    <dgm:pt modelId="{AF20ACAD-2C00-4E28-9CB3-278F33941CCF}">
      <dgm:prSet/>
      <dgm:spPr/>
      <dgm:t>
        <a:bodyPr/>
        <a:lstStyle/>
        <a:p>
          <a:pPr>
            <a:defRPr b="1"/>
          </a:pPr>
          <a:r>
            <a:rPr lang="en-US" b="1"/>
            <a:t>Ensuring Relevant Feature Capture During Encoding</a:t>
          </a:r>
          <a:r>
            <a:rPr lang="en-US"/>
            <a:t>: </a:t>
          </a:r>
        </a:p>
      </dgm:t>
    </dgm:pt>
    <dgm:pt modelId="{CCB3FBD8-9B14-45C6-98B4-3C20E3939B56}" type="parTrans" cxnId="{F3FF9AF8-A12A-45F1-91F1-93182FD267F6}">
      <dgm:prSet/>
      <dgm:spPr/>
      <dgm:t>
        <a:bodyPr/>
        <a:lstStyle/>
        <a:p>
          <a:endParaRPr lang="en-US"/>
        </a:p>
      </dgm:t>
    </dgm:pt>
    <dgm:pt modelId="{666B7497-97DD-4993-B6C6-B5558E270AF0}" type="sibTrans" cxnId="{F3FF9AF8-A12A-45F1-91F1-93182FD267F6}">
      <dgm:prSet/>
      <dgm:spPr/>
      <dgm:t>
        <a:bodyPr/>
        <a:lstStyle/>
        <a:p>
          <a:endParaRPr lang="en-US"/>
        </a:p>
      </dgm:t>
    </dgm:pt>
    <dgm:pt modelId="{23C66688-E8E3-4C5F-A735-818BBE1BF83A}">
      <dgm:prSet/>
      <dgm:spPr/>
      <dgm:t>
        <a:bodyPr/>
        <a:lstStyle/>
        <a:p>
          <a:r>
            <a:rPr lang="en-US"/>
            <a:t>Another challenge is to ensure that the encoder effectively captures all relevant features of the input images. </a:t>
          </a:r>
        </a:p>
      </dgm:t>
    </dgm:pt>
    <dgm:pt modelId="{D0D334EC-E499-45B8-929A-ED4CE80F0BEE}" type="parTrans" cxnId="{24C53243-31E3-4593-AB9B-A568CBF9187F}">
      <dgm:prSet/>
      <dgm:spPr/>
      <dgm:t>
        <a:bodyPr/>
        <a:lstStyle/>
        <a:p>
          <a:endParaRPr lang="en-US"/>
        </a:p>
      </dgm:t>
    </dgm:pt>
    <dgm:pt modelId="{D3115022-B474-4969-A9A2-DDD1CC29AE91}" type="sibTrans" cxnId="{24C53243-31E3-4593-AB9B-A568CBF9187F}">
      <dgm:prSet/>
      <dgm:spPr/>
      <dgm:t>
        <a:bodyPr/>
        <a:lstStyle/>
        <a:p>
          <a:endParaRPr lang="en-US"/>
        </a:p>
      </dgm:t>
    </dgm:pt>
    <dgm:pt modelId="{98AD5B6A-1DF3-415E-8350-A56BE2BD8988}">
      <dgm:prSet/>
      <dgm:spPr/>
      <dgm:t>
        <a:bodyPr/>
        <a:lstStyle/>
        <a:p>
          <a:r>
            <a:rPr lang="en-US"/>
            <a:t>If significant features are overlooked, the encoded representation may not accurately reflect the image's content, which could hinder downstream tasks like retrieval and classification.</a:t>
          </a:r>
        </a:p>
      </dgm:t>
    </dgm:pt>
    <dgm:pt modelId="{66DF7E54-EA6C-48E5-AD72-240390613085}" type="parTrans" cxnId="{601A8646-13C8-4BEE-BFF3-9F917F2443A5}">
      <dgm:prSet/>
      <dgm:spPr/>
      <dgm:t>
        <a:bodyPr/>
        <a:lstStyle/>
        <a:p>
          <a:endParaRPr lang="en-US"/>
        </a:p>
      </dgm:t>
    </dgm:pt>
    <dgm:pt modelId="{78907FA6-C904-4E0A-87B8-663D7F5D5741}" type="sibTrans" cxnId="{601A8646-13C8-4BEE-BFF3-9F917F2443A5}">
      <dgm:prSet/>
      <dgm:spPr/>
      <dgm:t>
        <a:bodyPr/>
        <a:lstStyle/>
        <a:p>
          <a:endParaRPr lang="en-US"/>
        </a:p>
      </dgm:t>
    </dgm:pt>
    <dgm:pt modelId="{F192463B-A142-47B7-938A-B4595323CB0D}" type="pres">
      <dgm:prSet presAssocID="{4F74056E-82A1-4962-9987-D326FB382429}" presName="root" presStyleCnt="0">
        <dgm:presLayoutVars>
          <dgm:dir/>
          <dgm:resizeHandles val="exact"/>
        </dgm:presLayoutVars>
      </dgm:prSet>
      <dgm:spPr/>
    </dgm:pt>
    <dgm:pt modelId="{AA93E113-77FA-4D61-8808-9D7BAD9D3810}" type="pres">
      <dgm:prSet presAssocID="{18101AF5-AC81-4F16-8EFA-0D84057DC427}" presName="compNode" presStyleCnt="0"/>
      <dgm:spPr/>
    </dgm:pt>
    <dgm:pt modelId="{F9F320AC-0F7C-40CE-BF98-2716DA88E267}" type="pres">
      <dgm:prSet presAssocID="{18101AF5-AC81-4F16-8EFA-0D84057DC427}"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t="-2000" b="-2000"/>
          </a:stretch>
        </a:blipFill>
        <a:ln>
          <a:noFill/>
        </a:ln>
      </dgm:spPr>
      <dgm:extLst>
        <a:ext uri="{E40237B7-FDA0-4F09-8148-C483321AD2D9}">
          <dgm14:cNvPr xmlns:dgm14="http://schemas.microsoft.com/office/drawing/2010/diagram" id="0" name="" descr="Scales of justice with solid fill"/>
        </a:ext>
      </dgm:extLst>
    </dgm:pt>
    <dgm:pt modelId="{BBAD3DBB-CE24-430E-A627-57A70B8A13A9}" type="pres">
      <dgm:prSet presAssocID="{18101AF5-AC81-4F16-8EFA-0D84057DC427}" presName="iconSpace" presStyleCnt="0"/>
      <dgm:spPr/>
    </dgm:pt>
    <dgm:pt modelId="{C69E180F-EA41-4652-8546-B53B0B43FEE3}" type="pres">
      <dgm:prSet presAssocID="{18101AF5-AC81-4F16-8EFA-0D84057DC427}" presName="parTx" presStyleLbl="revTx" presStyleIdx="0" presStyleCnt="4">
        <dgm:presLayoutVars>
          <dgm:chMax val="0"/>
          <dgm:chPref val="0"/>
        </dgm:presLayoutVars>
      </dgm:prSet>
      <dgm:spPr/>
    </dgm:pt>
    <dgm:pt modelId="{7A6043BD-F3D5-4775-8F07-CA7E18BDE77D}" type="pres">
      <dgm:prSet presAssocID="{18101AF5-AC81-4F16-8EFA-0D84057DC427}" presName="txSpace" presStyleCnt="0"/>
      <dgm:spPr/>
    </dgm:pt>
    <dgm:pt modelId="{F566E46A-048E-4B67-A2B4-2B7A3DA35F7D}" type="pres">
      <dgm:prSet presAssocID="{18101AF5-AC81-4F16-8EFA-0D84057DC427}" presName="desTx" presStyleLbl="revTx" presStyleIdx="1" presStyleCnt="4">
        <dgm:presLayoutVars/>
      </dgm:prSet>
      <dgm:spPr/>
    </dgm:pt>
    <dgm:pt modelId="{C6D1CF1E-2D95-4374-82C4-FF87B89636B3}" type="pres">
      <dgm:prSet presAssocID="{73FFE3DF-EE95-4018-8EEA-3786122453ED}" presName="sibTrans" presStyleCnt="0"/>
      <dgm:spPr/>
    </dgm:pt>
    <dgm:pt modelId="{486C7875-5FC5-4478-A951-34096EF0FACD}" type="pres">
      <dgm:prSet presAssocID="{AF20ACAD-2C00-4E28-9CB3-278F33941CCF}" presName="compNode" presStyleCnt="0"/>
      <dgm:spPr/>
    </dgm:pt>
    <dgm:pt modelId="{E0BBB884-AE29-4683-A83F-DAD652D495A0}" type="pres">
      <dgm:prSet presAssocID="{AF20ACAD-2C00-4E28-9CB3-278F33941CCF}"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t="-2000" b="-2000"/>
          </a:stretch>
        </a:blipFill>
        <a:ln>
          <a:noFill/>
        </a:ln>
      </dgm:spPr>
      <dgm:extLst>
        <a:ext uri="{E40237B7-FDA0-4F09-8148-C483321AD2D9}">
          <dgm14:cNvPr xmlns:dgm14="http://schemas.microsoft.com/office/drawing/2010/diagram" id="0" name="" descr="Images with solid fill"/>
        </a:ext>
      </dgm:extLst>
    </dgm:pt>
    <dgm:pt modelId="{E1683EB9-80D6-4AED-9C59-D09174696774}" type="pres">
      <dgm:prSet presAssocID="{AF20ACAD-2C00-4E28-9CB3-278F33941CCF}" presName="iconSpace" presStyleCnt="0"/>
      <dgm:spPr/>
    </dgm:pt>
    <dgm:pt modelId="{AC78B9B0-3DE1-4758-871C-D24B63E00378}" type="pres">
      <dgm:prSet presAssocID="{AF20ACAD-2C00-4E28-9CB3-278F33941CCF}" presName="parTx" presStyleLbl="revTx" presStyleIdx="2" presStyleCnt="4">
        <dgm:presLayoutVars>
          <dgm:chMax val="0"/>
          <dgm:chPref val="0"/>
        </dgm:presLayoutVars>
      </dgm:prSet>
      <dgm:spPr/>
    </dgm:pt>
    <dgm:pt modelId="{F528B05B-174A-4337-9ABC-5139324C47A8}" type="pres">
      <dgm:prSet presAssocID="{AF20ACAD-2C00-4E28-9CB3-278F33941CCF}" presName="txSpace" presStyleCnt="0"/>
      <dgm:spPr/>
    </dgm:pt>
    <dgm:pt modelId="{0C8B33E5-9E12-4CE6-B8F9-7BAFC9263A1A}" type="pres">
      <dgm:prSet presAssocID="{AF20ACAD-2C00-4E28-9CB3-278F33941CCF}" presName="desTx" presStyleLbl="revTx" presStyleIdx="3" presStyleCnt="4">
        <dgm:presLayoutVars/>
      </dgm:prSet>
      <dgm:spPr/>
    </dgm:pt>
  </dgm:ptLst>
  <dgm:cxnLst>
    <dgm:cxn modelId="{54A76107-664F-490A-AFE7-148D07816992}" type="presOf" srcId="{3C2FFF4C-D83E-4BBC-AB27-7A561A0C0B6B}" destId="{F566E46A-048E-4B67-A2B4-2B7A3DA35F7D}" srcOrd="0" destOrd="0" presId="urn:microsoft.com/office/officeart/2018/2/layout/IconLabelDescriptionList"/>
    <dgm:cxn modelId="{6BE0F923-FAFA-4AFA-B5D8-22D761810EAB}" type="presOf" srcId="{98AD5B6A-1DF3-415E-8350-A56BE2BD8988}" destId="{0C8B33E5-9E12-4CE6-B8F9-7BAFC9263A1A}" srcOrd="0" destOrd="1" presId="urn:microsoft.com/office/officeart/2018/2/layout/IconLabelDescriptionList"/>
    <dgm:cxn modelId="{A0723A29-E062-4F6B-83C4-4922BFCA8035}" type="presOf" srcId="{38185CEC-00D4-46A8-B673-B63458F3AFDB}" destId="{F566E46A-048E-4B67-A2B4-2B7A3DA35F7D}" srcOrd="0" destOrd="1" presId="urn:microsoft.com/office/officeart/2018/2/layout/IconLabelDescriptionList"/>
    <dgm:cxn modelId="{1C939D5D-66B8-4AA1-87C2-C924433F2996}" type="presOf" srcId="{23C66688-E8E3-4C5F-A735-818BBE1BF83A}" destId="{0C8B33E5-9E12-4CE6-B8F9-7BAFC9263A1A}" srcOrd="0" destOrd="0" presId="urn:microsoft.com/office/officeart/2018/2/layout/IconLabelDescriptionList"/>
    <dgm:cxn modelId="{24C53243-31E3-4593-AB9B-A568CBF9187F}" srcId="{AF20ACAD-2C00-4E28-9CB3-278F33941CCF}" destId="{23C66688-E8E3-4C5F-A735-818BBE1BF83A}" srcOrd="0" destOrd="0" parTransId="{D0D334EC-E499-45B8-929A-ED4CE80F0BEE}" sibTransId="{D3115022-B474-4969-A9A2-DDD1CC29AE91}"/>
    <dgm:cxn modelId="{601A8646-13C8-4BEE-BFF3-9F917F2443A5}" srcId="{AF20ACAD-2C00-4E28-9CB3-278F33941CCF}" destId="{98AD5B6A-1DF3-415E-8350-A56BE2BD8988}" srcOrd="1" destOrd="0" parTransId="{66DF7E54-EA6C-48E5-AD72-240390613085}" sibTransId="{78907FA6-C904-4E0A-87B8-663D7F5D5741}"/>
    <dgm:cxn modelId="{BB53227B-2792-4F01-9896-6137717B0E58}" type="presOf" srcId="{18101AF5-AC81-4F16-8EFA-0D84057DC427}" destId="{C69E180F-EA41-4652-8546-B53B0B43FEE3}" srcOrd="0" destOrd="0" presId="urn:microsoft.com/office/officeart/2018/2/layout/IconLabelDescriptionList"/>
    <dgm:cxn modelId="{849D5881-BD0B-488A-9AD7-8919F701607A}" srcId="{4F74056E-82A1-4962-9987-D326FB382429}" destId="{18101AF5-AC81-4F16-8EFA-0D84057DC427}" srcOrd="0" destOrd="0" parTransId="{9031F8EF-5638-49EA-9BDD-0DF52069B799}" sibTransId="{73FFE3DF-EE95-4018-8EEA-3786122453ED}"/>
    <dgm:cxn modelId="{D81C2DAC-D1C3-4872-B844-9E5C477DD2E9}" type="presOf" srcId="{4F74056E-82A1-4962-9987-D326FB382429}" destId="{F192463B-A142-47B7-938A-B4595323CB0D}" srcOrd="0" destOrd="0" presId="urn:microsoft.com/office/officeart/2018/2/layout/IconLabelDescriptionList"/>
    <dgm:cxn modelId="{83A8DABB-BA65-4A4F-9907-050472A85088}" type="presOf" srcId="{AF20ACAD-2C00-4E28-9CB3-278F33941CCF}" destId="{AC78B9B0-3DE1-4758-871C-D24B63E00378}" srcOrd="0" destOrd="0" presId="urn:microsoft.com/office/officeart/2018/2/layout/IconLabelDescriptionList"/>
    <dgm:cxn modelId="{325731C7-4A69-4629-A312-0876059A7BC8}" srcId="{18101AF5-AC81-4F16-8EFA-0D84057DC427}" destId="{38185CEC-00D4-46A8-B673-B63458F3AFDB}" srcOrd="1" destOrd="0" parTransId="{008C97F0-9982-4977-9C8B-BCC6D3A9120A}" sibTransId="{8036060B-A26E-4B97-8F0E-55EC9C3F116F}"/>
    <dgm:cxn modelId="{F9E5C4E7-9AE5-4AEA-AD9C-51645C813F82}" srcId="{18101AF5-AC81-4F16-8EFA-0D84057DC427}" destId="{3C2FFF4C-D83E-4BBC-AB27-7A561A0C0B6B}" srcOrd="0" destOrd="0" parTransId="{0F7DCD2D-A0DC-4A3A-B939-E779B2D3D5C3}" sibTransId="{9398ED4F-7A7A-4C65-906E-9E2223AD9CC2}"/>
    <dgm:cxn modelId="{F3FF9AF8-A12A-45F1-91F1-93182FD267F6}" srcId="{4F74056E-82A1-4962-9987-D326FB382429}" destId="{AF20ACAD-2C00-4E28-9CB3-278F33941CCF}" srcOrd="1" destOrd="0" parTransId="{CCB3FBD8-9B14-45C6-98B4-3C20E3939B56}" sibTransId="{666B7497-97DD-4993-B6C6-B5558E270AF0}"/>
    <dgm:cxn modelId="{AC575A95-465F-4026-BDEB-567B7725A56A}" type="presParOf" srcId="{F192463B-A142-47B7-938A-B4595323CB0D}" destId="{AA93E113-77FA-4D61-8808-9D7BAD9D3810}" srcOrd="0" destOrd="0" presId="urn:microsoft.com/office/officeart/2018/2/layout/IconLabelDescriptionList"/>
    <dgm:cxn modelId="{54B75FF1-16F3-42FD-B41C-0DE19EC5BD6F}" type="presParOf" srcId="{AA93E113-77FA-4D61-8808-9D7BAD9D3810}" destId="{F9F320AC-0F7C-40CE-BF98-2716DA88E267}" srcOrd="0" destOrd="0" presId="urn:microsoft.com/office/officeart/2018/2/layout/IconLabelDescriptionList"/>
    <dgm:cxn modelId="{70CBB6C9-F475-4D0B-A1CD-701D3A1ABA11}" type="presParOf" srcId="{AA93E113-77FA-4D61-8808-9D7BAD9D3810}" destId="{BBAD3DBB-CE24-430E-A627-57A70B8A13A9}" srcOrd="1" destOrd="0" presId="urn:microsoft.com/office/officeart/2018/2/layout/IconLabelDescriptionList"/>
    <dgm:cxn modelId="{592014E1-CB91-4C51-89DC-971956D7A97D}" type="presParOf" srcId="{AA93E113-77FA-4D61-8808-9D7BAD9D3810}" destId="{C69E180F-EA41-4652-8546-B53B0B43FEE3}" srcOrd="2" destOrd="0" presId="urn:microsoft.com/office/officeart/2018/2/layout/IconLabelDescriptionList"/>
    <dgm:cxn modelId="{CE191746-AE4D-479F-8D4E-609C0D98DEB8}" type="presParOf" srcId="{AA93E113-77FA-4D61-8808-9D7BAD9D3810}" destId="{7A6043BD-F3D5-4775-8F07-CA7E18BDE77D}" srcOrd="3" destOrd="0" presId="urn:microsoft.com/office/officeart/2018/2/layout/IconLabelDescriptionList"/>
    <dgm:cxn modelId="{980F0D7B-10A7-4052-9C83-5A36FD50434D}" type="presParOf" srcId="{AA93E113-77FA-4D61-8808-9D7BAD9D3810}" destId="{F566E46A-048E-4B67-A2B4-2B7A3DA35F7D}" srcOrd="4" destOrd="0" presId="urn:microsoft.com/office/officeart/2018/2/layout/IconLabelDescriptionList"/>
    <dgm:cxn modelId="{5FB23F64-3C97-4DFC-9E58-B6F2BAD4682A}" type="presParOf" srcId="{F192463B-A142-47B7-938A-B4595323CB0D}" destId="{C6D1CF1E-2D95-4374-82C4-FF87B89636B3}" srcOrd="1" destOrd="0" presId="urn:microsoft.com/office/officeart/2018/2/layout/IconLabelDescriptionList"/>
    <dgm:cxn modelId="{3AC172F6-CEDD-4A09-8EC9-D3DCEA77F412}" type="presParOf" srcId="{F192463B-A142-47B7-938A-B4595323CB0D}" destId="{486C7875-5FC5-4478-A951-34096EF0FACD}" srcOrd="2" destOrd="0" presId="urn:microsoft.com/office/officeart/2018/2/layout/IconLabelDescriptionList"/>
    <dgm:cxn modelId="{FC228BB9-9BDB-4992-BE8B-40ED1528B24F}" type="presParOf" srcId="{486C7875-5FC5-4478-A951-34096EF0FACD}" destId="{E0BBB884-AE29-4683-A83F-DAD652D495A0}" srcOrd="0" destOrd="0" presId="urn:microsoft.com/office/officeart/2018/2/layout/IconLabelDescriptionList"/>
    <dgm:cxn modelId="{A9665A62-3A3E-4666-ACB7-50A5046FB4D6}" type="presParOf" srcId="{486C7875-5FC5-4478-A951-34096EF0FACD}" destId="{E1683EB9-80D6-4AED-9C59-D09174696774}" srcOrd="1" destOrd="0" presId="urn:microsoft.com/office/officeart/2018/2/layout/IconLabelDescriptionList"/>
    <dgm:cxn modelId="{42EA7593-12C7-427E-BFDE-57448A862B6F}" type="presParOf" srcId="{486C7875-5FC5-4478-A951-34096EF0FACD}" destId="{AC78B9B0-3DE1-4758-871C-D24B63E00378}" srcOrd="2" destOrd="0" presId="urn:microsoft.com/office/officeart/2018/2/layout/IconLabelDescriptionList"/>
    <dgm:cxn modelId="{F79F139E-5860-471D-A1FA-0B3E3074A3B6}" type="presParOf" srcId="{486C7875-5FC5-4478-A951-34096EF0FACD}" destId="{F528B05B-174A-4337-9ABC-5139324C47A8}" srcOrd="3" destOrd="0" presId="urn:microsoft.com/office/officeart/2018/2/layout/IconLabelDescriptionList"/>
    <dgm:cxn modelId="{A166BE79-DD46-45F3-B194-461B7BA318D3}" type="presParOf" srcId="{486C7875-5FC5-4478-A951-34096EF0FACD}" destId="{0C8B33E5-9E12-4CE6-B8F9-7BAFC9263A1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AFE5AF-DBB9-47CC-9F6F-956EC798778D}"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13ECAD2E-1901-467F-927D-0370ACA6052A}">
      <dgm:prSet/>
      <dgm:spPr/>
      <dgm:t>
        <a:bodyPr/>
        <a:lstStyle/>
        <a:p>
          <a:pPr>
            <a:defRPr b="1"/>
          </a:pPr>
          <a:r>
            <a:rPr lang="en-US" b="1"/>
            <a:t>Flickr30k</a:t>
          </a:r>
          <a:r>
            <a:rPr lang="en-US"/>
            <a:t>: </a:t>
          </a:r>
        </a:p>
      </dgm:t>
    </dgm:pt>
    <dgm:pt modelId="{9719AB2A-3DB9-4F9A-B4BA-19D1D29FB84C}" type="parTrans" cxnId="{CCA4EEAC-C45A-44DF-A087-938C1437F51A}">
      <dgm:prSet/>
      <dgm:spPr/>
      <dgm:t>
        <a:bodyPr/>
        <a:lstStyle/>
        <a:p>
          <a:endParaRPr lang="en-US"/>
        </a:p>
      </dgm:t>
    </dgm:pt>
    <dgm:pt modelId="{90BF1CBF-0C81-4DEA-A96F-D53D48C4EC5D}" type="sibTrans" cxnId="{CCA4EEAC-C45A-44DF-A087-938C1437F51A}">
      <dgm:prSet/>
      <dgm:spPr/>
      <dgm:t>
        <a:bodyPr/>
        <a:lstStyle/>
        <a:p>
          <a:endParaRPr lang="en-US"/>
        </a:p>
      </dgm:t>
    </dgm:pt>
    <dgm:pt modelId="{4EC43A00-D9F6-46D8-B61B-784561C4C896}">
      <dgm:prSet/>
      <dgm:spPr/>
      <dgm:t>
        <a:bodyPr/>
        <a:lstStyle/>
        <a:p>
          <a:r>
            <a:rPr lang="en-US" dirty="0"/>
            <a:t>This dataset consists of 30,000 images along with five captions for each image, allowing us to explore tasks related to image captioning and similarity measurement. </a:t>
          </a:r>
        </a:p>
      </dgm:t>
    </dgm:pt>
    <dgm:pt modelId="{6FB8E66E-88F4-422D-B812-2834971AD817}" type="parTrans" cxnId="{35AA222B-DA95-4C9A-9CAC-99DA500B28F7}">
      <dgm:prSet/>
      <dgm:spPr/>
      <dgm:t>
        <a:bodyPr/>
        <a:lstStyle/>
        <a:p>
          <a:endParaRPr lang="en-US"/>
        </a:p>
      </dgm:t>
    </dgm:pt>
    <dgm:pt modelId="{4070F0CF-AF55-4585-B20B-E8971A410D73}" type="sibTrans" cxnId="{35AA222B-DA95-4C9A-9CAC-99DA500B28F7}">
      <dgm:prSet/>
      <dgm:spPr/>
      <dgm:t>
        <a:bodyPr/>
        <a:lstStyle/>
        <a:p>
          <a:endParaRPr lang="en-US"/>
        </a:p>
      </dgm:t>
    </dgm:pt>
    <dgm:pt modelId="{4A886BAE-8324-4802-B7B5-04B452A4F50D}">
      <dgm:prSet/>
      <dgm:spPr/>
      <dgm:t>
        <a:bodyPr/>
        <a:lstStyle/>
        <a:p>
          <a:r>
            <a:rPr lang="en-US" dirty="0"/>
            <a:t>It provides a diverse range of visual contexts and subjects, making it ideal for evaluating how well our model captures semantic meaning.</a:t>
          </a:r>
        </a:p>
      </dgm:t>
    </dgm:pt>
    <dgm:pt modelId="{06342CBA-13EE-42B4-8B0C-FB08B2013F74}" type="parTrans" cxnId="{0AEA274E-283D-45AC-9B1F-B5DEF053F3CF}">
      <dgm:prSet/>
      <dgm:spPr/>
      <dgm:t>
        <a:bodyPr/>
        <a:lstStyle/>
        <a:p>
          <a:endParaRPr lang="en-US"/>
        </a:p>
      </dgm:t>
    </dgm:pt>
    <dgm:pt modelId="{ED0A6099-C8D6-4FF6-AF31-68B15C78A69C}" type="sibTrans" cxnId="{0AEA274E-283D-45AC-9B1F-B5DEF053F3CF}">
      <dgm:prSet/>
      <dgm:spPr/>
      <dgm:t>
        <a:bodyPr/>
        <a:lstStyle/>
        <a:p>
          <a:endParaRPr lang="en-US"/>
        </a:p>
      </dgm:t>
    </dgm:pt>
    <dgm:pt modelId="{1B019077-7245-4FB6-84ED-8C84F0C262CF}">
      <dgm:prSet/>
      <dgm:spPr/>
      <dgm:t>
        <a:bodyPr/>
        <a:lstStyle/>
        <a:p>
          <a:pPr>
            <a:defRPr b="1"/>
          </a:pPr>
          <a:r>
            <a:rPr lang="en-US" b="1"/>
            <a:t>CIFAR-10</a:t>
          </a:r>
          <a:r>
            <a:rPr lang="en-US"/>
            <a:t>: </a:t>
          </a:r>
        </a:p>
      </dgm:t>
    </dgm:pt>
    <dgm:pt modelId="{0EE15518-9379-4FF7-8983-229C1A2C883D}" type="parTrans" cxnId="{1DA74E33-F64B-4F36-AFBE-16E3CB4F6298}">
      <dgm:prSet/>
      <dgm:spPr/>
      <dgm:t>
        <a:bodyPr/>
        <a:lstStyle/>
        <a:p>
          <a:endParaRPr lang="en-US"/>
        </a:p>
      </dgm:t>
    </dgm:pt>
    <dgm:pt modelId="{6208A45C-D537-448D-8F4D-C581F00490B1}" type="sibTrans" cxnId="{1DA74E33-F64B-4F36-AFBE-16E3CB4F6298}">
      <dgm:prSet/>
      <dgm:spPr/>
      <dgm:t>
        <a:bodyPr/>
        <a:lstStyle/>
        <a:p>
          <a:endParaRPr lang="en-US"/>
        </a:p>
      </dgm:t>
    </dgm:pt>
    <dgm:pt modelId="{E22AD861-28D7-4DA4-85BD-0B67DEA606F0}">
      <dgm:prSet/>
      <dgm:spPr/>
      <dgm:t>
        <a:bodyPr/>
        <a:lstStyle/>
        <a:p>
          <a:r>
            <a:rPr lang="en-US" dirty="0"/>
            <a:t>Comprising 60,000 images across ten distinct classes, this dataset is widely used for benchmarking image classification performance. </a:t>
          </a:r>
        </a:p>
      </dgm:t>
    </dgm:pt>
    <dgm:pt modelId="{40CA688D-4FA9-4391-88A2-3FAF3946859D}" type="parTrans" cxnId="{F25129F0-ADE7-4BB0-81F0-E777086618A7}">
      <dgm:prSet/>
      <dgm:spPr/>
      <dgm:t>
        <a:bodyPr/>
        <a:lstStyle/>
        <a:p>
          <a:endParaRPr lang="en-US"/>
        </a:p>
      </dgm:t>
    </dgm:pt>
    <dgm:pt modelId="{E0C6A6AE-0E04-443E-BB99-0F8F7BE1C0B0}" type="sibTrans" cxnId="{F25129F0-ADE7-4BB0-81F0-E777086618A7}">
      <dgm:prSet/>
      <dgm:spPr/>
      <dgm:t>
        <a:bodyPr/>
        <a:lstStyle/>
        <a:p>
          <a:endParaRPr lang="en-US"/>
        </a:p>
      </dgm:t>
    </dgm:pt>
    <dgm:pt modelId="{9CAA9829-A42D-4CF4-B8DB-868037085021}">
      <dgm:prSet/>
      <dgm:spPr/>
      <dgm:t>
        <a:bodyPr/>
        <a:lstStyle/>
        <a:p>
          <a:r>
            <a:rPr lang="en-US" dirty="0"/>
            <a:t>It allows us to rigorously test our model's ability to accurately classify images in a controlled setting, focusing on small, high-resolution images.</a:t>
          </a:r>
        </a:p>
      </dgm:t>
    </dgm:pt>
    <dgm:pt modelId="{BEC058E4-49F4-4CC0-8081-73E315F9F984}" type="parTrans" cxnId="{1F546115-2A77-4DDC-A73D-62C92704BD29}">
      <dgm:prSet/>
      <dgm:spPr/>
      <dgm:t>
        <a:bodyPr/>
        <a:lstStyle/>
        <a:p>
          <a:endParaRPr lang="en-US"/>
        </a:p>
      </dgm:t>
    </dgm:pt>
    <dgm:pt modelId="{CAE5BB59-7B55-43FD-AA22-F11070337365}" type="sibTrans" cxnId="{1F546115-2A77-4DDC-A73D-62C92704BD29}">
      <dgm:prSet/>
      <dgm:spPr/>
      <dgm:t>
        <a:bodyPr/>
        <a:lstStyle/>
        <a:p>
          <a:endParaRPr lang="en-US"/>
        </a:p>
      </dgm:t>
    </dgm:pt>
    <dgm:pt modelId="{3326A843-187C-466E-9C07-AC1B9643B68C}" type="pres">
      <dgm:prSet presAssocID="{93AFE5AF-DBB9-47CC-9F6F-956EC798778D}" presName="root" presStyleCnt="0">
        <dgm:presLayoutVars>
          <dgm:dir/>
          <dgm:resizeHandles val="exact"/>
        </dgm:presLayoutVars>
      </dgm:prSet>
      <dgm:spPr/>
    </dgm:pt>
    <dgm:pt modelId="{95BD4A67-731F-4309-B12A-D4FE91A16FB3}" type="pres">
      <dgm:prSet presAssocID="{13ECAD2E-1901-467F-927D-0370ACA6052A}" presName="compNode" presStyleCnt="0"/>
      <dgm:spPr/>
    </dgm:pt>
    <dgm:pt modelId="{4142C171-D17A-4634-8D3A-6FB1F37A993D}" type="pres">
      <dgm:prSet presAssocID="{13ECAD2E-1901-467F-927D-0370ACA605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BEB885FE-02AE-4148-AAB8-AB6940DAED8E}" type="pres">
      <dgm:prSet presAssocID="{13ECAD2E-1901-467F-927D-0370ACA6052A}" presName="iconSpace" presStyleCnt="0"/>
      <dgm:spPr/>
    </dgm:pt>
    <dgm:pt modelId="{EB2C6293-984F-4953-A499-945DA0951AEC}" type="pres">
      <dgm:prSet presAssocID="{13ECAD2E-1901-467F-927D-0370ACA6052A}" presName="parTx" presStyleLbl="revTx" presStyleIdx="0" presStyleCnt="4">
        <dgm:presLayoutVars>
          <dgm:chMax val="0"/>
          <dgm:chPref val="0"/>
        </dgm:presLayoutVars>
      </dgm:prSet>
      <dgm:spPr/>
    </dgm:pt>
    <dgm:pt modelId="{14504AF9-EF9D-4C0C-8FDC-77C3F2415160}" type="pres">
      <dgm:prSet presAssocID="{13ECAD2E-1901-467F-927D-0370ACA6052A}" presName="txSpace" presStyleCnt="0"/>
      <dgm:spPr/>
    </dgm:pt>
    <dgm:pt modelId="{C114EE50-44BB-4E5C-8B7B-01CC09D43A49}" type="pres">
      <dgm:prSet presAssocID="{13ECAD2E-1901-467F-927D-0370ACA6052A}" presName="desTx" presStyleLbl="revTx" presStyleIdx="1" presStyleCnt="4">
        <dgm:presLayoutVars/>
      </dgm:prSet>
      <dgm:spPr/>
    </dgm:pt>
    <dgm:pt modelId="{D9B8E813-730F-4EEA-901E-71EC58C84E4E}" type="pres">
      <dgm:prSet presAssocID="{90BF1CBF-0C81-4DEA-A96F-D53D48C4EC5D}" presName="sibTrans" presStyleCnt="0"/>
      <dgm:spPr/>
    </dgm:pt>
    <dgm:pt modelId="{0EBF707E-C672-4BF8-80F1-62ABF1F827BA}" type="pres">
      <dgm:prSet presAssocID="{1B019077-7245-4FB6-84ED-8C84F0C262CF}" presName="compNode" presStyleCnt="0"/>
      <dgm:spPr/>
    </dgm:pt>
    <dgm:pt modelId="{8F652C89-530F-4948-94F0-9CBE5AC17278}" type="pres">
      <dgm:prSet presAssocID="{1B019077-7245-4FB6-84ED-8C84F0C262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C3A577C-6A51-468D-B23F-761739B740A2}" type="pres">
      <dgm:prSet presAssocID="{1B019077-7245-4FB6-84ED-8C84F0C262CF}" presName="iconSpace" presStyleCnt="0"/>
      <dgm:spPr/>
    </dgm:pt>
    <dgm:pt modelId="{A723C06F-4269-4FB2-A097-AF2C2C963FA9}" type="pres">
      <dgm:prSet presAssocID="{1B019077-7245-4FB6-84ED-8C84F0C262CF}" presName="parTx" presStyleLbl="revTx" presStyleIdx="2" presStyleCnt="4">
        <dgm:presLayoutVars>
          <dgm:chMax val="0"/>
          <dgm:chPref val="0"/>
        </dgm:presLayoutVars>
      </dgm:prSet>
      <dgm:spPr/>
    </dgm:pt>
    <dgm:pt modelId="{1A263B9B-6314-4546-85B5-B27F5E88A598}" type="pres">
      <dgm:prSet presAssocID="{1B019077-7245-4FB6-84ED-8C84F0C262CF}" presName="txSpace" presStyleCnt="0"/>
      <dgm:spPr/>
    </dgm:pt>
    <dgm:pt modelId="{7FCA0B34-95E9-4179-9A30-195F3B6A7D72}" type="pres">
      <dgm:prSet presAssocID="{1B019077-7245-4FB6-84ED-8C84F0C262CF}" presName="desTx" presStyleLbl="revTx" presStyleIdx="3" presStyleCnt="4">
        <dgm:presLayoutVars/>
      </dgm:prSet>
      <dgm:spPr/>
    </dgm:pt>
  </dgm:ptLst>
  <dgm:cxnLst>
    <dgm:cxn modelId="{1F546115-2A77-4DDC-A73D-62C92704BD29}" srcId="{1B019077-7245-4FB6-84ED-8C84F0C262CF}" destId="{9CAA9829-A42D-4CF4-B8DB-868037085021}" srcOrd="1" destOrd="0" parTransId="{BEC058E4-49F4-4CC0-8081-73E315F9F984}" sibTransId="{CAE5BB59-7B55-43FD-AA22-F11070337365}"/>
    <dgm:cxn modelId="{35AA222B-DA95-4C9A-9CAC-99DA500B28F7}" srcId="{13ECAD2E-1901-467F-927D-0370ACA6052A}" destId="{4EC43A00-D9F6-46D8-B61B-784561C4C896}" srcOrd="0" destOrd="0" parTransId="{6FB8E66E-88F4-422D-B812-2834971AD817}" sibTransId="{4070F0CF-AF55-4585-B20B-E8971A410D73}"/>
    <dgm:cxn modelId="{8F9D0D2F-CAB4-4BA2-88DE-8CAE810CA6CA}" type="presOf" srcId="{1B019077-7245-4FB6-84ED-8C84F0C262CF}" destId="{A723C06F-4269-4FB2-A097-AF2C2C963FA9}" srcOrd="0" destOrd="0" presId="urn:microsoft.com/office/officeart/2018/2/layout/IconLabelDescriptionList"/>
    <dgm:cxn modelId="{1DA74E33-F64B-4F36-AFBE-16E3CB4F6298}" srcId="{93AFE5AF-DBB9-47CC-9F6F-956EC798778D}" destId="{1B019077-7245-4FB6-84ED-8C84F0C262CF}" srcOrd="1" destOrd="0" parTransId="{0EE15518-9379-4FF7-8983-229C1A2C883D}" sibTransId="{6208A45C-D537-448D-8F4D-C581F00490B1}"/>
    <dgm:cxn modelId="{C510C338-C4D0-4FB2-B69B-3568505188F9}" type="presOf" srcId="{4EC43A00-D9F6-46D8-B61B-784561C4C896}" destId="{C114EE50-44BB-4E5C-8B7B-01CC09D43A49}" srcOrd="0" destOrd="0" presId="urn:microsoft.com/office/officeart/2018/2/layout/IconLabelDescriptionList"/>
    <dgm:cxn modelId="{0F1A2846-C17C-4BEC-88B9-391E9B5EA6D8}" type="presOf" srcId="{E22AD861-28D7-4DA4-85BD-0B67DEA606F0}" destId="{7FCA0B34-95E9-4179-9A30-195F3B6A7D72}" srcOrd="0" destOrd="0" presId="urn:microsoft.com/office/officeart/2018/2/layout/IconLabelDescriptionList"/>
    <dgm:cxn modelId="{D2ECC649-82F6-4D5A-B14E-5099119B41CB}" type="presOf" srcId="{93AFE5AF-DBB9-47CC-9F6F-956EC798778D}" destId="{3326A843-187C-466E-9C07-AC1B9643B68C}" srcOrd="0" destOrd="0" presId="urn:microsoft.com/office/officeart/2018/2/layout/IconLabelDescriptionList"/>
    <dgm:cxn modelId="{0AEA274E-283D-45AC-9B1F-B5DEF053F3CF}" srcId="{13ECAD2E-1901-467F-927D-0370ACA6052A}" destId="{4A886BAE-8324-4802-B7B5-04B452A4F50D}" srcOrd="1" destOrd="0" parTransId="{06342CBA-13EE-42B4-8B0C-FB08B2013F74}" sibTransId="{ED0A6099-C8D6-4FF6-AF31-68B15C78A69C}"/>
    <dgm:cxn modelId="{8FA2F574-2CA5-40E2-AF37-5BBD966FD287}" type="presOf" srcId="{13ECAD2E-1901-467F-927D-0370ACA6052A}" destId="{EB2C6293-984F-4953-A499-945DA0951AEC}" srcOrd="0" destOrd="0" presId="urn:microsoft.com/office/officeart/2018/2/layout/IconLabelDescriptionList"/>
    <dgm:cxn modelId="{5BA09786-B20D-41E3-9414-BAE4145D38CE}" type="presOf" srcId="{9CAA9829-A42D-4CF4-B8DB-868037085021}" destId="{7FCA0B34-95E9-4179-9A30-195F3B6A7D72}" srcOrd="0" destOrd="1" presId="urn:microsoft.com/office/officeart/2018/2/layout/IconLabelDescriptionList"/>
    <dgm:cxn modelId="{CCA4EEAC-C45A-44DF-A087-938C1437F51A}" srcId="{93AFE5AF-DBB9-47CC-9F6F-956EC798778D}" destId="{13ECAD2E-1901-467F-927D-0370ACA6052A}" srcOrd="0" destOrd="0" parTransId="{9719AB2A-3DB9-4F9A-B4BA-19D1D29FB84C}" sibTransId="{90BF1CBF-0C81-4DEA-A96F-D53D48C4EC5D}"/>
    <dgm:cxn modelId="{630A72EE-6677-4449-B22B-F05FD2240603}" type="presOf" srcId="{4A886BAE-8324-4802-B7B5-04B452A4F50D}" destId="{C114EE50-44BB-4E5C-8B7B-01CC09D43A49}" srcOrd="0" destOrd="1" presId="urn:microsoft.com/office/officeart/2018/2/layout/IconLabelDescriptionList"/>
    <dgm:cxn modelId="{F25129F0-ADE7-4BB0-81F0-E777086618A7}" srcId="{1B019077-7245-4FB6-84ED-8C84F0C262CF}" destId="{E22AD861-28D7-4DA4-85BD-0B67DEA606F0}" srcOrd="0" destOrd="0" parTransId="{40CA688D-4FA9-4391-88A2-3FAF3946859D}" sibTransId="{E0C6A6AE-0E04-443E-BB99-0F8F7BE1C0B0}"/>
    <dgm:cxn modelId="{1817A320-B607-4C8A-8EEE-40B299327ACC}" type="presParOf" srcId="{3326A843-187C-466E-9C07-AC1B9643B68C}" destId="{95BD4A67-731F-4309-B12A-D4FE91A16FB3}" srcOrd="0" destOrd="0" presId="urn:microsoft.com/office/officeart/2018/2/layout/IconLabelDescriptionList"/>
    <dgm:cxn modelId="{FCE417B7-20FD-41A0-AC25-3F67F6BD8978}" type="presParOf" srcId="{95BD4A67-731F-4309-B12A-D4FE91A16FB3}" destId="{4142C171-D17A-4634-8D3A-6FB1F37A993D}" srcOrd="0" destOrd="0" presId="urn:microsoft.com/office/officeart/2018/2/layout/IconLabelDescriptionList"/>
    <dgm:cxn modelId="{AFDAE73C-A01A-41DF-AD45-B9ED507ECCD1}" type="presParOf" srcId="{95BD4A67-731F-4309-B12A-D4FE91A16FB3}" destId="{BEB885FE-02AE-4148-AAB8-AB6940DAED8E}" srcOrd="1" destOrd="0" presId="urn:microsoft.com/office/officeart/2018/2/layout/IconLabelDescriptionList"/>
    <dgm:cxn modelId="{3DCCEBB8-626F-4D6D-8FD9-718A9B6C5384}" type="presParOf" srcId="{95BD4A67-731F-4309-B12A-D4FE91A16FB3}" destId="{EB2C6293-984F-4953-A499-945DA0951AEC}" srcOrd="2" destOrd="0" presId="urn:microsoft.com/office/officeart/2018/2/layout/IconLabelDescriptionList"/>
    <dgm:cxn modelId="{EE29E584-81DB-4302-A5D4-2863ECC27528}" type="presParOf" srcId="{95BD4A67-731F-4309-B12A-D4FE91A16FB3}" destId="{14504AF9-EF9D-4C0C-8FDC-77C3F2415160}" srcOrd="3" destOrd="0" presId="urn:microsoft.com/office/officeart/2018/2/layout/IconLabelDescriptionList"/>
    <dgm:cxn modelId="{36875920-17AC-48B2-B403-1EF696B1D53F}" type="presParOf" srcId="{95BD4A67-731F-4309-B12A-D4FE91A16FB3}" destId="{C114EE50-44BB-4E5C-8B7B-01CC09D43A49}" srcOrd="4" destOrd="0" presId="urn:microsoft.com/office/officeart/2018/2/layout/IconLabelDescriptionList"/>
    <dgm:cxn modelId="{AA479312-E673-45ED-AB13-4E8C7A99D7CE}" type="presParOf" srcId="{3326A843-187C-466E-9C07-AC1B9643B68C}" destId="{D9B8E813-730F-4EEA-901E-71EC58C84E4E}" srcOrd="1" destOrd="0" presId="urn:microsoft.com/office/officeart/2018/2/layout/IconLabelDescriptionList"/>
    <dgm:cxn modelId="{5C4FE526-0686-469F-A03E-FDE1120EF054}" type="presParOf" srcId="{3326A843-187C-466E-9C07-AC1B9643B68C}" destId="{0EBF707E-C672-4BF8-80F1-62ABF1F827BA}" srcOrd="2" destOrd="0" presId="urn:microsoft.com/office/officeart/2018/2/layout/IconLabelDescriptionList"/>
    <dgm:cxn modelId="{19B77830-2C07-4D1A-B3A5-45931718B551}" type="presParOf" srcId="{0EBF707E-C672-4BF8-80F1-62ABF1F827BA}" destId="{8F652C89-530F-4948-94F0-9CBE5AC17278}" srcOrd="0" destOrd="0" presId="urn:microsoft.com/office/officeart/2018/2/layout/IconLabelDescriptionList"/>
    <dgm:cxn modelId="{E9D1AD20-8017-40AB-A961-A19A045A44F7}" type="presParOf" srcId="{0EBF707E-C672-4BF8-80F1-62ABF1F827BA}" destId="{3C3A577C-6A51-468D-B23F-761739B740A2}" srcOrd="1" destOrd="0" presId="urn:microsoft.com/office/officeart/2018/2/layout/IconLabelDescriptionList"/>
    <dgm:cxn modelId="{FD772BF3-EA1F-4D3C-99AC-B12681EFFA0B}" type="presParOf" srcId="{0EBF707E-C672-4BF8-80F1-62ABF1F827BA}" destId="{A723C06F-4269-4FB2-A097-AF2C2C963FA9}" srcOrd="2" destOrd="0" presId="urn:microsoft.com/office/officeart/2018/2/layout/IconLabelDescriptionList"/>
    <dgm:cxn modelId="{7892208E-44F9-4D3E-8837-CE3D9A708CF0}" type="presParOf" srcId="{0EBF707E-C672-4BF8-80F1-62ABF1F827BA}" destId="{1A263B9B-6314-4546-85B5-B27F5E88A598}" srcOrd="3" destOrd="0" presId="urn:microsoft.com/office/officeart/2018/2/layout/IconLabelDescriptionList"/>
    <dgm:cxn modelId="{71BEF783-F707-4D85-BC3A-BE6A4FD0D68B}" type="presParOf" srcId="{0EBF707E-C672-4BF8-80F1-62ABF1F827BA}" destId="{7FCA0B34-95E9-4179-9A30-195F3B6A7D7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E3A7E2-5C72-4C9F-BEAD-FE3E56F5277B}"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US"/>
        </a:p>
      </dgm:t>
    </dgm:pt>
    <dgm:pt modelId="{A18CE05E-ECA1-4F82-8D80-B87407DB4852}">
      <dgm:prSet/>
      <dgm:spPr/>
      <dgm:t>
        <a:bodyPr/>
        <a:lstStyle/>
        <a:p>
          <a:r>
            <a:rPr lang="en-US" b="1" dirty="0"/>
            <a:t>Huber Loss</a:t>
          </a:r>
          <a:r>
            <a:rPr lang="en-US" dirty="0"/>
            <a:t> </a:t>
          </a:r>
        </a:p>
      </dgm:t>
    </dgm:pt>
    <dgm:pt modelId="{E41A082F-6A5A-49B6-8A2D-0EC9D0FC7C2F}" type="parTrans" cxnId="{53EB168F-E182-46D9-9D80-D96E085395FB}">
      <dgm:prSet/>
      <dgm:spPr/>
      <dgm:t>
        <a:bodyPr/>
        <a:lstStyle/>
        <a:p>
          <a:endParaRPr lang="en-US"/>
        </a:p>
      </dgm:t>
    </dgm:pt>
    <dgm:pt modelId="{59A082EF-6A0F-48B8-AB82-C812DF9D4698}" type="sibTrans" cxnId="{53EB168F-E182-46D9-9D80-D96E085395FB}">
      <dgm:prSet/>
      <dgm:spPr/>
      <dgm:t>
        <a:bodyPr/>
        <a:lstStyle/>
        <a:p>
          <a:endParaRPr lang="en-US"/>
        </a:p>
      </dgm:t>
    </dgm:pt>
    <dgm:pt modelId="{04542A02-73B5-45A2-85AC-4FDBEC479BD2}">
      <dgm:prSet/>
      <dgm:spPr/>
      <dgm:t>
        <a:bodyPr/>
        <a:lstStyle/>
        <a:p>
          <a:pPr>
            <a:buFont typeface="Arial" panose="020B0604020202020204" pitchFamily="34" charset="0"/>
            <a:buChar char="•"/>
          </a:pPr>
          <a:r>
            <a:rPr lang="en-US" dirty="0"/>
            <a:t>We employed Huber Loss as our </a:t>
          </a:r>
          <a:r>
            <a:rPr lang="en-US" b="1" dirty="0"/>
            <a:t>primary loss function </a:t>
          </a:r>
          <a:r>
            <a:rPr lang="en-US" dirty="0"/>
            <a:t>during training. </a:t>
          </a:r>
        </a:p>
      </dgm:t>
    </dgm:pt>
    <dgm:pt modelId="{B0A6824C-5EF0-4FB8-941F-3D4D4FA7C561}" type="parTrans" cxnId="{ED64D1AA-35F6-4DB9-B2E8-1F2E6DD7F179}">
      <dgm:prSet/>
      <dgm:spPr/>
      <dgm:t>
        <a:bodyPr/>
        <a:lstStyle/>
        <a:p>
          <a:endParaRPr lang="en-US"/>
        </a:p>
      </dgm:t>
    </dgm:pt>
    <dgm:pt modelId="{7A95E48A-85C8-4007-8076-2E5BD96E8072}" type="sibTrans" cxnId="{ED64D1AA-35F6-4DB9-B2E8-1F2E6DD7F179}">
      <dgm:prSet/>
      <dgm:spPr/>
      <dgm:t>
        <a:bodyPr/>
        <a:lstStyle/>
        <a:p>
          <a:endParaRPr lang="en-US"/>
        </a:p>
      </dgm:t>
    </dgm:pt>
    <dgm:pt modelId="{30F25598-83DE-47D5-8AE4-6EF7DA3334BF}">
      <dgm:prSet/>
      <dgm:spPr/>
      <dgm:t>
        <a:bodyPr/>
        <a:lstStyle/>
        <a:p>
          <a:pPr>
            <a:buFont typeface="Arial" panose="020B0604020202020204" pitchFamily="34" charset="0"/>
            <a:buChar char="•"/>
          </a:pPr>
          <a:r>
            <a:rPr lang="en-US" dirty="0"/>
            <a:t>This loss function is </a:t>
          </a:r>
          <a:r>
            <a:rPr lang="en-US" b="1" dirty="0"/>
            <a:t>robust to outliers</a:t>
          </a:r>
          <a:r>
            <a:rPr lang="en-US" dirty="0"/>
            <a:t>, providing a balance between Mean Squared Error and Mean Absolute Error, making it suitable for image encoding.</a:t>
          </a:r>
        </a:p>
      </dgm:t>
    </dgm:pt>
    <dgm:pt modelId="{E5E70946-631B-4A7E-9AC0-B362C0A5C9A3}" type="parTrans" cxnId="{AE7FF9B0-9A79-4523-9929-702CC224EF1C}">
      <dgm:prSet/>
      <dgm:spPr/>
      <dgm:t>
        <a:bodyPr/>
        <a:lstStyle/>
        <a:p>
          <a:endParaRPr lang="en-US"/>
        </a:p>
      </dgm:t>
    </dgm:pt>
    <dgm:pt modelId="{4DACF493-4437-4370-A7A8-C690399DADD3}" type="sibTrans" cxnId="{AE7FF9B0-9A79-4523-9929-702CC224EF1C}">
      <dgm:prSet/>
      <dgm:spPr/>
      <dgm:t>
        <a:bodyPr/>
        <a:lstStyle/>
        <a:p>
          <a:endParaRPr lang="en-US"/>
        </a:p>
      </dgm:t>
    </dgm:pt>
    <dgm:pt modelId="{B7D2A5B1-0413-4DD7-A017-3C1AFAC033B6}">
      <dgm:prSet/>
      <dgm:spPr/>
      <dgm:t>
        <a:bodyPr/>
        <a:lstStyle/>
        <a:p>
          <a:r>
            <a:rPr lang="en-US" b="1" dirty="0"/>
            <a:t>Visual Similarity Assessments</a:t>
          </a:r>
          <a:r>
            <a:rPr lang="en-US" dirty="0"/>
            <a:t> </a:t>
          </a:r>
        </a:p>
      </dgm:t>
    </dgm:pt>
    <dgm:pt modelId="{8E69E2DF-E88E-4962-9190-5EE68121ADF5}" type="parTrans" cxnId="{5C1F25CC-9B92-4D9E-A3E1-0C237C4EED41}">
      <dgm:prSet/>
      <dgm:spPr/>
      <dgm:t>
        <a:bodyPr/>
        <a:lstStyle/>
        <a:p>
          <a:endParaRPr lang="en-US"/>
        </a:p>
      </dgm:t>
    </dgm:pt>
    <dgm:pt modelId="{31B355DE-E2B5-4688-BDAC-9E138EE73943}" type="sibTrans" cxnId="{5C1F25CC-9B92-4D9E-A3E1-0C237C4EED41}">
      <dgm:prSet/>
      <dgm:spPr/>
      <dgm:t>
        <a:bodyPr/>
        <a:lstStyle/>
        <a:p>
          <a:endParaRPr lang="en-US"/>
        </a:p>
      </dgm:t>
    </dgm:pt>
    <dgm:pt modelId="{91D9424B-A019-4873-958A-5D32D143B596}">
      <dgm:prSet/>
      <dgm:spPr/>
      <dgm:t>
        <a:bodyPr/>
        <a:lstStyle/>
        <a:p>
          <a:pPr>
            <a:buFont typeface="Arial" panose="020B0604020202020204" pitchFamily="34" charset="0"/>
            <a:buChar char="•"/>
          </a:pPr>
          <a:r>
            <a:rPr lang="en-US" dirty="0"/>
            <a:t>After encoding images into </a:t>
          </a:r>
          <a:r>
            <a:rPr lang="en-US" b="1" dirty="0"/>
            <a:t>fixed-length vectors</a:t>
          </a:r>
          <a:r>
            <a:rPr lang="en-US" dirty="0"/>
            <a:t>, we conducted visual similarity assessments. </a:t>
          </a:r>
        </a:p>
      </dgm:t>
    </dgm:pt>
    <dgm:pt modelId="{22C60F60-A7C9-4857-BB7F-001514E1E530}" type="parTrans" cxnId="{7D841F5D-AF3F-49BA-AE8F-6C595086EC47}">
      <dgm:prSet/>
      <dgm:spPr/>
      <dgm:t>
        <a:bodyPr/>
        <a:lstStyle/>
        <a:p>
          <a:endParaRPr lang="en-US"/>
        </a:p>
      </dgm:t>
    </dgm:pt>
    <dgm:pt modelId="{2D52D61D-CC85-4379-BE36-182334B4E666}" type="sibTrans" cxnId="{7D841F5D-AF3F-49BA-AE8F-6C595086EC47}">
      <dgm:prSet/>
      <dgm:spPr/>
      <dgm:t>
        <a:bodyPr/>
        <a:lstStyle/>
        <a:p>
          <a:endParaRPr lang="en-US"/>
        </a:p>
      </dgm:t>
    </dgm:pt>
    <dgm:pt modelId="{58DFEB06-8A36-44B9-ADBA-83BDAEC8BCD6}">
      <dgm:prSet/>
      <dgm:spPr/>
      <dgm:t>
        <a:bodyPr/>
        <a:lstStyle/>
        <a:p>
          <a:pPr>
            <a:buFont typeface="Arial" panose="020B0604020202020204" pitchFamily="34" charset="0"/>
            <a:buChar char="•"/>
          </a:pPr>
          <a:r>
            <a:rPr lang="en-US" dirty="0"/>
            <a:t>This involved comparing the generated vectors to evaluate how well the model captures the essence of images in terms of similarity, allowing us to measure the </a:t>
          </a:r>
          <a:r>
            <a:rPr lang="en-US" b="1" dirty="0"/>
            <a:t>effectiveness </a:t>
          </a:r>
          <a:r>
            <a:rPr lang="en-US" dirty="0"/>
            <a:t>of our encoding approach.</a:t>
          </a:r>
        </a:p>
      </dgm:t>
    </dgm:pt>
    <dgm:pt modelId="{833419C8-E06C-44C7-B791-27702FEB149B}" type="parTrans" cxnId="{EDB5ED91-77F6-4373-980F-C1AFA198D8D0}">
      <dgm:prSet/>
      <dgm:spPr/>
      <dgm:t>
        <a:bodyPr/>
        <a:lstStyle/>
        <a:p>
          <a:endParaRPr lang="en-US"/>
        </a:p>
      </dgm:t>
    </dgm:pt>
    <dgm:pt modelId="{B2A32601-7BD3-45A1-9091-BE42978B1719}" type="sibTrans" cxnId="{EDB5ED91-77F6-4373-980F-C1AFA198D8D0}">
      <dgm:prSet/>
      <dgm:spPr/>
      <dgm:t>
        <a:bodyPr/>
        <a:lstStyle/>
        <a:p>
          <a:endParaRPr lang="en-US"/>
        </a:p>
      </dgm:t>
    </dgm:pt>
    <dgm:pt modelId="{E6769A52-40A2-479D-A04F-B5E3767D059E}" type="pres">
      <dgm:prSet presAssocID="{88E3A7E2-5C72-4C9F-BEAD-FE3E56F5277B}" presName="Name0" presStyleCnt="0">
        <dgm:presLayoutVars>
          <dgm:dir/>
          <dgm:animLvl val="lvl"/>
          <dgm:resizeHandles val="exact"/>
        </dgm:presLayoutVars>
      </dgm:prSet>
      <dgm:spPr/>
    </dgm:pt>
    <dgm:pt modelId="{679EDE99-A2CB-416C-9F15-3A8BF08CA3B7}" type="pres">
      <dgm:prSet presAssocID="{A18CE05E-ECA1-4F82-8D80-B87407DB4852}" presName="linNode" presStyleCnt="0"/>
      <dgm:spPr/>
    </dgm:pt>
    <dgm:pt modelId="{E70139A4-CCFE-41DE-BCCB-B753DFBEEA15}" type="pres">
      <dgm:prSet presAssocID="{A18CE05E-ECA1-4F82-8D80-B87407DB4852}" presName="parentText" presStyleLbl="node1" presStyleIdx="0" presStyleCnt="2">
        <dgm:presLayoutVars>
          <dgm:chMax val="1"/>
          <dgm:bulletEnabled val="1"/>
        </dgm:presLayoutVars>
      </dgm:prSet>
      <dgm:spPr/>
    </dgm:pt>
    <dgm:pt modelId="{08A359A2-E241-411D-A48A-35AEB9E490FF}" type="pres">
      <dgm:prSet presAssocID="{A18CE05E-ECA1-4F82-8D80-B87407DB4852}" presName="descendantText" presStyleLbl="alignAccFollowNode1" presStyleIdx="0" presStyleCnt="2">
        <dgm:presLayoutVars>
          <dgm:bulletEnabled val="1"/>
        </dgm:presLayoutVars>
      </dgm:prSet>
      <dgm:spPr/>
    </dgm:pt>
    <dgm:pt modelId="{9DCE4F4D-36C8-4CE9-B49A-1DBC5B1177FF}" type="pres">
      <dgm:prSet presAssocID="{59A082EF-6A0F-48B8-AB82-C812DF9D4698}" presName="sp" presStyleCnt="0"/>
      <dgm:spPr/>
    </dgm:pt>
    <dgm:pt modelId="{9BB01C49-A86B-447F-8FE2-2614913D463B}" type="pres">
      <dgm:prSet presAssocID="{B7D2A5B1-0413-4DD7-A017-3C1AFAC033B6}" presName="linNode" presStyleCnt="0"/>
      <dgm:spPr/>
    </dgm:pt>
    <dgm:pt modelId="{087FF08E-8AD9-4A33-A9CC-1255234B1599}" type="pres">
      <dgm:prSet presAssocID="{B7D2A5B1-0413-4DD7-A017-3C1AFAC033B6}" presName="parentText" presStyleLbl="node1" presStyleIdx="1" presStyleCnt="2">
        <dgm:presLayoutVars>
          <dgm:chMax val="1"/>
          <dgm:bulletEnabled val="1"/>
        </dgm:presLayoutVars>
      </dgm:prSet>
      <dgm:spPr/>
    </dgm:pt>
    <dgm:pt modelId="{939F3877-DBBE-497C-BCF0-90B4CC8689A3}" type="pres">
      <dgm:prSet presAssocID="{B7D2A5B1-0413-4DD7-A017-3C1AFAC033B6}" presName="descendantText" presStyleLbl="alignAccFollowNode1" presStyleIdx="1" presStyleCnt="2">
        <dgm:presLayoutVars>
          <dgm:bulletEnabled val="1"/>
        </dgm:presLayoutVars>
      </dgm:prSet>
      <dgm:spPr/>
    </dgm:pt>
  </dgm:ptLst>
  <dgm:cxnLst>
    <dgm:cxn modelId="{ADA3BE05-D26A-455C-ACFB-065A79CFB512}" type="presOf" srcId="{88E3A7E2-5C72-4C9F-BEAD-FE3E56F5277B}" destId="{E6769A52-40A2-479D-A04F-B5E3767D059E}" srcOrd="0" destOrd="0" presId="urn:microsoft.com/office/officeart/2005/8/layout/vList5"/>
    <dgm:cxn modelId="{11A88810-3D21-4E45-A140-4FD69596217E}" type="presOf" srcId="{58DFEB06-8A36-44B9-ADBA-83BDAEC8BCD6}" destId="{939F3877-DBBE-497C-BCF0-90B4CC8689A3}" srcOrd="0" destOrd="1" presId="urn:microsoft.com/office/officeart/2005/8/layout/vList5"/>
    <dgm:cxn modelId="{005E0E3F-872B-47FF-B2C4-FF49B0A8C94C}" type="presOf" srcId="{A18CE05E-ECA1-4F82-8D80-B87407DB4852}" destId="{E70139A4-CCFE-41DE-BCCB-B753DFBEEA15}" srcOrd="0" destOrd="0" presId="urn:microsoft.com/office/officeart/2005/8/layout/vList5"/>
    <dgm:cxn modelId="{7D841F5D-AF3F-49BA-AE8F-6C595086EC47}" srcId="{B7D2A5B1-0413-4DD7-A017-3C1AFAC033B6}" destId="{91D9424B-A019-4873-958A-5D32D143B596}" srcOrd="0" destOrd="0" parTransId="{22C60F60-A7C9-4857-BB7F-001514E1E530}" sibTransId="{2D52D61D-CC85-4379-BE36-182334B4E666}"/>
    <dgm:cxn modelId="{8679DB7D-B3A2-4AFA-8874-F66DEE007E33}" type="presOf" srcId="{04542A02-73B5-45A2-85AC-4FDBEC479BD2}" destId="{08A359A2-E241-411D-A48A-35AEB9E490FF}" srcOrd="0" destOrd="0" presId="urn:microsoft.com/office/officeart/2005/8/layout/vList5"/>
    <dgm:cxn modelId="{53EB168F-E182-46D9-9D80-D96E085395FB}" srcId="{88E3A7E2-5C72-4C9F-BEAD-FE3E56F5277B}" destId="{A18CE05E-ECA1-4F82-8D80-B87407DB4852}" srcOrd="0" destOrd="0" parTransId="{E41A082F-6A5A-49B6-8A2D-0EC9D0FC7C2F}" sibTransId="{59A082EF-6A0F-48B8-AB82-C812DF9D4698}"/>
    <dgm:cxn modelId="{EDB5ED91-77F6-4373-980F-C1AFA198D8D0}" srcId="{B7D2A5B1-0413-4DD7-A017-3C1AFAC033B6}" destId="{58DFEB06-8A36-44B9-ADBA-83BDAEC8BCD6}" srcOrd="1" destOrd="0" parTransId="{833419C8-E06C-44C7-B791-27702FEB149B}" sibTransId="{B2A32601-7BD3-45A1-9091-BE42978B1719}"/>
    <dgm:cxn modelId="{6987FC9F-132A-4CAE-A940-EA9B9E1A887B}" type="presOf" srcId="{30F25598-83DE-47D5-8AE4-6EF7DA3334BF}" destId="{08A359A2-E241-411D-A48A-35AEB9E490FF}" srcOrd="0" destOrd="1" presId="urn:microsoft.com/office/officeart/2005/8/layout/vList5"/>
    <dgm:cxn modelId="{ED64D1AA-35F6-4DB9-B2E8-1F2E6DD7F179}" srcId="{A18CE05E-ECA1-4F82-8D80-B87407DB4852}" destId="{04542A02-73B5-45A2-85AC-4FDBEC479BD2}" srcOrd="0" destOrd="0" parTransId="{B0A6824C-5EF0-4FB8-941F-3D4D4FA7C561}" sibTransId="{7A95E48A-85C8-4007-8076-2E5BD96E8072}"/>
    <dgm:cxn modelId="{AE7FF9B0-9A79-4523-9929-702CC224EF1C}" srcId="{A18CE05E-ECA1-4F82-8D80-B87407DB4852}" destId="{30F25598-83DE-47D5-8AE4-6EF7DA3334BF}" srcOrd="1" destOrd="0" parTransId="{E5E70946-631B-4A7E-9AC0-B362C0A5C9A3}" sibTransId="{4DACF493-4437-4370-A7A8-C690399DADD3}"/>
    <dgm:cxn modelId="{6D591BB7-48B2-494E-A8BC-E2AE360ADD37}" type="presOf" srcId="{B7D2A5B1-0413-4DD7-A017-3C1AFAC033B6}" destId="{087FF08E-8AD9-4A33-A9CC-1255234B1599}" srcOrd="0" destOrd="0" presId="urn:microsoft.com/office/officeart/2005/8/layout/vList5"/>
    <dgm:cxn modelId="{5C1F25CC-9B92-4D9E-A3E1-0C237C4EED41}" srcId="{88E3A7E2-5C72-4C9F-BEAD-FE3E56F5277B}" destId="{B7D2A5B1-0413-4DD7-A017-3C1AFAC033B6}" srcOrd="1" destOrd="0" parTransId="{8E69E2DF-E88E-4962-9190-5EE68121ADF5}" sibTransId="{31B355DE-E2B5-4688-BDAC-9E138EE73943}"/>
    <dgm:cxn modelId="{EF5086DB-0673-4F34-9476-04834577439E}" type="presOf" srcId="{91D9424B-A019-4873-958A-5D32D143B596}" destId="{939F3877-DBBE-497C-BCF0-90B4CC8689A3}" srcOrd="0" destOrd="0" presId="urn:microsoft.com/office/officeart/2005/8/layout/vList5"/>
    <dgm:cxn modelId="{F9F15260-3FBF-4C0C-BBD4-A7619C40D03F}" type="presParOf" srcId="{E6769A52-40A2-479D-A04F-B5E3767D059E}" destId="{679EDE99-A2CB-416C-9F15-3A8BF08CA3B7}" srcOrd="0" destOrd="0" presId="urn:microsoft.com/office/officeart/2005/8/layout/vList5"/>
    <dgm:cxn modelId="{BD19D119-19C4-49AF-A9C6-2656FC3000BA}" type="presParOf" srcId="{679EDE99-A2CB-416C-9F15-3A8BF08CA3B7}" destId="{E70139A4-CCFE-41DE-BCCB-B753DFBEEA15}" srcOrd="0" destOrd="0" presId="urn:microsoft.com/office/officeart/2005/8/layout/vList5"/>
    <dgm:cxn modelId="{CCF8D337-0866-4E2D-84C5-EC6CC48B04B1}" type="presParOf" srcId="{679EDE99-A2CB-416C-9F15-3A8BF08CA3B7}" destId="{08A359A2-E241-411D-A48A-35AEB9E490FF}" srcOrd="1" destOrd="0" presId="urn:microsoft.com/office/officeart/2005/8/layout/vList5"/>
    <dgm:cxn modelId="{6D772A1F-0E04-47FC-80CF-93E610E70FD2}" type="presParOf" srcId="{E6769A52-40A2-479D-A04F-B5E3767D059E}" destId="{9DCE4F4D-36C8-4CE9-B49A-1DBC5B1177FF}" srcOrd="1" destOrd="0" presId="urn:microsoft.com/office/officeart/2005/8/layout/vList5"/>
    <dgm:cxn modelId="{EBD1590F-3DF2-411E-B9D9-71364E38A57A}" type="presParOf" srcId="{E6769A52-40A2-479D-A04F-B5E3767D059E}" destId="{9BB01C49-A86B-447F-8FE2-2614913D463B}" srcOrd="2" destOrd="0" presId="urn:microsoft.com/office/officeart/2005/8/layout/vList5"/>
    <dgm:cxn modelId="{AB29ECD9-4585-4323-8F96-47F6E560F6D0}" type="presParOf" srcId="{9BB01C49-A86B-447F-8FE2-2614913D463B}" destId="{087FF08E-8AD9-4A33-A9CC-1255234B1599}" srcOrd="0" destOrd="0" presId="urn:microsoft.com/office/officeart/2005/8/layout/vList5"/>
    <dgm:cxn modelId="{40732DC6-48A1-4F5E-AC9A-D12F5F988599}" type="presParOf" srcId="{9BB01C49-A86B-447F-8FE2-2614913D463B}" destId="{939F3877-DBBE-497C-BCF0-90B4CC8689A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494C1F-CE17-4F49-92DE-57F2D0C4A8AC}"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210154BA-3009-4286-93F5-702EB42361F2}">
      <dgm:prSet/>
      <dgm:spPr/>
      <dgm:t>
        <a:bodyPr/>
        <a:lstStyle/>
        <a:p>
          <a:r>
            <a:rPr lang="en-US" b="1"/>
            <a:t>Challenges with Diverse Datasets:</a:t>
          </a:r>
          <a:endParaRPr lang="en-US"/>
        </a:p>
      </dgm:t>
    </dgm:pt>
    <dgm:pt modelId="{2DF392AE-4045-41EA-B325-0893E76830F0}" type="parTrans" cxnId="{66F18CB4-D62A-452A-95C1-3BFBF35FB5D7}">
      <dgm:prSet/>
      <dgm:spPr/>
      <dgm:t>
        <a:bodyPr/>
        <a:lstStyle/>
        <a:p>
          <a:endParaRPr lang="en-US"/>
        </a:p>
      </dgm:t>
    </dgm:pt>
    <dgm:pt modelId="{8AA2BA26-9D89-4A56-8855-F3C02653BABF}" type="sibTrans" cxnId="{66F18CB4-D62A-452A-95C1-3BFBF35FB5D7}">
      <dgm:prSet/>
      <dgm:spPr/>
      <dgm:t>
        <a:bodyPr/>
        <a:lstStyle/>
        <a:p>
          <a:endParaRPr lang="en-US"/>
        </a:p>
      </dgm:t>
    </dgm:pt>
    <dgm:pt modelId="{0F741623-6993-45B8-8560-78DE20DD7763}">
      <dgm:prSet/>
      <dgm:spPr/>
      <dgm:t>
        <a:bodyPr/>
        <a:lstStyle/>
        <a:p>
          <a:pPr>
            <a:buFont typeface="Arial" panose="020B0604020202020204" pitchFamily="34" charset="0"/>
            <a:buChar char="•"/>
          </a:pPr>
          <a:r>
            <a:rPr lang="en-US" dirty="0"/>
            <a:t>The model may encounter difficulties when working with highly diverse datasets, where the range of features varies significantly.</a:t>
          </a:r>
        </a:p>
      </dgm:t>
    </dgm:pt>
    <dgm:pt modelId="{7BC09421-F5BF-496C-8611-E23D9F699983}" type="parTrans" cxnId="{384D554B-FC37-46FC-920E-BC6B340214DE}">
      <dgm:prSet/>
      <dgm:spPr/>
      <dgm:t>
        <a:bodyPr/>
        <a:lstStyle/>
        <a:p>
          <a:endParaRPr lang="en-US"/>
        </a:p>
      </dgm:t>
    </dgm:pt>
    <dgm:pt modelId="{755C0CE0-972D-4080-8110-5279CFF0DF02}" type="sibTrans" cxnId="{384D554B-FC37-46FC-920E-BC6B340214DE}">
      <dgm:prSet/>
      <dgm:spPr/>
      <dgm:t>
        <a:bodyPr/>
        <a:lstStyle/>
        <a:p>
          <a:endParaRPr lang="en-US"/>
        </a:p>
      </dgm:t>
    </dgm:pt>
    <dgm:pt modelId="{625F4DAF-5C4B-4D9C-ADF8-C6E3FB02E267}">
      <dgm:prSet/>
      <dgm:spPr/>
      <dgm:t>
        <a:bodyPr/>
        <a:lstStyle/>
        <a:p>
          <a:pPr>
            <a:buFont typeface="Arial" panose="020B0604020202020204" pitchFamily="34" charset="0"/>
            <a:buChar char="•"/>
          </a:pPr>
          <a:r>
            <a:rPr lang="en-US" dirty="0"/>
            <a:t>This diversity can complicate the encoding process, making it harder to accurately capture and represent the unique characteristics of different images.</a:t>
          </a:r>
        </a:p>
      </dgm:t>
    </dgm:pt>
    <dgm:pt modelId="{ECECA67A-627F-48C1-9AB5-3F2B46B45FAE}" type="parTrans" cxnId="{FEE173DF-EA5A-4A92-9458-9ED5FAEC6CEA}">
      <dgm:prSet/>
      <dgm:spPr/>
      <dgm:t>
        <a:bodyPr/>
        <a:lstStyle/>
        <a:p>
          <a:endParaRPr lang="en-US"/>
        </a:p>
      </dgm:t>
    </dgm:pt>
    <dgm:pt modelId="{B273C54E-7E44-4021-9382-583CA2B97593}" type="sibTrans" cxnId="{FEE173DF-EA5A-4A92-9458-9ED5FAEC6CEA}">
      <dgm:prSet/>
      <dgm:spPr/>
      <dgm:t>
        <a:bodyPr/>
        <a:lstStyle/>
        <a:p>
          <a:endParaRPr lang="en-US"/>
        </a:p>
      </dgm:t>
    </dgm:pt>
    <dgm:pt modelId="{0513C241-2C48-40AF-B026-706FE273889D}">
      <dgm:prSet/>
      <dgm:spPr/>
      <dgm:t>
        <a:bodyPr/>
        <a:lstStyle/>
        <a:p>
          <a:pPr>
            <a:buFont typeface="Arial" panose="020B0604020202020204" pitchFamily="34" charset="0"/>
            <a:buChar char="•"/>
          </a:pPr>
          <a:r>
            <a:rPr lang="en-US" dirty="0"/>
            <a:t>As a result, clustering similar images may become less effective, potentially leading to inaccurate groupings.</a:t>
          </a:r>
        </a:p>
      </dgm:t>
    </dgm:pt>
    <dgm:pt modelId="{7099BAB6-6705-4DE9-ABA8-5837C5A42062}" type="parTrans" cxnId="{095A8FB7-14EA-4D31-AAC3-78BDAD47CA2A}">
      <dgm:prSet/>
      <dgm:spPr/>
      <dgm:t>
        <a:bodyPr/>
        <a:lstStyle/>
        <a:p>
          <a:endParaRPr lang="en-US"/>
        </a:p>
      </dgm:t>
    </dgm:pt>
    <dgm:pt modelId="{302EA7F3-D2C0-4952-B728-B4894706E33C}" type="sibTrans" cxnId="{095A8FB7-14EA-4D31-AAC3-78BDAD47CA2A}">
      <dgm:prSet/>
      <dgm:spPr/>
      <dgm:t>
        <a:bodyPr/>
        <a:lstStyle/>
        <a:p>
          <a:endParaRPr lang="en-US"/>
        </a:p>
      </dgm:t>
    </dgm:pt>
    <dgm:pt modelId="{D8D21A33-90CD-4D13-92BB-94A11C685B3F}">
      <dgm:prSet/>
      <dgm:spPr/>
      <dgm:t>
        <a:bodyPr/>
        <a:lstStyle/>
        <a:p>
          <a:r>
            <a:rPr lang="en-US" b="1" dirty="0"/>
            <a:t>Computational Requirements:</a:t>
          </a:r>
          <a:endParaRPr lang="en-US" dirty="0"/>
        </a:p>
      </dgm:t>
    </dgm:pt>
    <dgm:pt modelId="{95655D7B-BF6D-47F1-9E83-88542EA3D9FF}" type="parTrans" cxnId="{6DD1D2ED-8FE3-4088-8AFD-0AFC6B99CB3C}">
      <dgm:prSet/>
      <dgm:spPr/>
      <dgm:t>
        <a:bodyPr/>
        <a:lstStyle/>
        <a:p>
          <a:endParaRPr lang="en-US"/>
        </a:p>
      </dgm:t>
    </dgm:pt>
    <dgm:pt modelId="{6840219F-742F-4261-9B55-C0A9DB0B9164}" type="sibTrans" cxnId="{6DD1D2ED-8FE3-4088-8AFD-0AFC6B99CB3C}">
      <dgm:prSet/>
      <dgm:spPr/>
      <dgm:t>
        <a:bodyPr/>
        <a:lstStyle/>
        <a:p>
          <a:endParaRPr lang="en-US"/>
        </a:p>
      </dgm:t>
    </dgm:pt>
    <dgm:pt modelId="{8AFFF9C5-9FA8-43EB-AD7A-77F3501DEAF1}">
      <dgm:prSet/>
      <dgm:spPr/>
      <dgm:t>
        <a:bodyPr/>
        <a:lstStyle/>
        <a:p>
          <a:pPr>
            <a:buFont typeface="Arial" panose="020B0604020202020204" pitchFamily="34" charset="0"/>
            <a:buChar char="•"/>
          </a:pPr>
          <a:r>
            <a:rPr lang="en-US" dirty="0"/>
            <a:t>Processing larger datasets can impose substantial computational demands on the model.</a:t>
          </a:r>
        </a:p>
      </dgm:t>
    </dgm:pt>
    <dgm:pt modelId="{F3CC1759-210B-4BAB-868A-2852523D881E}" type="parTrans" cxnId="{04D22167-CACE-45FA-8FDF-BF225FCBFCCB}">
      <dgm:prSet/>
      <dgm:spPr/>
      <dgm:t>
        <a:bodyPr/>
        <a:lstStyle/>
        <a:p>
          <a:endParaRPr lang="en-US"/>
        </a:p>
      </dgm:t>
    </dgm:pt>
    <dgm:pt modelId="{51560F99-3C42-48C7-8D56-201D727FB5EF}" type="sibTrans" cxnId="{04D22167-CACE-45FA-8FDF-BF225FCBFCCB}">
      <dgm:prSet/>
      <dgm:spPr/>
      <dgm:t>
        <a:bodyPr/>
        <a:lstStyle/>
        <a:p>
          <a:endParaRPr lang="en-US"/>
        </a:p>
      </dgm:t>
    </dgm:pt>
    <dgm:pt modelId="{F48A002C-0058-47F6-8096-9428C7EFB6EB}">
      <dgm:prSet/>
      <dgm:spPr/>
      <dgm:t>
        <a:bodyPr/>
        <a:lstStyle/>
        <a:p>
          <a:pPr>
            <a:buFont typeface="Arial" panose="020B0604020202020204" pitchFamily="34" charset="0"/>
            <a:buChar char="•"/>
          </a:pPr>
          <a:r>
            <a:rPr lang="en-US" dirty="0"/>
            <a:t>High resource consumption may limit the model's scalability, making it challenging to apply in real-world scenarios where efficiency is crucial.</a:t>
          </a:r>
        </a:p>
      </dgm:t>
    </dgm:pt>
    <dgm:pt modelId="{6EB2A72B-A4A6-4FBF-BBEB-55EE7ECD27BE}" type="parTrans" cxnId="{C30623AD-6712-4A9C-9B59-3F24911AF47D}">
      <dgm:prSet/>
      <dgm:spPr/>
      <dgm:t>
        <a:bodyPr/>
        <a:lstStyle/>
        <a:p>
          <a:endParaRPr lang="en-US"/>
        </a:p>
      </dgm:t>
    </dgm:pt>
    <dgm:pt modelId="{902BF338-1600-4CE4-B33A-D9558A181097}" type="sibTrans" cxnId="{C30623AD-6712-4A9C-9B59-3F24911AF47D}">
      <dgm:prSet/>
      <dgm:spPr/>
      <dgm:t>
        <a:bodyPr/>
        <a:lstStyle/>
        <a:p>
          <a:endParaRPr lang="en-US"/>
        </a:p>
      </dgm:t>
    </dgm:pt>
    <dgm:pt modelId="{D2BAD6DE-C3E0-4AF0-86E2-6B002E98CCDF}">
      <dgm:prSet/>
      <dgm:spPr/>
      <dgm:t>
        <a:bodyPr/>
        <a:lstStyle/>
        <a:p>
          <a:pPr>
            <a:buFont typeface="Arial" panose="020B0604020202020204" pitchFamily="34" charset="0"/>
            <a:buChar char="•"/>
          </a:pPr>
          <a:r>
            <a:rPr lang="en-US" dirty="0"/>
            <a:t>This limitation could affect the model's usability in applications that require rapid processing or real-time analysis of large volumes of image data.</a:t>
          </a:r>
        </a:p>
      </dgm:t>
    </dgm:pt>
    <dgm:pt modelId="{762E2112-17D1-4180-BFA8-7C37CC7051BF}" type="parTrans" cxnId="{D0C280BF-E91D-4459-ABC3-460F10792F11}">
      <dgm:prSet/>
      <dgm:spPr/>
      <dgm:t>
        <a:bodyPr/>
        <a:lstStyle/>
        <a:p>
          <a:endParaRPr lang="en-US"/>
        </a:p>
      </dgm:t>
    </dgm:pt>
    <dgm:pt modelId="{C16A01D8-FF91-425B-A908-DFD620AF78C2}" type="sibTrans" cxnId="{D0C280BF-E91D-4459-ABC3-460F10792F11}">
      <dgm:prSet/>
      <dgm:spPr/>
      <dgm:t>
        <a:bodyPr/>
        <a:lstStyle/>
        <a:p>
          <a:endParaRPr lang="en-US"/>
        </a:p>
      </dgm:t>
    </dgm:pt>
    <dgm:pt modelId="{E82AA9B9-E682-437D-A8E4-A38790B68A89}" type="pres">
      <dgm:prSet presAssocID="{20494C1F-CE17-4F49-92DE-57F2D0C4A8AC}" presName="linear" presStyleCnt="0">
        <dgm:presLayoutVars>
          <dgm:animLvl val="lvl"/>
          <dgm:resizeHandles val="exact"/>
        </dgm:presLayoutVars>
      </dgm:prSet>
      <dgm:spPr/>
    </dgm:pt>
    <dgm:pt modelId="{843FFD00-FA4B-4092-AD23-2BEDE95D1189}" type="pres">
      <dgm:prSet presAssocID="{210154BA-3009-4286-93F5-702EB42361F2}" presName="parentText" presStyleLbl="node1" presStyleIdx="0" presStyleCnt="2" custLinFactNeighborX="165" custLinFactNeighborY="-9650">
        <dgm:presLayoutVars>
          <dgm:chMax val="0"/>
          <dgm:bulletEnabled val="1"/>
        </dgm:presLayoutVars>
      </dgm:prSet>
      <dgm:spPr/>
    </dgm:pt>
    <dgm:pt modelId="{5D0AABD5-4395-4FB6-A213-24BF3BBBEA1E}" type="pres">
      <dgm:prSet presAssocID="{210154BA-3009-4286-93F5-702EB42361F2}" presName="childText" presStyleLbl="revTx" presStyleIdx="0" presStyleCnt="2" custLinFactNeighborY="-16575">
        <dgm:presLayoutVars>
          <dgm:bulletEnabled val="1"/>
        </dgm:presLayoutVars>
      </dgm:prSet>
      <dgm:spPr/>
    </dgm:pt>
    <dgm:pt modelId="{82BF7C91-DD5B-41EE-B0CA-570E8C82057A}" type="pres">
      <dgm:prSet presAssocID="{D8D21A33-90CD-4D13-92BB-94A11C685B3F}" presName="parentText" presStyleLbl="node1" presStyleIdx="1" presStyleCnt="2">
        <dgm:presLayoutVars>
          <dgm:chMax val="0"/>
          <dgm:bulletEnabled val="1"/>
        </dgm:presLayoutVars>
      </dgm:prSet>
      <dgm:spPr/>
    </dgm:pt>
    <dgm:pt modelId="{437A2998-8398-4053-961B-6D90BBED8C3D}" type="pres">
      <dgm:prSet presAssocID="{D8D21A33-90CD-4D13-92BB-94A11C685B3F}" presName="childText" presStyleLbl="revTx" presStyleIdx="1" presStyleCnt="2" custLinFactNeighborY="18284">
        <dgm:presLayoutVars>
          <dgm:bulletEnabled val="1"/>
        </dgm:presLayoutVars>
      </dgm:prSet>
      <dgm:spPr/>
    </dgm:pt>
  </dgm:ptLst>
  <dgm:cxnLst>
    <dgm:cxn modelId="{75ED6204-8279-4BCC-B9EF-31D044D4B9B0}" type="presOf" srcId="{D8D21A33-90CD-4D13-92BB-94A11C685B3F}" destId="{82BF7C91-DD5B-41EE-B0CA-570E8C82057A}" srcOrd="0" destOrd="0" presId="urn:microsoft.com/office/officeart/2005/8/layout/vList2"/>
    <dgm:cxn modelId="{B78DEA30-22D8-4775-A27D-0E0850487CB1}" type="presOf" srcId="{0513C241-2C48-40AF-B026-706FE273889D}" destId="{5D0AABD5-4395-4FB6-A213-24BF3BBBEA1E}" srcOrd="0" destOrd="2" presId="urn:microsoft.com/office/officeart/2005/8/layout/vList2"/>
    <dgm:cxn modelId="{DDF44A41-A76D-4433-A16B-E5F22E3605E5}" type="presOf" srcId="{0F741623-6993-45B8-8560-78DE20DD7763}" destId="{5D0AABD5-4395-4FB6-A213-24BF3BBBEA1E}" srcOrd="0" destOrd="0" presId="urn:microsoft.com/office/officeart/2005/8/layout/vList2"/>
    <dgm:cxn modelId="{04D22167-CACE-45FA-8FDF-BF225FCBFCCB}" srcId="{D8D21A33-90CD-4D13-92BB-94A11C685B3F}" destId="{8AFFF9C5-9FA8-43EB-AD7A-77F3501DEAF1}" srcOrd="0" destOrd="0" parTransId="{F3CC1759-210B-4BAB-868A-2852523D881E}" sibTransId="{51560F99-3C42-48C7-8D56-201D727FB5EF}"/>
    <dgm:cxn modelId="{13A1F849-3160-41DF-A4D8-B311B22B5FEB}" type="presOf" srcId="{8AFFF9C5-9FA8-43EB-AD7A-77F3501DEAF1}" destId="{437A2998-8398-4053-961B-6D90BBED8C3D}" srcOrd="0" destOrd="0" presId="urn:microsoft.com/office/officeart/2005/8/layout/vList2"/>
    <dgm:cxn modelId="{384D554B-FC37-46FC-920E-BC6B340214DE}" srcId="{210154BA-3009-4286-93F5-702EB42361F2}" destId="{0F741623-6993-45B8-8560-78DE20DD7763}" srcOrd="0" destOrd="0" parTransId="{7BC09421-F5BF-496C-8611-E23D9F699983}" sibTransId="{755C0CE0-972D-4080-8110-5279CFF0DF02}"/>
    <dgm:cxn modelId="{EDC00279-5A2C-4A77-8464-F2A65AD7C10C}" type="presOf" srcId="{625F4DAF-5C4B-4D9C-ADF8-C6E3FB02E267}" destId="{5D0AABD5-4395-4FB6-A213-24BF3BBBEA1E}" srcOrd="0" destOrd="1" presId="urn:microsoft.com/office/officeart/2005/8/layout/vList2"/>
    <dgm:cxn modelId="{83FF04A1-71EF-4F24-A79B-D02A9D943E25}" type="presOf" srcId="{210154BA-3009-4286-93F5-702EB42361F2}" destId="{843FFD00-FA4B-4092-AD23-2BEDE95D1189}" srcOrd="0" destOrd="0" presId="urn:microsoft.com/office/officeart/2005/8/layout/vList2"/>
    <dgm:cxn modelId="{C30623AD-6712-4A9C-9B59-3F24911AF47D}" srcId="{D8D21A33-90CD-4D13-92BB-94A11C685B3F}" destId="{F48A002C-0058-47F6-8096-9428C7EFB6EB}" srcOrd="1" destOrd="0" parTransId="{6EB2A72B-A4A6-4FBF-BBEB-55EE7ECD27BE}" sibTransId="{902BF338-1600-4CE4-B33A-D9558A181097}"/>
    <dgm:cxn modelId="{66F18CB4-D62A-452A-95C1-3BFBF35FB5D7}" srcId="{20494C1F-CE17-4F49-92DE-57F2D0C4A8AC}" destId="{210154BA-3009-4286-93F5-702EB42361F2}" srcOrd="0" destOrd="0" parTransId="{2DF392AE-4045-41EA-B325-0893E76830F0}" sibTransId="{8AA2BA26-9D89-4A56-8855-F3C02653BABF}"/>
    <dgm:cxn modelId="{095A8FB7-14EA-4D31-AAC3-78BDAD47CA2A}" srcId="{210154BA-3009-4286-93F5-702EB42361F2}" destId="{0513C241-2C48-40AF-B026-706FE273889D}" srcOrd="2" destOrd="0" parTransId="{7099BAB6-6705-4DE9-ABA8-5837C5A42062}" sibTransId="{302EA7F3-D2C0-4952-B728-B4894706E33C}"/>
    <dgm:cxn modelId="{D0C280BF-E91D-4459-ABC3-460F10792F11}" srcId="{D8D21A33-90CD-4D13-92BB-94A11C685B3F}" destId="{D2BAD6DE-C3E0-4AF0-86E2-6B002E98CCDF}" srcOrd="2" destOrd="0" parTransId="{762E2112-17D1-4180-BFA8-7C37CC7051BF}" sibTransId="{C16A01D8-FF91-425B-A908-DFD620AF78C2}"/>
    <dgm:cxn modelId="{82B5D5C5-F5AD-4695-8B6C-421BA1003CE8}" type="presOf" srcId="{D2BAD6DE-C3E0-4AF0-86E2-6B002E98CCDF}" destId="{437A2998-8398-4053-961B-6D90BBED8C3D}" srcOrd="0" destOrd="2" presId="urn:microsoft.com/office/officeart/2005/8/layout/vList2"/>
    <dgm:cxn modelId="{C361DFD7-8FE7-414D-B5B2-D61F3312EEE6}" type="presOf" srcId="{F48A002C-0058-47F6-8096-9428C7EFB6EB}" destId="{437A2998-8398-4053-961B-6D90BBED8C3D}" srcOrd="0" destOrd="1" presId="urn:microsoft.com/office/officeart/2005/8/layout/vList2"/>
    <dgm:cxn modelId="{FEE173DF-EA5A-4A92-9458-9ED5FAEC6CEA}" srcId="{210154BA-3009-4286-93F5-702EB42361F2}" destId="{625F4DAF-5C4B-4D9C-ADF8-C6E3FB02E267}" srcOrd="1" destOrd="0" parTransId="{ECECA67A-627F-48C1-9AB5-3F2B46B45FAE}" sibTransId="{B273C54E-7E44-4021-9382-583CA2B97593}"/>
    <dgm:cxn modelId="{6DD1D2ED-8FE3-4088-8AFD-0AFC6B99CB3C}" srcId="{20494C1F-CE17-4F49-92DE-57F2D0C4A8AC}" destId="{D8D21A33-90CD-4D13-92BB-94A11C685B3F}" srcOrd="1" destOrd="0" parTransId="{95655D7B-BF6D-47F1-9E83-88542EA3D9FF}" sibTransId="{6840219F-742F-4261-9B55-C0A9DB0B9164}"/>
    <dgm:cxn modelId="{93F765FA-C56F-45F4-9915-3E09D3FF9588}" type="presOf" srcId="{20494C1F-CE17-4F49-92DE-57F2D0C4A8AC}" destId="{E82AA9B9-E682-437D-A8E4-A38790B68A89}" srcOrd="0" destOrd="0" presId="urn:microsoft.com/office/officeart/2005/8/layout/vList2"/>
    <dgm:cxn modelId="{A1C55396-445A-4C13-B8C1-D87275853030}" type="presParOf" srcId="{E82AA9B9-E682-437D-A8E4-A38790B68A89}" destId="{843FFD00-FA4B-4092-AD23-2BEDE95D1189}" srcOrd="0" destOrd="0" presId="urn:microsoft.com/office/officeart/2005/8/layout/vList2"/>
    <dgm:cxn modelId="{7D90EC69-799A-482B-A67B-2C3139FB9CD2}" type="presParOf" srcId="{E82AA9B9-E682-437D-A8E4-A38790B68A89}" destId="{5D0AABD5-4395-4FB6-A213-24BF3BBBEA1E}" srcOrd="1" destOrd="0" presId="urn:microsoft.com/office/officeart/2005/8/layout/vList2"/>
    <dgm:cxn modelId="{304A6C53-6DF6-4CC1-8C5B-6D5CAC89E4F9}" type="presParOf" srcId="{E82AA9B9-E682-437D-A8E4-A38790B68A89}" destId="{82BF7C91-DD5B-41EE-B0CA-570E8C82057A}" srcOrd="2" destOrd="0" presId="urn:microsoft.com/office/officeart/2005/8/layout/vList2"/>
    <dgm:cxn modelId="{0D7FEE47-5A40-489C-97BC-1512BA16142E}" type="presParOf" srcId="{E82AA9B9-E682-437D-A8E4-A38790B68A89}" destId="{437A2998-8398-4053-961B-6D90BBED8C3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FBAE1-0F9B-4614-AF77-557840D01091}">
      <dsp:nvSpPr>
        <dsp:cNvPr id="0" name=""/>
        <dsp:cNvSpPr/>
      </dsp:nvSpPr>
      <dsp:spPr>
        <a:xfrm>
          <a:off x="0" y="0"/>
          <a:ext cx="7528560" cy="10163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AI has demonstrated efficient classification results in many domains. Inspiring us to question whether a </a:t>
          </a:r>
          <a:r>
            <a:rPr lang="en-US" sz="1700" b="1" kern="1200"/>
            <a:t>neural network-based approach</a:t>
          </a:r>
          <a:r>
            <a:rPr lang="en-US" sz="1700" kern="1200"/>
            <a:t> could enhance both the </a:t>
          </a:r>
          <a:r>
            <a:rPr lang="en-US" sz="1700" b="1" kern="1200"/>
            <a:t>accuracy and speed </a:t>
          </a:r>
          <a:r>
            <a:rPr lang="en-US" sz="1700" kern="1200"/>
            <a:t>of image classification.</a:t>
          </a:r>
        </a:p>
      </dsp:txBody>
      <dsp:txXfrm>
        <a:off x="29768" y="29768"/>
        <a:ext cx="6345938" cy="956831"/>
      </dsp:txXfrm>
    </dsp:sp>
    <dsp:sp modelId="{195168F0-8749-4F9D-B2BC-55487C9C3FB4}">
      <dsp:nvSpPr>
        <dsp:cNvPr id="0" name=""/>
        <dsp:cNvSpPr/>
      </dsp:nvSpPr>
      <dsp:spPr>
        <a:xfrm>
          <a:off x="630516" y="1201161"/>
          <a:ext cx="7528560" cy="10163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 propose an </a:t>
          </a:r>
          <a:r>
            <a:rPr lang="en-US" sz="1700" b="1" kern="1200" dirty="0"/>
            <a:t>encoder-decoder</a:t>
          </a:r>
          <a:r>
            <a:rPr lang="en-US" sz="1700" kern="1200" dirty="0"/>
            <a:t> structure that employs </a:t>
          </a:r>
          <a:r>
            <a:rPr lang="en-US" sz="1700" b="1" kern="1200" dirty="0"/>
            <a:t>convolutional layers </a:t>
          </a:r>
          <a:r>
            <a:rPr lang="en-US" sz="1700" kern="1200" dirty="0"/>
            <a:t>and pooling operations.</a:t>
          </a:r>
        </a:p>
      </dsp:txBody>
      <dsp:txXfrm>
        <a:off x="660284" y="1230929"/>
        <a:ext cx="6177868" cy="956831"/>
      </dsp:txXfrm>
    </dsp:sp>
    <dsp:sp modelId="{7FED4F91-840B-41A5-9D36-C6E22A938243}">
      <dsp:nvSpPr>
        <dsp:cNvPr id="0" name=""/>
        <dsp:cNvSpPr/>
      </dsp:nvSpPr>
      <dsp:spPr>
        <a:xfrm>
          <a:off x="1251623" y="2402322"/>
          <a:ext cx="7528560" cy="10163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By focusing on keeping the </a:t>
          </a:r>
          <a:r>
            <a:rPr lang="en-US" sz="1700" b="1" kern="1200"/>
            <a:t>meaning of the images</a:t>
          </a:r>
          <a:r>
            <a:rPr lang="en-US" sz="1700" kern="1200"/>
            <a:t>, we aim to improve tasks like image retrieval and similarity searches. </a:t>
          </a:r>
        </a:p>
      </dsp:txBody>
      <dsp:txXfrm>
        <a:off x="1281391" y="2432090"/>
        <a:ext cx="6187279" cy="956831"/>
      </dsp:txXfrm>
    </dsp:sp>
    <dsp:sp modelId="{02F9B334-2AF6-4B69-B15E-F932CF7A126D}">
      <dsp:nvSpPr>
        <dsp:cNvPr id="0" name=""/>
        <dsp:cNvSpPr/>
      </dsp:nvSpPr>
      <dsp:spPr>
        <a:xfrm>
          <a:off x="1882140" y="3603483"/>
          <a:ext cx="7528560" cy="10163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Our approach should also be </a:t>
          </a:r>
          <a:r>
            <a:rPr lang="en-US" sz="1700" b="1" kern="1200"/>
            <a:t>faster</a:t>
          </a:r>
          <a:r>
            <a:rPr lang="en-US" sz="1700" kern="1200"/>
            <a:t> and provide </a:t>
          </a:r>
          <a:r>
            <a:rPr lang="en-US" sz="1700" b="1" kern="1200"/>
            <a:t>clearer insights </a:t>
          </a:r>
          <a:r>
            <a:rPr lang="en-US" sz="1700" kern="1200"/>
            <a:t>into how different images relate to each other.</a:t>
          </a:r>
        </a:p>
      </dsp:txBody>
      <dsp:txXfrm>
        <a:off x="1911908" y="3633251"/>
        <a:ext cx="6177868" cy="956831"/>
      </dsp:txXfrm>
    </dsp:sp>
    <dsp:sp modelId="{F28FFA75-5002-4D38-9710-9250D1AC8650}">
      <dsp:nvSpPr>
        <dsp:cNvPr id="0" name=""/>
        <dsp:cNvSpPr/>
      </dsp:nvSpPr>
      <dsp:spPr>
        <a:xfrm>
          <a:off x="6867921" y="778444"/>
          <a:ext cx="660638" cy="660638"/>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016565" y="778444"/>
        <a:ext cx="363350" cy="497130"/>
      </dsp:txXfrm>
    </dsp:sp>
    <dsp:sp modelId="{4A9B67A6-1C5E-4D9C-A8D0-B20014FD26AA}">
      <dsp:nvSpPr>
        <dsp:cNvPr id="0" name=""/>
        <dsp:cNvSpPr/>
      </dsp:nvSpPr>
      <dsp:spPr>
        <a:xfrm>
          <a:off x="7498438" y="1979606"/>
          <a:ext cx="660638" cy="660638"/>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647082" y="1979606"/>
        <a:ext cx="363350" cy="497130"/>
      </dsp:txXfrm>
    </dsp:sp>
    <dsp:sp modelId="{B3381955-1282-4BEB-B1E1-64DA17D5419C}">
      <dsp:nvSpPr>
        <dsp:cNvPr id="0" name=""/>
        <dsp:cNvSpPr/>
      </dsp:nvSpPr>
      <dsp:spPr>
        <a:xfrm>
          <a:off x="8119544" y="3180767"/>
          <a:ext cx="660638" cy="660638"/>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268188" y="3180767"/>
        <a:ext cx="363350" cy="497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CE3DF-427C-410C-A3E8-54C0580ADEF4}">
      <dsp:nvSpPr>
        <dsp:cNvPr id="0" name=""/>
        <dsp:cNvSpPr/>
      </dsp:nvSpPr>
      <dsp:spPr>
        <a:xfrm>
          <a:off x="0" y="360227"/>
          <a:ext cx="10515600" cy="11670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CNNs are widely used for image classification tasks because they can </a:t>
          </a:r>
          <a:r>
            <a:rPr lang="en-US" sz="1300" b="1" kern="1200"/>
            <a:t>automatically learn spatial hierarchies of features </a:t>
          </a:r>
          <a:r>
            <a:rPr lang="en-US" sz="1300" kern="1200"/>
            <a:t>from images. </a:t>
          </a:r>
        </a:p>
        <a:p>
          <a:pPr marL="114300" lvl="1" indent="-114300" algn="l" defTabSz="577850">
            <a:lnSpc>
              <a:spcPct val="90000"/>
            </a:lnSpc>
            <a:spcBef>
              <a:spcPct val="0"/>
            </a:spcBef>
            <a:spcAft>
              <a:spcPct val="15000"/>
            </a:spcAft>
            <a:buChar char="•"/>
          </a:pPr>
          <a:r>
            <a:rPr lang="en-US" sz="1300" kern="1200"/>
            <a:t>By using layers of convolutional filters, CNNs can detect patterns, textures, and objects at various levels of abstraction. </a:t>
          </a:r>
        </a:p>
        <a:p>
          <a:pPr marL="114300" lvl="1" indent="-114300" algn="l" defTabSz="577850">
            <a:lnSpc>
              <a:spcPct val="90000"/>
            </a:lnSpc>
            <a:spcBef>
              <a:spcPct val="0"/>
            </a:spcBef>
            <a:spcAft>
              <a:spcPct val="15000"/>
            </a:spcAft>
            <a:buChar char="•"/>
          </a:pPr>
          <a:r>
            <a:rPr lang="en-US" sz="1300" kern="1200"/>
            <a:t>Unfortunately, CNNs often require </a:t>
          </a:r>
          <a:r>
            <a:rPr lang="en-US" sz="1300" b="1" kern="1200"/>
            <a:t>large amounts of labeled data </a:t>
          </a:r>
          <a:r>
            <a:rPr lang="en-US" sz="1300" kern="1200"/>
            <a:t>for training and may struggle with generalization to unseen data.</a:t>
          </a:r>
        </a:p>
      </dsp:txBody>
      <dsp:txXfrm>
        <a:off x="0" y="360227"/>
        <a:ext cx="10515600" cy="1167075"/>
      </dsp:txXfrm>
    </dsp:sp>
    <dsp:sp modelId="{4D2E5FA7-078F-4EDB-A906-3C852D538AE1}">
      <dsp:nvSpPr>
        <dsp:cNvPr id="0" name=""/>
        <dsp:cNvSpPr/>
      </dsp:nvSpPr>
      <dsp:spPr>
        <a:xfrm>
          <a:off x="525780" y="168347"/>
          <a:ext cx="736092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b="1" kern="1200"/>
            <a:t>Convolutional Neural Networks (CNNs)</a:t>
          </a:r>
          <a:r>
            <a:rPr lang="en-US" sz="1300" kern="1200"/>
            <a:t>:</a:t>
          </a:r>
        </a:p>
      </dsp:txBody>
      <dsp:txXfrm>
        <a:off x="544514" y="187081"/>
        <a:ext cx="7323452" cy="346292"/>
      </dsp:txXfrm>
    </dsp:sp>
    <dsp:sp modelId="{A74BB166-8E9C-4AD4-BBFF-4E539B27895D}">
      <dsp:nvSpPr>
        <dsp:cNvPr id="0" name=""/>
        <dsp:cNvSpPr/>
      </dsp:nvSpPr>
      <dsp:spPr>
        <a:xfrm>
          <a:off x="0" y="1789383"/>
          <a:ext cx="10515600" cy="13513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Autoencoders are a type of neural network designed to </a:t>
          </a:r>
          <a:r>
            <a:rPr lang="en-US" sz="1300" b="1" kern="1200"/>
            <a:t>learn efficient representations of data </a:t>
          </a:r>
          <a:r>
            <a:rPr lang="en-US" sz="1300" kern="1200"/>
            <a:t>in an unsupervised manner. </a:t>
          </a:r>
        </a:p>
        <a:p>
          <a:pPr marL="114300" lvl="1" indent="-114300" algn="l" defTabSz="577850">
            <a:lnSpc>
              <a:spcPct val="90000"/>
            </a:lnSpc>
            <a:spcBef>
              <a:spcPct val="0"/>
            </a:spcBef>
            <a:spcAft>
              <a:spcPct val="15000"/>
            </a:spcAft>
            <a:buChar char="•"/>
          </a:pPr>
          <a:r>
            <a:rPr lang="en-US" sz="1300" kern="1200"/>
            <a:t>They consist of an encoder that compresses the input into a lower-dimensional space and a decoder that reconstructs the original input from this representation. </a:t>
          </a:r>
        </a:p>
        <a:p>
          <a:pPr marL="114300" lvl="1" indent="-114300" algn="l" defTabSz="577850">
            <a:lnSpc>
              <a:spcPct val="90000"/>
            </a:lnSpc>
            <a:spcBef>
              <a:spcPct val="0"/>
            </a:spcBef>
            <a:spcAft>
              <a:spcPct val="15000"/>
            </a:spcAft>
            <a:buChar char="•"/>
          </a:pPr>
          <a:r>
            <a:rPr lang="en-US" sz="1300" kern="1200"/>
            <a:t>While autoencoders can effectively capture underlying patterns in images, they often lack the ability to focus on </a:t>
          </a:r>
          <a:r>
            <a:rPr lang="en-US" sz="1300" b="1" kern="1200"/>
            <a:t>relevant semantic features</a:t>
          </a:r>
          <a:r>
            <a:rPr lang="en-US" sz="1300" kern="1200"/>
            <a:t> needed for specific tasks.</a:t>
          </a:r>
        </a:p>
      </dsp:txBody>
      <dsp:txXfrm>
        <a:off x="0" y="1789383"/>
        <a:ext cx="10515600" cy="1351350"/>
      </dsp:txXfrm>
    </dsp:sp>
    <dsp:sp modelId="{29B89A85-A830-41CA-9A0E-F4F1EA831302}">
      <dsp:nvSpPr>
        <dsp:cNvPr id="0" name=""/>
        <dsp:cNvSpPr/>
      </dsp:nvSpPr>
      <dsp:spPr>
        <a:xfrm>
          <a:off x="525780" y="1597503"/>
          <a:ext cx="736092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b="1" kern="1200"/>
            <a:t>Autoencoders for Unsupervised Learning of Image Representations</a:t>
          </a:r>
          <a:r>
            <a:rPr lang="en-US" sz="1300" kern="1200"/>
            <a:t>:</a:t>
          </a:r>
        </a:p>
      </dsp:txBody>
      <dsp:txXfrm>
        <a:off x="544514" y="1616237"/>
        <a:ext cx="7323452" cy="346292"/>
      </dsp:txXfrm>
    </dsp:sp>
    <dsp:sp modelId="{22A76CD6-B62F-4FA1-B566-0F63912D36B1}">
      <dsp:nvSpPr>
        <dsp:cNvPr id="0" name=""/>
        <dsp:cNvSpPr/>
      </dsp:nvSpPr>
      <dsp:spPr>
        <a:xfrm>
          <a:off x="0" y="3402813"/>
          <a:ext cx="10515600" cy="1310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These mechanisms allow the model to focus on </a:t>
          </a:r>
          <a:r>
            <a:rPr lang="en-US" sz="1300" b="1" kern="1200"/>
            <a:t>specific parts of an image</a:t>
          </a:r>
          <a:r>
            <a:rPr lang="en-US" sz="1300" kern="1200"/>
            <a:t>, enhancing the representation by emphasizing important features while downplaying less relevant ones. This approach has led to improvements in various tasks, including image captioning and generation. </a:t>
          </a:r>
        </a:p>
        <a:p>
          <a:pPr marL="114300" lvl="1" indent="-114300" algn="l" defTabSz="577850">
            <a:lnSpc>
              <a:spcPct val="90000"/>
            </a:lnSpc>
            <a:spcBef>
              <a:spcPct val="0"/>
            </a:spcBef>
            <a:spcAft>
              <a:spcPct val="15000"/>
            </a:spcAft>
            <a:buChar char="•"/>
          </a:pPr>
          <a:r>
            <a:rPr lang="en-US" sz="1300" kern="1200"/>
            <a:t>However, implementing attention in image encoding can </a:t>
          </a:r>
          <a:r>
            <a:rPr lang="en-US" sz="1300" b="1" kern="1200"/>
            <a:t>increase computational complexity </a:t>
          </a:r>
          <a:r>
            <a:rPr lang="en-US" sz="1300" kern="1200"/>
            <a:t>and may not always yield significant improvements over traditional methods.</a:t>
          </a:r>
        </a:p>
      </dsp:txBody>
      <dsp:txXfrm>
        <a:off x="0" y="3402813"/>
        <a:ext cx="10515600" cy="1310400"/>
      </dsp:txXfrm>
    </dsp:sp>
    <dsp:sp modelId="{C1BBED52-79D6-4C35-A54C-68EFC121F02E}">
      <dsp:nvSpPr>
        <dsp:cNvPr id="0" name=""/>
        <dsp:cNvSpPr/>
      </dsp:nvSpPr>
      <dsp:spPr>
        <a:xfrm>
          <a:off x="525780" y="3210933"/>
          <a:ext cx="736092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b="1" kern="1200"/>
            <a:t>Attention Mechanisms</a:t>
          </a:r>
          <a:r>
            <a:rPr lang="en-US" sz="1300" kern="1200"/>
            <a:t>:</a:t>
          </a:r>
        </a:p>
      </dsp:txBody>
      <dsp:txXfrm>
        <a:off x="544514" y="3229667"/>
        <a:ext cx="7323452"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320AC-0F7C-40CE-BF98-2716DA88E267}">
      <dsp:nvSpPr>
        <dsp:cNvPr id="0" name=""/>
        <dsp:cNvSpPr/>
      </dsp:nvSpPr>
      <dsp:spPr>
        <a:xfrm>
          <a:off x="559800" y="53515"/>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2000" b="-2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9E180F-EA41-4652-8546-B53B0B43FEE3}">
      <dsp:nvSpPr>
        <dsp:cNvPr id="0" name=""/>
        <dsp:cNvSpPr/>
      </dsp:nvSpPr>
      <dsp:spPr>
        <a:xfrm>
          <a:off x="559800" y="175646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b="1" kern="1200"/>
            <a:t>Balancing Model Complexity with Computational Efficiency</a:t>
          </a:r>
          <a:r>
            <a:rPr lang="en-US" sz="2300" kern="1200"/>
            <a:t>: </a:t>
          </a:r>
        </a:p>
      </dsp:txBody>
      <dsp:txXfrm>
        <a:off x="559800" y="1756466"/>
        <a:ext cx="4320000" cy="648000"/>
      </dsp:txXfrm>
    </dsp:sp>
    <dsp:sp modelId="{F566E46A-048E-4B67-A2B4-2B7A3DA35F7D}">
      <dsp:nvSpPr>
        <dsp:cNvPr id="0" name=""/>
        <dsp:cNvSpPr/>
      </dsp:nvSpPr>
      <dsp:spPr>
        <a:xfrm>
          <a:off x="559800" y="2493280"/>
          <a:ext cx="4320000" cy="2000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One of the main challenges is finding the right balance between a model that is complex enough to learn meaningful features and one that is efficient enough to process images quickly. </a:t>
          </a:r>
        </a:p>
        <a:p>
          <a:pPr marL="0" lvl="0" indent="0" algn="l" defTabSz="755650">
            <a:lnSpc>
              <a:spcPct val="90000"/>
            </a:lnSpc>
            <a:spcBef>
              <a:spcPct val="0"/>
            </a:spcBef>
            <a:spcAft>
              <a:spcPct val="35000"/>
            </a:spcAft>
            <a:buNone/>
          </a:pPr>
          <a:r>
            <a:rPr lang="en-US" sz="1700" kern="1200"/>
            <a:t>A more complex model may capture richer details but could lead to longer training times and increased computational costs.</a:t>
          </a:r>
        </a:p>
      </dsp:txBody>
      <dsp:txXfrm>
        <a:off x="559800" y="2493280"/>
        <a:ext cx="4320000" cy="2000946"/>
      </dsp:txXfrm>
    </dsp:sp>
    <dsp:sp modelId="{E0BBB884-AE29-4683-A83F-DAD652D495A0}">
      <dsp:nvSpPr>
        <dsp:cNvPr id="0" name=""/>
        <dsp:cNvSpPr/>
      </dsp:nvSpPr>
      <dsp:spPr>
        <a:xfrm>
          <a:off x="5635800" y="53515"/>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2000" b="-2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78B9B0-3DE1-4758-871C-D24B63E00378}">
      <dsp:nvSpPr>
        <dsp:cNvPr id="0" name=""/>
        <dsp:cNvSpPr/>
      </dsp:nvSpPr>
      <dsp:spPr>
        <a:xfrm>
          <a:off x="5635800" y="175646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b="1" kern="1200"/>
            <a:t>Ensuring Relevant Feature Capture During Encoding</a:t>
          </a:r>
          <a:r>
            <a:rPr lang="en-US" sz="2300" kern="1200"/>
            <a:t>: </a:t>
          </a:r>
        </a:p>
      </dsp:txBody>
      <dsp:txXfrm>
        <a:off x="5635800" y="1756466"/>
        <a:ext cx="4320000" cy="648000"/>
      </dsp:txXfrm>
    </dsp:sp>
    <dsp:sp modelId="{0C8B33E5-9E12-4CE6-B8F9-7BAFC9263A1A}">
      <dsp:nvSpPr>
        <dsp:cNvPr id="0" name=""/>
        <dsp:cNvSpPr/>
      </dsp:nvSpPr>
      <dsp:spPr>
        <a:xfrm>
          <a:off x="5635800" y="2493280"/>
          <a:ext cx="4320000" cy="2000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Another challenge is to ensure that the encoder effectively captures all relevant features of the input images. </a:t>
          </a:r>
        </a:p>
        <a:p>
          <a:pPr marL="0" lvl="0" indent="0" algn="l" defTabSz="755650">
            <a:lnSpc>
              <a:spcPct val="90000"/>
            </a:lnSpc>
            <a:spcBef>
              <a:spcPct val="0"/>
            </a:spcBef>
            <a:spcAft>
              <a:spcPct val="35000"/>
            </a:spcAft>
            <a:buNone/>
          </a:pPr>
          <a:r>
            <a:rPr lang="en-US" sz="1700" kern="1200"/>
            <a:t>If significant features are overlooked, the encoded representation may not accurately reflect the image's content, which could hinder downstream tasks like retrieval and classification.</a:t>
          </a:r>
        </a:p>
      </dsp:txBody>
      <dsp:txXfrm>
        <a:off x="5635800" y="2493280"/>
        <a:ext cx="4320000" cy="20009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2C171-D17A-4634-8D3A-6FB1F37A993D}">
      <dsp:nvSpPr>
        <dsp:cNvPr id="0" name=""/>
        <dsp:cNvSpPr/>
      </dsp:nvSpPr>
      <dsp:spPr>
        <a:xfrm>
          <a:off x="559800" y="4301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2C6293-984F-4953-A499-945DA0951AEC}">
      <dsp:nvSpPr>
        <dsp:cNvPr id="0" name=""/>
        <dsp:cNvSpPr/>
      </dsp:nvSpPr>
      <dsp:spPr>
        <a:xfrm>
          <a:off x="559800" y="173611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b="1" kern="1200"/>
            <a:t>Flickr30k</a:t>
          </a:r>
          <a:r>
            <a:rPr lang="en-US" sz="3600" kern="1200"/>
            <a:t>: </a:t>
          </a:r>
        </a:p>
      </dsp:txBody>
      <dsp:txXfrm>
        <a:off x="559800" y="1736119"/>
        <a:ext cx="4320000" cy="648000"/>
      </dsp:txXfrm>
    </dsp:sp>
    <dsp:sp modelId="{C114EE50-44BB-4E5C-8B7B-01CC09D43A49}">
      <dsp:nvSpPr>
        <dsp:cNvPr id="0" name=""/>
        <dsp:cNvSpPr/>
      </dsp:nvSpPr>
      <dsp:spPr>
        <a:xfrm>
          <a:off x="559800" y="2468352"/>
          <a:ext cx="4320000" cy="178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This dataset consists of 30,000 images along with five captions for each image, allowing us to explore tasks related to image captioning and similarity measurement. </a:t>
          </a:r>
        </a:p>
        <a:p>
          <a:pPr marL="0" lvl="0" indent="0" algn="l" defTabSz="755650">
            <a:lnSpc>
              <a:spcPct val="90000"/>
            </a:lnSpc>
            <a:spcBef>
              <a:spcPct val="0"/>
            </a:spcBef>
            <a:spcAft>
              <a:spcPct val="35000"/>
            </a:spcAft>
            <a:buNone/>
          </a:pPr>
          <a:r>
            <a:rPr lang="en-US" sz="1700" kern="1200" dirty="0"/>
            <a:t>It provides a diverse range of visual contexts and subjects, making it ideal for evaluating how well our model captures semantic meaning.</a:t>
          </a:r>
        </a:p>
      </dsp:txBody>
      <dsp:txXfrm>
        <a:off x="559800" y="2468352"/>
        <a:ext cx="4320000" cy="1786308"/>
      </dsp:txXfrm>
    </dsp:sp>
    <dsp:sp modelId="{8F652C89-530F-4948-94F0-9CBE5AC17278}">
      <dsp:nvSpPr>
        <dsp:cNvPr id="0" name=""/>
        <dsp:cNvSpPr/>
      </dsp:nvSpPr>
      <dsp:spPr>
        <a:xfrm>
          <a:off x="5635800" y="4301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23C06F-4269-4FB2-A097-AF2C2C963FA9}">
      <dsp:nvSpPr>
        <dsp:cNvPr id="0" name=""/>
        <dsp:cNvSpPr/>
      </dsp:nvSpPr>
      <dsp:spPr>
        <a:xfrm>
          <a:off x="5635800" y="173611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b="1" kern="1200"/>
            <a:t>CIFAR-10</a:t>
          </a:r>
          <a:r>
            <a:rPr lang="en-US" sz="3600" kern="1200"/>
            <a:t>: </a:t>
          </a:r>
        </a:p>
      </dsp:txBody>
      <dsp:txXfrm>
        <a:off x="5635800" y="1736119"/>
        <a:ext cx="4320000" cy="648000"/>
      </dsp:txXfrm>
    </dsp:sp>
    <dsp:sp modelId="{7FCA0B34-95E9-4179-9A30-195F3B6A7D72}">
      <dsp:nvSpPr>
        <dsp:cNvPr id="0" name=""/>
        <dsp:cNvSpPr/>
      </dsp:nvSpPr>
      <dsp:spPr>
        <a:xfrm>
          <a:off x="5635800" y="2468352"/>
          <a:ext cx="4320000" cy="178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Comprising 60,000 images across ten distinct classes, this dataset is widely used for benchmarking image classification performance. </a:t>
          </a:r>
        </a:p>
        <a:p>
          <a:pPr marL="0" lvl="0" indent="0" algn="l" defTabSz="755650">
            <a:lnSpc>
              <a:spcPct val="90000"/>
            </a:lnSpc>
            <a:spcBef>
              <a:spcPct val="0"/>
            </a:spcBef>
            <a:spcAft>
              <a:spcPct val="35000"/>
            </a:spcAft>
            <a:buNone/>
          </a:pPr>
          <a:r>
            <a:rPr lang="en-US" sz="1700" kern="1200" dirty="0"/>
            <a:t>It allows us to rigorously test our model's ability to accurately classify images in a controlled setting, focusing on small, high-resolution images.</a:t>
          </a:r>
        </a:p>
      </dsp:txBody>
      <dsp:txXfrm>
        <a:off x="5635800" y="2468352"/>
        <a:ext cx="4320000" cy="17863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359A2-E241-411D-A48A-35AEB9E490FF}">
      <dsp:nvSpPr>
        <dsp:cNvPr id="0" name=""/>
        <dsp:cNvSpPr/>
      </dsp:nvSpPr>
      <dsp:spPr>
        <a:xfrm rot="5400000">
          <a:off x="6312056" y="-2316750"/>
          <a:ext cx="1677102"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We employed Huber Loss as our </a:t>
          </a:r>
          <a:r>
            <a:rPr lang="en-US" sz="1800" b="1" kern="1200" dirty="0"/>
            <a:t>primary loss function </a:t>
          </a:r>
          <a:r>
            <a:rPr lang="en-US" sz="1800" kern="1200" dirty="0"/>
            <a:t>during training. </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This loss function is </a:t>
          </a:r>
          <a:r>
            <a:rPr lang="en-US" sz="1800" b="1" kern="1200" dirty="0"/>
            <a:t>robust to outliers</a:t>
          </a:r>
          <a:r>
            <a:rPr lang="en-US" sz="1800" kern="1200" dirty="0"/>
            <a:t>, providing a balance between Mean Squared Error and Mean Absolute Error, making it suitable for image encoding.</a:t>
          </a:r>
        </a:p>
      </dsp:txBody>
      <dsp:txXfrm rot="-5400000">
        <a:off x="3785616" y="291559"/>
        <a:ext cx="6648115" cy="1513364"/>
      </dsp:txXfrm>
    </dsp:sp>
    <dsp:sp modelId="{E70139A4-CCFE-41DE-BCCB-B753DFBEEA15}">
      <dsp:nvSpPr>
        <dsp:cNvPr id="0" name=""/>
        <dsp:cNvSpPr/>
      </dsp:nvSpPr>
      <dsp:spPr>
        <a:xfrm>
          <a:off x="0" y="52"/>
          <a:ext cx="3785616" cy="20963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b="1" kern="1200" dirty="0"/>
            <a:t>Huber Loss</a:t>
          </a:r>
          <a:r>
            <a:rPr lang="en-US" sz="4100" kern="1200" dirty="0"/>
            <a:t> </a:t>
          </a:r>
        </a:p>
      </dsp:txBody>
      <dsp:txXfrm>
        <a:off x="102337" y="102389"/>
        <a:ext cx="3580942" cy="1891704"/>
      </dsp:txXfrm>
    </dsp:sp>
    <dsp:sp modelId="{939F3877-DBBE-497C-BCF0-90B4CC8689A3}">
      <dsp:nvSpPr>
        <dsp:cNvPr id="0" name=""/>
        <dsp:cNvSpPr/>
      </dsp:nvSpPr>
      <dsp:spPr>
        <a:xfrm rot="5400000">
          <a:off x="6312056" y="-115553"/>
          <a:ext cx="1677102"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After encoding images into </a:t>
          </a:r>
          <a:r>
            <a:rPr lang="en-US" sz="1800" b="1" kern="1200" dirty="0"/>
            <a:t>fixed-length vectors</a:t>
          </a:r>
          <a:r>
            <a:rPr lang="en-US" sz="1800" kern="1200" dirty="0"/>
            <a:t>, we conducted visual similarity assessments. </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This involved comparing the generated vectors to evaluate how well the model captures the essence of images in terms of similarity, allowing us to measure the </a:t>
          </a:r>
          <a:r>
            <a:rPr lang="en-US" sz="1800" b="1" kern="1200" dirty="0"/>
            <a:t>effectiveness </a:t>
          </a:r>
          <a:r>
            <a:rPr lang="en-US" sz="1800" kern="1200" dirty="0"/>
            <a:t>of our encoding approach.</a:t>
          </a:r>
        </a:p>
      </dsp:txBody>
      <dsp:txXfrm rot="-5400000">
        <a:off x="3785616" y="2492756"/>
        <a:ext cx="6648115" cy="1513364"/>
      </dsp:txXfrm>
    </dsp:sp>
    <dsp:sp modelId="{087FF08E-8AD9-4A33-A9CC-1255234B1599}">
      <dsp:nvSpPr>
        <dsp:cNvPr id="0" name=""/>
        <dsp:cNvSpPr/>
      </dsp:nvSpPr>
      <dsp:spPr>
        <a:xfrm>
          <a:off x="0" y="2201249"/>
          <a:ext cx="3785616" cy="20963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b="1" kern="1200" dirty="0"/>
            <a:t>Visual Similarity Assessments</a:t>
          </a:r>
          <a:r>
            <a:rPr lang="en-US" sz="4100" kern="1200" dirty="0"/>
            <a:t> </a:t>
          </a:r>
        </a:p>
      </dsp:txBody>
      <dsp:txXfrm>
        <a:off x="102337" y="2303586"/>
        <a:ext cx="3580942" cy="18917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FFD00-FA4B-4092-AD23-2BEDE95D1189}">
      <dsp:nvSpPr>
        <dsp:cNvPr id="0" name=""/>
        <dsp:cNvSpPr/>
      </dsp:nvSpPr>
      <dsp:spPr>
        <a:xfrm>
          <a:off x="0" y="55320"/>
          <a:ext cx="5552091" cy="55165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Challenges with Diverse Datasets:</a:t>
          </a:r>
          <a:endParaRPr lang="en-US" sz="2300" kern="1200"/>
        </a:p>
      </dsp:txBody>
      <dsp:txXfrm>
        <a:off x="26930" y="82250"/>
        <a:ext cx="5498231" cy="497795"/>
      </dsp:txXfrm>
    </dsp:sp>
    <dsp:sp modelId="{5D0AABD5-4395-4FB6-A213-24BF3BBBEA1E}">
      <dsp:nvSpPr>
        <dsp:cNvPr id="0" name=""/>
        <dsp:cNvSpPr/>
      </dsp:nvSpPr>
      <dsp:spPr>
        <a:xfrm>
          <a:off x="0" y="726879"/>
          <a:ext cx="5552091" cy="2190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279" tIns="29210" rIns="163576" bIns="29210" numCol="1" spcCol="1270" anchor="t" anchorCtr="0">
          <a:noAutofit/>
        </a:bodyPr>
        <a:lstStyle/>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The model may encounter difficulties when working with highly diverse datasets, where the range of features varies significantly.</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This diversity can complicate the encoding process, making it harder to accurately capture and represent the unique characteristics of different images.</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As a result, clustering similar images may become less effective, potentially leading to inaccurate groupings.</a:t>
          </a:r>
        </a:p>
      </dsp:txBody>
      <dsp:txXfrm>
        <a:off x="0" y="726879"/>
        <a:ext cx="5552091" cy="2190060"/>
      </dsp:txXfrm>
    </dsp:sp>
    <dsp:sp modelId="{82BF7C91-DD5B-41EE-B0CA-570E8C82057A}">
      <dsp:nvSpPr>
        <dsp:cNvPr id="0" name=""/>
        <dsp:cNvSpPr/>
      </dsp:nvSpPr>
      <dsp:spPr>
        <a:xfrm>
          <a:off x="0" y="3008376"/>
          <a:ext cx="5552091" cy="55165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Computational Requirements:</a:t>
          </a:r>
          <a:endParaRPr lang="en-US" sz="2300" kern="1200" dirty="0"/>
        </a:p>
      </dsp:txBody>
      <dsp:txXfrm>
        <a:off x="26930" y="3035306"/>
        <a:ext cx="5498231" cy="497795"/>
      </dsp:txXfrm>
    </dsp:sp>
    <dsp:sp modelId="{437A2998-8398-4053-961B-6D90BBED8C3D}">
      <dsp:nvSpPr>
        <dsp:cNvPr id="0" name=""/>
        <dsp:cNvSpPr/>
      </dsp:nvSpPr>
      <dsp:spPr>
        <a:xfrm>
          <a:off x="0" y="3660895"/>
          <a:ext cx="5552091" cy="2190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279" tIns="29210" rIns="163576" bIns="29210" numCol="1" spcCol="1270" anchor="t" anchorCtr="0">
          <a:noAutofit/>
        </a:bodyPr>
        <a:lstStyle/>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Processing larger datasets can impose substantial computational demands on the model.</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High resource consumption may limit the model's scalability, making it challenging to apply in real-world scenarios where efficiency is crucial.</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This limitation could affect the model's usability in applications that require rapid processing or real-time analysis of large volumes of image data.</a:t>
          </a:r>
        </a:p>
      </dsp:txBody>
      <dsp:txXfrm>
        <a:off x="0" y="3660895"/>
        <a:ext cx="5552091" cy="219006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12/2/2024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15</a:t>
            </a:fld>
            <a:endParaRPr lang="en-US" dirty="0"/>
          </a:p>
        </p:txBody>
      </p:sp>
    </p:spTree>
    <p:extLst>
      <p:ext uri="{BB962C8B-B14F-4D97-AF65-F5344CB8AC3E}">
        <p14:creationId xmlns:p14="http://schemas.microsoft.com/office/powerpoint/2010/main" val="415122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12/2/2024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12/2/2024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hyperlink" Target="https://pytorch.org/vision/stable/index.html" TargetMode="External"/><Relationship Id="rId2" Type="http://schemas.openxmlformats.org/officeDocument/2006/relationships/hyperlink" Target="https://pytorch.org/docs/stable/index.html" TargetMode="External"/><Relationship Id="rId1" Type="http://schemas.openxmlformats.org/officeDocument/2006/relationships/slideLayout" Target="../slideLayouts/slideLayout4.xml"/><Relationship Id="rId4" Type="http://schemas.openxmlformats.org/officeDocument/2006/relationships/hyperlink" Target="https://github.com/ritchieng/the-incredible-pytorch"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705682" y="3136393"/>
            <a:ext cx="6261291" cy="2376032"/>
          </a:xfrm>
          <a:noFill/>
        </p:spPr>
        <p:txBody>
          <a:bodyPr anchor="b">
            <a:noAutofit/>
          </a:bodyPr>
          <a:lstStyle/>
          <a:p>
            <a:pPr algn="ctr"/>
            <a:r>
              <a:rPr lang="en-US" sz="6600" b="1" dirty="0"/>
              <a:t>Classification of Objects via Vectorization</a:t>
            </a:r>
            <a:endParaRPr lang="en-US" sz="6600" dirty="0"/>
          </a:p>
        </p:txBody>
      </p:sp>
      <p:sp>
        <p:nvSpPr>
          <p:cNvPr id="2" name="TextBox 1">
            <a:extLst>
              <a:ext uri="{FF2B5EF4-FFF2-40B4-BE49-F238E27FC236}">
                <a16:creationId xmlns:a16="http://schemas.microsoft.com/office/drawing/2014/main" id="{1B6BF3C0-B819-FB2C-335F-D3DB35DA5EA3}"/>
              </a:ext>
            </a:extLst>
          </p:cNvPr>
          <p:cNvSpPr txBox="1"/>
          <p:nvPr/>
        </p:nvSpPr>
        <p:spPr>
          <a:xfrm>
            <a:off x="7470504" y="5733288"/>
            <a:ext cx="2731645" cy="369332"/>
          </a:xfrm>
          <a:prstGeom prst="rect">
            <a:avLst/>
          </a:prstGeom>
          <a:noFill/>
        </p:spPr>
        <p:txBody>
          <a:bodyPr wrap="none" rtlCol="0">
            <a:spAutoFit/>
          </a:bodyPr>
          <a:lstStyle/>
          <a:p>
            <a:r>
              <a:rPr lang="en-US" dirty="0">
                <a:solidFill>
                  <a:schemeClr val="bg1"/>
                </a:solidFill>
              </a:rPr>
              <a:t>Aidan Case &amp; Haven Kotara</a:t>
            </a: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94C4-40E1-F83B-2E0C-BB70688BD12B}"/>
              </a:ext>
            </a:extLst>
          </p:cNvPr>
          <p:cNvSpPr>
            <a:spLocks noGrp="1"/>
          </p:cNvSpPr>
          <p:nvPr>
            <p:ph type="title"/>
          </p:nvPr>
        </p:nvSpPr>
        <p:spPr>
          <a:xfrm>
            <a:off x="838200" y="365125"/>
            <a:ext cx="10515600" cy="1325563"/>
          </a:xfrm>
        </p:spPr>
        <p:txBody>
          <a:bodyPr anchor="ctr">
            <a:normAutofit/>
          </a:bodyPr>
          <a:lstStyle/>
          <a:p>
            <a:r>
              <a:rPr lang="en-US" dirty="0"/>
              <a:t>Metrics</a:t>
            </a:r>
          </a:p>
        </p:txBody>
      </p:sp>
      <p:graphicFrame>
        <p:nvGraphicFramePr>
          <p:cNvPr id="7" name="Content Placeholder 2">
            <a:extLst>
              <a:ext uri="{FF2B5EF4-FFF2-40B4-BE49-F238E27FC236}">
                <a16:creationId xmlns:a16="http://schemas.microsoft.com/office/drawing/2014/main" id="{151D8396-E2AB-86FE-BE3B-29180F91AA7E}"/>
              </a:ext>
            </a:extLst>
          </p:cNvPr>
          <p:cNvGraphicFramePr>
            <a:graphicFrameLocks noGrp="1"/>
          </p:cNvGraphicFramePr>
          <p:nvPr>
            <p:ph type="tbl" sz="quarter" idx="13"/>
            <p:extLst>
              <p:ext uri="{D42A27DB-BD31-4B8C-83A1-F6EECF244321}">
                <p14:modId xmlns:p14="http://schemas.microsoft.com/office/powerpoint/2010/main" val="2469707259"/>
              </p:ext>
            </p:extLst>
          </p:nvPr>
        </p:nvGraphicFramePr>
        <p:xfrm>
          <a:off x="838199" y="1825625"/>
          <a:ext cx="10515600" cy="429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207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1B8A-4EB0-414E-E542-81DC39BC55B6}"/>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0F22A91E-CAF7-37C8-6AE4-A1B6858C0295}"/>
              </a:ext>
            </a:extLst>
          </p:cNvPr>
          <p:cNvSpPr>
            <a:spLocks noGrp="1"/>
          </p:cNvSpPr>
          <p:nvPr>
            <p:ph sz="half" idx="1"/>
          </p:nvPr>
        </p:nvSpPr>
        <p:spPr>
          <a:xfrm>
            <a:off x="838200" y="1825625"/>
            <a:ext cx="4915163" cy="4297680"/>
          </a:xfrm>
        </p:spPr>
        <p:txBody>
          <a:bodyPr>
            <a:normAutofit/>
          </a:bodyPr>
          <a:lstStyle/>
          <a:p>
            <a:pPr marL="342900" indent="-342900">
              <a:buFont typeface="Arial" panose="020B0604020202020204" pitchFamily="34" charset="0"/>
              <a:buChar char="•"/>
            </a:pPr>
            <a:r>
              <a:rPr lang="en-US" dirty="0"/>
              <a:t>After encoding images into fixed-length vectors, we performed visual similarity assessments.</a:t>
            </a:r>
          </a:p>
          <a:p>
            <a:pPr marL="342900" indent="-342900">
              <a:buFont typeface="Arial" panose="020B0604020202020204" pitchFamily="34" charset="0"/>
              <a:buChar char="•"/>
            </a:pPr>
            <a:r>
              <a:rPr lang="en-US" dirty="0"/>
              <a:t>By comparing these generated vectors, we were able to evaluate how well our model captures the essence of images.</a:t>
            </a:r>
          </a:p>
          <a:p>
            <a:pPr marL="342900" indent="-342900">
              <a:buFont typeface="Arial" panose="020B0604020202020204" pitchFamily="34" charset="0"/>
              <a:buChar char="•"/>
            </a:pPr>
            <a:r>
              <a:rPr lang="en-US" dirty="0"/>
              <a:t>The results indicate that our encoding approach effectively maintains visual similarities, validating its effectiveness in representing the images accurately.</a:t>
            </a:r>
          </a:p>
          <a:p>
            <a:endParaRPr lang="en-US" dirty="0"/>
          </a:p>
        </p:txBody>
      </p:sp>
      <p:pic>
        <p:nvPicPr>
          <p:cNvPr id="1026" name="Picture 2">
            <a:extLst>
              <a:ext uri="{FF2B5EF4-FFF2-40B4-BE49-F238E27FC236}">
                <a16:creationId xmlns:a16="http://schemas.microsoft.com/office/drawing/2014/main" id="{3DEBE1D1-4482-1563-5F12-B8FFC02D3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26" r="2" b="2"/>
          <a:stretch/>
        </p:blipFill>
        <p:spPr bwMode="auto">
          <a:xfrm>
            <a:off x="6147896" y="1816916"/>
            <a:ext cx="5212080" cy="429768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70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2C2C-34A9-D8FD-8659-108B3075F2E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8219143-916E-8D48-A6D9-053ADDD478D1}"/>
              </a:ext>
            </a:extLst>
          </p:cNvPr>
          <p:cNvSpPr>
            <a:spLocks noGrp="1"/>
          </p:cNvSpPr>
          <p:nvPr>
            <p:ph sz="half" idx="1"/>
          </p:nvPr>
        </p:nvSpPr>
        <p:spPr>
          <a:xfrm>
            <a:off x="838200" y="1825625"/>
            <a:ext cx="4915163" cy="1536700"/>
          </a:xfrm>
        </p:spPr>
        <p:txBody>
          <a:bodyPr/>
          <a:lstStyle/>
          <a:p>
            <a:r>
              <a:rPr lang="en-US" dirty="0"/>
              <a:t>Our model successfully captures semantic similarities between images, demonstrating its ability to recognize and group images that share similar features and contexts.</a:t>
            </a:r>
          </a:p>
          <a:p>
            <a:endParaRPr lang="en-US" dirty="0"/>
          </a:p>
        </p:txBody>
      </p:sp>
      <p:sp>
        <p:nvSpPr>
          <p:cNvPr id="4" name="Content Placeholder 3">
            <a:extLst>
              <a:ext uri="{FF2B5EF4-FFF2-40B4-BE49-F238E27FC236}">
                <a16:creationId xmlns:a16="http://schemas.microsoft.com/office/drawing/2014/main" id="{871AC0AD-315A-44EB-00FC-7F03077A771D}"/>
              </a:ext>
            </a:extLst>
          </p:cNvPr>
          <p:cNvSpPr>
            <a:spLocks noGrp="1"/>
          </p:cNvSpPr>
          <p:nvPr>
            <p:ph sz="half" idx="15"/>
          </p:nvPr>
        </p:nvSpPr>
        <p:spPr>
          <a:xfrm>
            <a:off x="6147896" y="1816916"/>
            <a:ext cx="5212080" cy="1792811"/>
          </a:xfrm>
        </p:spPr>
        <p:txBody>
          <a:bodyPr/>
          <a:lstStyle/>
          <a:p>
            <a:r>
              <a:rPr lang="en-US" dirty="0"/>
              <a:t>Visualizations of the encoded representations show meaningful clustering, indicating that the model not only understands the visual content but also the underlying concepts, which is crucial for tasks like image retrieval and categorization.</a:t>
            </a:r>
          </a:p>
        </p:txBody>
      </p:sp>
      <p:pic>
        <p:nvPicPr>
          <p:cNvPr id="2050" name="Picture 2">
            <a:extLst>
              <a:ext uri="{FF2B5EF4-FFF2-40B4-BE49-F238E27FC236}">
                <a16:creationId xmlns:a16="http://schemas.microsoft.com/office/drawing/2014/main" id="{03AB0EC0-2FC2-195F-82CB-7F20CD85E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411" y="3609727"/>
            <a:ext cx="4133903" cy="312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122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987A176-20A1-1267-2726-D89A61270659}"/>
              </a:ext>
            </a:extLst>
          </p:cNvPr>
          <p:cNvSpPr>
            <a:spLocks noGrp="1"/>
          </p:cNvSpPr>
          <p:nvPr>
            <p:ph type="title"/>
          </p:nvPr>
        </p:nvSpPr>
        <p:spPr>
          <a:xfrm>
            <a:off x="609957" y="1119031"/>
            <a:ext cx="4384736" cy="4619938"/>
          </a:xfrm>
        </p:spPr>
        <p:txBody>
          <a:bodyPr anchor="ctr">
            <a:normAutofit/>
          </a:bodyPr>
          <a:lstStyle/>
          <a:p>
            <a:r>
              <a:rPr lang="en-US" dirty="0"/>
              <a:t>Limitations</a:t>
            </a:r>
          </a:p>
        </p:txBody>
      </p:sp>
      <p:graphicFrame>
        <p:nvGraphicFramePr>
          <p:cNvPr id="13" name="Content Placeholder 2">
            <a:extLst>
              <a:ext uri="{FF2B5EF4-FFF2-40B4-BE49-F238E27FC236}">
                <a16:creationId xmlns:a16="http://schemas.microsoft.com/office/drawing/2014/main" id="{BD7B627C-0FB4-65C0-5785-546A4BD35158}"/>
              </a:ext>
            </a:extLst>
          </p:cNvPr>
          <p:cNvGraphicFramePr>
            <a:graphicFrameLocks noGrp="1"/>
          </p:cNvGraphicFramePr>
          <p:nvPr>
            <p:ph idx="1"/>
            <p:extLst>
              <p:ext uri="{D42A27DB-BD31-4B8C-83A1-F6EECF244321}">
                <p14:modId xmlns:p14="http://schemas.microsoft.com/office/powerpoint/2010/main" val="519228787"/>
              </p:ext>
            </p:extLst>
          </p:nvPr>
        </p:nvGraphicFramePr>
        <p:xfrm>
          <a:off x="5801708" y="512064"/>
          <a:ext cx="5552091" cy="6016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262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0E1FEBE-C535-1FB6-81E4-C57FC4B93D5B}"/>
              </a:ext>
            </a:extLst>
          </p:cNvPr>
          <p:cNvSpPr>
            <a:spLocks noGrp="1"/>
          </p:cNvSpPr>
          <p:nvPr>
            <p:ph type="title"/>
          </p:nvPr>
        </p:nvSpPr>
        <p:spPr>
          <a:xfrm>
            <a:off x="838200" y="304803"/>
            <a:ext cx="10515600" cy="1472974"/>
          </a:xfrm>
        </p:spPr>
        <p:txBody>
          <a:bodyPr/>
          <a:lstStyle/>
          <a:p>
            <a:r>
              <a:rPr lang="en-US" dirty="0"/>
              <a:t>References</a:t>
            </a:r>
          </a:p>
        </p:txBody>
      </p:sp>
      <p:sp>
        <p:nvSpPr>
          <p:cNvPr id="10" name="Content Placeholder 2">
            <a:extLst>
              <a:ext uri="{FF2B5EF4-FFF2-40B4-BE49-F238E27FC236}">
                <a16:creationId xmlns:a16="http://schemas.microsoft.com/office/drawing/2014/main" id="{844B65A5-BE3E-0EE9-8BF9-F24D629CB576}"/>
              </a:ext>
            </a:extLst>
          </p:cNvPr>
          <p:cNvSpPr>
            <a:spLocks noGrp="1"/>
          </p:cNvSpPr>
          <p:nvPr>
            <p:ph sz="quarter" idx="13"/>
          </p:nvPr>
        </p:nvSpPr>
        <p:spPr>
          <a:xfrm>
            <a:off x="838200" y="1777777"/>
            <a:ext cx="9229344" cy="4440143"/>
          </a:xfrm>
        </p:spPr>
        <p:txBody>
          <a:bodyPr>
            <a:normAutofit lnSpcReduction="10000"/>
          </a:bodyPr>
          <a:lstStyle/>
          <a:p>
            <a:r>
              <a:rPr lang="en-US" dirty="0"/>
              <a:t>LeCun, Y., </a:t>
            </a:r>
            <a:r>
              <a:rPr lang="en-US" dirty="0" err="1"/>
              <a:t>Bottou</a:t>
            </a:r>
            <a:r>
              <a:rPr lang="en-US" dirty="0"/>
              <a:t>, L., Bengio, Y., &amp; Haffner, P. (1998). Gradient-Based Learning Applied to Document Recognition. </a:t>
            </a:r>
            <a:r>
              <a:rPr lang="en-US" i="1" dirty="0"/>
              <a:t>Proceedings of the IEEE</a:t>
            </a:r>
            <a:r>
              <a:rPr lang="en-US" dirty="0"/>
              <a:t>, 86(11), 2278-2324.</a:t>
            </a:r>
          </a:p>
          <a:p>
            <a:r>
              <a:rPr lang="en-US" dirty="0"/>
              <a:t>Vincent, P., Larochelle, H., Lajoie, I., Bengio, Y., &amp; </a:t>
            </a:r>
            <a:r>
              <a:rPr lang="en-US" dirty="0" err="1"/>
              <a:t>Manzagol</a:t>
            </a:r>
            <a:r>
              <a:rPr lang="en-US" dirty="0"/>
              <a:t>, P. A. (2010). Stacked Denoising Autoencoders: Learning Useful Representations in a Deep Network with a Local Denoising Criterion. </a:t>
            </a:r>
            <a:r>
              <a:rPr lang="en-US" i="1" dirty="0"/>
              <a:t>Journal of Machine Learning Research</a:t>
            </a:r>
            <a:r>
              <a:rPr lang="en-US" dirty="0"/>
              <a:t>, 11, 3371-3408.</a:t>
            </a:r>
          </a:p>
          <a:p>
            <a:r>
              <a:rPr lang="en-US" dirty="0"/>
              <a:t>Wang, C., Yan, H., Huang, W., Sheng, W., Wang, Y., Fan, Y.-S., Liu, T., Zou, T., Li, R., &amp; Chen, H. (2023). Neural encoding with unsupervised spiking convolutional neural network. </a:t>
            </a:r>
            <a:r>
              <a:rPr lang="en-US" i="1" dirty="0"/>
              <a:t>Communications Biology</a:t>
            </a:r>
            <a:r>
              <a:rPr lang="en-US" dirty="0"/>
              <a:t>, 6, Article 880. </a:t>
            </a:r>
          </a:p>
          <a:p>
            <a:r>
              <a:rPr lang="en-US" dirty="0" err="1"/>
              <a:t>PyTorch</a:t>
            </a:r>
            <a:r>
              <a:rPr lang="en-US" dirty="0"/>
              <a:t> Documentation. (n.d.). Retrieved from </a:t>
            </a:r>
            <a:r>
              <a:rPr lang="en-US" dirty="0">
                <a:hlinkClick r:id="rId2"/>
              </a:rPr>
              <a:t>https://pytorch.org/docs/stable/index.html</a:t>
            </a:r>
            <a:r>
              <a:rPr lang="en-US" dirty="0"/>
              <a:t>.</a:t>
            </a:r>
          </a:p>
          <a:p>
            <a:r>
              <a:rPr lang="en-US" dirty="0" err="1"/>
              <a:t>Torchvision</a:t>
            </a:r>
            <a:r>
              <a:rPr lang="en-US" dirty="0"/>
              <a:t> Documentation. (n.d.). Retrieved from </a:t>
            </a:r>
            <a:r>
              <a:rPr lang="en-US" dirty="0">
                <a:hlinkClick r:id="rId3"/>
              </a:rPr>
              <a:t>https://pytorch.org/vision/stable/index.html</a:t>
            </a:r>
            <a:r>
              <a:rPr lang="en-US" dirty="0"/>
              <a:t>.</a:t>
            </a:r>
          </a:p>
          <a:p>
            <a:r>
              <a:rPr lang="en-US" dirty="0"/>
              <a:t>Ritchie, A. (2021). The Incredible </a:t>
            </a:r>
            <a:r>
              <a:rPr lang="en-US" dirty="0" err="1"/>
              <a:t>PyTorch</a:t>
            </a:r>
            <a:r>
              <a:rPr lang="en-US" dirty="0"/>
              <a:t>: A curated list of tutorials, papers, projects, and more relating to </a:t>
            </a:r>
            <a:r>
              <a:rPr lang="en-US" dirty="0" err="1"/>
              <a:t>PyTorch</a:t>
            </a:r>
            <a:r>
              <a:rPr lang="en-US" dirty="0"/>
              <a:t>. Retrieved from </a:t>
            </a:r>
            <a:r>
              <a:rPr lang="en-US" dirty="0">
                <a:hlinkClick r:id="rId4"/>
              </a:rPr>
              <a:t>https://github.com/ritchieng/the-incredible-pytorch</a:t>
            </a:r>
            <a:r>
              <a:rPr lang="en-US" dirty="0"/>
              <a:t>.</a:t>
            </a:r>
          </a:p>
        </p:txBody>
      </p:sp>
    </p:spTree>
    <p:extLst>
      <p:ext uri="{BB962C8B-B14F-4D97-AF65-F5344CB8AC3E}">
        <p14:creationId xmlns:p14="http://schemas.microsoft.com/office/powerpoint/2010/main" val="2317375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605455" y="755171"/>
            <a:ext cx="4619937" cy="5315035"/>
          </a:xfrm>
          <a:noFill/>
        </p:spPr>
        <p:txBody>
          <a:bodyPr>
            <a:normAutofit/>
          </a:bodyPr>
          <a:lstStyle/>
          <a:p>
            <a:pPr algn="ctr"/>
            <a:r>
              <a:rPr lang="en-US" b="1" dirty="0"/>
              <a:t>Any Questions?</a:t>
            </a:r>
          </a:p>
        </p:txBody>
      </p:sp>
    </p:spTree>
    <p:extLst>
      <p:ext uri="{BB962C8B-B14F-4D97-AF65-F5344CB8AC3E}">
        <p14:creationId xmlns:p14="http://schemas.microsoft.com/office/powerpoint/2010/main" val="156248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7F18AC-EEDC-D6F1-95D8-86B9283E3C12}"/>
              </a:ext>
            </a:extLst>
          </p:cNvPr>
          <p:cNvSpPr>
            <a:spLocks noGrp="1"/>
          </p:cNvSpPr>
          <p:nvPr>
            <p:ph type="title"/>
          </p:nvPr>
        </p:nvSpPr>
        <p:spPr>
          <a:xfrm>
            <a:off x="609957" y="1119031"/>
            <a:ext cx="4384736" cy="4619938"/>
          </a:xfrm>
        </p:spPr>
        <p:txBody>
          <a:bodyPr anchor="ctr">
            <a:normAutofit/>
          </a:bodyPr>
          <a:lstStyle/>
          <a:p>
            <a:r>
              <a:rPr lang="en" sz="4000" b="1" dirty="0"/>
              <a:t>Challenge: Capturing Semantic Meaning from Image Representaion</a:t>
            </a:r>
            <a:endParaRPr lang="en-US" sz="4000"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773133" y="793067"/>
            <a:ext cx="5552091" cy="5768220"/>
          </a:xfrm>
        </p:spPr>
        <p:txBody>
          <a:bodyPr vert="horz" lIns="91440" tIns="45720" rIns="91440" bIns="45720" rtlCol="0" anchor="ctr">
            <a:normAutofit/>
          </a:bodyPr>
          <a:lstStyle/>
          <a:p>
            <a:r>
              <a:rPr lang="en-US" sz="1700" dirty="0"/>
              <a:t>One of the </a:t>
            </a:r>
            <a:r>
              <a:rPr lang="en-US" sz="1700" b="1" dirty="0"/>
              <a:t>main challenges </a:t>
            </a:r>
            <a:r>
              <a:rPr lang="en-US" sz="1700" dirty="0"/>
              <a:t>in working with images is finding a way to represent the complex, high-dimensional data in a </a:t>
            </a:r>
            <a:r>
              <a:rPr lang="en-US" sz="1700" b="1" dirty="0"/>
              <a:t>simpler, lower-dimensional form </a:t>
            </a:r>
            <a:r>
              <a:rPr lang="en-US" sz="1700" dirty="0"/>
              <a:t>while keeping the </a:t>
            </a:r>
            <a:r>
              <a:rPr lang="en-US" sz="1700" b="1" dirty="0"/>
              <a:t>important features </a:t>
            </a:r>
            <a:r>
              <a:rPr lang="en-US" sz="1700" dirty="0"/>
              <a:t>intact. </a:t>
            </a:r>
          </a:p>
          <a:p>
            <a:r>
              <a:rPr lang="en-US" sz="1700" dirty="0"/>
              <a:t>Images contain a lot of information, such as colors, shapes, and textures, which can be </a:t>
            </a:r>
            <a:r>
              <a:rPr lang="en-US" sz="1700" b="1" dirty="0"/>
              <a:t>difficult to manage </a:t>
            </a:r>
            <a:r>
              <a:rPr lang="en-US" sz="1700" dirty="0"/>
              <a:t>in their original, highly-detailed, form. </a:t>
            </a:r>
          </a:p>
          <a:p>
            <a:r>
              <a:rPr lang="en-US" sz="1700" dirty="0"/>
              <a:t>However, if we reduce the complexity too much, we risk </a:t>
            </a:r>
            <a:r>
              <a:rPr lang="en-US" sz="1700" b="1" dirty="0"/>
              <a:t>losing crucial details</a:t>
            </a:r>
            <a:r>
              <a:rPr lang="en-US" sz="1700" dirty="0"/>
              <a:t> that are important for understanding and analyzing the images.</a:t>
            </a:r>
          </a:p>
          <a:p>
            <a:r>
              <a:rPr lang="en-US" sz="1700" dirty="0"/>
              <a:t>We need </a:t>
            </a:r>
            <a:r>
              <a:rPr lang="en-US" sz="1700" b="1" dirty="0"/>
              <a:t>new techniques </a:t>
            </a:r>
            <a:r>
              <a:rPr lang="en-US" sz="1700" dirty="0"/>
              <a:t>that can efficiently represent images </a:t>
            </a:r>
            <a:r>
              <a:rPr lang="en-US" sz="1700" b="1" dirty="0"/>
              <a:t>without losing </a:t>
            </a:r>
            <a:r>
              <a:rPr lang="en-US" sz="1700" dirty="0"/>
              <a:t>the essential features that define them.</a:t>
            </a:r>
          </a:p>
          <a:p>
            <a:r>
              <a:rPr lang="en-US" sz="1700" dirty="0"/>
              <a:t>While many various approaches to this problem exist, few have successfully found a good balance between model complexity and performance in encoding images.</a:t>
            </a:r>
          </a:p>
        </p:txBody>
      </p:sp>
    </p:spTree>
    <p:extLst>
      <p:ext uri="{BB962C8B-B14F-4D97-AF65-F5344CB8AC3E}">
        <p14:creationId xmlns:p14="http://schemas.microsoft.com/office/powerpoint/2010/main"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68B8-D037-2B3D-C22A-8FD311B2A2EA}"/>
              </a:ext>
            </a:extLst>
          </p:cNvPr>
          <p:cNvSpPr>
            <a:spLocks noGrp="1"/>
          </p:cNvSpPr>
          <p:nvPr>
            <p:ph type="title"/>
          </p:nvPr>
        </p:nvSpPr>
        <p:spPr>
          <a:xfrm>
            <a:off x="383876" y="764502"/>
            <a:ext cx="5315035" cy="5328996"/>
          </a:xfrm>
        </p:spPr>
        <p:txBody>
          <a:bodyPr anchor="ctr">
            <a:normAutofit/>
          </a:bodyPr>
          <a:lstStyle/>
          <a:p>
            <a:r>
              <a:rPr lang="en-US" dirty="0"/>
              <a:t>Common Issues In Existing Methods</a:t>
            </a:r>
          </a:p>
        </p:txBody>
      </p:sp>
      <p:sp>
        <p:nvSpPr>
          <p:cNvPr id="3" name="Content Placeholder 2">
            <a:extLst>
              <a:ext uri="{FF2B5EF4-FFF2-40B4-BE49-F238E27FC236}">
                <a16:creationId xmlns:a16="http://schemas.microsoft.com/office/drawing/2014/main" id="{4D28DCCA-8A76-3B8B-D0E1-EB2E050EDBAF}"/>
              </a:ext>
            </a:extLst>
          </p:cNvPr>
          <p:cNvSpPr>
            <a:spLocks noGrp="1"/>
          </p:cNvSpPr>
          <p:nvPr>
            <p:ph idx="1"/>
          </p:nvPr>
        </p:nvSpPr>
        <p:spPr>
          <a:xfrm>
            <a:off x="6605455" y="755171"/>
            <a:ext cx="4619937" cy="5315035"/>
          </a:xfrm>
        </p:spPr>
        <p:txBody>
          <a:bodyPr anchor="ctr">
            <a:normAutofit/>
          </a:bodyPr>
          <a:lstStyle/>
          <a:p>
            <a:r>
              <a:rPr lang="en-US" sz="1700"/>
              <a:t>Many current methods have </a:t>
            </a:r>
            <a:r>
              <a:rPr lang="en-US" sz="1700" b="1"/>
              <a:t>difficulty</a:t>
            </a:r>
            <a:r>
              <a:rPr lang="en-US" sz="1700"/>
              <a:t> conveying the </a:t>
            </a:r>
            <a:r>
              <a:rPr lang="en-US" sz="1700" b="1"/>
              <a:t>context of images</a:t>
            </a:r>
            <a:r>
              <a:rPr lang="en-US" sz="1700"/>
              <a:t>, which </a:t>
            </a:r>
            <a:r>
              <a:rPr lang="en-US" sz="1700" b="1"/>
              <a:t>limits their effectiveness </a:t>
            </a:r>
            <a:r>
              <a:rPr lang="en-US" sz="1700"/>
              <a:t>in tasks such as classification, retrieval, and generation.</a:t>
            </a:r>
          </a:p>
          <a:p>
            <a:r>
              <a:rPr lang="en-US" sz="1700"/>
              <a:t> Some </a:t>
            </a:r>
            <a:r>
              <a:rPr lang="en-US" sz="1700" b="1"/>
              <a:t>common challenges </a:t>
            </a:r>
            <a:r>
              <a:rPr lang="en-US" sz="1700"/>
              <a:t>include:</a:t>
            </a:r>
          </a:p>
          <a:p>
            <a:pPr lvl="1"/>
            <a:r>
              <a:rPr lang="en-US" sz="1700"/>
              <a:t>Large, complex representations that are hard to manage.</a:t>
            </a:r>
          </a:p>
          <a:p>
            <a:pPr lvl="1"/>
            <a:r>
              <a:rPr lang="en-US" sz="1700"/>
              <a:t>Loss of important relationships between features.</a:t>
            </a:r>
          </a:p>
          <a:p>
            <a:pPr lvl="1"/>
            <a:r>
              <a:rPr lang="en-US" sz="1700"/>
              <a:t>Difficulty in distinguishing between objects that have similar characteristics.</a:t>
            </a:r>
          </a:p>
          <a:p>
            <a:r>
              <a:rPr lang="en-US" sz="1700"/>
              <a:t>We need more efficient ways to encode images that </a:t>
            </a:r>
            <a:r>
              <a:rPr lang="en-US" sz="1700" b="1"/>
              <a:t>preserve key details </a:t>
            </a:r>
            <a:r>
              <a:rPr lang="en-US" sz="1700"/>
              <a:t>and </a:t>
            </a:r>
            <a:r>
              <a:rPr lang="en-US" sz="1700" b="1"/>
              <a:t>accurately represent </a:t>
            </a:r>
            <a:r>
              <a:rPr lang="en-US" sz="1700"/>
              <a:t>the relationships between features. Our approach aims to address these issues.</a:t>
            </a:r>
          </a:p>
        </p:txBody>
      </p:sp>
    </p:spTree>
    <p:extLst>
      <p:ext uri="{BB962C8B-B14F-4D97-AF65-F5344CB8AC3E}">
        <p14:creationId xmlns:p14="http://schemas.microsoft.com/office/powerpoint/2010/main" val="420594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F14C-BABD-9AF7-845F-3CC582202F9C}"/>
              </a:ext>
            </a:extLst>
          </p:cNvPr>
          <p:cNvSpPr>
            <a:spLocks noGrp="1"/>
          </p:cNvSpPr>
          <p:nvPr>
            <p:ph type="title"/>
          </p:nvPr>
        </p:nvSpPr>
        <p:spPr>
          <a:xfrm>
            <a:off x="838200" y="304803"/>
            <a:ext cx="10515600" cy="1472974"/>
          </a:xfrm>
        </p:spPr>
        <p:txBody>
          <a:bodyPr anchor="ctr">
            <a:normAutofit/>
          </a:bodyPr>
          <a:lstStyle/>
          <a:p>
            <a:r>
              <a:rPr lang="en-US" dirty="0"/>
              <a:t>Our Solution</a:t>
            </a:r>
          </a:p>
        </p:txBody>
      </p:sp>
      <p:graphicFrame>
        <p:nvGraphicFramePr>
          <p:cNvPr id="5" name="Content Placeholder 2">
            <a:extLst>
              <a:ext uri="{FF2B5EF4-FFF2-40B4-BE49-F238E27FC236}">
                <a16:creationId xmlns:a16="http://schemas.microsoft.com/office/drawing/2014/main" id="{01B7681C-C63F-1C75-9735-AA4A6B5513BB}"/>
              </a:ext>
            </a:extLst>
          </p:cNvPr>
          <p:cNvGraphicFramePr>
            <a:graphicFrameLocks noGrp="1"/>
          </p:cNvGraphicFramePr>
          <p:nvPr>
            <p:ph sz="quarter" idx="13"/>
            <p:extLst>
              <p:ext uri="{D42A27DB-BD31-4B8C-83A1-F6EECF244321}">
                <p14:modId xmlns:p14="http://schemas.microsoft.com/office/powerpoint/2010/main" val="1285876983"/>
              </p:ext>
            </p:extLst>
          </p:nvPr>
        </p:nvGraphicFramePr>
        <p:xfrm>
          <a:off x="971550" y="1609499"/>
          <a:ext cx="9410700" cy="4619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819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561D-899A-6C93-6100-B1E5952553BA}"/>
              </a:ext>
            </a:extLst>
          </p:cNvPr>
          <p:cNvSpPr>
            <a:spLocks noGrp="1"/>
          </p:cNvSpPr>
          <p:nvPr>
            <p:ph type="title"/>
          </p:nvPr>
        </p:nvSpPr>
        <p:spPr>
          <a:xfrm>
            <a:off x="838200" y="365125"/>
            <a:ext cx="10515600" cy="1325563"/>
          </a:xfrm>
        </p:spPr>
        <p:txBody>
          <a:bodyPr anchor="ctr">
            <a:normAutofit/>
          </a:bodyPr>
          <a:lstStyle/>
          <a:p>
            <a:r>
              <a:rPr lang="en-US" dirty="0"/>
              <a:t>Some Background on Existing Techniques</a:t>
            </a:r>
          </a:p>
        </p:txBody>
      </p:sp>
      <p:graphicFrame>
        <p:nvGraphicFramePr>
          <p:cNvPr id="5" name="Content Placeholder 2">
            <a:extLst>
              <a:ext uri="{FF2B5EF4-FFF2-40B4-BE49-F238E27FC236}">
                <a16:creationId xmlns:a16="http://schemas.microsoft.com/office/drawing/2014/main" id="{E90B33DB-C47B-D474-40F1-75565D43BA6B}"/>
              </a:ext>
            </a:extLst>
          </p:cNvPr>
          <p:cNvGraphicFramePr>
            <a:graphicFrameLocks noGrp="1"/>
          </p:cNvGraphicFramePr>
          <p:nvPr>
            <p:ph type="tbl" sz="quarter" idx="13"/>
            <p:extLst>
              <p:ext uri="{D42A27DB-BD31-4B8C-83A1-F6EECF244321}">
                <p14:modId xmlns:p14="http://schemas.microsoft.com/office/powerpoint/2010/main" val="61385666"/>
              </p:ext>
            </p:extLst>
          </p:nvPr>
        </p:nvGraphicFramePr>
        <p:xfrm>
          <a:off x="838200" y="1433513"/>
          <a:ext cx="10515600" cy="4881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099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DA8716-0512-5B5F-A27B-326CD3263050}"/>
              </a:ext>
            </a:extLst>
          </p:cNvPr>
          <p:cNvPicPr>
            <a:picLocks noChangeAspect="1"/>
          </p:cNvPicPr>
          <p:nvPr/>
        </p:nvPicPr>
        <p:blipFill>
          <a:blip r:embed="rId2"/>
          <a:stretch>
            <a:fillRect/>
          </a:stretch>
        </p:blipFill>
        <p:spPr>
          <a:xfrm>
            <a:off x="184324" y="2250281"/>
            <a:ext cx="4652434" cy="2616994"/>
          </a:xfrm>
          <a:prstGeom prst="rect">
            <a:avLst/>
          </a:prstGeom>
        </p:spPr>
      </p:pic>
      <p:sp>
        <p:nvSpPr>
          <p:cNvPr id="2" name="Title 1">
            <a:extLst>
              <a:ext uri="{FF2B5EF4-FFF2-40B4-BE49-F238E27FC236}">
                <a16:creationId xmlns:a16="http://schemas.microsoft.com/office/drawing/2014/main" id="{1F4685E0-4EC6-4400-D772-C1986144B7E7}"/>
              </a:ext>
            </a:extLst>
          </p:cNvPr>
          <p:cNvSpPr>
            <a:spLocks noGrp="1"/>
          </p:cNvSpPr>
          <p:nvPr>
            <p:ph type="title"/>
          </p:nvPr>
        </p:nvSpPr>
        <p:spPr>
          <a:xfrm>
            <a:off x="838200" y="365125"/>
            <a:ext cx="10515600" cy="1325563"/>
          </a:xfrm>
        </p:spPr>
        <p:txBody>
          <a:bodyPr anchor="ctr">
            <a:normAutofit/>
          </a:bodyPr>
          <a:lstStyle/>
          <a:p>
            <a:r>
              <a:rPr lang="en-US" dirty="0"/>
              <a:t>Approach: The Architecture</a:t>
            </a:r>
          </a:p>
        </p:txBody>
      </p:sp>
      <p:sp>
        <p:nvSpPr>
          <p:cNvPr id="3" name="Content Placeholder 2">
            <a:extLst>
              <a:ext uri="{FF2B5EF4-FFF2-40B4-BE49-F238E27FC236}">
                <a16:creationId xmlns:a16="http://schemas.microsoft.com/office/drawing/2014/main" id="{FB4A2C1C-A107-E248-17F0-FA12AFFC272A}"/>
              </a:ext>
            </a:extLst>
          </p:cNvPr>
          <p:cNvSpPr>
            <a:spLocks noGrp="1"/>
          </p:cNvSpPr>
          <p:nvPr>
            <p:ph sz="half" idx="15"/>
          </p:nvPr>
        </p:nvSpPr>
        <p:spPr>
          <a:xfrm>
            <a:off x="4661820" y="1816916"/>
            <a:ext cx="6698156" cy="4297680"/>
          </a:xfrm>
        </p:spPr>
        <p:txBody>
          <a:bodyPr>
            <a:normAutofit/>
          </a:bodyPr>
          <a:lstStyle/>
          <a:p>
            <a:r>
              <a:rPr lang="en-US" sz="1400" b="1"/>
              <a:t>Encoder</a:t>
            </a:r>
            <a:r>
              <a:rPr lang="en-US" sz="1400"/>
              <a:t>: </a:t>
            </a:r>
          </a:p>
          <a:p>
            <a:pPr lvl="1"/>
            <a:r>
              <a:rPr lang="en-US" sz="1400"/>
              <a:t>The encoder is designed with multiple convolutional layers that systematically extract features from the input images. After feature extraction, average pooling is applied to reduce the spatial dimensions, which helps in summarizing the features while maintaining important information. </a:t>
            </a:r>
          </a:p>
          <a:p>
            <a:pPr lvl="1"/>
            <a:r>
              <a:rPr lang="en-US" sz="1400"/>
              <a:t>Next, the data is flattened into a one-dimensional array, followed by a linear layer that produces a fixed-length vector. This vector serves as a compact representation of the image, capturing its essential characteristics.</a:t>
            </a:r>
          </a:p>
          <a:p>
            <a:r>
              <a:rPr lang="en-US" sz="1400" b="1"/>
              <a:t>Decoder</a:t>
            </a:r>
            <a:r>
              <a:rPr lang="en-US" sz="1400"/>
              <a:t>: </a:t>
            </a:r>
          </a:p>
          <a:p>
            <a:pPr lvl="1"/>
            <a:r>
              <a:rPr lang="en-US" sz="1400"/>
              <a:t>The decoder is responsible for reconstructing the original image from the encoded vector. It uses transposed convolutions, which effectively upsamples the encoded vector back to the original image dimensions. </a:t>
            </a:r>
          </a:p>
          <a:p>
            <a:pPr lvl="1"/>
            <a:r>
              <a:rPr lang="en-US" sz="1400"/>
              <a:t>This process allows the model to generate an image that closely resembles the input, enabling evaluation of how well the encoding preserved the original data.</a:t>
            </a:r>
          </a:p>
          <a:p>
            <a:endParaRPr lang="en-US" sz="1400" dirty="0"/>
          </a:p>
        </p:txBody>
      </p:sp>
    </p:spTree>
    <p:extLst>
      <p:ext uri="{BB962C8B-B14F-4D97-AF65-F5344CB8AC3E}">
        <p14:creationId xmlns:p14="http://schemas.microsoft.com/office/powerpoint/2010/main" val="59310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EADB-A212-D7BA-F8C2-E5F6D029C1E9}"/>
              </a:ext>
            </a:extLst>
          </p:cNvPr>
          <p:cNvSpPr>
            <a:spLocks noGrp="1"/>
          </p:cNvSpPr>
          <p:nvPr>
            <p:ph type="title"/>
          </p:nvPr>
        </p:nvSpPr>
        <p:spPr>
          <a:xfrm>
            <a:off x="838200" y="365125"/>
            <a:ext cx="10515600" cy="1325563"/>
          </a:xfrm>
        </p:spPr>
        <p:txBody>
          <a:bodyPr anchor="ctr">
            <a:normAutofit/>
          </a:bodyPr>
          <a:lstStyle/>
          <a:p>
            <a:r>
              <a:rPr lang="en-US" dirty="0"/>
              <a:t>Approach: Challenges</a:t>
            </a:r>
          </a:p>
        </p:txBody>
      </p:sp>
      <p:graphicFrame>
        <p:nvGraphicFramePr>
          <p:cNvPr id="5" name="Content Placeholder 2">
            <a:extLst>
              <a:ext uri="{FF2B5EF4-FFF2-40B4-BE49-F238E27FC236}">
                <a16:creationId xmlns:a16="http://schemas.microsoft.com/office/drawing/2014/main" id="{1F832E8C-8DA9-B220-E49E-FD78D00F7947}"/>
              </a:ext>
            </a:extLst>
          </p:cNvPr>
          <p:cNvGraphicFramePr>
            <a:graphicFrameLocks noGrp="1"/>
          </p:cNvGraphicFramePr>
          <p:nvPr>
            <p:ph type="tbl" sz="quarter" idx="13"/>
            <p:extLst>
              <p:ext uri="{D42A27DB-BD31-4B8C-83A1-F6EECF244321}">
                <p14:modId xmlns:p14="http://schemas.microsoft.com/office/powerpoint/2010/main" val="3011608810"/>
              </p:ext>
            </p:extLst>
          </p:nvPr>
        </p:nvGraphicFramePr>
        <p:xfrm>
          <a:off x="838199" y="1825624"/>
          <a:ext cx="10515600" cy="4547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194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3F82-08B8-6604-66BF-29FD6432BF1E}"/>
              </a:ext>
            </a:extLst>
          </p:cNvPr>
          <p:cNvSpPr>
            <a:spLocks noGrp="1"/>
          </p:cNvSpPr>
          <p:nvPr>
            <p:ph type="title"/>
          </p:nvPr>
        </p:nvSpPr>
        <p:spPr>
          <a:xfrm>
            <a:off x="609957" y="1119031"/>
            <a:ext cx="4384736" cy="4619938"/>
          </a:xfrm>
        </p:spPr>
        <p:txBody>
          <a:bodyPr anchor="ctr">
            <a:normAutofit/>
          </a:bodyPr>
          <a:lstStyle/>
          <a:p>
            <a:r>
              <a:rPr lang="en-US" dirty="0"/>
              <a:t>Approach: Implementation</a:t>
            </a:r>
          </a:p>
        </p:txBody>
      </p:sp>
      <p:sp>
        <p:nvSpPr>
          <p:cNvPr id="3" name="Content Placeholder 2">
            <a:extLst>
              <a:ext uri="{FF2B5EF4-FFF2-40B4-BE49-F238E27FC236}">
                <a16:creationId xmlns:a16="http://schemas.microsoft.com/office/drawing/2014/main" id="{04242896-E409-5950-6BD7-4A19CCE17CB9}"/>
              </a:ext>
            </a:extLst>
          </p:cNvPr>
          <p:cNvSpPr>
            <a:spLocks noGrp="1"/>
          </p:cNvSpPr>
          <p:nvPr>
            <p:ph idx="1"/>
          </p:nvPr>
        </p:nvSpPr>
        <p:spPr>
          <a:xfrm>
            <a:off x="5677883" y="735917"/>
            <a:ext cx="5552091" cy="5768220"/>
          </a:xfrm>
        </p:spPr>
        <p:txBody>
          <a:bodyPr anchor="ctr">
            <a:normAutofit/>
          </a:bodyPr>
          <a:lstStyle/>
          <a:p>
            <a:r>
              <a:rPr lang="en-US" sz="1700" b="1" dirty="0"/>
              <a:t>Framework</a:t>
            </a:r>
            <a:r>
              <a:rPr lang="en-US" sz="1700" dirty="0"/>
              <a:t>: </a:t>
            </a:r>
          </a:p>
          <a:p>
            <a:pPr lvl="1"/>
            <a:r>
              <a:rPr lang="en-US" sz="1700" dirty="0"/>
              <a:t>We chose to use </a:t>
            </a:r>
            <a:r>
              <a:rPr lang="en-US" sz="1700" dirty="0" err="1"/>
              <a:t>PyTorch</a:t>
            </a:r>
            <a:r>
              <a:rPr lang="en-US" sz="1700" dirty="0"/>
              <a:t> for its flexibility and ease of experimentation. </a:t>
            </a:r>
          </a:p>
          <a:p>
            <a:pPr lvl="1"/>
            <a:r>
              <a:rPr lang="en-US" sz="1700" dirty="0"/>
              <a:t>This framework allows for dynamic computation graphs, making it easier to modify the architecture and experiment with different configurations during the development process.</a:t>
            </a:r>
          </a:p>
          <a:p>
            <a:r>
              <a:rPr lang="en-US" sz="1700" b="1" dirty="0"/>
              <a:t>Normalization and Activation Functions</a:t>
            </a:r>
            <a:r>
              <a:rPr lang="en-US" sz="1700" dirty="0"/>
              <a:t>: </a:t>
            </a:r>
          </a:p>
          <a:p>
            <a:pPr lvl="1"/>
            <a:r>
              <a:rPr lang="en-US" sz="1700" dirty="0"/>
              <a:t>To enhance training stability and improve model performance, we integrated normalization layers (such as Batch Normalization) and activation functions (like </a:t>
            </a:r>
            <a:r>
              <a:rPr lang="en-US" sz="1700" dirty="0" err="1"/>
              <a:t>ReLU</a:t>
            </a:r>
            <a:r>
              <a:rPr lang="en-US" sz="1700" dirty="0"/>
              <a:t>) throughout the architecture. </a:t>
            </a:r>
          </a:p>
          <a:p>
            <a:pPr lvl="1"/>
            <a:r>
              <a:rPr lang="en-US" sz="1700" dirty="0"/>
              <a:t>These choices help in speeding up convergence during training and in preventing issues like vanishing gradients, ultimately leading to a more robust model.</a:t>
            </a:r>
          </a:p>
          <a:p>
            <a:endParaRPr lang="en-US" sz="1700" dirty="0"/>
          </a:p>
        </p:txBody>
      </p:sp>
    </p:spTree>
    <p:extLst>
      <p:ext uri="{BB962C8B-B14F-4D97-AF65-F5344CB8AC3E}">
        <p14:creationId xmlns:p14="http://schemas.microsoft.com/office/powerpoint/2010/main" val="1956192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CDCE-229F-03C7-7DF2-BCE33DC38573}"/>
              </a:ext>
            </a:extLst>
          </p:cNvPr>
          <p:cNvSpPr>
            <a:spLocks noGrp="1"/>
          </p:cNvSpPr>
          <p:nvPr>
            <p:ph type="title"/>
          </p:nvPr>
        </p:nvSpPr>
        <p:spPr>
          <a:xfrm>
            <a:off x="838200" y="365125"/>
            <a:ext cx="10515600" cy="1325563"/>
          </a:xfrm>
        </p:spPr>
        <p:txBody>
          <a:bodyPr anchor="ctr">
            <a:normAutofit/>
          </a:bodyPr>
          <a:lstStyle/>
          <a:p>
            <a:r>
              <a:rPr lang="en-US" dirty="0"/>
              <a:t>Datasets</a:t>
            </a:r>
          </a:p>
        </p:txBody>
      </p:sp>
      <p:graphicFrame>
        <p:nvGraphicFramePr>
          <p:cNvPr id="5" name="Content Placeholder 2">
            <a:extLst>
              <a:ext uri="{FF2B5EF4-FFF2-40B4-BE49-F238E27FC236}">
                <a16:creationId xmlns:a16="http://schemas.microsoft.com/office/drawing/2014/main" id="{6368F907-3D85-2E19-C2F7-C940FE47482C}"/>
              </a:ext>
            </a:extLst>
          </p:cNvPr>
          <p:cNvGraphicFramePr>
            <a:graphicFrameLocks noGrp="1"/>
          </p:cNvGraphicFramePr>
          <p:nvPr>
            <p:ph type="tbl" sz="quarter" idx="13"/>
            <p:extLst>
              <p:ext uri="{D42A27DB-BD31-4B8C-83A1-F6EECF244321}">
                <p14:modId xmlns:p14="http://schemas.microsoft.com/office/powerpoint/2010/main" val="4062311007"/>
              </p:ext>
            </p:extLst>
          </p:nvPr>
        </p:nvGraphicFramePr>
        <p:xfrm>
          <a:off x="838199" y="1825625"/>
          <a:ext cx="10515600" cy="429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3883031"/>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{1F0C4D4D-DA86-4E3A-9133-0247754B7AA5}tf78504181_win32</Template>
  <TotalTime>166</TotalTime>
  <Words>1594</Words>
  <Application>Microsoft Office PowerPoint</Application>
  <PresentationFormat>Widescreen</PresentationFormat>
  <Paragraphs>95</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Avenir Next LT Pro</vt:lpstr>
      <vt:lpstr>Avenir Next LT Pro Light</vt:lpstr>
      <vt:lpstr>Calibri</vt:lpstr>
      <vt:lpstr>Tw Cen MT</vt:lpstr>
      <vt:lpstr>Custom</vt:lpstr>
      <vt:lpstr>Classification of Objects via Vectorization</vt:lpstr>
      <vt:lpstr>Challenge: Capturing Semantic Meaning from Image Representaion</vt:lpstr>
      <vt:lpstr>Common Issues In Existing Methods</vt:lpstr>
      <vt:lpstr>Our Solution</vt:lpstr>
      <vt:lpstr>Some Background on Existing Techniques</vt:lpstr>
      <vt:lpstr>Approach: The Architecture</vt:lpstr>
      <vt:lpstr>Approach: Challenges</vt:lpstr>
      <vt:lpstr>Approach: Implementation</vt:lpstr>
      <vt:lpstr>Datasets</vt:lpstr>
      <vt:lpstr>Metrics</vt:lpstr>
      <vt:lpstr>Results</vt:lpstr>
      <vt:lpstr>Results</vt:lpstr>
      <vt:lpstr>Limitations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Haven Kotara</dc:creator>
  <cp:lastModifiedBy>Haven Kotara</cp:lastModifiedBy>
  <cp:revision>1</cp:revision>
  <dcterms:created xsi:type="dcterms:W3CDTF">2024-12-02T08:35:06Z</dcterms:created>
  <dcterms:modified xsi:type="dcterms:W3CDTF">2024-12-02T11:21:26Z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