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0E6B-80E4-4846-89FA-27F5DEAC703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040C-8FAC-437B-AF4F-E30554A079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42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0E6B-80E4-4846-89FA-27F5DEAC703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040C-8FAC-437B-AF4F-E30554A079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311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0E6B-80E4-4846-89FA-27F5DEAC703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040C-8FAC-437B-AF4F-E30554A079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608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0E6B-80E4-4846-89FA-27F5DEAC703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040C-8FAC-437B-AF4F-E30554A079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96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0E6B-80E4-4846-89FA-27F5DEAC703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040C-8FAC-437B-AF4F-E30554A079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34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0E6B-80E4-4846-89FA-27F5DEAC703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040C-8FAC-437B-AF4F-E30554A079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545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0E6B-80E4-4846-89FA-27F5DEAC703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040C-8FAC-437B-AF4F-E30554A079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094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0E6B-80E4-4846-89FA-27F5DEAC703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040C-8FAC-437B-AF4F-E30554A079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859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0E6B-80E4-4846-89FA-27F5DEAC703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040C-8FAC-437B-AF4F-E30554A079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82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0E6B-80E4-4846-89FA-27F5DEAC703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040C-8FAC-437B-AF4F-E30554A079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215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0E6B-80E4-4846-89FA-27F5DEAC703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040C-8FAC-437B-AF4F-E30554A079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827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D0E6B-80E4-4846-89FA-27F5DEAC703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8040C-8FAC-437B-AF4F-E30554A079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730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99144" y="78377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Bahnschrift Condensed" panose="020B0502040204020203" pitchFamily="34" charset="0"/>
              </a:rPr>
              <a:t>Base de datos de tienda en línea</a:t>
            </a:r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01082"/>
              </p:ext>
            </p:extLst>
          </p:nvPr>
        </p:nvGraphicFramePr>
        <p:xfrm>
          <a:off x="6106668" y="646719"/>
          <a:ext cx="183460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606">
                  <a:extLst>
                    <a:ext uri="{9D8B030D-6E8A-4147-A177-3AD203B41FA5}">
                      <a16:colId xmlns:a16="http://schemas.microsoft.com/office/drawing/2014/main" val="1443014828"/>
                    </a:ext>
                  </a:extLst>
                </a:gridCol>
              </a:tblGrid>
              <a:tr h="244633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Categorías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17034"/>
                  </a:ext>
                </a:extLst>
              </a:tr>
              <a:tr h="2038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Id(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int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 A_I</a:t>
                      </a:r>
                      <a:r>
                        <a:rPr lang="es-MX" sz="1400" baseline="0" dirty="0" smtClean="0"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s-MX" sz="1400" baseline="0" dirty="0" err="1" smtClean="0">
                          <a:latin typeface="Bahnschrift Condensed" panose="020B0502040204020203" pitchFamily="34" charset="0"/>
                        </a:rPr>
                        <a:t>P.k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143086"/>
                  </a:ext>
                </a:extLst>
              </a:tr>
              <a:tr h="2038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Nombre(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varchar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, 150)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14328"/>
                  </a:ext>
                </a:extLst>
              </a:tr>
              <a:tr h="203860"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Descripcion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varchar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, 700)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862711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036740"/>
              </p:ext>
            </p:extLst>
          </p:nvPr>
        </p:nvGraphicFramePr>
        <p:xfrm>
          <a:off x="910028" y="1256319"/>
          <a:ext cx="170036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369">
                  <a:extLst>
                    <a:ext uri="{9D8B030D-6E8A-4147-A177-3AD203B41FA5}">
                      <a16:colId xmlns:a16="http://schemas.microsoft.com/office/drawing/2014/main" val="144301482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Usuarios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170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Id(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int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 A_I</a:t>
                      </a:r>
                      <a:r>
                        <a:rPr lang="es-MX" sz="1400" baseline="0" dirty="0" smtClean="0"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s-MX" sz="1400" baseline="0" dirty="0" err="1" smtClean="0">
                          <a:latin typeface="Bahnschrift Condensed" panose="020B0502040204020203" pitchFamily="34" charset="0"/>
                        </a:rPr>
                        <a:t>P.k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1430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Nombre(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varchar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, 100)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143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Apellido(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varchar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, 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8627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Correo(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varchar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, 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9238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Telefono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varchar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,</a:t>
                      </a:r>
                      <a:r>
                        <a:rPr lang="es-MX" sz="1400" baseline="0" dirty="0" smtClean="0">
                          <a:latin typeface="Bahnschrift Condensed" panose="020B0502040204020203" pitchFamily="34" charset="0"/>
                        </a:rPr>
                        <a:t> 20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981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Fecha_nacimiento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(date)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1124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Genero(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boolean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65584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71707"/>
              </p:ext>
            </p:extLst>
          </p:nvPr>
        </p:nvGraphicFramePr>
        <p:xfrm>
          <a:off x="471277" y="5162624"/>
          <a:ext cx="15935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580">
                  <a:extLst>
                    <a:ext uri="{9D8B030D-6E8A-4147-A177-3AD203B41FA5}">
                      <a16:colId xmlns:a16="http://schemas.microsoft.com/office/drawing/2014/main" val="144301482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Membresías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170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Id(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int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 A_I</a:t>
                      </a:r>
                      <a:r>
                        <a:rPr lang="es-MX" sz="1400" baseline="0" dirty="0" smtClean="0"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s-MX" sz="1400" baseline="0" dirty="0" err="1" smtClean="0">
                          <a:latin typeface="Bahnschrift Condensed" panose="020B0502040204020203" pitchFamily="34" charset="0"/>
                        </a:rPr>
                        <a:t>P.k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1430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Nombre(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varchar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, 50)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143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Precio</a:t>
                      </a:r>
                      <a:r>
                        <a:rPr lang="es-MX" sz="1400" baseline="0" dirty="0" smtClean="0">
                          <a:latin typeface="Bahnschrift Condensed" panose="020B0502040204020203" pitchFamily="34" charset="0"/>
                        </a:rPr>
                        <a:t>(</a:t>
                      </a:r>
                      <a:r>
                        <a:rPr lang="es-MX" sz="1400" baseline="0" dirty="0" err="1" smtClean="0">
                          <a:latin typeface="Bahnschrift Condensed" panose="020B0502040204020203" pitchFamily="34" charset="0"/>
                        </a:rPr>
                        <a:t>double</a:t>
                      </a:r>
                      <a:r>
                        <a:rPr lang="es-MX" sz="1400" baseline="0" dirty="0" smtClean="0">
                          <a:latin typeface="Bahnschrift Condensed" panose="020B0502040204020203" pitchFamily="34" charset="0"/>
                        </a:rPr>
                        <a:t>)</a:t>
                      </a:r>
                      <a:endParaRPr lang="es-MX" sz="1400" dirty="0" smtClean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862711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176662"/>
              </p:ext>
            </p:extLst>
          </p:nvPr>
        </p:nvGraphicFramePr>
        <p:xfrm>
          <a:off x="3152191" y="1385146"/>
          <a:ext cx="1782008" cy="141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008">
                  <a:extLst>
                    <a:ext uri="{9D8B030D-6E8A-4147-A177-3AD203B41FA5}">
                      <a16:colId xmlns:a16="http://schemas.microsoft.com/office/drawing/2014/main" val="144301482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Usuarios_membresia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170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Id(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int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 A_I</a:t>
                      </a:r>
                      <a:r>
                        <a:rPr lang="es-MX" sz="1400" baseline="0" dirty="0" smtClean="0"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s-MX" sz="1400" baseline="0" dirty="0" err="1" smtClean="0">
                          <a:latin typeface="Bahnschrift Condensed" panose="020B0502040204020203" pitchFamily="34" charset="0"/>
                        </a:rPr>
                        <a:t>P.k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1430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Usuario_id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int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 FK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14328"/>
                  </a:ext>
                </a:extLst>
              </a:tr>
              <a:tr h="313512"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Membresia</a:t>
                      </a:r>
                      <a:r>
                        <a:rPr lang="es-MX" sz="1400" baseline="0" dirty="0" err="1" smtClean="0">
                          <a:latin typeface="Bahnschrift Condensed" panose="020B0502040204020203" pitchFamily="34" charset="0"/>
                        </a:rPr>
                        <a:t>_id</a:t>
                      </a:r>
                      <a:r>
                        <a:rPr lang="es-MX" sz="1400" baseline="0" dirty="0" smtClean="0">
                          <a:latin typeface="Bahnschrift Condensed" panose="020B0502040204020203" pitchFamily="34" charset="0"/>
                        </a:rPr>
                        <a:t>(</a:t>
                      </a:r>
                      <a:r>
                        <a:rPr lang="es-MX" sz="1400" baseline="0" dirty="0" err="1" smtClean="0">
                          <a:latin typeface="Bahnschrift Condensed" panose="020B0502040204020203" pitchFamily="34" charset="0"/>
                        </a:rPr>
                        <a:t>int</a:t>
                      </a:r>
                      <a:r>
                        <a:rPr lang="es-MX" sz="1400" baseline="0" dirty="0" smtClean="0">
                          <a:latin typeface="Bahnschrift Condensed" panose="020B0502040204020203" pitchFamily="34" charset="0"/>
                        </a:rPr>
                        <a:t>) FK</a:t>
                      </a:r>
                      <a:endParaRPr lang="es-MX" sz="1400" dirty="0" smtClean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862711"/>
                  </a:ext>
                </a:extLst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89525"/>
              </p:ext>
            </p:extLst>
          </p:nvPr>
        </p:nvGraphicFramePr>
        <p:xfrm>
          <a:off x="3077293" y="3812293"/>
          <a:ext cx="209034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341">
                  <a:extLst>
                    <a:ext uri="{9D8B030D-6E8A-4147-A177-3AD203B41FA5}">
                      <a16:colId xmlns:a16="http://schemas.microsoft.com/office/drawing/2014/main" val="144301482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Productos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170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Id(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int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 A_I</a:t>
                      </a:r>
                      <a:r>
                        <a:rPr lang="es-MX" sz="1400" baseline="0" dirty="0" smtClean="0"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s-MX" sz="1400" baseline="0" dirty="0" err="1" smtClean="0">
                          <a:latin typeface="Bahnschrift Condensed" panose="020B0502040204020203" pitchFamily="34" charset="0"/>
                        </a:rPr>
                        <a:t>P.k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1430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Nombre(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varchar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, 150)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143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Descripcion</a:t>
                      </a:r>
                      <a:r>
                        <a:rPr lang="es-MX" sz="1400" baseline="0" dirty="0" smtClean="0">
                          <a:latin typeface="Bahnschrift Condensed" panose="020B0502040204020203" pitchFamily="34" charset="0"/>
                        </a:rPr>
                        <a:t>(</a:t>
                      </a:r>
                      <a:r>
                        <a:rPr lang="es-MX" sz="1400" baseline="0" dirty="0" err="1" smtClean="0">
                          <a:latin typeface="Bahnschrift Condensed" panose="020B0502040204020203" pitchFamily="34" charset="0"/>
                        </a:rPr>
                        <a:t>varchar</a:t>
                      </a:r>
                      <a:r>
                        <a:rPr lang="es-MX" sz="1400" baseline="0" dirty="0" smtClean="0">
                          <a:latin typeface="Bahnschrift Condensed" panose="020B0502040204020203" pitchFamily="34" charset="0"/>
                        </a:rPr>
                        <a:t>, 150)</a:t>
                      </a:r>
                      <a:endParaRPr lang="es-MX" sz="1400" dirty="0" smtClean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8627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Precio(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double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9238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Categoria_id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int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 FK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981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Cantidad(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int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112461"/>
                  </a:ext>
                </a:extLst>
              </a:tr>
            </a:tbl>
          </a:graphicData>
        </a:graphic>
      </p:graphicFrame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510963"/>
              </p:ext>
            </p:extLst>
          </p:nvPr>
        </p:nvGraphicFramePr>
        <p:xfrm>
          <a:off x="6178663" y="2349253"/>
          <a:ext cx="176261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611">
                  <a:extLst>
                    <a:ext uri="{9D8B030D-6E8A-4147-A177-3AD203B41FA5}">
                      <a16:colId xmlns:a16="http://schemas.microsoft.com/office/drawing/2014/main" val="144301482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Metodo_pago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170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Id(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int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 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P.k</a:t>
                      </a:r>
                      <a:r>
                        <a:rPr lang="es-MX" sz="1400" baseline="0" dirty="0" smtClean="0">
                          <a:latin typeface="Bahnschrift Condensed" panose="020B0502040204020203" pitchFamily="34" charset="0"/>
                        </a:rPr>
                        <a:t> A_1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1430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Nombre(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varchar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, 50)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143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tipo(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varchar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, 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86271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82812"/>
              </p:ext>
            </p:extLst>
          </p:nvPr>
        </p:nvGraphicFramePr>
        <p:xfrm>
          <a:off x="5784959" y="4329953"/>
          <a:ext cx="268804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046">
                  <a:extLst>
                    <a:ext uri="{9D8B030D-6E8A-4147-A177-3AD203B41FA5}">
                      <a16:colId xmlns:a16="http://schemas.microsoft.com/office/drawing/2014/main" val="1443014828"/>
                    </a:ext>
                  </a:extLst>
                </a:gridCol>
              </a:tblGrid>
              <a:tr h="25232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Ventas 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17034"/>
                  </a:ext>
                </a:extLst>
              </a:tr>
              <a:tr h="252321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Id(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int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 A_1</a:t>
                      </a:r>
                      <a:r>
                        <a:rPr lang="es-MX" sz="1400" baseline="0" dirty="0" smtClean="0">
                          <a:latin typeface="Bahnschrift Condensed" panose="020B0502040204020203" pitchFamily="34" charset="0"/>
                        </a:rPr>
                        <a:t> PK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143086"/>
                  </a:ext>
                </a:extLst>
              </a:tr>
              <a:tr h="252321"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Carrito_id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int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 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Fk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066113"/>
                  </a:ext>
                </a:extLst>
              </a:tr>
              <a:tr h="252321"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Metodo_pago_id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int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 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932567"/>
                  </a:ext>
                </a:extLst>
              </a:tr>
              <a:tr h="252321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Total(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double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330"/>
                  </a:ext>
                </a:extLst>
              </a:tr>
              <a:tr h="252321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Estado(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boolean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194936"/>
                  </a:ext>
                </a:extLst>
              </a:tr>
              <a:tr h="252321"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Direccion_id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int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 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817276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448469"/>
              </p:ext>
            </p:extLst>
          </p:nvPr>
        </p:nvGraphicFramePr>
        <p:xfrm>
          <a:off x="9030054" y="300438"/>
          <a:ext cx="268804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046">
                  <a:extLst>
                    <a:ext uri="{9D8B030D-6E8A-4147-A177-3AD203B41FA5}">
                      <a16:colId xmlns:a16="http://schemas.microsoft.com/office/drawing/2014/main" val="144301482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Direcciones 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170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Id(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int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 A_I</a:t>
                      </a:r>
                      <a:r>
                        <a:rPr lang="es-MX" sz="1400" baseline="0" dirty="0" smtClean="0"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s-MX" sz="1400" baseline="0" dirty="0" err="1" smtClean="0">
                          <a:latin typeface="Bahnschrift Condensed" panose="020B0502040204020203" pitchFamily="34" charset="0"/>
                        </a:rPr>
                        <a:t>P.k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1430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Calle(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varchar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,</a:t>
                      </a:r>
                      <a:r>
                        <a:rPr lang="es-MX" sz="1400" baseline="0" dirty="0" smtClean="0">
                          <a:latin typeface="Bahnschrift Condensed" panose="020B0502040204020203" pitchFamily="34" charset="0"/>
                        </a:rPr>
                        <a:t> 100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143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Num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int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8627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Colonia(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varchar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, 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9238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CP(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int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981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Estado(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varchar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, 100)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1124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Cuidad(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varchar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, 100)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71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Usuario_id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()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008562"/>
                  </a:ext>
                </a:extLst>
              </a:tr>
            </a:tbl>
          </a:graphicData>
        </a:graphic>
      </p:graphicFrame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217559"/>
              </p:ext>
            </p:extLst>
          </p:nvPr>
        </p:nvGraphicFramePr>
        <p:xfrm>
          <a:off x="8887736" y="3822325"/>
          <a:ext cx="202700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008">
                  <a:extLst>
                    <a:ext uri="{9D8B030D-6E8A-4147-A177-3AD203B41FA5}">
                      <a16:colId xmlns:a16="http://schemas.microsoft.com/office/drawing/2014/main" val="1443014828"/>
                    </a:ext>
                  </a:extLst>
                </a:gridCol>
              </a:tblGrid>
              <a:tr h="266623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Carrito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17034"/>
                  </a:ext>
                </a:extLst>
              </a:tr>
              <a:tr h="266623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Id(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int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 A_I</a:t>
                      </a:r>
                      <a:r>
                        <a:rPr lang="es-MX" sz="1400" baseline="0" dirty="0" smtClean="0"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s-MX" sz="1400" baseline="0" dirty="0" err="1" smtClean="0">
                          <a:latin typeface="Bahnschrift Condensed" panose="020B0502040204020203" pitchFamily="34" charset="0"/>
                        </a:rPr>
                        <a:t>P.k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143086"/>
                  </a:ext>
                </a:extLst>
              </a:tr>
              <a:tr h="266623"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Producto_id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int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 FK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14328"/>
                  </a:ext>
                </a:extLst>
              </a:tr>
              <a:tr h="266623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Cantidad(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int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27112"/>
                  </a:ext>
                </a:extLst>
              </a:tr>
              <a:tr h="266623"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Usuario_id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int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 FK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34248"/>
                  </a:ext>
                </a:extLst>
              </a:tr>
            </a:tbl>
          </a:graphicData>
        </a:graphic>
      </p:graphicFrame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11364"/>
              </p:ext>
            </p:extLst>
          </p:nvPr>
        </p:nvGraphicFramePr>
        <p:xfrm>
          <a:off x="9996363" y="5535928"/>
          <a:ext cx="172173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737">
                  <a:extLst>
                    <a:ext uri="{9D8B030D-6E8A-4147-A177-3AD203B41FA5}">
                      <a16:colId xmlns:a16="http://schemas.microsoft.com/office/drawing/2014/main" val="1443014828"/>
                    </a:ext>
                  </a:extLst>
                </a:gridCol>
              </a:tblGrid>
              <a:tr h="272406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Lista_deseos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17034"/>
                  </a:ext>
                </a:extLst>
              </a:tr>
              <a:tr h="272406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Id(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int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 PK</a:t>
                      </a:r>
                      <a:r>
                        <a:rPr lang="es-MX" sz="1400" baseline="0" dirty="0" smtClean="0">
                          <a:latin typeface="Bahnschrift Condensed" panose="020B0502040204020203" pitchFamily="34" charset="0"/>
                        </a:rPr>
                        <a:t> A_1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143086"/>
                  </a:ext>
                </a:extLst>
              </a:tr>
              <a:tr h="272406"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Usuario_id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int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 FK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14328"/>
                  </a:ext>
                </a:extLst>
              </a:tr>
              <a:tr h="272406">
                <a:tc>
                  <a:txBody>
                    <a:bodyPr/>
                    <a:lstStyle/>
                    <a:p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Producto_id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(</a:t>
                      </a:r>
                      <a:r>
                        <a:rPr lang="es-MX" sz="1400" dirty="0" err="1" smtClean="0">
                          <a:latin typeface="Bahnschrift Condensed" panose="020B0502040204020203" pitchFamily="34" charset="0"/>
                        </a:rPr>
                        <a:t>int</a:t>
                      </a:r>
                      <a:r>
                        <a:rPr lang="es-MX" sz="1400" dirty="0" smtClean="0">
                          <a:latin typeface="Bahnschrift Condensed" panose="020B0502040204020203" pitchFamily="34" charset="0"/>
                        </a:rPr>
                        <a:t>) FK</a:t>
                      </a:r>
                      <a:endParaRPr lang="es-MX" sz="140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27112"/>
                  </a:ext>
                </a:extLst>
              </a:tr>
            </a:tbl>
          </a:graphicData>
        </a:graphic>
      </p:graphicFrame>
      <p:cxnSp>
        <p:nvCxnSpPr>
          <p:cNvPr id="56" name="Conector angular 55"/>
          <p:cNvCxnSpPr/>
          <p:nvPr/>
        </p:nvCxnSpPr>
        <p:spPr>
          <a:xfrm>
            <a:off x="5167634" y="4329953"/>
            <a:ext cx="4828729" cy="2295711"/>
          </a:xfrm>
          <a:prstGeom prst="bentConnector3">
            <a:avLst>
              <a:gd name="adj1" fmla="val 544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/>
          <p:nvPr/>
        </p:nvCxnSpPr>
        <p:spPr>
          <a:xfrm rot="10800000" flipV="1">
            <a:off x="5774446" y="3024409"/>
            <a:ext cx="393704" cy="2315980"/>
          </a:xfrm>
          <a:prstGeom prst="bentConnector3">
            <a:avLst>
              <a:gd name="adj1" fmla="val 15806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r 61"/>
          <p:cNvCxnSpPr>
            <a:endCxn id="28" idx="1"/>
          </p:cNvCxnSpPr>
          <p:nvPr/>
        </p:nvCxnSpPr>
        <p:spPr>
          <a:xfrm>
            <a:off x="5167634" y="4182399"/>
            <a:ext cx="3720102" cy="401926"/>
          </a:xfrm>
          <a:prstGeom prst="bentConnector3">
            <a:avLst>
              <a:gd name="adj1" fmla="val 9229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2452996" y="6472256"/>
            <a:ext cx="27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Bahnschrift Condensed" panose="020B0502040204020203" pitchFamily="34" charset="0"/>
              </a:rPr>
              <a:t>Alejandro </a:t>
            </a:r>
            <a:r>
              <a:rPr lang="es-MX" dirty="0" err="1" smtClean="0">
                <a:latin typeface="Bahnschrift Condensed" panose="020B0502040204020203" pitchFamily="34" charset="0"/>
              </a:rPr>
              <a:t>Tizoc</a:t>
            </a:r>
            <a:r>
              <a:rPr lang="es-MX" dirty="0" smtClean="0">
                <a:latin typeface="Bahnschrift Condensed" panose="020B0502040204020203" pitchFamily="34" charset="0"/>
              </a:rPr>
              <a:t> Beltrán 4AVP</a:t>
            </a:r>
            <a:endParaRPr lang="es-MX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4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173</Words>
  <Application>Microsoft Office PowerPoint</Application>
  <PresentationFormat>Panorámica</PresentationFormat>
  <Paragraphs>58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CC1</dc:creator>
  <cp:lastModifiedBy>CC1</cp:lastModifiedBy>
  <cp:revision>6</cp:revision>
  <dcterms:created xsi:type="dcterms:W3CDTF">2025-03-11T00:46:14Z</dcterms:created>
  <dcterms:modified xsi:type="dcterms:W3CDTF">2025-03-11T01:29:55Z</dcterms:modified>
</cp:coreProperties>
</file>