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0" r:id="rId1"/>
  </p:sldMasterIdLst>
  <p:notesMasterIdLst>
    <p:notesMasterId r:id="rId12"/>
  </p:notesMasterIdLst>
  <p:handoutMasterIdLst>
    <p:handoutMasterId r:id="rId13"/>
  </p:handoutMasterIdLst>
  <p:sldIdLst>
    <p:sldId id="343" r:id="rId2"/>
    <p:sldId id="264" r:id="rId3"/>
    <p:sldId id="259" r:id="rId4"/>
    <p:sldId id="350" r:id="rId5"/>
    <p:sldId id="283" r:id="rId6"/>
    <p:sldId id="284" r:id="rId7"/>
    <p:sldId id="351" r:id="rId8"/>
    <p:sldId id="349" r:id="rId9"/>
    <p:sldId id="342" r:id="rId10"/>
    <p:sldId id="35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EDEFF7"/>
    <a:srgbClr val="D0D1D9"/>
    <a:srgbClr val="F6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97" d="100"/>
          <a:sy n="97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A30C51-7517-4CD6-8DE8-15052DD23BD9}" type="datetime1">
              <a:rPr lang="es-ES" smtClean="0"/>
              <a:t>23/04/2022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2BE3E-5ECC-447F-AFDC-EFD8FA390703}" type="datetime1">
              <a:rPr lang="es-ES" smtClean="0"/>
              <a:pPr/>
              <a:t>23/04/2022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79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027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5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792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271729F-AC31-4A36-B94F-2520F92C504B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9" name="Rectángulo">
            <a:extLst>
              <a:ext uri="{FF2B5EF4-FFF2-40B4-BE49-F238E27FC236}">
                <a16:creationId xmlns:a16="http://schemas.microsoft.com/office/drawing/2014/main" id="{55C7947E-8F67-4136-8AF4-A3097086D3CB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5F2D610F-7D40-4935-A88D-A8227F97FAB4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138524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7342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pPr rtl="0"/>
            <a:fld id="{09E3C37F-C42D-43D8-BE96-EAA286492138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4000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3" name="Rectá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F5B07-E0BE-4769-BD05-684F3057ABFD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18288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i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879057-5E86-4830-9FD1-D1D8CBE93857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es-ES" noProof="0" dirty="0"/>
              <a:t>La cita va aquí</a:t>
            </a:r>
          </a:p>
        </p:txBody>
      </p:sp>
    </p:spTree>
    <p:extLst>
      <p:ext uri="{BB962C8B-B14F-4D97-AF65-F5344CB8AC3E}">
        <p14:creationId xmlns:p14="http://schemas.microsoft.com/office/powerpoint/2010/main" val="1667306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E9BF4-02AB-424C-9F06-A12797AAC7EF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posición de imagen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652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os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D09B1-D1FE-44C6-B2AD-56B70A664F1B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7" name="Marcador de título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4" name="Marcador de posición de contenido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0722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6" name="Rectá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6A8F59-D9BD-44E6-9E8D-E8525DE28A56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17" name="Marcador de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F0871-BC43-4391-BA49-F17D21578A8B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14" name="Marcador de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84419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701561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564078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6A8F59-D9BD-44E6-9E8D-E8525DE28A56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11" name="Rectángulo">
            <a:extLst>
              <a:ext uri="{FF2B5EF4-FFF2-40B4-BE49-F238E27FC236}">
                <a16:creationId xmlns:a16="http://schemas.microsoft.com/office/drawing/2014/main" id="{0C72FAD4-1EA4-4836-BF88-E00D79049EAE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2" name="Rectángulo">
            <a:extLst>
              <a:ext uri="{FF2B5EF4-FFF2-40B4-BE49-F238E27FC236}">
                <a16:creationId xmlns:a16="http://schemas.microsoft.com/office/drawing/2014/main" id="{82D8AECE-5D5D-46A1-BA57-F25C17DC57F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279538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2F0871-BC43-4391-BA49-F17D21578A8B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8573523D-32C5-4009-9D5A-745CD1D3B841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7" name="Rectángulo">
            <a:extLst>
              <a:ext uri="{FF2B5EF4-FFF2-40B4-BE49-F238E27FC236}">
                <a16:creationId xmlns:a16="http://schemas.microsoft.com/office/drawing/2014/main" id="{1D81063D-711D-436E-9494-0D30FC356650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113057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75BFFB-0D27-4FB3-9BE6-28BFCCF8A885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895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052646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592454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23/04/2022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ángulo">
            <a:extLst>
              <a:ext uri="{FF2B5EF4-FFF2-40B4-BE49-F238E27FC236}">
                <a16:creationId xmlns:a16="http://schemas.microsoft.com/office/drawing/2014/main" id="{77BA64E6-294B-4FB9-AB46-2AC50E554DD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2906327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4" r:id="rId13"/>
    <p:sldLayoutId id="2147483745" r:id="rId14"/>
    <p:sldLayoutId id="2147483747" r:id="rId15"/>
    <p:sldLayoutId id="2147483684" r:id="rId16"/>
    <p:sldLayoutId id="2147483678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3" y="1822664"/>
            <a:ext cx="8515113" cy="3007186"/>
          </a:xfrm>
        </p:spPr>
        <p:txBody>
          <a:bodyPr rtlCol="0" anchor="ctr">
            <a:normAutofit/>
          </a:bodyPr>
          <a:lstStyle/>
          <a:p>
            <a:pPr algn="l"/>
            <a:r>
              <a:rPr lang="es-AR" sz="28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CLASE VIRTUAL #7</a:t>
            </a:r>
            <a:br>
              <a:rPr lang="es-AR" sz="2800" b="1" u="sng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br>
              <a:rPr lang="es-AR" sz="2800" b="1" u="sng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AR" sz="2800" b="1" u="sng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Texto 3</a:t>
            </a:r>
            <a:r>
              <a:rPr lang="es-AR" sz="28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. </a:t>
            </a:r>
            <a:r>
              <a:rPr lang="es-AR" sz="2800" b="1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Making</a:t>
            </a:r>
            <a:r>
              <a:rPr lang="es-AR" sz="28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MICROHIPS (Cont.)</a:t>
            </a:r>
            <a:br>
              <a:rPr lang="es-AR" sz="2800" b="1" dirty="0">
                <a:solidFill>
                  <a:schemeClr val="tx1"/>
                </a:solidFill>
              </a:rPr>
            </a:br>
            <a:br>
              <a:rPr lang="es-AR" sz="28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es-ES" sz="2800" dirty="0">
              <a:solidFill>
                <a:schemeClr val="bg2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0743"/>
            <a:ext cx="9535887" cy="2112112"/>
          </a:xfrm>
        </p:spPr>
        <p:txBody>
          <a:bodyPr rtlCol="0">
            <a:normAutofit/>
          </a:bodyPr>
          <a:lstStyle/>
          <a:p>
            <a:endParaRPr lang="es-AR" sz="2800" b="1" dirty="0">
              <a:solidFill>
                <a:schemeClr val="tx1"/>
              </a:solidFill>
            </a:endParaRPr>
          </a:p>
          <a:p>
            <a:pPr algn="r"/>
            <a:r>
              <a:rPr lang="es-AR" sz="2800" b="1" dirty="0">
                <a:solidFill>
                  <a:schemeClr val="bg1"/>
                </a:solidFill>
              </a:rPr>
              <a:t>Comisión Martes</a:t>
            </a:r>
            <a:br>
              <a:rPr lang="es-AR" sz="2800" b="1" dirty="0">
                <a:solidFill>
                  <a:schemeClr val="bg1"/>
                </a:solidFill>
              </a:rPr>
            </a:br>
            <a:r>
              <a:rPr lang="es-AR" sz="2800" b="1" dirty="0">
                <a:solidFill>
                  <a:schemeClr val="bg1"/>
                </a:solidFill>
              </a:rPr>
              <a:t>Prof. Analía Napolitano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90C2156-BB42-4810-8F7F-04A97D6A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000" dirty="0"/>
              <a:t>¿Seguimos trabajando?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B841132-754B-4ECB-8EDA-E21D6ED1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20983838">
            <a:off x="347472" y="3911827"/>
            <a:ext cx="11503152" cy="1023030"/>
          </a:xfrm>
        </p:spPr>
        <p:txBody>
          <a:bodyPr>
            <a:normAutofit/>
          </a:bodyPr>
          <a:lstStyle/>
          <a:p>
            <a:r>
              <a:rPr lang="es-AR" sz="3200" dirty="0"/>
              <a:t>Muchas Gracias!!!</a:t>
            </a:r>
          </a:p>
        </p:txBody>
      </p:sp>
    </p:spTree>
    <p:extLst>
      <p:ext uri="{BB962C8B-B14F-4D97-AF65-F5344CB8AC3E}">
        <p14:creationId xmlns:p14="http://schemas.microsoft.com/office/powerpoint/2010/main" val="206218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109C59-CF0B-41B4-B35E-FFA51645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252025"/>
            <a:ext cx="9784080" cy="4965895"/>
          </a:xfrm>
        </p:spPr>
        <p:txBody>
          <a:bodyPr>
            <a:normAutofit/>
          </a:bodyPr>
          <a:lstStyle/>
          <a:p>
            <a:endParaRPr lang="es-AR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•</a:t>
            </a:r>
            <a:r>
              <a:rPr lang="en-US" sz="2800" dirty="0">
                <a:solidFill>
                  <a:schemeClr val="bg1"/>
                </a:solidFill>
              </a:rPr>
              <a:t>Fabs </a:t>
            </a:r>
            <a:r>
              <a:rPr lang="en-US" sz="2800" dirty="0">
                <a:solidFill>
                  <a:srgbClr val="0070C0"/>
                </a:solidFill>
              </a:rPr>
              <a:t>melt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dirty="0">
                <a:solidFill>
                  <a:srgbClr val="0070C0"/>
                </a:solidFill>
              </a:rPr>
              <a:t>refine</a:t>
            </a:r>
            <a:r>
              <a:rPr lang="en-US" sz="2800" dirty="0">
                <a:solidFill>
                  <a:schemeClr val="bg1"/>
                </a:solidFill>
              </a:rPr>
              <a:t> sand to produce 99.9999% pure single-crystal silicon ingots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• </a:t>
            </a:r>
            <a:r>
              <a:rPr lang="en-US" sz="2800" dirty="0">
                <a:solidFill>
                  <a:schemeClr val="bg1"/>
                </a:solidFill>
              </a:rPr>
              <a:t>A nonconducting layer of silicon dioxide </a:t>
            </a:r>
            <a:r>
              <a:rPr lang="en-US" sz="2800" b="1" dirty="0">
                <a:solidFill>
                  <a:srgbClr val="002060"/>
                </a:solidFill>
              </a:rPr>
              <a:t>is deposited </a:t>
            </a:r>
            <a:r>
              <a:rPr lang="en-US" sz="2800" dirty="0">
                <a:solidFill>
                  <a:schemeClr val="bg1"/>
                </a:solidFill>
              </a:rPr>
              <a:t>on the surface of the silicon wafer.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is         deposited</a:t>
            </a:r>
          </a:p>
          <a:p>
            <a:pPr algn="ctr"/>
            <a:r>
              <a:rPr lang="es-AR" sz="1800" b="1" dirty="0">
                <a:solidFill>
                  <a:schemeClr val="bg1"/>
                </a:solidFill>
                <a:latin typeface="Verdana Pro Cond Black" panose="020B0604020202020204" pitchFamily="34" charset="0"/>
              </a:rPr>
              <a:t>Aux. V          Ppal. V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 fontScale="90000"/>
          </a:bodyPr>
          <a:lstStyle/>
          <a:p>
            <a:r>
              <a:rPr lang="es-AR" dirty="0">
                <a:solidFill>
                  <a:schemeClr val="bg1"/>
                </a:solidFill>
              </a:rPr>
              <a:t>¿Están en </a:t>
            </a:r>
            <a:r>
              <a:rPr lang="es-AR" b="1" dirty="0">
                <a:solidFill>
                  <a:schemeClr val="bg1"/>
                </a:solidFill>
              </a:rPr>
              <a:t>presente </a:t>
            </a:r>
            <a:r>
              <a:rPr lang="es-AR" b="1" i="1" dirty="0">
                <a:solidFill>
                  <a:srgbClr val="0070C0"/>
                </a:solidFill>
              </a:rPr>
              <a:t>todos</a:t>
            </a:r>
            <a:r>
              <a:rPr lang="es-AR" b="1" dirty="0">
                <a:solidFill>
                  <a:schemeClr val="bg1"/>
                </a:solidFill>
              </a:rPr>
              <a:t> los verbos</a:t>
            </a:r>
            <a:r>
              <a:rPr lang="es-AR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5" name="Cerrar corchete 4">
            <a:extLst>
              <a:ext uri="{FF2B5EF4-FFF2-40B4-BE49-F238E27FC236}">
                <a16:creationId xmlns:a16="http://schemas.microsoft.com/office/drawing/2014/main" id="{B9738B32-F5A0-4E79-900D-3D96E902F2E8}"/>
              </a:ext>
            </a:extLst>
          </p:cNvPr>
          <p:cNvSpPr/>
          <p:nvPr/>
        </p:nvSpPr>
        <p:spPr>
          <a:xfrm rot="5400000">
            <a:off x="5011680" y="4863838"/>
            <a:ext cx="140677" cy="429195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errar corchete 6">
            <a:extLst>
              <a:ext uri="{FF2B5EF4-FFF2-40B4-BE49-F238E27FC236}">
                <a16:creationId xmlns:a16="http://schemas.microsoft.com/office/drawing/2014/main" id="{2CEF2EEE-EA5B-4C26-A1A8-5217818A4BE5}"/>
              </a:ext>
            </a:extLst>
          </p:cNvPr>
          <p:cNvSpPr/>
          <p:nvPr/>
        </p:nvSpPr>
        <p:spPr>
          <a:xfrm rot="5400000">
            <a:off x="6538156" y="4245121"/>
            <a:ext cx="140677" cy="1666629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s-ES" sz="3200" b="1" i="1" dirty="0" err="1">
                <a:solidFill>
                  <a:srgbClr val="0070C0"/>
                </a:solidFill>
              </a:rPr>
              <a:t>deposit</a:t>
            </a:r>
            <a:r>
              <a:rPr lang="es-ES" sz="3200" b="1" i="1" dirty="0" err="1">
                <a:solidFill>
                  <a:srgbClr val="0070C0"/>
                </a:solidFill>
                <a:highlight>
                  <a:srgbClr val="00FFFF"/>
                </a:highlight>
              </a:rPr>
              <a:t>ed</a:t>
            </a:r>
            <a:endParaRPr lang="es-ES" sz="3200" b="1" i="1" dirty="0">
              <a:solidFill>
                <a:srgbClr val="0070C0"/>
              </a:solidFill>
              <a:highlight>
                <a:srgbClr val="00FFFF"/>
              </a:highlight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9419" y="1445200"/>
            <a:ext cx="4754880" cy="743094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es-ES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ES" sz="4000" dirty="0">
                <a:solidFill>
                  <a:srgbClr val="0070C0"/>
                </a:solidFill>
              </a:rPr>
              <a:t>¿Pasado?    </a:t>
            </a:r>
          </a:p>
          <a:p>
            <a:pPr rtl="0"/>
            <a:r>
              <a:rPr lang="es-ES" sz="2800" dirty="0">
                <a:solidFill>
                  <a:srgbClr val="0070C0"/>
                </a:solidFill>
              </a:rPr>
              <a:t>                             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4747" y="1448932"/>
            <a:ext cx="4754880" cy="743094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es-ES" sz="2800" dirty="0">
                <a:solidFill>
                  <a:srgbClr val="0070C0"/>
                </a:solidFill>
              </a:rPr>
              <a:t>	</a:t>
            </a:r>
            <a:r>
              <a:rPr lang="es-ES" sz="3800" dirty="0">
                <a:solidFill>
                  <a:srgbClr val="0070C0"/>
                </a:solidFill>
              </a:rPr>
              <a:t>¿Participio pasado?</a:t>
            </a:r>
          </a:p>
          <a:p>
            <a:pPr rtl="0"/>
            <a:endParaRPr lang="es-ES" sz="2800" dirty="0">
              <a:solidFill>
                <a:srgbClr val="0070C0"/>
              </a:solidFill>
            </a:endParaRPr>
          </a:p>
        </p:txBody>
      </p:sp>
      <p:sp>
        <p:nvSpPr>
          <p:cNvPr id="7" name="Cerrar corchete 6">
            <a:extLst>
              <a:ext uri="{FF2B5EF4-FFF2-40B4-BE49-F238E27FC236}">
                <a16:creationId xmlns:a16="http://schemas.microsoft.com/office/drawing/2014/main" id="{A32FFF4D-6921-4394-9A83-04957EB579B6}"/>
              </a:ext>
            </a:extLst>
          </p:cNvPr>
          <p:cNvSpPr/>
          <p:nvPr/>
        </p:nvSpPr>
        <p:spPr>
          <a:xfrm rot="5400000">
            <a:off x="6798277" y="1009291"/>
            <a:ext cx="140677" cy="429195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68E110F-4302-40C9-BB8B-5E62A039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452" y="2067951"/>
            <a:ext cx="5139397" cy="4154773"/>
          </a:xfrm>
        </p:spPr>
        <p:txBody>
          <a:bodyPr/>
          <a:lstStyle/>
          <a:p>
            <a:pPr algn="ctr"/>
            <a:endParaRPr lang="es-AR" b="1" dirty="0">
              <a:solidFill>
                <a:schemeClr val="bg1"/>
              </a:solidFill>
            </a:endParaRPr>
          </a:p>
          <a:p>
            <a:pPr algn="ctr"/>
            <a:endParaRPr lang="es-AR" b="1" dirty="0">
              <a:solidFill>
                <a:schemeClr val="bg1"/>
              </a:solidFill>
            </a:endParaRPr>
          </a:p>
          <a:p>
            <a:pPr marL="182563" indent="-182563"/>
            <a:r>
              <a:rPr lang="es-AR" b="1" dirty="0">
                <a:solidFill>
                  <a:schemeClr val="bg1"/>
                </a:solidFill>
              </a:rPr>
              <a:t>                         VERBOS </a:t>
            </a:r>
          </a:p>
          <a:p>
            <a:pPr algn="ctr"/>
            <a:endParaRPr lang="es-AR" b="1" dirty="0">
              <a:solidFill>
                <a:schemeClr val="bg1"/>
              </a:solidFill>
            </a:endParaRPr>
          </a:p>
          <a:p>
            <a:pPr algn="ctr"/>
            <a:r>
              <a:rPr lang="es-AR" b="1" dirty="0">
                <a:solidFill>
                  <a:schemeClr val="bg1"/>
                </a:solidFill>
              </a:rPr>
              <a:t>CONJUGADOS       NO CONJUGADOS</a:t>
            </a:r>
          </a:p>
          <a:p>
            <a:pPr marL="0" indent="0"/>
            <a:r>
              <a:rPr lang="es-AR" sz="1800" b="1" dirty="0">
                <a:solidFill>
                  <a:schemeClr val="bg1"/>
                </a:solidFill>
              </a:rPr>
              <a:t>presente  pasado  futuro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542C6FA1-DBD7-49EB-A342-C5CFEDEC3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5243318" cy="3566160"/>
          </a:xfrm>
        </p:spPr>
        <p:txBody>
          <a:bodyPr/>
          <a:lstStyle/>
          <a:p>
            <a:pPr algn="ctr"/>
            <a:r>
              <a:rPr lang="es-AR" b="1" dirty="0">
                <a:solidFill>
                  <a:schemeClr val="bg1"/>
                </a:solidFill>
              </a:rPr>
              <a:t>VERBOS NO CONJUGADOS</a:t>
            </a:r>
          </a:p>
          <a:p>
            <a:pPr algn="ctr"/>
            <a:endParaRPr lang="es-AR" b="1" dirty="0">
              <a:solidFill>
                <a:schemeClr val="bg1"/>
              </a:solidFill>
            </a:endParaRPr>
          </a:p>
          <a:p>
            <a:r>
              <a:rPr lang="es-AR" b="1" dirty="0">
                <a:solidFill>
                  <a:schemeClr val="bg1"/>
                </a:solidFill>
              </a:rPr>
              <a:t>Infinitivo            Presente                   Pasado</a:t>
            </a:r>
          </a:p>
          <a:p>
            <a:pPr marL="1577600" lvl="8" indent="0">
              <a:buNone/>
            </a:pPr>
            <a:r>
              <a:rPr lang="es-AR" sz="2200" b="1" dirty="0">
                <a:solidFill>
                  <a:schemeClr val="bg1"/>
                </a:solidFill>
              </a:rPr>
              <a:t>      Participio              </a:t>
            </a:r>
            <a:r>
              <a:rPr lang="es-AR" sz="2200" b="1" dirty="0" err="1">
                <a:solidFill>
                  <a:schemeClr val="bg1"/>
                </a:solidFill>
              </a:rPr>
              <a:t>Participio</a:t>
            </a:r>
            <a:endParaRPr lang="es-AR" sz="2200" b="1" dirty="0">
              <a:solidFill>
                <a:schemeClr val="bg1"/>
              </a:solidFill>
            </a:endParaRPr>
          </a:p>
          <a:p>
            <a:pPr marL="112713" lvl="8" indent="0">
              <a:buNone/>
            </a:pPr>
            <a:endParaRPr lang="es-AR" sz="2200" b="1" dirty="0">
              <a:solidFill>
                <a:schemeClr val="bg1"/>
              </a:solidFill>
            </a:endParaRPr>
          </a:p>
          <a:p>
            <a:pPr marL="112713" lvl="8" indent="0">
              <a:buNone/>
            </a:pPr>
            <a:r>
              <a:rPr lang="es-AR" sz="2200" b="1" dirty="0" err="1">
                <a:solidFill>
                  <a:schemeClr val="bg1"/>
                </a:solidFill>
              </a:rPr>
              <a:t>To</a:t>
            </a:r>
            <a:r>
              <a:rPr lang="es-AR" sz="2200" b="1" dirty="0">
                <a:solidFill>
                  <a:schemeClr val="bg1"/>
                </a:solidFill>
              </a:rPr>
              <a:t> use                    </a:t>
            </a:r>
            <a:r>
              <a:rPr lang="es-AR" sz="2200" b="1" dirty="0" err="1">
                <a:solidFill>
                  <a:schemeClr val="bg1"/>
                </a:solidFill>
              </a:rPr>
              <a:t>using</a:t>
            </a:r>
            <a:r>
              <a:rPr lang="es-AR" sz="2200" b="1" dirty="0">
                <a:solidFill>
                  <a:schemeClr val="bg1"/>
                </a:solidFill>
              </a:rPr>
              <a:t>                     </a:t>
            </a:r>
            <a:r>
              <a:rPr lang="es-AR" sz="2200" b="1" dirty="0" err="1">
                <a:solidFill>
                  <a:schemeClr val="bg1"/>
                </a:solidFill>
              </a:rPr>
              <a:t>used</a:t>
            </a:r>
            <a:br>
              <a:rPr lang="es-AR" sz="2200" b="1" dirty="0">
                <a:solidFill>
                  <a:schemeClr val="bg1"/>
                </a:solidFill>
              </a:rPr>
            </a:br>
            <a:r>
              <a:rPr lang="es-AR" sz="2200" b="1" dirty="0" err="1">
                <a:solidFill>
                  <a:schemeClr val="bg1"/>
                </a:solidFill>
              </a:rPr>
              <a:t>To</a:t>
            </a:r>
            <a:r>
              <a:rPr lang="es-AR" sz="2200" b="1" dirty="0">
                <a:solidFill>
                  <a:schemeClr val="bg1"/>
                </a:solidFill>
              </a:rPr>
              <a:t> </a:t>
            </a:r>
            <a:r>
              <a:rPr lang="es-AR" sz="2200" b="1" dirty="0" err="1">
                <a:solidFill>
                  <a:schemeClr val="bg1"/>
                </a:solidFill>
              </a:rPr>
              <a:t>manage</a:t>
            </a:r>
            <a:r>
              <a:rPr lang="es-AR" sz="2200" b="1" dirty="0">
                <a:solidFill>
                  <a:schemeClr val="bg1"/>
                </a:solidFill>
              </a:rPr>
              <a:t>          </a:t>
            </a:r>
            <a:r>
              <a:rPr lang="es-AR" sz="2200" b="1" dirty="0" err="1">
                <a:solidFill>
                  <a:schemeClr val="bg1"/>
                </a:solidFill>
              </a:rPr>
              <a:t>managing</a:t>
            </a:r>
            <a:r>
              <a:rPr lang="es-AR" sz="2200" b="1" dirty="0">
                <a:solidFill>
                  <a:schemeClr val="bg1"/>
                </a:solidFill>
              </a:rPr>
              <a:t>            </a:t>
            </a:r>
            <a:r>
              <a:rPr lang="es-AR" sz="2200" b="1" dirty="0" err="1">
                <a:solidFill>
                  <a:schemeClr val="bg1"/>
                </a:solidFill>
              </a:rPr>
              <a:t>managed</a:t>
            </a:r>
            <a:endParaRPr lang="es-AR" sz="2200" b="1" dirty="0">
              <a:solidFill>
                <a:schemeClr val="bg1"/>
              </a:solidFill>
            </a:endParaRPr>
          </a:p>
          <a:p>
            <a:pPr marL="1577600" lvl="8" indent="0">
              <a:buNone/>
            </a:pPr>
            <a:endParaRPr lang="es-AR" sz="2200" b="1" dirty="0">
              <a:solidFill>
                <a:schemeClr val="bg1"/>
              </a:solidFill>
            </a:endParaRPr>
          </a:p>
          <a:p>
            <a:pPr marL="1577600" lvl="8" indent="0">
              <a:buNone/>
            </a:pPr>
            <a:endParaRPr lang="es-AR" sz="2200" b="1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B529952-4EE1-483C-BE8F-19099BB72F16}"/>
              </a:ext>
            </a:extLst>
          </p:cNvPr>
          <p:cNvCxnSpPr>
            <a:cxnSpLocks/>
          </p:cNvCxnSpPr>
          <p:nvPr/>
        </p:nvCxnSpPr>
        <p:spPr>
          <a:xfrm flipH="1">
            <a:off x="4726745" y="1294227"/>
            <a:ext cx="759655" cy="2672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B9AD399-985C-4B91-BF53-AA0CC6E9994A}"/>
              </a:ext>
            </a:extLst>
          </p:cNvPr>
          <p:cNvCxnSpPr>
            <a:cxnSpLocks/>
          </p:cNvCxnSpPr>
          <p:nvPr/>
        </p:nvCxnSpPr>
        <p:spPr>
          <a:xfrm>
            <a:off x="6066927" y="1308502"/>
            <a:ext cx="896581" cy="2530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690011C-0551-42A0-87C7-97AA58981E54}"/>
              </a:ext>
            </a:extLst>
          </p:cNvPr>
          <p:cNvCxnSpPr>
            <a:cxnSpLocks/>
          </p:cNvCxnSpPr>
          <p:nvPr/>
        </p:nvCxnSpPr>
        <p:spPr>
          <a:xfrm flipH="1">
            <a:off x="1955409" y="3429000"/>
            <a:ext cx="736967" cy="5363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EEB8D39-C62B-45DD-9CDC-A25D699423E1}"/>
              </a:ext>
            </a:extLst>
          </p:cNvPr>
          <p:cNvCxnSpPr>
            <a:cxnSpLocks/>
          </p:cNvCxnSpPr>
          <p:nvPr/>
        </p:nvCxnSpPr>
        <p:spPr>
          <a:xfrm>
            <a:off x="3066757" y="3429000"/>
            <a:ext cx="883918" cy="4930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rir corchete 24">
            <a:extLst>
              <a:ext uri="{FF2B5EF4-FFF2-40B4-BE49-F238E27FC236}">
                <a16:creationId xmlns:a16="http://schemas.microsoft.com/office/drawing/2014/main" id="{C4EFC691-1419-4B07-8C82-B46F20EE1CF5}"/>
              </a:ext>
            </a:extLst>
          </p:cNvPr>
          <p:cNvSpPr/>
          <p:nvPr/>
        </p:nvSpPr>
        <p:spPr>
          <a:xfrm rot="5400000">
            <a:off x="8676388" y="1156942"/>
            <a:ext cx="259984" cy="4107755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3AFDCC6-5553-4D0A-9998-046605CFCD47}"/>
              </a:ext>
            </a:extLst>
          </p:cNvPr>
          <p:cNvCxnSpPr/>
          <p:nvPr/>
        </p:nvCxnSpPr>
        <p:spPr>
          <a:xfrm>
            <a:off x="8608670" y="3073257"/>
            <a:ext cx="0" cy="267553"/>
          </a:xfrm>
          <a:prstGeom prst="line">
            <a:avLst/>
          </a:prstGeom>
          <a:ln w="28575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D3AB309D-595F-4B8E-9891-1306A60AD1B5}"/>
              </a:ext>
            </a:extLst>
          </p:cNvPr>
          <p:cNvSpPr/>
          <p:nvPr/>
        </p:nvSpPr>
        <p:spPr>
          <a:xfrm>
            <a:off x="9748911" y="3429000"/>
            <a:ext cx="1994979" cy="118520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1286"/>
            <a:ext cx="11254154" cy="4837994"/>
          </a:xfrm>
        </p:spPr>
        <p:txBody>
          <a:bodyPr rtlCol="0"/>
          <a:lstStyle/>
          <a:p>
            <a:pPr algn="ctr"/>
            <a:r>
              <a:rPr lang="es-AR" sz="3600" b="1" dirty="0">
                <a:solidFill>
                  <a:schemeClr val="bg1"/>
                </a:solidFill>
              </a:rPr>
              <a:t>VERBOS</a:t>
            </a:r>
            <a:br>
              <a:rPr lang="es-AR" sz="3600" b="1" dirty="0">
                <a:solidFill>
                  <a:schemeClr val="bg1"/>
                </a:solidFill>
              </a:rPr>
            </a:br>
            <a:br>
              <a:rPr lang="es-AR" sz="3600" b="1" dirty="0">
                <a:solidFill>
                  <a:schemeClr val="bg1"/>
                </a:solidFill>
              </a:rPr>
            </a:br>
            <a:r>
              <a:rPr lang="es-AR" sz="3600" b="1" dirty="0">
                <a:solidFill>
                  <a:schemeClr val="bg1"/>
                </a:solidFill>
              </a:rPr>
              <a:t>        Regulares                       Irregulares</a:t>
            </a:r>
            <a:br>
              <a:rPr lang="es-AR" sz="3600" b="1" dirty="0">
                <a:solidFill>
                  <a:schemeClr val="bg1"/>
                </a:solidFill>
              </a:rPr>
            </a:br>
            <a:br>
              <a:rPr lang="es-AR" sz="3600" b="1" dirty="0">
                <a:solidFill>
                  <a:schemeClr val="bg1"/>
                </a:solidFill>
              </a:rPr>
            </a:br>
            <a:r>
              <a:rPr lang="es-AR" sz="3600" b="1" dirty="0" err="1">
                <a:solidFill>
                  <a:schemeClr val="bg1"/>
                </a:solidFill>
              </a:rPr>
              <a:t>study</a:t>
            </a:r>
            <a:r>
              <a:rPr lang="es-AR" sz="3600" b="1" dirty="0">
                <a:solidFill>
                  <a:schemeClr val="bg1"/>
                </a:solidFill>
              </a:rPr>
              <a:t>  </a:t>
            </a:r>
            <a:r>
              <a:rPr lang="es-AR" sz="3600" b="1" dirty="0" err="1">
                <a:solidFill>
                  <a:schemeClr val="bg1"/>
                </a:solidFill>
              </a:rPr>
              <a:t>studi</a:t>
            </a:r>
            <a:r>
              <a:rPr lang="es-AR" sz="3600" b="1" dirty="0" err="1">
                <a:solidFill>
                  <a:srgbClr val="0070C0"/>
                </a:solidFill>
              </a:rPr>
              <a:t>ed</a:t>
            </a:r>
            <a:r>
              <a:rPr lang="es-AR" sz="3600" b="1" dirty="0">
                <a:solidFill>
                  <a:schemeClr val="bg1"/>
                </a:solidFill>
              </a:rPr>
              <a:t>             </a:t>
            </a:r>
            <a:r>
              <a:rPr lang="es-AR" sz="3600" b="1" dirty="0" err="1">
                <a:solidFill>
                  <a:schemeClr val="bg1"/>
                </a:solidFill>
              </a:rPr>
              <a:t>go</a:t>
            </a:r>
            <a:r>
              <a:rPr lang="es-AR" sz="3600" b="1" dirty="0">
                <a:solidFill>
                  <a:schemeClr val="bg1"/>
                </a:solidFill>
              </a:rPr>
              <a:t>   </a:t>
            </a:r>
            <a:r>
              <a:rPr lang="es-AR" sz="3600" b="1" dirty="0" err="1">
                <a:solidFill>
                  <a:srgbClr val="0070C0"/>
                </a:solidFill>
              </a:rPr>
              <a:t>went</a:t>
            </a:r>
            <a:br>
              <a:rPr lang="es-AR" sz="3600" b="1" dirty="0">
                <a:solidFill>
                  <a:srgbClr val="0070C0"/>
                </a:solidFill>
              </a:rPr>
            </a:br>
            <a:r>
              <a:rPr lang="es-AR" sz="3600" b="1" dirty="0">
                <a:solidFill>
                  <a:srgbClr val="0070C0"/>
                </a:solidFill>
              </a:rPr>
              <a:t>        </a:t>
            </a:r>
            <a:r>
              <a:rPr lang="es-AR" sz="3600" b="1" dirty="0" err="1">
                <a:solidFill>
                  <a:schemeClr val="bg1"/>
                </a:solidFill>
              </a:rPr>
              <a:t>walk</a:t>
            </a:r>
            <a:r>
              <a:rPr lang="es-AR" sz="3600" b="1" dirty="0">
                <a:solidFill>
                  <a:schemeClr val="bg1"/>
                </a:solidFill>
              </a:rPr>
              <a:t>   </a:t>
            </a:r>
            <a:r>
              <a:rPr lang="es-AR" sz="3600" b="1" dirty="0" err="1">
                <a:solidFill>
                  <a:schemeClr val="bg1"/>
                </a:solidFill>
              </a:rPr>
              <a:t>walk</a:t>
            </a:r>
            <a:r>
              <a:rPr lang="es-AR" sz="3600" b="1" dirty="0" err="1">
                <a:solidFill>
                  <a:srgbClr val="0070C0"/>
                </a:solidFill>
              </a:rPr>
              <a:t>ed</a:t>
            </a:r>
            <a:r>
              <a:rPr lang="es-AR" sz="3600" b="1" dirty="0">
                <a:solidFill>
                  <a:srgbClr val="0070C0"/>
                </a:solidFill>
              </a:rPr>
              <a:t> </a:t>
            </a:r>
            <a:r>
              <a:rPr lang="es-AR" sz="3600" b="1" dirty="0">
                <a:solidFill>
                  <a:schemeClr val="bg1"/>
                </a:solidFill>
              </a:rPr>
              <a:t>               </a:t>
            </a:r>
            <a:r>
              <a:rPr lang="es-AR" sz="3600" b="1" dirty="0" err="1">
                <a:solidFill>
                  <a:schemeClr val="bg1"/>
                </a:solidFill>
              </a:rPr>
              <a:t>know</a:t>
            </a:r>
            <a:r>
              <a:rPr lang="es-AR" sz="3600" b="1" dirty="0">
                <a:solidFill>
                  <a:schemeClr val="bg1"/>
                </a:solidFill>
              </a:rPr>
              <a:t>  </a:t>
            </a:r>
            <a:r>
              <a:rPr lang="es-AR" sz="3600" b="1" dirty="0" err="1">
                <a:solidFill>
                  <a:srgbClr val="0070C0"/>
                </a:solidFill>
              </a:rPr>
              <a:t>knew</a:t>
            </a:r>
            <a:br>
              <a:rPr lang="es-AR" sz="3600" b="1" dirty="0">
                <a:solidFill>
                  <a:srgbClr val="0070C0"/>
                </a:solidFill>
              </a:rPr>
            </a:br>
            <a:r>
              <a:rPr lang="es-AR" sz="3600" b="1" dirty="0">
                <a:solidFill>
                  <a:srgbClr val="0070C0"/>
                </a:solidFill>
              </a:rPr>
              <a:t>       </a:t>
            </a:r>
            <a:r>
              <a:rPr lang="es-AR" sz="3600" b="1" dirty="0" err="1">
                <a:solidFill>
                  <a:schemeClr val="bg1"/>
                </a:solidFill>
              </a:rPr>
              <a:t>analyse</a:t>
            </a:r>
            <a:r>
              <a:rPr lang="es-AR" sz="3600" b="1" dirty="0">
                <a:solidFill>
                  <a:schemeClr val="bg1"/>
                </a:solidFill>
              </a:rPr>
              <a:t>  </a:t>
            </a:r>
            <a:r>
              <a:rPr lang="es-AR" sz="3600" b="1" dirty="0" err="1">
                <a:solidFill>
                  <a:schemeClr val="bg1"/>
                </a:solidFill>
              </a:rPr>
              <a:t>analys</a:t>
            </a:r>
            <a:r>
              <a:rPr lang="es-AR" sz="3600" b="1" dirty="0" err="1">
                <a:solidFill>
                  <a:srgbClr val="0070C0"/>
                </a:solidFill>
              </a:rPr>
              <a:t>ed</a:t>
            </a:r>
            <a:r>
              <a:rPr lang="es-AR" sz="3600" b="1" dirty="0">
                <a:solidFill>
                  <a:srgbClr val="0070C0"/>
                </a:solidFill>
              </a:rPr>
              <a:t> </a:t>
            </a:r>
            <a:r>
              <a:rPr lang="es-AR" sz="3600" b="1" dirty="0">
                <a:solidFill>
                  <a:schemeClr val="bg1"/>
                </a:solidFill>
              </a:rPr>
              <a:t>         </a:t>
            </a:r>
            <a:r>
              <a:rPr lang="es-AR" sz="3600" b="1" dirty="0" err="1">
                <a:solidFill>
                  <a:schemeClr val="bg1"/>
                </a:solidFill>
              </a:rPr>
              <a:t>drink</a:t>
            </a:r>
            <a:r>
              <a:rPr lang="es-AR" sz="3600" b="1" dirty="0">
                <a:solidFill>
                  <a:schemeClr val="bg1"/>
                </a:solidFill>
              </a:rPr>
              <a:t>   </a:t>
            </a:r>
            <a:r>
              <a:rPr lang="es-AR" sz="3600" b="1" dirty="0" err="1">
                <a:solidFill>
                  <a:srgbClr val="0070C0"/>
                </a:solidFill>
              </a:rPr>
              <a:t>drank</a:t>
            </a:r>
            <a:br>
              <a:rPr lang="es-AR" sz="3600" b="1" dirty="0">
                <a:solidFill>
                  <a:srgbClr val="0070C0"/>
                </a:solidFill>
              </a:rPr>
            </a:br>
            <a:br>
              <a:rPr lang="es-AR" sz="3600" b="1" dirty="0">
                <a:solidFill>
                  <a:srgbClr val="0070C0"/>
                </a:solidFill>
                <a:highlight>
                  <a:srgbClr val="00FFFF"/>
                </a:highlight>
              </a:rPr>
            </a:br>
            <a:r>
              <a:rPr lang="es-AR" sz="3600" b="1" dirty="0">
                <a:solidFill>
                  <a:srgbClr val="0070C0"/>
                </a:solidFill>
              </a:rPr>
              <a:t>                </a:t>
            </a:r>
            <a:r>
              <a:rPr lang="es-AR" sz="3600" b="1" dirty="0">
                <a:solidFill>
                  <a:srgbClr val="0070C0"/>
                </a:solidFill>
                <a:highlight>
                  <a:srgbClr val="00FFFF"/>
                </a:highlight>
              </a:rPr>
              <a:t> </a:t>
            </a:r>
            <a:r>
              <a:rPr lang="es-AR" sz="3600" b="1" dirty="0" err="1">
                <a:solidFill>
                  <a:schemeClr val="bg1"/>
                </a:solidFill>
                <a:highlight>
                  <a:srgbClr val="00FFFF"/>
                </a:highlight>
              </a:rPr>
              <a:t>Verb</a:t>
            </a:r>
            <a:r>
              <a:rPr lang="es-AR" sz="3600" b="1" dirty="0">
                <a:solidFill>
                  <a:schemeClr val="bg1"/>
                </a:solidFill>
                <a:highlight>
                  <a:srgbClr val="00FFFF"/>
                </a:highlight>
              </a:rPr>
              <a:t> +  -d / -</a:t>
            </a:r>
            <a:r>
              <a:rPr lang="es-AR" sz="3600" b="1" dirty="0" err="1">
                <a:solidFill>
                  <a:schemeClr val="bg1"/>
                </a:solidFill>
                <a:highlight>
                  <a:srgbClr val="00FFFF"/>
                </a:highlight>
              </a:rPr>
              <a:t>ed</a:t>
            </a:r>
            <a:r>
              <a:rPr lang="es-AR" sz="3600" b="1" dirty="0">
                <a:solidFill>
                  <a:schemeClr val="bg1"/>
                </a:solidFill>
                <a:highlight>
                  <a:srgbClr val="00FFFF"/>
                </a:highlight>
              </a:rPr>
              <a:t> </a:t>
            </a:r>
            <a:r>
              <a:rPr lang="es-AR" sz="3600" b="1" dirty="0">
                <a:solidFill>
                  <a:schemeClr val="bg1"/>
                </a:solidFill>
              </a:rPr>
              <a:t>              </a:t>
            </a:r>
            <a:r>
              <a:rPr lang="es-AR" sz="2400" b="1" dirty="0">
                <a:solidFill>
                  <a:schemeClr val="bg1"/>
                </a:solidFill>
              </a:rPr>
              <a:t>__(lista de verbos)___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es-ES" spc="200" dirty="0">
                <a:solidFill>
                  <a:schemeClr val="tx1"/>
                </a:solidFill>
              </a:rPr>
              <a:t>“CITAS…</a:t>
            </a:r>
          </a:p>
        </p:txBody>
      </p:sp>
      <p:sp>
        <p:nvSpPr>
          <p:cNvPr id="2" name="Flecha: hacia arriba 1">
            <a:extLst>
              <a:ext uri="{FF2B5EF4-FFF2-40B4-BE49-F238E27FC236}">
                <a16:creationId xmlns:a16="http://schemas.microsoft.com/office/drawing/2014/main" id="{8308B2E7-85F9-47C0-B5FF-7DEF311E243B}"/>
              </a:ext>
            </a:extLst>
          </p:cNvPr>
          <p:cNvSpPr/>
          <p:nvPr/>
        </p:nvSpPr>
        <p:spPr>
          <a:xfrm rot="14307625">
            <a:off x="4708906" y="1436043"/>
            <a:ext cx="206551" cy="571966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Flecha: hacia arriba 5">
            <a:extLst>
              <a:ext uri="{FF2B5EF4-FFF2-40B4-BE49-F238E27FC236}">
                <a16:creationId xmlns:a16="http://schemas.microsoft.com/office/drawing/2014/main" id="{798780B6-8E2A-410B-B01B-14A255A6848E}"/>
              </a:ext>
            </a:extLst>
          </p:cNvPr>
          <p:cNvSpPr/>
          <p:nvPr/>
        </p:nvSpPr>
        <p:spPr>
          <a:xfrm rot="7555952">
            <a:off x="6284894" y="1498316"/>
            <a:ext cx="206551" cy="571966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09811"/>
              </p:ext>
            </p:extLst>
          </p:nvPr>
        </p:nvGraphicFramePr>
        <p:xfrm>
          <a:off x="309489" y="2433711"/>
          <a:ext cx="5622390" cy="32823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7413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187413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187413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157740">
                <a:tc>
                  <a:txBody>
                    <a:bodyPr/>
                    <a:lstStyle/>
                    <a:p>
                      <a:pPr marL="0" indent="0" algn="ctr" rtl="0"/>
                      <a:r>
                        <a:rPr lang="es-ES" sz="2000" b="0" u="sng" cap="all" spc="150" noProof="0" dirty="0">
                          <a:solidFill>
                            <a:schemeClr val="bg1"/>
                          </a:solidFill>
                        </a:rPr>
                        <a:t>Infinitivo</a:t>
                      </a:r>
                    </a:p>
                  </a:txBody>
                  <a:tcPr marL="218090" marR="218090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u="sng" kern="1200" cap="all" spc="150" noProof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pAsADO</a:t>
                      </a:r>
                      <a:endParaRPr lang="es-ES" sz="2000" b="0" u="sng" kern="1200" cap="all" spc="15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8090" marR="218090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u="sng" kern="1200" cap="all" spc="15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Participio</a:t>
                      </a:r>
                    </a:p>
                  </a:txBody>
                  <a:tcPr marL="218090" marR="218090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062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 err="1">
                          <a:solidFill>
                            <a:schemeClr val="bg1"/>
                          </a:solidFill>
                        </a:rPr>
                        <a:t>play</a:t>
                      </a:r>
                      <a:endParaRPr lang="es-ES" sz="2000" b="0" cap="none" spc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18090" marR="218090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 err="1">
                          <a:solidFill>
                            <a:schemeClr val="bg1"/>
                          </a:solidFill>
                        </a:rPr>
                        <a:t>played</a:t>
                      </a:r>
                      <a:endParaRPr lang="es-ES" sz="2000" b="0" cap="none" spc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18090" marR="218090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 err="1">
                          <a:solidFill>
                            <a:schemeClr val="bg1"/>
                          </a:solidFill>
                        </a:rPr>
                        <a:t>played</a:t>
                      </a:r>
                      <a:endParaRPr lang="es-ES" sz="2000" b="0" cap="none" spc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18090" marR="218090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062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 err="1">
                          <a:solidFill>
                            <a:schemeClr val="bg1"/>
                          </a:solidFill>
                        </a:rPr>
                        <a:t>melt</a:t>
                      </a:r>
                      <a:endParaRPr lang="es-ES" sz="2000" b="0" cap="none" spc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18090" marR="218090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 err="1">
                          <a:solidFill>
                            <a:schemeClr val="bg1"/>
                          </a:solidFill>
                        </a:rPr>
                        <a:t>melted</a:t>
                      </a:r>
                      <a:endParaRPr lang="es-ES" sz="2000" b="0" cap="none" spc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18090" marR="218090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 err="1">
                          <a:solidFill>
                            <a:schemeClr val="bg1"/>
                          </a:solidFill>
                        </a:rPr>
                        <a:t>melted</a:t>
                      </a:r>
                      <a:endParaRPr lang="es-ES" sz="2000" b="0" cap="none" spc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18090" marR="218090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ítulo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3209"/>
            <a:ext cx="10058400" cy="113914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bg1"/>
                </a:solidFill>
              </a:rPr>
              <a:t>EJEMPLOS</a:t>
            </a:r>
            <a:br>
              <a:rPr lang="es-ES" dirty="0">
                <a:solidFill>
                  <a:schemeClr val="bg1"/>
                </a:solidFill>
              </a:rPr>
            </a:b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v. regulares                                      v. irregulares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6FD095F-52E7-45AB-90E1-852AB4178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879493"/>
              </p:ext>
            </p:extLst>
          </p:nvPr>
        </p:nvGraphicFramePr>
        <p:xfrm>
          <a:off x="6096001" y="2433711"/>
          <a:ext cx="5786511" cy="32823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8837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1928837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1928837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157740">
                <a:tc>
                  <a:txBody>
                    <a:bodyPr/>
                    <a:lstStyle/>
                    <a:p>
                      <a:pPr marL="0" indent="0" algn="ctr" rtl="0"/>
                      <a:r>
                        <a:rPr lang="es-ES" sz="2000" b="0" u="sng" cap="all" spc="150" noProof="0" dirty="0">
                          <a:solidFill>
                            <a:schemeClr val="bg1"/>
                          </a:solidFill>
                        </a:rPr>
                        <a:t>Infinitivo</a:t>
                      </a:r>
                    </a:p>
                  </a:txBody>
                  <a:tcPr marL="218090" marR="218090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u="sng" kern="1200" cap="all" spc="150" noProof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pAsADO</a:t>
                      </a:r>
                      <a:endParaRPr lang="es-ES" sz="2000" b="0" u="sng" kern="1200" cap="all" spc="15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8090" marR="218090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u="sng" kern="1200" cap="all" spc="15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Participio</a:t>
                      </a:r>
                    </a:p>
                  </a:txBody>
                  <a:tcPr marL="218090" marR="218090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062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 err="1">
                          <a:solidFill>
                            <a:schemeClr val="bg1"/>
                          </a:solidFill>
                        </a:rPr>
                        <a:t>write</a:t>
                      </a:r>
                      <a:endParaRPr lang="es-ES" sz="2000" b="0" cap="none" spc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18090" marR="218090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 err="1">
                          <a:solidFill>
                            <a:schemeClr val="bg1"/>
                          </a:solidFill>
                        </a:rPr>
                        <a:t>wrote</a:t>
                      </a:r>
                      <a:endParaRPr lang="es-ES" sz="2000" b="0" cap="none" spc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18090" marR="218090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 err="1">
                          <a:solidFill>
                            <a:schemeClr val="bg1"/>
                          </a:solidFill>
                        </a:rPr>
                        <a:t>written</a:t>
                      </a:r>
                      <a:endParaRPr lang="es-ES" sz="2000" b="0" cap="none" spc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18090" marR="218090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062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 err="1">
                          <a:solidFill>
                            <a:schemeClr val="bg1"/>
                          </a:solidFill>
                        </a:rPr>
                        <a:t>undderstand</a:t>
                      </a:r>
                      <a:endParaRPr lang="es-ES" sz="2000" b="0" cap="none" spc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18090" marR="218090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 err="1">
                          <a:solidFill>
                            <a:schemeClr val="bg1"/>
                          </a:solidFill>
                        </a:rPr>
                        <a:t>understood</a:t>
                      </a:r>
                      <a:endParaRPr lang="es-ES" sz="2000" b="0" cap="none" spc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18090" marR="218090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cap="none" spc="0" noProof="0" dirty="0" err="1">
                          <a:solidFill>
                            <a:schemeClr val="bg1"/>
                          </a:solidFill>
                        </a:rPr>
                        <a:t>understood</a:t>
                      </a:r>
                      <a:endParaRPr lang="es-ES" sz="2000" b="0" cap="none" spc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18090" marR="218090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2" name="Cerrar corchete 1">
            <a:extLst>
              <a:ext uri="{FF2B5EF4-FFF2-40B4-BE49-F238E27FC236}">
                <a16:creationId xmlns:a16="http://schemas.microsoft.com/office/drawing/2014/main" id="{CC7B421A-7FED-4957-AA78-F91C5C936498}"/>
              </a:ext>
            </a:extLst>
          </p:cNvPr>
          <p:cNvSpPr/>
          <p:nvPr/>
        </p:nvSpPr>
        <p:spPr>
          <a:xfrm rot="16200000">
            <a:off x="5873261" y="-682284"/>
            <a:ext cx="253220" cy="4459457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ítulo 15">
            <a:extLst>
              <a:ext uri="{FF2B5EF4-FFF2-40B4-BE49-F238E27FC236}">
                <a16:creationId xmlns:a16="http://schemas.microsoft.com/office/drawing/2014/main" id="{0F60D69D-05B3-444D-B9EA-0AB0F277052D}"/>
              </a:ext>
            </a:extLst>
          </p:cNvPr>
          <p:cNvSpPr txBox="1">
            <a:spLocks/>
          </p:cNvSpPr>
          <p:nvPr/>
        </p:nvSpPr>
        <p:spPr>
          <a:xfrm>
            <a:off x="769034" y="5716091"/>
            <a:ext cx="10058400" cy="72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b="1" dirty="0">
                <a:solidFill>
                  <a:srgbClr val="00B0F0"/>
                </a:solidFill>
              </a:rPr>
              <a:t>*</a:t>
            </a:r>
            <a:r>
              <a:rPr lang="es-AR" sz="2800" b="1" dirty="0">
                <a:solidFill>
                  <a:schemeClr val="bg1"/>
                </a:solidFill>
              </a:rPr>
              <a:t>Ir al Apéndice.   </a:t>
            </a:r>
            <a:r>
              <a:rPr lang="es-ES" sz="2800" b="1" dirty="0">
                <a:solidFill>
                  <a:schemeClr val="bg1"/>
                </a:solidFill>
              </a:rPr>
              <a:t>VERBOS IRREGULARES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7863840" cy="129275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¿Cómo saber si es un </a:t>
            </a:r>
            <a:r>
              <a:rPr lang="es-ES" u="sng" dirty="0">
                <a:solidFill>
                  <a:schemeClr val="bg1"/>
                </a:solidFill>
              </a:rPr>
              <a:t>verbo en pasado </a:t>
            </a:r>
            <a:r>
              <a:rPr lang="es-ES" dirty="0">
                <a:solidFill>
                  <a:schemeClr val="bg1"/>
                </a:solidFill>
              </a:rPr>
              <a:t>o un </a:t>
            </a:r>
            <a:r>
              <a:rPr lang="es-ES" u="sng" dirty="0">
                <a:solidFill>
                  <a:schemeClr val="bg1"/>
                </a:solidFill>
              </a:rPr>
              <a:t>participio pasado?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35901" cy="3633471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dirty="0">
              <a:solidFill>
                <a:srgbClr val="002060"/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2060"/>
                </a:solidFill>
              </a:rPr>
              <a:t>Contexto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2060"/>
                </a:solidFill>
              </a:rPr>
              <a:t>Uso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2060"/>
                </a:solidFill>
              </a:rPr>
              <a:t>Contenido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Marcador de contenido 11">
            <a:extLst>
              <a:ext uri="{FF2B5EF4-FFF2-40B4-BE49-F238E27FC236}">
                <a16:creationId xmlns:a16="http://schemas.microsoft.com/office/drawing/2014/main" id="{78F9CB2B-50AE-4FA4-ACF2-527E72DEB80E}"/>
              </a:ext>
            </a:extLst>
          </p:cNvPr>
          <p:cNvSpPr txBox="1">
            <a:spLocks/>
          </p:cNvSpPr>
          <p:nvPr/>
        </p:nvSpPr>
        <p:spPr>
          <a:xfrm>
            <a:off x="9519714" y="3138367"/>
            <a:ext cx="3107044" cy="348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26" name="Picture 2" descr="What is the Past Participle? - Wall Street English">
            <a:extLst>
              <a:ext uri="{FF2B5EF4-FFF2-40B4-BE49-F238E27FC236}">
                <a16:creationId xmlns:a16="http://schemas.microsoft.com/office/drawing/2014/main" id="{9A00A410-0CCA-4DCB-9493-6471067F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54" y="2235621"/>
            <a:ext cx="4516828" cy="388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F467A0-B89E-476B-AC8A-839E6C389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2400" b="1" dirty="0">
                <a:solidFill>
                  <a:srgbClr val="002060"/>
                </a:solidFill>
              </a:rPr>
              <a:t>Función </a:t>
            </a:r>
            <a:r>
              <a:rPr lang="es-AR" sz="2400" b="1" dirty="0">
                <a:solidFill>
                  <a:srgbClr val="00B0F0"/>
                </a:solidFill>
              </a:rPr>
              <a:t>Adjetiva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50BAE-376D-4F40-9C0B-528852A7F2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sz="2400" dirty="0">
                <a:solidFill>
                  <a:srgbClr val="002060"/>
                </a:solidFill>
              </a:rPr>
              <a:t>•  Modifica al sustantivo </a:t>
            </a:r>
            <a:r>
              <a:rPr lang="es-AR" sz="2400" dirty="0" err="1">
                <a:solidFill>
                  <a:srgbClr val="002060"/>
                </a:solidFill>
              </a:rPr>
              <a:t>NúCLEO</a:t>
            </a:r>
            <a:endParaRPr lang="es-AR" sz="2400" dirty="0">
              <a:solidFill>
                <a:srgbClr val="002060"/>
              </a:solidFill>
            </a:endParaRPr>
          </a:p>
          <a:p>
            <a:endParaRPr lang="es-AR" dirty="0">
              <a:solidFill>
                <a:srgbClr val="002060"/>
              </a:solidFill>
            </a:endParaRPr>
          </a:p>
          <a:p>
            <a:endParaRPr lang="es-AR" dirty="0">
              <a:solidFill>
                <a:srgbClr val="002060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183428C-2DD0-4929-9236-1E9559CB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AR" sz="24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FUNCIóN</a:t>
            </a:r>
            <a:r>
              <a:rPr lang="es-AR" dirty="0">
                <a:solidFill>
                  <a:srgbClr val="002060"/>
                </a:solidFill>
                <a:highlight>
                  <a:srgbClr val="00FFFF"/>
                </a:highlight>
              </a:rPr>
              <a:t> </a:t>
            </a:r>
            <a:r>
              <a:rPr lang="es-AR" sz="2400" b="1" dirty="0">
                <a:solidFill>
                  <a:srgbClr val="0070C0"/>
                </a:solidFill>
                <a:highlight>
                  <a:srgbClr val="00FFFF"/>
                </a:highlight>
              </a:rPr>
              <a:t>VERBAL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BA69DA3-DF8C-4302-8671-91446EADB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5075834" cy="2910821"/>
          </a:xfrm>
        </p:spPr>
        <p:txBody>
          <a:bodyPr>
            <a:normAutofit/>
          </a:bodyPr>
          <a:lstStyle/>
          <a:p>
            <a:pPr lvl="1"/>
            <a:r>
              <a:rPr lang="es-AR" sz="2400" dirty="0">
                <a:solidFill>
                  <a:srgbClr val="002060"/>
                </a:solidFill>
              </a:rPr>
              <a:t>• Puede formar parte de la </a:t>
            </a:r>
          </a:p>
          <a:p>
            <a:pPr lvl="1"/>
            <a:endParaRPr lang="es-AR" sz="2400" dirty="0">
              <a:solidFill>
                <a:srgbClr val="002060"/>
              </a:solidFill>
            </a:endParaRPr>
          </a:p>
          <a:p>
            <a:pPr lvl="1"/>
            <a:r>
              <a:rPr lang="es-AR" sz="2400" dirty="0">
                <a:solidFill>
                  <a:srgbClr val="002060"/>
                </a:solidFill>
              </a:rPr>
              <a:t>estructura de la </a:t>
            </a:r>
            <a:r>
              <a:rPr lang="es-AR" sz="2400" dirty="0">
                <a:solidFill>
                  <a:srgbClr val="002060"/>
                </a:solidFill>
                <a:highlight>
                  <a:srgbClr val="00FFFF"/>
                </a:highlight>
              </a:rPr>
              <a:t>VOZ PASIVA </a:t>
            </a:r>
            <a:r>
              <a:rPr lang="es-AR" sz="2400" dirty="0">
                <a:solidFill>
                  <a:srgbClr val="002060"/>
                </a:solidFill>
              </a:rPr>
              <a:t>o </a:t>
            </a:r>
          </a:p>
          <a:p>
            <a:pPr lvl="1"/>
            <a:endParaRPr lang="es-AR" sz="2400" dirty="0">
              <a:solidFill>
                <a:srgbClr val="002060"/>
              </a:solidFill>
            </a:endParaRPr>
          </a:p>
          <a:p>
            <a:pPr lvl="1"/>
            <a:r>
              <a:rPr lang="es-AR" sz="2400" dirty="0">
                <a:solidFill>
                  <a:srgbClr val="002060"/>
                </a:solidFill>
              </a:rPr>
              <a:t>bien, de los </a:t>
            </a:r>
            <a:r>
              <a:rPr lang="es-AR" sz="2400" dirty="0">
                <a:solidFill>
                  <a:srgbClr val="002060"/>
                </a:solidFill>
                <a:highlight>
                  <a:srgbClr val="00FFFF"/>
                </a:highlight>
              </a:rPr>
              <a:t>TIEMPOS</a:t>
            </a:r>
          </a:p>
          <a:p>
            <a:pPr lvl="1"/>
            <a:r>
              <a:rPr lang="es-AR" sz="2400" dirty="0">
                <a:solidFill>
                  <a:srgbClr val="002060"/>
                </a:solidFill>
                <a:highlight>
                  <a:srgbClr val="00FFFF"/>
                </a:highlight>
              </a:rPr>
              <a:t> </a:t>
            </a:r>
          </a:p>
          <a:p>
            <a:pPr lvl="1"/>
            <a:r>
              <a:rPr lang="es-AR" sz="2400" dirty="0">
                <a:solidFill>
                  <a:srgbClr val="002060"/>
                </a:solidFill>
                <a:highlight>
                  <a:srgbClr val="00FFFF"/>
                </a:highlight>
              </a:rPr>
              <a:t>PERFECTOS.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8EE7F22-42AC-48EA-B159-223CD0E2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 err="1">
                <a:solidFill>
                  <a:srgbClr val="002060"/>
                </a:solidFill>
              </a:rPr>
              <a:t>PARTiCIPIOS</a:t>
            </a:r>
            <a:endParaRPr lang="es-A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7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8CDB1CB-2569-4404-86C6-30F72BC9F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530455"/>
            <a:ext cx="4639736" cy="736282"/>
          </a:xfrm>
        </p:spPr>
        <p:txBody>
          <a:bodyPr>
            <a:normAutofit/>
          </a:bodyPr>
          <a:lstStyle/>
          <a:p>
            <a:pPr algn="ctr"/>
            <a:r>
              <a:rPr lang="es-AR" sz="3200" b="1" i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Premodificador</a:t>
            </a:r>
            <a:endParaRPr lang="es-AR" sz="3200" b="1" i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793C487-3F6C-480D-9EB2-2D61B1A8F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492" y="2266738"/>
            <a:ext cx="5080524" cy="360235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• </a:t>
            </a:r>
            <a:r>
              <a:rPr lang="en-US" sz="2800" u="heavy" dirty="0">
                <a:solidFill>
                  <a:srgbClr val="002060"/>
                </a:solidFill>
                <a:uFill>
                  <a:solidFill>
                    <a:srgbClr val="0070C0"/>
                  </a:solidFill>
                </a:uFill>
              </a:rPr>
              <a:t>sophisticated</a:t>
            </a:r>
            <a:r>
              <a:rPr lang="en-US" sz="2800" dirty="0">
                <a:solidFill>
                  <a:srgbClr val="002060"/>
                </a:solidFill>
              </a:rPr>
              <a:t> implementations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• a </a:t>
            </a:r>
            <a:r>
              <a:rPr lang="en-US" sz="2800" u="heavy" dirty="0">
                <a:solidFill>
                  <a:srgbClr val="002060"/>
                </a:solidFill>
                <a:uFill>
                  <a:solidFill>
                    <a:srgbClr val="0070C0"/>
                  </a:solidFill>
                </a:uFill>
              </a:rPr>
              <a:t>tested</a:t>
            </a:r>
            <a:r>
              <a:rPr lang="en-US" sz="2800" dirty="0">
                <a:solidFill>
                  <a:srgbClr val="002060"/>
                </a:solidFill>
                <a:uFill>
                  <a:solidFill>
                    <a:srgbClr val="0070C0"/>
                  </a:solidFill>
                </a:uFill>
              </a:rPr>
              <a:t> and </a:t>
            </a:r>
            <a:r>
              <a:rPr lang="en-US" sz="2800" u="heavy" dirty="0">
                <a:solidFill>
                  <a:srgbClr val="002060"/>
                </a:solidFill>
                <a:uFill>
                  <a:solidFill>
                    <a:srgbClr val="0070C0"/>
                  </a:solidFill>
                </a:uFill>
              </a:rPr>
              <a:t>modified  </a:t>
            </a:r>
            <a:r>
              <a:rPr lang="en-US" sz="2800" dirty="0">
                <a:solidFill>
                  <a:srgbClr val="002060"/>
                </a:solidFill>
              </a:rPr>
              <a:t>program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• a </a:t>
            </a:r>
            <a:r>
              <a:rPr lang="en-US" sz="2800" u="heavy" dirty="0">
                <a:solidFill>
                  <a:srgbClr val="002060"/>
                </a:solidFill>
                <a:uFill>
                  <a:solidFill>
                    <a:srgbClr val="0070C0"/>
                  </a:solidFill>
                </a:uFill>
              </a:rPr>
              <a:t>dedicated</a:t>
            </a:r>
            <a:r>
              <a:rPr lang="en-US" sz="2800" dirty="0">
                <a:solidFill>
                  <a:srgbClr val="002060"/>
                </a:solidFill>
              </a:rPr>
              <a:t> application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• the retrieval of the </a:t>
            </a:r>
            <a:r>
              <a:rPr lang="en-US" sz="2800" u="heavy" dirty="0">
                <a:solidFill>
                  <a:srgbClr val="002060"/>
                </a:solidFill>
                <a:uFill>
                  <a:solidFill>
                    <a:srgbClr val="0070C0"/>
                  </a:solidFill>
                </a:uFill>
              </a:rPr>
              <a:t>stored</a:t>
            </a:r>
            <a:r>
              <a:rPr lang="en-US" sz="2800" dirty="0">
                <a:solidFill>
                  <a:srgbClr val="002060"/>
                </a:solidFill>
              </a:rPr>
              <a:t> data</a:t>
            </a:r>
          </a:p>
          <a:p>
            <a:pPr marL="0" indent="0">
              <a:buNone/>
            </a:pPr>
            <a:endParaRPr lang="es-AR" sz="2400" dirty="0">
              <a:solidFill>
                <a:srgbClr val="002060"/>
              </a:solidFill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2F91E80-1827-4DA9-9FF0-7ECD10A7F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4984" y="1508082"/>
            <a:ext cx="4639736" cy="736282"/>
          </a:xfrm>
        </p:spPr>
        <p:txBody>
          <a:bodyPr>
            <a:normAutofit/>
          </a:bodyPr>
          <a:lstStyle/>
          <a:p>
            <a:pPr algn="ctr"/>
            <a:r>
              <a:rPr lang="es-AR" sz="3200" b="1" i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Posmodificador</a:t>
            </a:r>
            <a:endParaRPr lang="es-AR" sz="3200" b="1" i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A5E67A2-0E7C-4F9B-9512-C91201057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66737"/>
            <a:ext cx="5720862" cy="3602357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• </a:t>
            </a:r>
            <a:r>
              <a:rPr lang="en-US" sz="2800" dirty="0">
                <a:solidFill>
                  <a:srgbClr val="002060"/>
                </a:solidFill>
              </a:rPr>
              <a:t>a file </a:t>
            </a:r>
            <a:r>
              <a:rPr lang="en-US" sz="2800" u="heavy" dirty="0">
                <a:solidFill>
                  <a:srgbClr val="002060"/>
                </a:solidFill>
                <a:uFill>
                  <a:solidFill>
                    <a:srgbClr val="0070C0"/>
                  </a:solidFill>
                </a:uFill>
              </a:rPr>
              <a:t>stored </a:t>
            </a:r>
            <a:r>
              <a:rPr lang="en-US" sz="2800" b="1" dirty="0">
                <a:solidFill>
                  <a:srgbClr val="0070C0"/>
                </a:solidFill>
              </a:rPr>
              <a:t>on</a:t>
            </a:r>
            <a:r>
              <a:rPr lang="en-US" sz="2800" dirty="0">
                <a:solidFill>
                  <a:srgbClr val="002060"/>
                </a:solidFill>
              </a:rPr>
              <a:t> a disk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• data</a:t>
            </a:r>
            <a:r>
              <a:rPr lang="en-US" sz="2800" u="heavy" dirty="0">
                <a:solidFill>
                  <a:srgbClr val="002060"/>
                </a:solidFill>
                <a:uFill>
                  <a:solidFill>
                    <a:srgbClr val="0070C0"/>
                  </a:solidFill>
                </a:uFill>
              </a:rPr>
              <a:t> stored </a:t>
            </a:r>
            <a:r>
              <a:rPr lang="en-US" sz="2800" b="1" dirty="0">
                <a:solidFill>
                  <a:srgbClr val="0070C0"/>
                </a:solidFill>
              </a:rPr>
              <a:t>in</a:t>
            </a:r>
            <a:r>
              <a:rPr lang="en-US" sz="2800" dirty="0">
                <a:solidFill>
                  <a:srgbClr val="002060"/>
                </a:solidFill>
              </a:rPr>
              <a:t> short-term memory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• A process </a:t>
            </a:r>
            <a:r>
              <a:rPr lang="en-US" sz="2800" u="heavy" dirty="0">
                <a:solidFill>
                  <a:srgbClr val="002060"/>
                </a:solidFill>
                <a:uFill>
                  <a:solidFill>
                    <a:srgbClr val="0070C0"/>
                  </a:solidFill>
                </a:uFill>
              </a:rPr>
              <a:t>affected</a:t>
            </a:r>
            <a:r>
              <a:rPr lang="en-US" sz="2800" dirty="0">
                <a:solidFill>
                  <a:srgbClr val="002060"/>
                </a:solidFill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by </a:t>
            </a:r>
            <a:r>
              <a:rPr lang="en-US" sz="2800" dirty="0">
                <a:solidFill>
                  <a:srgbClr val="002060"/>
                </a:solidFill>
              </a:rPr>
              <a:t>other processes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• users </a:t>
            </a:r>
            <a:r>
              <a:rPr lang="en-US" sz="2800" u="heavy" dirty="0">
                <a:solidFill>
                  <a:srgbClr val="002060"/>
                </a:solidFill>
                <a:uFill>
                  <a:solidFill>
                    <a:srgbClr val="0070C0"/>
                  </a:solidFill>
                </a:uFill>
              </a:rPr>
              <a:t>interested</a:t>
            </a:r>
            <a:r>
              <a:rPr lang="en-US" sz="2800" b="1" dirty="0">
                <a:solidFill>
                  <a:srgbClr val="0070C0"/>
                </a:solidFill>
              </a:rPr>
              <a:t> in </a:t>
            </a:r>
            <a:r>
              <a:rPr lang="en-US" sz="2800" dirty="0">
                <a:solidFill>
                  <a:srgbClr val="002060"/>
                </a:solidFill>
              </a:rPr>
              <a:t>the same data</a:t>
            </a:r>
            <a:endParaRPr lang="es-AR" sz="2800" dirty="0">
              <a:solidFill>
                <a:srgbClr val="002060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3200" b="1" dirty="0">
                <a:solidFill>
                  <a:srgbClr val="002060"/>
                </a:solidFill>
              </a:rPr>
              <a:t>Participio pasado con función adjetiva</a:t>
            </a:r>
          </a:p>
        </p:txBody>
      </p:sp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NUESTROS PRODUCTOS Y 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7618" y="942871"/>
            <a:ext cx="9988062" cy="4972258"/>
          </a:xfrm>
        </p:spPr>
        <p:txBody>
          <a:bodyPr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b="1" u="sng" dirty="0">
                <a:solidFill>
                  <a:schemeClr val="bg1"/>
                </a:solidFill>
              </a:rPr>
              <a:t>TEXTO 3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b="1" dirty="0">
                <a:solidFill>
                  <a:schemeClr val="bg1"/>
                </a:solidFill>
              </a:rPr>
              <a:t>Leemos los párrafos IV y V. ¿Pueden subrayar todos los participios pasados? [Pongan pausa al Audio y trabajen.]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b="1" dirty="0">
                <a:solidFill>
                  <a:srgbClr val="0070C0"/>
                </a:solidFill>
              </a:rPr>
              <a:t>Ejemplos: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b="1" i="1" dirty="0">
                <a:solidFill>
                  <a:srgbClr val="0070C0"/>
                </a:solidFill>
              </a:rPr>
              <a:t>     </a:t>
            </a:r>
            <a:r>
              <a:rPr lang="es-ES" sz="2000" b="1" i="1" dirty="0" err="1">
                <a:solidFill>
                  <a:srgbClr val="0070C0"/>
                </a:solidFill>
              </a:rPr>
              <a:t>understood</a:t>
            </a:r>
            <a:r>
              <a:rPr lang="es-ES" sz="2000" b="1" i="1" dirty="0">
                <a:solidFill>
                  <a:srgbClr val="0070C0"/>
                </a:solidFill>
              </a:rPr>
              <a:t>					</a:t>
            </a:r>
            <a:r>
              <a:rPr lang="es-ES" sz="2000" b="1" i="1" dirty="0" err="1">
                <a:solidFill>
                  <a:srgbClr val="0070C0"/>
                </a:solidFill>
              </a:rPr>
              <a:t>hardened</a:t>
            </a:r>
            <a:endParaRPr lang="es-ES" sz="2000" b="1" i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000" b="1" i="1" u="sng" dirty="0" err="1">
                <a:solidFill>
                  <a:srgbClr val="0070C0"/>
                </a:solidFill>
              </a:rPr>
              <a:t>understood</a:t>
            </a:r>
            <a:r>
              <a:rPr lang="es-ES" sz="2000" b="1" i="1" dirty="0">
                <a:solidFill>
                  <a:srgbClr val="0070C0"/>
                </a:solidFill>
              </a:rPr>
              <a:t>  </a:t>
            </a:r>
            <a:r>
              <a:rPr lang="es-ES" sz="2000" b="1" i="1" dirty="0" err="1">
                <a:solidFill>
                  <a:srgbClr val="0070C0"/>
                </a:solidFill>
              </a:rPr>
              <a:t>instructions</a:t>
            </a:r>
            <a:r>
              <a:rPr lang="es-ES" sz="2000" b="1" i="1" dirty="0">
                <a:solidFill>
                  <a:srgbClr val="0070C0"/>
                </a:solidFill>
              </a:rPr>
              <a:t>	        </a:t>
            </a:r>
            <a:r>
              <a:rPr lang="es-ES" sz="2000" b="1" i="1" dirty="0" err="1">
                <a:solidFill>
                  <a:srgbClr val="0070C0"/>
                </a:solidFill>
              </a:rPr>
              <a:t>the</a:t>
            </a:r>
            <a:r>
              <a:rPr lang="es-ES" sz="2000" b="1" i="1" dirty="0">
                <a:solidFill>
                  <a:srgbClr val="0070C0"/>
                </a:solidFill>
              </a:rPr>
              <a:t> </a:t>
            </a:r>
            <a:r>
              <a:rPr lang="es-ES" sz="2000" b="1" i="1" dirty="0" err="1">
                <a:solidFill>
                  <a:srgbClr val="0070C0"/>
                </a:solidFill>
              </a:rPr>
              <a:t>photoresist</a:t>
            </a:r>
            <a:r>
              <a:rPr lang="es-ES" sz="2000" b="1" i="1" dirty="0">
                <a:solidFill>
                  <a:srgbClr val="0070C0"/>
                </a:solidFill>
              </a:rPr>
              <a:t> </a:t>
            </a:r>
            <a:r>
              <a:rPr lang="es-ES" sz="2000" b="1" i="1" dirty="0" err="1">
                <a:solidFill>
                  <a:srgbClr val="0070C0"/>
                </a:solidFill>
              </a:rPr>
              <a:t>hardened</a:t>
            </a:r>
            <a:r>
              <a:rPr lang="es-ES" sz="2000" b="1" i="1" dirty="0">
                <a:solidFill>
                  <a:srgbClr val="0070C0"/>
                </a:solidFill>
              </a:rPr>
              <a:t> </a:t>
            </a:r>
            <a:r>
              <a:rPr lang="es-ES" sz="2000" b="1" i="1" dirty="0" err="1">
                <a:solidFill>
                  <a:srgbClr val="0070C0"/>
                </a:solidFill>
              </a:rPr>
              <a:t>by</a:t>
            </a:r>
            <a:r>
              <a:rPr lang="es-ES" sz="2000" b="1" i="1" dirty="0">
                <a:solidFill>
                  <a:srgbClr val="0070C0"/>
                </a:solidFill>
              </a:rPr>
              <a:t> </a:t>
            </a:r>
            <a:r>
              <a:rPr lang="es-ES" sz="2000" b="1" i="1" dirty="0" err="1">
                <a:solidFill>
                  <a:srgbClr val="0070C0"/>
                </a:solidFill>
              </a:rPr>
              <a:t>this</a:t>
            </a:r>
            <a:r>
              <a:rPr lang="es-ES" sz="2000" b="1" i="1" dirty="0">
                <a:solidFill>
                  <a:srgbClr val="0070C0"/>
                </a:solidFill>
              </a:rPr>
              <a:t> </a:t>
            </a:r>
            <a:r>
              <a:rPr lang="es-ES" sz="2000" b="1" i="1" dirty="0" err="1">
                <a:solidFill>
                  <a:srgbClr val="0070C0"/>
                </a:solidFill>
              </a:rPr>
              <a:t>process</a:t>
            </a:r>
            <a:endParaRPr lang="es-ES" sz="2000" b="1" i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s-ES" sz="20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800" b="1" dirty="0">
                <a:solidFill>
                  <a:srgbClr val="0070C0"/>
                </a:solidFill>
              </a:rPr>
              <a:t>*</a:t>
            </a:r>
            <a:r>
              <a:rPr lang="es-ES" sz="2400" b="1" dirty="0">
                <a:solidFill>
                  <a:schemeClr val="bg1"/>
                </a:solidFill>
              </a:rPr>
              <a:t>Tarea 1. Analiza si los participios marcados son regulares o irregulares.</a:t>
            </a:r>
          </a:p>
          <a:p>
            <a:pPr marL="0" indent="0">
              <a:buNone/>
            </a:pPr>
            <a:r>
              <a:rPr lang="es-ES" sz="2400" b="1" dirty="0">
                <a:solidFill>
                  <a:schemeClr val="bg1"/>
                </a:solidFill>
              </a:rPr>
              <a:t>    Tarea 2. Decide si funcionan como pre o </a:t>
            </a:r>
            <a:r>
              <a:rPr lang="es-ES" sz="2400" b="1" dirty="0" err="1">
                <a:solidFill>
                  <a:schemeClr val="bg1"/>
                </a:solidFill>
              </a:rPr>
              <a:t>posmodificadores</a:t>
            </a:r>
            <a:r>
              <a:rPr lang="es-ES" sz="2400" b="1" dirty="0">
                <a:solidFill>
                  <a:schemeClr val="bg1"/>
                </a:solidFill>
              </a:rPr>
              <a:t> del sustantivo.</a:t>
            </a:r>
          </a:p>
          <a:p>
            <a:pPr marL="0" indent="0">
              <a:buNone/>
            </a:pPr>
            <a:r>
              <a:rPr lang="es-ES" sz="2400" b="1" dirty="0">
                <a:solidFill>
                  <a:schemeClr val="bg1"/>
                </a:solidFill>
              </a:rPr>
              <a:t>    Tarea 3.  Traducirlos de acuerdo a su uso en el texto.</a:t>
            </a:r>
          </a:p>
        </p:txBody>
      </p:sp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0</TotalTime>
  <Words>390</Words>
  <Application>Microsoft Office PowerPoint</Application>
  <PresentationFormat>Widescreen</PresentationFormat>
  <Paragraphs>100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Corbel</vt:lpstr>
      <vt:lpstr>Verdana Pro Cond Black</vt:lpstr>
      <vt:lpstr>Wingdings</vt:lpstr>
      <vt:lpstr>Con bandas</vt:lpstr>
      <vt:lpstr>CLASE VIRTUAL #7  Texto 3. Making MICROHIPS (Cont.)  </vt:lpstr>
      <vt:lpstr>¿Están en presente todos los verbos? </vt:lpstr>
      <vt:lpstr>deposited</vt:lpstr>
      <vt:lpstr>VERBOS          Regulares                       Irregulares  study  studied             go   went         walk   walked                know  knew        analyse  analysed          drink   drank                   Verb +  -d / -ed               __(lista de verbos)___</vt:lpstr>
      <vt:lpstr>EJEMPLOS  v. regulares                                      v. irregulares</vt:lpstr>
      <vt:lpstr>¿Cómo saber si es un verbo en pasado o un participio pasado?</vt:lpstr>
      <vt:lpstr>PARTiCIPIOS</vt:lpstr>
      <vt:lpstr>Participio pasado con función adjetiva</vt:lpstr>
      <vt:lpstr>NUESTROS PRODUCTOS Y SERVICIOS</vt:lpstr>
      <vt:lpstr>¿Seguimos trabajando?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2020-04-18T14:56:13Z</dcterms:created>
  <dcterms:modified xsi:type="dcterms:W3CDTF">2022-04-23T12:51:21Z</dcterms:modified>
</cp:coreProperties>
</file>