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4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viewProps" Target="viewProp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presProps" Target="presProp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E3637-7476-4557-A4B0-66E606988D8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FB572-602E-4473-88E6-5F0CA6A452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FB572-602E-4473-88E6-5F0CA6A452E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FB572-602E-4473-88E6-5F0CA6A452E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949" y="68656"/>
            <a:ext cx="1051750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128003"/>
            <a:ext cx="12191999" cy="7299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313" y="125933"/>
            <a:ext cx="793432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2837" y="1662176"/>
            <a:ext cx="10263505" cy="435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lattr-del-python/" TargetMode="Externa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4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4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1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0.png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4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1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1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5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 /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jpeg" /><Relationship Id="rId4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28003"/>
            <a:ext cx="12191999" cy="729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2215" y="362711"/>
            <a:ext cx="5792724" cy="14218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0776" y="2001011"/>
            <a:ext cx="6585204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729720" cy="467435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>
                <a:latin typeface="Calibri"/>
                <a:cs typeface="Calibri"/>
              </a:rPr>
              <a:t>Every</a:t>
            </a:r>
            <a:r>
              <a:rPr sz="2800" spc="-1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  <a:tab pos="605155" algn="l"/>
                <a:tab pos="1967864" algn="l"/>
                <a:tab pos="3030220" algn="l"/>
                <a:tab pos="3696335" algn="l"/>
                <a:tab pos="5365115" algn="l"/>
                <a:tab pos="6143625" algn="l"/>
                <a:tab pos="6991350" algn="l"/>
                <a:tab pos="7416800" algn="l"/>
                <a:tab pos="7747634" algn="l"/>
                <a:tab pos="9134475" algn="l"/>
                <a:tab pos="9511030" algn="l"/>
                <a:tab pos="10026015" algn="l"/>
                <a:tab pos="11091545" algn="l"/>
                <a:tab pos="1154620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nu</a:t>
            </a:r>
            <a:r>
              <a:rPr sz="2800" spc="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-2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trin</a:t>
            </a:r>
            <a:r>
              <a:rPr sz="2800" spc="3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cti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21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.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og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1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bj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ct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corresponding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built-in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776855">
              <a:lnSpc>
                <a:spcPct val="100000"/>
              </a:lnSpc>
              <a:spcBef>
                <a:spcPts val="2000"/>
              </a:spcBef>
            </a:pPr>
            <a:r>
              <a:rPr sz="2800" spc="-10" dirty="0">
                <a:latin typeface="Calibri"/>
                <a:cs typeface="Calibri"/>
              </a:rPr>
              <a:t>&gt;&gt;&gt; num=20</a:t>
            </a:r>
            <a:endParaRPr sz="2800">
              <a:latin typeface="Calibri"/>
              <a:cs typeface="Calibri"/>
            </a:endParaRPr>
          </a:p>
          <a:p>
            <a:pPr marL="277685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&gt;&gt;&gt;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type</a:t>
            </a:r>
            <a:r>
              <a:rPr sz="2800" spc="-10" dirty="0">
                <a:latin typeface="Calibri"/>
                <a:cs typeface="Calibri"/>
              </a:rPr>
              <a:t>(num)</a:t>
            </a:r>
            <a:endParaRPr sz="2800">
              <a:latin typeface="Calibri"/>
              <a:cs typeface="Calibri"/>
            </a:endParaRPr>
          </a:p>
          <a:p>
            <a:pPr marL="2776855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class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6FAC46"/>
                </a:solidFill>
                <a:latin typeface="Calibri"/>
                <a:cs typeface="Calibri"/>
              </a:rPr>
              <a:t>'int’</a:t>
            </a:r>
            <a:r>
              <a:rPr sz="2800" spc="5" dirty="0">
                <a:latin typeface="Calibri"/>
                <a:cs typeface="Calibri"/>
              </a:rPr>
              <a:t>&gt;</a:t>
            </a:r>
            <a:endParaRPr sz="2800">
              <a:latin typeface="Calibri"/>
              <a:cs typeface="Calibri"/>
            </a:endParaRPr>
          </a:p>
          <a:p>
            <a:pPr marL="2776855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alibri"/>
                <a:cs typeface="Calibri"/>
              </a:rPr>
              <a:t>&gt;&gt;&gt;</a:t>
            </a:r>
            <a:r>
              <a:rPr sz="2800" spc="-5" dirty="0">
                <a:latin typeface="Calibri"/>
                <a:cs typeface="Calibri"/>
              </a:rPr>
              <a:t> s=</a:t>
            </a:r>
            <a:r>
              <a:rPr sz="2800" spc="-5" dirty="0">
                <a:solidFill>
                  <a:srgbClr val="6FAC46"/>
                </a:solidFill>
                <a:latin typeface="Calibri"/>
                <a:cs typeface="Calibri"/>
              </a:rPr>
              <a:t>"Python"</a:t>
            </a:r>
            <a:endParaRPr sz="2800">
              <a:latin typeface="Calibri"/>
              <a:cs typeface="Calibri"/>
            </a:endParaRPr>
          </a:p>
          <a:p>
            <a:pPr marL="2776855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&gt;&gt;&gt;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type</a:t>
            </a:r>
            <a:r>
              <a:rPr sz="2800" spc="-10" dirty="0">
                <a:latin typeface="Calibri"/>
                <a:cs typeface="Calibri"/>
              </a:rPr>
              <a:t>(s)</a:t>
            </a:r>
            <a:endParaRPr sz="2800">
              <a:latin typeface="Calibri"/>
              <a:cs typeface="Calibri"/>
            </a:endParaRPr>
          </a:p>
          <a:p>
            <a:pPr marL="2776855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class </a:t>
            </a:r>
            <a:r>
              <a:rPr sz="2800" spc="-15" dirty="0">
                <a:solidFill>
                  <a:srgbClr val="6FAC46"/>
                </a:solidFill>
                <a:latin typeface="Calibri"/>
                <a:cs typeface="Calibri"/>
              </a:rPr>
              <a:t>'str'</a:t>
            </a:r>
            <a:r>
              <a:rPr sz="2800" spc="-15" dirty="0">
                <a:latin typeface="Calibri"/>
                <a:cs typeface="Calibri"/>
              </a:rPr>
              <a:t>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5765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What</a:t>
            </a:r>
            <a:r>
              <a:rPr spc="-95" dirty="0"/>
              <a:t> </a:t>
            </a:r>
            <a:r>
              <a:rPr spc="-10" dirty="0"/>
              <a:t>is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25" dirty="0"/>
              <a:t>Class</a:t>
            </a:r>
            <a:r>
              <a:rPr spc="-95" dirty="0"/>
              <a:t> </a:t>
            </a:r>
            <a:r>
              <a:rPr spc="-10" dirty="0"/>
              <a:t>in</a:t>
            </a:r>
            <a:r>
              <a:rPr spc="-90" dirty="0"/>
              <a:t> </a:t>
            </a:r>
            <a:r>
              <a:rPr spc="-35" dirty="0"/>
              <a:t>python?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728450" cy="394338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A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keyword.</a:t>
            </a:r>
            <a:endParaRPr sz="2800">
              <a:latin typeface="Calibri"/>
              <a:cs typeface="Calibri"/>
            </a:endParaRPr>
          </a:p>
          <a:p>
            <a:pPr marR="3703954" algn="ctr">
              <a:lnSpc>
                <a:spcPct val="100000"/>
              </a:lnSpc>
              <a:spcBef>
                <a:spcPts val="1220"/>
              </a:spcBef>
              <a:tabLst>
                <a:tab pos="842010" algn="l"/>
              </a:tabLst>
            </a:pPr>
            <a:r>
              <a:rPr sz="2800" spc="-5" dirty="0">
                <a:latin typeface="Calibri"/>
                <a:cs typeface="Calibri"/>
              </a:rPr>
              <a:t>class	&lt;ClassName&gt;:</a:t>
            </a:r>
            <a:endParaRPr sz="2800">
              <a:latin typeface="Calibri"/>
              <a:cs typeface="Calibri"/>
            </a:endParaRPr>
          </a:p>
          <a:p>
            <a:pPr marR="3757295"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&lt;statement1&gt;</a:t>
            </a:r>
            <a:endParaRPr sz="2800">
              <a:latin typeface="Calibri"/>
              <a:cs typeface="Calibri"/>
            </a:endParaRPr>
          </a:p>
          <a:p>
            <a:pPr marR="3757295"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&lt;statement2&gt;</a:t>
            </a:r>
            <a:endParaRPr sz="2800">
              <a:latin typeface="Calibri"/>
              <a:cs typeface="Calibri"/>
            </a:endParaRPr>
          </a:p>
          <a:p>
            <a:pPr marR="4693285" algn="ctr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R="3708400" algn="ctr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&lt;statementN&gt;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Followed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operator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after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name,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continue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indented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members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34690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Defining</a:t>
            </a:r>
            <a:r>
              <a:rPr spc="-13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25" dirty="0"/>
              <a:t>Class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067" y="1121816"/>
            <a:ext cx="3027045" cy="258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5"/>
              </a:spcBef>
            </a:pPr>
            <a:r>
              <a:rPr sz="2800" spc="-5" dirty="0">
                <a:latin typeface="Calibri"/>
                <a:cs typeface="Calibri"/>
              </a:rPr>
              <a:t>1.Class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Attributes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2.Constructor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3.Instance </a:t>
            </a:r>
            <a:r>
              <a:rPr sz="2800" spc="-20" dirty="0">
                <a:latin typeface="Calibri"/>
                <a:cs typeface="Calibri"/>
              </a:rPr>
              <a:t>Attributes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4.Properties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5.Class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3340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130" dirty="0"/>
              <a:t> </a:t>
            </a:r>
            <a:r>
              <a:rPr spc="-55" dirty="0"/>
              <a:t>members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219200"/>
            <a:ext cx="11724640" cy="293285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>
                <a:latin typeface="Calibri"/>
                <a:cs typeface="Calibri"/>
              </a:rPr>
              <a:t>Defines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empty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AF50"/>
                </a:solidFill>
                <a:latin typeface="Calibri"/>
                <a:cs typeface="Calibri"/>
              </a:rPr>
              <a:t>pass </a:t>
            </a:r>
            <a:r>
              <a:rPr sz="2800" spc="-25" dirty="0">
                <a:latin typeface="Calibri"/>
                <a:cs typeface="Calibri"/>
              </a:rPr>
              <a:t>keyword</a:t>
            </a:r>
            <a:endParaRPr sz="2800">
              <a:latin typeface="Calibri"/>
              <a:cs typeface="Calibri"/>
            </a:endParaRPr>
          </a:p>
          <a:p>
            <a:pPr marL="2926080" marR="7368540" indent="-56705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Student: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pass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keyword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</a:t>
            </a:r>
            <a:r>
              <a:rPr sz="2800" spc="-10" dirty="0">
                <a:latin typeface="Calibri"/>
                <a:cs typeface="Calibri"/>
              </a:rPr>
              <a:t> nothing;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  <a:tab pos="614045" algn="l"/>
                <a:tab pos="1824355" algn="l"/>
                <a:tab pos="2792095" algn="l"/>
                <a:tab pos="3385185" algn="l"/>
                <a:tab pos="4305935" algn="l"/>
                <a:tab pos="5194300" algn="l"/>
                <a:tab pos="5662295" algn="l"/>
                <a:tab pos="6948805" algn="l"/>
                <a:tab pos="7900034" algn="l"/>
                <a:tab pos="8545830" algn="l"/>
                <a:tab pos="9361805" algn="l"/>
                <a:tab pos="10030460" algn="l"/>
                <a:tab pos="10558145" algn="l"/>
                <a:tab pos="11411585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means,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don</a:t>
            </a:r>
            <a:r>
              <a:rPr sz="2800" spc="-20" dirty="0">
                <a:latin typeface="Calibri"/>
                <a:cs typeface="Calibri"/>
              </a:rPr>
              <a:t>'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e</a:t>
            </a:r>
            <a:r>
              <a:rPr sz="2800" spc="-80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ecu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ode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p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ss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25" dirty="0">
                <a:latin typeface="Calibri"/>
                <a:cs typeface="Calibri"/>
              </a:rPr>
              <a:t>execute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10828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70" dirty="0"/>
              <a:t> </a:t>
            </a:r>
            <a:r>
              <a:rPr spc="-20" dirty="0"/>
              <a:t>class</a:t>
            </a:r>
            <a:r>
              <a:rPr spc="-70" dirty="0"/>
              <a:t> </a:t>
            </a:r>
            <a:r>
              <a:rPr spc="-40" dirty="0"/>
              <a:t>can</a:t>
            </a:r>
            <a:r>
              <a:rPr spc="-85" dirty="0"/>
              <a:t> </a:t>
            </a:r>
            <a:r>
              <a:rPr spc="-20" dirty="0"/>
              <a:t>also</a:t>
            </a:r>
            <a:r>
              <a:rPr spc="-85" dirty="0"/>
              <a:t> </a:t>
            </a:r>
            <a:r>
              <a:rPr spc="-15" dirty="0"/>
              <a:t>be</a:t>
            </a:r>
            <a:r>
              <a:rPr spc="-80" dirty="0"/>
              <a:t> </a:t>
            </a:r>
            <a:r>
              <a:rPr spc="-40" dirty="0"/>
              <a:t>defined</a:t>
            </a:r>
            <a:r>
              <a:rPr spc="-105" dirty="0"/>
              <a:t> </a:t>
            </a:r>
            <a:r>
              <a:rPr spc="-35" dirty="0"/>
              <a:t>without</a:t>
            </a:r>
            <a:r>
              <a:rPr spc="-80" dirty="0"/>
              <a:t> </a:t>
            </a:r>
            <a:r>
              <a:rPr spc="-50"/>
              <a:t>any</a:t>
            </a:r>
            <a:r>
              <a:rPr spc="-85"/>
              <a:t> </a:t>
            </a:r>
            <a:r>
              <a:rPr spc="-55"/>
              <a:t>members</a:t>
            </a:r>
            <a:endParaRPr spc="-5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1143000"/>
            <a:ext cx="8254365" cy="145873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75"/>
              </a:spcBef>
              <a:buFont typeface="Arial MT"/>
              <a:buChar char="•"/>
              <a:tabLst>
                <a:tab pos="241300" algn="l"/>
                <a:tab pos="1802764" algn="l"/>
                <a:tab pos="2837815" algn="l"/>
                <a:tab pos="4389755" algn="l"/>
                <a:tab pos="5087620" algn="l"/>
                <a:tab pos="5613400" algn="l"/>
                <a:tab pos="6412230" algn="l"/>
                <a:tab pos="7545070" algn="l"/>
              </a:tabLst>
            </a:pPr>
            <a:r>
              <a:rPr sz="2800" b="1" spc="-5">
                <a:latin typeface="Calibri"/>
                <a:cs typeface="Calibri"/>
              </a:rPr>
              <a:t>Basicall</a:t>
            </a:r>
            <a:r>
              <a:rPr sz="2800" b="1" spc="-180">
                <a:latin typeface="Calibri"/>
                <a:cs typeface="Calibri"/>
              </a:rPr>
              <a:t>y</a:t>
            </a:r>
            <a:r>
              <a:rPr sz="2800" b="1" spc="-5" dirty="0">
                <a:latin typeface="Calibri"/>
                <a:cs typeface="Calibri"/>
              </a:rPr>
              <a:t>,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35" dirty="0">
                <a:latin typeface="Calibri"/>
                <a:cs typeface="Calibri"/>
              </a:rPr>
              <a:t>v</a:t>
            </a:r>
            <a:r>
              <a:rPr sz="2800" b="1" spc="-5" dirty="0">
                <a:latin typeface="Calibri"/>
                <a:cs typeface="Calibri"/>
              </a:rPr>
              <a:t>ar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5" dirty="0">
                <a:latin typeface="Calibri"/>
                <a:cs typeface="Calibri"/>
              </a:rPr>
              <a:t>ables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-30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f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5" dirty="0">
                <a:latin typeface="Calibri"/>
                <a:cs typeface="Calibri"/>
              </a:rPr>
              <a:t>t</a:t>
            </a:r>
            <a:r>
              <a:rPr sz="2800" b="1" spc="-25" dirty="0">
                <a:latin typeface="Calibri"/>
                <a:cs typeface="Calibri"/>
              </a:rPr>
              <a:t>w</a:t>
            </a:r>
            <a:r>
              <a:rPr sz="2800" b="1" spc="-5" dirty="0">
                <a:latin typeface="Calibri"/>
                <a:cs typeface="Calibri"/>
              </a:rPr>
              <a:t>o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type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-5" dirty="0">
                <a:latin typeface="Calibri"/>
                <a:cs typeface="Calibri"/>
              </a:rPr>
              <a:t>-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c</a:t>
            </a:r>
            <a:r>
              <a:rPr sz="2800" b="1" spc="5" dirty="0">
                <a:latin typeface="Calibri"/>
                <a:cs typeface="Calibri"/>
              </a:rPr>
              <a:t>l</a:t>
            </a:r>
            <a:r>
              <a:rPr sz="2800" b="1" spc="-5" dirty="0">
                <a:latin typeface="Calibri"/>
                <a:cs typeface="Calibri"/>
              </a:rPr>
              <a:t>ass  </a:t>
            </a:r>
            <a:r>
              <a:rPr sz="2800" b="1" spc="-10" dirty="0">
                <a:latin typeface="Calibri"/>
                <a:cs typeface="Calibri"/>
              </a:rPr>
              <a:t>variables.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2063" y="1398269"/>
            <a:ext cx="32785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4005" algn="l"/>
                <a:tab pos="2341245" algn="l"/>
              </a:tabLst>
            </a:pPr>
            <a:r>
              <a:rPr sz="2800" b="1" spc="-35" dirty="0">
                <a:latin typeface="Calibri"/>
                <a:cs typeface="Calibri"/>
              </a:rPr>
              <a:t>v</a:t>
            </a:r>
            <a:r>
              <a:rPr sz="2800" b="1" spc="-5" dirty="0">
                <a:latin typeface="Calibri"/>
                <a:cs typeface="Calibri"/>
              </a:rPr>
              <a:t>ar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5" dirty="0">
                <a:latin typeface="Calibri"/>
                <a:cs typeface="Calibri"/>
              </a:rPr>
              <a:t>ables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an</a:t>
            </a:r>
            <a:r>
              <a:rPr sz="2800" b="1" spc="-5" dirty="0">
                <a:latin typeface="Calibri"/>
                <a:cs typeface="Calibri"/>
              </a:rPr>
              <a:t>d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obj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-10" dirty="0">
                <a:latin typeface="Calibri"/>
                <a:cs typeface="Calibri"/>
              </a:rPr>
              <a:t>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067" y="2805175"/>
            <a:ext cx="6558280" cy="121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i="1" spc="-5" dirty="0">
                <a:latin typeface="Calibri"/>
                <a:cs typeface="Calibri"/>
              </a:rPr>
              <a:t>Class</a:t>
            </a:r>
            <a:r>
              <a:rPr sz="2800" b="1" i="1" spc="-10" dirty="0">
                <a:latin typeface="Calibri"/>
                <a:cs typeface="Calibri"/>
              </a:rPr>
              <a:t> var</a:t>
            </a:r>
            <a:r>
              <a:rPr sz="2800" b="1" spc="-10" dirty="0">
                <a:latin typeface="Calibri"/>
                <a:cs typeface="Calibri"/>
              </a:rPr>
              <a:t>iables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owned </a:t>
            </a:r>
            <a:r>
              <a:rPr sz="2800" b="1" spc="-10" dirty="0">
                <a:latin typeface="Calibri"/>
                <a:cs typeface="Calibri"/>
              </a:rPr>
              <a:t>by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i="1" spc="-5" dirty="0">
                <a:latin typeface="Calibri"/>
                <a:cs typeface="Calibri"/>
              </a:rPr>
              <a:t>object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variables</a:t>
            </a:r>
            <a:r>
              <a:rPr sz="2800" b="1" i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are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owned </a:t>
            </a:r>
            <a:r>
              <a:rPr sz="2800" b="1" spc="-10" dirty="0">
                <a:latin typeface="Calibri"/>
                <a:cs typeface="Calibri"/>
              </a:rPr>
              <a:t>by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each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95" dirty="0"/>
              <a:t> </a:t>
            </a:r>
            <a:r>
              <a:rPr spc="-60" dirty="0"/>
              <a:t>Variables</a:t>
            </a:r>
            <a:r>
              <a:rPr spc="-90" dirty="0"/>
              <a:t> </a:t>
            </a:r>
            <a:r>
              <a:rPr spc="-20" dirty="0"/>
              <a:t>And</a:t>
            </a:r>
            <a:r>
              <a:rPr spc="-114" dirty="0"/>
              <a:t> </a:t>
            </a:r>
            <a:r>
              <a:rPr spc="-30" dirty="0"/>
              <a:t>Object</a:t>
            </a:r>
            <a:r>
              <a:rPr spc="-85" dirty="0"/>
              <a:t> </a:t>
            </a:r>
            <a:r>
              <a:rPr spc="-60" dirty="0"/>
              <a:t>Variables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067" y="1398269"/>
            <a:ext cx="11728450" cy="403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What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this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specifically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means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understood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using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following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points.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50100"/>
              </a:lnSpc>
              <a:spcBef>
                <a:spcPts val="990"/>
              </a:spcBef>
              <a:buChar char="•"/>
              <a:tabLst>
                <a:tab pos="320040" algn="l"/>
                <a:tab pos="320675" algn="l"/>
                <a:tab pos="658495" algn="l"/>
                <a:tab pos="963294" algn="l"/>
                <a:tab pos="1790700" algn="l"/>
                <a:tab pos="2428240" algn="l"/>
                <a:tab pos="2749550" algn="l"/>
                <a:tab pos="4037329" algn="l"/>
                <a:tab pos="4853305" algn="l"/>
                <a:tab pos="5779770" algn="l"/>
                <a:tab pos="6435090" algn="l"/>
                <a:tab pos="6936740" algn="l"/>
                <a:tab pos="7258050" algn="l"/>
                <a:tab pos="8665210" algn="l"/>
                <a:tab pos="9732010" algn="l"/>
                <a:tab pos="10166350" algn="l"/>
                <a:tab pos="10789920" algn="l"/>
              </a:tabLst>
            </a:pPr>
            <a:r>
              <a:rPr sz="2800" b="1" spc="-10" dirty="0">
                <a:latin typeface="Calibri"/>
                <a:cs typeface="Calibri"/>
              </a:rPr>
              <a:t>I</a:t>
            </a:r>
            <a:r>
              <a:rPr sz="2800" b="1" spc="-5" dirty="0">
                <a:latin typeface="Calibri"/>
                <a:cs typeface="Calibri"/>
              </a:rPr>
              <a:t>f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spc="-5" dirty="0">
                <a:latin typeface="Calibri"/>
                <a:cs typeface="Calibri"/>
              </a:rPr>
              <a:t>lass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ha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ob</a:t>
            </a:r>
            <a:r>
              <a:rPr sz="2800" b="1" dirty="0">
                <a:latin typeface="Calibri"/>
                <a:cs typeface="Calibri"/>
              </a:rPr>
              <a:t>j</a:t>
            </a:r>
            <a:r>
              <a:rPr sz="2800" b="1" spc="-10" dirty="0">
                <a:latin typeface="Calibri"/>
                <a:cs typeface="Calibri"/>
              </a:rPr>
              <a:t>ects</a:t>
            </a:r>
            <a:r>
              <a:rPr sz="2800" b="1" spc="-5" dirty="0">
                <a:latin typeface="Calibri"/>
                <a:cs typeface="Calibri"/>
              </a:rPr>
              <a:t>,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h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-20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wil</a:t>
            </a:r>
            <a:r>
              <a:rPr sz="2800" b="1" spc="-5" dirty="0">
                <a:latin typeface="Calibri"/>
                <a:cs typeface="Calibri"/>
              </a:rPr>
              <a:t>l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5" dirty="0">
                <a:latin typeface="Calibri"/>
                <a:cs typeface="Calibri"/>
              </a:rPr>
              <a:t>b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sep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spc="-55" dirty="0">
                <a:latin typeface="Calibri"/>
                <a:cs typeface="Calibri"/>
              </a:rPr>
              <a:t>r</a:t>
            </a:r>
            <a:r>
              <a:rPr sz="2800" b="1" spc="-30" dirty="0">
                <a:latin typeface="Calibri"/>
                <a:cs typeface="Calibri"/>
              </a:rPr>
              <a:t>at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copi</a:t>
            </a:r>
            <a:r>
              <a:rPr sz="2800" b="1" spc="-2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f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5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he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obje</a:t>
            </a:r>
            <a:r>
              <a:rPr sz="2800" b="1" spc="5" dirty="0">
                <a:latin typeface="Calibri"/>
                <a:cs typeface="Calibri"/>
              </a:rPr>
              <a:t>c</a:t>
            </a:r>
            <a:r>
              <a:rPr sz="2800" b="1" spc="-5" dirty="0">
                <a:latin typeface="Calibri"/>
                <a:cs typeface="Calibri"/>
              </a:rPr>
              <a:t>t  </a:t>
            </a:r>
            <a:r>
              <a:rPr sz="2800" b="1" spc="-10" dirty="0">
                <a:latin typeface="Calibri"/>
                <a:cs typeface="Calibri"/>
              </a:rPr>
              <a:t>variable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each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will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have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its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own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sz="2800" b="1" spc="-10" dirty="0">
                <a:latin typeface="Calibri"/>
                <a:cs typeface="Calibri"/>
              </a:rPr>
              <a:t>The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variable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shared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between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12700" marR="5715">
              <a:lnSpc>
                <a:spcPct val="150000"/>
              </a:lnSpc>
              <a:spcBef>
                <a:spcPts val="1000"/>
              </a:spcBef>
              <a:buChar char="•"/>
              <a:tabLst>
                <a:tab pos="300990" algn="l"/>
              </a:tabLst>
            </a:pP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2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change</a:t>
            </a:r>
            <a:r>
              <a:rPr sz="2800" b="1" spc="2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made</a:t>
            </a:r>
            <a:r>
              <a:rPr sz="2800" b="1" spc="25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254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2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object</a:t>
            </a:r>
            <a:r>
              <a:rPr sz="2800" b="1" spc="2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variable</a:t>
            </a:r>
            <a:r>
              <a:rPr sz="2800" b="1" spc="254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by</a:t>
            </a:r>
            <a:r>
              <a:rPr sz="2800" b="1" spc="2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one</a:t>
            </a:r>
            <a:r>
              <a:rPr sz="2800" b="1" spc="2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</a:t>
            </a:r>
            <a:r>
              <a:rPr sz="2800" b="1" spc="254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will</a:t>
            </a:r>
            <a:r>
              <a:rPr sz="2800" b="1" spc="2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not</a:t>
            </a:r>
            <a:r>
              <a:rPr sz="2800" b="1" spc="2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254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reflected</a:t>
            </a:r>
            <a:r>
              <a:rPr sz="2800" b="1" spc="2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other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7934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95" dirty="0"/>
              <a:t> </a:t>
            </a:r>
            <a:r>
              <a:rPr spc="-60" dirty="0"/>
              <a:t>Variables</a:t>
            </a:r>
            <a:r>
              <a:rPr spc="-90" dirty="0"/>
              <a:t> </a:t>
            </a:r>
            <a:r>
              <a:rPr spc="-20" dirty="0"/>
              <a:t>And</a:t>
            </a:r>
            <a:r>
              <a:rPr spc="-114" dirty="0"/>
              <a:t> </a:t>
            </a:r>
            <a:r>
              <a:rPr spc="-30" dirty="0"/>
              <a:t>Object</a:t>
            </a:r>
            <a:r>
              <a:rPr spc="-85" dirty="0"/>
              <a:t> </a:t>
            </a:r>
            <a:r>
              <a:rPr spc="-60" dirty="0"/>
              <a:t>Variables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067" y="1184300"/>
            <a:ext cx="11728450" cy="271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585470" algn="l"/>
                <a:tab pos="895985" algn="l"/>
                <a:tab pos="1729739" algn="l"/>
                <a:tab pos="2372995" algn="l"/>
                <a:tab pos="3069590" algn="l"/>
                <a:tab pos="3902075" algn="l"/>
                <a:tab pos="5318125" algn="l"/>
                <a:tab pos="6139180" algn="l"/>
                <a:tab pos="7070725" algn="l"/>
                <a:tab pos="7735570" algn="l"/>
                <a:tab pos="8241030" algn="l"/>
                <a:tab pos="8937625" algn="l"/>
                <a:tab pos="9770110" algn="l"/>
                <a:tab pos="10544175" algn="l"/>
                <a:tab pos="11104880" algn="l"/>
              </a:tabLst>
            </a:pPr>
            <a:r>
              <a:rPr sz="2800" b="1" spc="-10" dirty="0">
                <a:latin typeface="Calibri"/>
                <a:cs typeface="Calibri"/>
              </a:rPr>
              <a:t>I</a:t>
            </a:r>
            <a:r>
              <a:rPr sz="2800" b="1" spc="-5" dirty="0">
                <a:latin typeface="Calibri"/>
                <a:cs typeface="Calibri"/>
              </a:rPr>
              <a:t>f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c</a:t>
            </a:r>
            <a:r>
              <a:rPr sz="2800" b="1" spc="5" dirty="0">
                <a:latin typeface="Calibri"/>
                <a:cs typeface="Calibri"/>
              </a:rPr>
              <a:t>l</a:t>
            </a:r>
            <a:r>
              <a:rPr sz="2800" b="1" spc="-5" dirty="0">
                <a:latin typeface="Calibri"/>
                <a:cs typeface="Calibri"/>
              </a:rPr>
              <a:t>ass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ha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one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10" dirty="0">
                <a:latin typeface="Calibri"/>
                <a:cs typeface="Calibri"/>
              </a:rPr>
              <a:t>c</a:t>
            </a:r>
            <a:r>
              <a:rPr sz="2800" b="1" spc="-5" dirty="0">
                <a:latin typeface="Calibri"/>
                <a:cs typeface="Calibri"/>
              </a:rPr>
              <a:t>lass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45" dirty="0">
                <a:latin typeface="Calibri"/>
                <a:cs typeface="Calibri"/>
              </a:rPr>
              <a:t>v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1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ia</a:t>
            </a:r>
            <a:r>
              <a:rPr sz="2800" b="1" spc="-5" dirty="0">
                <a:latin typeface="Calibri"/>
                <a:cs typeface="Calibri"/>
              </a:rPr>
              <a:t>ble,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h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th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-40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wi</a:t>
            </a:r>
            <a:r>
              <a:rPr sz="2800" b="1" dirty="0">
                <a:latin typeface="Calibri"/>
                <a:cs typeface="Calibri"/>
              </a:rPr>
              <a:t>l</a:t>
            </a:r>
            <a:r>
              <a:rPr sz="2800" b="1" spc="-5" dirty="0">
                <a:latin typeface="Calibri"/>
                <a:cs typeface="Calibri"/>
              </a:rPr>
              <a:t>l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b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one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co</a:t>
            </a:r>
            <a:r>
              <a:rPr sz="2800" b="1" spc="-20" dirty="0">
                <a:latin typeface="Calibri"/>
                <a:cs typeface="Calibri"/>
              </a:rPr>
              <a:t>p</a:t>
            </a:r>
            <a:r>
              <a:rPr sz="2800" b="1" spc="-5" dirty="0">
                <a:latin typeface="Calibri"/>
                <a:cs typeface="Calibri"/>
              </a:rPr>
              <a:t>y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on</a:t>
            </a:r>
            <a:r>
              <a:rPr sz="2800" b="1" spc="-15" dirty="0">
                <a:latin typeface="Calibri"/>
                <a:cs typeface="Calibri"/>
              </a:rPr>
              <a:t>l</a:t>
            </a:r>
            <a:r>
              <a:rPr sz="2800" b="1" spc="-5" dirty="0">
                <a:latin typeface="Calibri"/>
                <a:cs typeface="Calibri"/>
              </a:rPr>
              <a:t>y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or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th</a:t>
            </a:r>
            <a:r>
              <a:rPr sz="2800" b="1" spc="-30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t  </a:t>
            </a:r>
            <a:r>
              <a:rPr sz="2800" b="1" spc="-10" dirty="0">
                <a:latin typeface="Calibri"/>
                <a:cs typeface="Calibri"/>
              </a:rPr>
              <a:t>variable.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All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that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will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share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variable.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b="1" spc="-5" dirty="0">
                <a:latin typeface="Calibri"/>
                <a:cs typeface="Calibri"/>
              </a:rPr>
              <a:t>Since</a:t>
            </a:r>
            <a:r>
              <a:rPr sz="2800" b="1" spc="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there</a:t>
            </a:r>
            <a:r>
              <a:rPr sz="2800" b="1" spc="10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exists</a:t>
            </a:r>
            <a:r>
              <a:rPr sz="2800" b="1" spc="1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9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single</a:t>
            </a:r>
            <a:r>
              <a:rPr sz="2800" b="1" spc="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copy</a:t>
            </a:r>
            <a:r>
              <a:rPr sz="2800" b="1" spc="9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9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r>
              <a:rPr sz="2800" b="1" spc="10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variable,</a:t>
            </a:r>
            <a:r>
              <a:rPr sz="2800" b="1" spc="10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any</a:t>
            </a:r>
            <a:r>
              <a:rPr sz="2800" b="1" spc="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change</a:t>
            </a:r>
            <a:r>
              <a:rPr sz="2800" b="1" spc="9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made</a:t>
            </a:r>
            <a:r>
              <a:rPr sz="2800" b="1" spc="9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variable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by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will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reflected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all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other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7934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95" dirty="0"/>
              <a:t> </a:t>
            </a:r>
            <a:r>
              <a:rPr spc="-60" dirty="0"/>
              <a:t>Variables</a:t>
            </a:r>
            <a:r>
              <a:rPr spc="-90" dirty="0"/>
              <a:t> </a:t>
            </a:r>
            <a:r>
              <a:rPr spc="-20" dirty="0"/>
              <a:t>And</a:t>
            </a:r>
            <a:r>
              <a:rPr spc="-114" dirty="0"/>
              <a:t> </a:t>
            </a:r>
            <a:r>
              <a:rPr spc="-30" dirty="0"/>
              <a:t>Object</a:t>
            </a:r>
            <a:r>
              <a:rPr spc="-85" dirty="0"/>
              <a:t> </a:t>
            </a:r>
            <a:r>
              <a:rPr spc="-60" dirty="0"/>
              <a:t>Variables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807799"/>
            <a:ext cx="9934049" cy="5202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8117" y="121665"/>
            <a:ext cx="78638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Class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Variables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Object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Variables </a:t>
            </a:r>
            <a:r>
              <a:rPr sz="3200" b="1" dirty="0">
                <a:latin typeface="Calibri"/>
                <a:cs typeface="Calibri"/>
              </a:rPr>
              <a:t>-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654155" cy="131959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Class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shared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 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67" y="2488183"/>
            <a:ext cx="1157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067" y="4447692"/>
            <a:ext cx="11726545" cy="14306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CollegeName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inside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CollegeName</a:t>
            </a:r>
            <a:r>
              <a:rPr sz="2800" spc="2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objects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unless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modified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explicitly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5629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75" dirty="0"/>
              <a:t> </a:t>
            </a:r>
            <a:r>
              <a:rPr spc="-60" dirty="0"/>
              <a:t>Attributes/Variables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4397" y="2661030"/>
            <a:ext cx="49034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373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class</a:t>
            </a:r>
            <a:r>
              <a:rPr sz="2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Student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CollegeName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‘Dhanekula’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87984"/>
            <a:ext cx="11618595" cy="4616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3475">
              <a:lnSpc>
                <a:spcPts val="3235"/>
              </a:lnSpc>
            </a:pPr>
            <a:r>
              <a:rPr sz="2800" spc="-10">
                <a:latin typeface="Calibri"/>
                <a:cs typeface="Calibri"/>
              </a:rPr>
              <a:t>Example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calss</a:t>
            </a:r>
            <a:endParaRPr sz="2800">
              <a:latin typeface="Calibri"/>
              <a:cs typeface="Calibri"/>
            </a:endParaRPr>
          </a:p>
          <a:p>
            <a:pPr marL="2403475">
              <a:lnSpc>
                <a:spcPct val="100000"/>
              </a:lnSpc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class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Student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31787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CollegeName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‘Dhanekula’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2403475">
              <a:lnSpc>
                <a:spcPts val="3350"/>
              </a:lnSpc>
              <a:spcBef>
                <a:spcPts val="5"/>
              </a:spcBef>
            </a:pPr>
            <a:r>
              <a:rPr sz="2800" spc="-5" dirty="0">
                <a:latin typeface="Arial MT"/>
                <a:cs typeface="Arial MT"/>
              </a:rPr>
              <a:t>&gt;&gt;&gt;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Student.</a:t>
            </a:r>
            <a:r>
              <a:rPr sz="2800" spc="-1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College</a:t>
            </a:r>
            <a:r>
              <a:rPr sz="2800" spc="-10" dirty="0">
                <a:latin typeface="Arial MT"/>
                <a:cs typeface="Arial MT"/>
              </a:rPr>
              <a:t>Name</a:t>
            </a:r>
            <a:endParaRPr sz="2800">
              <a:latin typeface="Arial MT"/>
              <a:cs typeface="Arial MT"/>
            </a:endParaRPr>
          </a:p>
          <a:p>
            <a:pPr marL="2403475">
              <a:lnSpc>
                <a:spcPts val="3350"/>
              </a:lnSpc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‘Dhanekula’</a:t>
            </a:r>
            <a:endParaRPr sz="2800">
              <a:latin typeface="Calibri"/>
              <a:cs typeface="Calibri"/>
            </a:endParaRPr>
          </a:p>
          <a:p>
            <a:pPr marL="2403475">
              <a:lnSpc>
                <a:spcPts val="3340"/>
              </a:lnSpc>
              <a:spcBef>
                <a:spcPts val="60"/>
              </a:spcBef>
            </a:pPr>
            <a:r>
              <a:rPr sz="2800" spc="-5" dirty="0">
                <a:latin typeface="Arial MT"/>
                <a:cs typeface="Arial MT"/>
              </a:rPr>
              <a:t>&gt;&gt;&gt; std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Student()</a:t>
            </a:r>
            <a:endParaRPr sz="2800">
              <a:latin typeface="Arial MT"/>
              <a:cs typeface="Arial MT"/>
            </a:endParaRPr>
          </a:p>
          <a:p>
            <a:pPr marL="2403475">
              <a:lnSpc>
                <a:spcPts val="3340"/>
              </a:lnSpc>
            </a:pPr>
            <a:r>
              <a:rPr sz="2800" spc="-5" dirty="0">
                <a:latin typeface="Arial MT"/>
                <a:cs typeface="Arial MT"/>
              </a:rPr>
              <a:t>&gt;&gt;&gt;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std.</a:t>
            </a:r>
            <a:r>
              <a:rPr sz="2800" spc="-1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College</a:t>
            </a:r>
            <a:r>
              <a:rPr sz="2800" spc="-10" dirty="0">
                <a:latin typeface="Arial MT"/>
                <a:cs typeface="Arial MT"/>
              </a:rPr>
              <a:t>Name</a:t>
            </a:r>
            <a:endParaRPr sz="2800">
              <a:latin typeface="Arial MT"/>
              <a:cs typeface="Arial MT"/>
            </a:endParaRPr>
          </a:p>
          <a:p>
            <a:pPr marL="2502535">
              <a:lnSpc>
                <a:spcPct val="100000"/>
              </a:lnSpc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‘Dhanekula’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Arial MT"/>
                <a:cs typeface="Arial MT"/>
              </a:rPr>
              <a:t>Student.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College</a:t>
            </a:r>
            <a:r>
              <a:rPr sz="2800" spc="-10" dirty="0">
                <a:latin typeface="Arial MT"/>
                <a:cs typeface="Arial MT"/>
              </a:rPr>
              <a:t>Name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std.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College</a:t>
            </a:r>
            <a:r>
              <a:rPr sz="2800" spc="-10" dirty="0">
                <a:latin typeface="Arial MT"/>
                <a:cs typeface="Arial MT"/>
              </a:rPr>
              <a:t>Name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7069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How</a:t>
            </a:r>
            <a:r>
              <a:rPr spc="-130" dirty="0"/>
              <a:t> </a:t>
            </a:r>
            <a:r>
              <a:rPr spc="-10" dirty="0"/>
              <a:t>is</a:t>
            </a:r>
            <a:r>
              <a:rPr spc="-75" dirty="0"/>
              <a:t> </a:t>
            </a:r>
            <a:r>
              <a:rPr spc="-20" dirty="0"/>
              <a:t>class</a:t>
            </a:r>
            <a:r>
              <a:rPr spc="-105" dirty="0"/>
              <a:t> </a:t>
            </a:r>
            <a:r>
              <a:rPr spc="-45" dirty="0"/>
              <a:t>attribute</a:t>
            </a:r>
            <a:r>
              <a:rPr spc="-120" dirty="0"/>
              <a:t> </a:t>
            </a:r>
            <a:r>
              <a:rPr spc="-30" dirty="0"/>
              <a:t>accessed?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990600"/>
            <a:ext cx="115804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methodology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paradigm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design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966" y="1499108"/>
            <a:ext cx="3543300" cy="4413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675005" algn="l"/>
                <a:tab pos="225933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simp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ifies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soft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0" dirty="0">
                <a:latin typeface="Calibri"/>
                <a:cs typeface="Calibri"/>
              </a:rPr>
              <a:t>concepts: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Inheritance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Polymorphism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Abstraction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Encapsulation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3265" y="1499108"/>
            <a:ext cx="7985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0745" algn="l"/>
                <a:tab pos="2923540" algn="l"/>
                <a:tab pos="5031740" algn="l"/>
                <a:tab pos="5603240" algn="l"/>
                <a:tab pos="7185025" algn="l"/>
              </a:tabLst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elopm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mai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enance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vidi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some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10022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Object-Oriented</a:t>
            </a:r>
            <a:r>
              <a:rPr spc="-114" dirty="0"/>
              <a:t> </a:t>
            </a:r>
            <a:r>
              <a:rPr spc="-60" dirty="0"/>
              <a:t>Programming</a:t>
            </a:r>
            <a:r>
              <a:rPr spc="-100" dirty="0"/>
              <a:t> </a:t>
            </a:r>
            <a:r>
              <a:rPr spc="-60" dirty="0"/>
              <a:t>System</a:t>
            </a:r>
            <a:r>
              <a:rPr spc="-135" dirty="0"/>
              <a:t> </a:t>
            </a:r>
            <a:r>
              <a:rPr spc="-45" dirty="0"/>
              <a:t>(OOPs)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489055" cy="475707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65785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Changing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would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across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However,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reflect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class</a:t>
            </a:r>
            <a:endParaRPr sz="2800">
              <a:latin typeface="Calibri"/>
              <a:cs typeface="Calibri"/>
            </a:endParaRPr>
          </a:p>
          <a:p>
            <a:pPr marL="1752600" marR="8182609" indent="-368935">
              <a:lnSpc>
                <a:spcPts val="3950"/>
              </a:lnSpc>
              <a:spcBef>
                <a:spcPts val="80"/>
              </a:spcBef>
            </a:pPr>
            <a:r>
              <a:rPr sz="3200" dirty="0">
                <a:latin typeface="Calibri"/>
                <a:cs typeface="Calibri"/>
              </a:rPr>
              <a:t>class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name: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x=10</a:t>
            </a:r>
            <a:endParaRPr sz="3200">
              <a:latin typeface="Calibri"/>
              <a:cs typeface="Calibri"/>
            </a:endParaRPr>
          </a:p>
          <a:p>
            <a:pPr marL="1384300">
              <a:lnSpc>
                <a:spcPts val="3810"/>
              </a:lnSpc>
            </a:pPr>
            <a:r>
              <a:rPr sz="3200" spc="-15" dirty="0">
                <a:latin typeface="Calibri"/>
                <a:cs typeface="Calibri"/>
              </a:rPr>
              <a:t>std=name()</a:t>
            </a:r>
            <a:endParaRPr sz="3200">
              <a:latin typeface="Calibri"/>
              <a:cs typeface="Calibri"/>
            </a:endParaRPr>
          </a:p>
          <a:p>
            <a:pPr marL="1384300" marR="7842250">
              <a:lnSpc>
                <a:spcPct val="103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std.x=20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print(std.x)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t(name</a:t>
            </a:r>
            <a:r>
              <a:rPr sz="3200" spc="-15" dirty="0">
                <a:latin typeface="Calibri"/>
                <a:cs typeface="Calibri"/>
              </a:rPr>
              <a:t>.</a:t>
            </a:r>
            <a:r>
              <a:rPr sz="3200" spc="-5" dirty="0">
                <a:latin typeface="Calibri"/>
                <a:cs typeface="Calibri"/>
              </a:rPr>
              <a:t>x)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8015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Changing</a:t>
            </a:r>
            <a:r>
              <a:rPr spc="-110" dirty="0"/>
              <a:t> </a:t>
            </a:r>
            <a:r>
              <a:rPr spc="-20" dirty="0"/>
              <a:t>the</a:t>
            </a:r>
            <a:r>
              <a:rPr spc="-105" dirty="0"/>
              <a:t> </a:t>
            </a:r>
            <a:r>
              <a:rPr spc="-35" dirty="0"/>
              <a:t>value</a:t>
            </a:r>
            <a:r>
              <a:rPr spc="-114" dirty="0"/>
              <a:t> </a:t>
            </a:r>
            <a:r>
              <a:rPr spc="-15" dirty="0"/>
              <a:t>of</a:t>
            </a:r>
            <a:r>
              <a:rPr spc="-80" dirty="0"/>
              <a:t> </a:t>
            </a:r>
            <a:r>
              <a:rPr spc="-20" dirty="0"/>
              <a:t>class</a:t>
            </a:r>
            <a:r>
              <a:rPr spc="-85" dirty="0"/>
              <a:t> </a:t>
            </a:r>
            <a:r>
              <a:rPr spc="-45" dirty="0"/>
              <a:t>attribute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457305" cy="49103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240665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The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an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them</a:t>
            </a:r>
            <a:endParaRPr sz="2800">
              <a:latin typeface="Calibri"/>
              <a:cs typeface="Calibri"/>
            </a:endParaRPr>
          </a:p>
          <a:p>
            <a:pPr marL="241300" marR="202565" indent="-228600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Python,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invoked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whenever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instantiated,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</a:t>
            </a:r>
            <a:r>
              <a:rPr sz="2800" dirty="0">
                <a:latin typeface="Calibri"/>
                <a:cs typeface="Calibri"/>
              </a:rPr>
              <a:t> 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constructors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C#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Java.</a:t>
            </a:r>
            <a:endParaRPr sz="2800">
              <a:latin typeface="Calibri"/>
              <a:cs typeface="Calibri"/>
            </a:endParaRPr>
          </a:p>
          <a:p>
            <a:pPr marL="241300" marR="116839" indent="-228600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6748780" algn="l"/>
                <a:tab pos="75692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u="heavy" spc="-10" dirty="0">
                <a:uFill>
                  <a:solidFill>
                    <a:srgbClr val="FE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init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special </a:t>
            </a:r>
            <a:r>
              <a:rPr sz="2800" spc="-20" dirty="0">
                <a:latin typeface="Calibri"/>
                <a:cs typeface="Calibri"/>
              </a:rPr>
              <a:t>parameter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self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parameter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method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self,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refers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However,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parameter,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necessarily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self</a:t>
            </a:r>
            <a:endParaRPr sz="2800">
              <a:latin typeface="Calibri"/>
              <a:cs typeface="Calibri"/>
            </a:endParaRPr>
          </a:p>
          <a:p>
            <a:pPr marL="241300" marR="286385" indent="-228600">
              <a:lnSpc>
                <a:spcPts val="303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init()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optional.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arguments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2641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</a:t>
            </a:r>
            <a:r>
              <a:rPr spc="-30" dirty="0"/>
              <a:t>o</a:t>
            </a:r>
            <a:r>
              <a:rPr spc="-50" dirty="0"/>
              <a:t>n</a:t>
            </a:r>
            <a:r>
              <a:rPr spc="-85" dirty="0"/>
              <a:t>s</a:t>
            </a:r>
            <a:r>
              <a:rPr spc="-35" dirty="0"/>
              <a:t>t</a:t>
            </a:r>
            <a:r>
              <a:rPr spc="-30" dirty="0"/>
              <a:t>r</a:t>
            </a:r>
            <a:r>
              <a:rPr spc="-50" dirty="0"/>
              <a:t>u</a:t>
            </a:r>
            <a:r>
              <a:rPr spc="-40" dirty="0"/>
              <a:t>c</a:t>
            </a:r>
            <a:r>
              <a:rPr spc="-70" dirty="0"/>
              <a:t>t</a:t>
            </a:r>
            <a:r>
              <a:rPr spc="-45" dirty="0"/>
              <a:t>o</a:t>
            </a:r>
            <a:r>
              <a:rPr dirty="0"/>
              <a:t>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2641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</a:t>
            </a:r>
            <a:r>
              <a:rPr spc="-30" dirty="0"/>
              <a:t>o</a:t>
            </a:r>
            <a:r>
              <a:rPr spc="-50" dirty="0"/>
              <a:t>n</a:t>
            </a:r>
            <a:r>
              <a:rPr spc="-85" dirty="0"/>
              <a:t>s</a:t>
            </a:r>
            <a:r>
              <a:rPr spc="-35" dirty="0"/>
              <a:t>t</a:t>
            </a:r>
            <a:r>
              <a:rPr spc="-30" dirty="0"/>
              <a:t>r</a:t>
            </a:r>
            <a:r>
              <a:rPr spc="-50" dirty="0"/>
              <a:t>u</a:t>
            </a:r>
            <a:r>
              <a:rPr spc="-40" dirty="0"/>
              <a:t>c</a:t>
            </a:r>
            <a:r>
              <a:rPr spc="-70" dirty="0"/>
              <a:t>t</a:t>
            </a:r>
            <a:r>
              <a:rPr spc="-45" dirty="0"/>
              <a:t>o</a:t>
            </a:r>
            <a:r>
              <a:rPr dirty="0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8170" y="984630"/>
            <a:ext cx="30549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31875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Student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485775" algn="ctr">
              <a:lnSpc>
                <a:spcPct val="100000"/>
              </a:lnSpc>
              <a:tabLst>
                <a:tab pos="1388110" algn="l"/>
                <a:tab pos="2208530" algn="l"/>
              </a:tabLst>
            </a:pPr>
            <a:r>
              <a:rPr sz="2800" spc="-15" dirty="0">
                <a:latin typeface="Calibri"/>
                <a:cs typeface="Calibri"/>
              </a:rPr>
              <a:t>def</a:t>
            </a:r>
            <a:r>
              <a:rPr sz="2800" u="heavy" spc="-15" dirty="0">
                <a:uFill>
                  <a:solidFill>
                    <a:srgbClr val="FE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init</a:t>
            </a:r>
            <a:r>
              <a:rPr sz="2800" u="heavy" spc="-10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(self)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8762" y="1411604"/>
            <a:ext cx="3168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#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289" y="1838324"/>
            <a:ext cx="9526270" cy="2658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88620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print(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'Constructor</a:t>
            </a:r>
            <a:r>
              <a:rPr sz="2800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invoked</a:t>
            </a:r>
            <a:r>
              <a:rPr sz="2800" spc="-25" dirty="0">
                <a:latin typeface="Calibri"/>
                <a:cs typeface="Calibri"/>
              </a:rPr>
              <a:t>’)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519555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Std=Student()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8477885" algn="l"/>
                <a:tab pos="9297035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f 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Stude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() 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067" y="1121816"/>
            <a:ext cx="1157605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reserved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keyword.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it’s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practice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convention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“self”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refer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667" y="2103577"/>
            <a:ext cx="2262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instance.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2663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self</a:t>
            </a:r>
            <a:r>
              <a:rPr spc="-155" dirty="0"/>
              <a:t> </a:t>
            </a:r>
            <a:r>
              <a:rPr spc="-35" dirty="0"/>
              <a:t>variable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4647" y="2395550"/>
            <a:ext cx="1049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Dog: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4647" y="3005708"/>
            <a:ext cx="497014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  <a:tabLst>
                <a:tab pos="1572895" algn="l"/>
                <a:tab pos="2162175" algn="l"/>
              </a:tabLst>
            </a:pPr>
            <a:r>
              <a:rPr sz="2000" spc="-5" dirty="0">
                <a:latin typeface="Calibri"/>
                <a:cs typeface="Calibri"/>
              </a:rPr>
              <a:t>def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000" spc="-5" dirty="0">
                <a:latin typeface="Calibri"/>
                <a:cs typeface="Calibri"/>
              </a:rPr>
              <a:t>init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(self,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breed):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self.breed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breed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def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bark(self):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print(f'{self.breed}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barking.’)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Dog('Labrador’)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d.bark()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5713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100" dirty="0"/>
              <a:t> </a:t>
            </a:r>
            <a:r>
              <a:rPr spc="-20" dirty="0"/>
              <a:t>with</a:t>
            </a:r>
            <a:r>
              <a:rPr spc="-114" dirty="0"/>
              <a:t> </a:t>
            </a:r>
            <a:r>
              <a:rPr spc="-20" dirty="0"/>
              <a:t>No</a:t>
            </a:r>
            <a:r>
              <a:rPr spc="-100" dirty="0"/>
              <a:t> </a:t>
            </a:r>
            <a:r>
              <a:rPr spc="-4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990600"/>
            <a:ext cx="11014710" cy="41636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2100" algn="l"/>
              </a:tabLst>
            </a:pPr>
            <a:r>
              <a:rPr sz="2800" spc="-120">
                <a:latin typeface="Calibri"/>
                <a:cs typeface="Calibri"/>
              </a:rPr>
              <a:t>W</a:t>
            </a:r>
            <a:r>
              <a:rPr sz="2800" spc="-5">
                <a:latin typeface="Calibri"/>
                <a:cs typeface="Calibri"/>
              </a:rPr>
              <a:t>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without</a:t>
            </a:r>
            <a:r>
              <a:rPr sz="2800" spc="15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</a:t>
            </a:r>
            <a:r>
              <a:rPr sz="2800" spc="-55">
                <a:latin typeface="Calibri"/>
                <a:cs typeface="Calibri"/>
              </a:rPr>
              <a:t>n</a:t>
            </a:r>
            <a:r>
              <a:rPr sz="2800" spc="75">
                <a:latin typeface="Calibri"/>
                <a:cs typeface="Calibri"/>
              </a:rPr>
              <a:t>y</a:t>
            </a:r>
            <a:r>
              <a:rPr lang="en-US" sz="2800" spc="75" dirty="0">
                <a:latin typeface="Calibri"/>
                <a:cs typeface="Calibri"/>
              </a:rPr>
              <a:t> </a:t>
            </a:r>
            <a:r>
              <a:rPr lang="en-US" sz="2800" spc="75" dirty="0" err="1">
                <a:latin typeface="Calibri"/>
                <a:cs typeface="Calibri"/>
              </a:rPr>
              <a:t>construc</a:t>
            </a:r>
            <a:r>
              <a:rPr sz="2800" spc="-35">
                <a:latin typeface="Calibri"/>
                <a:cs typeface="Calibri"/>
              </a:rPr>
              <a:t>t</a:t>
            </a:r>
            <a:r>
              <a:rPr sz="2800" spc="-10">
                <a:latin typeface="Calibri"/>
                <a:cs typeface="Calibri"/>
              </a:rPr>
              <a:t>o</a:t>
            </a:r>
            <a:r>
              <a:rPr sz="2800" spc="-5">
                <a:latin typeface="Calibri"/>
                <a:cs typeface="Calibri"/>
              </a:rPr>
              <a:t>r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on.</a:t>
            </a:r>
            <a:endParaRPr sz="2800">
              <a:latin typeface="Calibri"/>
              <a:cs typeface="Calibri"/>
            </a:endParaRPr>
          </a:p>
          <a:p>
            <a:pPr marL="292100" marR="43180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921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superclass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initialize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921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921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libri"/>
              <a:cs typeface="Calibri"/>
            </a:endParaRPr>
          </a:p>
          <a:p>
            <a:pPr marL="2929890" marR="7040880" indent="-27305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Data: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2657475" marR="666940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d = </a:t>
            </a:r>
            <a:r>
              <a:rPr sz="2400" spc="-10" dirty="0">
                <a:latin typeface="Calibri"/>
                <a:cs typeface="Calibri"/>
              </a:rPr>
              <a:t>Data() </a:t>
            </a:r>
            <a:r>
              <a:rPr sz="2400" spc="-5" dirty="0">
                <a:latin typeface="Calibri"/>
                <a:cs typeface="Calibri"/>
              </a:rPr>
              <a:t> pri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t(typ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(d))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8825865" cy="422808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>
                <a:latin typeface="Calibri"/>
                <a:cs typeface="Calibri"/>
              </a:rPr>
              <a:t>We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</a:t>
            </a:r>
            <a:endParaRPr sz="2800">
              <a:latin typeface="Calibri"/>
              <a:cs typeface="Calibri"/>
            </a:endParaRPr>
          </a:p>
          <a:p>
            <a:pPr marL="3829050" marR="3838575" indent="-34163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10" dirty="0">
                <a:latin typeface="Calibri"/>
                <a:cs typeface="Calibri"/>
              </a:rPr>
              <a:t>Data1: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829050">
              <a:lnSpc>
                <a:spcPct val="100000"/>
              </a:lnSpc>
              <a:tabLst>
                <a:tab pos="4606290" algn="l"/>
                <a:tab pos="5313680" algn="l"/>
              </a:tabLst>
            </a:pPr>
            <a:r>
              <a:rPr sz="2400" spc="-10" dirty="0">
                <a:latin typeface="Calibri"/>
                <a:cs typeface="Calibri"/>
              </a:rPr>
              <a:t>def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init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(self):</a:t>
            </a:r>
            <a:endParaRPr sz="2400">
              <a:latin typeface="Calibri"/>
              <a:cs typeface="Calibri"/>
            </a:endParaRPr>
          </a:p>
          <a:p>
            <a:pPr marL="437515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print('Data1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Constructor’)</a:t>
            </a:r>
            <a:endParaRPr sz="2400">
              <a:latin typeface="Calibri"/>
              <a:cs typeface="Calibri"/>
            </a:endParaRPr>
          </a:p>
          <a:p>
            <a:pPr marL="437515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Data1.count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+=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487420" marR="381063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Data1()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d2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Data1()</a:t>
            </a:r>
            <a:endParaRPr sz="2400">
              <a:latin typeface="Calibri"/>
              <a:cs typeface="Calibri"/>
            </a:endParaRPr>
          </a:p>
          <a:p>
            <a:pPr marL="348742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print("Data1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Count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=", </a:t>
            </a:r>
            <a:r>
              <a:rPr sz="2400" spc="-15" dirty="0">
                <a:latin typeface="Calibri"/>
                <a:cs typeface="Calibri"/>
              </a:rPr>
              <a:t>Data1.count)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7069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Constructor</a:t>
            </a:r>
            <a:r>
              <a:rPr spc="-125" dirty="0"/>
              <a:t> </a:t>
            </a:r>
            <a:r>
              <a:rPr spc="-20" dirty="0"/>
              <a:t>with</a:t>
            </a:r>
            <a:r>
              <a:rPr spc="-120" dirty="0"/>
              <a:t> </a:t>
            </a:r>
            <a:r>
              <a:rPr spc="-50" dirty="0"/>
              <a:t>No-Arguments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7489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105" dirty="0"/>
              <a:t> </a:t>
            </a:r>
            <a:r>
              <a:rPr spc="-40" dirty="0"/>
              <a:t>Constructor</a:t>
            </a:r>
            <a:r>
              <a:rPr spc="-110" dirty="0"/>
              <a:t> </a:t>
            </a:r>
            <a:r>
              <a:rPr spc="-20" dirty="0"/>
              <a:t>with</a:t>
            </a:r>
            <a:r>
              <a:rPr spc="-105" dirty="0"/>
              <a:t> </a:t>
            </a:r>
            <a:r>
              <a:rPr spc="-50" dirty="0"/>
              <a:t>Arguments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0420" y="991616"/>
            <a:ext cx="17329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Data2: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0420" y="1845310"/>
            <a:ext cx="703262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95"/>
              </a:spcBef>
              <a:tabLst>
                <a:tab pos="1400175" algn="l"/>
                <a:tab pos="2220595" algn="l"/>
              </a:tabLst>
            </a:pPr>
            <a:r>
              <a:rPr sz="2800" spc="-15" dirty="0">
                <a:latin typeface="Calibri"/>
                <a:cs typeface="Calibri"/>
              </a:rPr>
              <a:t>def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init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(self,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n):</a:t>
            </a:r>
            <a:endParaRPr sz="2800">
              <a:latin typeface="Calibri"/>
              <a:cs typeface="Calibri"/>
            </a:endParaRPr>
          </a:p>
          <a:p>
            <a:pPr marL="90233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print('Data2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Constructor’)</a:t>
            </a:r>
            <a:endParaRPr sz="2800">
              <a:latin typeface="Calibri"/>
              <a:cs typeface="Calibri"/>
            </a:endParaRPr>
          </a:p>
          <a:p>
            <a:pPr marL="902335" marR="4208145">
              <a:lnSpc>
                <a:spcPct val="100000"/>
              </a:lnSpc>
            </a:pPr>
            <a:r>
              <a:rPr sz="2800" spc="-35" dirty="0">
                <a:latin typeface="Calibri"/>
                <a:cs typeface="Calibri"/>
              </a:rPr>
              <a:t>self.id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self.name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d2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Data2(10,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'Secret’)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print(f'Data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{d2.id}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{d2.name}')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038205" cy="81176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>
                <a:latin typeface="Calibri"/>
                <a:cs typeface="Calibri"/>
              </a:rPr>
              <a:t>Instance</a:t>
            </a:r>
            <a:r>
              <a:rPr sz="2800" spc="25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properties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attached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067" y="5085892"/>
            <a:ext cx="850392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notation:</a:t>
            </a:r>
            <a:endParaRPr sz="28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665"/>
              </a:spcBef>
            </a:pPr>
            <a:r>
              <a:rPr sz="2800" spc="-15" dirty="0">
                <a:latin typeface="Calibri"/>
                <a:cs typeface="Calibri"/>
              </a:rPr>
              <a:t>[instance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name].[attribute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name]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41897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Instance</a:t>
            </a:r>
            <a:r>
              <a:rPr spc="-155" dirty="0"/>
              <a:t> </a:t>
            </a:r>
            <a:r>
              <a:rPr spc="-50" dirty="0"/>
              <a:t>Attributes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1970" y="2318765"/>
            <a:ext cx="5923280" cy="259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Calibri"/>
                <a:cs typeface="Calibri"/>
              </a:rPr>
              <a:t>class</a:t>
            </a:r>
            <a:r>
              <a:rPr sz="18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Student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3747770" algn="l"/>
              </a:tabLst>
            </a:pPr>
            <a:r>
              <a:rPr sz="1800" spc="-5" dirty="0">
                <a:latin typeface="Calibri"/>
                <a:cs typeface="Calibri"/>
              </a:rPr>
              <a:t>CollegeName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‘Dhanekula’	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#class</a:t>
            </a: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attribute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536700" algn="l"/>
                <a:tab pos="2056130" algn="l"/>
                <a:tab pos="2945130" algn="l"/>
              </a:tabLst>
            </a:pPr>
            <a:r>
              <a:rPr sz="1800" spc="-5" dirty="0">
                <a:latin typeface="Arial MT"/>
                <a:cs typeface="Arial MT"/>
              </a:rPr>
              <a:t>def</a:t>
            </a:r>
            <a:r>
              <a:rPr sz="1800" u="sng" spc="-5" dirty="0">
                <a:uFill>
                  <a:solidFill>
                    <a:srgbClr val="FE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init</a:t>
            </a:r>
            <a:r>
              <a:rPr sz="1800" u="sng" spc="-5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(self)</a:t>
            </a:r>
            <a:r>
              <a:rPr sz="1800" spc="-5" dirty="0">
                <a:latin typeface="Arial MT"/>
                <a:cs typeface="Arial MT"/>
              </a:rPr>
              <a:t>:	</a:t>
            </a:r>
            <a:r>
              <a:rPr sz="1800" dirty="0">
                <a:latin typeface="Arial MT"/>
                <a:cs typeface="Arial MT"/>
              </a:rPr>
              <a:t>#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constructor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tabLst>
                <a:tab pos="3980179" algn="l"/>
              </a:tabLst>
            </a:pPr>
            <a:r>
              <a:rPr sz="1800" spc="-5" dirty="0">
                <a:latin typeface="Arial MT"/>
                <a:cs typeface="Arial MT"/>
              </a:rPr>
              <a:t>self.name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‘CSE’	</a:t>
            </a:r>
            <a:r>
              <a:rPr sz="1800" dirty="0">
                <a:latin typeface="Arial MT"/>
                <a:cs typeface="Arial MT"/>
              </a:rPr>
              <a:t>#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attribute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tabLst>
                <a:tab pos="3980179" algn="l"/>
              </a:tabLst>
            </a:pPr>
            <a:r>
              <a:rPr sz="1800" spc="-5" dirty="0">
                <a:latin typeface="Arial MT"/>
                <a:cs typeface="Arial MT"/>
              </a:rPr>
              <a:t>self.age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11	</a:t>
            </a:r>
            <a:r>
              <a:rPr sz="1800" dirty="0">
                <a:latin typeface="Arial MT"/>
                <a:cs typeface="Arial MT"/>
              </a:rPr>
              <a:t>#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instance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attribute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MT"/>
              <a:cs typeface="Arial MT"/>
            </a:endParaRPr>
          </a:p>
          <a:p>
            <a:pPr marL="12700" marR="4829810">
              <a:lnSpc>
                <a:spcPct val="99300"/>
              </a:lnSpc>
            </a:pPr>
            <a:r>
              <a:rPr sz="1400" dirty="0">
                <a:latin typeface="Arial MT"/>
                <a:cs typeface="Arial MT"/>
              </a:rPr>
              <a:t>St</a:t>
            </a:r>
            <a:r>
              <a:rPr sz="1400" spc="-5" dirty="0">
                <a:latin typeface="Arial MT"/>
                <a:cs typeface="Arial MT"/>
              </a:rPr>
              <a:t>d=</a:t>
            </a:r>
            <a:r>
              <a:rPr sz="1400" dirty="0">
                <a:latin typeface="Arial MT"/>
                <a:cs typeface="Arial MT"/>
              </a:rPr>
              <a:t>st</a:t>
            </a:r>
            <a:r>
              <a:rPr sz="1400" spc="-5" dirty="0">
                <a:latin typeface="Arial MT"/>
                <a:cs typeface="Arial MT"/>
              </a:rPr>
              <a:t>u</a:t>
            </a:r>
            <a:r>
              <a:rPr sz="1400" spc="-15" dirty="0">
                <a:latin typeface="Arial MT"/>
                <a:cs typeface="Arial MT"/>
              </a:rPr>
              <a:t>d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(</a:t>
            </a:r>
            <a:r>
              <a:rPr sz="1400" dirty="0">
                <a:latin typeface="Arial MT"/>
                <a:cs typeface="Arial MT"/>
              </a:rPr>
              <a:t>)  </a:t>
            </a:r>
            <a:r>
              <a:rPr sz="1400" spc="-5" dirty="0">
                <a:latin typeface="Arial MT"/>
                <a:cs typeface="Arial MT"/>
              </a:rPr>
              <a:t>Std.name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Std.age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717" y="887984"/>
            <a:ext cx="5822950" cy="422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9529">
              <a:lnSpc>
                <a:spcPct val="100000"/>
              </a:lnSpc>
              <a:spcBef>
                <a:spcPts val="10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3600" dirty="0">
                <a:latin typeface="Calibri"/>
                <a:cs typeface="Calibri"/>
              </a:rPr>
              <a:t>class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Student:</a:t>
            </a:r>
            <a:endParaRPr sz="3600">
              <a:latin typeface="Calibri"/>
              <a:cs typeface="Calibri"/>
            </a:endParaRPr>
          </a:p>
          <a:p>
            <a:pPr marL="838835" marR="5080" indent="-413384">
              <a:lnSpc>
                <a:spcPts val="4390"/>
              </a:lnSpc>
              <a:spcBef>
                <a:spcPts val="150"/>
              </a:spcBef>
              <a:tabLst>
                <a:tab pos="1584325" algn="l"/>
                <a:tab pos="2644140" algn="l"/>
              </a:tabLst>
            </a:pPr>
            <a:r>
              <a:rPr sz="3600" spc="-15" dirty="0">
                <a:latin typeface="Calibri"/>
                <a:cs typeface="Calibri"/>
              </a:rPr>
              <a:t>def</a:t>
            </a:r>
            <a:r>
              <a:rPr sz="36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3600" dirty="0">
                <a:latin typeface="Calibri"/>
                <a:cs typeface="Calibri"/>
              </a:rPr>
              <a:t>init</a:t>
            </a:r>
            <a:r>
              <a:rPr sz="3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3600" spc="-40" dirty="0">
                <a:latin typeface="Calibri"/>
                <a:cs typeface="Calibri"/>
              </a:rPr>
              <a:t>(self, </a:t>
            </a:r>
            <a:r>
              <a:rPr sz="3600" spc="-5" dirty="0">
                <a:latin typeface="Calibri"/>
                <a:cs typeface="Calibri"/>
              </a:rPr>
              <a:t>name, </a:t>
            </a:r>
            <a:r>
              <a:rPr sz="3600" spc="-10" dirty="0">
                <a:latin typeface="Calibri"/>
                <a:cs typeface="Calibri"/>
              </a:rPr>
              <a:t>age): </a:t>
            </a:r>
            <a:r>
              <a:rPr sz="3600" spc="-805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self.name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=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name</a:t>
            </a:r>
            <a:endParaRPr sz="3600">
              <a:latin typeface="Calibri"/>
              <a:cs typeface="Calibri"/>
            </a:endParaRPr>
          </a:p>
          <a:p>
            <a:pPr marL="838835">
              <a:lnSpc>
                <a:spcPts val="4240"/>
              </a:lnSpc>
            </a:pPr>
            <a:r>
              <a:rPr sz="3600" spc="-40" dirty="0">
                <a:latin typeface="Calibri"/>
                <a:cs typeface="Calibri"/>
              </a:rPr>
              <a:t>self.age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=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age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Calibri"/>
              <a:cs typeface="Calibri"/>
            </a:endParaRPr>
          </a:p>
          <a:p>
            <a:pPr marL="12700" marR="1915795">
              <a:lnSpc>
                <a:spcPct val="101699"/>
              </a:lnSpc>
              <a:spcBef>
                <a:spcPts val="5"/>
              </a:spcBef>
            </a:pPr>
            <a:r>
              <a:rPr sz="3600" spc="-15" dirty="0">
                <a:latin typeface="Calibri"/>
                <a:cs typeface="Calibri"/>
              </a:rPr>
              <a:t>std=Student('xyz',25)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std.name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6306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Values</a:t>
            </a:r>
            <a:r>
              <a:rPr spc="-100" dirty="0"/>
              <a:t> </a:t>
            </a:r>
            <a:r>
              <a:rPr spc="-15" dirty="0"/>
              <a:t>of</a:t>
            </a:r>
            <a:r>
              <a:rPr spc="-85" dirty="0"/>
              <a:t> </a:t>
            </a:r>
            <a:r>
              <a:rPr spc="-45" dirty="0"/>
              <a:t>Instance</a:t>
            </a:r>
            <a:r>
              <a:rPr spc="-120" dirty="0"/>
              <a:t> </a:t>
            </a:r>
            <a:r>
              <a:rPr spc="-50" dirty="0"/>
              <a:t>Attributes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3522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135" dirty="0"/>
              <a:t> </a:t>
            </a:r>
            <a:r>
              <a:rPr spc="-4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565" y="814149"/>
            <a:ext cx="10992485" cy="520078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p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operty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t</a:t>
            </a:r>
            <a:r>
              <a:rPr sz="2000">
                <a:latin typeface="Calibri"/>
                <a:cs typeface="Calibri"/>
              </a:rPr>
              <a:t>o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d</a:t>
            </a:r>
            <a:r>
              <a:rPr sz="2000" spc="-15">
                <a:latin typeface="Calibri"/>
                <a:cs typeface="Calibri"/>
              </a:rPr>
              <a:t>e</a:t>
            </a:r>
            <a:r>
              <a:rPr sz="2000" spc="-5">
                <a:latin typeface="Calibri"/>
                <a:cs typeface="Calibri"/>
              </a:rPr>
              <a:t>fin</a:t>
            </a:r>
            <a:r>
              <a:rPr sz="2000">
                <a:latin typeface="Calibri"/>
                <a:cs typeface="Calibri"/>
              </a:rPr>
              <a:t>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p</a:t>
            </a:r>
            <a:r>
              <a:rPr sz="2000" spc="-40">
                <a:latin typeface="Calibri"/>
                <a:cs typeface="Calibri"/>
              </a:rPr>
              <a:t>r</a:t>
            </a:r>
            <a:r>
              <a:rPr sz="2000" spc="-5">
                <a:latin typeface="Calibri"/>
                <a:cs typeface="Calibri"/>
              </a:rPr>
              <a:t>op</a:t>
            </a:r>
            <a:r>
              <a:rPr sz="2000" spc="-795">
                <a:latin typeface="Calibri"/>
                <a:cs typeface="Calibri"/>
              </a:rPr>
              <a:t>e</a:t>
            </a:r>
            <a:r>
              <a:rPr lang="en-US" sz="2000" spc="-795" dirty="0" err="1">
                <a:latin typeface="Calibri"/>
                <a:cs typeface="Calibri"/>
              </a:rPr>
              <a:t>er</a:t>
            </a:r>
            <a:endParaRPr lang="en-US" sz="2000" spc="-795" dirty="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-5">
                <a:latin typeface="Calibri"/>
                <a:cs typeface="Calibri"/>
              </a:rPr>
              <a:t>The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property()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method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Python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provides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interface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to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instance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attributes.</a:t>
            </a:r>
            <a:endParaRPr sz="20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>
                <a:latin typeface="Calibri"/>
                <a:cs typeface="Calibri"/>
              </a:rPr>
              <a:t>It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encapsulates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property,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Java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C#.</a:t>
            </a:r>
            <a:endParaRPr sz="2000">
              <a:latin typeface="Calibri"/>
              <a:cs typeface="Calibri"/>
            </a:endParaRPr>
          </a:p>
          <a:p>
            <a:pPr marL="266700" marR="17780" indent="-228600">
              <a:lnSpc>
                <a:spcPct val="150000"/>
              </a:lnSpc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-5" dirty="0">
                <a:latin typeface="Calibri"/>
                <a:cs typeface="Calibri"/>
              </a:rPr>
              <a:t>The property()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delete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arguments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object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1205"/>
              </a:spcBef>
              <a:buChar char="•"/>
              <a:tabLst>
                <a:tab pos="266065" algn="l"/>
                <a:tab pos="266700" algn="l"/>
              </a:tabLst>
            </a:pPr>
            <a:r>
              <a:rPr sz="2000" spc="-5" dirty="0">
                <a:latin typeface="Arial MT"/>
                <a:cs typeface="Arial MT"/>
              </a:rPr>
              <a:t>property(fget,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fset,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fdel,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doc)</a:t>
            </a:r>
            <a:endParaRPr sz="2000">
              <a:latin typeface="Arial MT"/>
              <a:cs typeface="Arial MT"/>
            </a:endParaRPr>
          </a:p>
          <a:p>
            <a:pPr marL="266700" indent="-22860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b="1" spc="-25" dirty="0">
                <a:latin typeface="Calibri"/>
                <a:cs typeface="Calibri"/>
              </a:rPr>
              <a:t>Parameters:</a:t>
            </a:r>
            <a:endParaRPr sz="2800">
              <a:latin typeface="Calibri"/>
              <a:cs typeface="Calibri"/>
            </a:endParaRPr>
          </a:p>
          <a:p>
            <a:pPr marL="38100" marR="917575">
              <a:lnSpc>
                <a:spcPct val="124800"/>
              </a:lnSpc>
              <a:spcBef>
                <a:spcPts val="25"/>
              </a:spcBef>
            </a:pPr>
            <a:r>
              <a:rPr sz="2400" spc="-20" dirty="0">
                <a:latin typeface="Calibri"/>
                <a:cs typeface="Calibri"/>
              </a:rPr>
              <a:t>1.fget: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(Optional)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getting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none.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2.fset: </a:t>
            </a:r>
            <a:r>
              <a:rPr sz="2400" spc="-5" dirty="0">
                <a:latin typeface="Calibri"/>
                <a:cs typeface="Calibri"/>
              </a:rPr>
              <a:t>(Optional)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 value.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none.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3.fdel: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(Optional)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attribute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none. </a:t>
            </a:r>
            <a:r>
              <a:rPr sz="2400" spc="-5" dirty="0">
                <a:latin typeface="Calibri"/>
                <a:cs typeface="Calibri"/>
              </a:rPr>
              <a:t> 4.doc: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(Optional)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contains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documentation.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none.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726545" cy="131959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73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>
                <a:latin typeface="Calibri"/>
                <a:cs typeface="Calibri"/>
              </a:rPr>
              <a:t>When</a:t>
            </a:r>
            <a:r>
              <a:rPr sz="2800" spc="16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acquires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properties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behaviors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parent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inheritance.</a:t>
            </a:r>
            <a:endParaRPr sz="2800">
              <a:latin typeface="Calibri"/>
              <a:cs typeface="Calibri"/>
            </a:endParaRPr>
          </a:p>
          <a:p>
            <a:pPr marL="292100" indent="-280035">
              <a:lnSpc>
                <a:spcPct val="100000"/>
              </a:lnSpc>
              <a:spcBef>
                <a:spcPts val="63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reusability.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achieve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runtime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polymorphism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2538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FF0000"/>
                </a:solidFill>
              </a:rPr>
              <a:t>Inheritance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323" y="2493264"/>
            <a:ext cx="5779008" cy="360883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19122" y="855980"/>
            <a:ext cx="2487295" cy="12052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Student:</a:t>
            </a:r>
            <a:endParaRPr sz="2400">
              <a:latin typeface="Calibri"/>
              <a:cs typeface="Calibri"/>
            </a:endParaRPr>
          </a:p>
          <a:p>
            <a:pPr marL="558165" marR="5080" indent="-273050">
              <a:lnSpc>
                <a:spcPct val="107500"/>
              </a:lnSpc>
              <a:tabLst>
                <a:tab pos="1061720" algn="l"/>
                <a:tab pos="1352550" algn="l"/>
                <a:tab pos="1769110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400" dirty="0">
                <a:latin typeface="Calibri"/>
                <a:cs typeface="Calibri"/>
              </a:rPr>
              <a:t>init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400" spc="-5" dirty="0">
                <a:latin typeface="Calibri"/>
                <a:cs typeface="Calibri"/>
              </a:rPr>
              <a:t>(sel</a:t>
            </a:r>
            <a:r>
              <a:rPr sz="2400" spc="4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):  </a:t>
            </a:r>
            <a:r>
              <a:rPr sz="2400" spc="-35" dirty="0">
                <a:latin typeface="Calibri"/>
                <a:cs typeface="Calibri"/>
              </a:rPr>
              <a:t>self.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</a:t>
            </a:r>
            <a:r>
              <a:rPr sz="2400" dirty="0">
                <a:latin typeface="Calibri"/>
                <a:cs typeface="Calibri"/>
              </a:rPr>
              <a:t>name=''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1917" y="2034286"/>
            <a:ext cx="5618480" cy="395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361565" indent="-273050">
              <a:lnSpc>
                <a:spcPct val="107500"/>
              </a:lnSpc>
              <a:spcBef>
                <a:spcPts val="100"/>
              </a:spcBef>
              <a:tabLst>
                <a:tab pos="1079500" algn="l"/>
              </a:tabLst>
            </a:pPr>
            <a:r>
              <a:rPr sz="2400" spc="-10" dirty="0">
                <a:latin typeface="Calibri"/>
                <a:cs typeface="Calibri"/>
              </a:rPr>
              <a:t>def </a:t>
            </a:r>
            <a:r>
              <a:rPr sz="2400" spc="-15" dirty="0">
                <a:latin typeface="Calibri"/>
                <a:cs typeface="Calibri"/>
              </a:rPr>
              <a:t>setname(self, </a:t>
            </a:r>
            <a:r>
              <a:rPr sz="2400" spc="-5" dirty="0">
                <a:latin typeface="Calibri"/>
                <a:cs typeface="Calibri"/>
              </a:rPr>
              <a:t>name):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print('setname()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called')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self.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name=name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def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getname(self):</a:t>
            </a:r>
            <a:endParaRPr sz="2400">
              <a:latin typeface="Calibri"/>
              <a:cs typeface="Calibri"/>
            </a:endParaRPr>
          </a:p>
          <a:p>
            <a:pPr marL="285115" marR="2339975">
              <a:lnSpc>
                <a:spcPct val="107500"/>
              </a:lnSpc>
              <a:spcBef>
                <a:spcPts val="5"/>
              </a:spcBef>
              <a:tabLst>
                <a:tab pos="1930400" algn="l"/>
              </a:tabLst>
            </a:pPr>
            <a:r>
              <a:rPr sz="2400" spc="-5" dirty="0">
                <a:latin typeface="Calibri"/>
                <a:cs typeface="Calibri"/>
              </a:rPr>
              <a:t>print('getname()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called')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self.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285115" marR="2351405" indent="-273050">
              <a:lnSpc>
                <a:spcPts val="3100"/>
              </a:lnSpc>
              <a:spcBef>
                <a:spcPts val="125"/>
              </a:spcBef>
              <a:tabLst>
                <a:tab pos="1529715" algn="l"/>
              </a:tabLst>
            </a:pPr>
            <a:r>
              <a:rPr sz="2400" spc="-10" dirty="0">
                <a:latin typeface="Calibri"/>
                <a:cs typeface="Calibri"/>
              </a:rPr>
              <a:t>def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delname(self):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print('delname()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called')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 </a:t>
            </a:r>
            <a:r>
              <a:rPr sz="2400" spc="-35" dirty="0">
                <a:latin typeface="Calibri"/>
                <a:cs typeface="Calibri"/>
              </a:rPr>
              <a:t>self.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400" spc="-5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/>
                <a:cs typeface="Calibri"/>
              </a:rPr>
              <a:t>name=property(getname,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setname,delname)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3522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135" dirty="0"/>
              <a:t> </a:t>
            </a:r>
            <a:r>
              <a:rPr spc="-45" dirty="0"/>
              <a:t>Properties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730355" cy="401263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7620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  <a:tab pos="1274445" algn="l"/>
                <a:tab pos="2804795" algn="l"/>
                <a:tab pos="4364990" algn="l"/>
                <a:tab pos="5785485" algn="l"/>
                <a:tab pos="7172959" algn="l"/>
                <a:tab pos="7581265" algn="l"/>
                <a:tab pos="7892415" algn="l"/>
                <a:tab pos="8820150" algn="l"/>
                <a:tab pos="9425940" algn="l"/>
                <a:tab pos="11018520" algn="l"/>
              </a:tabLst>
            </a:pPr>
            <a:r>
              <a:rPr sz="2800" b="1" spc="-10">
                <a:latin typeface="Calibri"/>
                <a:cs typeface="Calibri"/>
              </a:rPr>
              <a:t>Publ</a:t>
            </a:r>
            <a:r>
              <a:rPr sz="2800" b="1" spc="-20">
                <a:latin typeface="Calibri"/>
                <a:cs typeface="Calibri"/>
              </a:rPr>
              <a:t>i</a:t>
            </a:r>
            <a:r>
              <a:rPr sz="2800" b="1" spc="-5">
                <a:latin typeface="Calibri"/>
                <a:cs typeface="Calibri"/>
              </a:rPr>
              <a:t>c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me</a:t>
            </a:r>
            <a:r>
              <a:rPr sz="2800" b="1" dirty="0">
                <a:latin typeface="Calibri"/>
                <a:cs typeface="Calibri"/>
              </a:rPr>
              <a:t>m</a:t>
            </a:r>
            <a:r>
              <a:rPr sz="2800" b="1" spc="-5" dirty="0">
                <a:latin typeface="Calibri"/>
                <a:cs typeface="Calibri"/>
              </a:rPr>
              <a:t>be</a:t>
            </a:r>
            <a:r>
              <a:rPr sz="2800" b="1" spc="-45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(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tho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decla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class)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ces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om  outside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invoke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public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method.</a:t>
            </a:r>
            <a:endParaRPr sz="2800">
              <a:latin typeface="Calibri"/>
              <a:cs typeface="Calibri"/>
            </a:endParaRPr>
          </a:p>
          <a:p>
            <a:pPr marL="241300" marR="6985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Protected</a:t>
            </a:r>
            <a:r>
              <a:rPr sz="2800" b="1" spc="1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members</a:t>
            </a:r>
            <a:r>
              <a:rPr sz="2800" b="1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accessible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within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sub-classes.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permitted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it.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enables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41300" marR="8255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instance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protected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prefix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_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(single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underscore)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8719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Public,</a:t>
            </a:r>
            <a:r>
              <a:rPr spc="-70" dirty="0"/>
              <a:t> </a:t>
            </a:r>
            <a:r>
              <a:rPr spc="-55" dirty="0"/>
              <a:t>Private,</a:t>
            </a:r>
            <a:r>
              <a:rPr spc="-70" dirty="0"/>
              <a:t> </a:t>
            </a:r>
            <a:r>
              <a:rPr spc="-25" dirty="0"/>
              <a:t>and</a:t>
            </a:r>
            <a:r>
              <a:rPr spc="-95" dirty="0"/>
              <a:t> </a:t>
            </a:r>
            <a:r>
              <a:rPr spc="-55" dirty="0"/>
              <a:t>Protected</a:t>
            </a:r>
            <a:r>
              <a:rPr spc="-110" dirty="0"/>
              <a:t> </a:t>
            </a:r>
            <a:r>
              <a:rPr spc="-50" dirty="0"/>
              <a:t>Members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0996930" cy="131959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Python</a:t>
            </a:r>
            <a:r>
              <a:rPr sz="2800" spc="45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doesn't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mechanism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effectively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restricts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  <a:tab pos="408305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double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underscore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prefixed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-10" dirty="0">
                <a:latin typeface="Calibri"/>
                <a:cs typeface="Calibri"/>
              </a:rPr>
              <a:t> variable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private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8719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Public,</a:t>
            </a:r>
            <a:r>
              <a:rPr spc="-70" dirty="0"/>
              <a:t> </a:t>
            </a:r>
            <a:r>
              <a:rPr spc="-55" dirty="0"/>
              <a:t>Private,</a:t>
            </a:r>
            <a:r>
              <a:rPr spc="-70" dirty="0"/>
              <a:t> </a:t>
            </a:r>
            <a:r>
              <a:rPr spc="-25" dirty="0"/>
              <a:t>and</a:t>
            </a:r>
            <a:r>
              <a:rPr spc="-95" dirty="0"/>
              <a:t> </a:t>
            </a:r>
            <a:r>
              <a:rPr spc="-55" dirty="0"/>
              <a:t>Protected</a:t>
            </a:r>
            <a:r>
              <a:rPr spc="-110" dirty="0"/>
              <a:t> </a:t>
            </a:r>
            <a:r>
              <a:rPr spc="-50" dirty="0"/>
              <a:t>Members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12350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5718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Public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05" dirty="0"/>
              <a:t> </a:t>
            </a:r>
            <a:r>
              <a:rPr spc="-55" dirty="0"/>
              <a:t>Private</a:t>
            </a:r>
            <a:r>
              <a:rPr spc="-114" dirty="0"/>
              <a:t> </a:t>
            </a:r>
            <a:r>
              <a:rPr spc="-50" dirty="0"/>
              <a:t>Members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918" y="861060"/>
            <a:ext cx="8927533" cy="514045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0587" y="4035991"/>
            <a:ext cx="1163320" cy="32384"/>
            <a:chOff x="1040587" y="4035991"/>
            <a:chExt cx="1163320" cy="32384"/>
          </a:xfrm>
        </p:grpSpPr>
        <p:sp>
          <p:nvSpPr>
            <p:cNvPr id="3" name="object 3"/>
            <p:cNvSpPr/>
            <p:nvPr/>
          </p:nvSpPr>
          <p:spPr>
            <a:xfrm>
              <a:off x="1040587" y="4052162"/>
              <a:ext cx="353695" cy="0"/>
            </a:xfrm>
            <a:custGeom>
              <a:avLst/>
              <a:gdLst/>
              <a:ahLst/>
              <a:cxnLst/>
              <a:rect l="l" t="t" r="r" b="b"/>
              <a:pathLst>
                <a:path w="353694">
                  <a:moveTo>
                    <a:pt x="0" y="0"/>
                  </a:moveTo>
                  <a:lnTo>
                    <a:pt x="353568" y="0"/>
                  </a:lnTo>
                </a:path>
              </a:pathLst>
            </a:custGeom>
            <a:ln w="32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94078" y="4044061"/>
              <a:ext cx="455930" cy="22860"/>
            </a:xfrm>
            <a:custGeom>
              <a:avLst/>
              <a:gdLst/>
              <a:ahLst/>
              <a:cxnLst/>
              <a:rect l="l" t="t" r="r" b="b"/>
              <a:pathLst>
                <a:path w="455930" h="22860">
                  <a:moveTo>
                    <a:pt x="455676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55676" y="22860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9881" y="4052162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30">
                  <a:moveTo>
                    <a:pt x="0" y="0"/>
                  </a:moveTo>
                  <a:lnTo>
                    <a:pt x="353975" y="0"/>
                  </a:lnTo>
                </a:path>
              </a:pathLst>
            </a:custGeom>
            <a:ln w="32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067" y="858714"/>
            <a:ext cx="11731625" cy="431015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>
                <a:latin typeface="Calibri"/>
                <a:cs typeface="Calibri"/>
              </a:rPr>
              <a:t>Destructors</a:t>
            </a:r>
            <a:r>
              <a:rPr sz="2800" spc="35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-5" dirty="0">
                <a:latin typeface="Calibri"/>
                <a:cs typeface="Calibri"/>
              </a:rPr>
              <a:t> 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destroyed.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9525" indent="-228600">
              <a:lnSpc>
                <a:spcPts val="303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Python,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destructors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much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C++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garbage </a:t>
            </a:r>
            <a:r>
              <a:rPr sz="2800" spc="-10" dirty="0">
                <a:latin typeface="Calibri"/>
                <a:cs typeface="Calibri"/>
              </a:rPr>
              <a:t>collector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automatically.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1211580" algn="l"/>
                <a:tab pos="2021205" algn="l"/>
              </a:tabLst>
            </a:pP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b="1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del</a:t>
            </a:r>
            <a:r>
              <a:rPr sz="2800" b="1" spc="-5" dirty="0">
                <a:solidFill>
                  <a:srgbClr val="0462C1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()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destructor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  <a:tab pos="581025" algn="l"/>
                <a:tab pos="931544" algn="l"/>
                <a:tab pos="1906905" algn="l"/>
                <a:tab pos="2840990" algn="l"/>
                <a:tab pos="3305810" algn="l"/>
                <a:tab pos="4953635" algn="l"/>
                <a:tab pos="5387975" algn="l"/>
                <a:tab pos="6000750" algn="l"/>
                <a:tab pos="7040245" algn="l"/>
                <a:tab pos="7855584" algn="l"/>
                <a:tab pos="8713470" algn="l"/>
                <a:tab pos="9942195" algn="l"/>
                <a:tab pos="10420985" algn="l"/>
                <a:tab pos="1135634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ences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ect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bee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.e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10" dirty="0">
                <a:latin typeface="Calibri"/>
                <a:cs typeface="Calibri"/>
              </a:rPr>
              <a:t>an 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garbage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collected.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8240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77740" algn="l"/>
                <a:tab pos="6001385" algn="l"/>
              </a:tabLst>
            </a:pPr>
            <a:r>
              <a:rPr spc="-20" dirty="0"/>
              <a:t>The</a:t>
            </a:r>
            <a:r>
              <a:rPr spc="-85" dirty="0"/>
              <a:t> </a:t>
            </a:r>
            <a:r>
              <a:rPr spc="-50" dirty="0"/>
              <a:t>Destructors</a:t>
            </a:r>
            <a:r>
              <a:rPr spc="-85" dirty="0"/>
              <a:t> </a:t>
            </a:r>
            <a:r>
              <a:rPr spc="-15" dirty="0"/>
              <a:t>or</a:t>
            </a:r>
            <a:r>
              <a:rPr u="heavy" spc="-15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-35" dirty="0"/>
              <a:t>del</a:t>
            </a:r>
            <a:r>
              <a:rPr u="heavy" spc="-35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-15" dirty="0"/>
              <a:t>()</a:t>
            </a:r>
            <a:r>
              <a:rPr spc="-175" dirty="0"/>
              <a:t> </a:t>
            </a:r>
            <a:r>
              <a:rPr spc="-35" dirty="0"/>
              <a:t>Method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12350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8240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77740" algn="l"/>
                <a:tab pos="6001385" algn="l"/>
              </a:tabLst>
            </a:pPr>
            <a:r>
              <a:rPr spc="-20" dirty="0"/>
              <a:t>The</a:t>
            </a:r>
            <a:r>
              <a:rPr spc="-85" dirty="0"/>
              <a:t> </a:t>
            </a:r>
            <a:r>
              <a:rPr spc="-50" dirty="0"/>
              <a:t>Destructors</a:t>
            </a:r>
            <a:r>
              <a:rPr spc="-85" dirty="0"/>
              <a:t> </a:t>
            </a:r>
            <a:r>
              <a:rPr spc="-15" dirty="0"/>
              <a:t>or</a:t>
            </a:r>
            <a:r>
              <a:rPr u="heavy" spc="-15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-35" dirty="0"/>
              <a:t>del</a:t>
            </a:r>
            <a:r>
              <a:rPr u="heavy" spc="-35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spc="-15" dirty="0"/>
              <a:t>()</a:t>
            </a:r>
            <a:r>
              <a:rPr spc="-175" dirty="0"/>
              <a:t> </a:t>
            </a:r>
            <a:r>
              <a:rPr spc="-35" dirty="0"/>
              <a:t>Method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707" y="917629"/>
            <a:ext cx="8725919" cy="502265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3367" y="1813111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671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7829" y="1813111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4">
                <a:moveTo>
                  <a:pt x="0" y="0"/>
                </a:moveTo>
                <a:lnTo>
                  <a:pt x="353671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0440" y="1813111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671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4902" y="1813111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671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47" y="3860097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4">
                <a:moveTo>
                  <a:pt x="0" y="0"/>
                </a:moveTo>
                <a:lnTo>
                  <a:pt x="353671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5640" y="3860097"/>
            <a:ext cx="354330" cy="0"/>
          </a:xfrm>
          <a:custGeom>
            <a:avLst/>
            <a:gdLst/>
            <a:ahLst/>
            <a:cxnLst/>
            <a:rect l="l" t="t" r="r" b="b"/>
            <a:pathLst>
              <a:path w="354330">
                <a:moveTo>
                  <a:pt x="0" y="0"/>
                </a:moveTo>
                <a:lnTo>
                  <a:pt x="353974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1048" y="3860097"/>
            <a:ext cx="353695" cy="0"/>
          </a:xfrm>
          <a:custGeom>
            <a:avLst/>
            <a:gdLst/>
            <a:ahLst/>
            <a:cxnLst/>
            <a:rect l="l" t="t" r="r" b="b"/>
            <a:pathLst>
              <a:path w="353695">
                <a:moveTo>
                  <a:pt x="0" y="0"/>
                </a:moveTo>
                <a:lnTo>
                  <a:pt x="353671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4240" y="3860097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974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6831" y="4628447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5">
                <a:moveTo>
                  <a:pt x="0" y="0"/>
                </a:moveTo>
                <a:lnTo>
                  <a:pt x="354736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5035" y="4628447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736" y="0"/>
                </a:lnTo>
              </a:path>
            </a:pathLst>
          </a:custGeom>
          <a:ln w="32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2067" y="1184300"/>
            <a:ext cx="11729720" cy="412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350" indent="-2286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596265" algn="l"/>
              </a:tabLst>
            </a:pPr>
            <a:r>
              <a:rPr dirty="0"/>
              <a:t>	</a:t>
            </a:r>
            <a:r>
              <a:rPr sz="2800" b="1" spc="-15" dirty="0">
                <a:latin typeface="Calibri"/>
                <a:cs typeface="Calibri"/>
              </a:rPr>
              <a:t>repr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():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__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repr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()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built-in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r>
              <a:rPr sz="2800" b="1" spc="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with</a:t>
            </a:r>
            <a:r>
              <a:rPr sz="2800" b="1" spc="61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syntax 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repr(object).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returns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string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representation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object.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</a:t>
            </a:r>
            <a:r>
              <a:rPr sz="2800" b="1" spc="6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works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 </a:t>
            </a:r>
            <a:r>
              <a:rPr sz="2800" b="1" spc="-20" dirty="0">
                <a:latin typeface="Calibri"/>
                <a:cs typeface="Calibri"/>
              </a:rPr>
              <a:t>any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object,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just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instances.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  <a:tab pos="853440" algn="l"/>
                <a:tab pos="1837055" algn="l"/>
                <a:tab pos="3221990" algn="l"/>
                <a:tab pos="4205605" algn="l"/>
              </a:tabLst>
            </a:pPr>
            <a:r>
              <a:rPr sz="2800" b="1" spc="-5" dirty="0">
                <a:latin typeface="Calibri"/>
                <a:cs typeface="Calibri"/>
              </a:rPr>
              <a:t>•	cmp	</a:t>
            </a:r>
            <a:r>
              <a:rPr sz="2800" b="1" dirty="0">
                <a:latin typeface="Calibri"/>
                <a:cs typeface="Calibri"/>
              </a:rPr>
              <a:t>():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	</a:t>
            </a:r>
            <a:r>
              <a:rPr sz="2800" b="1" spc="-5" dirty="0">
                <a:latin typeface="Calibri"/>
                <a:cs typeface="Calibri"/>
              </a:rPr>
              <a:t>cmp	()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called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compare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two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•</a:t>
            </a:r>
            <a:r>
              <a:rPr sz="2800" b="1" dirty="0">
                <a:latin typeface="Calibri"/>
                <a:cs typeface="Calibri"/>
              </a:rPr>
              <a:t> len__(): </a:t>
            </a:r>
            <a:r>
              <a:rPr sz="2800" b="1" spc="-10" dirty="0">
                <a:latin typeface="Calibri"/>
                <a:cs typeface="Calibri"/>
              </a:rPr>
              <a:t>The</a:t>
            </a:r>
            <a:r>
              <a:rPr sz="2800" b="1" spc="-5" dirty="0">
                <a:latin typeface="Calibri"/>
                <a:cs typeface="Calibri"/>
              </a:rPr>
              <a:t> len__() function is a built-in function </a:t>
            </a:r>
            <a:r>
              <a:rPr sz="2800" b="1" spc="-10" dirty="0">
                <a:latin typeface="Calibri"/>
                <a:cs typeface="Calibri"/>
              </a:rPr>
              <a:t>that has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20" dirty="0">
                <a:latin typeface="Calibri"/>
                <a:cs typeface="Calibri"/>
              </a:rPr>
              <a:t>syntax,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len(object).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returns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length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5083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Other</a:t>
            </a:r>
            <a:r>
              <a:rPr spc="-125" dirty="0"/>
              <a:t> </a:t>
            </a:r>
            <a:r>
              <a:rPr spc="-30" dirty="0"/>
              <a:t>Special</a:t>
            </a:r>
            <a:r>
              <a:rPr spc="-100" dirty="0"/>
              <a:t> </a:t>
            </a:r>
            <a:r>
              <a:rPr spc="-40" dirty="0"/>
              <a:t>Methods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5083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Other</a:t>
            </a:r>
            <a:r>
              <a:rPr spc="-125" dirty="0"/>
              <a:t> </a:t>
            </a:r>
            <a:r>
              <a:rPr spc="-30" dirty="0"/>
              <a:t>Special</a:t>
            </a:r>
            <a:r>
              <a:rPr spc="-100" dirty="0"/>
              <a:t> </a:t>
            </a:r>
            <a:r>
              <a:rPr spc="-40" dirty="0"/>
              <a:t>Methods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5231" y="1098708"/>
            <a:ext cx="12087225" cy="4867910"/>
            <a:chOff x="105231" y="1098708"/>
            <a:chExt cx="12087225" cy="48679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31" y="1098708"/>
              <a:ext cx="7936916" cy="48677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6515" y="2874263"/>
              <a:ext cx="4115484" cy="1747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12350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808" y="950180"/>
            <a:ext cx="5998670" cy="51717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10780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Calling</a:t>
            </a:r>
            <a:r>
              <a:rPr spc="-95" dirty="0"/>
              <a:t> </a:t>
            </a:r>
            <a:r>
              <a:rPr spc="-25" dirty="0"/>
              <a:t>Class</a:t>
            </a:r>
            <a:r>
              <a:rPr spc="-70" dirty="0"/>
              <a:t> </a:t>
            </a:r>
            <a:r>
              <a:rPr spc="-40" dirty="0"/>
              <a:t>Method</a:t>
            </a:r>
            <a:r>
              <a:rPr spc="-114" dirty="0"/>
              <a:t> </a:t>
            </a:r>
            <a:r>
              <a:rPr spc="-40" dirty="0"/>
              <a:t>from</a:t>
            </a:r>
            <a:r>
              <a:rPr spc="-120" dirty="0"/>
              <a:t> </a:t>
            </a:r>
            <a:r>
              <a:rPr spc="-35" dirty="0"/>
              <a:t>another</a:t>
            </a:r>
            <a:r>
              <a:rPr spc="-90" dirty="0"/>
              <a:t> </a:t>
            </a:r>
            <a:r>
              <a:rPr spc="-25" dirty="0"/>
              <a:t>Class</a:t>
            </a:r>
            <a:r>
              <a:rPr spc="-85" dirty="0"/>
              <a:t> </a:t>
            </a:r>
            <a:r>
              <a:rPr spc="-40" dirty="0"/>
              <a:t>Method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12350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776" y="846436"/>
            <a:ext cx="6381059" cy="50713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10205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Class</a:t>
            </a:r>
            <a:r>
              <a:rPr spc="-90" dirty="0"/>
              <a:t> </a:t>
            </a:r>
            <a:r>
              <a:rPr spc="-40" dirty="0"/>
              <a:t>Method</a:t>
            </a:r>
            <a:r>
              <a:rPr spc="-110" dirty="0"/>
              <a:t> </a:t>
            </a:r>
            <a:r>
              <a:rPr spc="-30" dirty="0"/>
              <a:t>calls</a:t>
            </a:r>
            <a:r>
              <a:rPr spc="-7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30" dirty="0"/>
              <a:t>function</a:t>
            </a:r>
            <a:r>
              <a:rPr spc="-110" dirty="0"/>
              <a:t> </a:t>
            </a:r>
            <a:r>
              <a:rPr spc="-40" dirty="0"/>
              <a:t>defined</a:t>
            </a:r>
            <a:r>
              <a:rPr spc="-105" dirty="0"/>
              <a:t> </a:t>
            </a:r>
            <a:r>
              <a:rPr spc="-10" dirty="0"/>
              <a:t>in</a:t>
            </a:r>
            <a:r>
              <a:rPr spc="-85" dirty="0"/>
              <a:t> </a:t>
            </a:r>
            <a:r>
              <a:rPr spc="-30" dirty="0"/>
              <a:t>global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0561320" cy="151451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2100" indent="-280035">
              <a:lnSpc>
                <a:spcPct val="100000"/>
              </a:lnSpc>
              <a:spcBef>
                <a:spcPts val="35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>
                <a:latin typeface="Calibri"/>
                <a:cs typeface="Calibri"/>
              </a:rPr>
              <a:t>if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ways,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polymorphism.</a:t>
            </a:r>
            <a:endParaRPr sz="2800">
              <a:latin typeface="Calibri"/>
              <a:cs typeface="Calibri"/>
            </a:endParaRPr>
          </a:p>
          <a:p>
            <a:pPr marL="292100" indent="-28003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example: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convince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differently,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draw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something,</a:t>
            </a:r>
            <a:endParaRPr sz="2800">
              <a:latin typeface="Calibri"/>
              <a:cs typeface="Calibri"/>
            </a:endParaRPr>
          </a:p>
          <a:p>
            <a:pPr marL="292100" indent="-28003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shape,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triangle,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rectangle,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3195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solidFill>
                  <a:srgbClr val="FF0000"/>
                </a:solidFill>
              </a:rPr>
              <a:t>P</a:t>
            </a:r>
            <a:r>
              <a:rPr spc="-30" dirty="0">
                <a:solidFill>
                  <a:srgbClr val="FF0000"/>
                </a:solidFill>
              </a:rPr>
              <a:t>ol</a:t>
            </a:r>
            <a:r>
              <a:rPr spc="-50" dirty="0">
                <a:solidFill>
                  <a:srgbClr val="FF0000"/>
                </a:solidFill>
              </a:rPr>
              <a:t>y</a:t>
            </a:r>
            <a:r>
              <a:rPr spc="-60" dirty="0">
                <a:solidFill>
                  <a:srgbClr val="FF0000"/>
                </a:solidFill>
              </a:rPr>
              <a:t>m</a:t>
            </a:r>
            <a:r>
              <a:rPr spc="-55" dirty="0">
                <a:solidFill>
                  <a:srgbClr val="FF0000"/>
                </a:solidFill>
              </a:rPr>
              <a:t>o</a:t>
            </a:r>
            <a:r>
              <a:rPr spc="-30" dirty="0">
                <a:solidFill>
                  <a:srgbClr val="FF0000"/>
                </a:solidFill>
              </a:rPr>
              <a:t>r</a:t>
            </a:r>
            <a:r>
              <a:rPr spc="-50" dirty="0">
                <a:solidFill>
                  <a:srgbClr val="FF0000"/>
                </a:solidFill>
              </a:rPr>
              <a:t>p</a:t>
            </a:r>
            <a:r>
              <a:rPr spc="-60" dirty="0">
                <a:solidFill>
                  <a:srgbClr val="FF0000"/>
                </a:solidFill>
              </a:rPr>
              <a:t>h</a:t>
            </a:r>
            <a:r>
              <a:rPr spc="-30" dirty="0">
                <a:solidFill>
                  <a:srgbClr val="FF0000"/>
                </a:solidFill>
              </a:rPr>
              <a:t>i</a:t>
            </a:r>
            <a:r>
              <a:rPr spc="-35" dirty="0">
                <a:solidFill>
                  <a:srgbClr val="FF0000"/>
                </a:solidFill>
              </a:rPr>
              <a:t>s</a:t>
            </a:r>
            <a:r>
              <a:rPr spc="5" dirty="0">
                <a:solidFill>
                  <a:srgbClr val="FF0000"/>
                </a:solidFill>
              </a:rPr>
              <a:t>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940" y="2853689"/>
            <a:ext cx="3619499" cy="312410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12350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7489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Add</a:t>
            </a:r>
            <a:r>
              <a:rPr spc="-120" dirty="0"/>
              <a:t> </a:t>
            </a:r>
            <a:r>
              <a:rPr spc="-60" dirty="0"/>
              <a:t>Variables</a:t>
            </a:r>
            <a:r>
              <a:rPr spc="-95" dirty="0"/>
              <a:t> </a:t>
            </a:r>
            <a:r>
              <a:rPr spc="-35" dirty="0"/>
              <a:t>to</a:t>
            </a:r>
            <a:r>
              <a:rPr spc="-70" dirty="0"/>
              <a:t> </a:t>
            </a:r>
            <a:r>
              <a:rPr spc="-20" dirty="0"/>
              <a:t>class</a:t>
            </a:r>
            <a:r>
              <a:rPr spc="-100" dirty="0"/>
              <a:t> </a:t>
            </a:r>
            <a:r>
              <a:rPr spc="-40" dirty="0"/>
              <a:t>at</a:t>
            </a:r>
            <a:r>
              <a:rPr spc="-25" dirty="0"/>
              <a:t> </a:t>
            </a:r>
            <a:r>
              <a:rPr spc="-35" dirty="0"/>
              <a:t>Run-time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452" y="880872"/>
            <a:ext cx="6775704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667" y="809803"/>
            <a:ext cx="11770360" cy="41929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66700" indent="-228600" algn="just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10" dirty="0">
                <a:latin typeface="Calibri"/>
                <a:cs typeface="Calibri"/>
              </a:rPr>
              <a:t>hasattr(obj,name):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>
                <a:latin typeface="Calibri"/>
                <a:cs typeface="Calibri"/>
              </a:rPr>
              <a:t>used</a:t>
            </a:r>
            <a:r>
              <a:rPr sz="2400">
                <a:latin typeface="Calibri"/>
                <a:cs typeface="Calibri"/>
              </a:rPr>
              <a:t> </a:t>
            </a:r>
            <a:r>
              <a:rPr sz="2400" spc="-415">
                <a:latin typeface="Calibri"/>
                <a:cs typeface="Calibri"/>
              </a:rPr>
              <a:t>t</a:t>
            </a:r>
            <a:r>
              <a:rPr lang="en-US" sz="2400" spc="-415" dirty="0">
                <a:latin typeface="Calibri"/>
                <a:cs typeface="Calibri"/>
              </a:rPr>
              <a:t>o check</a:t>
            </a:r>
            <a:r>
              <a:rPr sz="2700" spc="-135" baseline="30864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possess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not.</a:t>
            </a:r>
            <a:endParaRPr sz="2400">
              <a:latin typeface="Calibri"/>
              <a:cs typeface="Calibri"/>
            </a:endParaRPr>
          </a:p>
          <a:p>
            <a:pPr marL="266700" marR="17780" indent="-228600" algn="just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15" dirty="0">
                <a:latin typeface="Calibri"/>
                <a:cs typeface="Calibri"/>
              </a:rPr>
              <a:t>getattr(obj, </a:t>
            </a:r>
            <a:r>
              <a:rPr sz="2400" spc="-5" dirty="0">
                <a:latin typeface="Calibri"/>
                <a:cs typeface="Calibri"/>
              </a:rPr>
              <a:t>name[, </a:t>
            </a:r>
            <a:r>
              <a:rPr sz="2400" spc="-10" dirty="0">
                <a:latin typeface="Calibri"/>
                <a:cs typeface="Calibri"/>
              </a:rPr>
              <a:t>default]): </a:t>
            </a:r>
            <a:r>
              <a:rPr sz="2400" spc="-5" dirty="0">
                <a:latin typeface="Calibri"/>
                <a:cs typeface="Calibri"/>
              </a:rPr>
              <a:t>The 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access or </a:t>
            </a:r>
            <a:r>
              <a:rPr sz="2400" spc="-15" dirty="0">
                <a:latin typeface="Calibri"/>
                <a:cs typeface="Calibri"/>
              </a:rPr>
              <a:t>get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of object.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spc="-20" dirty="0">
                <a:latin typeface="Calibri"/>
                <a:cs typeface="Calibri"/>
              </a:rPr>
              <a:t>getattr()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built-in function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method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class,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not called </a:t>
            </a:r>
            <a:r>
              <a:rPr sz="2400" spc="-10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operator.</a:t>
            </a:r>
            <a:endParaRPr sz="2400">
              <a:latin typeface="Calibri"/>
              <a:cs typeface="Calibri"/>
            </a:endParaRPr>
          </a:p>
          <a:p>
            <a:pPr marL="266700" marR="19685" indent="-228600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35" dirty="0">
                <a:latin typeface="Calibri"/>
                <a:cs typeface="Calibri"/>
              </a:rPr>
              <a:t>Rather, </a:t>
            </a:r>
            <a:r>
              <a:rPr sz="2400" spc="-10" dirty="0">
                <a:latin typeface="Calibri"/>
                <a:cs typeface="Calibri"/>
              </a:rPr>
              <a:t>it </a:t>
            </a:r>
            <a:r>
              <a:rPr sz="2400" spc="-25" dirty="0">
                <a:latin typeface="Calibri"/>
                <a:cs typeface="Calibri"/>
              </a:rPr>
              <a:t>takes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as its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35" dirty="0">
                <a:latin typeface="Calibri"/>
                <a:cs typeface="Calibri"/>
              </a:rPr>
              <a:t>parameter.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15" dirty="0">
                <a:latin typeface="Calibri"/>
                <a:cs typeface="Calibri"/>
              </a:rPr>
              <a:t>parameter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name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string, and the </a:t>
            </a:r>
            <a:r>
              <a:rPr sz="2400" spc="-10" dirty="0">
                <a:latin typeface="Calibri"/>
                <a:cs typeface="Calibri"/>
              </a:rPr>
              <a:t>optional third </a:t>
            </a:r>
            <a:r>
              <a:rPr sz="2400" spc="-15" dirty="0">
                <a:latin typeface="Calibri"/>
                <a:cs typeface="Calibri"/>
              </a:rPr>
              <a:t>parameter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default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exist.</a:t>
            </a:r>
            <a:endParaRPr sz="2400">
              <a:latin typeface="Calibri"/>
              <a:cs typeface="Calibri"/>
            </a:endParaRPr>
          </a:p>
          <a:p>
            <a:pPr marL="266700" marR="19050" indent="-228600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does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20" dirty="0">
                <a:latin typeface="Calibri"/>
                <a:cs typeface="Calibri"/>
              </a:rPr>
              <a:t>exist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object's namespace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default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specified, </a:t>
            </a:r>
            <a:r>
              <a:rPr sz="2400" dirty="0">
                <a:latin typeface="Calibri"/>
                <a:cs typeface="Calibri"/>
              </a:rPr>
              <a:t>then an </a:t>
            </a:r>
            <a:r>
              <a:rPr sz="2400" spc="-10" dirty="0">
                <a:latin typeface="Calibri"/>
                <a:cs typeface="Calibri"/>
              </a:rPr>
              <a:t>exception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raised. Note </a:t>
            </a:r>
            <a:r>
              <a:rPr sz="2400" spc="-5" dirty="0">
                <a:latin typeface="Calibri"/>
                <a:cs typeface="Calibri"/>
              </a:rPr>
              <a:t>that, </a:t>
            </a:r>
            <a:r>
              <a:rPr sz="2400" spc="-15" dirty="0">
                <a:latin typeface="Calibri"/>
                <a:cs typeface="Calibri"/>
              </a:rPr>
              <a:t>getattr(obj, </a:t>
            </a:r>
            <a:r>
              <a:rPr sz="2400" spc="-10" dirty="0">
                <a:latin typeface="Calibri"/>
                <a:cs typeface="Calibri"/>
              </a:rPr>
              <a:t>'var')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as writing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obj.var.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However,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always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latter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89" y="186893"/>
            <a:ext cx="11501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Built-in</a:t>
            </a:r>
            <a:r>
              <a:rPr sz="3600" spc="-95" dirty="0"/>
              <a:t> </a:t>
            </a:r>
            <a:r>
              <a:rPr sz="3600" spc="-25" dirty="0"/>
              <a:t>Functions</a:t>
            </a:r>
            <a:r>
              <a:rPr sz="3600" spc="-85" dirty="0"/>
              <a:t> </a:t>
            </a:r>
            <a:r>
              <a:rPr sz="3600" spc="-170" dirty="0"/>
              <a:t>To</a:t>
            </a:r>
            <a:r>
              <a:rPr sz="3600" spc="-80" dirty="0"/>
              <a:t> </a:t>
            </a:r>
            <a:r>
              <a:rPr sz="3600" spc="-20" dirty="0"/>
              <a:t>Check,</a:t>
            </a:r>
            <a:r>
              <a:rPr sz="3600" spc="-70" dirty="0"/>
              <a:t> </a:t>
            </a:r>
            <a:r>
              <a:rPr sz="3600" spc="-25" dirty="0"/>
              <a:t>Get,</a:t>
            </a:r>
            <a:r>
              <a:rPr sz="3600" spc="-65" dirty="0"/>
              <a:t> </a:t>
            </a:r>
            <a:r>
              <a:rPr sz="3600" spc="-20" dirty="0"/>
              <a:t>Set</a:t>
            </a:r>
            <a:r>
              <a:rPr sz="3600" spc="-65" dirty="0"/>
              <a:t> </a:t>
            </a:r>
            <a:r>
              <a:rPr sz="3600" spc="-20" dirty="0"/>
              <a:t>And</a:t>
            </a:r>
            <a:r>
              <a:rPr sz="3600" spc="-80" dirty="0"/>
              <a:t> </a:t>
            </a:r>
            <a:r>
              <a:rPr sz="3600" spc="-30" dirty="0"/>
              <a:t>Delete</a:t>
            </a:r>
            <a:r>
              <a:rPr sz="3600" spc="-80" dirty="0"/>
              <a:t> </a:t>
            </a:r>
            <a:r>
              <a:rPr sz="3600" spc="-20" dirty="0"/>
              <a:t>Class</a:t>
            </a:r>
            <a:r>
              <a:rPr sz="3600" spc="-85" dirty="0"/>
              <a:t> </a:t>
            </a:r>
            <a:r>
              <a:rPr sz="3600" spc="-40" dirty="0"/>
              <a:t>Attributes</a:t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667" y="809803"/>
            <a:ext cx="11769090" cy="26028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66700" indent="-228600" algn="just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10" dirty="0">
                <a:latin typeface="Calibri"/>
                <a:cs typeface="Calibri"/>
              </a:rPr>
              <a:t>setattr(obj,name,value):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is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pc="-425">
                <a:latin typeface="Calibri"/>
                <a:cs typeface="Calibri"/>
              </a:rPr>
              <a:t>u</a:t>
            </a:r>
            <a:r>
              <a:rPr lang="en-US" sz="2400" spc="-425" dirty="0" err="1">
                <a:latin typeface="Calibri"/>
                <a:cs typeface="Calibri"/>
              </a:rPr>
              <a:t>sed</a:t>
            </a:r>
            <a:r>
              <a:rPr lang="en-US" sz="2400" spc="-425" dirty="0">
                <a:latin typeface="Calibri"/>
                <a:cs typeface="Calibri"/>
              </a:rPr>
              <a:t>  to  s e</a:t>
            </a:r>
            <a:r>
              <a:rPr sz="2400" spc="-425">
                <a:latin typeface="Calibri"/>
                <a:cs typeface="Calibri"/>
              </a:rPr>
              <a:t>t</a:t>
            </a:r>
            <a:r>
              <a:rPr sz="2400" spc="-350">
                <a:latin typeface="Calibri"/>
                <a:cs typeface="Calibri"/>
              </a:rPr>
              <a:t> </a:t>
            </a:r>
            <a:r>
              <a:rPr lang="en-US" sz="2400" spc="-350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266700" marR="17780" indent="-228600" algn="just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does not </a:t>
            </a:r>
            <a:r>
              <a:rPr sz="2400" spc="-15" dirty="0">
                <a:latin typeface="Calibri"/>
                <a:cs typeface="Calibri"/>
              </a:rPr>
              <a:t>exist, </a:t>
            </a:r>
            <a:r>
              <a:rPr sz="2400" dirty="0">
                <a:latin typeface="Calibri"/>
                <a:cs typeface="Calibri"/>
              </a:rPr>
              <a:t>then it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created.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15" dirty="0">
                <a:latin typeface="Calibri"/>
                <a:cs typeface="Calibri"/>
              </a:rPr>
              <a:t>parameter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20" dirty="0">
                <a:latin typeface="Calibri"/>
                <a:cs typeface="Calibri"/>
              </a:rPr>
              <a:t>setattr()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object, </a:t>
            </a:r>
            <a:r>
              <a:rPr sz="2400" spc="-10" dirty="0">
                <a:latin typeface="Calibri"/>
                <a:cs typeface="Calibri"/>
              </a:rPr>
              <a:t>the second parameter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name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third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10" dirty="0">
                <a:latin typeface="Calibri"/>
                <a:cs typeface="Calibri"/>
              </a:rPr>
              <a:t> 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 marL="266700" marR="19050" indent="-228600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66700" algn="l"/>
              </a:tabLst>
            </a:pPr>
            <a:r>
              <a:rPr sz="2400" spc="-10" dirty="0">
                <a:latin typeface="Calibri"/>
                <a:cs typeface="Calibri"/>
              </a:rPr>
              <a:t>delattr(obj, </a:t>
            </a:r>
            <a:r>
              <a:rPr sz="2400" spc="-5" dirty="0">
                <a:latin typeface="Calibri"/>
                <a:cs typeface="Calibri"/>
              </a:rPr>
              <a:t>name): The function deletes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attribute. </a:t>
            </a: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spc="-10" dirty="0">
                <a:latin typeface="Calibri"/>
                <a:cs typeface="Calibri"/>
              </a:rPr>
              <a:t>deleted,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variable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longer 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89" y="186893"/>
            <a:ext cx="11501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Built-in</a:t>
            </a:r>
            <a:r>
              <a:rPr sz="3600" spc="-95" dirty="0"/>
              <a:t> </a:t>
            </a:r>
            <a:r>
              <a:rPr sz="3600" spc="-25" dirty="0"/>
              <a:t>Functions</a:t>
            </a:r>
            <a:r>
              <a:rPr sz="3600" spc="-85" dirty="0"/>
              <a:t> </a:t>
            </a:r>
            <a:r>
              <a:rPr sz="3600" spc="-170" dirty="0"/>
              <a:t>To</a:t>
            </a:r>
            <a:r>
              <a:rPr sz="3600" spc="-80" dirty="0"/>
              <a:t> </a:t>
            </a:r>
            <a:r>
              <a:rPr sz="3600" spc="-20" dirty="0"/>
              <a:t>Check,</a:t>
            </a:r>
            <a:r>
              <a:rPr sz="3600" spc="-70" dirty="0"/>
              <a:t> </a:t>
            </a:r>
            <a:r>
              <a:rPr sz="3600" spc="-25" dirty="0"/>
              <a:t>Get,</a:t>
            </a:r>
            <a:r>
              <a:rPr sz="3600" spc="-65" dirty="0"/>
              <a:t> </a:t>
            </a:r>
            <a:r>
              <a:rPr sz="3600" spc="-20" dirty="0"/>
              <a:t>Set</a:t>
            </a:r>
            <a:r>
              <a:rPr sz="3600" spc="-65" dirty="0"/>
              <a:t> </a:t>
            </a:r>
            <a:r>
              <a:rPr sz="3600" spc="-20" dirty="0"/>
              <a:t>And</a:t>
            </a:r>
            <a:r>
              <a:rPr sz="3600" spc="-80" dirty="0"/>
              <a:t> </a:t>
            </a:r>
            <a:r>
              <a:rPr sz="3600" spc="-30" dirty="0"/>
              <a:t>Delete</a:t>
            </a:r>
            <a:r>
              <a:rPr sz="3600" spc="-80" dirty="0"/>
              <a:t> </a:t>
            </a:r>
            <a:r>
              <a:rPr sz="3600" spc="-20" dirty="0"/>
              <a:t>Class</a:t>
            </a:r>
            <a:r>
              <a:rPr sz="3600" spc="-85" dirty="0"/>
              <a:t> </a:t>
            </a:r>
            <a:r>
              <a:rPr sz="3600" spc="-40" dirty="0"/>
              <a:t>Attributes</a:t>
            </a:r>
            <a:endParaRPr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Buil</a:t>
            </a:r>
            <a:r>
              <a:rPr spc="-25" dirty="0"/>
              <a:t>t</a:t>
            </a:r>
            <a:r>
              <a:rPr spc="-30" dirty="0"/>
              <a:t>-i</a:t>
            </a:r>
            <a:r>
              <a:rPr dirty="0"/>
              <a:t>n</a:t>
            </a:r>
            <a:r>
              <a:rPr spc="-110" dirty="0"/>
              <a:t> </a:t>
            </a:r>
            <a:r>
              <a:rPr spc="-25" dirty="0"/>
              <a:t>F</a:t>
            </a:r>
            <a:r>
              <a:rPr spc="-35" dirty="0"/>
              <a:t>u</a:t>
            </a:r>
            <a:r>
              <a:rPr spc="-50" dirty="0"/>
              <a:t>n</a:t>
            </a:r>
            <a:r>
              <a:rPr spc="-40" dirty="0"/>
              <a:t>c</a:t>
            </a:r>
            <a:r>
              <a:rPr spc="-25" dirty="0"/>
              <a:t>t</a:t>
            </a:r>
            <a:r>
              <a:rPr spc="-30" dirty="0"/>
              <a:t>i</a:t>
            </a:r>
            <a:r>
              <a:rPr spc="-55" dirty="0"/>
              <a:t>o</a:t>
            </a:r>
            <a:r>
              <a:rPr spc="-50" dirty="0"/>
              <a:t>n</a:t>
            </a:r>
            <a:r>
              <a:rPr dirty="0"/>
              <a:t>s</a:t>
            </a:r>
            <a:r>
              <a:rPr spc="-95" dirty="0"/>
              <a:t> </a:t>
            </a:r>
            <a:r>
              <a:rPr spc="-425" dirty="0"/>
              <a:t>T</a:t>
            </a:r>
            <a:r>
              <a:rPr dirty="0"/>
              <a:t>o</a:t>
            </a:r>
            <a:r>
              <a:rPr spc="-80" dirty="0"/>
              <a:t> </a:t>
            </a:r>
            <a:r>
              <a:rPr spc="-35" dirty="0"/>
              <a:t>Ch</a:t>
            </a:r>
            <a:r>
              <a:rPr spc="-45" dirty="0"/>
              <a:t>e</a:t>
            </a:r>
            <a:r>
              <a:rPr spc="-40" dirty="0"/>
              <a:t>c</a:t>
            </a:r>
            <a:r>
              <a:rPr spc="-35" dirty="0"/>
              <a:t>k</a:t>
            </a:r>
            <a:r>
              <a:rPr dirty="0"/>
              <a:t>,</a:t>
            </a:r>
            <a:r>
              <a:rPr spc="-70" dirty="0"/>
              <a:t> </a:t>
            </a:r>
            <a:r>
              <a:rPr spc="-45" dirty="0"/>
              <a:t>G</a:t>
            </a:r>
            <a:r>
              <a:rPr spc="-55" dirty="0"/>
              <a:t>e</a:t>
            </a:r>
            <a:r>
              <a:rPr spc="-25" dirty="0"/>
              <a:t>t</a:t>
            </a:r>
            <a:r>
              <a:rPr dirty="0"/>
              <a:t>,</a:t>
            </a:r>
            <a:r>
              <a:rPr spc="-55" dirty="0"/>
              <a:t> </a:t>
            </a:r>
            <a:r>
              <a:rPr spc="-25" dirty="0"/>
              <a:t>S</a:t>
            </a:r>
            <a:r>
              <a:rPr spc="-55" dirty="0"/>
              <a:t>e</a:t>
            </a:r>
            <a:r>
              <a:rPr dirty="0"/>
              <a:t>t</a:t>
            </a:r>
            <a:r>
              <a:rPr spc="-85" dirty="0"/>
              <a:t> </a:t>
            </a:r>
            <a:r>
              <a:rPr spc="-35" dirty="0"/>
              <a:t>An</a:t>
            </a:r>
            <a:r>
              <a:rPr dirty="0"/>
              <a:t>d</a:t>
            </a:r>
            <a:r>
              <a:rPr spc="-95" dirty="0"/>
              <a:t> </a:t>
            </a:r>
            <a:r>
              <a:rPr spc="-35" dirty="0"/>
              <a:t>De</a:t>
            </a:r>
            <a:r>
              <a:rPr spc="-15" dirty="0"/>
              <a:t>l</a:t>
            </a:r>
            <a:r>
              <a:rPr spc="-70" dirty="0"/>
              <a:t>et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" y="686562"/>
            <a:ext cx="34461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latin typeface="Calibri Light"/>
                <a:cs typeface="Calibri Light"/>
              </a:rPr>
              <a:t>Class</a:t>
            </a:r>
            <a:r>
              <a:rPr sz="4400" spc="-130" dirty="0">
                <a:latin typeface="Calibri Light"/>
                <a:cs typeface="Calibri Light"/>
              </a:rPr>
              <a:t> </a:t>
            </a:r>
            <a:r>
              <a:rPr sz="4400" spc="-50" dirty="0">
                <a:latin typeface="Calibri Light"/>
                <a:cs typeface="Calibri Light"/>
              </a:rPr>
              <a:t>Attributes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400" y="1295400"/>
            <a:ext cx="11611610" cy="4892040"/>
            <a:chOff x="533400" y="1295400"/>
            <a:chExt cx="11611610" cy="4892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295400"/>
              <a:ext cx="6809232" cy="48920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2631" y="2321052"/>
              <a:ext cx="4802124" cy="2330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464" y="887984"/>
            <a:ext cx="1173099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indent="-280035">
              <a:lnSpc>
                <a:spcPts val="2985"/>
              </a:lnSpc>
              <a:buSzPct val="96428"/>
              <a:buFont typeface="Wingdings"/>
              <a:buChar char=""/>
              <a:tabLst>
                <a:tab pos="292735" algn="l"/>
                <a:tab pos="1045844" algn="l"/>
                <a:tab pos="2711450" algn="l"/>
                <a:tab pos="3225800" algn="l"/>
                <a:tab pos="4610735" algn="l"/>
                <a:tab pos="4998085" algn="l"/>
                <a:tab pos="5831840" algn="l"/>
                <a:tab pos="6729730" algn="l"/>
                <a:tab pos="7647305" algn="l"/>
                <a:tab pos="8221980" algn="l"/>
                <a:tab pos="9537065" algn="l"/>
                <a:tab pos="10434955" algn="l"/>
                <a:tab pos="10873740" algn="l"/>
              </a:tabLst>
            </a:pPr>
            <a:r>
              <a:rPr sz="2800" spc="-10">
                <a:latin typeface="Calibri"/>
                <a:cs typeface="Calibri"/>
              </a:rPr>
              <a:t>Th</a:t>
            </a:r>
            <a:r>
              <a:rPr sz="2800" spc="-5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echnique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dirty="0">
                <a:latin typeface="Calibri"/>
                <a:cs typeface="Calibri"/>
              </a:rPr>
              <a:t>	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xi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64" y="1366164"/>
            <a:ext cx="11730990" cy="45040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770"/>
              </a:spcBef>
            </a:pPr>
            <a:r>
              <a:rPr sz="2800" i="1" spc="-10" dirty="0">
                <a:latin typeface="Calibri"/>
                <a:cs typeface="Calibri"/>
              </a:rPr>
              <a:t>inheritance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marR="5080" indent="-228600" algn="just">
              <a:lnSpc>
                <a:spcPts val="3020"/>
              </a:lnSpc>
              <a:spcBef>
                <a:spcPts val="105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old or </a:t>
            </a:r>
            <a:r>
              <a:rPr sz="2800" spc="-15" dirty="0">
                <a:latin typeface="Calibri"/>
                <a:cs typeface="Calibri"/>
              </a:rPr>
              <a:t>existing </a:t>
            </a: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is called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i="1" spc="-5" dirty="0">
                <a:latin typeface="Calibri"/>
                <a:cs typeface="Calibri"/>
              </a:rPr>
              <a:t>base class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known as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derived</a:t>
            </a:r>
            <a:r>
              <a:rPr sz="2800" i="1" spc="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class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sub-class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marR="6985" indent="-228600" algn="just">
              <a:lnSpc>
                <a:spcPts val="3030"/>
              </a:lnSpc>
              <a:spcBef>
                <a:spcPts val="100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derived </a:t>
            </a:r>
            <a:r>
              <a:rPr sz="2800" spc="-5" dirty="0">
                <a:latin typeface="Calibri"/>
                <a:cs typeface="Calibri"/>
              </a:rPr>
              <a:t>classes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20" dirty="0">
                <a:latin typeface="Calibri"/>
                <a:cs typeface="Calibri"/>
              </a:rPr>
              <a:t>created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5" dirty="0">
                <a:latin typeface="Calibri"/>
                <a:cs typeface="Calibri"/>
              </a:rPr>
              <a:t>inheriting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and methods of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specialized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240665" marR="8255" indent="-228600" algn="just">
              <a:lnSpc>
                <a:spcPts val="3020"/>
              </a:lnSpc>
              <a:spcBef>
                <a:spcPts val="99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inheritance,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remains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unchanged.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concept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inheritance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is-a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relationship.</a:t>
            </a:r>
            <a:endParaRPr sz="2800">
              <a:latin typeface="Calibri"/>
              <a:cs typeface="Calibri"/>
            </a:endParaRPr>
          </a:p>
          <a:p>
            <a:pPr marL="240665" marR="5080" indent="-228600" algn="just">
              <a:lnSpc>
                <a:spcPts val="3020"/>
              </a:lnSpc>
              <a:spcBef>
                <a:spcPts val="101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example, </a:t>
            </a:r>
            <a:r>
              <a:rPr sz="2800" spc="-10" dirty="0">
                <a:latin typeface="Calibri"/>
                <a:cs typeface="Calibri"/>
              </a:rPr>
              <a:t>teacher </a:t>
            </a:r>
            <a:r>
              <a:rPr sz="2800" spc="-5" dirty="0">
                <a:latin typeface="Calibri"/>
                <a:cs typeface="Calibri"/>
              </a:rPr>
              <a:t>IS-A </a:t>
            </a:r>
            <a:r>
              <a:rPr sz="2800" spc="-15" dirty="0">
                <a:latin typeface="Calibri"/>
                <a:cs typeface="Calibri"/>
              </a:rPr>
              <a:t>person, </a:t>
            </a:r>
            <a:r>
              <a:rPr sz="2800" spc="-10" dirty="0">
                <a:latin typeface="Calibri"/>
                <a:cs typeface="Calibri"/>
              </a:rPr>
              <a:t>student </a:t>
            </a:r>
            <a:r>
              <a:rPr sz="2800" spc="-5" dirty="0">
                <a:latin typeface="Calibri"/>
                <a:cs typeface="Calibri"/>
              </a:rPr>
              <a:t>IS-A </a:t>
            </a:r>
            <a:r>
              <a:rPr sz="2800" spc="-10" dirty="0">
                <a:latin typeface="Calibri"/>
                <a:cs typeface="Calibri"/>
              </a:rPr>
              <a:t>person; </a:t>
            </a:r>
            <a:r>
              <a:rPr sz="2800" spc="-5" dirty="0">
                <a:latin typeface="Calibri"/>
                <a:cs typeface="Calibri"/>
              </a:rPr>
              <a:t>while both </a:t>
            </a:r>
            <a:r>
              <a:rPr sz="2800" spc="-10" dirty="0">
                <a:latin typeface="Calibri"/>
                <a:cs typeface="Calibri"/>
              </a:rPr>
              <a:t>teacher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student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 also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distinguishing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2538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Inheritance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727180" cy="138371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Inheritance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down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solving.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  <a:tab pos="756285" algn="l"/>
                <a:tab pos="2408555" algn="l"/>
                <a:tab pos="4093845" algn="l"/>
                <a:tab pos="5981065" algn="l"/>
                <a:tab pos="7215505" algn="l"/>
                <a:tab pos="7920990" algn="l"/>
                <a:tab pos="9462135" algn="l"/>
                <a:tab pos="10260965" algn="l"/>
                <a:tab pos="1104392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-dow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ene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70" dirty="0">
                <a:latin typeface="Calibri"/>
                <a:cs typeface="Calibri"/>
              </a:rPr>
              <a:t>z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classes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gn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hen  specialized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inheriting/extending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generalized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2538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Inheritance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853" y="3320249"/>
            <a:ext cx="3349976" cy="21560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6438" y="3313530"/>
            <a:ext cx="2064583" cy="237995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4305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3839" y="957833"/>
            <a:ext cx="8045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4519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Inheritance</a:t>
            </a:r>
            <a:r>
              <a:rPr spc="-130" dirty="0"/>
              <a:t> </a:t>
            </a:r>
            <a:r>
              <a:rPr spc="-45" dirty="0"/>
              <a:t>Example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04800" y="914400"/>
            <a:ext cx="11265535" cy="5148580"/>
            <a:chOff x="303275" y="986027"/>
            <a:chExt cx="11265535" cy="5148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1679" y="3072468"/>
              <a:ext cx="5730737" cy="3061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275" y="986027"/>
              <a:ext cx="5518404" cy="51480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986027"/>
              <a:ext cx="5747003" cy="2086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530965" cy="350480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When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behaviors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Inheritance.</a:t>
            </a:r>
            <a:endParaRPr sz="2800">
              <a:latin typeface="Calibri"/>
              <a:cs typeface="Calibri"/>
            </a:endParaRPr>
          </a:p>
          <a:p>
            <a:pPr marL="241300" marR="668020" indent="-228600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case,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subclass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latter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41300" marR="281305" indent="-228600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subclass,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super()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241300" marR="418465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super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temporary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superclass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its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3496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super()</a:t>
            </a:r>
            <a:r>
              <a:rPr spc="-175" dirty="0"/>
              <a:t> </a:t>
            </a:r>
            <a:r>
              <a:rPr spc="-35" dirty="0"/>
              <a:t>Method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4229735" cy="975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Inheritance</a:t>
            </a:r>
          </a:p>
          <a:p>
            <a:pPr marL="224028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quadriLateral: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0045" y="1350009"/>
            <a:ext cx="5838825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 marR="2860040" indent="-457200">
              <a:lnSpc>
                <a:spcPct val="100000"/>
              </a:lnSpc>
              <a:spcBef>
                <a:spcPts val="100"/>
              </a:spcBef>
              <a:tabLst>
                <a:tab pos="876300" algn="l"/>
                <a:tab pos="1395730" algn="l"/>
              </a:tabLst>
            </a:pPr>
            <a:r>
              <a:rPr sz="1800" spc="-5" dirty="0">
                <a:latin typeface="Arial MT"/>
                <a:cs typeface="Arial MT"/>
              </a:rPr>
              <a:t>def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	</a:t>
            </a:r>
            <a:r>
              <a:rPr sz="1800" spc="-5" dirty="0">
                <a:latin typeface="Arial MT"/>
                <a:cs typeface="Arial MT"/>
              </a:rPr>
              <a:t>init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(self,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d):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self.side1=a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self.side2=b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self.side3=c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self.side4=d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def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perimeter(self):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ts val="2140"/>
              </a:lnSpc>
            </a:pPr>
            <a:r>
              <a:rPr sz="1800" spc="-5" dirty="0">
                <a:latin typeface="Arial MT"/>
                <a:cs typeface="Arial MT"/>
              </a:rPr>
              <a:t>p=self.side1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self.side2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self.side3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self.side4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ts val="2140"/>
              </a:lnSpc>
            </a:pPr>
            <a:r>
              <a:rPr sz="1800" spc="-5" dirty="0">
                <a:latin typeface="Arial MT"/>
                <a:cs typeface="Arial MT"/>
              </a:rPr>
              <a:t>print("perimeter=",p)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 MT"/>
              <a:cs typeface="Arial MT"/>
            </a:endParaRPr>
          </a:p>
          <a:p>
            <a:pPr marL="927100" marR="2694940" indent="-914400">
              <a:lnSpc>
                <a:spcPct val="100000"/>
              </a:lnSpc>
              <a:tabLst>
                <a:tab pos="1536065" algn="l"/>
                <a:tab pos="2055495" algn="l"/>
              </a:tabLst>
            </a:pPr>
            <a:r>
              <a:rPr sz="1800" spc="-5" dirty="0">
                <a:latin typeface="Arial MT"/>
                <a:cs typeface="Arial MT"/>
              </a:rPr>
              <a:t>class rectangle(quadriLateral):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init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(self,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b):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ts val="2135"/>
              </a:lnSpc>
              <a:tabLst>
                <a:tab pos="2856230" algn="l"/>
                <a:tab pos="3375660" algn="l"/>
              </a:tabLst>
            </a:pPr>
            <a:r>
              <a:rPr sz="1800" spc="-5" dirty="0">
                <a:latin typeface="Arial MT"/>
                <a:cs typeface="Arial MT"/>
              </a:rPr>
              <a:t>super().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init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(a,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latin typeface="Calibri"/>
                <a:cs typeface="Calibri"/>
              </a:rPr>
              <a:t>&gt;&gt;&gt;q1=quadriLateral(7,5,6,4)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&gt;&gt;&gt;q1.perimeter()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&gt;&gt;&gt;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r1=rectangle(10,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&gt;&gt;&gt;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r1.perimeter()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59" y="1204963"/>
            <a:ext cx="4051091" cy="46996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13" y="125933"/>
            <a:ext cx="4519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Inheritance</a:t>
            </a:r>
            <a:r>
              <a:rPr sz="4400" spc="-130" dirty="0">
                <a:latin typeface="Calibri Light"/>
                <a:cs typeface="Calibri Light"/>
              </a:rPr>
              <a:t> </a:t>
            </a:r>
            <a:r>
              <a:rPr sz="4400" spc="-45" dirty="0">
                <a:latin typeface="Calibri Light"/>
                <a:cs typeface="Calibri Light"/>
              </a:rPr>
              <a:t>Example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7191" y="1101852"/>
            <a:ext cx="4696967" cy="50093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990600"/>
            <a:ext cx="10807700" cy="157094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Abstraction</a:t>
            </a:r>
            <a:endParaRPr sz="2800">
              <a:latin typeface="Calibri"/>
              <a:cs typeface="Calibri"/>
            </a:endParaRPr>
          </a:p>
          <a:p>
            <a:pPr marL="292100" indent="-28003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10" dirty="0">
                <a:latin typeface="Calibri"/>
                <a:cs typeface="Calibri"/>
              </a:rPr>
              <a:t>Hiding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details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and</a:t>
            </a:r>
            <a:r>
              <a:rPr sz="2800" spc="20">
                <a:latin typeface="Calibri"/>
                <a:cs typeface="Calibri"/>
              </a:rPr>
              <a:t> </a:t>
            </a:r>
            <a:r>
              <a:rPr sz="2800" spc="-295">
                <a:latin typeface="Calibri"/>
                <a:cs typeface="Calibri"/>
              </a:rPr>
              <a:t>showing</a:t>
            </a:r>
            <a:r>
              <a:rPr lang="en-US" sz="2800" spc="-295" dirty="0">
                <a:latin typeface="Calibri"/>
                <a:cs typeface="Calibri"/>
              </a:rPr>
              <a:t> functionality</a:t>
            </a:r>
            <a:r>
              <a:rPr sz="2800" spc="4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abstraction.</a:t>
            </a:r>
            <a:endParaRPr sz="2800">
              <a:latin typeface="Calibri"/>
              <a:cs typeface="Calibri"/>
            </a:endParaRPr>
          </a:p>
          <a:p>
            <a:pPr marL="292100" indent="-280035">
              <a:lnSpc>
                <a:spcPct val="100000"/>
              </a:lnSpc>
              <a:spcBef>
                <a:spcPts val="66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phone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don't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internal processing.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067" y="2722969"/>
            <a:ext cx="11358880" cy="19437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Encapsulation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i="1" spc="-5" dirty="0">
                <a:latin typeface="Calibri"/>
                <a:cs typeface="Calibri"/>
              </a:rPr>
              <a:t>Binding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(or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wrapping)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code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and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data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together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into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single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unit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are</a:t>
            </a:r>
            <a:r>
              <a:rPr sz="2800" i="1" spc="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known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as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encapsulation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92100" indent="-280035">
              <a:lnSpc>
                <a:spcPct val="100000"/>
              </a:lnSpc>
              <a:spcBef>
                <a:spcPts val="630"/>
              </a:spcBef>
              <a:buSzPct val="96428"/>
              <a:buFont typeface="Wingdings"/>
              <a:buChar char=""/>
              <a:tabLst>
                <a:tab pos="292735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example,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capsule,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wrapped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medicines.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475" y="5005848"/>
            <a:ext cx="1085491" cy="6284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7459" y="1287780"/>
            <a:ext cx="1505711" cy="21412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730990" cy="31149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  <a:tab pos="2478405" algn="l"/>
                <a:tab pos="3460115" algn="l"/>
                <a:tab pos="3921760" algn="l"/>
                <a:tab pos="5026660" algn="l"/>
                <a:tab pos="6198870" algn="l"/>
                <a:tab pos="7600950" algn="l"/>
                <a:tab pos="8684895" algn="l"/>
                <a:tab pos="9050655" algn="l"/>
                <a:tab pos="9428480" algn="l"/>
                <a:tab pos="10137140" algn="l"/>
                <a:tab pos="10591800" algn="l"/>
                <a:tab pos="11229975" algn="l"/>
              </a:tabLst>
            </a:pPr>
            <a:r>
              <a:rPr sz="2800" spc="-70">
                <a:latin typeface="Calibri"/>
                <a:cs typeface="Calibri"/>
              </a:rPr>
              <a:t>P</a:t>
            </a:r>
            <a:r>
              <a:rPr sz="2800" spc="-10">
                <a:latin typeface="Calibri"/>
                <a:cs typeface="Calibri"/>
              </a:rPr>
              <a:t>olymo</a:t>
            </a:r>
            <a:r>
              <a:rPr sz="2800" spc="-5">
                <a:latin typeface="Calibri"/>
                <a:cs typeface="Calibri"/>
              </a:rPr>
              <a:t>r</a:t>
            </a:r>
            <a:r>
              <a:rPr sz="2800" spc="-10">
                <a:latin typeface="Calibri"/>
                <a:cs typeface="Calibri"/>
              </a:rPr>
              <a:t>ph</a:t>
            </a:r>
            <a:r>
              <a:rPr sz="2800" spc="-5">
                <a:latin typeface="Calibri"/>
                <a:cs typeface="Calibri"/>
              </a:rPr>
              <a:t>i</a:t>
            </a:r>
            <a:r>
              <a:rPr sz="2800" spc="-10">
                <a:latin typeface="Calibri"/>
                <a:cs typeface="Calibri"/>
              </a:rPr>
              <a:t>s</a:t>
            </a:r>
            <a:r>
              <a:rPr sz="2800" spc="-5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vi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f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orm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y 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0" dirty="0">
                <a:latin typeface="Calibri"/>
                <a:cs typeface="Calibri"/>
              </a:rPr>
              <a:t>OOP.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635635" algn="l"/>
                <a:tab pos="1938655" algn="l"/>
                <a:tab pos="2609215" algn="l"/>
                <a:tab pos="4744720" algn="l"/>
                <a:tab pos="5234305" algn="l"/>
                <a:tab pos="6305550" algn="l"/>
                <a:tab pos="6663690" algn="l"/>
                <a:tab pos="8096250" algn="l"/>
                <a:tab pos="9535160" algn="l"/>
                <a:tab pos="10035540" algn="l"/>
                <a:tab pos="11059160" algn="l"/>
                <a:tab pos="11547475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enab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amme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ass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f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meaning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usa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variable,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contexts.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2970530" algn="l"/>
                <a:tab pos="3317875" algn="l"/>
                <a:tab pos="6019165" algn="l"/>
                <a:tab pos="7503795" algn="l"/>
                <a:tab pos="9035415" algn="l"/>
              </a:tabLst>
            </a:pPr>
            <a:r>
              <a:rPr sz="2800" spc="-10" dirty="0">
                <a:latin typeface="Calibri"/>
                <a:cs typeface="Calibri"/>
              </a:rPr>
              <a:t>While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inheritance	is	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	and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	</a:t>
            </a:r>
            <a:r>
              <a:rPr sz="2800" spc="-40" dirty="0">
                <a:latin typeface="Calibri"/>
                <a:cs typeface="Calibri"/>
              </a:rPr>
              <a:t>hierarchy,	</a:t>
            </a:r>
            <a:r>
              <a:rPr sz="2800" spc="-5" dirty="0">
                <a:latin typeface="Calibri"/>
                <a:cs typeface="Calibri"/>
              </a:rPr>
              <a:t>polymorphism,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Python,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overriding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30" dirty="0">
                <a:latin typeface="Calibri"/>
                <a:cs typeface="Calibri"/>
              </a:rPr>
              <a:t>way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implementing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polymorphism.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8469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Polymorphism</a:t>
            </a:r>
            <a:r>
              <a:rPr spc="-150" dirty="0"/>
              <a:t> </a:t>
            </a:r>
            <a:r>
              <a:rPr spc="-25" dirty="0"/>
              <a:t>and</a:t>
            </a:r>
            <a:r>
              <a:rPr spc="-114" dirty="0"/>
              <a:t> </a:t>
            </a:r>
            <a:r>
              <a:rPr spc="-35" dirty="0"/>
              <a:t>Method</a:t>
            </a:r>
            <a:r>
              <a:rPr spc="-140" dirty="0"/>
              <a:t> </a:t>
            </a:r>
            <a:r>
              <a:rPr spc="-35" dirty="0"/>
              <a:t>Overriding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" y="14934"/>
            <a:ext cx="10235565" cy="834844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pc="-45" dirty="0"/>
              <a:t>Example</a:t>
            </a:r>
            <a:r>
              <a:rPr spc="-105" dirty="0"/>
              <a:t> </a:t>
            </a:r>
            <a:r>
              <a:rPr spc="-20" dirty="0"/>
              <a:t>1:</a:t>
            </a:r>
            <a:r>
              <a:rPr spc="-50" dirty="0"/>
              <a:t> </a:t>
            </a:r>
            <a:r>
              <a:rPr spc="-45" dirty="0"/>
              <a:t>Polymorphism</a:t>
            </a:r>
            <a:r>
              <a:rPr spc="-120" dirty="0"/>
              <a:t> </a:t>
            </a:r>
            <a:r>
              <a:rPr spc="-10" dirty="0"/>
              <a:t>in</a:t>
            </a:r>
            <a:r>
              <a:rPr spc="-85" dirty="0"/>
              <a:t> </a:t>
            </a:r>
            <a:r>
              <a:rPr spc="-30"/>
              <a:t>addition</a:t>
            </a:r>
            <a:r>
              <a:rPr spc="-105"/>
              <a:t> </a:t>
            </a:r>
            <a:r>
              <a:rPr spc="-55"/>
              <a:t>operator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2128520" y="1326337"/>
            <a:ext cx="8488045" cy="301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num1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 marR="570674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num2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print(num1+num2)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Hence,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above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outputs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dirty="0">
                <a:latin typeface="Arial MT"/>
                <a:cs typeface="Arial MT"/>
              </a:rPr>
              <a:t>str1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"Python"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40"/>
              </a:lnSpc>
            </a:pPr>
            <a:r>
              <a:rPr sz="2800" spc="-5" dirty="0">
                <a:latin typeface="Arial MT"/>
                <a:cs typeface="Arial MT"/>
              </a:rPr>
              <a:t>str2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"Programming"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print(str1+"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"+str2)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40"/>
              </a:lnSpc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Hence,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above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outputs</a:t>
            </a:r>
            <a:r>
              <a:rPr sz="28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Python</a:t>
            </a:r>
            <a:r>
              <a:rPr sz="2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Programming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3" y="125933"/>
            <a:ext cx="8446135" cy="132151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 marR="30480">
              <a:lnSpc>
                <a:spcPts val="4750"/>
              </a:lnSpc>
              <a:spcBef>
                <a:spcPts val="705"/>
              </a:spcBef>
            </a:pPr>
            <a:r>
              <a:rPr spc="-30" dirty="0"/>
              <a:t>Function </a:t>
            </a:r>
            <a:r>
              <a:rPr spc="-45" dirty="0"/>
              <a:t>Polymorphism </a:t>
            </a:r>
            <a:r>
              <a:rPr spc="-10" dirty="0"/>
              <a:t>in </a:t>
            </a:r>
            <a:r>
              <a:rPr spc="-35" dirty="0"/>
              <a:t>Python </a:t>
            </a:r>
            <a:r>
              <a:rPr spc="-30" dirty="0"/>
              <a:t> E</a:t>
            </a:r>
            <a:r>
              <a:rPr spc="-105" dirty="0"/>
              <a:t>x</a:t>
            </a:r>
            <a:r>
              <a:rPr spc="-35" dirty="0"/>
              <a:t>a</a:t>
            </a:r>
            <a:r>
              <a:rPr spc="-65" dirty="0"/>
              <a:t>m</a:t>
            </a:r>
            <a:r>
              <a:rPr spc="-45" dirty="0"/>
              <a:t>p</a:t>
            </a:r>
            <a:r>
              <a:rPr spc="-30" dirty="0"/>
              <a:t>l</a:t>
            </a:r>
            <a:r>
              <a:rPr dirty="0"/>
              <a:t>e</a:t>
            </a:r>
            <a:r>
              <a:rPr spc="-100" dirty="0"/>
              <a:t> </a:t>
            </a:r>
            <a:r>
              <a:rPr spc="-35" dirty="0"/>
              <a:t>2</a:t>
            </a:r>
            <a:r>
              <a:t>:</a:t>
            </a:r>
            <a:r>
              <a:rPr spc="-50"/>
              <a:t> </a:t>
            </a:r>
            <a:r>
              <a:rPr spc="-125"/>
              <a:t>P</a:t>
            </a:r>
            <a:r>
              <a:rPr spc="-30"/>
              <a:t>ol</a:t>
            </a:r>
            <a:r>
              <a:rPr spc="-35"/>
              <a:t>y</a:t>
            </a:r>
            <a:r>
              <a:rPr spc="-75"/>
              <a:t>m</a:t>
            </a:r>
            <a:r>
              <a:rPr spc="-45"/>
              <a:t>o</a:t>
            </a:r>
            <a:r>
              <a:rPr spc="-30"/>
              <a:t>r</a:t>
            </a:r>
            <a:r>
              <a:rPr spc="-60"/>
              <a:t>ph</a:t>
            </a:r>
            <a:r>
              <a:rPr spc="-15"/>
              <a:t>i</a:t>
            </a:r>
            <a:r>
              <a:rPr spc="-409"/>
              <a:t>c</a:t>
            </a:r>
            <a:r>
              <a:rPr lang="en-US" sz="2700" spc="-7" baseline="41666" dirty="0">
                <a:latin typeface="Calibri"/>
                <a:cs typeface="Calibri"/>
              </a:rPr>
              <a:t> </a:t>
            </a:r>
            <a:r>
              <a:rPr sz="2700" spc="89" baseline="41666">
                <a:latin typeface="Calibri"/>
                <a:cs typeface="Calibri"/>
              </a:rPr>
              <a:t> </a:t>
            </a:r>
            <a:r>
              <a:rPr lang="en-US" sz="4400" dirty="0" err="1"/>
              <a:t>len</a:t>
            </a:r>
            <a:r>
              <a:rPr lang="en-US" sz="4400" dirty="0"/>
              <a:t> f</a:t>
            </a:r>
            <a:r>
              <a:rPr sz="4400" spc="-55"/>
              <a:t>u</a:t>
            </a:r>
            <a:r>
              <a:rPr sz="4400" spc="-45"/>
              <a:t>n</a:t>
            </a:r>
            <a:r>
              <a:rPr sz="4400" spc="-40"/>
              <a:t>c</a:t>
            </a:r>
            <a:r>
              <a:rPr sz="4400" spc="-25"/>
              <a:t>t</a:t>
            </a:r>
            <a:r>
              <a:rPr sz="4400" spc="-30"/>
              <a:t>i</a:t>
            </a:r>
            <a:r>
              <a:rPr sz="4400" spc="-55"/>
              <a:t>o</a:t>
            </a:r>
            <a:r>
              <a:rPr sz="4400"/>
              <a:t>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8452" y="3226540"/>
            <a:ext cx="3190996" cy="24897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188" y="1433829"/>
            <a:ext cx="10805160" cy="3776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  <a:tab pos="1202690" algn="l"/>
                <a:tab pos="1798955" algn="l"/>
                <a:tab pos="2715260" algn="l"/>
                <a:tab pos="4193540" algn="l"/>
                <a:tab pos="4594225" algn="l"/>
                <a:tab pos="5752465" algn="l"/>
                <a:tab pos="6741795" algn="l"/>
                <a:tab pos="7338059" algn="l"/>
                <a:tab pos="9086215" algn="l"/>
                <a:tab pos="9520555" algn="l"/>
                <a:tab pos="1014857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som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f</a:t>
            </a:r>
            <a:r>
              <a:rPr sz="2800" spc="-10" dirty="0">
                <a:latin typeface="Calibri"/>
                <a:cs typeface="Calibri"/>
              </a:rPr>
              <a:t>un</a:t>
            </a:r>
            <a:r>
              <a:rPr sz="2800" spc="1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tions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1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yth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whi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mp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tible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h  multiple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len()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12700" marR="5669915">
              <a:lnSpc>
                <a:spcPct val="119700"/>
              </a:lnSpc>
              <a:spcBef>
                <a:spcPts val="15"/>
              </a:spcBef>
            </a:pPr>
            <a:r>
              <a:rPr sz="2800" spc="-5" dirty="0">
                <a:latin typeface="Arial MT"/>
                <a:cs typeface="Arial MT"/>
              </a:rPr>
              <a:t>print(len("Programiz"))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print(len(["Python",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"Java",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"C"]))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print(len({"Name":</a:t>
            </a:r>
            <a:r>
              <a:rPr sz="2800" spc="5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"John",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"Address":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"Nepal"}))</a:t>
            </a:r>
            <a:endParaRPr sz="28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Hence,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above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outputs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12350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" y="798576"/>
            <a:ext cx="8078724" cy="53888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9571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Example</a:t>
            </a:r>
            <a:r>
              <a:rPr spc="-110" dirty="0"/>
              <a:t> </a:t>
            </a:r>
            <a:r>
              <a:rPr spc="-20" dirty="0"/>
              <a:t>3:</a:t>
            </a:r>
            <a:r>
              <a:rPr spc="-50" dirty="0"/>
              <a:t> </a:t>
            </a:r>
            <a:r>
              <a:rPr spc="-45" dirty="0"/>
              <a:t>Polymorphism</a:t>
            </a:r>
            <a:r>
              <a:rPr spc="-125" dirty="0"/>
              <a:t> </a:t>
            </a:r>
            <a:r>
              <a:rPr spc="-10" dirty="0"/>
              <a:t>in</a:t>
            </a:r>
            <a:r>
              <a:rPr spc="-85" dirty="0"/>
              <a:t> </a:t>
            </a:r>
            <a:r>
              <a:rPr spc="-25" dirty="0"/>
              <a:t>Class</a:t>
            </a:r>
            <a:r>
              <a:rPr spc="-95" dirty="0"/>
              <a:t> </a:t>
            </a:r>
            <a:r>
              <a:rPr spc="-40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7231" y="2120264"/>
            <a:ext cx="3094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449705" algn="l"/>
                <a:tab pos="2223770" algn="l"/>
                <a:tab pos="2776855" algn="l"/>
              </a:tabLst>
            </a:pP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	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ce	th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-20" dirty="0">
                <a:latin typeface="Calibri"/>
                <a:cs typeface="Calibri"/>
              </a:rPr>
              <a:t>we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30131" y="2425064"/>
            <a:ext cx="27539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816610" algn="l"/>
                <a:tab pos="1494790" algn="l"/>
                <a:tab pos="2606040" algn="l"/>
              </a:tabLst>
            </a:pP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	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	a</a:t>
            </a:r>
            <a:endParaRPr sz="20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0131" y="2729864"/>
            <a:ext cx="22663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155700" algn="l"/>
                <a:tab pos="1189355" algn="l"/>
              </a:tabLst>
            </a:pP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		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cla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  </a:t>
            </a:r>
            <a:r>
              <a:rPr sz="2000" spc="-15" dirty="0">
                <a:latin typeface="Calibri"/>
                <a:cs typeface="Calibri"/>
              </a:rPr>
              <a:t>linked	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42066" y="3034664"/>
            <a:ext cx="741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clas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30131" y="3339160"/>
            <a:ext cx="20599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together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any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7231" y="3644646"/>
            <a:ext cx="1820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814069" algn="l"/>
                <a:tab pos="1327785" algn="l"/>
              </a:tabLst>
            </a:pP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	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35157" y="3644646"/>
            <a:ext cx="114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7870" algn="l"/>
              </a:tabLst>
            </a:pPr>
            <a:r>
              <a:rPr sz="2000" dirty="0">
                <a:latin typeface="Calibri"/>
                <a:cs typeface="Calibri"/>
              </a:rPr>
              <a:t>these	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30131" y="3949446"/>
            <a:ext cx="275463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tuple and </a:t>
            </a:r>
            <a:r>
              <a:rPr sz="2000" spc="-15" dirty="0">
                <a:latin typeface="Calibri"/>
                <a:cs typeface="Calibri"/>
              </a:rPr>
              <a:t>iterate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 using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common </a:t>
            </a:r>
            <a:r>
              <a:rPr sz="2000" dirty="0">
                <a:latin typeface="Calibri"/>
                <a:cs typeface="Calibri"/>
              </a:rPr>
              <a:t>animal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variable. It is possible </a:t>
            </a:r>
            <a:r>
              <a:rPr sz="2000" dirty="0">
                <a:latin typeface="Calibri"/>
                <a:cs typeface="Calibri"/>
              </a:rPr>
              <a:t>due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polymorphism.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4305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8958" y="957833"/>
            <a:ext cx="5899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36" y="893063"/>
            <a:ext cx="5682996" cy="52501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313" y="0"/>
            <a:ext cx="6764020" cy="128397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pc="-45" dirty="0"/>
              <a:t>Example</a:t>
            </a:r>
            <a:r>
              <a:rPr spc="-114" dirty="0"/>
              <a:t> </a:t>
            </a:r>
            <a:r>
              <a:rPr spc="-20" dirty="0"/>
              <a:t>4:</a:t>
            </a:r>
            <a:r>
              <a:rPr spc="-55" dirty="0"/>
              <a:t> </a:t>
            </a:r>
            <a:r>
              <a:rPr spc="-35" dirty="0"/>
              <a:t>Method</a:t>
            </a:r>
            <a:r>
              <a:rPr spc="-125" dirty="0"/>
              <a:t> </a:t>
            </a:r>
            <a:r>
              <a:rPr spc="-40" dirty="0"/>
              <a:t>Overriding</a:t>
            </a:r>
          </a:p>
          <a:p>
            <a:pPr marR="869315" algn="r">
              <a:lnSpc>
                <a:spcPct val="100000"/>
              </a:lnSpc>
              <a:spcBef>
                <a:spcPts val="715"/>
              </a:spcBef>
            </a:pP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6564" y="821436"/>
            <a:ext cx="5870447" cy="532180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466" y="919734"/>
            <a:ext cx="6601459" cy="493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28600" algn="just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304800" algn="l"/>
              </a:tabLst>
            </a:pPr>
            <a:r>
              <a:rPr sz="2800" spc="-15" dirty="0">
                <a:latin typeface="Calibri"/>
                <a:cs typeface="Calibri"/>
              </a:rPr>
              <a:t>Here,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>
                <a:latin typeface="Calibri"/>
                <a:cs typeface="Calibri"/>
              </a:rPr>
              <a:t>the</a:t>
            </a:r>
            <a:r>
              <a:rPr sz="2800" spc="30">
                <a:latin typeface="Calibri"/>
                <a:cs typeface="Calibri"/>
              </a:rPr>
              <a:t> </a:t>
            </a:r>
            <a:r>
              <a:rPr sz="2800" spc="-345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304800" marR="69850" algn="just">
              <a:lnSpc>
                <a:spcPct val="90000"/>
              </a:lnSpc>
              <a:spcBef>
                <a:spcPts val="16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</a:t>
            </a:r>
            <a:r>
              <a:rPr sz="2800" u="heavy" spc="2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</a:t>
            </a:r>
            <a:r>
              <a:rPr sz="2800" u="heavy" spc="12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(),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not been </a:t>
            </a:r>
            <a:r>
              <a:rPr sz="2800" spc="-10" dirty="0">
                <a:latin typeface="Calibri"/>
                <a:cs typeface="Calibri"/>
              </a:rPr>
              <a:t>overridden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304800" marR="69215" indent="-228600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304800" algn="l"/>
              </a:tabLst>
            </a:pPr>
            <a:r>
              <a:rPr sz="2800" spc="-5" dirty="0">
                <a:latin typeface="Calibri"/>
                <a:cs typeface="Calibri"/>
              </a:rPr>
              <a:t>Due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polymorphism,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Python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recognizes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fact()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sz="2800" spc="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(Square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class)</a:t>
            </a:r>
            <a:r>
              <a:rPr sz="2800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overridden.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304800" marR="69850" indent="-228600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304800" algn="l"/>
              </a:tabLst>
            </a:pP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spc="-5" dirty="0">
                <a:latin typeface="Calibri"/>
                <a:cs typeface="Calibri"/>
              </a:rPr>
              <a:t>hand, 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fact()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b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isn't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overridden,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Parent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Shape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341" y="1356958"/>
            <a:ext cx="4698307" cy="43987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6764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Example</a:t>
            </a:r>
            <a:r>
              <a:rPr spc="-114" dirty="0"/>
              <a:t> </a:t>
            </a:r>
            <a:r>
              <a:rPr spc="-20" dirty="0"/>
              <a:t>4:</a:t>
            </a:r>
            <a:r>
              <a:rPr spc="-55" dirty="0"/>
              <a:t> </a:t>
            </a:r>
            <a:r>
              <a:rPr spc="-35" dirty="0"/>
              <a:t>Method</a:t>
            </a:r>
            <a:r>
              <a:rPr spc="-125" dirty="0"/>
              <a:t> </a:t>
            </a:r>
            <a:r>
              <a:rPr spc="-40" dirty="0"/>
              <a:t>Overriding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729085" cy="471795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  <a:tab pos="1248410" algn="l"/>
                <a:tab pos="1562100" algn="l"/>
                <a:tab pos="2792095" algn="l"/>
                <a:tab pos="3615054" algn="l"/>
                <a:tab pos="4853305" algn="l"/>
                <a:tab pos="6179185" algn="l"/>
                <a:tab pos="7017384" algn="l"/>
                <a:tab pos="7927340" algn="l"/>
                <a:tab pos="8730615" algn="l"/>
                <a:tab pos="9425940" algn="l"/>
                <a:tab pos="10239375" algn="l"/>
                <a:tab pos="11150600" algn="l"/>
                <a:tab pos="11493500" algn="l"/>
              </a:tabLst>
            </a:pPr>
            <a:r>
              <a:rPr sz="2800" spc="-5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deri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inherits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tu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mo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bas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clas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is 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multiple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inheritance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8890" indent="-228600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Base1:</a:t>
            </a:r>
            <a:endParaRPr sz="2400">
              <a:latin typeface="Calibri"/>
              <a:cs typeface="Calibri"/>
            </a:endParaRPr>
          </a:p>
          <a:p>
            <a:pPr marL="12700" marR="8805545" indent="914400">
              <a:lnSpc>
                <a:spcPts val="3890"/>
              </a:lnSpc>
              <a:spcBef>
                <a:spcPts val="284"/>
              </a:spcBef>
            </a:pP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Base2: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</a:pP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927100" marR="7477759" indent="-914400">
              <a:lnSpc>
                <a:spcPts val="3890"/>
              </a:lnSpc>
              <a:spcBef>
                <a:spcPts val="85"/>
              </a:spcBef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MultiDerived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(Base1,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Base2):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4508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Multiple</a:t>
            </a:r>
            <a:r>
              <a:rPr spc="-150" dirty="0"/>
              <a:t> </a:t>
            </a:r>
            <a:r>
              <a:rPr spc="-40" dirty="0"/>
              <a:t>Inheritance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300" y="2636520"/>
            <a:ext cx="3874007" cy="342290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2313" y="125933"/>
            <a:ext cx="4508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Multiple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40" dirty="0">
                <a:latin typeface="Calibri Light"/>
                <a:cs typeface="Calibri Light"/>
              </a:rPr>
              <a:t>Inheritance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838200"/>
            <a:ext cx="7516495" cy="5082540"/>
            <a:chOff x="917447" y="999744"/>
            <a:chExt cx="7516495" cy="50825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447" y="999744"/>
              <a:ext cx="5119116" cy="2133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447" y="3061716"/>
              <a:ext cx="7516368" cy="3020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730355" cy="441838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The</a:t>
            </a:r>
            <a:r>
              <a:rPr sz="2800" spc="14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deriving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already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derived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inheritance.</a:t>
            </a:r>
            <a:endParaRPr sz="2800">
              <a:latin typeface="Calibri"/>
              <a:cs typeface="Calibri"/>
            </a:endParaRPr>
          </a:p>
          <a:p>
            <a:pPr marL="12700" marR="3769995">
              <a:lnSpc>
                <a:spcPts val="4020"/>
              </a:lnSpc>
              <a:spcBef>
                <a:spcPts val="2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syntax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multi-level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inheritance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-5" dirty="0">
                <a:latin typeface="Calibri"/>
                <a:cs typeface="Calibri"/>
              </a:rPr>
              <a:t> as,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Base: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15"/>
              </a:spcBef>
            </a:pPr>
            <a:r>
              <a:rPr sz="2800" spc="-10" dirty="0">
                <a:latin typeface="Calibri"/>
                <a:cs typeface="Calibri"/>
              </a:rPr>
              <a:t>pass</a:t>
            </a:r>
            <a:endParaRPr sz="2800">
              <a:latin typeface="Calibri"/>
              <a:cs typeface="Calibri"/>
            </a:endParaRPr>
          </a:p>
          <a:p>
            <a:pPr marL="927100" marR="8657590" indent="-914400">
              <a:lnSpc>
                <a:spcPct val="119700"/>
              </a:lnSpc>
              <a:spcBef>
                <a:spcPts val="10"/>
              </a:spcBef>
            </a:pP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Derived1(Base):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</a:t>
            </a:r>
            <a:endParaRPr sz="2800">
              <a:latin typeface="Calibri"/>
              <a:cs typeface="Calibri"/>
            </a:endParaRPr>
          </a:p>
          <a:p>
            <a:pPr marL="927100" marR="8039100" indent="-914400">
              <a:lnSpc>
                <a:spcPts val="4029"/>
              </a:lnSpc>
              <a:spcBef>
                <a:spcPts val="90"/>
              </a:spcBef>
            </a:pPr>
            <a:r>
              <a:rPr sz="2800" spc="-5" dirty="0">
                <a:latin typeface="Calibri"/>
                <a:cs typeface="Calibri"/>
              </a:rPr>
              <a:t>class </a:t>
            </a:r>
            <a:r>
              <a:rPr sz="2800" spc="-10" dirty="0">
                <a:latin typeface="Calibri"/>
                <a:cs typeface="Calibri"/>
              </a:rPr>
              <a:t>Derived2(Derived1):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5126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Multi-Level</a:t>
            </a:r>
            <a:r>
              <a:rPr spc="-100" dirty="0"/>
              <a:t> </a:t>
            </a:r>
            <a:r>
              <a:rPr spc="-40" dirty="0"/>
              <a:t>Inheritance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4564" y="1740407"/>
            <a:ext cx="1728216" cy="431901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12350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5126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Multi-Level</a:t>
            </a:r>
            <a:r>
              <a:rPr spc="-100" dirty="0"/>
              <a:t> </a:t>
            </a:r>
            <a:r>
              <a:rPr spc="-40" dirty="0"/>
              <a:t>Inheritance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632" y="976883"/>
            <a:ext cx="807720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732895" cy="23993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>
                <a:latin typeface="Calibri"/>
                <a:cs typeface="Calibri"/>
              </a:rPr>
              <a:t>The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logical entity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  <a:tab pos="615950" algn="l"/>
                <a:tab pos="1466215" algn="l"/>
                <a:tab pos="2141855" algn="l"/>
                <a:tab pos="2891155" algn="l"/>
                <a:tab pos="3424554" algn="l"/>
                <a:tab pos="4695825" algn="l"/>
                <a:tab pos="5174615" algn="l"/>
                <a:tab pos="5514340" algn="l"/>
                <a:tab pos="7011670" algn="l"/>
                <a:tab pos="7878445" algn="l"/>
                <a:tab pos="8910320" algn="l"/>
                <a:tab pos="9610090" algn="l"/>
                <a:tab pos="10285095" algn="l"/>
                <a:tab pos="1136142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fine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ue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ri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an  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doesn't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consume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5" dirty="0"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3552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What</a:t>
            </a:r>
            <a:r>
              <a:rPr spc="-105" dirty="0"/>
              <a:t> </a:t>
            </a:r>
            <a:r>
              <a:rPr spc="-10" dirty="0"/>
              <a:t>is</a:t>
            </a:r>
            <a:r>
              <a:rPr spc="-8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spc="-25" dirty="0"/>
              <a:t>Class?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6232" y="2810255"/>
            <a:ext cx="6134100" cy="326897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1905000"/>
            <a:ext cx="6449568" cy="40949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2067" y="858714"/>
            <a:ext cx="11731625" cy="81176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  <a:tab pos="1562100" algn="l"/>
                <a:tab pos="1859280" algn="l"/>
                <a:tab pos="4411345" algn="l"/>
                <a:tab pos="7468870" algn="l"/>
                <a:tab pos="9198610" algn="l"/>
                <a:tab pos="10413365" algn="l"/>
              </a:tabLst>
            </a:pPr>
            <a:r>
              <a:rPr sz="2800" spc="-10">
                <a:latin typeface="Calibri"/>
                <a:cs typeface="Calibri"/>
              </a:rPr>
              <a:t>Deriving</a:t>
            </a:r>
            <a:r>
              <a:rPr sz="2800" spc="-1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	class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	derived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	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turn	</a:t>
            </a:r>
            <a:r>
              <a:rPr sz="2800" spc="-15" dirty="0">
                <a:latin typeface="Calibri"/>
                <a:cs typeface="Calibri"/>
              </a:rPr>
              <a:t>derived	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multi-path</a:t>
            </a:r>
            <a:r>
              <a:rPr sz="2800" i="1" spc="3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inheritance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5003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Multi-path</a:t>
            </a:r>
            <a:r>
              <a:rPr spc="-150" dirty="0"/>
              <a:t> </a:t>
            </a:r>
            <a:r>
              <a:rPr spc="-40" dirty="0"/>
              <a:t>Inheritance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688" y="2480396"/>
            <a:ext cx="3711261" cy="311828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68" y="1306090"/>
            <a:ext cx="9824711" cy="49115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13" y="125933"/>
            <a:ext cx="4659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latin typeface="Calibri Light"/>
                <a:cs typeface="Calibri Light"/>
              </a:rPr>
              <a:t>CASE</a:t>
            </a:r>
            <a:r>
              <a:rPr sz="4400" spc="-125" dirty="0">
                <a:latin typeface="Calibri Light"/>
                <a:cs typeface="Calibri Light"/>
              </a:rPr>
              <a:t> </a:t>
            </a:r>
            <a:r>
              <a:rPr sz="4400" spc="-105" dirty="0">
                <a:latin typeface="Calibri Light"/>
                <a:cs typeface="Calibri Light"/>
              </a:rPr>
              <a:t>STUDY: </a:t>
            </a:r>
            <a:r>
              <a:rPr sz="4400" spc="-15" dirty="0">
                <a:latin typeface="Calibri Light"/>
                <a:cs typeface="Calibri Light"/>
              </a:rPr>
              <a:t>An</a:t>
            </a:r>
            <a:r>
              <a:rPr sz="4400" spc="-114" dirty="0">
                <a:latin typeface="Calibri Light"/>
                <a:cs typeface="Calibri Light"/>
              </a:rPr>
              <a:t> </a:t>
            </a:r>
            <a:r>
              <a:rPr sz="4400" spc="-135" dirty="0">
                <a:latin typeface="Calibri Light"/>
                <a:cs typeface="Calibri Light"/>
              </a:rPr>
              <a:t>ATM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3502" y="957833"/>
            <a:ext cx="12350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9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.K.</a:t>
            </a:r>
            <a:r>
              <a:rPr sz="1800" dirty="0">
                <a:latin typeface="Calibri"/>
                <a:cs typeface="Calibri"/>
              </a:rPr>
              <a:t>San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" y="696543"/>
            <a:ext cx="10779456" cy="523791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12837" y="1662176"/>
          <a:ext cx="10243820" cy="4341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7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Object-oriented</a:t>
                      </a:r>
                      <a:r>
                        <a:rPr sz="1800" b="1" spc="-1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Programming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Programming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667">
                <a:tc>
                  <a:txBody>
                    <a:bodyPr/>
                    <a:lstStyle/>
                    <a:p>
                      <a:pPr marL="76200" marR="1416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Object-oriented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problem-solving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approach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computation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done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 objects.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14732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instructions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computation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step.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makes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easier.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programming,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not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easy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maintain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when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becomes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lengthy.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668">
                <a:tc>
                  <a:txBody>
                    <a:bodyPr/>
                    <a:lstStyle/>
                    <a:p>
                      <a:pPr marL="76200" marR="67564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simulates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real-world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entity.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real-world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problems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easily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solved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oops.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300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doesn't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simulate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world.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step-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by-step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instructions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divided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called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functions.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667">
                <a:tc>
                  <a:txBody>
                    <a:bodyPr/>
                    <a:lstStyle/>
                    <a:p>
                      <a:pPr marL="76200" marR="1022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hiding.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secure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than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languages.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anywhere.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15367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language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doesn't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way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binding,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less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secure.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221">
                <a:tc>
                  <a:txBody>
                    <a:bodyPr/>
                    <a:lstStyle/>
                    <a:p>
                      <a:pPr marL="76200" marR="2216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object-oriented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languages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C++,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Java,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.Net,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Python,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C#,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etc.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5346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procedural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languages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are: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Fortran,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Pascal,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etc.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6617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00AF50"/>
                </a:solidFill>
              </a:rPr>
              <a:t>Object-oriented</a:t>
            </a:r>
            <a:r>
              <a:rPr spc="-135" dirty="0">
                <a:solidFill>
                  <a:srgbClr val="00AF50"/>
                </a:solidFill>
              </a:rPr>
              <a:t> </a:t>
            </a:r>
            <a:r>
              <a:rPr spc="-60" dirty="0">
                <a:solidFill>
                  <a:srgbClr val="00AF50"/>
                </a:solidFill>
              </a:rPr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5402" y="730122"/>
            <a:ext cx="6369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US" sz="4400" spc="-40" dirty="0">
                <a:solidFill>
                  <a:srgbClr val="FF0000"/>
                </a:solidFill>
                <a:latin typeface="Calibri Light"/>
                <a:cs typeface="Calibri Light"/>
              </a:rPr>
              <a:t>Vs Pro</a:t>
            </a:r>
            <a:r>
              <a:rPr sz="4400" spc="-40">
                <a:solidFill>
                  <a:srgbClr val="FF0000"/>
                </a:solidFill>
                <a:latin typeface="Calibri Light"/>
                <a:cs typeface="Calibri Light"/>
              </a:rPr>
              <a:t>c</a:t>
            </a:r>
            <a:r>
              <a:rPr sz="4400" spc="-45">
                <a:solidFill>
                  <a:srgbClr val="FF0000"/>
                </a:solidFill>
                <a:latin typeface="Calibri Light"/>
                <a:cs typeface="Calibri Light"/>
              </a:rPr>
              <a:t>edu</a:t>
            </a:r>
            <a:r>
              <a:rPr sz="4400" spc="-13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4400" spc="-35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440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4400" spc="-7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spc="-80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4400" spc="-10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4400" spc="-45" dirty="0">
                <a:solidFill>
                  <a:srgbClr val="FF0000"/>
                </a:solidFill>
                <a:latin typeface="Calibri Light"/>
                <a:cs typeface="Calibri Light"/>
              </a:rPr>
              <a:t>o</a:t>
            </a:r>
            <a:r>
              <a:rPr sz="4400" spc="-50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4400" spc="-114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4400" spc="-50" dirty="0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4400" spc="-65" dirty="0">
                <a:solidFill>
                  <a:srgbClr val="FF0000"/>
                </a:solidFill>
                <a:latin typeface="Calibri Light"/>
                <a:cs typeface="Calibri Light"/>
              </a:rPr>
              <a:t>mm</a:t>
            </a:r>
            <a:r>
              <a:rPr sz="4400" spc="-3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4400" spc="-60" dirty="0">
                <a:solidFill>
                  <a:srgbClr val="FF0000"/>
                </a:solidFill>
                <a:latin typeface="Calibri Light"/>
                <a:cs typeface="Calibri Light"/>
              </a:rPr>
              <a:t>n</a:t>
            </a:r>
            <a:r>
              <a:rPr sz="4400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611" y="2096496"/>
            <a:ext cx="3847991" cy="14079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9340" y="3113475"/>
            <a:ext cx="2071611" cy="2627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067" y="858714"/>
            <a:ext cx="11342370" cy="340477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endParaRPr lang="en-US" sz="2800" spc="-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An</a:t>
            </a:r>
            <a:r>
              <a:rPr sz="2800" spc="1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behavior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logical.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Example: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color,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breed,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well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behaviors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wagging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tail,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barking,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eating,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313" y="125933"/>
            <a:ext cx="4206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What</a:t>
            </a:r>
            <a:r>
              <a:rPr spc="-105" dirty="0"/>
              <a:t> </a:t>
            </a:r>
            <a:r>
              <a:rPr spc="-5" dirty="0"/>
              <a:t>Is</a:t>
            </a:r>
            <a:r>
              <a:rPr spc="-90" dirty="0"/>
              <a:t> </a:t>
            </a:r>
            <a:r>
              <a:rPr spc="-15" dirty="0"/>
              <a:t>an</a:t>
            </a:r>
            <a:r>
              <a:rPr spc="-100" dirty="0"/>
              <a:t> </a:t>
            </a:r>
            <a:r>
              <a:rPr spc="-30" dirty="0"/>
              <a:t>Object?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5335" y="0"/>
            <a:ext cx="3026664" cy="3057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380" y="121665"/>
            <a:ext cx="33261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Classes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66" y="877061"/>
            <a:ext cx="1176591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Classes and objects </a:t>
            </a:r>
            <a:r>
              <a:rPr sz="1800" b="1" spc="-15" dirty="0">
                <a:latin typeface="Calibri"/>
                <a:cs typeface="Calibri"/>
              </a:rPr>
              <a:t>are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5" dirty="0">
                <a:latin typeface="Calibri"/>
                <a:cs typeface="Calibri"/>
              </a:rPr>
              <a:t>two </a:t>
            </a:r>
            <a:r>
              <a:rPr sz="1800" b="1" spc="-10" dirty="0">
                <a:latin typeface="Calibri"/>
                <a:cs typeface="Calibri"/>
              </a:rPr>
              <a:t>main aspects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object </a:t>
            </a:r>
            <a:r>
              <a:rPr sz="1800" b="1" spc="-15" dirty="0">
                <a:latin typeface="Calibri"/>
                <a:cs typeface="Calibri"/>
              </a:rPr>
              <a:t>oriented programming. </a:t>
            </a:r>
            <a:r>
              <a:rPr sz="1800" b="1" spc="-10" dirty="0">
                <a:latin typeface="Calibri"/>
                <a:cs typeface="Calibri"/>
              </a:rPr>
              <a:t>In fact,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class </a:t>
            </a:r>
            <a:r>
              <a:rPr sz="1800" b="1" spc="-10" dirty="0">
                <a:latin typeface="Calibri"/>
                <a:cs typeface="Calibri"/>
              </a:rPr>
              <a:t>is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basic building </a:t>
            </a:r>
            <a:r>
              <a:rPr sz="1800" b="1" spc="-5" dirty="0">
                <a:latin typeface="Calibri"/>
                <a:cs typeface="Calibri"/>
              </a:rPr>
              <a:t>block </a:t>
            </a:r>
            <a:r>
              <a:rPr sz="1800" b="1" spc="-15" dirty="0">
                <a:latin typeface="Calibri"/>
                <a:cs typeface="Calibri"/>
              </a:rPr>
              <a:t>in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Python.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class</a:t>
            </a:r>
            <a:r>
              <a:rPr sz="1800" b="1" spc="18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creates</a:t>
            </a:r>
            <a:r>
              <a:rPr sz="1800" b="1" spc="1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new</a:t>
            </a:r>
            <a:r>
              <a:rPr sz="1800" b="1" spc="1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type</a:t>
            </a:r>
            <a:r>
              <a:rPr sz="1800" b="1" spc="1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1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object</a:t>
            </a:r>
            <a:r>
              <a:rPr sz="1800" b="1" spc="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1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</a:t>
            </a:r>
            <a:r>
              <a:rPr sz="1800" b="1" spc="1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instance</a:t>
            </a:r>
            <a:r>
              <a:rPr sz="1800" b="1" spc="1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(or</a:t>
            </a:r>
            <a:r>
              <a:rPr sz="1800" b="1" spc="1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variable)</a:t>
            </a:r>
            <a:r>
              <a:rPr sz="1800" b="1" spc="1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1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class.</a:t>
            </a:r>
            <a:r>
              <a:rPr sz="1800" b="1" spc="1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Classes</a:t>
            </a:r>
            <a:r>
              <a:rPr sz="1800" b="1" spc="1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provides</a:t>
            </a:r>
            <a:r>
              <a:rPr sz="1800" b="1" spc="1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blueprint</a:t>
            </a:r>
            <a:r>
              <a:rPr sz="1800" b="1" spc="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1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template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objects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10" dirty="0">
                <a:latin typeface="Calibri"/>
                <a:cs typeface="Calibri"/>
              </a:rPr>
              <a:t>fact, </a:t>
            </a:r>
            <a:r>
              <a:rPr sz="1800" b="1" i="1" dirty="0">
                <a:latin typeface="Calibri"/>
                <a:cs typeface="Calibri"/>
              </a:rPr>
              <a:t>in Python, everything is </a:t>
            </a:r>
            <a:r>
              <a:rPr sz="1800" b="1" i="1" spc="-5" dirty="0">
                <a:latin typeface="Calibri"/>
                <a:cs typeface="Calibri"/>
              </a:rPr>
              <a:t>an object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or an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instance </a:t>
            </a:r>
            <a:r>
              <a:rPr sz="1800" b="1" i="1" spc="5" dirty="0">
                <a:latin typeface="Calibri"/>
                <a:cs typeface="Calibri"/>
              </a:rPr>
              <a:t>of </a:t>
            </a:r>
            <a:r>
              <a:rPr sz="1800" b="1" i="1" spc="-5" dirty="0">
                <a:latin typeface="Calibri"/>
                <a:cs typeface="Calibri"/>
              </a:rPr>
              <a:t>some class. 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spc="-15" dirty="0">
                <a:latin typeface="Calibri"/>
                <a:cs typeface="Calibri"/>
              </a:rPr>
              <a:t>example,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all </a:t>
            </a:r>
            <a:r>
              <a:rPr sz="1800" b="1" spc="-15" dirty="0">
                <a:latin typeface="Calibri"/>
                <a:cs typeface="Calibri"/>
              </a:rPr>
              <a:t>integer </a:t>
            </a:r>
            <a:r>
              <a:rPr sz="1800" b="1" spc="-5" dirty="0">
                <a:latin typeface="Calibri"/>
                <a:cs typeface="Calibri"/>
              </a:rPr>
              <a:t>variables that </a:t>
            </a:r>
            <a:r>
              <a:rPr sz="1800" b="1" spc="-15" dirty="0">
                <a:latin typeface="Calibri"/>
                <a:cs typeface="Calibri"/>
              </a:rPr>
              <a:t>we</a:t>
            </a:r>
            <a:r>
              <a:rPr sz="1800" b="1" spc="-10" dirty="0">
                <a:latin typeface="Calibri"/>
                <a:cs typeface="Calibri"/>
              </a:rPr>
              <a:t> define</a:t>
            </a:r>
            <a:r>
              <a:rPr sz="1800" b="1" spc="38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in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our </a:t>
            </a:r>
            <a:r>
              <a:rPr sz="1800" b="1" spc="-15" dirty="0">
                <a:latin typeface="Calibri"/>
                <a:cs typeface="Calibri"/>
              </a:rPr>
              <a:t>program</a:t>
            </a:r>
            <a:r>
              <a:rPr sz="1800" b="1" spc="-10" dirty="0">
                <a:latin typeface="Calibri"/>
                <a:cs typeface="Calibri"/>
              </a:rPr>
              <a:t> are</a:t>
            </a:r>
            <a:r>
              <a:rPr sz="1800" b="1" spc="-5" dirty="0">
                <a:latin typeface="Calibri"/>
                <a:cs typeface="Calibri"/>
              </a:rPr>
              <a:t> actually </a:t>
            </a:r>
            <a:r>
              <a:rPr sz="1800" b="1" spc="-15" dirty="0">
                <a:latin typeface="Calibri"/>
                <a:cs typeface="Calibri"/>
              </a:rPr>
              <a:t>instances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class </a:t>
            </a:r>
            <a:r>
              <a:rPr sz="1800" b="1" spc="-10" dirty="0">
                <a:latin typeface="Calibri"/>
                <a:cs typeface="Calibri"/>
              </a:rPr>
              <a:t>int. </a:t>
            </a:r>
            <a:r>
              <a:rPr sz="1800" b="1" spc="-15" dirty="0">
                <a:latin typeface="Calibri"/>
                <a:cs typeface="Calibri"/>
              </a:rPr>
              <a:t>Similarly,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all string </a:t>
            </a:r>
            <a:r>
              <a:rPr sz="1800" b="1" spc="-10" dirty="0">
                <a:latin typeface="Calibri"/>
                <a:cs typeface="Calibri"/>
              </a:rPr>
              <a:t>variables are objects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class </a:t>
            </a:r>
            <a:r>
              <a:rPr sz="1800" b="1" spc="-10" dirty="0">
                <a:latin typeface="Calibri"/>
                <a:cs typeface="Calibri"/>
              </a:rPr>
              <a:t>string. </a:t>
            </a:r>
            <a:r>
              <a:rPr sz="1800" b="1" spc="-15" dirty="0">
                <a:latin typeface="Calibri"/>
                <a:cs typeface="Calibri"/>
              </a:rPr>
              <a:t>Recall</a:t>
            </a:r>
            <a:r>
              <a:rPr sz="1800" b="1" spc="3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 </a:t>
            </a:r>
            <a:r>
              <a:rPr sz="1800" b="1" spc="-10" dirty="0">
                <a:latin typeface="Calibri"/>
                <a:cs typeface="Calibri"/>
              </a:rPr>
              <a:t>we </a:t>
            </a:r>
            <a:r>
              <a:rPr sz="1800" b="1" dirty="0">
                <a:latin typeface="Calibri"/>
                <a:cs typeface="Calibri"/>
              </a:rPr>
              <a:t>had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used string methods using the variable </a:t>
            </a:r>
            <a:r>
              <a:rPr sz="1800" b="1" spc="-5" dirty="0">
                <a:latin typeface="Calibri"/>
                <a:cs typeface="Calibri"/>
              </a:rPr>
              <a:t>name </a:t>
            </a:r>
            <a:r>
              <a:rPr sz="1800" b="1" spc="-15" dirty="0">
                <a:latin typeface="Calibri"/>
                <a:cs typeface="Calibri"/>
              </a:rPr>
              <a:t>followed </a:t>
            </a:r>
            <a:r>
              <a:rPr sz="1800" b="1" spc="-5" dirty="0">
                <a:latin typeface="Calibri"/>
                <a:cs typeface="Calibri"/>
              </a:rPr>
              <a:t>by </a:t>
            </a:r>
            <a:r>
              <a:rPr sz="1800" b="1" spc="-10" dirty="0">
                <a:latin typeface="Calibri"/>
                <a:cs typeface="Calibri"/>
              </a:rPr>
              <a:t>the dot </a:t>
            </a:r>
            <a:r>
              <a:rPr sz="1800" b="1" spc="-15" dirty="0">
                <a:latin typeface="Calibri"/>
                <a:cs typeface="Calibri"/>
              </a:rPr>
              <a:t>operator </a:t>
            </a:r>
            <a:r>
              <a:rPr sz="1800" b="1" spc="-10" dirty="0">
                <a:latin typeface="Calibri"/>
                <a:cs typeface="Calibri"/>
              </a:rPr>
              <a:t>and the method </a:t>
            </a:r>
            <a:r>
              <a:rPr sz="1800" b="1" spc="-5" dirty="0">
                <a:latin typeface="Calibri"/>
                <a:cs typeface="Calibri"/>
              </a:rPr>
              <a:t>name. </a:t>
            </a:r>
            <a:r>
              <a:rPr sz="1800" b="1" spc="-40" dirty="0">
                <a:latin typeface="Calibri"/>
                <a:cs typeface="Calibri"/>
              </a:rPr>
              <a:t>We </a:t>
            </a:r>
            <a:r>
              <a:rPr sz="1800" b="1" spc="-20" dirty="0">
                <a:latin typeface="Calibri"/>
                <a:cs typeface="Calibri"/>
              </a:rPr>
              <a:t>have </a:t>
            </a:r>
            <a:r>
              <a:rPr sz="1800" b="1" spc="-10" dirty="0">
                <a:latin typeface="Calibri"/>
                <a:cs typeface="Calibri"/>
              </a:rPr>
              <a:t>already </a:t>
            </a:r>
            <a:r>
              <a:rPr sz="1800" b="1" spc="-15" dirty="0">
                <a:latin typeface="Calibri"/>
                <a:cs typeface="Calibri"/>
              </a:rPr>
              <a:t>studied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find</a:t>
            </a:r>
            <a:r>
              <a:rPr sz="1800" b="1" dirty="0">
                <a:latin typeface="Calibri"/>
                <a:cs typeface="Calibri"/>
              </a:rPr>
              <a:t> out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type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any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object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type()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100" y="4273325"/>
            <a:ext cx="2400304" cy="1803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532" y="92456"/>
            <a:ext cx="2802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libri"/>
                <a:cs typeface="Calibri"/>
              </a:rPr>
              <a:t>Creating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916" y="894943"/>
            <a:ext cx="1161224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700" b="1" spc="-5" dirty="0">
                <a:latin typeface="Calibri"/>
                <a:cs typeface="Calibri"/>
              </a:rPr>
              <a:t>Once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class 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-5" dirty="0">
                <a:latin typeface="Calibri"/>
                <a:cs typeface="Calibri"/>
              </a:rPr>
              <a:t> defined,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next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job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-10" dirty="0">
                <a:latin typeface="Calibri"/>
                <a:cs typeface="Calibri"/>
              </a:rPr>
              <a:t> to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create</a:t>
            </a:r>
            <a:r>
              <a:rPr sz="1700" b="1" dirty="0">
                <a:latin typeface="Calibri"/>
                <a:cs typeface="Calibri"/>
              </a:rPr>
              <a:t> an </a:t>
            </a:r>
            <a:r>
              <a:rPr sz="1700" b="1" spc="-5" dirty="0">
                <a:latin typeface="Calibri"/>
                <a:cs typeface="Calibri"/>
              </a:rPr>
              <a:t>object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(or instance)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of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that</a:t>
            </a:r>
            <a:r>
              <a:rPr sz="1700" b="1" dirty="0">
                <a:latin typeface="Calibri"/>
                <a:cs typeface="Calibri"/>
              </a:rPr>
              <a:t> class.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object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can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then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access class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variables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and </a:t>
            </a:r>
            <a:r>
              <a:rPr sz="1700" b="1" spc="-36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class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methods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using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 dot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operator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(.).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 </a:t>
            </a:r>
            <a:r>
              <a:rPr sz="1700" b="1" spc="-15" dirty="0">
                <a:latin typeface="Calibri"/>
                <a:cs typeface="Calibri"/>
              </a:rPr>
              <a:t>syntax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to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create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an</a:t>
            </a:r>
            <a:r>
              <a:rPr sz="1700" b="1" spc="-5" dirty="0">
                <a:latin typeface="Calibri"/>
                <a:cs typeface="Calibri"/>
              </a:rPr>
              <a:t> object</a:t>
            </a:r>
            <a:r>
              <a:rPr sz="1700" b="1" dirty="0">
                <a:latin typeface="Calibri"/>
                <a:cs typeface="Calibri"/>
              </a:rPr>
              <a:t> is</a:t>
            </a:r>
            <a:r>
              <a:rPr sz="1700" b="1" spc="-10" dirty="0">
                <a:latin typeface="Calibri"/>
                <a:cs typeface="Calibri"/>
              </a:rPr>
              <a:t> given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as,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12700" marR="185420">
              <a:lnSpc>
                <a:spcPct val="150000"/>
              </a:lnSpc>
            </a:pPr>
            <a:r>
              <a:rPr sz="1700" b="1" spc="-10" dirty="0">
                <a:latin typeface="Calibri"/>
                <a:cs typeface="Calibri"/>
              </a:rPr>
              <a:t>Creating </a:t>
            </a:r>
            <a:r>
              <a:rPr sz="1700" b="1" dirty="0">
                <a:latin typeface="Calibri"/>
                <a:cs typeface="Calibri"/>
              </a:rPr>
              <a:t>an </a:t>
            </a:r>
            <a:r>
              <a:rPr sz="1700" b="1" spc="-5" dirty="0">
                <a:latin typeface="Calibri"/>
                <a:cs typeface="Calibri"/>
              </a:rPr>
              <a:t>object </a:t>
            </a:r>
            <a:r>
              <a:rPr sz="1700" b="1" dirty="0">
                <a:latin typeface="Calibri"/>
                <a:cs typeface="Calibri"/>
              </a:rPr>
              <a:t>or </a:t>
            </a:r>
            <a:r>
              <a:rPr sz="1700" b="1" spc="-5" dirty="0">
                <a:latin typeface="Calibri"/>
                <a:cs typeface="Calibri"/>
              </a:rPr>
              <a:t>instance </a:t>
            </a:r>
            <a:r>
              <a:rPr sz="1700" b="1" dirty="0">
                <a:latin typeface="Calibri"/>
                <a:cs typeface="Calibri"/>
              </a:rPr>
              <a:t>of a </a:t>
            </a:r>
            <a:r>
              <a:rPr sz="1700" b="1" spc="-5" dirty="0">
                <a:latin typeface="Calibri"/>
                <a:cs typeface="Calibri"/>
              </a:rPr>
              <a:t>class </a:t>
            </a:r>
            <a:r>
              <a:rPr sz="1700" b="1" dirty="0">
                <a:latin typeface="Calibri"/>
                <a:cs typeface="Calibri"/>
              </a:rPr>
              <a:t>is </a:t>
            </a:r>
            <a:r>
              <a:rPr sz="1700" b="1" spc="-5" dirty="0">
                <a:latin typeface="Calibri"/>
                <a:cs typeface="Calibri"/>
              </a:rPr>
              <a:t>known </a:t>
            </a:r>
            <a:r>
              <a:rPr sz="1700" b="1" dirty="0">
                <a:latin typeface="Calibri"/>
                <a:cs typeface="Calibri"/>
              </a:rPr>
              <a:t>as </a:t>
            </a:r>
            <a:r>
              <a:rPr sz="1700" b="1" spc="-5" dirty="0">
                <a:latin typeface="Calibri"/>
                <a:cs typeface="Calibri"/>
              </a:rPr>
              <a:t>class </a:t>
            </a:r>
            <a:r>
              <a:rPr sz="1700" b="1" spc="-10" dirty="0">
                <a:latin typeface="Calibri"/>
                <a:cs typeface="Calibri"/>
              </a:rPr>
              <a:t>instantiation. From </a:t>
            </a:r>
            <a:r>
              <a:rPr sz="1700" b="1" dirty="0">
                <a:latin typeface="Calibri"/>
                <a:cs typeface="Calibri"/>
              </a:rPr>
              <a:t>the </a:t>
            </a:r>
            <a:r>
              <a:rPr sz="1700" b="1" spc="-10" dirty="0">
                <a:latin typeface="Calibri"/>
                <a:cs typeface="Calibri"/>
              </a:rPr>
              <a:t>syntax, </a:t>
            </a:r>
            <a:r>
              <a:rPr sz="1700" b="1" spc="-5" dirty="0">
                <a:latin typeface="Calibri"/>
                <a:cs typeface="Calibri"/>
              </a:rPr>
              <a:t>we can </a:t>
            </a:r>
            <a:r>
              <a:rPr sz="1700" b="1" dirty="0">
                <a:latin typeface="Calibri"/>
                <a:cs typeface="Calibri"/>
              </a:rPr>
              <a:t>see </a:t>
            </a:r>
            <a:r>
              <a:rPr sz="1700" b="1" spc="-5" dirty="0">
                <a:latin typeface="Calibri"/>
                <a:cs typeface="Calibri"/>
              </a:rPr>
              <a:t>that class instantiation </a:t>
            </a:r>
            <a:r>
              <a:rPr sz="1700" b="1" dirty="0">
                <a:latin typeface="Calibri"/>
                <a:cs typeface="Calibri"/>
              </a:rPr>
              <a:t>uses </a:t>
            </a:r>
            <a:r>
              <a:rPr sz="1700" b="1" spc="-37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function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notation.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Using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 </a:t>
            </a:r>
            <a:r>
              <a:rPr sz="1700" b="1" spc="-10" dirty="0">
                <a:latin typeface="Calibri"/>
                <a:cs typeface="Calibri"/>
              </a:rPr>
              <a:t>syntax,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an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empty object</a:t>
            </a:r>
            <a:r>
              <a:rPr sz="1700" b="1" dirty="0">
                <a:latin typeface="Calibri"/>
                <a:cs typeface="Calibri"/>
              </a:rPr>
              <a:t> of a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class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created.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Thus, we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see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that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b="1" dirty="0">
                <a:latin typeface="Calibri"/>
                <a:cs typeface="Calibri"/>
              </a:rPr>
              <a:t>in Python,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to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15" dirty="0">
                <a:latin typeface="Calibri"/>
                <a:cs typeface="Calibri"/>
              </a:rPr>
              <a:t>create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new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object,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call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class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as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if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it </a:t>
            </a:r>
            <a:r>
              <a:rPr sz="1700" b="1" spc="-15" dirty="0">
                <a:latin typeface="Calibri"/>
                <a:cs typeface="Calibri"/>
              </a:rPr>
              <a:t>were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function.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 </a:t>
            </a:r>
            <a:r>
              <a:rPr sz="1700" b="1" spc="-10" dirty="0">
                <a:latin typeface="Calibri"/>
                <a:cs typeface="Calibri"/>
              </a:rPr>
              <a:t>syntax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for</a:t>
            </a:r>
            <a:r>
              <a:rPr sz="1700" b="1" dirty="0">
                <a:latin typeface="Calibri"/>
                <a:cs typeface="Calibri"/>
              </a:rPr>
              <a:t> accessing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class member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through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the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class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700" b="1" spc="-5" dirty="0">
                <a:latin typeface="Calibri"/>
                <a:cs typeface="Calibri"/>
              </a:rPr>
              <a:t>object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is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" y="1871113"/>
            <a:ext cx="2723388" cy="3908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2016" y="4175759"/>
            <a:ext cx="2572512" cy="6659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783" y="3939540"/>
            <a:ext cx="2971800" cy="3908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916" y="4832095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667" y="4404359"/>
            <a:ext cx="6733032" cy="1591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2295</Words>
  <Application>Microsoft Office PowerPoint</Application>
  <PresentationFormat>Widescreen</PresentationFormat>
  <Paragraphs>356</Paragraphs>
  <Slides>64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Object-Oriented Programming System (OOPs)</vt:lpstr>
      <vt:lpstr>Inheritance</vt:lpstr>
      <vt:lpstr>Polymorphism</vt:lpstr>
      <vt:lpstr>PowerPoint Presentation</vt:lpstr>
      <vt:lpstr>What is a Class?</vt:lpstr>
      <vt:lpstr>What Is an Object?</vt:lpstr>
      <vt:lpstr>Classes and Objects</vt:lpstr>
      <vt:lpstr>Creating Objects</vt:lpstr>
      <vt:lpstr>What is a Class in python?</vt:lpstr>
      <vt:lpstr>Defining a Class</vt:lpstr>
      <vt:lpstr>Class members</vt:lpstr>
      <vt:lpstr>A class can also be defined without any members</vt:lpstr>
      <vt:lpstr>Class Variables And Object Variables</vt:lpstr>
      <vt:lpstr>Class Variables And Object Variables</vt:lpstr>
      <vt:lpstr>Class Variables And Object Variables</vt:lpstr>
      <vt:lpstr>Class Variables And Object Variables - Example</vt:lpstr>
      <vt:lpstr>Class Attributes/Variables</vt:lpstr>
      <vt:lpstr>How is class attribute accessed?</vt:lpstr>
      <vt:lpstr>Changing the value of class attribute</vt:lpstr>
      <vt:lpstr>Constructor</vt:lpstr>
      <vt:lpstr>Constructor</vt:lpstr>
      <vt:lpstr>self variable</vt:lpstr>
      <vt:lpstr>Class with No Constructor</vt:lpstr>
      <vt:lpstr>Constructor with No-Arguments</vt:lpstr>
      <vt:lpstr>Class Constructor with Arguments</vt:lpstr>
      <vt:lpstr>Instance Attributes</vt:lpstr>
      <vt:lpstr>Values of Instance Attributes</vt:lpstr>
      <vt:lpstr>Class Properties</vt:lpstr>
      <vt:lpstr>Class Properties</vt:lpstr>
      <vt:lpstr>Public, Private, and Protected Members</vt:lpstr>
      <vt:lpstr>Public, Private, and Protected Members</vt:lpstr>
      <vt:lpstr>Public &amp; Private Members</vt:lpstr>
      <vt:lpstr>The Destructors or del () Method</vt:lpstr>
      <vt:lpstr>The Destructors or del () Method</vt:lpstr>
      <vt:lpstr>Other Special Methods</vt:lpstr>
      <vt:lpstr>Other Special Methods</vt:lpstr>
      <vt:lpstr>Calling Class Method from another Class Method</vt:lpstr>
      <vt:lpstr>Class Method calls a function defined in global</vt:lpstr>
      <vt:lpstr>Add Variables to class at Run-time</vt:lpstr>
      <vt:lpstr>Built-in Functions To Check, Get, Set And Delete Class Attributes</vt:lpstr>
      <vt:lpstr>Built-in Functions To Check, Get, Set And Delete Class Attributes</vt:lpstr>
      <vt:lpstr>Built-in Functions To Check, Get, Set And Delete</vt:lpstr>
      <vt:lpstr>Inheritance</vt:lpstr>
      <vt:lpstr>Inheritance</vt:lpstr>
      <vt:lpstr>Inheritance Example</vt:lpstr>
      <vt:lpstr>super() Method</vt:lpstr>
      <vt:lpstr>Inheritance class quadriLateral:</vt:lpstr>
      <vt:lpstr>PowerPoint Presentation</vt:lpstr>
      <vt:lpstr>Polymorphism and Method Overriding</vt:lpstr>
      <vt:lpstr>Example 1: Polymorphism in addition operator</vt:lpstr>
      <vt:lpstr>Function Polymorphism in Python  Example 2: Polymorphic  len function</vt:lpstr>
      <vt:lpstr>Example 3: Polymorphism in Class Methods</vt:lpstr>
      <vt:lpstr>Example 4: Method Overriding </vt:lpstr>
      <vt:lpstr>Example 4: Method Overriding</vt:lpstr>
      <vt:lpstr>Multiple Inheritance</vt:lpstr>
      <vt:lpstr>PowerPoint Presentation</vt:lpstr>
      <vt:lpstr>Multi-Level Inheritance</vt:lpstr>
      <vt:lpstr>Multi-Level Inheritance</vt:lpstr>
      <vt:lpstr>Multi-path Inheritance</vt:lpstr>
      <vt:lpstr>PowerPoint Presentation</vt:lpstr>
      <vt:lpstr>PowerPoint Presentation</vt:lpstr>
      <vt:lpstr>Object-oriented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phani kishore</dc:creator>
  <cp:lastModifiedBy>Unknown User</cp:lastModifiedBy>
  <cp:revision>24</cp:revision>
  <dcterms:created xsi:type="dcterms:W3CDTF">2022-05-20T09:56:01Z</dcterms:created>
  <dcterms:modified xsi:type="dcterms:W3CDTF">2022-05-31T05:30:27Z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2022-05-20T00:00:00Z</vt:filetime>
  </property>
</Properties>
</file>